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sldIdLst>
    <p:sldId id="256" r:id="rId2"/>
    <p:sldId id="637" r:id="rId3"/>
    <p:sldId id="638" r:id="rId4"/>
    <p:sldId id="635" r:id="rId5"/>
    <p:sldId id="640" r:id="rId6"/>
    <p:sldId id="641" r:id="rId7"/>
    <p:sldId id="429" r:id="rId8"/>
    <p:sldId id="443" r:id="rId9"/>
    <p:sldId id="768" r:id="rId10"/>
    <p:sldId id="316" r:id="rId11"/>
    <p:sldId id="346" r:id="rId12"/>
    <p:sldId id="450" r:id="rId13"/>
    <p:sldId id="706" r:id="rId14"/>
    <p:sldId id="315" r:id="rId15"/>
    <p:sldId id="395" r:id="rId16"/>
    <p:sldId id="362" r:id="rId17"/>
    <p:sldId id="372" r:id="rId18"/>
    <p:sldId id="268" r:id="rId19"/>
    <p:sldId id="678" r:id="rId20"/>
    <p:sldId id="602" r:id="rId21"/>
    <p:sldId id="381" r:id="rId22"/>
    <p:sldId id="452" r:id="rId23"/>
    <p:sldId id="707" r:id="rId24"/>
    <p:sldId id="708" r:id="rId25"/>
    <p:sldId id="709" r:id="rId26"/>
    <p:sldId id="397" r:id="rId27"/>
    <p:sldId id="378" r:id="rId28"/>
    <p:sldId id="345" r:id="rId29"/>
    <p:sldId id="323" r:id="rId30"/>
    <p:sldId id="456" r:id="rId31"/>
    <p:sldId id="296" r:id="rId32"/>
    <p:sldId id="670" r:id="rId33"/>
    <p:sldId id="297" r:id="rId34"/>
    <p:sldId id="588" r:id="rId35"/>
    <p:sldId id="679" r:id="rId36"/>
    <p:sldId id="351" r:id="rId37"/>
    <p:sldId id="761" r:id="rId38"/>
    <p:sldId id="373" r:id="rId39"/>
    <p:sldId id="457" r:id="rId40"/>
    <p:sldId id="710" r:id="rId41"/>
    <p:sldId id="293" r:id="rId42"/>
    <p:sldId id="762" r:id="rId43"/>
    <p:sldId id="455" r:id="rId44"/>
    <p:sldId id="309" r:id="rId45"/>
    <p:sldId id="460" r:id="rId46"/>
    <p:sldId id="387" r:id="rId47"/>
    <p:sldId id="462" r:id="rId48"/>
    <p:sldId id="636" r:id="rId49"/>
    <p:sldId id="587" r:id="rId50"/>
    <p:sldId id="534" r:id="rId51"/>
    <p:sldId id="383" r:id="rId52"/>
    <p:sldId id="437" r:id="rId53"/>
    <p:sldId id="385" r:id="rId54"/>
    <p:sldId id="537" r:id="rId55"/>
    <p:sldId id="600" r:id="rId56"/>
    <p:sldId id="671" r:id="rId57"/>
    <p:sldId id="557" r:id="rId58"/>
    <p:sldId id="621" r:id="rId59"/>
    <p:sldId id="673" r:id="rId60"/>
    <p:sldId id="680" r:id="rId61"/>
    <p:sldId id="703" r:id="rId62"/>
    <p:sldId id="766" r:id="rId63"/>
    <p:sldId id="675" r:id="rId64"/>
    <p:sldId id="674" r:id="rId65"/>
    <p:sldId id="767" r:id="rId66"/>
    <p:sldId id="630" r:id="rId67"/>
    <p:sldId id="677" r:id="rId68"/>
    <p:sldId id="763" r:id="rId69"/>
    <p:sldId id="764" r:id="rId70"/>
    <p:sldId id="765" r:id="rId71"/>
    <p:sldId id="322" r:id="rId72"/>
    <p:sldId id="318" r:id="rId73"/>
    <p:sldId id="353" r:id="rId74"/>
    <p:sldId id="358" r:id="rId75"/>
    <p:sldId id="473" r:id="rId76"/>
    <p:sldId id="605" r:id="rId77"/>
    <p:sldId id="606" r:id="rId78"/>
    <p:sldId id="474" r:id="rId79"/>
    <p:sldId id="566" r:id="rId80"/>
    <p:sldId id="567" r:id="rId81"/>
    <p:sldId id="559" r:id="rId82"/>
    <p:sldId id="565" r:id="rId83"/>
    <p:sldId id="615" r:id="rId84"/>
    <p:sldId id="607" r:id="rId85"/>
    <p:sldId id="610" r:id="rId86"/>
    <p:sldId id="614" r:id="rId87"/>
    <p:sldId id="627" r:id="rId88"/>
    <p:sldId id="682" r:id="rId89"/>
    <p:sldId id="389" r:id="rId90"/>
    <p:sldId id="329" r:id="rId91"/>
    <p:sldId id="357" r:id="rId92"/>
    <p:sldId id="330" r:id="rId93"/>
    <p:sldId id="503" r:id="rId94"/>
    <p:sldId id="511" r:id="rId95"/>
    <p:sldId id="507" r:id="rId96"/>
    <p:sldId id="622" r:id="rId97"/>
    <p:sldId id="633" r:id="rId98"/>
    <p:sldId id="520" r:id="rId99"/>
    <p:sldId id="471" r:id="rId100"/>
    <p:sldId id="331" r:id="rId101"/>
    <p:sldId id="517" r:id="rId102"/>
    <p:sldId id="512" r:id="rId103"/>
    <p:sldId id="590" r:id="rId104"/>
    <p:sldId id="750" r:id="rId105"/>
    <p:sldId id="430" r:id="rId106"/>
    <p:sldId id="431" r:id="rId107"/>
    <p:sldId id="432" r:id="rId108"/>
    <p:sldId id="475" r:id="rId109"/>
    <p:sldId id="433" r:id="rId110"/>
    <p:sldId id="434" r:id="rId111"/>
    <p:sldId id="435" r:id="rId112"/>
    <p:sldId id="391" r:id="rId113"/>
    <p:sldId id="337" r:id="rId114"/>
    <p:sldId id="618" r:id="rId115"/>
    <p:sldId id="479" r:id="rId116"/>
    <p:sldId id="440" r:id="rId117"/>
    <p:sldId id="480" r:id="rId118"/>
    <p:sldId id="392" r:id="rId119"/>
    <p:sldId id="558" r:id="rId120"/>
    <p:sldId id="685" r:id="rId121"/>
    <p:sldId id="686" r:id="rId122"/>
    <p:sldId id="481" r:id="rId123"/>
    <p:sldId id="642" r:id="rId124"/>
    <p:sldId id="283" r:id="rId125"/>
    <p:sldId id="326" r:id="rId126"/>
    <p:sldId id="482" r:id="rId127"/>
    <p:sldId id="483" r:id="rId128"/>
    <p:sldId id="616" r:id="rId129"/>
    <p:sldId id="617" r:id="rId130"/>
    <p:sldId id="643" r:id="rId131"/>
    <p:sldId id="508" r:id="rId132"/>
    <p:sldId id="328" r:id="rId133"/>
    <p:sldId id="464" r:id="rId134"/>
    <p:sldId id="327" r:id="rId135"/>
    <p:sldId id="466" r:id="rId136"/>
    <p:sldId id="467" r:id="rId137"/>
    <p:sldId id="468" r:id="rId138"/>
    <p:sldId id="469" r:id="rId139"/>
    <p:sldId id="470" r:id="rId140"/>
    <p:sldId id="411" r:id="rId141"/>
    <p:sldId id="498" r:id="rId142"/>
    <p:sldId id="563" r:id="rId143"/>
    <p:sldId id="264" r:id="rId144"/>
    <p:sldId id="591" r:id="rId145"/>
    <p:sldId id="486" r:id="rId146"/>
    <p:sldId id="519" r:id="rId147"/>
    <p:sldId id="361"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48" clrIdx="0">
    <p:extLst>
      <p:ext uri="{19B8F6BF-5375-455C-9EA6-DF929625EA0E}">
        <p15:presenceInfo xmlns:p15="http://schemas.microsoft.com/office/powerpoint/2012/main" userId="S::Lesley.McFarlane@ukhsa.gov.uk::3ff71c5c-cfbc-466f-818f-fdc24ec99b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853"/>
    <a:srgbClr val="714768"/>
    <a:srgbClr val="80507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2" autoAdjust="0"/>
    <p:restoredTop sz="75169" autoAdjust="0"/>
  </p:normalViewPr>
  <p:slideViewPr>
    <p:cSldViewPr snapToGrid="0">
      <p:cViewPr varScale="1">
        <p:scale>
          <a:sx n="86" d="100"/>
          <a:sy n="86" d="100"/>
        </p:scale>
        <p:origin x="1134" y="84"/>
      </p:cViewPr>
      <p:guideLst/>
    </p:cSldViewPr>
  </p:slideViewPr>
  <p:notesTextViewPr>
    <p:cViewPr>
      <p:scale>
        <a:sx n="1" d="1"/>
        <a:sy n="1" d="1"/>
      </p:scale>
      <p:origin x="0" y="0"/>
    </p:cViewPr>
  </p:notesTextViewPr>
  <p:sorterViewPr>
    <p:cViewPr>
      <p:scale>
        <a:sx n="70" d="100"/>
        <a:sy n="70" d="100"/>
      </p:scale>
      <p:origin x="0" y="-25028"/>
    </p:cViewPr>
  </p:sorterViewPr>
  <p:notesViewPr>
    <p:cSldViewPr snapToGrid="0">
      <p:cViewPr varScale="1">
        <p:scale>
          <a:sx n="87" d="100"/>
          <a:sy n="87" d="100"/>
        </p:scale>
        <p:origin x="279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7/6/2023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www.sciencedirect.com/science/journal/19394551" TargetMode="External"/><Relationship Id="rId2" Type="http://schemas.openxmlformats.org/officeDocument/2006/relationships/slide" Target="../slides/slide126.xml"/><Relationship Id="rId1" Type="http://schemas.openxmlformats.org/officeDocument/2006/relationships/notesMaster" Target="../notesMasters/notesMaster1.xml"/><Relationship Id="rId4" Type="http://schemas.openxmlformats.org/officeDocument/2006/relationships/hyperlink" Target="https://www.sciencedirect.com/science/journal/19394551/14/2" TargetMode="Externa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stpractice.bmj.com/topics/en-gb/3000201/complica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ice.org.uk/guidance/ng191"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estpractice.bmj.com/topics/en-gb/3000201/complication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ice.org.uk/guidance/ng19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estpractice.bmj.com/topics/en-gb/3000201/complication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ice.org.uk/guidance/ng19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53300/Greenbook-chapter-14a-26April2023.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mj.com/content/370/bmj.m324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khub.net/documents/135939561/390853656/Impact+of+vaccination+on+household+transmission+of+SARS-COV-2+in+England.pdf/35bf4bb1-6ade-d3eb-a39e-9c9b25a8122a?t=1619601878136"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khub.net/documents/135939561/390853656/Impact+of+vaccination+on+household+transmission+of+SARS-COV-2+in+England.pdf/35bf4bb1-6ade-d3eb-a39e-9c9b25a8122a?t=1619601878136"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uk/government/publications/regulatory-approval-of-pfizerbiontech-bivalent-originalomicron-booster-vaccin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gov.uk/government/publications/regulatory-approval-of-pfizer-biontech-vaccine-for-covid-19"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www.gov.uk/government/publications/regulatory-approval-of-covid-19-vaccine-valneva" TargetMode="External"/><Relationship Id="rId3" Type="http://schemas.openxmlformats.org/officeDocument/2006/relationships/hyperlink" Target="https://www.gov.uk/government/publications/regulatory-approval-of-spikevax-bivalent-originalomicron-booster-vaccine" TargetMode="External"/><Relationship Id="rId7" Type="http://schemas.openxmlformats.org/officeDocument/2006/relationships/hyperlink" Target="https://www.gov.uk/government/publications/regulatory-approval-of-covid-19-vaccine-janssen"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gov.uk/government/publications/regulatory-approval-of-covid-19-vaccine-astrazeneca" TargetMode="External"/><Relationship Id="rId5" Type="http://schemas.openxmlformats.org/officeDocument/2006/relationships/hyperlink" Target="https://www.gov.uk/government/publications/regulatory-approval-of-covid-19-vaccine-nuvaxovid" TargetMode="External"/><Relationship Id="rId4" Type="http://schemas.openxmlformats.org/officeDocument/2006/relationships/hyperlink" Target="https://www.gov.uk/government/publications/regulatory-approval-of-covid-19-vaccine-vidprevtyn-beta" TargetMode="External"/><Relationship Id="rId9" Type="http://schemas.openxmlformats.org/officeDocument/2006/relationships/hyperlink" Target="https://www.gov.uk/government/publications/regulatory-approval-of-covid-19-vaccine-skycov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www.gov.uk/government/publications/jcvi-update-on-advice-for-covid-19-vaccination-of-children-aged-5-to-11/jcvi-statement-on-vaccination-of-children-aged-5-to-11-years-old" TargetMode="External"/><Relationship Id="rId4"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gov.uk/government/publications/jcvi-update-on-advice-for-covid-19-vaccination-of-children-aged-5-to-11/jcvi-statement-on-vaccination-of-children-aged-5-to-11-years-old" TargetMode="External"/><Relationship Id="rId4"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edicines.org.uk/emc/covid-19-vaccination" TargetMode="External"/><Relationship Id="rId4" Type="http://schemas.openxmlformats.org/officeDocument/2006/relationships/hyperlink" Target="https://www.gov.uk/government/publications/covid-19-vaccination-programme-guidance-for-healthcare-practitioners"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publications/vivaldi-1-coronavirus-covid-19-care-homes-study-report/vivaldi-1-covid-19-care-homes-study-report"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thelancet.com/journals/eclinm/article/PIIS2589-5370(20)30277-7/fulltext"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v.uk/government/publications/uk-vaccine-response-to-the-omicron-variant-jcvi-advice/jcvi-advice-on-the-uk-vaccine-response-to-the-omicron-variant"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ronavirus.data.gov.uk/details/deaths?areaType=nation&amp;areaName=England"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gov.uk/government/publications/uk-vaccine-response-to-the-omicron-variant-jcvi-advice/jcvi-advice-on-the-uk-vaccine-response-to-the-omicron-variant"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gov.uk/government/publications/covid-19-the-green-book-chapter-14a" TargetMode="External"/><Relationship Id="rId5" Type="http://schemas.openxmlformats.org/officeDocument/2006/relationships/hyperlink" Target="https://www.gov.uk/government/publications/jcvi-updated-statement-on-the-covid-19-vaccination-programme-for-autumn-2022/joint-committee-on-vaccination-and-immunisation-jcvi-updated-statement-on-the-covid-19-vaccination-programme-for-autumn-2022" TargetMode="External"/><Relationship Id="rId4" Type="http://schemas.openxmlformats.org/officeDocument/2006/relationships/hyperlink" Target="https://www.gov.uk/government/publications/joint-committee-on-vaccination-and-immunisation-statement-on-covid-19-vaccinations-in-2022/joint-committee-on-vaccination-and-immunisation-jcvi-statement-on-covid-19-vaccinations-in-2022-21-february-2022"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ovid19.who.int/"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b-s-h.org.uk/about-us/news/covid-19-%20updates/"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eur01.safelinks.protection.outlook.com/?url=https%3A%2F%2Fwww.scie.org.uk%2Fmca%2Fpractice%2Fbest-interests&amp;data=04%7C01%7CLaura.Craig%40phe.gov.uk%7Ce442c2fd4e0e4b30526208d8b2369507%7Cee4e14994a354b2ead475f3cf9de8666%7C0%7C0%7C637455294777504157%7CUnknown%7CTWFpbGZsb3d8eyJWIjoiMC4wLjAwMDAiLCJQIjoiV2luMzIiLCJBTiI6Ik1haWwiLCJXVCI6Mn0%3D%7C1000&amp;sdata=B7Wl6dJIoKT3wWu7y4e0lzgm1uKCGxR%2F%2F5X2O6N5u%2B8%3D&amp;reserved=0"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62211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dirty="0"/>
          </a:p>
        </p:txBody>
      </p:sp>
    </p:spTree>
    <p:extLst>
      <p:ext uri="{BB962C8B-B14F-4D97-AF65-F5344CB8AC3E}">
        <p14:creationId xmlns:p14="http://schemas.microsoft.com/office/powerpoint/2010/main" val="15719808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103</a:t>
            </a:fld>
            <a:endParaRPr lang="en-US" dirty="0"/>
          </a:p>
        </p:txBody>
      </p:sp>
    </p:spTree>
    <p:extLst>
      <p:ext uri="{BB962C8B-B14F-4D97-AF65-F5344CB8AC3E}">
        <p14:creationId xmlns:p14="http://schemas.microsoft.com/office/powerpoint/2010/main" val="31768499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Home - Health Publications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104</a:t>
            </a:fld>
            <a:endParaRPr lang="en-US" dirty="0"/>
          </a:p>
        </p:txBody>
      </p:sp>
    </p:spTree>
    <p:extLst>
      <p:ext uri="{BB962C8B-B14F-4D97-AF65-F5344CB8AC3E}">
        <p14:creationId xmlns:p14="http://schemas.microsoft.com/office/powerpoint/2010/main" val="6277781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105</a:t>
            </a:fld>
            <a:endParaRPr lang="en-US" dirty="0"/>
          </a:p>
        </p:txBody>
      </p:sp>
    </p:spTree>
    <p:extLst>
      <p:ext uri="{BB962C8B-B14F-4D97-AF65-F5344CB8AC3E}">
        <p14:creationId xmlns:p14="http://schemas.microsoft.com/office/powerpoint/2010/main" val="4132226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106</a:t>
            </a:fld>
            <a:endParaRPr lang="en-US" dirty="0"/>
          </a:p>
        </p:txBody>
      </p:sp>
    </p:spTree>
    <p:extLst>
      <p:ext uri="{BB962C8B-B14F-4D97-AF65-F5344CB8AC3E}">
        <p14:creationId xmlns:p14="http://schemas.microsoft.com/office/powerpoint/2010/main" val="38927139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107</a:t>
            </a:fld>
            <a:endParaRPr lang="en-US" dirty="0"/>
          </a:p>
        </p:txBody>
      </p:sp>
    </p:spTree>
    <p:extLst>
      <p:ext uri="{BB962C8B-B14F-4D97-AF65-F5344CB8AC3E}">
        <p14:creationId xmlns:p14="http://schemas.microsoft.com/office/powerpoint/2010/main" val="10828619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108</a:t>
            </a:fld>
            <a:endParaRPr lang="en-US" dirty="0"/>
          </a:p>
        </p:txBody>
      </p:sp>
    </p:spTree>
    <p:extLst>
      <p:ext uri="{BB962C8B-B14F-4D97-AF65-F5344CB8AC3E}">
        <p14:creationId xmlns:p14="http://schemas.microsoft.com/office/powerpoint/2010/main" val="16884261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109</a:t>
            </a:fld>
            <a:endParaRPr lang="en-US" dirty="0"/>
          </a:p>
        </p:txBody>
      </p:sp>
    </p:spTree>
    <p:extLst>
      <p:ext uri="{BB962C8B-B14F-4D97-AF65-F5344CB8AC3E}">
        <p14:creationId xmlns:p14="http://schemas.microsoft.com/office/powerpoint/2010/main" val="14810864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110</a:t>
            </a:fld>
            <a:endParaRPr lang="en-US" dirty="0"/>
          </a:p>
        </p:txBody>
      </p:sp>
    </p:spTree>
    <p:extLst>
      <p:ext uri="{BB962C8B-B14F-4D97-AF65-F5344CB8AC3E}">
        <p14:creationId xmlns:p14="http://schemas.microsoft.com/office/powerpoint/2010/main" val="7555668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111</a:t>
            </a:fld>
            <a:endParaRPr lang="en-US" dirty="0"/>
          </a:p>
        </p:txBody>
      </p:sp>
    </p:spTree>
    <p:extLst>
      <p:ext uri="{BB962C8B-B14F-4D97-AF65-F5344CB8AC3E}">
        <p14:creationId xmlns:p14="http://schemas.microsoft.com/office/powerpoint/2010/main" val="22161031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112</a:t>
            </a:fld>
            <a:endParaRPr lang="en-US" dirty="0"/>
          </a:p>
        </p:txBody>
      </p:sp>
    </p:spTree>
    <p:extLst>
      <p:ext uri="{BB962C8B-B14F-4D97-AF65-F5344CB8AC3E}">
        <p14:creationId xmlns:p14="http://schemas.microsoft.com/office/powerpoint/2010/main" val="333522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 </a:t>
            </a:r>
          </a:p>
          <a:p>
            <a:r>
              <a:rPr lang="en-GB" dirty="0"/>
              <a:t>https://commons.wikimedia.org/wiki/File:3D_medical_animation_coronavirus_structure.jpg</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9032500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113</a:t>
            </a:fld>
            <a:endParaRPr lang="en-US" dirty="0"/>
          </a:p>
        </p:txBody>
      </p:sp>
    </p:spTree>
    <p:extLst>
      <p:ext uri="{BB962C8B-B14F-4D97-AF65-F5344CB8AC3E}">
        <p14:creationId xmlns:p14="http://schemas.microsoft.com/office/powerpoint/2010/main" val="32151582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114</a:t>
            </a:fld>
            <a:endParaRPr lang="en-US" dirty="0"/>
          </a:p>
        </p:txBody>
      </p:sp>
    </p:spTree>
    <p:extLst>
      <p:ext uri="{BB962C8B-B14F-4D97-AF65-F5344CB8AC3E}">
        <p14:creationId xmlns:p14="http://schemas.microsoft.com/office/powerpoint/2010/main" val="11103033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115</a:t>
            </a:fld>
            <a:endParaRPr lang="en-US" dirty="0"/>
          </a:p>
        </p:txBody>
      </p:sp>
    </p:spTree>
    <p:extLst>
      <p:ext uri="{BB962C8B-B14F-4D97-AF65-F5344CB8AC3E}">
        <p14:creationId xmlns:p14="http://schemas.microsoft.com/office/powerpoint/2010/main" val="37184559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116</a:t>
            </a:fld>
            <a:endParaRPr lang="en-US" dirty="0"/>
          </a:p>
        </p:txBody>
      </p:sp>
    </p:spTree>
    <p:extLst>
      <p:ext uri="{BB962C8B-B14F-4D97-AF65-F5344CB8AC3E}">
        <p14:creationId xmlns:p14="http://schemas.microsoft.com/office/powerpoint/2010/main" val="8160965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117</a:t>
            </a:fld>
            <a:endParaRPr lang="en-US" dirty="0"/>
          </a:p>
        </p:txBody>
      </p:sp>
    </p:spTree>
    <p:extLst>
      <p:ext uri="{BB962C8B-B14F-4D97-AF65-F5344CB8AC3E}">
        <p14:creationId xmlns:p14="http://schemas.microsoft.com/office/powerpoint/2010/main" val="10461369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https://assets.publishing.service.gov.uk/government/uploads/system/uploads/attachment_data/file/147915/Green-Book-Chapter-4.pdf</a:t>
            </a:r>
            <a:endParaRPr lang="en-GB" sz="1200" dirty="0"/>
          </a:p>
        </p:txBody>
      </p:sp>
      <p:sp>
        <p:nvSpPr>
          <p:cNvPr id="4" name="Slide Number Placeholder 3"/>
          <p:cNvSpPr>
            <a:spLocks noGrp="1"/>
          </p:cNvSpPr>
          <p:nvPr>
            <p:ph type="sldNum" sz="quarter" idx="10"/>
          </p:nvPr>
        </p:nvSpPr>
        <p:spPr/>
        <p:txBody>
          <a:bodyPr/>
          <a:lstStyle/>
          <a:p>
            <a:fld id="{E3F8AA70-D14C-4B43-B2DB-D09A5DC98D55}" type="slidenum">
              <a:rPr lang="en-GB" smtClean="0"/>
              <a:t>118</a:t>
            </a:fld>
            <a:endParaRPr lang="en-GB" dirty="0"/>
          </a:p>
        </p:txBody>
      </p:sp>
    </p:spTree>
    <p:extLst>
      <p:ext uri="{BB962C8B-B14F-4D97-AF65-F5344CB8AC3E}">
        <p14:creationId xmlns:p14="http://schemas.microsoft.com/office/powerpoint/2010/main" val="9666282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119</a:t>
            </a:fld>
            <a:endParaRPr lang="en-US" dirty="0"/>
          </a:p>
        </p:txBody>
      </p:sp>
    </p:spTree>
    <p:extLst>
      <p:ext uri="{BB962C8B-B14F-4D97-AF65-F5344CB8AC3E}">
        <p14:creationId xmlns:p14="http://schemas.microsoft.com/office/powerpoint/2010/main" val="36546492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solidFill>
                <a:srgbClr val="FF0000"/>
              </a:solidFill>
            </a:endParaRPr>
          </a:p>
          <a:p>
            <a:endParaRPr lang="en-GB" altLang="en-US" dirty="0"/>
          </a:p>
        </p:txBody>
      </p:sp>
      <p:sp>
        <p:nvSpPr>
          <p:cNvPr id="4" name="Slide Number Placeholder 3"/>
          <p:cNvSpPr>
            <a:spLocks noGrp="1"/>
          </p:cNvSpPr>
          <p:nvPr>
            <p:ph type="sldNum" sz="quarter" idx="10"/>
          </p:nvPr>
        </p:nvSpPr>
        <p:spPr/>
        <p:txBody>
          <a:bodyPr/>
          <a:lstStyle/>
          <a:p>
            <a:fld id="{E3F8AA70-D14C-4B43-B2DB-D09A5DC98D55}" type="slidenum">
              <a:rPr lang="en-GB" smtClean="0"/>
              <a:t>120</a:t>
            </a:fld>
            <a:endParaRPr lang="en-GB" dirty="0"/>
          </a:p>
        </p:txBody>
      </p:sp>
    </p:spTree>
    <p:extLst>
      <p:ext uri="{BB962C8B-B14F-4D97-AF65-F5344CB8AC3E}">
        <p14:creationId xmlns:p14="http://schemas.microsoft.com/office/powerpoint/2010/main" val="5956866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p>
          <a:p>
            <a:r>
              <a:rPr lang="en-GB" dirty="0"/>
              <a:t>The patient should be given a copy of the patient information leaflet (PIL) and/or any other relevant written information. </a:t>
            </a:r>
            <a:r>
              <a:rPr lang="en-GB" dirty="0">
                <a:hlinkClick r:id="rId3"/>
              </a:rPr>
              <a:t>Home - Health Publications</a:t>
            </a:r>
            <a:r>
              <a:rPr lang="en-GB" dirty="0"/>
              <a:t>.</a:t>
            </a:r>
          </a:p>
          <a:p>
            <a:endParaRPr lang="en-GB" altLang="en-US" dirty="0">
              <a:solidFill>
                <a:srgbClr val="FF0000"/>
              </a:solidFill>
            </a:endParaRPr>
          </a:p>
          <a:p>
            <a:r>
              <a:rPr lang="en-GB" altLang="en-US" dirty="0"/>
              <a:t>If a further dose will be required, an appointment should be made for this and the individual should be given a record card (also available to order from </a:t>
            </a:r>
            <a:r>
              <a:rPr lang="en-GB" dirty="0">
                <a:hlinkClick r:id="rId3"/>
              </a:rPr>
              <a:t>Home - Health Publications</a:t>
            </a:r>
            <a:r>
              <a:rPr lang="en-GB" dirty="0"/>
              <a:t>) </a:t>
            </a:r>
            <a:r>
              <a:rPr lang="en-GB" altLang="en-US" dirty="0"/>
              <a:t>with details the first dose of vaccine and details of the appointment date and time for the second dose.</a:t>
            </a:r>
          </a:p>
          <a:p>
            <a:endParaRPr lang="en-GB" altLang="en-US" dirty="0"/>
          </a:p>
          <a:p>
            <a:r>
              <a:rPr lang="en-GB" dirty="0"/>
              <a:t>As syncope can occur following vaccination, those vaccinated should be advised to wait for 15 minutes post-vaccination before driving. There is no waiting period required for those vaccinated who are not driving.</a:t>
            </a:r>
          </a:p>
        </p:txBody>
      </p:sp>
      <p:sp>
        <p:nvSpPr>
          <p:cNvPr id="4" name="Slide Number Placeholder 3"/>
          <p:cNvSpPr>
            <a:spLocks noGrp="1"/>
          </p:cNvSpPr>
          <p:nvPr>
            <p:ph type="sldNum" sz="quarter" idx="10"/>
          </p:nvPr>
        </p:nvSpPr>
        <p:spPr/>
        <p:txBody>
          <a:bodyPr/>
          <a:lstStyle/>
          <a:p>
            <a:fld id="{E3F8AA70-D14C-4B43-B2DB-D09A5DC98D55}" type="slidenum">
              <a:rPr lang="en-GB" smtClean="0"/>
              <a:t>122</a:t>
            </a:fld>
            <a:endParaRPr lang="en-GB" dirty="0"/>
          </a:p>
        </p:txBody>
      </p:sp>
    </p:spTree>
    <p:extLst>
      <p:ext uri="{BB962C8B-B14F-4D97-AF65-F5344CB8AC3E}">
        <p14:creationId xmlns:p14="http://schemas.microsoft.com/office/powerpoint/2010/main" val="29621770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123</a:t>
            </a:fld>
            <a:endParaRPr lang="en-US" dirty="0"/>
          </a:p>
        </p:txBody>
      </p:sp>
    </p:spTree>
    <p:extLst>
      <p:ext uri="{BB962C8B-B14F-4D97-AF65-F5344CB8AC3E}">
        <p14:creationId xmlns:p14="http://schemas.microsoft.com/office/powerpoint/2010/main" val="239493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Mutations may not impact on all of the properties of the virus – for example, it may spread more easily (increased number of cases) but not necessarily cause more serious disease within the population, although certain individuals may be more vulnerable to serious illness.</a:t>
            </a:r>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22645088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124</a:t>
            </a:fld>
            <a:endParaRPr lang="en-US" dirty="0"/>
          </a:p>
        </p:txBody>
      </p:sp>
    </p:spTree>
    <p:extLst>
      <p:ext uri="{BB962C8B-B14F-4D97-AF65-F5344CB8AC3E}">
        <p14:creationId xmlns:p14="http://schemas.microsoft.com/office/powerpoint/2010/main" val="9680088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125</a:t>
            </a:fld>
            <a:endParaRPr lang="en-US" dirty="0"/>
          </a:p>
        </p:txBody>
      </p:sp>
    </p:spTree>
    <p:extLst>
      <p:ext uri="{BB962C8B-B14F-4D97-AF65-F5344CB8AC3E}">
        <p14:creationId xmlns:p14="http://schemas.microsoft.com/office/powerpoint/2010/main" val="22584183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Turner P and others. COVID-19 vaccine-associated anaphylaxis: A statement of the World Allergy Organization Anaphylaxis Committee. </a:t>
            </a:r>
            <a:r>
              <a:rPr lang="en-GB" b="0" dirty="0">
                <a:hlinkClick r:id="rId3" tooltip="Go to World Allergy Organization Journal on ScienceDirect"/>
              </a:rPr>
              <a:t>World Allergy Organization Journal</a:t>
            </a:r>
            <a:r>
              <a:rPr lang="en-GB" b="0" dirty="0"/>
              <a:t> </a:t>
            </a:r>
            <a:r>
              <a:rPr lang="en-GB" b="0" dirty="0">
                <a:hlinkClick r:id="rId4" tooltip="Go to table of contents for this volume/issue"/>
              </a:rPr>
              <a:t>Volume 14, Issue 2</a:t>
            </a:r>
            <a:r>
              <a:rPr lang="en-GB" b="0" dirty="0"/>
              <a:t>, February 2021, 100517</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126</a:t>
            </a:fld>
            <a:endParaRPr lang="en-GB" dirty="0"/>
          </a:p>
        </p:txBody>
      </p:sp>
    </p:spTree>
    <p:extLst>
      <p:ext uri="{BB962C8B-B14F-4D97-AF65-F5344CB8AC3E}">
        <p14:creationId xmlns:p14="http://schemas.microsoft.com/office/powerpoint/2010/main" val="213032049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127</a:t>
            </a:fld>
            <a:endParaRPr lang="en-US" dirty="0"/>
          </a:p>
        </p:txBody>
      </p:sp>
    </p:spTree>
    <p:extLst>
      <p:ext uri="{BB962C8B-B14F-4D97-AF65-F5344CB8AC3E}">
        <p14:creationId xmlns:p14="http://schemas.microsoft.com/office/powerpoint/2010/main" val="23681383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128</a:t>
            </a:fld>
            <a:endParaRPr lang="en-US" dirty="0"/>
          </a:p>
        </p:txBody>
      </p:sp>
    </p:spTree>
    <p:extLst>
      <p:ext uri="{BB962C8B-B14F-4D97-AF65-F5344CB8AC3E}">
        <p14:creationId xmlns:p14="http://schemas.microsoft.com/office/powerpoint/2010/main" val="27656872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129</a:t>
            </a:fld>
            <a:endParaRPr lang="en-US" dirty="0"/>
          </a:p>
        </p:txBody>
      </p:sp>
    </p:spTree>
    <p:extLst>
      <p:ext uri="{BB962C8B-B14F-4D97-AF65-F5344CB8AC3E}">
        <p14:creationId xmlns:p14="http://schemas.microsoft.com/office/powerpoint/2010/main" val="33380592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130</a:t>
            </a:fld>
            <a:endParaRPr lang="en-US" dirty="0"/>
          </a:p>
        </p:txBody>
      </p:sp>
    </p:spTree>
    <p:extLst>
      <p:ext uri="{BB962C8B-B14F-4D97-AF65-F5344CB8AC3E}">
        <p14:creationId xmlns:p14="http://schemas.microsoft.com/office/powerpoint/2010/main" val="28908429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131</a:t>
            </a:fld>
            <a:endParaRPr lang="en-US" dirty="0"/>
          </a:p>
        </p:txBody>
      </p:sp>
    </p:spTree>
    <p:extLst>
      <p:ext uri="{BB962C8B-B14F-4D97-AF65-F5344CB8AC3E}">
        <p14:creationId xmlns:p14="http://schemas.microsoft.com/office/powerpoint/2010/main" val="1115780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132</a:t>
            </a:fld>
            <a:endParaRPr lang="en-US" dirty="0"/>
          </a:p>
        </p:txBody>
      </p:sp>
    </p:spTree>
    <p:extLst>
      <p:ext uri="{BB962C8B-B14F-4D97-AF65-F5344CB8AC3E}">
        <p14:creationId xmlns:p14="http://schemas.microsoft.com/office/powerpoint/2010/main" val="30069982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COVID-19 vaccines will be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Undertaking this training should give immunisers a lot of the information they will require to answer some of the questions, for example, how the vaccine is made, whether it has been thoroughly tested, how many people it has been given to in clinical trials and the possible reactions it might cause.</a:t>
            </a:r>
          </a:p>
          <a:p>
            <a:endParaRPr lang="en-GB" dirty="0"/>
          </a:p>
          <a:p>
            <a:r>
              <a:rPr lang="en-GB" dirty="0"/>
              <a:t>It is important that immunisers read the information being made available to vaccinees so the information they give is consistent with this and so they know what information they have already had. It is also important that they know where they can direct them to for further information or know where they can obtain answers to any questions that they cannot answer. 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133</a:t>
            </a:fld>
            <a:endParaRPr lang="en-GB" dirty="0"/>
          </a:p>
        </p:txBody>
      </p:sp>
    </p:spTree>
    <p:extLst>
      <p:ext uri="{BB962C8B-B14F-4D97-AF65-F5344CB8AC3E}">
        <p14:creationId xmlns:p14="http://schemas.microsoft.com/office/powerpoint/2010/main" val="156775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Calibri" panose="020F0502020204030204" pitchFamily="34" charset="0"/>
                <a:cs typeface="Calibri" panose="020F0502020204030204" pitchFamily="34" charset="0"/>
              </a:rPr>
              <a:t>Each new strain of the virus has been more infectious than its predecessor, that is has more easily been transmitted from person to person.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331479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134</a:t>
            </a:fld>
            <a:endParaRPr lang="en-US" dirty="0"/>
          </a:p>
        </p:txBody>
      </p:sp>
    </p:spTree>
    <p:extLst>
      <p:ext uri="{BB962C8B-B14F-4D97-AF65-F5344CB8AC3E}">
        <p14:creationId xmlns:p14="http://schemas.microsoft.com/office/powerpoint/2010/main" val="20865753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135</a:t>
            </a:fld>
            <a:endParaRPr lang="en-GB" dirty="0"/>
          </a:p>
        </p:txBody>
      </p:sp>
    </p:spTree>
    <p:extLst>
      <p:ext uri="{BB962C8B-B14F-4D97-AF65-F5344CB8AC3E}">
        <p14:creationId xmlns:p14="http://schemas.microsoft.com/office/powerpoint/2010/main" val="1221805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136</a:t>
            </a:fld>
            <a:endParaRPr lang="en-GB" dirty="0"/>
          </a:p>
        </p:txBody>
      </p:sp>
    </p:spTree>
    <p:extLst>
      <p:ext uri="{BB962C8B-B14F-4D97-AF65-F5344CB8AC3E}">
        <p14:creationId xmlns:p14="http://schemas.microsoft.com/office/powerpoint/2010/main" val="103984306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137</a:t>
            </a:fld>
            <a:endParaRPr lang="en-GB" dirty="0"/>
          </a:p>
        </p:txBody>
      </p:sp>
    </p:spTree>
    <p:extLst>
      <p:ext uri="{BB962C8B-B14F-4D97-AF65-F5344CB8AC3E}">
        <p14:creationId xmlns:p14="http://schemas.microsoft.com/office/powerpoint/2010/main" val="7597618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138</a:t>
            </a:fld>
            <a:endParaRPr lang="en-US" dirty="0"/>
          </a:p>
        </p:txBody>
      </p:sp>
    </p:spTree>
    <p:extLst>
      <p:ext uri="{BB962C8B-B14F-4D97-AF65-F5344CB8AC3E}">
        <p14:creationId xmlns:p14="http://schemas.microsoft.com/office/powerpoint/2010/main" val="32822402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E3F8AA70-D14C-4B43-B2DB-D09A5DC98D55}" type="slidenum">
              <a:rPr lang="en-GB" smtClean="0"/>
              <a:t>139</a:t>
            </a:fld>
            <a:endParaRPr lang="en-GB" dirty="0"/>
          </a:p>
        </p:txBody>
      </p:sp>
    </p:spTree>
    <p:extLst>
      <p:ext uri="{BB962C8B-B14F-4D97-AF65-F5344CB8AC3E}">
        <p14:creationId xmlns:p14="http://schemas.microsoft.com/office/powerpoint/2010/main" val="30215689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140</a:t>
            </a:fld>
            <a:endParaRPr lang="en-GB" dirty="0"/>
          </a:p>
        </p:txBody>
      </p:sp>
    </p:spTree>
    <p:extLst>
      <p:ext uri="{BB962C8B-B14F-4D97-AF65-F5344CB8AC3E}">
        <p14:creationId xmlns:p14="http://schemas.microsoft.com/office/powerpoint/2010/main" val="299117790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141</a:t>
            </a:fld>
            <a:endParaRPr lang="en-US" dirty="0"/>
          </a:p>
        </p:txBody>
      </p:sp>
    </p:spTree>
    <p:extLst>
      <p:ext uri="{BB962C8B-B14F-4D97-AF65-F5344CB8AC3E}">
        <p14:creationId xmlns:p14="http://schemas.microsoft.com/office/powerpoint/2010/main" val="401016247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142</a:t>
            </a:fld>
            <a:endParaRPr lang="en-US" dirty="0"/>
          </a:p>
        </p:txBody>
      </p:sp>
    </p:spTree>
    <p:extLst>
      <p:ext uri="{BB962C8B-B14F-4D97-AF65-F5344CB8AC3E}">
        <p14:creationId xmlns:p14="http://schemas.microsoft.com/office/powerpoint/2010/main" val="25801522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143</a:t>
            </a:fld>
            <a:endParaRPr lang="en-GB" dirty="0"/>
          </a:p>
        </p:txBody>
      </p:sp>
    </p:spTree>
    <p:extLst>
      <p:ext uri="{BB962C8B-B14F-4D97-AF65-F5344CB8AC3E}">
        <p14:creationId xmlns:p14="http://schemas.microsoft.com/office/powerpoint/2010/main" val="418175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224324833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Always check website for latest version of ‘Which COVID-19 vaccine’ poster as one shown on slide may not be the latest version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144</a:t>
            </a:fld>
            <a:endParaRPr lang="en-GB" dirty="0"/>
          </a:p>
        </p:txBody>
      </p:sp>
    </p:spTree>
    <p:extLst>
      <p:ext uri="{BB962C8B-B14F-4D97-AF65-F5344CB8AC3E}">
        <p14:creationId xmlns:p14="http://schemas.microsoft.com/office/powerpoint/2010/main" val="151467949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145</a:t>
            </a:fld>
            <a:endParaRPr lang="en-US" dirty="0"/>
          </a:p>
        </p:txBody>
      </p:sp>
    </p:spTree>
    <p:extLst>
      <p:ext uri="{BB962C8B-B14F-4D97-AF65-F5344CB8AC3E}">
        <p14:creationId xmlns:p14="http://schemas.microsoft.com/office/powerpoint/2010/main" val="9438958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146</a:t>
            </a:fld>
            <a:endParaRPr lang="en-US" dirty="0"/>
          </a:p>
        </p:txBody>
      </p:sp>
    </p:spTree>
    <p:extLst>
      <p:ext uri="{BB962C8B-B14F-4D97-AF65-F5344CB8AC3E}">
        <p14:creationId xmlns:p14="http://schemas.microsoft.com/office/powerpoint/2010/main" val="15953077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147</a:t>
            </a:fld>
            <a:endParaRPr lang="en-US" dirty="0"/>
          </a:p>
        </p:txBody>
      </p:sp>
    </p:spTree>
    <p:extLst>
      <p:ext uri="{BB962C8B-B14F-4D97-AF65-F5344CB8AC3E}">
        <p14:creationId xmlns:p14="http://schemas.microsoft.com/office/powerpoint/2010/main" val="281214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*Added to case definition 18 May 2020</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65756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370008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disease 2019 (COVID-19) - Complications | BMJ Best Practice</a:t>
            </a:r>
            <a:endParaRPr lang="en-GB" dirty="0"/>
          </a:p>
          <a:p>
            <a:endParaRPr lang="en-GB" dirty="0"/>
          </a:p>
          <a:p>
            <a:r>
              <a:rPr lang="en-GB" dirty="0">
                <a:hlinkClick r:id="rId4"/>
              </a:rPr>
              <a:t>Overview | COVID-19 rapid guideline: managing COVID-19 | Guidance | NICE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90434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disease 2019 (COVID-19) - Complications | BMJ Best Practice</a:t>
            </a:r>
            <a:endParaRPr lang="en-GB" dirty="0"/>
          </a:p>
          <a:p>
            <a:endParaRPr lang="en-GB" dirty="0"/>
          </a:p>
          <a:p>
            <a:r>
              <a:rPr lang="en-GB" dirty="0">
                <a:hlinkClick r:id="rId4"/>
              </a:rPr>
              <a:t>Overview | COVID-19 rapid guideline: managing COVID-19 | Guidance | NICE</a:t>
            </a:r>
            <a:endParaRPr lang="en-GB" dirty="0"/>
          </a:p>
          <a:p>
            <a:endParaRPr lang="en-GB" dirty="0"/>
          </a:p>
          <a:p>
            <a:r>
              <a:rPr lang="en-GB" dirty="0"/>
              <a:t>https://www.bmj.com/content/370/bmj.m3320</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203253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disease 2019 (COVID-19) - Complications | BMJ Best Practice</a:t>
            </a:r>
            <a:endParaRPr lang="en-GB" dirty="0"/>
          </a:p>
          <a:p>
            <a:endParaRPr lang="en-GB" dirty="0"/>
          </a:p>
          <a:p>
            <a:r>
              <a:rPr lang="en-GB" dirty="0">
                <a:hlinkClick r:id="rId4"/>
              </a:rPr>
              <a:t>Overview | COVID-19 rapid guideline: managing COVID-19 | Guidance | NICE</a:t>
            </a:r>
            <a:endParaRPr lang="en-GB" dirty="0"/>
          </a:p>
          <a:p>
            <a:endParaRPr lang="en-GB" dirty="0"/>
          </a:p>
          <a:p>
            <a:r>
              <a:rPr lang="en-GB" dirty="0"/>
              <a:t>https://www.bmj.com/content/370/bmj.m3320</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210016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Further information on the SARS-Cov-2 virus and COVID-19 disease, epidemiology and the currently </a:t>
            </a:r>
            <a:r>
              <a:rPr lang="en-GB" dirty="0"/>
              <a:t>authorised vaccines in the COVID-19 chapter of the Green Book: </a:t>
            </a:r>
            <a:r>
              <a:rPr lang="en-GB" dirty="0">
                <a:hlinkClick r:id="rId3"/>
              </a:rPr>
              <a:t>COVID-19: the green book, chapter 14a - GOV.UK (www.gov.uk)</a:t>
            </a:r>
            <a:endParaRPr lang="en-GB" dirty="0">
              <a:hlinkClick r:id="rId4"/>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323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Clinical characteristics of children and young people admitted to hospital with covid-19 in United Kingdom: prospective multicentre observational cohort study | The BMJ</a:t>
            </a: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Although children are at low overall risk from the complications of COVID-19 infection, and severe COVID-19 requiring hospitalisation is rare in children and deaths even more so, children with underlying medical conditions such as immunosuppression, haematological malignancy, Sickle cell disease, Type 1 diabetes, congenital heart disease, severe neuro-disabilities, Down’s Syndrome, profound and multiple learning disabilities and severe learning disabilities are more at risk of being admitted and/ or requiring intensive care.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GB" sz="1200" b="0" i="0" u="none" strike="noStrike" kern="1200" baseline="0" dirty="0">
              <a:solidFill>
                <a:schemeClr val="tx1"/>
              </a:solidFill>
              <a:latin typeface="+mn-lt"/>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85302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2335408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3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220526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Reported long-term symptoms (12-16 weeks after the initial infection) are varied, involving most organ systems and affecting both physical and mental health.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1774764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mn-lt"/>
                <a:ea typeface="Calibri" panose="020F0502020204030204" pitchFamily="34" charset="0"/>
                <a:cs typeface="Times New Roman" panose="02020603050405020304" pitchFamily="18" charset="0"/>
              </a:rPr>
              <a:t>UKHSA review shows vaccinated less likely to have long COVID than unvaccinated - GOV.UK (www.gov.uk)</a:t>
            </a:r>
          </a:p>
          <a:p>
            <a:endParaRPr lang="en-GB" sz="1200" u="sng" dirty="0">
              <a:solidFill>
                <a:srgbClr val="0563C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There is still a lot to learn about long COVID and how to effectively manage it. In the UK, 80 NHS clinics have been set up so far to assess long-term post-COVID-19 effects. Additionally, in December2020, the National Institute for Health and Care Excellence (NICE) in partnership with the Scottish Intercollegiate Guidelines Network and the Royal College of General Practitioners published a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guideline</a:t>
            </a:r>
            <a:r>
              <a:rPr lang="en-GB" sz="1200" dirty="0">
                <a:effectLst/>
                <a:latin typeface="Calibri" panose="020F0502020204030204" pitchFamily="34" charset="0"/>
                <a:ea typeface="Calibri" panose="020F0502020204030204" pitchFamily="34" charset="0"/>
                <a:cs typeface="Calibri" panose="020F0502020204030204" pitchFamily="34" charset="0"/>
              </a:rPr>
              <a:t> for clinicians on the management and care of people with long-term effects of COVID-19.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174299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26</a:t>
            </a:fld>
            <a:endParaRPr lang="en-GB" dirty="0"/>
          </a:p>
        </p:txBody>
      </p:sp>
    </p:spTree>
    <p:extLst>
      <p:ext uri="{BB962C8B-B14F-4D97-AF65-F5344CB8AC3E}">
        <p14:creationId xmlns:p14="http://schemas.microsoft.com/office/powerpoint/2010/main" val="3872144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VTF function has now been absorbed into UKHSA</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2448418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COVID-19 vaccines in development, see the LSHTM COVID-19 vaccine tracker https://vac-lshtm.shinyapps.io/ncov_vaccine_landscape/.  </a:t>
            </a:r>
          </a:p>
        </p:txBody>
      </p:sp>
      <p:sp>
        <p:nvSpPr>
          <p:cNvPr id="4" name="Slide Number Placeholder 3"/>
          <p:cNvSpPr>
            <a:spLocks noGrp="1"/>
          </p:cNvSpPr>
          <p:nvPr>
            <p:ph type="sldNum" sz="quarter" idx="10"/>
          </p:nvPr>
        </p:nvSpPr>
        <p:spPr/>
        <p:txBody>
          <a:bodyPr/>
          <a:lstStyle/>
          <a:p>
            <a:fld id="{E3F8AA70-D14C-4B43-B2DB-D09A5DC98D55}" type="slidenum">
              <a:rPr lang="en-GB" smtClean="0"/>
              <a:t>28</a:t>
            </a:fld>
            <a:endParaRPr lang="en-GB" dirty="0"/>
          </a:p>
        </p:txBody>
      </p:sp>
    </p:spTree>
    <p:extLst>
      <p:ext uri="{BB962C8B-B14F-4D97-AF65-F5344CB8AC3E}">
        <p14:creationId xmlns:p14="http://schemas.microsoft.com/office/powerpoint/2010/main" val="112141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Calibri" panose="020F0502020204030204" pitchFamily="34" charset="0"/>
                <a:ea typeface="Calibri" panose="020F0502020204030204" pitchFamily="34" charset="0"/>
              </a:rPr>
              <a:t>An antigen is any substance which the immune system perceives as being foreign or dangerous and activates it to produce antibody.</a:t>
            </a:r>
            <a:endParaRPr lang="en-GB" altLang="en-US" sz="1200" b="1" dirty="0">
              <a:latin typeface="+mn-lt"/>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29</a:t>
            </a:fld>
            <a:endParaRPr lang="en-GB" dirty="0"/>
          </a:p>
        </p:txBody>
      </p:sp>
    </p:spTree>
    <p:extLst>
      <p:ext uri="{BB962C8B-B14F-4D97-AF65-F5344CB8AC3E}">
        <p14:creationId xmlns:p14="http://schemas.microsoft.com/office/powerpoint/2010/main" val="2232876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The COVID vaccines have been rigorously tested for safety and efficacy and have been through all of these phases. However, rather than running these sequentially, some of the phases have been run in parallel in order to expediate vaccine production and protection of the population.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dirty="0"/>
          </a:p>
        </p:txBody>
      </p:sp>
    </p:spTree>
    <p:extLst>
      <p:ext uri="{BB962C8B-B14F-4D97-AF65-F5344CB8AC3E}">
        <p14:creationId xmlns:p14="http://schemas.microsoft.com/office/powerpoint/2010/main" val="323314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2460292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31</a:t>
            </a:fld>
            <a:endParaRPr lang="en-GB" dirty="0"/>
          </a:p>
        </p:txBody>
      </p:sp>
    </p:spTree>
    <p:extLst>
      <p:ext uri="{BB962C8B-B14F-4D97-AF65-F5344CB8AC3E}">
        <p14:creationId xmlns:p14="http://schemas.microsoft.com/office/powerpoint/2010/main" val="1234782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extensive vaccination campaigns such as the COVID-19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32</a:t>
            </a:fld>
            <a:endParaRPr lang="en-GB" dirty="0"/>
          </a:p>
        </p:txBody>
      </p:sp>
    </p:spTree>
    <p:extLst>
      <p:ext uri="{BB962C8B-B14F-4D97-AF65-F5344CB8AC3E}">
        <p14:creationId xmlns:p14="http://schemas.microsoft.com/office/powerpoint/2010/main" val="3739814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33</a:t>
            </a:fld>
            <a:endParaRPr lang="en-GB" dirty="0"/>
          </a:p>
        </p:txBody>
      </p:sp>
    </p:spTree>
    <p:extLst>
      <p:ext uri="{BB962C8B-B14F-4D97-AF65-F5344CB8AC3E}">
        <p14:creationId xmlns:p14="http://schemas.microsoft.com/office/powerpoint/2010/main" val="2483598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6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Further information about this can be found at </a:t>
            </a:r>
            <a:r>
              <a:rPr lang="it-IT" sz="1200" b="0" i="0" u="none" strike="noStrike" kern="1200" dirty="0">
                <a:solidFill>
                  <a:schemeClr val="tx1"/>
                </a:solidFill>
                <a:effectLst/>
                <a:latin typeface="+mn-lt"/>
                <a:ea typeface="+mn-ea"/>
                <a:cs typeface="+mn-cs"/>
                <a:hlinkClick r:id="rId3"/>
              </a:rPr>
              <a:t>https://www.gov.uk/guidance/monitoring-reports-of-the-effectiveness-of-covid-19-vaccination</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0" i="0" u="none" strike="noStrike" kern="1200" baseline="0" dirty="0">
                <a:solidFill>
                  <a:schemeClr val="tx1"/>
                </a:solidFill>
                <a:latin typeface="+mn-lt"/>
                <a:ea typeface="+mn-ea"/>
                <a:cs typeface="+mn-cs"/>
              </a:rPr>
              <a:t>Lopez Bernal J and others. ‘Early effectiveness of COVID-19 vaccination with BNT162b2 mRNA vaccine and ChAdOx1 adenovirus vector vaccine on symptomatic disease, hospitalisations and mortality in older adults in England’ </a:t>
            </a:r>
            <a:r>
              <a:rPr lang="en-GB" sz="1000" b="0" i="0" u="sng" strike="noStrike" kern="1200" baseline="0" dirty="0">
                <a:solidFill>
                  <a:schemeClr val="tx1"/>
                </a:solidFill>
                <a:latin typeface="+mn-lt"/>
                <a:ea typeface="+mn-ea"/>
                <a:cs typeface="+mn-cs"/>
              </a:rPr>
              <a:t>https://www.medrxiv.org/content/10.1101/2021.03.01.21252652v1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Hall VJ and others</a:t>
            </a:r>
            <a:r>
              <a:rPr lang="en-GB" sz="1000" b="0" i="1" u="none" strike="noStrike" kern="1200" baseline="0" dirty="0">
                <a:solidFill>
                  <a:schemeClr val="tx1"/>
                </a:solidFill>
                <a:latin typeface="+mn-lt"/>
                <a:ea typeface="+mn-ea"/>
                <a:cs typeface="+mn-cs"/>
              </a:rPr>
              <a:t>. ‘</a:t>
            </a:r>
            <a:r>
              <a:rPr lang="en-GB" sz="1000" b="0" i="0" u="none" strike="noStrike" kern="1200" baseline="0" dirty="0">
                <a:solidFill>
                  <a:schemeClr val="tx1"/>
                </a:solidFill>
                <a:latin typeface="+mn-lt"/>
                <a:ea typeface="+mn-ea"/>
                <a:cs typeface="+mn-cs"/>
              </a:rPr>
              <a:t>Effectiveness of BNT162b2 mRNA Vaccine Against Infection and COVID-19 Vaccine Coverage in Healthcare Workers in England, Multicentre Prospective Cohort Study (the SIREN Study)’ Available at SSRN: </a:t>
            </a:r>
            <a:r>
              <a:rPr lang="en-GB" sz="1000" b="0" i="0" u="sng" strike="noStrike" kern="1200" baseline="0" dirty="0">
                <a:solidFill>
                  <a:schemeClr val="tx1"/>
                </a:solidFill>
                <a:latin typeface="+mn-lt"/>
                <a:ea typeface="+mn-ea"/>
                <a:cs typeface="+mn-cs"/>
              </a:rPr>
              <a:t>https://ssrn.com/abstract=3790399 or http://dx.doi.org/10.2139/ ssrn.3790399 </a:t>
            </a:r>
          </a:p>
          <a:p>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Harris RJ and others. ‘Impact of vaccination on household transmission of SARS-COV-2 in England’ </a:t>
            </a:r>
            <a:r>
              <a:rPr lang="en-GB" sz="1200" u="sng" kern="1200" dirty="0">
                <a:solidFill>
                  <a:schemeClr val="tx1"/>
                </a:solidFill>
                <a:effectLst/>
                <a:latin typeface="+mn-lt"/>
                <a:ea typeface="+mn-ea"/>
                <a:cs typeface="+mn-cs"/>
                <a:hlinkClick r:id="rId4"/>
              </a:rPr>
              <a:t>https://khub.net/documents/135939561/390853656/Impact+of+vaccination+on+household+transmission+of+SARS-COV-2+in+England.pdf/35bf4bb1-6ade-d3eb-a39e-9c9b25a8122a?t=1619601878136</a:t>
            </a:r>
            <a:endParaRPr lang="it-IT" sz="1200" kern="1200" dirty="0">
              <a:solidFill>
                <a:schemeClr val="tx1"/>
              </a:solidFill>
              <a:effectLst/>
              <a:latin typeface="+mn-lt"/>
              <a:ea typeface="+mn-ea"/>
              <a:cs typeface="+mn-cs"/>
            </a:endParaRPr>
          </a:p>
          <a:p>
            <a:endParaRPr lang="en-GB" sz="1000" b="0" i="0" u="sng"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Shrotri M and others. ‘Vaccine effectiveness of the first dose of ChAdOx1 nCoV-19 and BNT162b2 against SARS-CoV-2 infection in residents of Long-Term Care Facilities (VIVALDI study)’ medRxiv [preprint], doi: 10.1101/2021.03.26.21254391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Shah A and others. ‘Effect of vaccination on transmission of COVID-19: an observational study in healthcare workers and their households’ View ORCID Profile doi: </a:t>
            </a:r>
            <a:r>
              <a:rPr lang="en-GB" sz="1000" b="0" i="0" u="sng" strike="noStrike" kern="1200" baseline="0" dirty="0">
                <a:solidFill>
                  <a:schemeClr val="tx1"/>
                </a:solidFill>
                <a:latin typeface="+mn-lt"/>
                <a:ea typeface="+mn-ea"/>
                <a:cs typeface="+mn-cs"/>
              </a:rPr>
              <a:t>https://doi.org/10.1101/2021.03.11.2125 3275 </a:t>
            </a:r>
            <a:endParaRPr lang="en-GB" sz="10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34</a:t>
            </a:fld>
            <a:endParaRPr lang="en-GB" dirty="0"/>
          </a:p>
        </p:txBody>
      </p:sp>
    </p:spTree>
    <p:extLst>
      <p:ext uri="{BB962C8B-B14F-4D97-AF65-F5344CB8AC3E}">
        <p14:creationId xmlns:p14="http://schemas.microsoft.com/office/powerpoint/2010/main" val="760723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6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Further information about this can be found at </a:t>
            </a:r>
            <a:r>
              <a:rPr lang="it-IT" sz="1200" b="0" i="0" u="none" strike="noStrike" kern="1200" dirty="0">
                <a:solidFill>
                  <a:schemeClr val="tx1"/>
                </a:solidFill>
                <a:effectLst/>
                <a:latin typeface="+mn-lt"/>
                <a:ea typeface="+mn-ea"/>
                <a:cs typeface="+mn-cs"/>
                <a:hlinkClick r:id="rId3"/>
              </a:rPr>
              <a:t>https://www.gov.uk/guidance/monitoring-reports-of-the-effectiveness-of-covid-19-vaccination</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0" i="0" u="none" strike="noStrike" kern="1200" baseline="0" dirty="0">
                <a:solidFill>
                  <a:schemeClr val="tx1"/>
                </a:solidFill>
                <a:latin typeface="+mn-lt"/>
                <a:ea typeface="+mn-ea"/>
                <a:cs typeface="+mn-cs"/>
              </a:rPr>
              <a:t>Lopez Bernal J and others. ‘Early effectiveness of COVID-19 vaccination with BNT162b2 mRNA vaccine and ChAdOx1 adenovirus vector vaccine on symptomatic disease, hospitalisations and mortality in older adults in England’ </a:t>
            </a:r>
            <a:r>
              <a:rPr lang="en-GB" sz="1000" b="0" i="0" u="sng" strike="noStrike" kern="1200" baseline="0" dirty="0">
                <a:solidFill>
                  <a:schemeClr val="tx1"/>
                </a:solidFill>
                <a:latin typeface="+mn-lt"/>
                <a:ea typeface="+mn-ea"/>
                <a:cs typeface="+mn-cs"/>
              </a:rPr>
              <a:t>https://www.medrxiv.org/content/10.1101/2021.03.01.21252652v1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Hall VJ and others</a:t>
            </a:r>
            <a:r>
              <a:rPr lang="en-GB" sz="1000" b="0" i="1" u="none" strike="noStrike" kern="1200" baseline="0" dirty="0">
                <a:solidFill>
                  <a:schemeClr val="tx1"/>
                </a:solidFill>
                <a:latin typeface="+mn-lt"/>
                <a:ea typeface="+mn-ea"/>
                <a:cs typeface="+mn-cs"/>
              </a:rPr>
              <a:t>. ‘</a:t>
            </a:r>
            <a:r>
              <a:rPr lang="en-GB" sz="1000" b="0" i="0" u="none" strike="noStrike" kern="1200" baseline="0" dirty="0">
                <a:solidFill>
                  <a:schemeClr val="tx1"/>
                </a:solidFill>
                <a:latin typeface="+mn-lt"/>
                <a:ea typeface="+mn-ea"/>
                <a:cs typeface="+mn-cs"/>
              </a:rPr>
              <a:t>Effectiveness of BNT162b2 mRNA Vaccine Against Infection and COVID-19 Vaccine Coverage in Healthcare Workers in England, Multicentre Prospective Cohort Study (the SIREN Study)’ Available at SSRN: </a:t>
            </a:r>
            <a:r>
              <a:rPr lang="en-GB" sz="1000" b="0" i="0" u="sng" strike="noStrike" kern="1200" baseline="0" dirty="0">
                <a:solidFill>
                  <a:schemeClr val="tx1"/>
                </a:solidFill>
                <a:latin typeface="+mn-lt"/>
                <a:ea typeface="+mn-ea"/>
                <a:cs typeface="+mn-cs"/>
              </a:rPr>
              <a:t>https://ssrn.com/abstract=3790399 or http://dx.doi.org/10.2139/ ssrn.3790399 </a:t>
            </a:r>
          </a:p>
          <a:p>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Harris RJ and others. ‘Impact of vaccination on household transmission of SARS-COV-2 in England’ </a:t>
            </a:r>
            <a:r>
              <a:rPr lang="en-GB" sz="1200" u="sng" kern="1200" dirty="0">
                <a:solidFill>
                  <a:schemeClr val="tx1"/>
                </a:solidFill>
                <a:effectLst/>
                <a:latin typeface="+mn-lt"/>
                <a:ea typeface="+mn-ea"/>
                <a:cs typeface="+mn-cs"/>
                <a:hlinkClick r:id="rId4"/>
              </a:rPr>
              <a:t>https://khub.net/documents/135939561/390853656/Impact+of+vaccination+on+household+transmission+of+SARS-COV-2+in+England.pdf/35bf4bb1-6ade-d3eb-a39e-9c9b25a8122a?t=1619601878136</a:t>
            </a:r>
            <a:endParaRPr lang="it-IT" sz="1200" kern="1200" dirty="0">
              <a:solidFill>
                <a:schemeClr val="tx1"/>
              </a:solidFill>
              <a:effectLst/>
              <a:latin typeface="+mn-lt"/>
              <a:ea typeface="+mn-ea"/>
              <a:cs typeface="+mn-cs"/>
            </a:endParaRPr>
          </a:p>
          <a:p>
            <a:endParaRPr lang="en-GB" sz="1000" b="0" i="0" u="sng"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Shrotri M and others. ‘Vaccine effectiveness of the first dose of ChAdOx1 nCoV-19 and BNT162b2 against SARS-CoV-2 infection in residents of Long-Term Care Facilities (VIVALDI study)’ medRxiv [preprint], doi: 10.1101/2021.03.26.21254391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Shah A and others. ‘Effect of vaccination on transmission of COVID-19: an observational study in healthcare workers and their households’ View ORCID Profile doi: </a:t>
            </a:r>
            <a:r>
              <a:rPr lang="en-GB" sz="1000" b="0" i="0" u="sng" strike="noStrike" kern="1200" baseline="0" dirty="0">
                <a:solidFill>
                  <a:schemeClr val="tx1"/>
                </a:solidFill>
                <a:latin typeface="+mn-lt"/>
                <a:ea typeface="+mn-ea"/>
                <a:cs typeface="+mn-cs"/>
              </a:rPr>
              <a:t>https://doi.org/10.1101/2021.03.11.2125 3275 </a:t>
            </a:r>
            <a:endParaRPr lang="en-GB" sz="10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35</a:t>
            </a:fld>
            <a:endParaRPr lang="en-GB" dirty="0"/>
          </a:p>
        </p:txBody>
      </p:sp>
    </p:spTree>
    <p:extLst>
      <p:ext uri="{BB962C8B-B14F-4D97-AF65-F5344CB8AC3E}">
        <p14:creationId xmlns:p14="http://schemas.microsoft.com/office/powerpoint/2010/main" val="364482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1120177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1504366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38</a:t>
            </a:fld>
            <a:endParaRPr lang="en-GB" dirty="0"/>
          </a:p>
        </p:txBody>
      </p:sp>
    </p:spTree>
    <p:extLst>
      <p:ext uri="{BB962C8B-B14F-4D97-AF65-F5344CB8AC3E}">
        <p14:creationId xmlns:p14="http://schemas.microsoft.com/office/powerpoint/2010/main" val="3442533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https://www.gov.uk/government/publications/regulatory-approval-of-pfizerbiontech-bivalent-originalomicron-booster-vaccine</a:t>
            </a:r>
            <a:endPar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https://www.gov.uk/government/publications/regulatory-approval-of-pfizer-biontech-vaccine-for-covid-19</a:t>
            </a:r>
            <a:r>
              <a:rPr lang="en-GB" sz="1200"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sz="1200" dirty="0">
              <a:solidFill>
                <a:srgbClr val="007C9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39</a:t>
            </a:fld>
            <a:endParaRPr lang="en-GB" dirty="0"/>
          </a:p>
        </p:txBody>
      </p:sp>
    </p:spTree>
    <p:extLst>
      <p:ext uri="{BB962C8B-B14F-4D97-AF65-F5344CB8AC3E}">
        <p14:creationId xmlns:p14="http://schemas.microsoft.com/office/powerpoint/2010/main" val="66664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https://www.gov.uk/government/publications/regulatory-approval-of-spikevax-bivalent-originalomicron-booster-vaccine</a:t>
            </a:r>
            <a:endPar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https://www.gov.uk/government/publications/regulatory-approval-of-covid-19-vaccine-vidprevtyn-beta</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u="sng" dirty="0">
              <a:solidFill>
                <a:srgbClr val="007C91"/>
              </a:solidFill>
              <a:effectLst/>
              <a:latin typeface="+mn-lt"/>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u="sng" dirty="0">
              <a:solidFill>
                <a:srgbClr val="007C91"/>
              </a:solidFill>
              <a:effectLst/>
              <a:latin typeface="+mn-lt"/>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700" dirty="0">
                <a:latin typeface="+mn-lt"/>
                <a:cs typeface="Times New Roman" panose="02020603050405020304" pitchFamily="18" charset="0"/>
              </a:rPr>
              <a:t>Not all products that are licensed are marketed/ supplied in the UK. The 5 other vaccines which have received MHRA licences for use in the UK are:</a:t>
            </a:r>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Novavax (Nuvaxovid) - </a:t>
            </a:r>
            <a:r>
              <a:rPr lang="en-GB" sz="2800" dirty="0">
                <a:hlinkClick r:id="rId5"/>
              </a:rPr>
              <a:t>Regulatory approval of COVID-19 vaccine Nuvaxovid - GOV.UK (www.gov.uk)</a:t>
            </a:r>
            <a:r>
              <a:rPr lang="en-GB" sz="2800" dirty="0"/>
              <a:t> (no longer supplied)</a:t>
            </a:r>
            <a:endParaRPr lang="en-GB" sz="1700" dirty="0">
              <a:effectLst/>
              <a:latin typeface="+mn-lt"/>
              <a:ea typeface="Calibri" panose="020F0502020204030204" pitchFamily="34" charset="0"/>
              <a:cs typeface="Times New Roman" panose="02020603050405020304" pitchFamily="18" charset="0"/>
            </a:endParaRPr>
          </a:p>
          <a:p>
            <a:pPr marL="228600">
              <a:lnSpc>
                <a:spcPct val="107000"/>
              </a:lnSpc>
              <a:spcAft>
                <a:spcPts val="800"/>
              </a:spcAft>
            </a:pPr>
            <a:r>
              <a:rPr lang="en-GB" sz="1700" dirty="0"/>
              <a:t>COVID-19 Vaccine AstraZeneca (Vaxzervria) - </a:t>
            </a:r>
            <a:r>
              <a:rPr lang="en-GB" sz="2800" dirty="0">
                <a:hlinkClick r:id="rId6"/>
              </a:rPr>
              <a:t>Regulatory approval of COVID-19 Vaccine AstraZeneca - GOV.UK (www.gov.uk)</a:t>
            </a:r>
            <a:r>
              <a:rPr lang="en-GB" sz="2800" dirty="0"/>
              <a:t> (no longer supplied)</a:t>
            </a:r>
            <a:endParaRPr lang="en-GB" sz="1700" dirty="0"/>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Janssen - </a:t>
            </a:r>
            <a:r>
              <a:rPr lang="en-GB" sz="2800" dirty="0">
                <a:hlinkClick r:id="rId7"/>
              </a:rPr>
              <a:t>Regulatory approval of COVID-19 Vaccine Janssen - GOV.UK (www.gov.uk)</a:t>
            </a:r>
            <a:r>
              <a:rPr lang="en-GB" sz="2800" dirty="0"/>
              <a:t> (never supplied)</a:t>
            </a:r>
            <a:endParaRPr lang="en-GB" sz="1700" dirty="0">
              <a:effectLst/>
              <a:latin typeface="+mn-lt"/>
              <a:ea typeface="Calibri" panose="020F0502020204030204" pitchFamily="34" charset="0"/>
              <a:cs typeface="Times New Roman" panose="02020603050405020304" pitchFamily="18" charset="0"/>
            </a:endParaRPr>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Valneva - </a:t>
            </a:r>
            <a:r>
              <a:rPr lang="en-GB" sz="2800" dirty="0">
                <a:hlinkClick r:id="rId8"/>
              </a:rPr>
              <a:t>Regulatory approval of COVID-19 Vaccine Valneva - GOV.UK (www.gov.uk)</a:t>
            </a:r>
            <a:r>
              <a:rPr lang="en-GB" sz="2800" dirty="0"/>
              <a:t> (never supplied)</a:t>
            </a:r>
            <a:endParaRPr lang="en-GB" sz="1700" dirty="0">
              <a:effectLst/>
              <a:latin typeface="+mn-lt"/>
              <a:ea typeface="Calibri" panose="020F0502020204030204" pitchFamily="34" charset="0"/>
              <a:cs typeface="Times New Roman" panose="02020603050405020304" pitchFamily="18" charset="0"/>
            </a:endParaRPr>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SKYCovion - </a:t>
            </a:r>
            <a:r>
              <a:rPr lang="en-GB" sz="2800" dirty="0">
                <a:hlinkClick r:id="rId9"/>
              </a:rPr>
              <a:t>Regulatory approval of COVID-19 Vaccine SKYCovion - GOV.UK (www.gov.uk)</a:t>
            </a:r>
            <a:r>
              <a:rPr lang="en-GB" sz="2800" dirty="0"/>
              <a:t> (newly licensed, not supplied)</a:t>
            </a:r>
            <a:endParaRPr lang="en-GB" sz="1700" dirty="0">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57174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1871953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41</a:t>
            </a:fld>
            <a:endParaRPr lang="en-GB" dirty="0"/>
          </a:p>
        </p:txBody>
      </p:sp>
    </p:spTree>
    <p:extLst>
      <p:ext uri="{BB962C8B-B14F-4D97-AF65-F5344CB8AC3E}">
        <p14:creationId xmlns:p14="http://schemas.microsoft.com/office/powerpoint/2010/main" val="2822957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141793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43</a:t>
            </a:fld>
            <a:endParaRPr lang="en-GB" dirty="0"/>
          </a:p>
        </p:txBody>
      </p:sp>
    </p:spTree>
    <p:extLst>
      <p:ext uri="{BB962C8B-B14F-4D97-AF65-F5344CB8AC3E}">
        <p14:creationId xmlns:p14="http://schemas.microsoft.com/office/powerpoint/2010/main" val="3920411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NIBSC is now part of the MHRA</a:t>
            </a:r>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1550313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251677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COVID-19 vaccination programme has been implemented via a number of primary vaccination phases and booster campaigns since December 2020</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All staff involved in delivering the programme need to understand who is eligible to receive COVID-19 vaccination and the reasons why. Knowledge of the progression of the programme from its commencement will assist staff when deciding the requirements for each individual in their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its commencement on December 8</a:t>
            </a:r>
            <a:r>
              <a:rPr lang="en-GB"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2020, the main objective of the COVID-19 pandemic immunisation programme was to protect those who were at highest risk from serious illness or death.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1297883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JCVI advised that the first priorities for the COVID-19 vaccination programme should be the prevention of mortality and the maintenance of the health and social care systems. As the risk of mortality from COVID-19 increased with age, prioritisation was primarily based on age. The order of priority for each group in the population corresponded with data on the number of individuals who would need to be vaccinated to prevent one death, estimated from UK data obtained from March to June 2020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47</a:t>
            </a:fld>
            <a:endParaRPr lang="en-GB" dirty="0"/>
          </a:p>
        </p:txBody>
      </p:sp>
    </p:spTree>
    <p:extLst>
      <p:ext uri="{BB962C8B-B14F-4D97-AF65-F5344CB8AC3E}">
        <p14:creationId xmlns:p14="http://schemas.microsoft.com/office/powerpoint/2010/main" val="946718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Phase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en-GB" sz="1800" dirty="0">
                <a:solidFill>
                  <a:srgbClr val="000000"/>
                </a:solidFill>
                <a:effectLst/>
                <a:latin typeface="Calibri" panose="020F0502020204030204" pitchFamily="34" charset="0"/>
                <a:ea typeface="Times New Roman" panose="02020603050405020304" pitchFamily="18" charset="0"/>
              </a:rPr>
              <a:t>In Phase 1 the focus was primary immunisation of those at greatest risk of COVID-19 specific mortality (priority groups 1 -9)</a:t>
            </a:r>
            <a:endParaRPr lang="en-GB" sz="1800" dirty="0">
              <a:effectLst/>
              <a:latin typeface="Times New Roman" panose="02020603050405020304" pitchFamily="18" charset="0"/>
              <a:ea typeface="Times New Roman" panose="02020603050405020304" pitchFamily="18" charset="0"/>
            </a:endParaRPr>
          </a:p>
          <a:p>
            <a:pPr fontAlgn="base">
              <a:lnSpc>
                <a:spcPct val="115000"/>
              </a:lnSpc>
            </a:pPr>
            <a:r>
              <a:rPr lang="en-GB" sz="1800" dirty="0">
                <a:solidFill>
                  <a:srgbClr val="000000"/>
                </a:solidFill>
                <a:effectLst/>
                <a:latin typeface="Calibri" panose="020F0502020204030204" pitchFamily="34" charset="0"/>
                <a:ea typeface="Times New Roman" panose="02020603050405020304" pitchFamily="18" charset="0"/>
              </a:rPr>
              <a:t>All individuals, in descending order of priority, were offered a first primary dose of vaccination and then a second primary dose 8 weeks later. </a:t>
            </a:r>
            <a:endParaRPr lang="en-GB" sz="1800" dirty="0">
              <a:effectLst/>
              <a:latin typeface="Times New Roman" panose="02020603050405020304" pitchFamily="18" charset="0"/>
              <a:ea typeface="Times New Roman" panose="02020603050405020304" pitchFamily="18" charset="0"/>
            </a:endParaRPr>
          </a:p>
          <a:p>
            <a:endParaRPr lang="en-GB" dirty="0"/>
          </a:p>
          <a:p>
            <a:endParaRPr lang="en-GB" dirty="0"/>
          </a:p>
          <a:p>
            <a:r>
              <a:rPr lang="en-GB" dirty="0"/>
              <a:t>JCVI advice 30 December 2020 available at:</a:t>
            </a:r>
          </a:p>
          <a:p>
            <a:r>
              <a:rPr lang="en-GB" dirty="0"/>
              <a:t>https://www.gov.uk/government/publications/priority-groups-for-coronavirus-covid-19-vaccination-advice-from-the-jcvi-30-december-2020/joint-committee-on-vaccination-and-immunisation-advice-on-priority-groups-for-covid-19-vaccination-30-december-2020 </a:t>
            </a:r>
          </a:p>
          <a:p>
            <a:r>
              <a:rPr lang="en-GB" dirty="0"/>
              <a:t>It is estimated that taken together, these groups represent around 99% of preventable mortality from COVID-19.</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Further recommendations followed regarding the inclusion of additional groups, the number of doses required and first booster doses.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July 2021, the JCVI published an additional statement on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COVID-19 vaccination of children and young people aged 12 to 17 years</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This was updated in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August</a:t>
            </a:r>
            <a:r>
              <a:rPr lang="en-GB" sz="1800" dirty="0">
                <a:effectLst/>
                <a:latin typeface="Calibri" panose="020F0502020204030204" pitchFamily="34" charset="0"/>
                <a:ea typeface="Calibri" panose="020F0502020204030204" pitchFamily="34" charset="0"/>
                <a:cs typeface="Calibri" panose="020F0502020204030204" pitchFamily="34" charset="0"/>
              </a:rPr>
              <a:t> with a recommendation to offer a first dose of the Pfizer-BioNTech vaccine to all 16 and 17 year olds.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September 2021, further recommendations were made to offer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3</a:t>
            </a:r>
            <a:r>
              <a:rPr lang="en-GB" sz="1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rd</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doses to those who were immunosuppressed</a:t>
            </a:r>
            <a:r>
              <a:rPr lang="en-GB" sz="1800" dirty="0">
                <a:effectLst/>
                <a:latin typeface="Calibri" panose="020F0502020204030204" pitchFamily="34" charset="0"/>
                <a:ea typeface="Calibri" panose="020F0502020204030204" pitchFamily="34" charset="0"/>
                <a:cs typeface="Calibri" panose="020F0502020204030204" pitchFamily="34" charset="0"/>
              </a:rPr>
              <a:t> at the time of their first or second vaccine, and to offer a first dose of Pfizer vaccine to</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all children from 12 years of age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was followed in mid-November 2021 with a recommendation to give a second dose of Pfizer vaccine to young people aged 16 and 17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At the end of November 2021, in response to the recognition of the Omicron variant,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that 12 to 15 year olds should be offered a second dose of vaccine 12 weeks after their first.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December 2021,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following the recognition of pregnancy as a risk factor for severe COVID-19 infection and poor pregnancy outcomes during the Delta wave, pregnancy (at all ages and all trimesters) was added to the clinical risk groups</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22 December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https://www.gov.uk/government/publications/jcvi-update-on-advice-for-covid-19-vaccination-of-children-and-young-people/jcvi-statement-on-covid-19-vaccination-of-children-and-young-people-22-december-2021</a:t>
            </a:r>
            <a:r>
              <a:rPr lang="en-GB"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that children aged 5 to 11 years who are in a recognised clinical risk group or who are a household contact of someone who is immunosuppressed should be offered two 10 microgram doses of the Pfizer-BioNTech Comirnaty 10 Concentrate vaccine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February 2022, the JCVI recommended a one-off, non-urgent programme to offer COVID-19 vaccination to </a:t>
            </a:r>
            <a:r>
              <a:rPr lang="en-GB" sz="1800" u="sng" dirty="0">
                <a:effectLst/>
                <a:latin typeface="Calibri" panose="020F0502020204030204" pitchFamily="34" charset="0"/>
                <a:ea typeface="Calibri" panose="020F0502020204030204" pitchFamily="34" charset="0"/>
                <a:cs typeface="Calibri" panose="020F0502020204030204" pitchFamily="34" charset="0"/>
              </a:rPr>
              <a:t>all children aged 5 to 11 years of age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www.gov.uk/government/publications/jcvi-update-on-advice-for-covid-19-vaccination-of-children-aged-5-to-11/jcvi-statement-on-vaccination-of-children-aged-5-to-11-years-old</a:t>
            </a:r>
            <a:r>
              <a:rPr lang="en-GB"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a:solidFill>
                  <a:srgbClr val="425563"/>
                </a:solidFill>
                <a:effectLst/>
                <a:latin typeface="Calibri" panose="020F0502020204030204" pitchFamily="34" charset="0"/>
                <a:ea typeface="Calibri" panose="020F0502020204030204" pitchFamily="34" charset="0"/>
                <a:cs typeface="Calibri" panose="020F0502020204030204" pitchFamily="34" charset="0"/>
              </a:rPr>
              <a:t>Select the </a:t>
            </a:r>
            <a:r>
              <a:rPr lang="en-GB" sz="1800" b="1" i="1" dirty="0">
                <a:solidFill>
                  <a:srgbClr val="425563"/>
                </a:solidFill>
                <a:effectLst/>
                <a:latin typeface="Calibri" panose="020F0502020204030204" pitchFamily="34" charset="0"/>
                <a:ea typeface="Calibri" panose="020F0502020204030204" pitchFamily="34" charset="0"/>
                <a:cs typeface="Calibri" panose="020F0502020204030204" pitchFamily="34" charset="0"/>
              </a:rPr>
              <a:t>JCVI recommendations</a:t>
            </a:r>
            <a:r>
              <a:rPr lang="en-GB" sz="1800" i="1" dirty="0">
                <a:solidFill>
                  <a:srgbClr val="425563"/>
                </a:solidFill>
                <a:effectLst/>
                <a:latin typeface="Calibri" panose="020F0502020204030204" pitchFamily="34" charset="0"/>
                <a:ea typeface="Calibri" panose="020F0502020204030204" pitchFamily="34" charset="0"/>
                <a:cs typeface="Calibri" panose="020F0502020204030204" pitchFamily="34" charset="0"/>
              </a:rPr>
              <a:t> tab to continue.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2834042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July 2021, the JCVI published an additional statement on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COVID-19 vaccination of children and young people aged 12 to 17 years</a:t>
            </a:r>
            <a:r>
              <a:rPr lang="en-GB" sz="1200" dirty="0">
                <a:effectLst/>
                <a:latin typeface="Calibri" panose="020F0502020204030204" pitchFamily="34" charset="0"/>
                <a:ea typeface="Calibri" panose="020F0502020204030204" pitchFamily="34" charset="0"/>
                <a:cs typeface="Calibri" panose="020F0502020204030204" pitchFamily="34" charset="0"/>
              </a:rPr>
              <a:t>.</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This was updated in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August</a:t>
            </a:r>
            <a:r>
              <a:rPr lang="en-GB" sz="1200" dirty="0">
                <a:effectLst/>
                <a:latin typeface="Calibri" panose="020F0502020204030204" pitchFamily="34" charset="0"/>
                <a:ea typeface="Calibri" panose="020F0502020204030204" pitchFamily="34" charset="0"/>
                <a:cs typeface="Calibri" panose="020F0502020204030204" pitchFamily="34" charset="0"/>
              </a:rPr>
              <a:t> with a recommendation to offer a first dose of the Pfizer-BioNTech vaccine to all 16 and 17 year olds.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September 2021, further recommendations were made to offer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3</a:t>
            </a:r>
            <a:r>
              <a:rPr lang="en-GB" sz="12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rd</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doses to those who were immunosuppressed</a:t>
            </a:r>
            <a:r>
              <a:rPr lang="en-GB" sz="1200" dirty="0">
                <a:effectLst/>
                <a:latin typeface="Calibri" panose="020F0502020204030204" pitchFamily="34" charset="0"/>
                <a:ea typeface="Calibri" panose="020F0502020204030204" pitchFamily="34" charset="0"/>
                <a:cs typeface="Calibri" panose="020F0502020204030204" pitchFamily="34" charset="0"/>
              </a:rPr>
              <a:t> at the time of their first or second vaccine, and to offer a first dose of Pfizer vaccine to</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all children from 12 years of age</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This was followed in mid-November 2021 with a recommendation to give a second dose of Pfizer vaccine to young people aged 16 and 17 years.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At the end of November 2021, in response to the recognition of the Omicron variant, the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200" dirty="0">
                <a:effectLst/>
                <a:latin typeface="Calibri" panose="020F0502020204030204" pitchFamily="34" charset="0"/>
                <a:ea typeface="Calibri" panose="020F0502020204030204" pitchFamily="34" charset="0"/>
                <a:cs typeface="Calibri" panose="020F0502020204030204" pitchFamily="34" charset="0"/>
              </a:rPr>
              <a:t> that 12 to 15 year olds should be offered a second dose of vaccine 12 weeks after their first.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December 2021,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following the recognition of pregnancy as a risk factor for severe COVID-19 infection and poor pregnancy outcomes during the Delta wave, pregnancy (at all ages and all trimesters) was added to the clinical risk groups</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On 22 December 2021, the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JCVI advised</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https://www.gov.uk/government/publications/jcvi-update-on-advice-for-covid-19-vaccination-of-children-and-young-people/jcvi-statement-on-covid-19-vaccination-of-children-and-young-people-22-december-2021</a:t>
            </a:r>
            <a:r>
              <a:rPr lang="en-GB"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that children aged 5 to 11 years who are in a recognised clinical risk group or who are a household contact of someone who is immunosuppressed should be offered two 10 microgram doses of the Pfizer-BioNTech Comirnaty 10 Concentrate vaccine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February 2022, the JCVI recommended a one-off, non-urgent programme to offer COVID-19 vaccination to </a:t>
            </a:r>
            <a:r>
              <a:rPr lang="en-GB" sz="1200" u="sng" dirty="0">
                <a:effectLst/>
                <a:latin typeface="Calibri" panose="020F0502020204030204" pitchFamily="34" charset="0"/>
                <a:ea typeface="Calibri" panose="020F0502020204030204" pitchFamily="34" charset="0"/>
                <a:cs typeface="Calibri" panose="020F0502020204030204" pitchFamily="34" charset="0"/>
              </a:rPr>
              <a:t>all children aged 5 to 11 years of age</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www.gov.uk/government/publications/jcvi-update-on-advice-for-covid-19-vaccination-of-children-aged-5-to-11/jcvi-statement-on-vaccination-of-children-aged-5-to-11-years-old</a:t>
            </a:r>
            <a:r>
              <a:rPr lang="en-GB"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Individuals in both phases who have not yet been vaccinated remain eligible for vaccination until 30</a:t>
            </a:r>
            <a:r>
              <a:rPr lang="en-GB" sz="1200" baseline="30000" dirty="0"/>
              <a:t>th</a:t>
            </a:r>
            <a:r>
              <a:rPr lang="en-GB" sz="1200" dirty="0"/>
              <a:t> June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427930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dirty="0"/>
          </a:p>
        </p:txBody>
      </p:sp>
    </p:spTree>
    <p:extLst>
      <p:ext uri="{BB962C8B-B14F-4D97-AF65-F5344CB8AC3E}">
        <p14:creationId xmlns:p14="http://schemas.microsoft.com/office/powerpoint/2010/main" val="39692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the green book, chapter 14a - GOV.UK (www.gov.uk)</a:t>
            </a:r>
            <a:endParaRPr lang="en-GB" dirty="0">
              <a:hlinkClick r:id="rId4"/>
            </a:endParaRPr>
          </a:p>
          <a:p>
            <a:endParaRPr lang="en-GB" dirty="0">
              <a:hlinkClick r:id="rId4"/>
            </a:endParaRPr>
          </a:p>
          <a:p>
            <a:r>
              <a:rPr lang="en-GB" dirty="0">
                <a:hlinkClick r:id="rId4"/>
              </a:rPr>
              <a:t>COVID-19 vaccination: information for healthcare practitioners - GOV.UK (www.gov.uk)</a:t>
            </a:r>
            <a:endParaRPr lang="en-GB" dirty="0"/>
          </a:p>
          <a:p>
            <a:endParaRPr lang="en-GB" dirty="0"/>
          </a:p>
          <a:p>
            <a:r>
              <a:rPr lang="en-GB" dirty="0">
                <a:hlinkClick r:id="rId5"/>
              </a:rPr>
              <a:t>Covid-19 Vaccination information - electronic medicines compendium (emc)</a:t>
            </a:r>
            <a:r>
              <a:rPr lang="en-GB" dirty="0"/>
              <a:t>; </a:t>
            </a:r>
            <a:r>
              <a:rPr lang="en-GB" sz="1200" dirty="0"/>
              <a:t>or search ‘regulatory approval’ + product name to find the SPCs on the MHRA/gov.uk website.</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1460086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hlinkClick r:id="rId3"/>
              </a:rPr>
              <a:t>Vivaldi 1: COVID-19 care homes study report</a:t>
            </a:r>
            <a:endParaRPr lang="en-GB" dirty="0"/>
          </a:p>
          <a:p>
            <a:pPr marL="0" indent="0"/>
            <a:r>
              <a:rPr lang="en-GB" dirty="0">
                <a:hlinkClick r:id="rId4"/>
              </a:rPr>
              <a:t>Investigation of SARS-CoV-2 outbreaks in 6 care homes in London, April 2020</a:t>
            </a:r>
            <a:endParaRPr lang="en-GB" dirty="0"/>
          </a:p>
          <a:p>
            <a:pPr marL="0" indent="0"/>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dirty="0"/>
          </a:p>
        </p:txBody>
      </p:sp>
    </p:spTree>
    <p:extLst>
      <p:ext uri="{BB962C8B-B14F-4D97-AF65-F5344CB8AC3E}">
        <p14:creationId xmlns:p14="http://schemas.microsoft.com/office/powerpoint/2010/main" val="19862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those previously classed as clinically extremely vulnerable)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dirty="0"/>
          </a:p>
        </p:txBody>
      </p:sp>
    </p:spTree>
    <p:extLst>
      <p:ext uri="{BB962C8B-B14F-4D97-AF65-F5344CB8AC3E}">
        <p14:creationId xmlns:p14="http://schemas.microsoft.com/office/powerpoint/2010/main" val="4205727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the Department of Health and Social Care, the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53</a:t>
            </a:fld>
            <a:endParaRPr lang="en-GB" dirty="0"/>
          </a:p>
        </p:txBody>
      </p:sp>
    </p:spTree>
    <p:extLst>
      <p:ext uri="{BB962C8B-B14F-4D97-AF65-F5344CB8AC3E}">
        <p14:creationId xmlns:p14="http://schemas.microsoft.com/office/powerpoint/2010/main" val="1966292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GOV.UK website (</a:t>
            </a:r>
            <a:r>
              <a:rPr lang="en-GB" dirty="0">
                <a:hlinkClick r:id="rId3"/>
              </a:rPr>
              <a:t>www.gov.uk/government/publications/safety-of-covid-19-vaccines-when-given-in-pregnancy/the-safety-of-covid-19-vaccines-when-given-in-pregnancy</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Not all clinical risk groups are being offered a spring 2023 booster. Therefore, if they have previously completed their primary course, </a:t>
            </a:r>
            <a:r>
              <a:rPr lang="en-GB" sz="1800" b="1" dirty="0">
                <a:effectLst/>
                <a:latin typeface="Calibri" panose="020F0502020204030204" pitchFamily="34" charset="0"/>
                <a:ea typeface="Times New Roman" panose="02020603050405020304" pitchFamily="18" charset="0"/>
              </a:rPr>
              <a:t>pregnant women are only eligible for a spring 2023 booster if they are also immunosuppressed</a:t>
            </a:r>
            <a:r>
              <a:rPr lang="en-GB" sz="1800" dirty="0">
                <a:effectLst/>
                <a:latin typeface="Calibri" panose="020F0502020204030204" pitchFamily="34" charset="0"/>
                <a:ea typeface="Times New Roman" panose="02020603050405020304" pitchFamily="18" charset="0"/>
              </a:rPr>
              <a:t>, as defined in tables 3 and 4 of the Green Book.</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Pregnant women are eligible for primary doses until 30</a:t>
            </a:r>
            <a:r>
              <a:rPr lang="en-GB" sz="1200" baseline="30000" dirty="0">
                <a:effectLst/>
                <a:latin typeface="Arial" panose="020B0604020202020204" pitchFamily="34" charset="0"/>
                <a:ea typeface="Calibri" panose="020F0502020204030204" pitchFamily="34" charset="0"/>
              </a:rPr>
              <a:t>th</a:t>
            </a:r>
            <a:r>
              <a:rPr lang="en-GB" sz="1200" dirty="0">
                <a:effectLst/>
                <a:latin typeface="Arial" panose="020B0604020202020204" pitchFamily="34" charset="0"/>
                <a:ea typeface="Calibri" panose="020F0502020204030204" pitchFamily="34" charset="0"/>
              </a:rPr>
              <a:t> June 2023</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54</a:t>
            </a:fld>
            <a:endParaRPr lang="en-GB" dirty="0"/>
          </a:p>
        </p:txBody>
      </p:sp>
    </p:spTree>
    <p:extLst>
      <p:ext uri="{BB962C8B-B14F-4D97-AF65-F5344CB8AC3E}">
        <p14:creationId xmlns:p14="http://schemas.microsoft.com/office/powerpoint/2010/main" val="3207112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55</a:t>
            </a:fld>
            <a:endParaRPr lang="en-GB" dirty="0"/>
          </a:p>
        </p:txBody>
      </p:sp>
    </p:spTree>
    <p:extLst>
      <p:ext uri="{BB962C8B-B14F-4D97-AF65-F5344CB8AC3E}">
        <p14:creationId xmlns:p14="http://schemas.microsoft.com/office/powerpoint/2010/main" val="3414070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56</a:t>
            </a:fld>
            <a:endParaRPr lang="en-GB" dirty="0"/>
          </a:p>
        </p:txBody>
      </p:sp>
    </p:spTree>
    <p:extLst>
      <p:ext uri="{BB962C8B-B14F-4D97-AF65-F5344CB8AC3E}">
        <p14:creationId xmlns:p14="http://schemas.microsoft.com/office/powerpoint/2010/main" val="1656240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and others (2021) ‘COVID-19 mRNA vaccine is not detected in human milk’ 8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and others (2021). </a:t>
            </a:r>
            <a:r>
              <a:rPr lang="en-GB" dirty="0">
                <a:hlinkClick r:id="rId4"/>
              </a:rPr>
              <a:t>The Levels of SARS- CoV-2 Specific Antibodies in Human Milk Following Vaccination</a:t>
            </a:r>
            <a:r>
              <a:rPr lang="en-GB" dirty="0"/>
              <a:t> Journal of Human Lactation 27 June 2021 </a:t>
            </a:r>
            <a:r>
              <a:rPr lang="en-GB" dirty="0">
                <a:hlinkClick r:id="rId4"/>
              </a:rPr>
              <a:t>https://doi.org/10.1177/08903344211027112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57</a:t>
            </a:fld>
            <a:endParaRPr lang="en-GB" dirty="0"/>
          </a:p>
        </p:txBody>
      </p:sp>
    </p:spTree>
    <p:extLst>
      <p:ext uri="{BB962C8B-B14F-4D97-AF65-F5344CB8AC3E}">
        <p14:creationId xmlns:p14="http://schemas.microsoft.com/office/powerpoint/2010/main" val="2514483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p>
          <a:p>
            <a:endParaRPr lang="en-GB" sz="1200" u="sng" kern="1200" dirty="0">
              <a:solidFill>
                <a:schemeClr val="tx1"/>
              </a:solidFill>
              <a:effectLst/>
              <a:latin typeface="+mn-lt"/>
              <a:ea typeface="+mn-ea"/>
              <a:cs typeface="+mn-cs"/>
            </a:endParaRPr>
          </a:p>
          <a:p>
            <a:r>
              <a:rPr lang="en-GB" dirty="0">
                <a:hlinkClick r:id="rId3"/>
              </a:rPr>
              <a:t>https://www.gov.uk/government/publications/uk-vaccine-response-to-the-omicron-variant-jcvi-advice/jcvi-advice-on-the-uk-vaccine-response-to-the-omicron-variant</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58</a:t>
            </a:fld>
            <a:endParaRPr lang="en-GB" dirty="0"/>
          </a:p>
        </p:txBody>
      </p:sp>
    </p:spTree>
    <p:extLst>
      <p:ext uri="{BB962C8B-B14F-4D97-AF65-F5344CB8AC3E}">
        <p14:creationId xmlns:p14="http://schemas.microsoft.com/office/powerpoint/2010/main" val="1432745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59</a:t>
            </a:fld>
            <a:endParaRPr lang="en-GB" dirty="0"/>
          </a:p>
        </p:txBody>
      </p:sp>
    </p:spTree>
    <p:extLst>
      <p:ext uri="{BB962C8B-B14F-4D97-AF65-F5344CB8AC3E}">
        <p14:creationId xmlns:p14="http://schemas.microsoft.com/office/powerpoint/2010/main" val="2182569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hlinkClick r:id="rId3"/>
              </a:rPr>
              <a:t>www.gov.uk/government/publications/jcvi-update-on-advice-for-covid-19-vaccination-of-children-and-young-people/jcvi-statement-on-covid-19-vaccination-of-children-and-young-people-22-december-2021</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60</a:t>
            </a:fld>
            <a:endParaRPr lang="en-GB" dirty="0"/>
          </a:p>
        </p:txBody>
      </p:sp>
    </p:spTree>
    <p:extLst>
      <p:ext uri="{BB962C8B-B14F-4D97-AF65-F5344CB8AC3E}">
        <p14:creationId xmlns:p14="http://schemas.microsoft.com/office/powerpoint/2010/main" val="404141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WHO Coronavirus (COVID-19) Dashboard | WHO Coronavirus (COVID-19) Dashboard With Vaccination Data</a:t>
            </a:r>
            <a:endParaRPr lang="en-GB" dirty="0"/>
          </a:p>
          <a:p>
            <a:endParaRPr lang="en-GB" dirty="0"/>
          </a:p>
          <a:p>
            <a:r>
              <a:rPr lang="en-GB" dirty="0">
                <a:hlinkClick r:id="rId4"/>
              </a:rPr>
              <a:t>Deaths in England | Coronavirus in the UK (data.gov.uk)</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995823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www.gov.uk/government/publications/jcvi-update-on-advice-for-covid-19-vaccination-of-children-aged-5-to-11/jcvi-statement-on-vaccination-of-children-aged-5-to-11-years-old </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61</a:t>
            </a:fld>
            <a:endParaRPr lang="en-GB" dirty="0"/>
          </a:p>
        </p:txBody>
      </p:sp>
    </p:spTree>
    <p:extLst>
      <p:ext uri="{BB962C8B-B14F-4D97-AF65-F5344CB8AC3E}">
        <p14:creationId xmlns:p14="http://schemas.microsoft.com/office/powerpoint/2010/main" val="298501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mn-lt"/>
                <a:ea typeface="Calibri" panose="020F0502020204030204" pitchFamily="34" charset="0"/>
                <a:cs typeface="Calibri" panose="020F0502020204030204" pitchFamily="34" charset="0"/>
                <a:hlinkClick r:id="rId3"/>
              </a:rPr>
              <a:t>COVID-19 vaccination of children aged 6 months to 4 years: JCVI advice, 9 December 2022 - GOV.UK (www.gov.uk)</a:t>
            </a:r>
            <a:r>
              <a:rPr lang="en-GB" sz="1200" dirty="0">
                <a:effectLst/>
                <a:latin typeface="+mn-lt"/>
                <a:ea typeface="Calibri" panose="020F0502020204030204" pitchFamily="34" charset="0"/>
                <a:cs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62</a:t>
            </a:fld>
            <a:endParaRPr lang="en-US" dirty="0"/>
          </a:p>
        </p:txBody>
      </p:sp>
    </p:spTree>
    <p:extLst>
      <p:ext uri="{BB962C8B-B14F-4D97-AF65-F5344CB8AC3E}">
        <p14:creationId xmlns:p14="http://schemas.microsoft.com/office/powerpoint/2010/main" val="4226940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63</a:t>
            </a:fld>
            <a:endParaRPr lang="en-GB" dirty="0"/>
          </a:p>
        </p:txBody>
      </p:sp>
    </p:spTree>
    <p:extLst>
      <p:ext uri="{BB962C8B-B14F-4D97-AF65-F5344CB8AC3E}">
        <p14:creationId xmlns:p14="http://schemas.microsoft.com/office/powerpoint/2010/main" val="1978515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a:t>
            </a:r>
          </a:p>
          <a:p>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66</a:t>
            </a:fld>
            <a:endParaRPr lang="en-GB" dirty="0"/>
          </a:p>
        </p:txBody>
      </p:sp>
    </p:spTree>
    <p:extLst>
      <p:ext uri="{BB962C8B-B14F-4D97-AF65-F5344CB8AC3E}">
        <p14:creationId xmlns:p14="http://schemas.microsoft.com/office/powerpoint/2010/main" val="4053387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  </a:t>
            </a:r>
          </a:p>
          <a:p>
            <a:endParaRPr lang="en-GB" dirty="0"/>
          </a:p>
          <a:p>
            <a:r>
              <a:rPr lang="en-GB" dirty="0">
                <a:hlinkClick r:id="rId3"/>
              </a:rPr>
              <a:t>https://www.gov.uk/government/publications/uk-vaccine-response-to-the-omicron-variant-jcvi-advice/jcvi-advice-on-the-uk-vaccine-response-to-the-omicron-variant</a:t>
            </a:r>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67</a:t>
            </a:fld>
            <a:endParaRPr lang="en-GB" dirty="0"/>
          </a:p>
        </p:txBody>
      </p:sp>
    </p:spTree>
    <p:extLst>
      <p:ext uri="{BB962C8B-B14F-4D97-AF65-F5344CB8AC3E}">
        <p14:creationId xmlns:p14="http://schemas.microsoft.com/office/powerpoint/2010/main" val="185353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Booster doses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14 September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that adults who received a primary course in Phase 1 of the COVID-19 vaccination programme (priority groups 1-9) should be offered a COVID-19 booster vaccine. On 15 November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extended their advice</a:t>
            </a:r>
            <a:r>
              <a:rPr lang="en-GB" sz="1800" dirty="0">
                <a:effectLst/>
                <a:latin typeface="Calibri" panose="020F0502020204030204" pitchFamily="34" charset="0"/>
                <a:ea typeface="Calibri" panose="020F0502020204030204" pitchFamily="34" charset="0"/>
                <a:cs typeface="Calibri" panose="020F0502020204030204" pitchFamily="34" charset="0"/>
              </a:rPr>
              <a:t> to recommend that those aged 40-49 years (priority group 10) should also be offered a booster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29 November 2021, following the emergence of the Omicron variant, the JCVI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further extended their recommendations for booster doses</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to be given 3 months after completion of their primary course to all adults from 18 years of age, and 3 months after their third primary dose to immunosuppressed individuals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12 December 2021, in response to concerns about the rapid speed of the spread of the Omicron variant and the fact that 2 doses of vaccine did not appear to provide sufficient protection, the Prime Minister announced that every eligible adult over the age of 18 should be offered a booster vaccination by 31 December.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22 December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that the following cohorts of children and young people should be offered a booster dose of the Pfizer-BioNTech COVID-19 vaccine: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and young people aged 16 to 17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and young people aged 12 to 15 who are in a clinical risk group or who are a household contact of someone who is immunosuppressed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and young people aged 12 to 17 years who are severely immunocompromised and who have had a third primary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678815">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included children who received primary vaccination as part of the high risk 5 to 11 year cohort once they became 12 years of 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JCVI recommended that booster vaccination within eligible cohorts should generally be prioritised in the order of clinical risk and descending age groups. Boosting of children in clinical risk groups should commence after the equivalent clinical risk adult groups since higher age is associated with a higher risk of complications from COVID-19 and these adults would have received their primary vaccinations earlier in the vaccine programme.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JCVI recommended that these ‘first booster’ doses for all those eligible should be given with a minimum interval of 3 months between completion of the primary course and the booster dose.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Additional booster campaigns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Spring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u="sng" dirty="0">
                <a:effectLst/>
                <a:latin typeface="Calibri" panose="020F0502020204030204" pitchFamily="34" charset="0"/>
                <a:ea typeface="Calibri" panose="020F0502020204030204" pitchFamily="34" charset="0"/>
              </a:rPr>
              <a:t>On 21 February 2022</a:t>
            </a:r>
            <a:r>
              <a:rPr lang="en-GB" sz="1800" dirty="0">
                <a:effectLst/>
                <a:latin typeface="Calibri" panose="020F0502020204030204" pitchFamily="34" charset="0"/>
                <a:ea typeface="Calibri" panose="020F0502020204030204" pitchFamily="34" charset="0"/>
              </a:rPr>
              <a:t> (</a:t>
            </a:r>
            <a:r>
              <a:rPr lang="en-GB" sz="1800" dirty="0">
                <a:solidFill>
                  <a:srgbClr val="00B050"/>
                </a:solidFill>
                <a:effectLst/>
                <a:latin typeface="Calibri" panose="020F0502020204030204" pitchFamily="34" charset="0"/>
                <a:ea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https://www.gov.uk/government/publications/joint-committee-on-vaccination-and-immunisation-statement-on-covid-19-vaccinations-in-2022/joint-committee-on-vaccination-and-immunisation-jcvi-statement-on-covid-19-vaccinations-in-2022-21-february-2022</a:t>
            </a:r>
            <a:r>
              <a:rPr lang="en-GB" sz="1800" dirty="0">
                <a:solidFill>
                  <a:srgbClr val="70AD47"/>
                </a:solidFill>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  i</a:t>
            </a:r>
            <a:r>
              <a:rPr lang="en-GB" sz="1800" dirty="0">
                <a:solidFill>
                  <a:srgbClr val="000000"/>
                </a:solidFill>
                <a:effectLst/>
                <a:latin typeface="Calibri" panose="020F0502020204030204" pitchFamily="34" charset="0"/>
                <a:ea typeface="Calibri" panose="020F0502020204030204" pitchFamily="34" charset="0"/>
              </a:rPr>
              <a:t>n recognition of a small decline in observed vaccine effectiveness against hospitalisation for COVID-19 after the 1</a:t>
            </a:r>
            <a:r>
              <a:rPr lang="en-GB" sz="1800" baseline="30000" dirty="0">
                <a:solidFill>
                  <a:srgbClr val="000000"/>
                </a:solidFill>
                <a:effectLst/>
                <a:latin typeface="Calibri" panose="020F0502020204030204" pitchFamily="34" charset="0"/>
                <a:ea typeface="Calibri" panose="020F0502020204030204" pitchFamily="34" charset="0"/>
              </a:rPr>
              <a:t>st</a:t>
            </a:r>
            <a:r>
              <a:rPr lang="en-GB" sz="1800" dirty="0">
                <a:solidFill>
                  <a:srgbClr val="000000"/>
                </a:solidFill>
                <a:effectLst/>
                <a:latin typeface="Calibri" panose="020F0502020204030204" pitchFamily="34" charset="0"/>
                <a:ea typeface="Calibri" panose="020F0502020204030204" pitchFamily="34" charset="0"/>
              </a:rPr>
              <a:t> booster dose, and the fact that protection against severe disease was expected to continue to wane, leaving them increasingly vulnerable over the summer months, a spring booster dose was offered, around 6 months after the previous dose, to individuals at higher risk of severe COVID-19 in 2022, prior to an intended booster campaign in the autumn.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Those eligible were: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adults aged 75 years and over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residents in a care home for older adults, and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individuals aged 12 years and over who were immunosuppressed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Autumn 2022</a:t>
            </a: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2022, the JCVI recommended regular, planned and targeted boosting as the most important strategy to control COVID-19.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primary objective for the </a:t>
            </a: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autumn 2022 campaign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Joint Committee on Vaccination and Immunisation (JCVI) updated statement on the COVID-19 vaccination programme for autumn 2022 - GOV.UK (www.gov.uk)</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 to augment immunity in those at higher risk from COVID-19 and thereby optimise protection against severe disease, specifically hospitalisation and death, over winter 2022/23.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was a more extensive programme than had been the case in the spring.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 to 2023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GB" sz="1800" dirty="0">
                <a:effectLst/>
                <a:latin typeface="Calibri" panose="020F0502020204030204" pitchFamily="34" charset="0"/>
                <a:ea typeface="Calibri" panose="020F0502020204030204" pitchFamily="34" charset="0"/>
                <a:cs typeface="Calibri" panose="020F0502020204030204" pitchFamily="34" charset="0"/>
              </a:rPr>
              <a:t> following groups were offered an autumn booster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u="sng"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residents in a care home for older adults and staff working in care homes for older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frontline health and social care workers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all adults aged 50 years and over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persons aged 5 to 49 years in a clinical risk group, as set out in the </a:t>
            </a:r>
            <a:r>
              <a:rPr lang="en-GB" sz="1800" u="sng" dirty="0">
                <a:solidFill>
                  <a:srgbClr val="1D70B8"/>
                </a:solidFill>
                <a:effectLst/>
                <a:latin typeface="Calibri" panose="020F0502020204030204" pitchFamily="34" charset="0"/>
                <a:ea typeface="Calibri" panose="020F0502020204030204" pitchFamily="34" charset="0"/>
                <a:cs typeface="Calibri" panose="020F0502020204030204" pitchFamily="34" charset="0"/>
                <a:hlinkClick r:id="rId6"/>
              </a:rPr>
              <a:t>Green Book, chapter 14a, tables 3 and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persons aged 5 to 49 years who are household contacts of people with immunosuppression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persons aged 16 to 49 years who are carers, as set out in the </a:t>
            </a:r>
            <a:r>
              <a:rPr lang="en-GB" sz="1800" u="sng" dirty="0">
                <a:solidFill>
                  <a:srgbClr val="1D70B8"/>
                </a:solidFill>
                <a:effectLst/>
                <a:latin typeface="Calibri" panose="020F0502020204030204" pitchFamily="34" charset="0"/>
                <a:ea typeface="Calibri" panose="020F0502020204030204" pitchFamily="34" charset="0"/>
                <a:cs typeface="Calibri" panose="020F0502020204030204" pitchFamily="34" charset="0"/>
                <a:hlinkClick r:id="rId6"/>
              </a:rPr>
              <a:t>Green Book chapter 14a, table 3</a:t>
            </a:r>
            <a:endParaRPr lang="en-GB" sz="1800" u="sng" dirty="0">
              <a:solidFill>
                <a:srgbClr val="1D70B8"/>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375"/>
              </a:spcAft>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75"/>
              </a:spcAf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In order to optimise protection over the winter months, providers were asked  to complete vaccinations by the start of December 2022. </a:t>
            </a:r>
            <a:r>
              <a:rPr lang="en-GB" sz="1800" dirty="0">
                <a:effectLst/>
                <a:latin typeface="Calibri" panose="020F0502020204030204" pitchFamily="34" charset="0"/>
                <a:ea typeface="Calibri" panose="020F0502020204030204" pitchFamily="34" charset="0"/>
                <a:cs typeface="Calibri" panose="020F0502020204030204" pitchFamily="34" charset="0"/>
              </a:rPr>
              <a:t>The programme  prioritised delivery to those aged over 75 years and in care homes for older adults.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124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‘Missed’ booster doses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will be apparent from the above information that booster doses offer time-limited protection (hence the current need for additional campaigns for those at the highest risk and a particular focus on winter preparedness). Individuals who have not taken up the offer of additional doses therefore cannot be ‘caught-up’ as the dose(s) they missed were intended to protect them during a period of time that has now elapsed. If eligible they should be vaccinated during the current campaign and encouraged to take up any future offers that apply.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036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During 2023 there will be a move towards routinely administering primary doses for those who remain eligible only during the time-limited periods of designated campaigns (with some clinical exceptions permitted for those newly severely immunosuppressed).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74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71</a:t>
            </a:fld>
            <a:endParaRPr lang="en-US" dirty="0"/>
          </a:p>
        </p:txBody>
      </p:sp>
    </p:spTree>
    <p:extLst>
      <p:ext uri="{BB962C8B-B14F-4D97-AF65-F5344CB8AC3E}">
        <p14:creationId xmlns:p14="http://schemas.microsoft.com/office/powerpoint/2010/main" val="2220399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advice in question 6 regarding live vaccines (which doesn’t apply to COVD-19 vaccines as they are all inactivated) is now out of date; the latest guidance is in Chapter 11 of the Green Book</a:t>
            </a:r>
          </a:p>
        </p:txBody>
      </p:sp>
      <p:sp>
        <p:nvSpPr>
          <p:cNvPr id="4" name="Slide Number Placeholder 3"/>
          <p:cNvSpPr>
            <a:spLocks noGrp="1"/>
          </p:cNvSpPr>
          <p:nvPr>
            <p:ph type="sldNum" sz="quarter" idx="5"/>
          </p:nvPr>
        </p:nvSpPr>
        <p:spPr/>
        <p:txBody>
          <a:bodyPr/>
          <a:lstStyle/>
          <a:p>
            <a:fld id="{0C9349AD-43E2-A142-9B61-FBB06C64E86F}" type="slidenum">
              <a:rPr lang="en-US" smtClean="0"/>
              <a:t>72</a:t>
            </a:fld>
            <a:endParaRPr lang="en-US" dirty="0"/>
          </a:p>
        </p:txBody>
      </p:sp>
    </p:spTree>
    <p:extLst>
      <p:ext uri="{BB962C8B-B14F-4D97-AF65-F5344CB8AC3E}">
        <p14:creationId xmlns:p14="http://schemas.microsoft.com/office/powerpoint/2010/main" val="154993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Latest data can be obtained from </a:t>
            </a:r>
            <a:r>
              <a:rPr lang="en-GB" dirty="0">
                <a:hlinkClick r:id="rId3"/>
              </a:rPr>
              <a:t>England Summary | Coronavirus (COVID-19) in the UK (data.gov.uk)</a:t>
            </a:r>
            <a:r>
              <a:rPr lang="en-GB" dirty="0"/>
              <a:t> and </a:t>
            </a:r>
            <a:r>
              <a:rPr lang="en-GB" dirty="0">
                <a:hlinkClick r:id="rId4"/>
              </a:rPr>
              <a:t>WHO Coronavirus (COVID-19) Dashboard | WHO Coronavirus (COVID-19) Dashboard With Vaccination Data</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a:t>
            </a:fld>
            <a:endParaRPr lang="en-GB" dirty="0"/>
          </a:p>
        </p:txBody>
      </p:sp>
    </p:spTree>
    <p:extLst>
      <p:ext uri="{BB962C8B-B14F-4D97-AF65-F5344CB8AC3E}">
        <p14:creationId xmlns:p14="http://schemas.microsoft.com/office/powerpoint/2010/main" val="1805100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73</a:t>
            </a:fld>
            <a:endParaRPr lang="en-US" dirty="0"/>
          </a:p>
        </p:txBody>
      </p:sp>
    </p:spTree>
    <p:extLst>
      <p:ext uri="{BB962C8B-B14F-4D97-AF65-F5344CB8AC3E}">
        <p14:creationId xmlns:p14="http://schemas.microsoft.com/office/powerpoint/2010/main" val="11395752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too much diluent is added, the dose will be too weak to stimulate an immune response and the vaccinee will not be protected</a:t>
            </a:r>
          </a:p>
        </p:txBody>
      </p:sp>
      <p:sp>
        <p:nvSpPr>
          <p:cNvPr id="4" name="Slide Number Placeholder 3"/>
          <p:cNvSpPr>
            <a:spLocks noGrp="1"/>
          </p:cNvSpPr>
          <p:nvPr>
            <p:ph type="sldNum" sz="quarter" idx="10"/>
          </p:nvPr>
        </p:nvSpPr>
        <p:spPr/>
        <p:txBody>
          <a:bodyPr/>
          <a:lstStyle/>
          <a:p>
            <a:fld id="{E3F8AA70-D14C-4B43-B2DB-D09A5DC98D55}" type="slidenum">
              <a:rPr lang="en-GB" smtClean="0"/>
              <a:t>74</a:t>
            </a:fld>
            <a:endParaRPr lang="en-GB" dirty="0"/>
          </a:p>
        </p:txBody>
      </p:sp>
    </p:spTree>
    <p:extLst>
      <p:ext uri="{BB962C8B-B14F-4D97-AF65-F5344CB8AC3E}">
        <p14:creationId xmlns:p14="http://schemas.microsoft.com/office/powerpoint/2010/main" val="13294708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75</a:t>
            </a:fld>
            <a:endParaRPr lang="en-US" dirty="0"/>
          </a:p>
        </p:txBody>
      </p:sp>
    </p:spTree>
    <p:extLst>
      <p:ext uri="{BB962C8B-B14F-4D97-AF65-F5344CB8AC3E}">
        <p14:creationId xmlns:p14="http://schemas.microsoft.com/office/powerpoint/2010/main" val="24076744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76</a:t>
            </a:fld>
            <a:endParaRPr lang="en-GB" dirty="0"/>
          </a:p>
        </p:txBody>
      </p:sp>
    </p:spTree>
    <p:extLst>
      <p:ext uri="{BB962C8B-B14F-4D97-AF65-F5344CB8AC3E}">
        <p14:creationId xmlns:p14="http://schemas.microsoft.com/office/powerpoint/2010/main" val="13702669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68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Facilities for management of anaphylaxis should be available at all vaccination sites. </a:t>
            </a:r>
            <a:r>
              <a:rPr lang="en-GB" sz="1800" dirty="0">
                <a:effectLst/>
                <a:latin typeface="Calibri" panose="020F0502020204030204" pitchFamily="34" charset="0"/>
                <a:ea typeface="Calibri" panose="020F0502020204030204" pitchFamily="34" charset="0"/>
                <a:cs typeface="Calibri" panose="020F0502020204030204" pitchFamily="34" charset="0"/>
              </a:rPr>
              <a:t>Advice has also been issued by the Resuscitation Council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www.resus.org.uk/about-us/news-and-events/rcuk-publishes-anaphylaxis-guidance-vaccination-settings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8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77</a:t>
            </a:fld>
            <a:endParaRPr lang="en-GB" dirty="0"/>
          </a:p>
        </p:txBody>
      </p:sp>
    </p:spTree>
    <p:extLst>
      <p:ext uri="{BB962C8B-B14F-4D97-AF65-F5344CB8AC3E}">
        <p14:creationId xmlns:p14="http://schemas.microsoft.com/office/powerpoint/2010/main" val="2752056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78</a:t>
            </a:fld>
            <a:endParaRPr lang="en-GB" dirty="0"/>
          </a:p>
        </p:txBody>
      </p:sp>
    </p:spTree>
    <p:extLst>
      <p:ext uri="{BB962C8B-B14F-4D97-AF65-F5344CB8AC3E}">
        <p14:creationId xmlns:p14="http://schemas.microsoft.com/office/powerpoint/2010/main" val="2586997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Some </a:t>
            </a:r>
            <a:r>
              <a:rPr lang="en-GB" sz="1800" u="sng" dirty="0">
                <a:effectLst/>
                <a:latin typeface="Calibri" panose="020F0502020204030204" pitchFamily="34" charset="0"/>
                <a:ea typeface="Calibri" panose="020F0502020204030204" pitchFamily="34" charset="0"/>
                <a:cs typeface="Calibri" panose="020F0502020204030204" pitchFamily="34" charset="0"/>
              </a:rPr>
              <a:t>individuals with prior allergic reaction to PEG-containing medicines</a:t>
            </a:r>
            <a:r>
              <a:rPr lang="en-GB" sz="1800" dirty="0">
                <a:effectLst/>
                <a:latin typeface="Calibri" panose="020F0502020204030204" pitchFamily="34" charset="0"/>
                <a:ea typeface="Calibri" panose="020F0502020204030204" pitchFamily="34" charset="0"/>
                <a:cs typeface="Calibri" panose="020F0502020204030204" pitchFamily="34" charset="0"/>
              </a:rPr>
              <a:t> (for example, PEG-asparaginase) can tolerate the Pfizer BioNTech vaccine (although the historical reaction may have been due to a non-PEG component). Expert advice should be obtained and if a decision is made to administer an mRNA vaccine, then this should only be done in hospital under medical supervision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79</a:t>
            </a:fld>
            <a:endParaRPr lang="en-US" dirty="0"/>
          </a:p>
        </p:txBody>
      </p:sp>
    </p:spTree>
    <p:extLst>
      <p:ext uri="{BB962C8B-B14F-4D97-AF65-F5344CB8AC3E}">
        <p14:creationId xmlns:p14="http://schemas.microsoft.com/office/powerpoint/2010/main" val="6441311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80</a:t>
            </a:fld>
            <a:endParaRPr lang="en-US" dirty="0"/>
          </a:p>
        </p:txBody>
      </p:sp>
    </p:spTree>
    <p:extLst>
      <p:ext uri="{BB962C8B-B14F-4D97-AF65-F5344CB8AC3E}">
        <p14:creationId xmlns:p14="http://schemas.microsoft.com/office/powerpoint/2010/main" val="1223281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81</a:t>
            </a:fld>
            <a:endParaRPr lang="en-US" dirty="0"/>
          </a:p>
        </p:txBody>
      </p:sp>
    </p:spTree>
    <p:extLst>
      <p:ext uri="{BB962C8B-B14F-4D97-AF65-F5344CB8AC3E}">
        <p14:creationId xmlns:p14="http://schemas.microsoft.com/office/powerpoint/2010/main" val="20925746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82</a:t>
            </a:fld>
            <a:endParaRPr lang="en-US" dirty="0"/>
          </a:p>
        </p:txBody>
      </p:sp>
    </p:spTree>
    <p:extLst>
      <p:ext uri="{BB962C8B-B14F-4D97-AF65-F5344CB8AC3E}">
        <p14:creationId xmlns:p14="http://schemas.microsoft.com/office/powerpoint/2010/main" val="160782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239136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Symptoms can include chest pain, shortness of breath, or palpitations.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Myocarditis and pericarditis occur very rarely in the general population, and it is estimated that in the UK there are about 60 new cases of myocarditis diagnosed per million patients per year and about 100 new cases of pericarditis diagnosed per million patients per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a:p>
            <a:pPr marL="0" indent="0"/>
            <a:r>
              <a:rPr lang="en-GB" dirty="0"/>
              <a:t>https://www.gov.uk/government/publications/covid-19-vaccination-myocarditis-and-pericarditis-information-for-healthcare-professionals/information-for-healthcare-professionals-on-myocarditis-and-pericarditis-following-covid-19-vaccination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83</a:t>
            </a:fld>
            <a:endParaRPr lang="en-GB" dirty="0"/>
          </a:p>
        </p:txBody>
      </p:sp>
    </p:spTree>
    <p:extLst>
      <p:ext uri="{BB962C8B-B14F-4D97-AF65-F5344CB8AC3E}">
        <p14:creationId xmlns:p14="http://schemas.microsoft.com/office/powerpoint/2010/main" val="32758515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mn-ea"/>
                <a:cs typeface="+mn-cs"/>
              </a:rPr>
              <a:t>A</a:t>
            </a:r>
            <a:r>
              <a:rPr lang="en-GB" sz="1200" dirty="0">
                <a:effectLst/>
                <a:latin typeface="+mn-lt"/>
                <a:ea typeface="Calibri" panose="020F0502020204030204" pitchFamily="34" charset="0"/>
                <a:cs typeface="Times New Roman" panose="02020603050405020304" pitchFamily="18" charset="0"/>
              </a:rPr>
              <a:t>lthough the Astra Zeneca vaccine has not been supplied since 1 September 2022, individuals may still have questions and concerns that relate to this; it is therefore helpful for staff to have some knowledge:</a:t>
            </a:r>
            <a:endParaRPr lang="en-GB" sz="1200" dirty="0">
              <a:latin typeface="+mn-lt"/>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thromboembolic</a:t>
            </a:r>
            <a:r>
              <a:rPr lang="en-GB" sz="1200" kern="1200" dirty="0">
                <a:solidFill>
                  <a:schemeClr val="tx1"/>
                </a:solidFill>
                <a:effectLst/>
                <a:latin typeface="+mn-lt"/>
                <a:ea typeface="+mn-ea"/>
                <a:cs typeface="+mn-cs"/>
              </a:rPr>
              <a:t>: obstruction of a blood vessel by a blood clot</a:t>
            </a:r>
          </a:p>
          <a:p>
            <a:r>
              <a:rPr lang="en-GB" sz="1200" u="sng" kern="1200" dirty="0">
                <a:solidFill>
                  <a:schemeClr val="tx1"/>
                </a:solidFill>
                <a:effectLst/>
                <a:latin typeface="+mn-lt"/>
                <a:ea typeface="+mn-ea"/>
                <a:cs typeface="+mn-cs"/>
              </a:rPr>
              <a:t>thrombocytopaenia</a:t>
            </a:r>
            <a:r>
              <a:rPr lang="en-GB" sz="1200" kern="1200" dirty="0">
                <a:solidFill>
                  <a:schemeClr val="tx1"/>
                </a:solidFill>
                <a:effectLst/>
                <a:latin typeface="+mn-lt"/>
                <a:ea typeface="+mn-ea"/>
                <a:cs typeface="+mn-cs"/>
              </a:rPr>
              <a:t>: low levels of platelets in the blood. Platelets are blood cells which help the blood to clot </a:t>
            </a:r>
          </a:p>
          <a:p>
            <a:r>
              <a:rPr lang="en-GB" sz="1200" u="sng" kern="1200" dirty="0">
                <a:solidFill>
                  <a:schemeClr val="tx1"/>
                </a:solidFill>
                <a:effectLst/>
                <a:latin typeface="+mn-lt"/>
                <a:ea typeface="+mn-ea"/>
                <a:cs typeface="+mn-cs"/>
              </a:rPr>
              <a:t>cerebral venous sinus thrombosis</a:t>
            </a:r>
            <a:r>
              <a:rPr lang="en-GB" sz="1200" kern="1200" dirty="0">
                <a:solidFill>
                  <a:schemeClr val="tx1"/>
                </a:solidFill>
                <a:effectLst/>
                <a:latin typeface="+mn-lt"/>
                <a:ea typeface="+mn-ea"/>
                <a:cs typeface="+mn-cs"/>
              </a:rPr>
              <a:t>: a blood clot in the brain</a:t>
            </a:r>
          </a:p>
          <a:p>
            <a:r>
              <a:rPr lang="en-GB" sz="1200" u="sng" kern="1200" dirty="0">
                <a:solidFill>
                  <a:schemeClr val="tx1"/>
                </a:solidFill>
                <a:effectLst/>
                <a:latin typeface="+mn-lt"/>
                <a:ea typeface="+mn-ea"/>
                <a:cs typeface="+mn-cs"/>
              </a:rPr>
              <a:t>portal vein thrombosis</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clot in the blood vessel that brings blood to the liver from the intestines </a:t>
            </a:r>
          </a:p>
          <a:p>
            <a:r>
              <a:rPr lang="en-GB" sz="1200" u="sng" kern="1200" dirty="0">
                <a:solidFill>
                  <a:schemeClr val="tx1"/>
                </a:solidFill>
                <a:effectLst/>
                <a:latin typeface="+mn-lt"/>
                <a:ea typeface="+mn-ea"/>
                <a:cs typeface="+mn-cs"/>
              </a:rPr>
              <a:t>arterial thrombosis</a:t>
            </a:r>
            <a:r>
              <a:rPr lang="en-GB" sz="1200" u="none"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blood clot in an artery </a:t>
            </a:r>
          </a:p>
          <a:p>
            <a:r>
              <a:rPr lang="en-GB" sz="1200" u="sng" kern="1200" dirty="0">
                <a:solidFill>
                  <a:schemeClr val="tx1"/>
                </a:solidFill>
                <a:effectLst/>
                <a:latin typeface="+mn-lt"/>
                <a:ea typeface="+mn-ea"/>
                <a:cs typeface="+mn-cs"/>
              </a:rPr>
              <a:t>D-dimer measurements: </a:t>
            </a:r>
            <a:r>
              <a:rPr lang="en-GB" sz="1200" kern="1200" dirty="0">
                <a:solidFill>
                  <a:schemeClr val="tx1"/>
                </a:solidFill>
                <a:effectLst/>
                <a:latin typeface="+mn-lt"/>
                <a:ea typeface="+mn-ea"/>
                <a:cs typeface="+mn-cs"/>
              </a:rPr>
              <a:t>the D-dimer test is a blood test that indicates whether blood clots are being actively formed somewhere within a person’s vascular system.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dirty="0"/>
              <a:t>After the second dose, the reported rate is much lower, particularly in younger individuals.</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is currently no evidence to suggest these rare events occur following administration of either the Pfizer BioNTech or Moderna vaccine (Spikevax) vaccines which are available in the UK.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84</a:t>
            </a:fld>
            <a:endParaRPr lang="en-GB" dirty="0"/>
          </a:p>
        </p:txBody>
      </p:sp>
    </p:spTree>
    <p:extLst>
      <p:ext uri="{BB962C8B-B14F-4D97-AF65-F5344CB8AC3E}">
        <p14:creationId xmlns:p14="http://schemas.microsoft.com/office/powerpoint/2010/main" val="6547822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Individuals who had received the first dose of AstraZeneca vaccine without developing this rare condition were advised to receive the second dose of the same vaccine as there is no signal of an increased risk of this condition after the second dose.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85</a:t>
            </a:fld>
            <a:endParaRPr lang="en-US" dirty="0"/>
          </a:p>
        </p:txBody>
      </p:sp>
    </p:spTree>
    <p:extLst>
      <p:ext uri="{BB962C8B-B14F-4D97-AF65-F5344CB8AC3E}">
        <p14:creationId xmlns:p14="http://schemas.microsoft.com/office/powerpoint/2010/main" val="756826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86</a:t>
            </a:fld>
            <a:endParaRPr lang="en-US" dirty="0"/>
          </a:p>
        </p:txBody>
      </p:sp>
    </p:spTree>
    <p:extLst>
      <p:ext uri="{BB962C8B-B14F-4D97-AF65-F5344CB8AC3E}">
        <p14:creationId xmlns:p14="http://schemas.microsoft.com/office/powerpoint/2010/main" val="21230198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GBS can be treated and most people will eventually make a full recovery, although it can occasionally be life-threatening and some people are left with long-term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rate of GBS occurring naturally is 2 per 100 000 per year in the UK population.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rPr>
              <a:t>Cases of GBS that occur following vaccination may occur by chance.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Healthcare professionals should be alert to the signs and symptoms of GBS to ensure correct diagnosis and to rule out other causes, in order to initiate adequate supportive care and treatment.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800" dirty="0">
                <a:effectLst/>
                <a:latin typeface="Calibri" panose="020F0502020204030204" pitchFamily="34" charset="0"/>
                <a:ea typeface="Calibri" panose="020F0502020204030204" pitchFamily="34" charset="0"/>
              </a:rPr>
              <a:t>All suspected cases of GBS should be reported to MHRA using the yellow card scheme.</a:t>
            </a:r>
            <a:endParaRPr lang="en-GB" dirty="0"/>
          </a:p>
          <a:p>
            <a:endParaRPr lang="en-GB" dirty="0"/>
          </a:p>
          <a:p>
            <a:r>
              <a:rPr lang="en-GB" dirty="0"/>
              <a:t>https://www.gov.uk/government/publications/covid-19-vaccination-guillain-barre-syndrome-information-for-healthcare-professionals/information-for-healthcare-professionals-on-guillain-barre-syndrome-gbs-following-covid-19-vaccination</a:t>
            </a:r>
          </a:p>
        </p:txBody>
      </p:sp>
      <p:sp>
        <p:nvSpPr>
          <p:cNvPr id="4" name="Slide Number Placeholder 3"/>
          <p:cNvSpPr>
            <a:spLocks noGrp="1"/>
          </p:cNvSpPr>
          <p:nvPr>
            <p:ph type="sldNum" sz="quarter" idx="5"/>
          </p:nvPr>
        </p:nvSpPr>
        <p:spPr/>
        <p:txBody>
          <a:bodyPr/>
          <a:lstStyle/>
          <a:p>
            <a:fld id="{E3F8AA70-D14C-4B43-B2DB-D09A5DC98D55}" type="slidenum">
              <a:rPr lang="en-GB" smtClean="0"/>
              <a:t>87</a:t>
            </a:fld>
            <a:endParaRPr lang="en-GB" dirty="0"/>
          </a:p>
        </p:txBody>
      </p:sp>
    </p:spTree>
    <p:extLst>
      <p:ext uri="{BB962C8B-B14F-4D97-AF65-F5344CB8AC3E}">
        <p14:creationId xmlns:p14="http://schemas.microsoft.com/office/powerpoint/2010/main" val="1577979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https://b-s-h.org.uk/about-us/news/covid-19- updates/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88</a:t>
            </a:fld>
            <a:endParaRPr lang="en-US" dirty="0"/>
          </a:p>
        </p:txBody>
      </p:sp>
    </p:spTree>
    <p:extLst>
      <p:ext uri="{BB962C8B-B14F-4D97-AF65-F5344CB8AC3E}">
        <p14:creationId xmlns:p14="http://schemas.microsoft.com/office/powerpoint/2010/main" val="28044322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89</a:t>
            </a:fld>
            <a:endParaRPr lang="en-US" dirty="0"/>
          </a:p>
        </p:txBody>
      </p:sp>
    </p:spTree>
    <p:extLst>
      <p:ext uri="{BB962C8B-B14F-4D97-AF65-F5344CB8AC3E}">
        <p14:creationId xmlns:p14="http://schemas.microsoft.com/office/powerpoint/2010/main" val="33859427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90</a:t>
            </a:fld>
            <a:endParaRPr lang="en-US" dirty="0"/>
          </a:p>
        </p:txBody>
      </p:sp>
    </p:spTree>
    <p:extLst>
      <p:ext uri="{BB962C8B-B14F-4D97-AF65-F5344CB8AC3E}">
        <p14:creationId xmlns:p14="http://schemas.microsoft.com/office/powerpoint/2010/main" val="18080422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91</a:t>
            </a:fld>
            <a:endParaRPr lang="en-US" dirty="0"/>
          </a:p>
        </p:txBody>
      </p:sp>
    </p:spTree>
    <p:extLst>
      <p:ext uri="{BB962C8B-B14F-4D97-AF65-F5344CB8AC3E}">
        <p14:creationId xmlns:p14="http://schemas.microsoft.com/office/powerpoint/2010/main" val="3485629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7388"/>
            <a:r>
              <a:rPr lang="en-GB" altLang="en-US" dirty="0">
                <a:cs typeface="Arial" panose="020B0604020202020204" pitchFamily="34" charset="0"/>
              </a:rPr>
              <a:t>The need for ‘informed consent’ is a legal requirement and the patient’s views must be respected and consent sought.</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Sufficient evidence-based information must be provided to the person to enable them to make a balanced and informed decision about their care and treatment. As well as a general explanation of the procedure, there is also a duty to explain the risks inherent in the procedure and the risks inherent in refusing the procedure. </a:t>
            </a:r>
          </a:p>
          <a:p>
            <a:pPr marL="0" indent="0">
              <a:lnSpc>
                <a:spcPct val="110000"/>
              </a:lnSpc>
              <a:spcBef>
                <a:spcPts val="0"/>
              </a:spcBef>
              <a:buFont typeface="Arial" panose="020B0604020202020204" pitchFamily="34" charset="0"/>
              <a:buNone/>
            </a:pPr>
            <a:endParaRPr lang="en-GB" sz="1200" dirty="0">
              <a:latin typeface="+mn-lt"/>
            </a:endParaRPr>
          </a:p>
          <a:p>
            <a:pPr marL="0" indent="0">
              <a:lnSpc>
                <a:spcPct val="110000"/>
              </a:lnSpc>
              <a:spcBef>
                <a:spcPts val="0"/>
              </a:spcBef>
              <a:buFont typeface="Arial" panose="020B0604020202020204" pitchFamily="34" charset="0"/>
              <a:buNone/>
            </a:pPr>
            <a:r>
              <a:rPr lang="en-GB" sz="1200" dirty="0">
                <a:latin typeface="+mn-lt"/>
              </a:rPr>
              <a:t>Accessible information must be made available to each child’s parent or carer, as appropriate, before they receive the vaccine </a:t>
            </a:r>
            <a:r>
              <a:rPr lang="en-GB" dirty="0">
                <a:hlinkClick r:id="rId3"/>
              </a:rPr>
              <a:t>Home - Health Publications</a:t>
            </a:r>
            <a:r>
              <a:rPr lang="en-GB" sz="1200" dirty="0">
                <a:latin typeface="+mn-lt"/>
              </a:rPr>
              <a:t>.</a:t>
            </a:r>
          </a:p>
          <a:p>
            <a:pPr marL="285750" indent="-285750">
              <a:lnSpc>
                <a:spcPct val="110000"/>
              </a:lnSpc>
              <a:spcBef>
                <a:spcPts val="0"/>
              </a:spcBef>
              <a:buFont typeface="Arial" panose="020B0604020202020204" pitchFamily="34" charset="0"/>
              <a:buChar char="•"/>
            </a:pPr>
            <a:endParaRPr lang="en-GB" sz="1200" dirty="0">
              <a:latin typeface="+mn-lt"/>
            </a:endParaRPr>
          </a:p>
          <a:p>
            <a:pPr defTabSz="687388"/>
            <a:r>
              <a:rPr lang="en-GB" altLang="en-US" dirty="0">
                <a:cs typeface="Arial" panose="020B0604020202020204" pitchFamily="34" charset="0"/>
              </a:rPr>
              <a:t>Consent can be given verbally, in writing (although there is no requirement for written consent or a particular consent form) or it can be implied (non-verbal consent) but however it is given, the person must understand what they are consenting to.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The consent process should not be an unnecessary barrier to immunising. If there are any issues or uncertainties with seeking or gaining consent, ask for advice from an experienced colleague rather than abandon the offer of immunisation.</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92</a:t>
            </a:fld>
            <a:endParaRPr lang="en-GB" dirty="0"/>
          </a:p>
        </p:txBody>
      </p:sp>
    </p:spTree>
    <p:extLst>
      <p:ext uri="{BB962C8B-B14F-4D97-AF65-F5344CB8AC3E}">
        <p14:creationId xmlns:p14="http://schemas.microsoft.com/office/powerpoint/2010/main" val="266128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There is no data available for either the People’s Republic of Korea (North Korea) or Turkmenistan, but all other countries have provided data to the WHO and have had confirmed cases and deaths: </a:t>
            </a:r>
            <a:r>
              <a:rPr lang="en-GB" dirty="0">
                <a:hlinkClick r:id="rId3"/>
              </a:rPr>
              <a:t>WHO Coronavirus (COVID-19) Dashboard | WHO Coronavirus (COVID-19) Dashboard With Vaccination Data</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17677626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93</a:t>
            </a:fld>
            <a:endParaRPr lang="en-US" dirty="0"/>
          </a:p>
        </p:txBody>
      </p:sp>
    </p:spTree>
    <p:extLst>
      <p:ext uri="{BB962C8B-B14F-4D97-AF65-F5344CB8AC3E}">
        <p14:creationId xmlns:p14="http://schemas.microsoft.com/office/powerpoint/2010/main" val="42771402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94</a:t>
            </a:fld>
            <a:endParaRPr lang="en-US" dirty="0"/>
          </a:p>
        </p:txBody>
      </p:sp>
    </p:spTree>
    <p:extLst>
      <p:ext uri="{BB962C8B-B14F-4D97-AF65-F5344CB8AC3E}">
        <p14:creationId xmlns:p14="http://schemas.microsoft.com/office/powerpoint/2010/main" val="3178410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SICE guidance on best interests decision making: </a:t>
            </a:r>
            <a:r>
              <a:rPr lang="en-GB" sz="1200" u="sng" kern="1200" dirty="0">
                <a:solidFill>
                  <a:schemeClr val="tx1"/>
                </a:solidFill>
                <a:effectLst/>
                <a:latin typeface="+mn-lt"/>
                <a:ea typeface="+mn-ea"/>
                <a:cs typeface="+mn-cs"/>
                <a:hlinkClick r:id="rId3"/>
              </a:rPr>
              <a:t>https://www.scie.org.uk/mca/practice/best-interests</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95</a:t>
            </a:fld>
            <a:endParaRPr lang="en-GB" dirty="0"/>
          </a:p>
        </p:txBody>
      </p:sp>
    </p:spTree>
    <p:extLst>
      <p:ext uri="{BB962C8B-B14F-4D97-AF65-F5344CB8AC3E}">
        <p14:creationId xmlns:p14="http://schemas.microsoft.com/office/powerpoint/2010/main" val="1634940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96</a:t>
            </a:fld>
            <a:endParaRPr lang="en-US" dirty="0"/>
          </a:p>
        </p:txBody>
      </p:sp>
    </p:spTree>
    <p:extLst>
      <p:ext uri="{BB962C8B-B14F-4D97-AF65-F5344CB8AC3E}">
        <p14:creationId xmlns:p14="http://schemas.microsoft.com/office/powerpoint/2010/main" val="39117183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97</a:t>
            </a:fld>
            <a:endParaRPr lang="en-US" dirty="0"/>
          </a:p>
        </p:txBody>
      </p:sp>
    </p:spTree>
    <p:extLst>
      <p:ext uri="{BB962C8B-B14F-4D97-AF65-F5344CB8AC3E}">
        <p14:creationId xmlns:p14="http://schemas.microsoft.com/office/powerpoint/2010/main" val="16916015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98</a:t>
            </a:fld>
            <a:endParaRPr lang="en-US" dirty="0"/>
          </a:p>
        </p:txBody>
      </p:sp>
    </p:spTree>
    <p:extLst>
      <p:ext uri="{BB962C8B-B14F-4D97-AF65-F5344CB8AC3E}">
        <p14:creationId xmlns:p14="http://schemas.microsoft.com/office/powerpoint/2010/main" val="27051507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99</a:t>
            </a:fld>
            <a:endParaRPr lang="en-US" dirty="0"/>
          </a:p>
        </p:txBody>
      </p:sp>
    </p:spTree>
    <p:extLst>
      <p:ext uri="{BB962C8B-B14F-4D97-AF65-F5344CB8AC3E}">
        <p14:creationId xmlns:p14="http://schemas.microsoft.com/office/powerpoint/2010/main" val="6301345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1000" dirty="0">
                <a:solidFill>
                  <a:prstClr val="black"/>
                </a:solidFill>
                <a:latin typeface="Arial"/>
              </a:rPr>
              <a:t>A PSD is a written instruction, signed by a doctor, dentist, or non-medical prescriber for medicines to be supplied and/or administered to a named patient after the prescriber has assessed the patient on an individual basis</a:t>
            </a:r>
            <a:r>
              <a:rPr lang="en-US" altLang="en-US" sz="1000" dirty="0">
                <a:solidFill>
                  <a:prstClr val="black"/>
                </a:solidFill>
                <a:latin typeface="Arial"/>
              </a:rPr>
              <a:t>. It must include the dose, route and frequency or appliance to be supplied or administered to a named patient.</a:t>
            </a:r>
          </a:p>
          <a:p>
            <a:pPr defTabSz="687388"/>
            <a:endParaRPr lang="en-GB" altLang="en-US" sz="1000" dirty="0">
              <a:solidFill>
                <a:prstClr val="black"/>
              </a:solidFill>
              <a:latin typeface="Arial"/>
            </a:endParaRPr>
          </a:p>
          <a:p>
            <a:pPr defTabSz="687388"/>
            <a:r>
              <a:rPr lang="en-GB" altLang="en-US" sz="1000" dirty="0">
                <a:solidFill>
                  <a:prstClr val="black"/>
                </a:solidFill>
                <a:latin typeface="Arial"/>
              </a:rPr>
              <a:t>A PGD provides a legal framework </a:t>
            </a:r>
            <a:r>
              <a:rPr lang="en-US" altLang="en-US" sz="1000" dirty="0">
                <a:solidFill>
                  <a:prstClr val="black"/>
                </a:solidFill>
                <a:latin typeface="Arial"/>
              </a:rPr>
              <a:t>to </a:t>
            </a:r>
            <a:r>
              <a:rPr lang="en-GB" altLang="en-US" sz="1000" dirty="0">
                <a:solidFill>
                  <a:prstClr val="black"/>
                </a:solidFill>
                <a:latin typeface="Aria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100</a:t>
            </a:fld>
            <a:endParaRPr lang="en-GB" dirty="0"/>
          </a:p>
        </p:txBody>
      </p:sp>
    </p:spTree>
    <p:extLst>
      <p:ext uri="{BB962C8B-B14F-4D97-AF65-F5344CB8AC3E}">
        <p14:creationId xmlns:p14="http://schemas.microsoft.com/office/powerpoint/2010/main" val="31005621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101</a:t>
            </a:fld>
            <a:endParaRPr lang="en-US" dirty="0"/>
          </a:p>
        </p:txBody>
      </p:sp>
    </p:spTree>
    <p:extLst>
      <p:ext uri="{BB962C8B-B14F-4D97-AF65-F5344CB8AC3E}">
        <p14:creationId xmlns:p14="http://schemas.microsoft.com/office/powerpoint/2010/main" val="41206671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102</a:t>
            </a:fld>
            <a:endParaRPr lang="en-US" dirty="0"/>
          </a:p>
        </p:txBody>
      </p:sp>
    </p:spTree>
    <p:extLst>
      <p:ext uri="{BB962C8B-B14F-4D97-AF65-F5344CB8AC3E}">
        <p14:creationId xmlns:p14="http://schemas.microsoft.com/office/powerpoint/2010/main" val="423131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dirty="0"/>
              <a:t>COVID-19 Vaccination programme: Core training slide set for healthcare practitioners     2 June 2023</a:t>
            </a:r>
          </a:p>
        </p:txBody>
      </p:sp>
    </p:spTree>
    <p:extLst>
      <p:ext uri="{BB962C8B-B14F-4D97-AF65-F5344CB8AC3E}">
        <p14:creationId xmlns:p14="http://schemas.microsoft.com/office/powerpoint/2010/main" val="3089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dirty="0"/>
              <a:t>COVID-19 Vaccination programme: Core training slide set for healthcare practitioners     2 June 2023</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cdc.gov/vaccines/pubs/pinkbook/vac-admin.html"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gov.uk/government/publications/coronavirus-covid-19-vaccine-adverse-reactions/coronavirus-vaccine-summary-of-yellow-card-reporting"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www.england.nhs.uk/learning-disabilities/improving-health/reasonable-adjustments/"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3.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hyperlink" Target="https://www.gov.uk/government/collections/vaccine-update" TargetMode="External"/><Relationship Id="rId4" Type="http://schemas.openxmlformats.org/officeDocument/2006/relationships/hyperlink" Target="https://www.gov.uk/government/collections/immunisation-against-infectious-disease-the-green-book" TargetMode="Externa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www.gov.uk/government/collections/immunisation-against-infectious-disease-the-green-book" TargetMode="External"/><Relationship Id="rId7" Type="http://schemas.openxmlformats.org/officeDocument/2006/relationships/hyperlink" Target="http://www.rcn.org.uk/clinical-topics/public-health/immunisation/covid-19-vaccination"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s://covid19.who.int/?gclid=EAIaIQobChMInr6P36Dc7AIVBWHmCh3IswIXEAAYASAAEgIPT_D_BwE" TargetMode="External"/><Relationship Id="rId5" Type="http://schemas.openxmlformats.org/officeDocument/2006/relationships/hyperlink" Target="https://coronavirus.data.gov.uk/" TargetMode="External"/><Relationship Id="rId10" Type="http://schemas.openxmlformats.org/officeDocument/2006/relationships/hyperlink" Target="http://www.immunology.org/public-information/guide-vaccinations-for-covid-19" TargetMode="External"/><Relationship Id="rId4" Type="http://schemas.openxmlformats.org/officeDocument/2006/relationships/hyperlink" Target="http://www.gov.uk/government/collections/immunisation" TargetMode="External"/><Relationship Id="rId9" Type="http://schemas.openxmlformats.org/officeDocument/2006/relationships/hyperlink" Target="https://vk.ovg.ox.ac.uk/vk/covid-19-vaccin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regulatory-approval-of-pfizerbiontech-bivalent-originalomicron-booster-vaccine#full-publication-update-histor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gov.uk/government/publications/regulatory-approval-of-pfizer-biontech-vaccine-for-covid-1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regulatory-approval-of-spikevax-bivalent-originalomicron-booster-vaccin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ov.uk/government/publications/regulatory-approval-of-covid-19-vaccine-vidprevtyn-beta"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medicines.org.uk/emc/covid-19-vaccination" TargetMode="External"/><Relationship Id="rId4" Type="http://schemas.openxmlformats.org/officeDocument/2006/relationships/hyperlink" Target="https://www.gov.uk/government/publications/covid-19-vaccination-programme-guidance-for-healthcare-practitioner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ronavirus.data.gov.uk/details/deaths?areaType=nation&amp;areaName=Englan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immunologyanimation.phe.org.uk/"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COVID-19 vaccination programme</a:t>
            </a:r>
            <a:br>
              <a:rPr lang="en-GB" dirty="0"/>
            </a:br>
            <a:br>
              <a:rPr lang="en-GB" dirty="0"/>
            </a:br>
            <a:br>
              <a:rPr lang="en-GB" dirty="0"/>
            </a:br>
            <a:br>
              <a:rPr lang="en-GB" dirty="0"/>
            </a:br>
            <a:br>
              <a:rPr lang="en-GB" dirty="0"/>
            </a:br>
            <a:r>
              <a:rPr lang="en-GB" sz="2700" dirty="0"/>
              <a:t>Core training slideset for healthcare practitioners </a:t>
            </a:r>
            <a:br>
              <a:rPr lang="en-GB" sz="2700" dirty="0"/>
            </a:br>
            <a:br>
              <a:rPr lang="en-GB" sz="2700" dirty="0"/>
            </a:br>
            <a:r>
              <a:rPr lang="en-GB" sz="2700" dirty="0"/>
              <a:t>Version 20</a:t>
            </a:r>
            <a:br>
              <a:rPr lang="en-GB" sz="2700" dirty="0"/>
            </a:br>
            <a:r>
              <a:rPr lang="en-GB" sz="2700" dirty="0"/>
              <a:t>Last update: 2 June 2023</a:t>
            </a:r>
            <a:endParaRPr lang="en-GB" sz="2200" dirty="0">
              <a:solidFill>
                <a:srgbClr val="FF0000"/>
              </a:solidFill>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249118"/>
            <a:ext cx="10515600" cy="972607"/>
          </a:xfrm>
        </p:spPr>
        <p:txBody>
          <a:bodyPr>
            <a:normAutofit/>
          </a:bodyPr>
          <a:lstStyle/>
          <a:p>
            <a:r>
              <a:rPr lang="en-GB" sz="4000" dirty="0"/>
              <a:t>COVID-19 and coronavirus</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456418" y="1533901"/>
            <a:ext cx="8997975" cy="4739679"/>
          </a:xfrm>
        </p:spPr>
        <p:txBody>
          <a:bodyPr>
            <a:normAutofit fontScale="92500"/>
          </a:bodyPr>
          <a:lstStyle/>
          <a:p>
            <a:pPr marL="0" indent="0">
              <a:lnSpc>
                <a:spcPct val="120000"/>
              </a:lnSpc>
              <a:spcBef>
                <a:spcPts val="0"/>
              </a:spcBef>
              <a:buNone/>
            </a:pPr>
            <a:r>
              <a:rPr lang="en-GB" sz="1700" dirty="0"/>
              <a:t>COVID-19 is the disease that is caused by infection with the SARS-CoV-2 virus which belongs to the coronavirus family:</a:t>
            </a:r>
          </a:p>
          <a:p>
            <a:pPr marL="963612" lvl="3" indent="-342900">
              <a:lnSpc>
                <a:spcPct val="120000"/>
              </a:lnSpc>
              <a:spcBef>
                <a:spcPts val="600"/>
              </a:spcBef>
            </a:pPr>
            <a:r>
              <a:rPr lang="en-GB" sz="1700" dirty="0"/>
              <a:t>SARS-CoV-2 stands for Severe Acute Respiratory Syndrome (SARS), CoV for coronavirus and 2 because it is similar to the coronavirus which was responsible for SARS in 2003</a:t>
            </a:r>
          </a:p>
          <a:p>
            <a:pPr marL="963612" lvl="3" indent="-342900">
              <a:lnSpc>
                <a:spcPct val="110000"/>
              </a:lnSpc>
              <a:spcBef>
                <a:spcPts val="600"/>
              </a:spcBef>
            </a:pPr>
            <a:r>
              <a:rPr lang="en-GB" sz="1700" dirty="0"/>
              <a:t>COVID-19 stands for Coronavirus Disease and 19 is from the year 2019 when it was first seen</a:t>
            </a:r>
          </a:p>
          <a:p>
            <a:pPr marL="0" indent="0">
              <a:lnSpc>
                <a:spcPct val="110000"/>
              </a:lnSpc>
              <a:spcBef>
                <a:spcPts val="1200"/>
              </a:spcBef>
              <a:buNone/>
            </a:pPr>
            <a:r>
              <a:rPr lang="en-GB" sz="1700" dirty="0"/>
              <a:t>Coronaviruses may cause illness in animals or humans and are responsible for causing infections ranging from the common cold to more severe disease such as Severe Acute Respiratory Syndrome (SARS) and Middle East Respiratory Syndrome (MERS) which have been responsible for 2 outbreaks during the past 20 years.</a:t>
            </a:r>
          </a:p>
          <a:p>
            <a:pPr marL="0" indent="0">
              <a:lnSpc>
                <a:spcPct val="110000"/>
              </a:lnSpc>
              <a:spcBef>
                <a:spcPts val="600"/>
              </a:spcBef>
              <a:buNone/>
            </a:pPr>
            <a:r>
              <a:rPr lang="en-GB" sz="1700" dirty="0"/>
              <a:t>SARS-CoV-2 virus is the most recently discovered coronavirus and has had a global impact*.</a:t>
            </a:r>
          </a:p>
          <a:p>
            <a:pPr marL="0" indent="0">
              <a:lnSpc>
                <a:spcPct val="110000"/>
              </a:lnSpc>
              <a:spcBef>
                <a:spcPts val="600"/>
              </a:spcBef>
              <a:buNone/>
            </a:pPr>
            <a:r>
              <a:rPr lang="en-GB" sz="1700" dirty="0"/>
              <a:t>Because of the global spread and the substantial number of people affected, the World Health Organization (WHO) declared COVID-19 a pandemic on 11 March 2020 (Pan (all) demos (people)).</a:t>
            </a:r>
          </a:p>
          <a:p>
            <a:endParaRPr lang="en-GB" dirty="0"/>
          </a:p>
        </p:txBody>
      </p:sp>
      <p:sp>
        <p:nvSpPr>
          <p:cNvPr id="10" name="Footer Placeholder 9">
            <a:extLst>
              <a:ext uri="{FF2B5EF4-FFF2-40B4-BE49-F238E27FC236}">
                <a16:creationId xmlns:a16="http://schemas.microsoft.com/office/drawing/2014/main" id="{64C5C31C-D83F-4C18-8E67-F1690BC4E4A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16009221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608336" y="302582"/>
            <a:ext cx="10237470" cy="1075558"/>
          </a:xfrm>
        </p:spPr>
        <p:txBody>
          <a:bodyPr>
            <a:normAutofit fontScale="90000"/>
          </a:bodyPr>
          <a:lstStyle/>
          <a:p>
            <a:r>
              <a:rPr lang="en-GB" dirty="0"/>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616026" y="1631181"/>
            <a:ext cx="9207482" cy="4739679"/>
          </a:xfrm>
        </p:spPr>
        <p:txBody>
          <a:bodyPr>
            <a:normAutofit/>
          </a:bodyPr>
          <a:lstStyle/>
          <a:p>
            <a:pPr marL="0" indent="0" defTabSz="687388">
              <a:lnSpc>
                <a:spcPct val="100000"/>
              </a:lnSpc>
              <a:spcBef>
                <a:spcPts val="0"/>
              </a:spcBef>
              <a:buNone/>
            </a:pPr>
            <a:r>
              <a:rPr lang="en-GB" sz="1900" dirty="0">
                <a:latin typeface="+mn-lt"/>
              </a:rPr>
              <a:t>Vaccines are Prescription Only Medicines (POMs). This means a legal framework to supply and/or administer a vaccine must be in place and can be in the form of:</a:t>
            </a:r>
          </a:p>
          <a:p>
            <a:pPr marL="171450" indent="-171450" defTabSz="687388">
              <a:lnSpc>
                <a:spcPct val="100000"/>
              </a:lnSpc>
              <a:spcBef>
                <a:spcPts val="1200"/>
              </a:spcBef>
              <a:buFont typeface="Arial" panose="020B0604020202020204" pitchFamily="34" charset="0"/>
              <a:buChar char="•"/>
            </a:pPr>
            <a:r>
              <a:rPr lang="en-GB" altLang="en-US" sz="1900" dirty="0">
                <a:solidFill>
                  <a:prstClr val="black"/>
                </a:solidFill>
                <a:latin typeface="+mn-lt"/>
              </a:rPr>
              <a:t>a written patient specific prescription</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a 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sz="1900" dirty="0">
                <a:latin typeface="+mn-lt"/>
              </a:rPr>
              <a:t>PGDs are often used for the administration of vaccines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or another process such as a Protocol or Written Instruction</a:t>
            </a:r>
          </a:p>
          <a:p>
            <a:pPr marL="0" indent="0" defTabSz="687388">
              <a:buNone/>
            </a:pPr>
            <a:endParaRPr lang="en-GB" altLang="en-US" dirty="0">
              <a:solidFill>
                <a:prstClr val="black"/>
              </a:solidFill>
              <a:latin typeface="Arial"/>
            </a:endParaRPr>
          </a:p>
          <a:p>
            <a:pPr marL="0" indent="0" defTabSz="687388"/>
            <a:endParaRPr lang="en-GB" altLang="en-US" sz="1400" dirty="0">
              <a:solidFill>
                <a:prstClr val="black"/>
              </a:solidFill>
              <a:latin typeface="Arial"/>
            </a:endParaRPr>
          </a:p>
          <a:p>
            <a:pPr defTabSz="687388"/>
            <a:endParaRPr lang="en-GB" altLang="en-US" sz="1400" dirty="0">
              <a:solidFill>
                <a:prstClr val="black"/>
              </a:solidFill>
              <a:latin typeface="Arial"/>
            </a:endParaRPr>
          </a:p>
          <a:p>
            <a:endParaRPr lang="en-GB" dirty="0"/>
          </a:p>
        </p:txBody>
      </p:sp>
      <p:sp>
        <p:nvSpPr>
          <p:cNvPr id="10" name="Footer Placeholder 9">
            <a:extLst>
              <a:ext uri="{FF2B5EF4-FFF2-40B4-BE49-F238E27FC236}">
                <a16:creationId xmlns:a16="http://schemas.microsoft.com/office/drawing/2014/main" id="{552B8D26-20C6-4835-9A06-D66561AF9A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1"/>
          </p:nvPr>
        </p:nvSpPr>
        <p:spPr/>
        <p:txBody>
          <a:bodyPr/>
          <a:lstStyle/>
          <a:p>
            <a:fld id="{344369E4-5DE7-46E5-874E-4FD437973785}" type="slidenum">
              <a:rPr lang="en-GB" smtClean="0"/>
              <a:pPr/>
              <a:t>100</a:t>
            </a:fld>
            <a:endParaRPr lang="en-GB" sz="1400" dirty="0"/>
          </a:p>
        </p:txBody>
      </p:sp>
    </p:spTree>
    <p:extLst>
      <p:ext uri="{BB962C8B-B14F-4D97-AF65-F5344CB8AC3E}">
        <p14:creationId xmlns:p14="http://schemas.microsoft.com/office/powerpoint/2010/main" val="12231769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a:xfrm>
            <a:off x="330206" y="276048"/>
            <a:ext cx="10515600" cy="972607"/>
          </a:xfrm>
        </p:spPr>
        <p:txBody>
          <a:bodyPr/>
          <a:lstStyle/>
          <a:p>
            <a:r>
              <a:rPr lang="en-GB" dirty="0"/>
              <a:t>Patient Group Directions (PGD)</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356329" y="1515053"/>
            <a:ext cx="9433623" cy="4995009"/>
          </a:xfrm>
        </p:spPr>
        <p:txBody>
          <a:bodyPr>
            <a:noAutofit/>
          </a:bodyPr>
          <a:lstStyle/>
          <a:p>
            <a:pPr marL="0" indent="0">
              <a:lnSpc>
                <a:spcPct val="110000"/>
              </a:lnSpc>
              <a:spcBef>
                <a:spcPts val="0"/>
              </a:spcBef>
              <a:buNone/>
            </a:pPr>
            <a:r>
              <a:rPr lang="en-GB" sz="1800" dirty="0"/>
              <a:t>PGDs set out the core requisites of those people who can have the medicine under the direction and those who should not:</a:t>
            </a:r>
          </a:p>
          <a:p>
            <a:pPr marL="285750" indent="-285750">
              <a:lnSpc>
                <a:spcPct val="110000"/>
              </a:lnSpc>
              <a:spcBef>
                <a:spcPts val="600"/>
              </a:spcBef>
              <a:buFont typeface="Arial" panose="020B0604020202020204" pitchFamily="34" charset="0"/>
              <a:buChar char="•"/>
            </a:pPr>
            <a:r>
              <a:rPr lang="en-GB" sz="1800" dirty="0"/>
              <a:t>the document will also include details of any additional training that should have been undertaken, actions to be taken if the patient is excluded or declines the medicine, a description of the medicine(s), route of administration, doses, frequency, reporting of adverse reactions, recording, storage and disposal </a:t>
            </a:r>
          </a:p>
          <a:p>
            <a:pPr marL="285750" indent="-285750">
              <a:lnSpc>
                <a:spcPct val="110000"/>
              </a:lnSpc>
              <a:spcBef>
                <a:spcPts val="600"/>
              </a:spcBef>
              <a:buFont typeface="Arial" panose="020B0604020202020204" pitchFamily="34" charset="0"/>
              <a:buChar char="•"/>
            </a:pPr>
            <a:r>
              <a:rPr lang="en-GB" sz="1800" dirty="0"/>
              <a:t>the HCP working under a PGD is responsible for assessing that the patient fits the criteria set out in the PGD. The healthcare professional operating under the PGD may not delegate the role to others</a:t>
            </a:r>
          </a:p>
          <a:p>
            <a:pPr marL="285750" indent="-285750">
              <a:lnSpc>
                <a:spcPct val="110000"/>
              </a:lnSpc>
              <a:spcBef>
                <a:spcPts val="600"/>
              </a:spcBef>
              <a:buFont typeface="Arial" panose="020B0604020202020204" pitchFamily="34" charset="0"/>
              <a:buChar char="•"/>
            </a:pPr>
            <a:r>
              <a:rPr lang="en-GB" sz="1800" dirty="0"/>
              <a:t>PGDs must be authorised before use by a doctor and a pharmacist and by an appropriate body for example NHSE, UKHSA, NHS Trust, and so on </a:t>
            </a:r>
          </a:p>
          <a:p>
            <a:pPr marL="285750" indent="-285750">
              <a:lnSpc>
                <a:spcPct val="110000"/>
              </a:lnSpc>
              <a:spcBef>
                <a:spcPts val="600"/>
              </a:spcBef>
              <a:buFont typeface="Arial" panose="020B0604020202020204" pitchFamily="34" charset="0"/>
              <a:buChar char="•"/>
            </a:pPr>
            <a:r>
              <a:rPr lang="en-GB" sz="1800" dirty="0"/>
              <a:t>health professionals who will be using the PGD must be named and authorised before they use it to provide care </a:t>
            </a:r>
          </a:p>
          <a:p>
            <a:pPr marL="285750" indent="-285750">
              <a:lnSpc>
                <a:spcPct val="110000"/>
              </a:lnSpc>
              <a:spcBef>
                <a:spcPts val="600"/>
              </a:spcBef>
              <a:buFont typeface="Arial" panose="020B0604020202020204" pitchFamily="34" charset="0"/>
              <a:buChar char="•"/>
            </a:pPr>
            <a:endParaRPr lang="en-GB" sz="1800" dirty="0"/>
          </a:p>
        </p:txBody>
      </p:sp>
      <p:sp>
        <p:nvSpPr>
          <p:cNvPr id="11" name="Footer Placeholder 10">
            <a:extLst>
              <a:ext uri="{FF2B5EF4-FFF2-40B4-BE49-F238E27FC236}">
                <a16:creationId xmlns:a16="http://schemas.microsoft.com/office/drawing/2014/main" id="{3EDC7D1B-3BA6-492F-8833-070A2CBCDA4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3DE83F8-D289-4C42-BCF2-E50B3B972956}"/>
              </a:ext>
            </a:extLst>
          </p:cNvPr>
          <p:cNvSpPr>
            <a:spLocks noGrp="1"/>
          </p:cNvSpPr>
          <p:nvPr>
            <p:ph type="sldNum" sz="quarter" idx="11"/>
          </p:nvPr>
        </p:nvSpPr>
        <p:spPr/>
        <p:txBody>
          <a:bodyPr/>
          <a:lstStyle/>
          <a:p>
            <a:fld id="{344369E4-5DE7-46E5-874E-4FD437973785}" type="slidenum">
              <a:rPr lang="en-GB" smtClean="0"/>
              <a:pPr/>
              <a:t>101</a:t>
            </a:fld>
            <a:endParaRPr lang="en-GB" sz="1400" dirty="0"/>
          </a:p>
        </p:txBody>
      </p:sp>
    </p:spTree>
    <p:extLst>
      <p:ext uri="{BB962C8B-B14F-4D97-AF65-F5344CB8AC3E}">
        <p14:creationId xmlns:p14="http://schemas.microsoft.com/office/powerpoint/2010/main" val="31560119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7C58-67F8-4D5B-BA88-8F2FC3B8132F}"/>
              </a:ext>
            </a:extLst>
          </p:cNvPr>
          <p:cNvSpPr>
            <a:spLocks noGrp="1"/>
          </p:cNvSpPr>
          <p:nvPr>
            <p:ph type="title"/>
          </p:nvPr>
        </p:nvSpPr>
        <p:spPr>
          <a:xfrm>
            <a:off x="573400" y="297618"/>
            <a:ext cx="10871980" cy="648072"/>
          </a:xfrm>
        </p:spPr>
        <p:txBody>
          <a:bodyPr>
            <a:normAutofit fontScale="90000"/>
          </a:bodyPr>
          <a:lstStyle/>
          <a:p>
            <a:r>
              <a:rPr lang="en-GB" dirty="0"/>
              <a:t>Protocols for the supply and/or administration of COVID-19 vaccine</a:t>
            </a:r>
            <a:br>
              <a:rPr lang="en-GB" dirty="0"/>
            </a:br>
            <a:endParaRPr lang="en-GB" dirty="0"/>
          </a:p>
        </p:txBody>
      </p:sp>
      <p:sp>
        <p:nvSpPr>
          <p:cNvPr id="3" name="Content Placeholder 2">
            <a:extLst>
              <a:ext uri="{FF2B5EF4-FFF2-40B4-BE49-F238E27FC236}">
                <a16:creationId xmlns:a16="http://schemas.microsoft.com/office/drawing/2014/main" id="{AC1A07FD-2711-41A1-91A2-4681D89D8946}"/>
              </a:ext>
            </a:extLst>
          </p:cNvPr>
          <p:cNvSpPr>
            <a:spLocks noGrp="1"/>
          </p:cNvSpPr>
          <p:nvPr>
            <p:ph idx="1"/>
          </p:nvPr>
        </p:nvSpPr>
        <p:spPr>
          <a:xfrm>
            <a:off x="490003" y="1570390"/>
            <a:ext cx="9912346" cy="4739679"/>
          </a:xfrm>
        </p:spPr>
        <p:txBody>
          <a:bodyPr>
            <a:normAutofit fontScale="70000" lnSpcReduction="20000"/>
          </a:bodyPr>
          <a:lstStyle/>
          <a:p>
            <a:pPr marL="0" indent="0">
              <a:lnSpc>
                <a:spcPct val="120000"/>
              </a:lnSpc>
              <a:spcBef>
                <a:spcPts val="0"/>
              </a:spcBef>
              <a:buNone/>
            </a:pPr>
            <a:r>
              <a:rPr lang="en-GB" dirty="0"/>
              <a:t>The changes to the human medicines regulations also brought about a new regulation (247A).</a:t>
            </a:r>
          </a:p>
          <a:p>
            <a:pPr marL="0" indent="0">
              <a:lnSpc>
                <a:spcPct val="120000"/>
              </a:lnSpc>
              <a:spcBef>
                <a:spcPts val="600"/>
              </a:spcBef>
              <a:buNone/>
            </a:pPr>
            <a:r>
              <a:rPr lang="en-GB" dirty="0"/>
              <a:t>While a disease is pandemic, regulation 247A permits the supply or administration of a medicinal product used for vaccination against coronavirus in accordance with a protocol that is approved by ministers. </a:t>
            </a:r>
          </a:p>
          <a:p>
            <a:pPr marL="0" indent="0">
              <a:lnSpc>
                <a:spcPct val="120000"/>
              </a:lnSpc>
              <a:spcBef>
                <a:spcPts val="600"/>
              </a:spcBef>
              <a:buNone/>
            </a:pPr>
            <a:r>
              <a:rPr lang="en-GB" dirty="0"/>
              <a:t>National protocols for each of the currently authorised vaccines have been published which allows trained and competent non-registered healthcare workers as well as registered healthcare professionals, to administer COVID-19 vaccine.</a:t>
            </a:r>
          </a:p>
          <a:p>
            <a:pPr marL="0" indent="0">
              <a:lnSpc>
                <a:spcPct val="120000"/>
              </a:lnSpc>
              <a:spcBef>
                <a:spcPts val="600"/>
              </a:spcBef>
              <a:buNone/>
            </a:pPr>
            <a:r>
              <a:rPr lang="en-GB" dirty="0"/>
              <a:t>The protocol specifies who can use it and includes information similar to that commonly found in </a:t>
            </a:r>
            <a:r>
              <a:rPr lang="en-GB" dirty="0" err="1"/>
              <a:t>pgds</a:t>
            </a:r>
            <a:r>
              <a:rPr lang="en-GB" dirty="0"/>
              <a:t>.</a:t>
            </a:r>
          </a:p>
          <a:p>
            <a:pPr marL="0" indent="0">
              <a:lnSpc>
                <a:spcPct val="120000"/>
              </a:lnSpc>
              <a:spcBef>
                <a:spcPts val="600"/>
              </a:spcBef>
              <a:buNone/>
            </a:pPr>
            <a:r>
              <a:rPr lang="en-GB" dirty="0"/>
              <a:t>The protocol allows flexibility for different COVID-19 vaccine delivery models. </a:t>
            </a:r>
          </a:p>
          <a:p>
            <a:pPr marL="0" indent="0">
              <a:lnSpc>
                <a:spcPct val="120000"/>
              </a:lnSpc>
              <a:spcBef>
                <a:spcPts val="600"/>
              </a:spcBef>
              <a:buNone/>
            </a:pPr>
            <a:r>
              <a:rPr lang="en-GB" dirty="0"/>
              <a:t>It may be followed wholly from patient assessment through to post-vaccination by a single person. Alternatively, multiple </a:t>
            </a:r>
            <a:r>
              <a:rPr lang="en-GB" dirty="0" err="1"/>
              <a:t>hcws</a:t>
            </a:r>
            <a:r>
              <a:rPr lang="en-GB" dirty="0"/>
              <a:t> may undertake different roles or stages in the patient vaccination pathway in accordance with the protocol.</a:t>
            </a:r>
          </a:p>
          <a:p>
            <a:pPr marL="0" indent="0">
              <a:lnSpc>
                <a:spcPct val="120000"/>
              </a:lnSpc>
              <a:spcBef>
                <a:spcPts val="600"/>
              </a:spcBef>
              <a:buNone/>
            </a:pPr>
            <a:r>
              <a:rPr lang="en-GB" dirty="0"/>
              <a:t>The service provider is responsible for ensuring that </a:t>
            </a:r>
            <a:r>
              <a:rPr lang="en-GB" dirty="0" err="1"/>
              <a:t>hcws</a:t>
            </a:r>
            <a:r>
              <a:rPr lang="en-GB" dirty="0"/>
              <a:t> are trained and competent to safely deliver the activity they are employed to provide under the protocol.</a:t>
            </a:r>
          </a:p>
        </p:txBody>
      </p:sp>
      <p:sp>
        <p:nvSpPr>
          <p:cNvPr id="11" name="Footer Placeholder 10">
            <a:extLst>
              <a:ext uri="{FF2B5EF4-FFF2-40B4-BE49-F238E27FC236}">
                <a16:creationId xmlns:a16="http://schemas.microsoft.com/office/drawing/2014/main" id="{250A67D3-E06B-4B52-B2AF-296D5FF04B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56CE3B8-156D-4732-A4AB-10F5B52C75DD}"/>
              </a:ext>
            </a:extLst>
          </p:cNvPr>
          <p:cNvSpPr>
            <a:spLocks noGrp="1"/>
          </p:cNvSpPr>
          <p:nvPr>
            <p:ph type="sldNum" sz="quarter" idx="11"/>
          </p:nvPr>
        </p:nvSpPr>
        <p:spPr/>
        <p:txBody>
          <a:bodyPr/>
          <a:lstStyle/>
          <a:p>
            <a:fld id="{344369E4-5DE7-46E5-874E-4FD437973785}" type="slidenum">
              <a:rPr lang="en-GB" smtClean="0"/>
              <a:pPr/>
              <a:t>102</a:t>
            </a:fld>
            <a:endParaRPr lang="en-GB" sz="1400" dirty="0"/>
          </a:p>
        </p:txBody>
      </p:sp>
    </p:spTree>
    <p:extLst>
      <p:ext uri="{BB962C8B-B14F-4D97-AF65-F5344CB8AC3E}">
        <p14:creationId xmlns:p14="http://schemas.microsoft.com/office/powerpoint/2010/main" val="24966098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17CD-008A-4B23-9E8F-45BBB1E48BC3}"/>
              </a:ext>
            </a:extLst>
          </p:cNvPr>
          <p:cNvSpPr>
            <a:spLocks noGrp="1"/>
          </p:cNvSpPr>
          <p:nvPr>
            <p:ph type="title"/>
          </p:nvPr>
        </p:nvSpPr>
        <p:spPr>
          <a:xfrm>
            <a:off x="498599" y="288622"/>
            <a:ext cx="10987844" cy="648072"/>
          </a:xfrm>
        </p:spPr>
        <p:txBody>
          <a:bodyPr>
            <a:normAutofit fontScale="90000"/>
          </a:bodyPr>
          <a:lstStyle/>
          <a:p>
            <a:r>
              <a:rPr lang="en-GB" sz="3600" dirty="0"/>
              <a:t>‘Off label’ use of a vaccine given Marketing Authorisation </a:t>
            </a:r>
            <a:br>
              <a:rPr lang="en-GB" dirty="0"/>
            </a:br>
            <a:endParaRPr lang="en-GB" dirty="0"/>
          </a:p>
        </p:txBody>
      </p:sp>
      <p:sp>
        <p:nvSpPr>
          <p:cNvPr id="3" name="Content Placeholder 2">
            <a:extLst>
              <a:ext uri="{FF2B5EF4-FFF2-40B4-BE49-F238E27FC236}">
                <a16:creationId xmlns:a16="http://schemas.microsoft.com/office/drawing/2014/main" id="{647DFD3B-A128-44EF-B607-FA71397F937D}"/>
              </a:ext>
            </a:extLst>
          </p:cNvPr>
          <p:cNvSpPr>
            <a:spLocks noGrp="1"/>
          </p:cNvSpPr>
          <p:nvPr>
            <p:ph idx="1"/>
          </p:nvPr>
        </p:nvSpPr>
        <p:spPr>
          <a:xfrm>
            <a:off x="512496" y="1508676"/>
            <a:ext cx="9915020" cy="5111974"/>
          </a:xfrm>
        </p:spPr>
        <p:txBody>
          <a:bodyPr>
            <a:normAutofit fontScale="85000" lnSpcReduction="10000"/>
          </a:bodyPr>
          <a:lstStyle/>
          <a:p>
            <a:pPr marL="0" indent="0">
              <a:lnSpc>
                <a:spcPct val="120000"/>
              </a:lnSpc>
              <a:spcBef>
                <a:spcPts val="0"/>
              </a:spcBef>
              <a:buNone/>
            </a:pPr>
            <a:r>
              <a:rPr lang="en-GB" dirty="0"/>
              <a:t>There are occasions when official recommendations for the use of a vaccine differ from those set out in the MA, for example giving the second dose of the Moderna (Spikevax) vaccine at an 8-week interval instead of 28 day interval stated in the SPC.</a:t>
            </a:r>
          </a:p>
          <a:p>
            <a:pPr>
              <a:lnSpc>
                <a:spcPct val="120000"/>
              </a:lnSpc>
              <a:spcBef>
                <a:spcPts val="0"/>
              </a:spcBef>
            </a:pPr>
            <a:endParaRPr lang="en-GB" sz="1000" dirty="0"/>
          </a:p>
          <a:p>
            <a:pPr marL="0" indent="0">
              <a:lnSpc>
                <a:spcPct val="120000"/>
              </a:lnSpc>
              <a:spcBef>
                <a:spcPts val="0"/>
              </a:spcBef>
              <a:buNone/>
            </a:pPr>
            <a:r>
              <a:rPr lang="en-GB" dirty="0"/>
              <a:t>Giving the 2 doses at a longer interval than the 28 day interval recommended in the SPC will be an ‘off label’ use of this vaccine.</a:t>
            </a:r>
          </a:p>
          <a:p>
            <a:pPr>
              <a:lnSpc>
                <a:spcPct val="120000"/>
              </a:lnSpc>
              <a:spcBef>
                <a:spcPts val="0"/>
              </a:spcBef>
            </a:pPr>
            <a:endParaRPr lang="en-GB" sz="1000" dirty="0"/>
          </a:p>
          <a:p>
            <a:pPr marL="0" indent="0">
              <a:lnSpc>
                <a:spcPct val="120000"/>
              </a:lnSpc>
              <a:spcBef>
                <a:spcPts val="0"/>
              </a:spcBef>
              <a:buNone/>
            </a:pPr>
            <a:r>
              <a:rPr lang="en-GB" dirty="0"/>
              <a:t>This means that, although the vaccine is authorised for use, it is being used in a way that is slightly different from the terms laid down in its MA. When a vaccine is used ‘off-label’, it means that experts (the JCVI) have advised that there are clear benefits of using the vaccine in this way and that this is considered to be safe and effective.</a:t>
            </a:r>
          </a:p>
          <a:p>
            <a:pPr>
              <a:lnSpc>
                <a:spcPct val="120000"/>
              </a:lnSpc>
              <a:spcBef>
                <a:spcPts val="0"/>
              </a:spcBef>
            </a:pPr>
            <a:endParaRPr lang="en-GB" sz="1000" u="sng" dirty="0"/>
          </a:p>
          <a:p>
            <a:pPr marL="0" indent="0">
              <a:lnSpc>
                <a:spcPct val="120000"/>
              </a:lnSpc>
              <a:spcBef>
                <a:spcPts val="0"/>
              </a:spcBef>
              <a:buNone/>
            </a:pPr>
            <a:r>
              <a:rPr lang="en-GB" dirty="0"/>
              <a:t>Vaccines can be given ‘off-label’ using a PGD or protocol where use of the vaccine in a way that is different from that which is stated in the product’s marketing authorisation is judged to be best clinical practice.</a:t>
            </a:r>
          </a:p>
        </p:txBody>
      </p:sp>
      <p:sp>
        <p:nvSpPr>
          <p:cNvPr id="11" name="Footer Placeholder 10">
            <a:extLst>
              <a:ext uri="{FF2B5EF4-FFF2-40B4-BE49-F238E27FC236}">
                <a16:creationId xmlns:a16="http://schemas.microsoft.com/office/drawing/2014/main" id="{29A7EA30-D550-473A-95A5-F3B582153D3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4174EED0-419B-45C3-BCF0-1EB3F93EC9F4}"/>
              </a:ext>
            </a:extLst>
          </p:cNvPr>
          <p:cNvSpPr>
            <a:spLocks noGrp="1"/>
          </p:cNvSpPr>
          <p:nvPr>
            <p:ph type="sldNum" sz="quarter" idx="11"/>
          </p:nvPr>
        </p:nvSpPr>
        <p:spPr/>
        <p:txBody>
          <a:bodyPr/>
          <a:lstStyle/>
          <a:p>
            <a:fld id="{344369E4-5DE7-46E5-874E-4FD437973785}" type="slidenum">
              <a:rPr lang="en-GB" smtClean="0"/>
              <a:pPr/>
              <a:t>103</a:t>
            </a:fld>
            <a:endParaRPr lang="en-GB" sz="1400" dirty="0"/>
          </a:p>
        </p:txBody>
      </p:sp>
    </p:spTree>
    <p:extLst>
      <p:ext uri="{BB962C8B-B14F-4D97-AF65-F5344CB8AC3E}">
        <p14:creationId xmlns:p14="http://schemas.microsoft.com/office/powerpoint/2010/main" val="33275938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D90E-D0D7-43A4-A1CE-A065E5D23955}"/>
              </a:ext>
            </a:extLst>
          </p:cNvPr>
          <p:cNvSpPr>
            <a:spLocks noGrp="1"/>
          </p:cNvSpPr>
          <p:nvPr>
            <p:ph type="title"/>
          </p:nvPr>
        </p:nvSpPr>
        <p:spPr>
          <a:xfrm>
            <a:off x="330206" y="238139"/>
            <a:ext cx="10515600" cy="972607"/>
          </a:xfrm>
        </p:spPr>
        <p:txBody>
          <a:bodyPr>
            <a:normAutofit/>
          </a:bodyPr>
          <a:lstStyle/>
          <a:p>
            <a:r>
              <a:rPr lang="en-GB" dirty="0"/>
              <a:t>Ordering COVID-19 vaccines</a:t>
            </a:r>
          </a:p>
        </p:txBody>
      </p:sp>
      <p:sp>
        <p:nvSpPr>
          <p:cNvPr id="3" name="Content Placeholder 2">
            <a:extLst>
              <a:ext uri="{FF2B5EF4-FFF2-40B4-BE49-F238E27FC236}">
                <a16:creationId xmlns:a16="http://schemas.microsoft.com/office/drawing/2014/main" id="{1BE2C2F5-A0CB-411A-B723-C364724B04E8}"/>
              </a:ext>
            </a:extLst>
          </p:cNvPr>
          <p:cNvSpPr>
            <a:spLocks noGrp="1"/>
          </p:cNvSpPr>
          <p:nvPr>
            <p:ph idx="1"/>
          </p:nvPr>
        </p:nvSpPr>
        <p:spPr>
          <a:xfrm>
            <a:off x="899038" y="1554476"/>
            <a:ext cx="9783830" cy="4884374"/>
          </a:xfrm>
        </p:spPr>
        <p:txBody>
          <a:bodyPr>
            <a:normAutofit/>
          </a:bodyPr>
          <a:lstStyle/>
          <a:p>
            <a:pPr marL="0" indent="0">
              <a:lnSpc>
                <a:spcPct val="110000"/>
              </a:lnSpc>
              <a:spcBef>
                <a:spcPts val="0"/>
              </a:spcBef>
              <a:spcAft>
                <a:spcPts val="600"/>
              </a:spcAft>
              <a:buNone/>
            </a:pPr>
            <a:r>
              <a:rPr lang="en-GB" sz="1600" dirty="0">
                <a:latin typeface="+mn-lt"/>
              </a:rPr>
              <a:t>COVID-19 vaccines are centrally procured and can be ordered via either the ImmForm Foundry system; each provider will have been advised of the appropriate route for them. Ordering is only available for pre-authorised sites.</a:t>
            </a:r>
          </a:p>
          <a:p>
            <a:pPr marL="0" indent="0">
              <a:lnSpc>
                <a:spcPct val="110000"/>
              </a:lnSpc>
              <a:spcBef>
                <a:spcPts val="0"/>
              </a:spcBef>
              <a:spcAft>
                <a:spcPts val="600"/>
              </a:spcAft>
              <a:buNone/>
            </a:pPr>
            <a:r>
              <a:rPr lang="en-GB" sz="1600" dirty="0">
                <a:latin typeface="+mn-lt"/>
              </a:rPr>
              <a:t>Providers should, at the same time, order the combined preparation syringes and needles, and low-dead volume combined administration syringes and needles allocated for that vaccine. In some cases, this order will be automatically generated. Staff must check whether this is the case for them and if not, place their order manually.</a:t>
            </a:r>
          </a:p>
          <a:p>
            <a:pPr marL="0" indent="0">
              <a:lnSpc>
                <a:spcPct val="110000"/>
              </a:lnSpc>
              <a:spcBef>
                <a:spcPts val="0"/>
              </a:spcBef>
              <a:spcAft>
                <a:spcPts val="600"/>
              </a:spcAft>
              <a:buNone/>
            </a:pPr>
            <a:r>
              <a:rPr lang="en-GB" sz="1600" dirty="0">
                <a:latin typeface="+mn-lt"/>
              </a:rPr>
              <a:t>A needle of a size appropriate to the individual patient should be used to ensure that the vaccine is injected into muscle. </a:t>
            </a:r>
          </a:p>
          <a:p>
            <a:pPr marL="0" indent="0">
              <a:lnSpc>
                <a:spcPct val="110000"/>
              </a:lnSpc>
              <a:spcBef>
                <a:spcPts val="0"/>
              </a:spcBef>
              <a:spcAft>
                <a:spcPts val="600"/>
              </a:spcAft>
              <a:buNone/>
            </a:pPr>
            <a:r>
              <a:rPr lang="en-GB" sz="1600" dirty="0">
                <a:latin typeface="+mn-lt"/>
              </a:rPr>
              <a:t>Information about consumables and their use, and any changes to these, will be communicated as part of operational instructions to providers; practical training should be obtained locally.</a:t>
            </a:r>
          </a:p>
          <a:p>
            <a:pPr marL="0" indent="0">
              <a:lnSpc>
                <a:spcPct val="110000"/>
              </a:lnSpc>
              <a:spcBef>
                <a:spcPts val="0"/>
              </a:spcBef>
              <a:spcAft>
                <a:spcPts val="600"/>
              </a:spcAft>
              <a:buNone/>
            </a:pPr>
            <a:r>
              <a:rPr lang="en-GB" sz="1600" dirty="0">
                <a:latin typeface="+mn-lt"/>
              </a:rPr>
              <a:t>Staff are encouraged to become familiar with the needles and syringes provided for preparation and administration of the vaccine in advance of ‘live’ administration to eligible children.</a:t>
            </a:r>
          </a:p>
          <a:p>
            <a:pPr marL="0" indent="0">
              <a:lnSpc>
                <a:spcPct val="110000"/>
              </a:lnSpc>
              <a:spcBef>
                <a:spcPts val="0"/>
              </a:spcBef>
              <a:spcAft>
                <a:spcPts val="600"/>
              </a:spcAft>
              <a:buNone/>
            </a:pPr>
            <a:r>
              <a:rPr lang="en-GB" sz="1600" dirty="0">
                <a:latin typeface="+mn-lt"/>
              </a:rPr>
              <a:t>The Patient Information Leaflet (PIL) will also be provided with each vaccine pack. Patient vaccination record cards should be ordered directly from the Health Publications website.</a:t>
            </a:r>
          </a:p>
          <a:p>
            <a:pPr marL="0" indent="0">
              <a:lnSpc>
                <a:spcPct val="110000"/>
              </a:lnSpc>
              <a:spcBef>
                <a:spcPts val="0"/>
              </a:spcBef>
              <a:buNone/>
            </a:pPr>
            <a:endParaRPr lang="en-GB" sz="1400" dirty="0"/>
          </a:p>
        </p:txBody>
      </p:sp>
      <p:sp>
        <p:nvSpPr>
          <p:cNvPr id="10" name="Footer Placeholder 9">
            <a:extLst>
              <a:ext uri="{FF2B5EF4-FFF2-40B4-BE49-F238E27FC236}">
                <a16:creationId xmlns:a16="http://schemas.microsoft.com/office/drawing/2014/main" id="{7DF6C781-DE61-471E-9CC5-5D577E67E9E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5DB4EC4-439F-413D-AC57-B9B245B55731}"/>
              </a:ext>
            </a:extLst>
          </p:cNvPr>
          <p:cNvSpPr>
            <a:spLocks noGrp="1"/>
          </p:cNvSpPr>
          <p:nvPr>
            <p:ph type="sldNum" sz="quarter" idx="11"/>
          </p:nvPr>
        </p:nvSpPr>
        <p:spPr/>
        <p:txBody>
          <a:bodyPr/>
          <a:lstStyle/>
          <a:p>
            <a:fld id="{344369E4-5DE7-46E5-874E-4FD437973785}" type="slidenum">
              <a:rPr lang="en-GB" smtClean="0"/>
              <a:pPr/>
              <a:t>104</a:t>
            </a:fld>
            <a:endParaRPr lang="en-GB" sz="1400" dirty="0"/>
          </a:p>
        </p:txBody>
      </p:sp>
    </p:spTree>
    <p:extLst>
      <p:ext uri="{BB962C8B-B14F-4D97-AF65-F5344CB8AC3E}">
        <p14:creationId xmlns:p14="http://schemas.microsoft.com/office/powerpoint/2010/main" val="8218203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223C-8287-4E47-9D81-53322EB686CB}"/>
              </a:ext>
            </a:extLst>
          </p:cNvPr>
          <p:cNvSpPr>
            <a:spLocks noGrp="1"/>
          </p:cNvSpPr>
          <p:nvPr>
            <p:ph type="title"/>
          </p:nvPr>
        </p:nvSpPr>
        <p:spPr>
          <a:xfrm>
            <a:off x="451469" y="365329"/>
            <a:ext cx="9718869" cy="648072"/>
          </a:xfrm>
        </p:spPr>
        <p:txBody>
          <a:bodyPr>
            <a:noAutofit/>
          </a:bodyPr>
          <a:lstStyle/>
          <a:p>
            <a:r>
              <a:rPr lang="en-GB" sz="3200" dirty="0"/>
              <a:t>Vaccine storage, preparation and administration</a:t>
            </a:r>
          </a:p>
        </p:txBody>
      </p:sp>
      <p:sp>
        <p:nvSpPr>
          <p:cNvPr id="3" name="Content Placeholder 2">
            <a:extLst>
              <a:ext uri="{FF2B5EF4-FFF2-40B4-BE49-F238E27FC236}">
                <a16:creationId xmlns:a16="http://schemas.microsoft.com/office/drawing/2014/main" id="{A71CAB98-5CE3-45D5-B388-848559041D70}"/>
              </a:ext>
            </a:extLst>
          </p:cNvPr>
          <p:cNvSpPr>
            <a:spLocks noGrp="1"/>
          </p:cNvSpPr>
          <p:nvPr>
            <p:ph idx="1"/>
          </p:nvPr>
        </p:nvSpPr>
        <p:spPr>
          <a:xfrm>
            <a:off x="451469" y="1455652"/>
            <a:ext cx="10115311" cy="5272524"/>
          </a:xfrm>
        </p:spPr>
        <p:txBody>
          <a:bodyPr>
            <a:normAutofit/>
          </a:bodyPr>
          <a:lstStyle/>
          <a:p>
            <a:pPr marL="0" indent="0">
              <a:lnSpc>
                <a:spcPct val="100000"/>
              </a:lnSpc>
              <a:spcBef>
                <a:spcPts val="0"/>
              </a:spcBef>
              <a:buNone/>
            </a:pPr>
            <a:r>
              <a:rPr lang="en-GB" sz="2000" dirty="0"/>
              <a:t>Vaccine storage, preparation and administration are critical components of a successful vaccination programme and are key to ensuring that vaccination is as safe and effective as possible.</a:t>
            </a:r>
            <a:endParaRPr lang="en-GB" sz="1200" dirty="0"/>
          </a:p>
          <a:p>
            <a:pPr marL="0" indent="0">
              <a:lnSpc>
                <a:spcPct val="100000"/>
              </a:lnSpc>
              <a:spcBef>
                <a:spcPts val="1200"/>
              </a:spcBef>
              <a:buNone/>
            </a:pPr>
            <a:r>
              <a:rPr lang="en-GB" sz="2000" dirty="0"/>
              <a:t>If specific requirements are not followed, vaccinees may not make a response to the vaccine and so remain unprotected or, they may be at higher risk of developing a vaccine reaction.</a:t>
            </a:r>
          </a:p>
          <a:p>
            <a:pPr marL="0" indent="0">
              <a:lnSpc>
                <a:spcPct val="100000"/>
              </a:lnSpc>
              <a:spcBef>
                <a:spcPts val="1200"/>
              </a:spcBef>
              <a:buNone/>
            </a:pPr>
            <a:r>
              <a:rPr lang="en-GB" sz="2000" dirty="0"/>
              <a:t>To minimise the risk of vaccine failures and reactions:</a:t>
            </a:r>
          </a:p>
          <a:p>
            <a:pPr marL="285750" indent="-285750">
              <a:lnSpc>
                <a:spcPct val="100000"/>
              </a:lnSpc>
              <a:spcBef>
                <a:spcPts val="0"/>
              </a:spcBef>
              <a:buFont typeface="Arial" panose="020B0604020202020204" pitchFamily="34" charset="0"/>
              <a:buChar char="•"/>
            </a:pPr>
            <a:r>
              <a:rPr lang="en-GB" sz="2000" dirty="0"/>
              <a:t>the storage conditions of the vaccine should always be checked before administration</a:t>
            </a:r>
          </a:p>
          <a:p>
            <a:pPr marL="285750" indent="-285750">
              <a:lnSpc>
                <a:spcPct val="100000"/>
              </a:lnSpc>
              <a:spcBef>
                <a:spcPts val="0"/>
              </a:spcBef>
              <a:buFont typeface="Arial" panose="020B0604020202020204" pitchFamily="34" charset="0"/>
              <a:buChar char="•"/>
            </a:pPr>
            <a:r>
              <a:rPr lang="en-GB" sz="2000" dirty="0"/>
              <a:t>the person preparing the vaccine must be aware of the date and time the vaccine must be used by after thawing, removing from the fridge and first puncture of the vial</a:t>
            </a:r>
          </a:p>
          <a:p>
            <a:pPr marL="285750" indent="-285750">
              <a:lnSpc>
                <a:spcPct val="100000"/>
              </a:lnSpc>
              <a:spcBef>
                <a:spcPts val="0"/>
              </a:spcBef>
              <a:buFont typeface="Arial" panose="020B0604020202020204" pitchFamily="34" charset="0"/>
              <a:buChar char="•"/>
            </a:pPr>
            <a:r>
              <a:rPr lang="en-GB" sz="2000" dirty="0"/>
              <a:t>the vaccine must be reconstituted according to the manufacturer’s instructions</a:t>
            </a:r>
          </a:p>
          <a:p>
            <a:pPr marL="285750" indent="-285750">
              <a:lnSpc>
                <a:spcPct val="100000"/>
              </a:lnSpc>
              <a:spcBef>
                <a:spcPts val="0"/>
              </a:spcBef>
              <a:buFont typeface="Arial" panose="020B0604020202020204" pitchFamily="34" charset="0"/>
              <a:buChar char="•"/>
            </a:pPr>
            <a:r>
              <a:rPr lang="en-GB" sz="2000" dirty="0"/>
              <a:t>the correct equipment should be used to prepare the vaccine</a:t>
            </a:r>
          </a:p>
          <a:p>
            <a:pPr marL="285750" indent="-285750">
              <a:lnSpc>
                <a:spcPct val="100000"/>
              </a:lnSpc>
              <a:spcBef>
                <a:spcPts val="0"/>
              </a:spcBef>
              <a:buFont typeface="Arial" panose="020B0604020202020204" pitchFamily="34" charset="0"/>
              <a:buChar char="•"/>
            </a:pPr>
            <a:r>
              <a:rPr lang="en-GB" sz="2000" dirty="0"/>
              <a:t>the correct technique must be used to deliver the injection and</a:t>
            </a:r>
          </a:p>
          <a:p>
            <a:pPr marL="285750" indent="-285750">
              <a:lnSpc>
                <a:spcPct val="100000"/>
              </a:lnSpc>
              <a:spcBef>
                <a:spcPts val="0"/>
              </a:spcBef>
              <a:buFont typeface="Arial" panose="020B0604020202020204" pitchFamily="34" charset="0"/>
              <a:buChar char="•"/>
            </a:pPr>
            <a:r>
              <a:rPr lang="en-GB" sz="2000" dirty="0"/>
              <a:t>the vaccine must be administered in the correct anatomical site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p:txBody>
      </p:sp>
      <p:sp>
        <p:nvSpPr>
          <p:cNvPr id="11" name="Footer Placeholder 10">
            <a:extLst>
              <a:ext uri="{FF2B5EF4-FFF2-40B4-BE49-F238E27FC236}">
                <a16:creationId xmlns:a16="http://schemas.microsoft.com/office/drawing/2014/main" id="{84DF7E6D-4C28-4629-8B36-8783D8C632D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3B1164B-3D43-47D0-8542-9AAED839BC0E}"/>
              </a:ext>
            </a:extLst>
          </p:cNvPr>
          <p:cNvSpPr>
            <a:spLocks noGrp="1"/>
          </p:cNvSpPr>
          <p:nvPr>
            <p:ph type="sldNum" sz="quarter" idx="11"/>
          </p:nvPr>
        </p:nvSpPr>
        <p:spPr/>
        <p:txBody>
          <a:bodyPr/>
          <a:lstStyle/>
          <a:p>
            <a:fld id="{344369E4-5DE7-46E5-874E-4FD437973785}" type="slidenum">
              <a:rPr lang="en-GB" smtClean="0"/>
              <a:pPr/>
              <a:t>105</a:t>
            </a:fld>
            <a:endParaRPr lang="en-GB" sz="1400" dirty="0"/>
          </a:p>
        </p:txBody>
      </p:sp>
    </p:spTree>
    <p:extLst>
      <p:ext uri="{BB962C8B-B14F-4D97-AF65-F5344CB8AC3E}">
        <p14:creationId xmlns:p14="http://schemas.microsoft.com/office/powerpoint/2010/main" val="1860815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697A-0283-4119-85CA-7CE37CD1731C}"/>
              </a:ext>
            </a:extLst>
          </p:cNvPr>
          <p:cNvSpPr>
            <a:spLocks noGrp="1"/>
          </p:cNvSpPr>
          <p:nvPr>
            <p:ph type="title"/>
          </p:nvPr>
        </p:nvSpPr>
        <p:spPr>
          <a:xfrm>
            <a:off x="752652" y="297466"/>
            <a:ext cx="8028000" cy="648072"/>
          </a:xfrm>
        </p:spPr>
        <p:txBody>
          <a:bodyPr/>
          <a:lstStyle/>
          <a:p>
            <a:r>
              <a:rPr lang="en-GB" dirty="0"/>
              <a:t>Vaccine storage (1)</a:t>
            </a:r>
          </a:p>
        </p:txBody>
      </p:sp>
      <p:sp>
        <p:nvSpPr>
          <p:cNvPr id="3" name="Content Placeholder 2">
            <a:extLst>
              <a:ext uri="{FF2B5EF4-FFF2-40B4-BE49-F238E27FC236}">
                <a16:creationId xmlns:a16="http://schemas.microsoft.com/office/drawing/2014/main" id="{EEFACF2C-A775-4195-AC10-7701A4F1509C}"/>
              </a:ext>
            </a:extLst>
          </p:cNvPr>
          <p:cNvSpPr>
            <a:spLocks noGrp="1"/>
          </p:cNvSpPr>
          <p:nvPr>
            <p:ph idx="1"/>
          </p:nvPr>
        </p:nvSpPr>
        <p:spPr>
          <a:xfrm>
            <a:off x="596143" y="1461556"/>
            <a:ext cx="9193810" cy="5233064"/>
          </a:xfrm>
        </p:spPr>
        <p:txBody>
          <a:bodyPr>
            <a:normAutofit/>
          </a:bodyPr>
          <a:lstStyle/>
          <a:p>
            <a:pPr marL="0" indent="0">
              <a:lnSpc>
                <a:spcPct val="120000"/>
              </a:lnSpc>
              <a:spcBef>
                <a:spcPts val="0"/>
              </a:spcBef>
              <a:buNone/>
              <a:defRPr/>
            </a:pPr>
            <a:r>
              <a:rPr lang="en-GB" sz="2000" dirty="0"/>
              <a:t>As vaccines are biological products, they are temperature sensitive so must be stored and transported within the recommended temperature range. </a:t>
            </a:r>
          </a:p>
          <a:p>
            <a:pPr marL="0" indent="0">
              <a:lnSpc>
                <a:spcPct val="120000"/>
              </a:lnSpc>
              <a:spcBef>
                <a:spcPts val="600"/>
              </a:spcBef>
              <a:buNone/>
              <a:defRPr/>
            </a:pPr>
            <a:r>
              <a:rPr lang="en-GB" sz="2000" dirty="0"/>
              <a:t>The system of transporting and storing vaccines is called the cold chain.</a:t>
            </a:r>
          </a:p>
          <a:p>
            <a:pPr marL="0" indent="0">
              <a:lnSpc>
                <a:spcPct val="120000"/>
              </a:lnSpc>
              <a:spcBef>
                <a:spcPts val="600"/>
              </a:spcBef>
              <a:buNone/>
              <a:defRPr/>
            </a:pPr>
            <a:r>
              <a:rPr lang="en-GB" altLang="en-US" sz="2000" dirty="0">
                <a:cs typeface="Arial" charset="0"/>
              </a:rPr>
              <a:t>A cold chain breach occurs when vaccines have been stored outside of this temperature range.</a:t>
            </a:r>
          </a:p>
          <a:p>
            <a:pPr marL="0" indent="0">
              <a:lnSpc>
                <a:spcPct val="120000"/>
              </a:lnSpc>
              <a:spcBef>
                <a:spcPts val="600"/>
              </a:spcBef>
              <a:buNone/>
              <a:defRPr/>
            </a:pPr>
            <a:r>
              <a:rPr lang="en-GB" altLang="en-US" sz="2000" dirty="0">
                <a:cs typeface="Arial" charset="0"/>
              </a:rPr>
              <a:t>Vaccines that have not been stored or transported correctly can lose potency and may not evoke a full or lasting immune response, leaving the vaccinee at risk of the disease the vaccine should have prevented.</a:t>
            </a:r>
            <a:endParaRPr lang="en-GB" sz="2000" dirty="0"/>
          </a:p>
          <a:p>
            <a:pPr marL="0" indent="0">
              <a:lnSpc>
                <a:spcPct val="120000"/>
              </a:lnSpc>
              <a:spcBef>
                <a:spcPts val="600"/>
              </a:spcBef>
              <a:buNone/>
              <a:defRPr/>
            </a:pPr>
            <a:r>
              <a:rPr lang="en-GB" sz="2000" dirty="0"/>
              <a:t>For most vaccines, the recommended vaccine storage temperature range is between +2˚C to +8˚C.</a:t>
            </a:r>
          </a:p>
          <a:p>
            <a:pPr marL="0" indent="0">
              <a:lnSpc>
                <a:spcPct val="120000"/>
              </a:lnSpc>
              <a:spcBef>
                <a:spcPts val="600"/>
              </a:spcBef>
              <a:buNone/>
              <a:defRPr/>
            </a:pPr>
            <a:r>
              <a:rPr lang="en-GB" sz="2000" dirty="0"/>
              <a:t>Always check the specific recommended storage temperatures for each vaccine as each of the COVID-19 vaccines have different requirements. </a:t>
            </a:r>
          </a:p>
          <a:p>
            <a:pPr>
              <a:lnSpc>
                <a:spcPct val="100000"/>
              </a:lnSpc>
            </a:pPr>
            <a:endParaRPr lang="en-GB" dirty="0"/>
          </a:p>
        </p:txBody>
      </p:sp>
      <p:sp>
        <p:nvSpPr>
          <p:cNvPr id="11" name="Footer Placeholder 10">
            <a:extLst>
              <a:ext uri="{FF2B5EF4-FFF2-40B4-BE49-F238E27FC236}">
                <a16:creationId xmlns:a16="http://schemas.microsoft.com/office/drawing/2014/main" id="{FA94957E-8D41-4F56-8662-12F19CD7CA4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F99D298-BA15-4EF6-B7FF-E2BDBE378A66}"/>
              </a:ext>
            </a:extLst>
          </p:cNvPr>
          <p:cNvSpPr>
            <a:spLocks noGrp="1"/>
          </p:cNvSpPr>
          <p:nvPr>
            <p:ph type="sldNum" sz="quarter" idx="11"/>
          </p:nvPr>
        </p:nvSpPr>
        <p:spPr/>
        <p:txBody>
          <a:bodyPr/>
          <a:lstStyle/>
          <a:p>
            <a:fld id="{344369E4-5DE7-46E5-874E-4FD437973785}" type="slidenum">
              <a:rPr lang="en-GB" smtClean="0"/>
              <a:pPr/>
              <a:t>106</a:t>
            </a:fld>
            <a:endParaRPr lang="en-GB" sz="1400" dirty="0"/>
          </a:p>
        </p:txBody>
      </p:sp>
    </p:spTree>
    <p:extLst>
      <p:ext uri="{BB962C8B-B14F-4D97-AF65-F5344CB8AC3E}">
        <p14:creationId xmlns:p14="http://schemas.microsoft.com/office/powerpoint/2010/main" val="8941163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6942-2DB6-4646-A881-2BB1181BD0E9}"/>
              </a:ext>
            </a:extLst>
          </p:cNvPr>
          <p:cNvSpPr>
            <a:spLocks noGrp="1"/>
          </p:cNvSpPr>
          <p:nvPr>
            <p:ph type="title"/>
          </p:nvPr>
        </p:nvSpPr>
        <p:spPr>
          <a:xfrm>
            <a:off x="482163" y="245532"/>
            <a:ext cx="10515600" cy="972607"/>
          </a:xfrm>
        </p:spPr>
        <p:txBody>
          <a:bodyPr/>
          <a:lstStyle/>
          <a:p>
            <a:r>
              <a:rPr lang="en-GB" dirty="0"/>
              <a:t>Vaccine storage (2)</a:t>
            </a:r>
          </a:p>
        </p:txBody>
      </p:sp>
      <p:sp>
        <p:nvSpPr>
          <p:cNvPr id="3" name="Content Placeholder 2">
            <a:extLst>
              <a:ext uri="{FF2B5EF4-FFF2-40B4-BE49-F238E27FC236}">
                <a16:creationId xmlns:a16="http://schemas.microsoft.com/office/drawing/2014/main" id="{59C338C2-FED9-4AE6-B554-061B074B7140}"/>
              </a:ext>
            </a:extLst>
          </p:cNvPr>
          <p:cNvSpPr>
            <a:spLocks noGrp="1"/>
          </p:cNvSpPr>
          <p:nvPr>
            <p:ph idx="1"/>
          </p:nvPr>
        </p:nvSpPr>
        <p:spPr>
          <a:xfrm>
            <a:off x="363762" y="1581879"/>
            <a:ext cx="9518470" cy="4351338"/>
          </a:xfrm>
        </p:spPr>
        <p:txBody>
          <a:bodyPr>
            <a:normAutofit/>
          </a:bodyPr>
          <a:lstStyle/>
          <a:p>
            <a:pPr marL="0" indent="0">
              <a:lnSpc>
                <a:spcPct val="100000"/>
              </a:lnSpc>
              <a:spcBef>
                <a:spcPts val="0"/>
              </a:spcBef>
              <a:buNone/>
              <a:defRPr/>
            </a:pPr>
            <a:r>
              <a:rPr lang="en-GB" sz="2000" dirty="0"/>
              <a:t>Vaccine storage recommendations are set out by the manufacturer and are part of the licensing or authorisation conditions. </a:t>
            </a:r>
          </a:p>
          <a:p>
            <a:pPr marL="0" indent="0">
              <a:lnSpc>
                <a:spcPct val="100000"/>
              </a:lnSpc>
              <a:spcBef>
                <a:spcPts val="0"/>
              </a:spcBef>
              <a:buNone/>
              <a:defRPr/>
            </a:pPr>
            <a:endParaRPr lang="en-GB" sz="2000" dirty="0"/>
          </a:p>
          <a:p>
            <a:pPr marL="0" indent="0">
              <a:lnSpc>
                <a:spcPct val="100000"/>
              </a:lnSpc>
              <a:spcBef>
                <a:spcPts val="0"/>
              </a:spcBef>
              <a:buNone/>
              <a:defRPr/>
            </a:pPr>
            <a:r>
              <a:rPr lang="en-GB" sz="2000" dirty="0"/>
              <a:t>Vaccines that have not been stored in the recommended temperature range are outside of those conditions. A</a:t>
            </a:r>
            <a:r>
              <a:rPr lang="en-GB" altLang="en-US" sz="2000" dirty="0">
                <a:ea typeface="ＭＳ Ｐゴシック" pitchFamily="34" charset="-128"/>
              </a:rPr>
              <a:t>ny apparent failure of the vaccine and r</a:t>
            </a:r>
            <a:r>
              <a:rPr lang="en-GB" sz="2000" dirty="0"/>
              <a:t>esponsibility and liability for their use will therefore lie with the immunisation provider.</a:t>
            </a:r>
          </a:p>
          <a:p>
            <a:pPr marL="0" indent="0">
              <a:lnSpc>
                <a:spcPct val="100000"/>
              </a:lnSpc>
              <a:spcBef>
                <a:spcPts val="0"/>
              </a:spcBef>
              <a:buNone/>
              <a:defRPr/>
            </a:pPr>
            <a:endParaRPr lang="en-GB" sz="2000" dirty="0"/>
          </a:p>
          <a:p>
            <a:pPr marL="0" indent="0">
              <a:lnSpc>
                <a:spcPct val="100000"/>
              </a:lnSpc>
              <a:spcBef>
                <a:spcPts val="0"/>
              </a:spcBef>
              <a:buNone/>
              <a:defRPr/>
            </a:pPr>
            <a:r>
              <a:rPr lang="en-GB" sz="2000" dirty="0"/>
              <a:t>Vaccines that are not stored and transported correctly may need to be disposed of which leads to increased wastage and programme costs.</a:t>
            </a:r>
          </a:p>
          <a:p>
            <a:pPr marL="0" indent="0">
              <a:lnSpc>
                <a:spcPct val="100000"/>
              </a:lnSpc>
              <a:spcBef>
                <a:spcPts val="0"/>
              </a:spcBef>
              <a:buNone/>
              <a:defRPr/>
            </a:pPr>
            <a:endParaRPr lang="en-GB" altLang="en-US" sz="2000" dirty="0">
              <a:cs typeface="Arial" charset="0"/>
            </a:endParaRPr>
          </a:p>
          <a:p>
            <a:pPr marL="0" indent="0">
              <a:lnSpc>
                <a:spcPct val="100000"/>
              </a:lnSpc>
              <a:spcBef>
                <a:spcPts val="0"/>
              </a:spcBef>
              <a:buNone/>
              <a:defRPr/>
            </a:pPr>
            <a:r>
              <a:rPr lang="en-GB" altLang="en-US" sz="2000" dirty="0">
                <a:cs typeface="Arial" charset="0"/>
              </a:rPr>
              <a:t>Adhering to the temperature recommendations will ensure that vaccines are in optimum condition for those individuals they are given to.</a:t>
            </a:r>
            <a:endParaRPr lang="en-GB" altLang="en-US" sz="2000" dirty="0"/>
          </a:p>
          <a:p>
            <a:endParaRPr lang="en-GB" dirty="0"/>
          </a:p>
        </p:txBody>
      </p:sp>
      <p:sp>
        <p:nvSpPr>
          <p:cNvPr id="11" name="Footer Placeholder 10">
            <a:extLst>
              <a:ext uri="{FF2B5EF4-FFF2-40B4-BE49-F238E27FC236}">
                <a16:creationId xmlns:a16="http://schemas.microsoft.com/office/drawing/2014/main" id="{B5BE4D08-AAF1-4478-9E0C-C81EF5BCB89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5D684AF-DE38-485A-A87C-FD9909B55EDB}"/>
              </a:ext>
            </a:extLst>
          </p:cNvPr>
          <p:cNvSpPr>
            <a:spLocks noGrp="1"/>
          </p:cNvSpPr>
          <p:nvPr>
            <p:ph type="sldNum" sz="quarter" idx="11"/>
          </p:nvPr>
        </p:nvSpPr>
        <p:spPr/>
        <p:txBody>
          <a:bodyPr/>
          <a:lstStyle/>
          <a:p>
            <a:fld id="{344369E4-5DE7-46E5-874E-4FD437973785}" type="slidenum">
              <a:rPr lang="en-GB" smtClean="0"/>
              <a:pPr/>
              <a:t>107</a:t>
            </a:fld>
            <a:endParaRPr lang="en-GB" sz="1400" dirty="0"/>
          </a:p>
        </p:txBody>
      </p:sp>
    </p:spTree>
    <p:extLst>
      <p:ext uri="{BB962C8B-B14F-4D97-AF65-F5344CB8AC3E}">
        <p14:creationId xmlns:p14="http://schemas.microsoft.com/office/powerpoint/2010/main" val="20702977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102" y="296469"/>
            <a:ext cx="8028000" cy="648072"/>
          </a:xfrm>
        </p:spPr>
        <p:txBody>
          <a:bodyPr>
            <a:normAutofit fontScale="90000"/>
          </a:bodyPr>
          <a:lstStyle/>
          <a:p>
            <a:r>
              <a:rPr lang="en-GB" dirty="0"/>
              <a:t>General principles of vaccine storage</a:t>
            </a:r>
            <a:endParaRPr lang="en-GB" dirty="0">
              <a:solidFill>
                <a:schemeClr val="bg1">
                  <a:lumMod val="75000"/>
                </a:schemeClr>
              </a:solidFill>
            </a:endParaRP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461491" y="1456568"/>
            <a:ext cx="9613688" cy="4868731"/>
          </a:xfrm>
        </p:spPr>
        <p:txBody>
          <a:bodyPr>
            <a:normAutofit fontScale="77500" lnSpcReduction="20000"/>
          </a:bodyPr>
          <a:lstStyle/>
          <a:p>
            <a:pPr marL="0" lvl="2" indent="0" eaLnBrk="1" hangingPunct="1">
              <a:lnSpc>
                <a:spcPct val="120000"/>
              </a:lnSpc>
              <a:spcBef>
                <a:spcPts val="0"/>
              </a:spcBef>
              <a:buNone/>
              <a:defRPr/>
            </a:pPr>
            <a:r>
              <a:rPr lang="en-GB" altLang="en-US" dirty="0"/>
              <a:t>All vaccines must be stored in a lockable dedicated vaccine/medicine fridge between 2</a:t>
            </a:r>
            <a:r>
              <a:rPr lang="en-GB" altLang="en-US" baseline="30000" dirty="0"/>
              <a:t>o</a:t>
            </a:r>
            <a:r>
              <a:rPr lang="en-GB" altLang="en-US" dirty="0"/>
              <a:t>C and 8</a:t>
            </a:r>
            <a:r>
              <a:rPr lang="en-GB" altLang="en-US" baseline="30000" dirty="0"/>
              <a:t>o</a:t>
            </a:r>
            <a:r>
              <a:rPr lang="en-GB" altLang="en-US" dirty="0"/>
              <a:t>C (unless other storage requirements have been specified).</a:t>
            </a:r>
          </a:p>
          <a:p>
            <a:pPr marL="0" lvl="2" indent="0" eaLnBrk="1" hangingPunct="1">
              <a:lnSpc>
                <a:spcPct val="120000"/>
              </a:lnSpc>
              <a:spcBef>
                <a:spcPts val="600"/>
              </a:spcBef>
              <a:buNone/>
              <a:defRPr/>
            </a:pPr>
            <a:r>
              <a:rPr lang="en-GB" altLang="en-US" dirty="0"/>
              <a:t>Systems to prevent accidental interruption of the power supply to the fridge must be in place.</a:t>
            </a:r>
          </a:p>
          <a:p>
            <a:pPr marL="0" lvl="2" indent="0" eaLnBrk="1" hangingPunct="1">
              <a:lnSpc>
                <a:spcPct val="120000"/>
              </a:lnSpc>
              <a:spcBef>
                <a:spcPts val="600"/>
              </a:spcBef>
              <a:buNone/>
              <a:defRPr/>
            </a:pPr>
            <a:r>
              <a:rPr lang="en-GB" altLang="en-US" dirty="0"/>
              <a:t>Fridges should be situated away from radiators and other sources of heat which could affect how they work.</a:t>
            </a:r>
          </a:p>
          <a:p>
            <a:pPr marL="0" lvl="2" indent="0" eaLnBrk="1" hangingPunct="1">
              <a:lnSpc>
                <a:spcPct val="120000"/>
              </a:lnSpc>
              <a:spcBef>
                <a:spcPts val="600"/>
              </a:spcBef>
              <a:buNone/>
              <a:defRPr/>
            </a:pPr>
            <a:r>
              <a:rPr lang="en-GB" altLang="en-US" dirty="0"/>
              <a:t>Records should be kept of regular fridge servicing and thermometer calibration.</a:t>
            </a:r>
          </a:p>
          <a:p>
            <a:pPr marL="0" lvl="2" indent="0" eaLnBrk="1" hangingPunct="1">
              <a:lnSpc>
                <a:spcPct val="120000"/>
              </a:lnSpc>
              <a:spcBef>
                <a:spcPts val="600"/>
              </a:spcBef>
              <a:buNone/>
              <a:defRPr/>
            </a:pPr>
            <a:r>
              <a:rPr lang="en-GB" altLang="en-US" spc="-40" dirty="0"/>
              <a:t>The temperature in the fridge must be continually monitored using a current/minimum/maximum thermometer.</a:t>
            </a:r>
          </a:p>
          <a:p>
            <a:pPr marL="0" lvl="2" indent="0" eaLnBrk="1" hangingPunct="1">
              <a:lnSpc>
                <a:spcPct val="120000"/>
              </a:lnSpc>
              <a:spcBef>
                <a:spcPts val="600"/>
              </a:spcBef>
              <a:buNone/>
              <a:defRPr/>
            </a:pPr>
            <a:r>
              <a:rPr lang="en-GB" altLang="en-US" spc="-30" dirty="0"/>
              <a:t>Fridge temperatures should be monitored and recorded on a designated chart ideally at the beginning and end of every working day.</a:t>
            </a:r>
          </a:p>
          <a:p>
            <a:pPr marL="0" lvl="2" indent="0" eaLnBrk="1" hangingPunct="1">
              <a:lnSpc>
                <a:spcPct val="120000"/>
              </a:lnSpc>
              <a:spcBef>
                <a:spcPts val="600"/>
              </a:spcBef>
              <a:buNone/>
              <a:defRPr/>
            </a:pPr>
            <a:r>
              <a:rPr lang="en-GB" altLang="en-US" dirty="0"/>
              <a:t>Fridge alarm parameters should be set appropriately to alert to any deviations from the 2</a:t>
            </a:r>
            <a:r>
              <a:rPr lang="en-GB" altLang="en-US" baseline="30000" dirty="0"/>
              <a:t>o</a:t>
            </a:r>
            <a:r>
              <a:rPr lang="en-GB" altLang="en-US" dirty="0"/>
              <a:t>C to 8</a:t>
            </a:r>
            <a:r>
              <a:rPr lang="en-GB" altLang="en-US" baseline="30000" dirty="0"/>
              <a:t>o</a:t>
            </a:r>
            <a:r>
              <a:rPr lang="en-GB" altLang="en-US" dirty="0"/>
              <a:t>C range</a:t>
            </a:r>
          </a:p>
          <a:p>
            <a:pPr marL="0" lvl="2" indent="0" eaLnBrk="1" hangingPunct="1">
              <a:lnSpc>
                <a:spcPct val="120000"/>
              </a:lnSpc>
              <a:spcBef>
                <a:spcPts val="600"/>
              </a:spcBef>
              <a:buNone/>
              <a:defRPr/>
            </a:pPr>
            <a:r>
              <a:rPr lang="en-GB" altLang="en-US" dirty="0"/>
              <a:t>vaccines must be kept upright and stored in their original packaging.</a:t>
            </a:r>
          </a:p>
          <a:p>
            <a:pPr marL="0" lvl="2" indent="0" eaLnBrk="1" hangingPunct="1">
              <a:lnSpc>
                <a:spcPct val="120000"/>
              </a:lnSpc>
              <a:spcBef>
                <a:spcPts val="600"/>
              </a:spcBef>
              <a:buNone/>
              <a:defRPr/>
            </a:pPr>
            <a:r>
              <a:rPr lang="en-GB" altLang="en-US" dirty="0"/>
              <a:t>Vaccines with shorter expiry dates </a:t>
            </a:r>
            <a:r>
              <a:rPr lang="en-GB" dirty="0"/>
              <a:t>and use by dates after thawing </a:t>
            </a:r>
            <a:r>
              <a:rPr lang="en-GB" altLang="en-US" dirty="0"/>
              <a:t>should be placed at the front of the fridge.</a:t>
            </a:r>
          </a:p>
          <a:p>
            <a:pPr marL="0" lvl="2" indent="0" eaLnBrk="1" hangingPunct="1">
              <a:lnSpc>
                <a:spcPct val="120000"/>
              </a:lnSpc>
              <a:spcBef>
                <a:spcPts val="600"/>
              </a:spcBef>
              <a:buNone/>
              <a:defRPr/>
            </a:pPr>
            <a:r>
              <a:rPr lang="en-GB" altLang="en-US" dirty="0"/>
              <a:t>Expired stock and stock beyond the used by date should be removed from the fridge and destroyed</a:t>
            </a:r>
          </a:p>
          <a:p>
            <a:pPr marL="0" lvl="2" indent="0" eaLnBrk="1" hangingPunct="1">
              <a:lnSpc>
                <a:spcPct val="120000"/>
              </a:lnSpc>
              <a:spcBef>
                <a:spcPts val="600"/>
              </a:spcBef>
              <a:buNone/>
              <a:defRPr/>
            </a:pPr>
            <a:r>
              <a:rPr lang="en-GB" altLang="en-US" dirty="0"/>
              <a:t>take immediate action if the temperature goes outside recommended range.</a:t>
            </a:r>
            <a:endParaRPr lang="en-GB" dirty="0"/>
          </a:p>
        </p:txBody>
      </p:sp>
      <p:sp>
        <p:nvSpPr>
          <p:cNvPr id="11" name="Footer Placeholder 10">
            <a:extLst>
              <a:ext uri="{FF2B5EF4-FFF2-40B4-BE49-F238E27FC236}">
                <a16:creationId xmlns:a16="http://schemas.microsoft.com/office/drawing/2014/main" id="{1CF6AC1E-1003-447E-8B9F-86DF6AB3BBF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F3C80E2-5659-4409-98E6-0F1F66DFA4CC}"/>
              </a:ext>
            </a:extLst>
          </p:cNvPr>
          <p:cNvSpPr>
            <a:spLocks noGrp="1"/>
          </p:cNvSpPr>
          <p:nvPr>
            <p:ph type="sldNum" sz="quarter" idx="11"/>
          </p:nvPr>
        </p:nvSpPr>
        <p:spPr/>
        <p:txBody>
          <a:bodyPr/>
          <a:lstStyle/>
          <a:p>
            <a:fld id="{344369E4-5DE7-46E5-874E-4FD437973785}" type="slidenum">
              <a:rPr lang="en-GB" smtClean="0"/>
              <a:pPr/>
              <a:t>108</a:t>
            </a:fld>
            <a:endParaRPr lang="en-GB" sz="1400" dirty="0"/>
          </a:p>
        </p:txBody>
      </p:sp>
    </p:spTree>
    <p:extLst>
      <p:ext uri="{BB962C8B-B14F-4D97-AF65-F5344CB8AC3E}">
        <p14:creationId xmlns:p14="http://schemas.microsoft.com/office/powerpoint/2010/main" val="23524797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442" y="317247"/>
            <a:ext cx="9410699" cy="673353"/>
          </a:xfrm>
        </p:spPr>
        <p:txBody>
          <a:bodyPr>
            <a:normAutofit fontScale="90000"/>
          </a:bodyPr>
          <a:lstStyle/>
          <a:p>
            <a:r>
              <a:rPr lang="en-GB" dirty="0"/>
              <a:t>Storage and transportation of COVID-19 vaccines</a:t>
            </a: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604443" y="1515451"/>
            <a:ext cx="9235844" cy="4994921"/>
          </a:xfrm>
        </p:spPr>
        <p:txBody>
          <a:bodyPr>
            <a:normAutofit/>
          </a:bodyPr>
          <a:lstStyle/>
          <a:p>
            <a:pPr marL="0" indent="0">
              <a:lnSpc>
                <a:spcPct val="100000"/>
              </a:lnSpc>
              <a:spcBef>
                <a:spcPts val="0"/>
              </a:spcBef>
              <a:buNone/>
            </a:pPr>
            <a:r>
              <a:rPr lang="en-GB" sz="1900" dirty="0"/>
              <a:t>All those involved in the delivery of the COVID-19 vaccination programme</a:t>
            </a:r>
            <a:r>
              <a:rPr lang="en-GB" altLang="en-US" sz="1900" dirty="0"/>
              <a:t> have a responsibility to ensure that the cold chain is maintained and</a:t>
            </a:r>
            <a:r>
              <a:rPr lang="en-GB" sz="1900" dirty="0"/>
              <a:t> must be aware of the recommended storage requirements for the different COVID-19 vaccines.</a:t>
            </a:r>
          </a:p>
          <a:p>
            <a:pPr marL="0" indent="0">
              <a:lnSpc>
                <a:spcPct val="100000"/>
              </a:lnSpc>
              <a:spcBef>
                <a:spcPts val="0"/>
              </a:spcBef>
              <a:buNone/>
            </a:pPr>
            <a:endParaRPr lang="en-GB" sz="1900" dirty="0"/>
          </a:p>
          <a:p>
            <a:pPr marL="0" indent="0">
              <a:lnSpc>
                <a:spcPct val="100000"/>
              </a:lnSpc>
              <a:spcBef>
                <a:spcPts val="0"/>
              </a:spcBef>
              <a:buNone/>
            </a:pPr>
            <a:r>
              <a:rPr lang="en-GB" sz="1900" dirty="0"/>
              <a:t>It is critical that vaccines are stored as recommended to ensure they retain their optimum potency and to avoid any vaccine wastage.</a:t>
            </a:r>
            <a:endParaRPr lang="en-GB" sz="1900" b="1" dirty="0"/>
          </a:p>
          <a:p>
            <a:pPr algn="ctr">
              <a:lnSpc>
                <a:spcPct val="100000"/>
              </a:lnSpc>
              <a:spcBef>
                <a:spcPts val="0"/>
              </a:spcBef>
            </a:pPr>
            <a:endParaRPr lang="en-GB" sz="1900" dirty="0"/>
          </a:p>
          <a:p>
            <a:pPr marL="0" indent="0">
              <a:lnSpc>
                <a:spcPct val="100000"/>
              </a:lnSpc>
              <a:spcBef>
                <a:spcPts val="0"/>
              </a:spcBef>
              <a:buNone/>
            </a:pPr>
            <a:r>
              <a:rPr lang="en-GB" sz="1900" dirty="0"/>
              <a:t>Be very clear about your specific responsibilities for maintaining the cold chain and at what point for example transporting it, receiving a delivery, daily fridge monitoring, reconstitution, and so on.</a:t>
            </a:r>
          </a:p>
          <a:p>
            <a:pPr marL="0" indent="0" algn="ctr">
              <a:lnSpc>
                <a:spcPct val="100000"/>
              </a:lnSpc>
              <a:spcBef>
                <a:spcPts val="600"/>
              </a:spcBef>
              <a:buNone/>
            </a:pPr>
            <a:endParaRPr lang="en-GB" altLang="en-US" sz="1800" dirty="0"/>
          </a:p>
          <a:p>
            <a:pPr marL="0" indent="0" algn="ctr">
              <a:lnSpc>
                <a:spcPct val="100000"/>
              </a:lnSpc>
              <a:spcBef>
                <a:spcPts val="600"/>
              </a:spcBef>
              <a:buNone/>
            </a:pPr>
            <a:r>
              <a:rPr lang="en-GB" altLang="en-US" sz="1900" dirty="0"/>
              <a:t>COVID-19 vaccine must not be given</a:t>
            </a:r>
            <a:r>
              <a:rPr lang="en-GB" sz="1900" dirty="0"/>
              <a:t> if you are not confident that it has </a:t>
            </a:r>
            <a:br>
              <a:rPr lang="en-GB" sz="1900" dirty="0"/>
            </a:br>
            <a:r>
              <a:rPr lang="en-GB" sz="1900" dirty="0"/>
              <a:t>been stored or reconstituted as recommended by the manufacturer or </a:t>
            </a:r>
            <a:br>
              <a:rPr lang="en-GB" sz="1900" dirty="0"/>
            </a:br>
            <a:r>
              <a:rPr lang="en-GB" sz="1900" dirty="0"/>
              <a:t>as advised by a vaccine expert</a:t>
            </a:r>
          </a:p>
          <a:p>
            <a:pPr marL="0" indent="0" algn="ctr">
              <a:lnSpc>
                <a:spcPct val="100000"/>
              </a:lnSpc>
              <a:spcBef>
                <a:spcPts val="600"/>
              </a:spcBef>
              <a:buNone/>
            </a:pPr>
            <a:endParaRPr lang="en-GB" sz="1800" dirty="0"/>
          </a:p>
        </p:txBody>
      </p:sp>
      <p:sp>
        <p:nvSpPr>
          <p:cNvPr id="6" name="Rectangle 5">
            <a:extLst>
              <a:ext uri="{FF2B5EF4-FFF2-40B4-BE49-F238E27FC236}">
                <a16:creationId xmlns:a16="http://schemas.microsoft.com/office/drawing/2014/main" id="{CEC75921-BD2F-491C-81B2-68BC5CADBAD8}"/>
              </a:ext>
            </a:extLst>
          </p:cNvPr>
          <p:cNvSpPr/>
          <p:nvPr/>
        </p:nvSpPr>
        <p:spPr>
          <a:xfrm>
            <a:off x="1200727" y="4711297"/>
            <a:ext cx="8118763" cy="12027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8E65501F-DB3E-4DB3-9890-38DC7E0ED95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9884BEDF-C786-4488-9049-D6947AF26DD9}"/>
              </a:ext>
            </a:extLst>
          </p:cNvPr>
          <p:cNvSpPr>
            <a:spLocks noGrp="1"/>
          </p:cNvSpPr>
          <p:nvPr>
            <p:ph type="sldNum" sz="quarter" idx="11"/>
          </p:nvPr>
        </p:nvSpPr>
        <p:spPr/>
        <p:txBody>
          <a:bodyPr/>
          <a:lstStyle/>
          <a:p>
            <a:fld id="{344369E4-5DE7-46E5-874E-4FD437973785}" type="slidenum">
              <a:rPr lang="en-GB" smtClean="0"/>
              <a:pPr/>
              <a:t>109</a:t>
            </a:fld>
            <a:endParaRPr lang="en-GB" sz="1400" dirty="0"/>
          </a:p>
        </p:txBody>
      </p:sp>
    </p:spTree>
    <p:extLst>
      <p:ext uri="{BB962C8B-B14F-4D97-AF65-F5344CB8AC3E}">
        <p14:creationId xmlns:p14="http://schemas.microsoft.com/office/powerpoint/2010/main" val="297083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E19B-E5C2-47BB-AE37-5776B86351BB}"/>
              </a:ext>
            </a:extLst>
          </p:cNvPr>
          <p:cNvSpPr>
            <a:spLocks noGrp="1"/>
          </p:cNvSpPr>
          <p:nvPr>
            <p:ph type="title"/>
          </p:nvPr>
        </p:nvSpPr>
        <p:spPr>
          <a:xfrm>
            <a:off x="330206" y="245532"/>
            <a:ext cx="10515600" cy="972607"/>
          </a:xfrm>
        </p:spPr>
        <p:txBody>
          <a:bodyPr/>
          <a:lstStyle/>
          <a:p>
            <a:r>
              <a:rPr lang="en-GB" dirty="0"/>
              <a:t>Viral infection</a:t>
            </a:r>
          </a:p>
        </p:txBody>
      </p:sp>
      <p:sp>
        <p:nvSpPr>
          <p:cNvPr id="3" name="Content Placeholder 2">
            <a:extLst>
              <a:ext uri="{FF2B5EF4-FFF2-40B4-BE49-F238E27FC236}">
                <a16:creationId xmlns:a16="http://schemas.microsoft.com/office/drawing/2014/main" id="{BD83992C-0248-41ED-B871-76907FE50A7E}"/>
              </a:ext>
            </a:extLst>
          </p:cNvPr>
          <p:cNvSpPr>
            <a:spLocks noGrp="1"/>
          </p:cNvSpPr>
          <p:nvPr>
            <p:ph idx="1"/>
          </p:nvPr>
        </p:nvSpPr>
        <p:spPr>
          <a:xfrm>
            <a:off x="330206" y="1774826"/>
            <a:ext cx="9132576" cy="4351338"/>
          </a:xfrm>
        </p:spPr>
        <p:txBody>
          <a:bodyPr>
            <a:normAutofit/>
          </a:bodyPr>
          <a:lstStyle/>
          <a:p>
            <a:pPr marL="0" indent="0">
              <a:lnSpc>
                <a:spcPct val="100000"/>
              </a:lnSpc>
              <a:spcBef>
                <a:spcPts val="0"/>
              </a:spcBef>
              <a:buNone/>
            </a:pPr>
            <a:r>
              <a:rPr lang="en-GB" sz="2000" dirty="0"/>
              <a:t>Viruses are much smaller than bacteria and consist of a small amount of either DNA or RNA surrounded by a protein coat called a capsid. </a:t>
            </a:r>
          </a:p>
          <a:p>
            <a:pPr marL="0" indent="0">
              <a:lnSpc>
                <a:spcPct val="100000"/>
              </a:lnSpc>
              <a:spcBef>
                <a:spcPts val="1200"/>
              </a:spcBef>
              <a:buNone/>
            </a:pPr>
            <a:r>
              <a:rPr lang="en-GB" sz="2000" dirty="0"/>
              <a:t>Viruses cannot replicate themselves, but need to seek out the replication mechanism contained within a host cell.</a:t>
            </a:r>
          </a:p>
          <a:p>
            <a:pPr marL="0" indent="0">
              <a:lnSpc>
                <a:spcPct val="100000"/>
              </a:lnSpc>
              <a:spcBef>
                <a:spcPts val="1200"/>
              </a:spcBef>
              <a:buNone/>
            </a:pPr>
            <a:r>
              <a:rPr lang="en-GB" sz="2000" dirty="0"/>
              <a:t>Examples of vaccine preventable viral diseases include measles, mumps, rubella, influenza, hepatitis A and B.</a:t>
            </a:r>
          </a:p>
          <a:p>
            <a:pPr marL="0" indent="0">
              <a:lnSpc>
                <a:spcPct val="100000"/>
              </a:lnSpc>
              <a:spcBef>
                <a:spcPts val="1200"/>
              </a:spcBef>
              <a:buNone/>
            </a:pPr>
            <a:r>
              <a:rPr lang="en-GB" sz="2000" dirty="0"/>
              <a:t>SARS-CoV-2 is an RNA virus – this means they have RNA (ribonucleic acid) as their genetic material.</a:t>
            </a:r>
          </a:p>
          <a:p>
            <a:pPr marL="0" indent="0">
              <a:lnSpc>
                <a:spcPct val="100000"/>
              </a:lnSpc>
              <a:spcBef>
                <a:spcPts val="1200"/>
              </a:spcBef>
              <a:buNone/>
            </a:pPr>
            <a:r>
              <a:rPr lang="en-GB" sz="2000" dirty="0"/>
              <a:t>Influenza viruses, which are also RNA viruses, are constantly mutating into slightly different forms, which is why we need to produce and give different flu vaccines every year.</a:t>
            </a:r>
          </a:p>
          <a:p>
            <a:endParaRPr lang="en-GB" dirty="0"/>
          </a:p>
          <a:p>
            <a:endParaRPr lang="en-GB" dirty="0">
              <a:solidFill>
                <a:srgbClr val="FF0000"/>
              </a:solidFill>
              <a:latin typeface="Verdana" pitchFamily="1" charset="0"/>
            </a:endParaRPr>
          </a:p>
          <a:p>
            <a:endParaRPr lang="en-GB" dirty="0"/>
          </a:p>
        </p:txBody>
      </p:sp>
      <p:sp>
        <p:nvSpPr>
          <p:cNvPr id="10" name="Footer Placeholder 9">
            <a:extLst>
              <a:ext uri="{FF2B5EF4-FFF2-40B4-BE49-F238E27FC236}">
                <a16:creationId xmlns:a16="http://schemas.microsoft.com/office/drawing/2014/main" id="{F531A65B-A408-443E-9CEA-2267752D023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EC05E15-9893-4944-B9F3-51D382A92B68}"/>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31022707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378D-E3AE-4A81-9BB5-8246C7D7A73D}"/>
              </a:ext>
            </a:extLst>
          </p:cNvPr>
          <p:cNvSpPr>
            <a:spLocks noGrp="1"/>
          </p:cNvSpPr>
          <p:nvPr>
            <p:ph type="title"/>
          </p:nvPr>
        </p:nvSpPr>
        <p:spPr>
          <a:xfrm>
            <a:off x="330206" y="221361"/>
            <a:ext cx="10515600" cy="972607"/>
          </a:xfrm>
        </p:spPr>
        <p:txBody>
          <a:bodyPr/>
          <a:lstStyle/>
          <a:p>
            <a:r>
              <a:rPr lang="en-GB" dirty="0"/>
              <a:t>Temperature monitoring systems</a:t>
            </a:r>
          </a:p>
        </p:txBody>
      </p:sp>
      <p:sp>
        <p:nvSpPr>
          <p:cNvPr id="6" name="Content Placeholder 5">
            <a:extLst>
              <a:ext uri="{FF2B5EF4-FFF2-40B4-BE49-F238E27FC236}">
                <a16:creationId xmlns:a16="http://schemas.microsoft.com/office/drawing/2014/main" id="{A535B641-1143-42C1-B7B9-0BCDD81A0CDB}"/>
              </a:ext>
            </a:extLst>
          </p:cNvPr>
          <p:cNvSpPr>
            <a:spLocks noGrp="1"/>
          </p:cNvSpPr>
          <p:nvPr>
            <p:ph idx="1"/>
          </p:nvPr>
        </p:nvSpPr>
        <p:spPr>
          <a:xfrm>
            <a:off x="381496" y="1567130"/>
            <a:ext cx="9777572" cy="3400931"/>
          </a:xfrm>
          <a:prstGeom prst="rect">
            <a:avLst/>
          </a:prstGeom>
        </p:spPr>
        <p:txBody>
          <a:bodyPr wrap="square">
            <a:spAutoFit/>
          </a:bodyPr>
          <a:lstStyle/>
          <a:p>
            <a:pPr marL="0" indent="0">
              <a:lnSpc>
                <a:spcPct val="100000"/>
              </a:lnSpc>
              <a:spcBef>
                <a:spcPts val="0"/>
              </a:spcBef>
              <a:buNone/>
              <a:defRPr/>
            </a:pPr>
            <a:r>
              <a:rPr lang="en-GB" sz="2000" dirty="0"/>
              <a:t>There should be a named person and a deputy responsible for COVID-19 vaccine storage.</a:t>
            </a:r>
          </a:p>
          <a:p>
            <a:pPr marL="0" indent="0">
              <a:lnSpc>
                <a:spcPct val="100000"/>
              </a:lnSpc>
              <a:spcBef>
                <a:spcPts val="600"/>
              </a:spcBef>
              <a:buNone/>
              <a:defRPr/>
            </a:pPr>
            <a:r>
              <a:rPr lang="en-GB" sz="2000" dirty="0"/>
              <a:t>Those responsible should be familiar with the fridge digital display readings, the functioning of the thermometer reset button and the manufacturer’s user guidelines.</a:t>
            </a:r>
          </a:p>
          <a:p>
            <a:pPr marL="0" indent="0">
              <a:lnSpc>
                <a:spcPct val="100000"/>
              </a:lnSpc>
              <a:spcBef>
                <a:spcPts val="600"/>
              </a:spcBef>
              <a:buNone/>
              <a:defRPr/>
            </a:pPr>
            <a:r>
              <a:rPr lang="en-GB" sz="2000" dirty="0"/>
              <a:t>Data loggers can be useful in the event of a cold chain breach as the data can be used to calculate cumulative exposure to out of range temperatures. However, they should always be used in conjunction with the integral fridge thermometer and should not be used to replace the daily temperature monitoring and recording.</a:t>
            </a:r>
          </a:p>
          <a:p>
            <a:pPr marL="0" indent="0">
              <a:lnSpc>
                <a:spcPct val="100000"/>
              </a:lnSpc>
              <a:spcBef>
                <a:spcPts val="600"/>
              </a:spcBef>
              <a:buNone/>
              <a:defRPr/>
            </a:pPr>
            <a:r>
              <a:rPr lang="en-GB" sz="2000" dirty="0"/>
              <a:t>A visual check of the actual temperature should also be made each time a vaccine is removed from the fridge.</a:t>
            </a:r>
          </a:p>
        </p:txBody>
      </p:sp>
      <p:sp>
        <p:nvSpPr>
          <p:cNvPr id="10" name="Footer Placeholder 9">
            <a:extLst>
              <a:ext uri="{FF2B5EF4-FFF2-40B4-BE49-F238E27FC236}">
                <a16:creationId xmlns:a16="http://schemas.microsoft.com/office/drawing/2014/main" id="{23B54784-5A39-4A63-B54C-76B26F93DA8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8478B20-9E74-49DE-A11F-F99F345EF54A}"/>
              </a:ext>
            </a:extLst>
          </p:cNvPr>
          <p:cNvSpPr>
            <a:spLocks noGrp="1"/>
          </p:cNvSpPr>
          <p:nvPr>
            <p:ph type="sldNum" sz="quarter" idx="11"/>
          </p:nvPr>
        </p:nvSpPr>
        <p:spPr/>
        <p:txBody>
          <a:bodyPr/>
          <a:lstStyle/>
          <a:p>
            <a:fld id="{344369E4-5DE7-46E5-874E-4FD437973785}" type="slidenum">
              <a:rPr lang="en-GB" smtClean="0"/>
              <a:pPr/>
              <a:t>110</a:t>
            </a:fld>
            <a:endParaRPr lang="en-GB" sz="1400" dirty="0"/>
          </a:p>
        </p:txBody>
      </p:sp>
    </p:spTree>
    <p:extLst>
      <p:ext uri="{BB962C8B-B14F-4D97-AF65-F5344CB8AC3E}">
        <p14:creationId xmlns:p14="http://schemas.microsoft.com/office/powerpoint/2010/main" val="24583261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AB7A-9154-4917-8B90-DDEB3EB93F5B}"/>
              </a:ext>
            </a:extLst>
          </p:cNvPr>
          <p:cNvSpPr>
            <a:spLocks noGrp="1"/>
          </p:cNvSpPr>
          <p:nvPr>
            <p:ph type="title"/>
          </p:nvPr>
        </p:nvSpPr>
        <p:spPr>
          <a:xfrm>
            <a:off x="263094" y="296861"/>
            <a:ext cx="10515600" cy="972607"/>
          </a:xfrm>
        </p:spPr>
        <p:txBody>
          <a:bodyPr/>
          <a:lstStyle/>
          <a:p>
            <a:r>
              <a:rPr lang="en-GB" dirty="0"/>
              <a:t>Temperature monitoring equipment</a:t>
            </a:r>
            <a:endParaRPr lang="en-GB" dirty="0">
              <a:solidFill>
                <a:srgbClr val="FF0000"/>
              </a:solidFill>
            </a:endParaRPr>
          </a:p>
        </p:txBody>
      </p:sp>
      <p:sp>
        <p:nvSpPr>
          <p:cNvPr id="6" name="Rectangle 1">
            <a:extLst>
              <a:ext uri="{FF2B5EF4-FFF2-40B4-BE49-F238E27FC236}">
                <a16:creationId xmlns:a16="http://schemas.microsoft.com/office/drawing/2014/main" id="{CFBB5637-E271-4C1F-AB61-31B24ADF210D}"/>
              </a:ext>
            </a:extLst>
          </p:cNvPr>
          <p:cNvSpPr>
            <a:spLocks noGrp="1" noChangeArrowheads="1"/>
          </p:cNvSpPr>
          <p:nvPr>
            <p:ph idx="1"/>
          </p:nvPr>
        </p:nvSpPr>
        <p:spPr bwMode="auto">
          <a:xfrm>
            <a:off x="548030" y="1482999"/>
            <a:ext cx="979559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lnSpc>
                <a:spcPct val="100000"/>
              </a:lnSpc>
              <a:spcBef>
                <a:spcPts val="0"/>
              </a:spcBef>
              <a:buNone/>
            </a:pPr>
            <a:r>
              <a:rPr lang="en-GB" altLang="en-US" sz="2000" dirty="0">
                <a:latin typeface="+mn-lt"/>
              </a:rPr>
              <a:t>Most vaccine and medicine fridges have integral thermometers with a digital display. Ideally, a second thermometer, independent of the main power source (for example battery operated) should be available to monitor the temperature in the event of a power failure.</a:t>
            </a:r>
          </a:p>
          <a:p>
            <a:pPr marL="0" indent="0">
              <a:lnSpc>
                <a:spcPct val="100000"/>
              </a:lnSpc>
              <a:spcBef>
                <a:spcPts val="600"/>
              </a:spcBef>
              <a:buNone/>
            </a:pPr>
            <a:r>
              <a:rPr lang="en-GB" altLang="en-US" sz="2000" dirty="0">
                <a:latin typeface="+mn-lt"/>
              </a:rPr>
              <a:t>Temperature probes with cables should be correctly positioned in the fridge, ensuring that the cable does not interfere with the door seal and probe is not against back or sides of the fridge.</a:t>
            </a:r>
          </a:p>
          <a:p>
            <a:pPr marL="0" indent="0">
              <a:lnSpc>
                <a:spcPct val="100000"/>
              </a:lnSpc>
              <a:spcBef>
                <a:spcPts val="600"/>
              </a:spcBef>
              <a:buNone/>
            </a:pPr>
            <a:r>
              <a:rPr lang="en-GB" altLang="en-US" sz="2000" dirty="0">
                <a:latin typeface="+mn-lt"/>
              </a:rPr>
              <a:t>Data loggers are recommended as a back up to visual temperature reading from integral thermometers.</a:t>
            </a:r>
          </a:p>
          <a:p>
            <a:pPr marL="0" indent="0">
              <a:lnSpc>
                <a:spcPct val="100000"/>
              </a:lnSpc>
              <a:spcBef>
                <a:spcPts val="600"/>
              </a:spcBef>
              <a:buNone/>
            </a:pPr>
            <a:r>
              <a:rPr lang="en-GB" altLang="en-US" sz="2000" dirty="0">
                <a:latin typeface="+mn-lt"/>
              </a:rPr>
              <a:t>Vaccines being stored or transported in portable cool bags or refrigeration devices should be monitored to the same standard as vaccines stored in vaccine fridges.</a:t>
            </a:r>
          </a:p>
          <a:p>
            <a:pPr marL="0" indent="0">
              <a:lnSpc>
                <a:spcPct val="100000"/>
              </a:lnSpc>
              <a:spcBef>
                <a:spcPts val="600"/>
              </a:spcBef>
              <a:buNone/>
            </a:pPr>
            <a:r>
              <a:rPr lang="en-GB" altLang="en-US" sz="2000" dirty="0">
                <a:latin typeface="+mn-lt"/>
              </a:rPr>
              <a:t>Vaccine fridges and temperature-monitoring equipment should be regularly serviced and calibrated.</a:t>
            </a:r>
          </a:p>
        </p:txBody>
      </p:sp>
      <p:sp>
        <p:nvSpPr>
          <p:cNvPr id="11" name="Footer Placeholder 10">
            <a:extLst>
              <a:ext uri="{FF2B5EF4-FFF2-40B4-BE49-F238E27FC236}">
                <a16:creationId xmlns:a16="http://schemas.microsoft.com/office/drawing/2014/main" id="{4C4554EF-8EB5-4F16-8FD6-7DF56C1CAE0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1C80FDD6-8EA3-46E4-829D-1C15FA5AC8DF}"/>
              </a:ext>
            </a:extLst>
          </p:cNvPr>
          <p:cNvSpPr>
            <a:spLocks noGrp="1"/>
          </p:cNvSpPr>
          <p:nvPr>
            <p:ph type="sldNum" sz="quarter" idx="11"/>
          </p:nvPr>
        </p:nvSpPr>
        <p:spPr/>
        <p:txBody>
          <a:bodyPr/>
          <a:lstStyle/>
          <a:p>
            <a:fld id="{344369E4-5DE7-46E5-874E-4FD437973785}" type="slidenum">
              <a:rPr lang="en-GB" smtClean="0"/>
              <a:pPr/>
              <a:t>111</a:t>
            </a:fld>
            <a:endParaRPr lang="en-GB" sz="1400" dirty="0"/>
          </a:p>
        </p:txBody>
      </p:sp>
    </p:spTree>
    <p:extLst>
      <p:ext uri="{BB962C8B-B14F-4D97-AF65-F5344CB8AC3E}">
        <p14:creationId xmlns:p14="http://schemas.microsoft.com/office/powerpoint/2010/main" val="11997612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C9BE-EE67-4FC7-9C6B-E416C3FB5C95}"/>
              </a:ext>
            </a:extLst>
          </p:cNvPr>
          <p:cNvSpPr>
            <a:spLocks noGrp="1"/>
          </p:cNvSpPr>
          <p:nvPr>
            <p:ph type="title"/>
          </p:nvPr>
        </p:nvSpPr>
        <p:spPr>
          <a:xfrm>
            <a:off x="497321" y="298198"/>
            <a:ext cx="9938583" cy="648072"/>
          </a:xfrm>
        </p:spPr>
        <p:txBody>
          <a:bodyPr>
            <a:noAutofit/>
          </a:bodyPr>
          <a:lstStyle/>
          <a:p>
            <a:r>
              <a:rPr lang="en-GB" sz="3600" dirty="0"/>
              <a:t>Action to take if vaccines are stored incorrectly</a:t>
            </a:r>
          </a:p>
        </p:txBody>
      </p:sp>
      <p:sp>
        <p:nvSpPr>
          <p:cNvPr id="3" name="Content Placeholder 2">
            <a:extLst>
              <a:ext uri="{FF2B5EF4-FFF2-40B4-BE49-F238E27FC236}">
                <a16:creationId xmlns:a16="http://schemas.microsoft.com/office/drawing/2014/main" id="{732F8FDF-F286-4BAB-866D-759D227057B0}"/>
              </a:ext>
            </a:extLst>
          </p:cNvPr>
          <p:cNvSpPr>
            <a:spLocks noGrp="1"/>
          </p:cNvSpPr>
          <p:nvPr>
            <p:ph idx="1"/>
          </p:nvPr>
        </p:nvSpPr>
        <p:spPr>
          <a:xfrm>
            <a:off x="572823" y="1560438"/>
            <a:ext cx="9548344" cy="4739679"/>
          </a:xfrm>
        </p:spPr>
        <p:txBody>
          <a:bodyPr>
            <a:normAutofit fontScale="25000" lnSpcReduction="20000"/>
          </a:bodyPr>
          <a:lstStyle/>
          <a:p>
            <a:pPr marL="0" indent="0">
              <a:lnSpc>
                <a:spcPct val="120000"/>
              </a:lnSpc>
              <a:spcBef>
                <a:spcPts val="0"/>
              </a:spcBef>
              <a:buNone/>
            </a:pPr>
            <a:r>
              <a:rPr lang="en-GB" sz="7200" dirty="0">
                <a:latin typeface="+mn-lt"/>
              </a:rPr>
              <a:t>If COVID-19 vaccines are stored incorrectly:</a:t>
            </a:r>
          </a:p>
          <a:p>
            <a:pPr marL="285750" indent="-285750">
              <a:lnSpc>
                <a:spcPct val="120000"/>
              </a:lnSpc>
              <a:spcBef>
                <a:spcPts val="1200"/>
              </a:spcBef>
              <a:buFont typeface="Arial" panose="020B0604020202020204" pitchFamily="34" charset="0"/>
              <a:buChar char="•"/>
            </a:pPr>
            <a:r>
              <a:rPr lang="en-GB" altLang="en-US" sz="7200" dirty="0">
                <a:latin typeface="+mn-lt"/>
                <a:ea typeface="ヒラギノ角ゴ Pro W3"/>
                <a:cs typeface="ヒラギノ角ゴ Pro W3"/>
              </a:rPr>
              <a:t>label and isolate affected vaccines and do not use </a:t>
            </a:r>
            <a:r>
              <a:rPr lang="en-US" altLang="en-US" sz="7200" dirty="0">
                <a:latin typeface="+mn-lt"/>
                <a:ea typeface="ヒラギノ角ゴ Pro W3"/>
                <a:cs typeface="ヒラギノ角ゴ Pro W3"/>
              </a:rPr>
              <a:t>until further notice</a:t>
            </a:r>
            <a:endParaRPr lang="en-GB" sz="7200" dirty="0">
              <a:latin typeface="+mn-lt"/>
            </a:endParaRPr>
          </a:p>
          <a:p>
            <a:pPr marL="285750" indent="-285750">
              <a:lnSpc>
                <a:spcPct val="120000"/>
              </a:lnSpc>
              <a:spcBef>
                <a:spcPts val="600"/>
              </a:spcBef>
              <a:buFont typeface="Arial" panose="020B0604020202020204" pitchFamily="34" charset="0"/>
              <a:buChar char="•"/>
            </a:pPr>
            <a:r>
              <a:rPr lang="en-GB" sz="7200" dirty="0">
                <a:latin typeface="+mn-lt"/>
              </a:rPr>
              <a:t>inform your team leader or manager and other vaccinators in the clinic</a:t>
            </a:r>
          </a:p>
          <a:p>
            <a:pPr marL="285750" indent="-285750">
              <a:lnSpc>
                <a:spcPct val="120000"/>
              </a:lnSpc>
              <a:spcBef>
                <a:spcPts val="600"/>
              </a:spcBef>
              <a:buFont typeface="Arial" panose="020B0604020202020204" pitchFamily="34" charset="0"/>
              <a:buChar char="•"/>
            </a:pPr>
            <a:r>
              <a:rPr lang="en-US" altLang="en-US" sz="7200" dirty="0">
                <a:latin typeface="+mn-lt"/>
                <a:ea typeface="ヒラギノ角ゴ Pro W3"/>
                <a:cs typeface="ヒラギノ角ゴ Pro W3"/>
              </a:rPr>
              <a:t>make alternative arrangements for immunisation clinics until resolved</a:t>
            </a:r>
          </a:p>
          <a:p>
            <a:pPr marL="285750" indent="-285750">
              <a:lnSpc>
                <a:spcPct val="120000"/>
              </a:lnSpc>
              <a:spcBef>
                <a:spcPts val="600"/>
              </a:spcBef>
              <a:buFont typeface="Arial" panose="020B0604020202020204" pitchFamily="34" charset="0"/>
              <a:buChar char="•"/>
            </a:pPr>
            <a:r>
              <a:rPr lang="en-GB" sz="7200" dirty="0">
                <a:latin typeface="+mn-lt"/>
              </a:rPr>
              <a:t>seek advice from the manufacturer or a source of expert advice </a:t>
            </a:r>
          </a:p>
          <a:p>
            <a:pPr marL="285750" indent="-285750">
              <a:lnSpc>
                <a:spcPct val="120000"/>
              </a:lnSpc>
              <a:spcBef>
                <a:spcPts val="600"/>
              </a:spcBef>
              <a:buFont typeface="Arial" panose="020B0604020202020204" pitchFamily="34" charset="0"/>
              <a:buChar char="•"/>
            </a:pPr>
            <a:r>
              <a:rPr lang="en-US" altLang="en-US" sz="7200" dirty="0">
                <a:latin typeface="+mn-lt"/>
                <a:ea typeface="ヒラギノ角ゴ Pro W3"/>
                <a:cs typeface="ヒラギノ角ゴ Pro W3"/>
              </a:rPr>
              <a:t>be able to provide the following information:</a:t>
            </a:r>
            <a:endParaRPr lang="en-GB" sz="7200" dirty="0">
              <a:latin typeface="+mn-lt"/>
            </a:endParaRPr>
          </a:p>
          <a:p>
            <a:pPr marL="1130300" lvl="3" indent="-319088">
              <a:lnSpc>
                <a:spcPct val="120000"/>
              </a:lnSpc>
              <a:spcBef>
                <a:spcPts val="600"/>
              </a:spcBef>
            </a:pPr>
            <a:r>
              <a:rPr lang="en-GB" altLang="en-US" sz="7200" dirty="0">
                <a:latin typeface="+mn-lt"/>
                <a:ea typeface="ヒラギノ角ゴ Pro W3"/>
              </a:rPr>
              <a:t>what monitoring has taken place (max or min or current thermometer readings)</a:t>
            </a:r>
          </a:p>
          <a:p>
            <a:pPr marL="1130300" lvl="3" indent="-319088">
              <a:lnSpc>
                <a:spcPct val="120000"/>
              </a:lnSpc>
              <a:spcBef>
                <a:spcPts val="600"/>
              </a:spcBef>
            </a:pPr>
            <a:r>
              <a:rPr lang="en-GB" altLang="en-US" sz="7200" dirty="0">
                <a:latin typeface="+mn-lt"/>
                <a:ea typeface="ヒラギノ角ゴ Pro W3"/>
              </a:rPr>
              <a:t>when the cold chain was last guaranteed</a:t>
            </a:r>
          </a:p>
          <a:p>
            <a:pPr marL="1130300" lvl="3" indent="-319088">
              <a:lnSpc>
                <a:spcPct val="120000"/>
              </a:lnSpc>
              <a:spcBef>
                <a:spcPts val="600"/>
              </a:spcBef>
            </a:pPr>
            <a:r>
              <a:rPr lang="en-GB" altLang="en-US" sz="7200" dirty="0">
                <a:latin typeface="+mn-lt"/>
                <a:ea typeface="ヒラギノ角ゴ Pro W3"/>
              </a:rPr>
              <a:t>what time periods are involved (hours or days)</a:t>
            </a:r>
          </a:p>
          <a:p>
            <a:pPr marL="1130300" lvl="3" indent="-319088">
              <a:lnSpc>
                <a:spcPct val="120000"/>
              </a:lnSpc>
              <a:spcBef>
                <a:spcPts val="600"/>
              </a:spcBef>
            </a:pPr>
            <a:r>
              <a:rPr lang="en-GB" altLang="en-US" sz="7200" dirty="0">
                <a:latin typeface="+mn-lt"/>
                <a:ea typeface="ヒラギノ角ゴ Pro W3"/>
              </a:rPr>
              <a:t>what the temperature range has been during this period</a:t>
            </a:r>
          </a:p>
          <a:p>
            <a:pPr marL="1130300" lvl="3" indent="-319088">
              <a:lnSpc>
                <a:spcPct val="120000"/>
              </a:lnSpc>
              <a:spcBef>
                <a:spcPts val="600"/>
              </a:spcBef>
            </a:pPr>
            <a:r>
              <a:rPr lang="en-GB" altLang="en-US" sz="7200" dirty="0">
                <a:latin typeface="+mn-lt"/>
                <a:ea typeface="ヒラギノ角ゴ Pro W3"/>
              </a:rPr>
              <a:t>identify all vaccines stored in the fridge, the time they have been stored there and expiry dates</a:t>
            </a:r>
          </a:p>
          <a:p>
            <a:pPr marL="285750" indent="-285750">
              <a:buFont typeface="Arial" panose="020B0604020202020204" pitchFamily="34" charset="0"/>
              <a:buChar char="•"/>
            </a:pPr>
            <a:endParaRPr lang="en-GB" dirty="0">
              <a:solidFill>
                <a:srgbClr val="FF0000"/>
              </a:solidFill>
            </a:endParaRPr>
          </a:p>
          <a:p>
            <a:endParaRPr lang="en-GB" dirty="0">
              <a:solidFill>
                <a:schemeClr val="bg1">
                  <a:lumMod val="75000"/>
                </a:schemeClr>
              </a:solidFill>
            </a:endParaRPr>
          </a:p>
          <a:p>
            <a:pPr marL="0" indent="0" eaLnBrk="1" hangingPunct="1">
              <a:buNone/>
            </a:pPr>
            <a:r>
              <a:rPr lang="en-GB" altLang="en-US" dirty="0"/>
              <a:t> </a:t>
            </a:r>
          </a:p>
          <a:p>
            <a:endParaRPr lang="en-GB" dirty="0"/>
          </a:p>
        </p:txBody>
      </p:sp>
      <p:sp>
        <p:nvSpPr>
          <p:cNvPr id="11" name="Footer Placeholder 10">
            <a:extLst>
              <a:ext uri="{FF2B5EF4-FFF2-40B4-BE49-F238E27FC236}">
                <a16:creationId xmlns:a16="http://schemas.microsoft.com/office/drawing/2014/main" id="{6E483D7D-ADCB-4954-874D-A2DE71EE48A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06E0A12-26A4-413B-9B28-0BCA8942D4D3}"/>
              </a:ext>
            </a:extLst>
          </p:cNvPr>
          <p:cNvSpPr>
            <a:spLocks noGrp="1"/>
          </p:cNvSpPr>
          <p:nvPr>
            <p:ph type="sldNum" sz="quarter" idx="11"/>
          </p:nvPr>
        </p:nvSpPr>
        <p:spPr/>
        <p:txBody>
          <a:bodyPr/>
          <a:lstStyle/>
          <a:p>
            <a:fld id="{344369E4-5DE7-46E5-874E-4FD437973785}" type="slidenum">
              <a:rPr lang="en-GB" smtClean="0"/>
              <a:pPr/>
              <a:t>112</a:t>
            </a:fld>
            <a:endParaRPr lang="en-GB" sz="1400" dirty="0"/>
          </a:p>
        </p:txBody>
      </p:sp>
    </p:spTree>
    <p:extLst>
      <p:ext uri="{BB962C8B-B14F-4D97-AF65-F5344CB8AC3E}">
        <p14:creationId xmlns:p14="http://schemas.microsoft.com/office/powerpoint/2010/main" val="23426645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2626-51BD-42EF-B836-2AF7699595D4}"/>
              </a:ext>
            </a:extLst>
          </p:cNvPr>
          <p:cNvSpPr>
            <a:spLocks noGrp="1"/>
          </p:cNvSpPr>
          <p:nvPr>
            <p:ph type="title"/>
          </p:nvPr>
        </p:nvSpPr>
        <p:spPr>
          <a:xfrm>
            <a:off x="330206" y="238138"/>
            <a:ext cx="10515600" cy="972607"/>
          </a:xfrm>
        </p:spPr>
        <p:txBody>
          <a:bodyPr/>
          <a:lstStyle/>
          <a:p>
            <a:r>
              <a:rPr lang="en-GB" dirty="0"/>
              <a:t>Portable refrigeration</a:t>
            </a:r>
          </a:p>
        </p:txBody>
      </p:sp>
      <p:sp>
        <p:nvSpPr>
          <p:cNvPr id="6" name="Rectangle 1">
            <a:extLst>
              <a:ext uri="{FF2B5EF4-FFF2-40B4-BE49-F238E27FC236}">
                <a16:creationId xmlns:a16="http://schemas.microsoft.com/office/drawing/2014/main" id="{7F5F88BB-F40F-4E64-B45F-9676AF423B35}"/>
              </a:ext>
            </a:extLst>
          </p:cNvPr>
          <p:cNvSpPr>
            <a:spLocks noGrp="1" noChangeArrowheads="1"/>
          </p:cNvSpPr>
          <p:nvPr>
            <p:ph idx="1"/>
          </p:nvPr>
        </p:nvSpPr>
        <p:spPr bwMode="auto">
          <a:xfrm>
            <a:off x="425914" y="1700675"/>
            <a:ext cx="90620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lnSpc>
                <a:spcPct val="100000"/>
              </a:lnSpc>
              <a:spcBef>
                <a:spcPts val="0"/>
              </a:spcBef>
              <a:buNone/>
            </a:pPr>
            <a:r>
              <a:rPr lang="en-GB" altLang="en-US" sz="2000" dirty="0">
                <a:latin typeface="+mn-lt"/>
              </a:rPr>
              <a:t>A medical grade cool box or bag purchased from a medical supplier must be used for storage and transportation of vaccines being used for home visits or community clinics.</a:t>
            </a:r>
          </a:p>
          <a:p>
            <a:pPr marL="0" indent="0">
              <a:lnSpc>
                <a:spcPct val="100000"/>
              </a:lnSpc>
              <a:spcBef>
                <a:spcPts val="600"/>
              </a:spcBef>
              <a:buNone/>
            </a:pPr>
            <a:r>
              <a:rPr lang="en-GB" altLang="en-US" sz="2000" dirty="0">
                <a:latin typeface="+mn-lt"/>
              </a:rPr>
              <a:t>All vaccines should be kept in their original packaging until use and the cool box or bag should be packed following the manufacturer’s instructions and not overfilled.</a:t>
            </a:r>
          </a:p>
          <a:p>
            <a:pPr marL="0" indent="0">
              <a:lnSpc>
                <a:spcPct val="100000"/>
              </a:lnSpc>
              <a:spcBef>
                <a:spcPts val="600"/>
              </a:spcBef>
              <a:buNone/>
            </a:pPr>
            <a:r>
              <a:rPr lang="en-GB" altLang="en-US" sz="2000" dirty="0">
                <a:latin typeface="+mn-lt"/>
              </a:rPr>
              <a:t>The minimum and maximum temperatures in the cool box or bag should be recorded.</a:t>
            </a:r>
          </a:p>
          <a:p>
            <a:pPr marL="0" indent="0">
              <a:lnSpc>
                <a:spcPct val="100000"/>
              </a:lnSpc>
              <a:spcBef>
                <a:spcPts val="600"/>
              </a:spcBef>
              <a:buNone/>
            </a:pPr>
            <a:r>
              <a:rPr lang="en-GB" altLang="en-US" sz="2000" dirty="0">
                <a:latin typeface="+mn-lt"/>
              </a:rPr>
              <a:t>The temperature should be checked before vaccines are given.</a:t>
            </a:r>
          </a:p>
          <a:p>
            <a:pPr marL="0" indent="0">
              <a:lnSpc>
                <a:spcPct val="100000"/>
              </a:lnSpc>
              <a:spcBef>
                <a:spcPts val="600"/>
              </a:spcBef>
              <a:buNone/>
            </a:pPr>
            <a:r>
              <a:rPr lang="en-GB" altLang="en-US" sz="2000" dirty="0">
                <a:latin typeface="+mn-lt"/>
              </a:rPr>
              <a:t>If the temperature has gone out of range, a risk assessment should be conducted before using or disposing of the vaccines.</a:t>
            </a:r>
          </a:p>
        </p:txBody>
      </p:sp>
      <p:sp>
        <p:nvSpPr>
          <p:cNvPr id="11" name="Footer Placeholder 10">
            <a:extLst>
              <a:ext uri="{FF2B5EF4-FFF2-40B4-BE49-F238E27FC236}">
                <a16:creationId xmlns:a16="http://schemas.microsoft.com/office/drawing/2014/main" id="{47C82437-45DC-449A-9DF3-2642FFDCD23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485FF64-7B2E-43C5-88E1-989E452DB63A}"/>
              </a:ext>
            </a:extLst>
          </p:cNvPr>
          <p:cNvSpPr>
            <a:spLocks noGrp="1"/>
          </p:cNvSpPr>
          <p:nvPr>
            <p:ph type="sldNum" sz="quarter" idx="11"/>
          </p:nvPr>
        </p:nvSpPr>
        <p:spPr/>
        <p:txBody>
          <a:bodyPr/>
          <a:lstStyle/>
          <a:p>
            <a:fld id="{344369E4-5DE7-46E5-874E-4FD437973785}" type="slidenum">
              <a:rPr lang="en-GB" smtClean="0"/>
              <a:pPr/>
              <a:t>113</a:t>
            </a:fld>
            <a:endParaRPr lang="en-GB" sz="1400" dirty="0"/>
          </a:p>
        </p:txBody>
      </p:sp>
    </p:spTree>
    <p:extLst>
      <p:ext uri="{BB962C8B-B14F-4D97-AF65-F5344CB8AC3E}">
        <p14:creationId xmlns:p14="http://schemas.microsoft.com/office/powerpoint/2010/main" val="9249544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29F0-2D3C-4D9B-B38C-A0366AC3FD88}"/>
              </a:ext>
            </a:extLst>
          </p:cNvPr>
          <p:cNvSpPr>
            <a:spLocks noGrp="1"/>
          </p:cNvSpPr>
          <p:nvPr>
            <p:ph type="title"/>
          </p:nvPr>
        </p:nvSpPr>
        <p:spPr>
          <a:xfrm>
            <a:off x="330205" y="245532"/>
            <a:ext cx="10515600" cy="972607"/>
          </a:xfrm>
        </p:spPr>
        <p:txBody>
          <a:bodyPr/>
          <a:lstStyle/>
          <a:p>
            <a:r>
              <a:rPr lang="en-GB" dirty="0"/>
              <a:t>Preparing and drawing up vaccine</a:t>
            </a:r>
          </a:p>
        </p:txBody>
      </p:sp>
      <p:sp>
        <p:nvSpPr>
          <p:cNvPr id="3" name="Content Placeholder 2">
            <a:extLst>
              <a:ext uri="{FF2B5EF4-FFF2-40B4-BE49-F238E27FC236}">
                <a16:creationId xmlns:a16="http://schemas.microsoft.com/office/drawing/2014/main" id="{F88843D1-AA40-41A2-977D-7579562880C7}"/>
              </a:ext>
            </a:extLst>
          </p:cNvPr>
          <p:cNvSpPr>
            <a:spLocks noGrp="1"/>
          </p:cNvSpPr>
          <p:nvPr>
            <p:ph idx="1"/>
          </p:nvPr>
        </p:nvSpPr>
        <p:spPr>
          <a:xfrm>
            <a:off x="350017" y="1652825"/>
            <a:ext cx="10130866" cy="4351338"/>
          </a:xfrm>
        </p:spPr>
        <p:txBody>
          <a:bodyPr>
            <a:normAutofit/>
          </a:bodyPr>
          <a:lstStyle/>
          <a:p>
            <a:pPr marL="0" indent="0">
              <a:lnSpc>
                <a:spcPct val="100000"/>
              </a:lnSpc>
              <a:spcBef>
                <a:spcPts val="0"/>
              </a:spcBef>
              <a:buNone/>
            </a:pPr>
            <a:r>
              <a:rPr lang="en-GB" sz="2000" dirty="0"/>
              <a:t>Preparation of COVID-19 vaccines should be carried out as per SPC for each product </a:t>
            </a:r>
          </a:p>
          <a:p>
            <a:pPr marL="0" indent="0">
              <a:lnSpc>
                <a:spcPct val="100000"/>
              </a:lnSpc>
              <a:spcBef>
                <a:spcPts val="0"/>
              </a:spcBef>
              <a:buNone/>
            </a:pPr>
            <a:endParaRPr lang="en-GB" sz="2000" dirty="0"/>
          </a:p>
          <a:p>
            <a:pPr marL="0" indent="0">
              <a:lnSpc>
                <a:spcPct val="100000"/>
              </a:lnSpc>
              <a:spcBef>
                <a:spcPts val="0"/>
              </a:spcBef>
              <a:buNone/>
            </a:pPr>
            <a:r>
              <a:rPr lang="en-GB" sz="2000" dirty="0">
                <a:latin typeface="+mn-lt"/>
              </a:rPr>
              <a:t>When drawing up the COVID-19 vaccines, it is important to follow the instructions below to minimise the risk of particles breaking off from the rubber stopper and entering the vial: </a:t>
            </a:r>
          </a:p>
          <a:p>
            <a:pPr marL="285750" indent="-285750">
              <a:lnSpc>
                <a:spcPct val="100000"/>
              </a:lnSpc>
              <a:spcBef>
                <a:spcPts val="1200"/>
              </a:spcBef>
              <a:buFont typeface="Arial" panose="020B0604020202020204" pitchFamily="34" charset="0"/>
              <a:buChar char="•"/>
            </a:pPr>
            <a:r>
              <a:rPr lang="en-GB" sz="2000" dirty="0">
                <a:latin typeface="+mn-lt"/>
              </a:rPr>
              <a:t>insert the needle vertically through the centre ring of the vaccine vial stopper </a:t>
            </a:r>
          </a:p>
          <a:p>
            <a:pPr marL="285750" lvl="0" indent="-285750">
              <a:lnSpc>
                <a:spcPct val="100000"/>
              </a:lnSpc>
              <a:spcBef>
                <a:spcPts val="600"/>
              </a:spcBef>
              <a:buFont typeface="Arial" panose="020B0604020202020204" pitchFamily="34" charset="0"/>
              <a:buChar char="•"/>
            </a:pPr>
            <a:r>
              <a:rPr lang="en-GB" sz="2000" dirty="0">
                <a:latin typeface="+mn-lt"/>
              </a:rPr>
              <a:t>if the needle is not inserted vertically into the centre ring, it can result in the needle scraping rubber off the inner wall of the small channel of the stopper</a:t>
            </a:r>
          </a:p>
          <a:p>
            <a:pPr marL="285750" lvl="0" indent="-285750">
              <a:lnSpc>
                <a:spcPct val="100000"/>
              </a:lnSpc>
              <a:spcBef>
                <a:spcPts val="600"/>
              </a:spcBef>
              <a:buFont typeface="Arial" panose="020B0604020202020204" pitchFamily="34" charset="0"/>
              <a:buChar char="•"/>
            </a:pPr>
            <a:r>
              <a:rPr lang="en-GB" sz="2000" dirty="0">
                <a:latin typeface="+mn-lt"/>
              </a:rPr>
              <a:t>do not twist or rotate the needle once inserted. If the needle is rotated or twisted during the piercing of the stopper, a particle may be cored out of the stopper</a:t>
            </a:r>
          </a:p>
          <a:p>
            <a:pPr marL="0" indent="0">
              <a:lnSpc>
                <a:spcPct val="100000"/>
              </a:lnSpc>
              <a:spcBef>
                <a:spcPts val="1200"/>
              </a:spcBef>
              <a:buNone/>
            </a:pPr>
            <a:r>
              <a:rPr lang="en-GB" sz="2000" dirty="0">
                <a:latin typeface="+mn-lt"/>
              </a:rPr>
              <a:t>Vials must be visually inspected for appearance and particles before and after dilution and each time a dose is drawn up.</a:t>
            </a:r>
          </a:p>
        </p:txBody>
      </p:sp>
      <p:sp>
        <p:nvSpPr>
          <p:cNvPr id="11" name="Footer Placeholder 10">
            <a:extLst>
              <a:ext uri="{FF2B5EF4-FFF2-40B4-BE49-F238E27FC236}">
                <a16:creationId xmlns:a16="http://schemas.microsoft.com/office/drawing/2014/main" id="{0431ABFC-9C35-48C4-AC9E-92804EDEA63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8B9F027-5DAB-4EAD-A234-B18B1F1F14E6}"/>
              </a:ext>
            </a:extLst>
          </p:cNvPr>
          <p:cNvSpPr>
            <a:spLocks noGrp="1"/>
          </p:cNvSpPr>
          <p:nvPr>
            <p:ph type="sldNum" sz="quarter" idx="11"/>
          </p:nvPr>
        </p:nvSpPr>
        <p:spPr/>
        <p:txBody>
          <a:bodyPr/>
          <a:lstStyle/>
          <a:p>
            <a:fld id="{344369E4-5DE7-46E5-874E-4FD437973785}" type="slidenum">
              <a:rPr lang="en-GB" smtClean="0"/>
              <a:pPr/>
              <a:t>114</a:t>
            </a:fld>
            <a:endParaRPr lang="en-GB" sz="1400" dirty="0"/>
          </a:p>
        </p:txBody>
      </p:sp>
    </p:spTree>
    <p:extLst>
      <p:ext uri="{BB962C8B-B14F-4D97-AF65-F5344CB8AC3E}">
        <p14:creationId xmlns:p14="http://schemas.microsoft.com/office/powerpoint/2010/main" val="6295600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6" y="189362"/>
            <a:ext cx="10515600" cy="972607"/>
          </a:xfrm>
        </p:spPr>
        <p:txBody>
          <a:bodyPr/>
          <a:lstStyle/>
          <a:p>
            <a:r>
              <a:rPr lang="en-GB" dirty="0"/>
              <a:t>Vaccination site</a:t>
            </a:r>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53263" y="1466789"/>
            <a:ext cx="9840029" cy="4835021"/>
          </a:xfrm>
        </p:spPr>
        <p:txBody>
          <a:bodyPr>
            <a:normAutofit/>
          </a:bodyPr>
          <a:lstStyle/>
          <a:p>
            <a:pPr marL="0" indent="0">
              <a:lnSpc>
                <a:spcPct val="110000"/>
              </a:lnSpc>
              <a:spcBef>
                <a:spcPts val="0"/>
              </a:spcBef>
              <a:buNone/>
            </a:pPr>
            <a:r>
              <a:rPr lang="en-GB" sz="2000" dirty="0"/>
              <a:t>Giving vaccine into the muscle: </a:t>
            </a:r>
          </a:p>
          <a:p>
            <a:pPr>
              <a:lnSpc>
                <a:spcPct val="110000"/>
              </a:lnSpc>
              <a:spcBef>
                <a:spcPts val="600"/>
              </a:spcBef>
            </a:pPr>
            <a:r>
              <a:rPr lang="en-GB" sz="2000" dirty="0"/>
              <a:t>leads to a better immune response to the vaccine (as the muscle contains the </a:t>
            </a:r>
            <a:r>
              <a:rPr lang="en-GB" altLang="en-US" sz="2000" dirty="0"/>
              <a:t>appropriate cells necessary to initiate the immune response)</a:t>
            </a:r>
          </a:p>
          <a:p>
            <a:pPr>
              <a:lnSpc>
                <a:spcPct val="110000"/>
              </a:lnSpc>
              <a:spcBef>
                <a:spcPts val="0"/>
              </a:spcBef>
            </a:pPr>
            <a:r>
              <a:rPr lang="en-GB" sz="2000" dirty="0"/>
              <a:t>is less likely to cause local reactions than if the vaccine is given into the skin (subcutaneously)</a:t>
            </a:r>
          </a:p>
          <a:p>
            <a:pPr marL="0" indent="0" eaLnBrk="1" hangingPunct="1">
              <a:lnSpc>
                <a:spcPct val="110000"/>
              </a:lnSpc>
              <a:spcBef>
                <a:spcPts val="1200"/>
              </a:spcBef>
              <a:buNone/>
            </a:pPr>
            <a:r>
              <a:rPr lang="en-GB" altLang="en-US" sz="2000" dirty="0"/>
              <a:t>The needle needs to be long enough to ensure vaccine is injected into the muscle. For this reason, a 25mm needle is being provided for administration of the COVID-19 vaccine. A 38mm length needle is available if required for adults who have more fat covering their muscles.</a:t>
            </a:r>
          </a:p>
          <a:p>
            <a:pPr marL="0" indent="0">
              <a:lnSpc>
                <a:spcPct val="110000"/>
              </a:lnSpc>
              <a:spcBef>
                <a:spcPts val="1200"/>
              </a:spcBef>
              <a:buNone/>
            </a:pPr>
            <a:r>
              <a:rPr lang="en-GB" sz="2000" dirty="0"/>
              <a:t>COVID-19 vaccine should be injected into the deltoid muscle in the upper arm. If there is insufficient muscle mass in the deltoid or a particular reason the deltoid muscle is unsuitable, the vaccine should be given into the vastus lateralis muscle in the anterolateral aspect of the thigh.</a:t>
            </a:r>
          </a:p>
        </p:txBody>
      </p:sp>
      <p:sp>
        <p:nvSpPr>
          <p:cNvPr id="11" name="Footer Placeholder 10">
            <a:extLst>
              <a:ext uri="{FF2B5EF4-FFF2-40B4-BE49-F238E27FC236}">
                <a16:creationId xmlns:a16="http://schemas.microsoft.com/office/drawing/2014/main" id="{601665BB-613A-4C53-8661-1E3E3F41F46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1"/>
          </p:nvPr>
        </p:nvSpPr>
        <p:spPr/>
        <p:txBody>
          <a:bodyPr/>
          <a:lstStyle/>
          <a:p>
            <a:fld id="{344369E4-5DE7-46E5-874E-4FD437973785}" type="slidenum">
              <a:rPr lang="en-GB" smtClean="0"/>
              <a:pPr/>
              <a:t>115</a:t>
            </a:fld>
            <a:endParaRPr lang="en-GB" sz="1400" dirty="0"/>
          </a:p>
        </p:txBody>
      </p:sp>
    </p:spTree>
    <p:extLst>
      <p:ext uri="{BB962C8B-B14F-4D97-AF65-F5344CB8AC3E}">
        <p14:creationId xmlns:p14="http://schemas.microsoft.com/office/powerpoint/2010/main" val="17404200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605136" y="351315"/>
            <a:ext cx="10894437" cy="648072"/>
          </a:xfrm>
        </p:spPr>
        <p:txBody>
          <a:bodyPr>
            <a:normAutofit fontScale="90000"/>
          </a:bodyPr>
          <a:lstStyle/>
          <a:p>
            <a:r>
              <a:rPr lang="en-GB" dirty="0"/>
              <a:t>Administering vaccine into the deltoid muscle </a:t>
            </a:r>
            <a:br>
              <a:rPr lang="en-GB" dirty="0"/>
            </a:br>
            <a:r>
              <a:rPr lang="en-GB" dirty="0"/>
              <a:t>(upper arm)</a:t>
            </a:r>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73" y="1663123"/>
            <a:ext cx="4343436" cy="41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156470" y="1618543"/>
            <a:ext cx="4859986" cy="3924151"/>
          </a:xfrm>
          <a:prstGeom prst="rect">
            <a:avLst/>
          </a:prstGeom>
          <a:noFill/>
        </p:spPr>
        <p:txBody>
          <a:bodyPr wrap="square" rtlCol="0">
            <a:spAutoFit/>
          </a:bodyPr>
          <a:lstStyle/>
          <a:p>
            <a:pPr>
              <a:buClr>
                <a:srgbClr val="007D91"/>
              </a:buClr>
            </a:pPr>
            <a:r>
              <a:rPr lang="en-GB" dirty="0">
                <a:cs typeface="Arial" panose="020B0604020202020204" pitchFamily="34" charset="0"/>
              </a:rPr>
              <a:t>It is essential that the correct site and injection technique is used to administer vaccines.</a:t>
            </a:r>
          </a:p>
          <a:p>
            <a:pPr>
              <a:spcBef>
                <a:spcPts val="600"/>
              </a:spcBef>
              <a:buClr>
                <a:srgbClr val="007D91"/>
              </a:buClr>
            </a:pPr>
            <a:r>
              <a:rPr lang="en-GB" dirty="0"/>
              <a:t>Injecting too high into the upper arm might result in a shoulder injury or a frozen shoulder. This leads to pain, weakness and a limited range of motion that can last for months.</a:t>
            </a:r>
          </a:p>
          <a:p>
            <a:pPr>
              <a:spcBef>
                <a:spcPts val="600"/>
              </a:spcBef>
              <a:buClr>
                <a:srgbClr val="007D91"/>
              </a:buClr>
            </a:pPr>
            <a:r>
              <a:rPr lang="en-GB" dirty="0"/>
              <a:t>Injecting too low or too far to the side of the arm risks injecting into the axillary nerve or the radial nerve. </a:t>
            </a:r>
          </a:p>
          <a:p>
            <a:pPr>
              <a:spcBef>
                <a:spcPts val="600"/>
              </a:spcBef>
              <a:buClr>
                <a:srgbClr val="007D91"/>
              </a:buClr>
            </a:pPr>
            <a:r>
              <a:rPr lang="en-GB" dirty="0"/>
              <a:t>To avoid shoulder injury, always assess the limb before administering the vaccine to identify the correct site for injection.</a:t>
            </a:r>
            <a:endParaRPr lang="en-GB" dirty="0">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dirty="0"/>
              <a:t>Image adapted from the Australian Immunisation Handbook </a:t>
            </a:r>
          </a:p>
        </p:txBody>
      </p:sp>
      <p:sp>
        <p:nvSpPr>
          <p:cNvPr id="12" name="Footer Placeholder 11">
            <a:extLst>
              <a:ext uri="{FF2B5EF4-FFF2-40B4-BE49-F238E27FC236}">
                <a16:creationId xmlns:a16="http://schemas.microsoft.com/office/drawing/2014/main" id="{E813D20C-74CD-4836-AC3B-DBC2303733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1"/>
          </p:nvPr>
        </p:nvSpPr>
        <p:spPr/>
        <p:txBody>
          <a:bodyPr/>
          <a:lstStyle/>
          <a:p>
            <a:fld id="{344369E4-5DE7-46E5-874E-4FD437973785}" type="slidenum">
              <a:rPr lang="en-GB" smtClean="0"/>
              <a:pPr/>
              <a:t>116</a:t>
            </a:fld>
            <a:endParaRPr lang="en-GB" sz="1400" dirty="0"/>
          </a:p>
        </p:txBody>
      </p:sp>
    </p:spTree>
    <p:extLst>
      <p:ext uri="{BB962C8B-B14F-4D97-AF65-F5344CB8AC3E}">
        <p14:creationId xmlns:p14="http://schemas.microsoft.com/office/powerpoint/2010/main" val="19769637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456699" y="275110"/>
            <a:ext cx="8955750" cy="1102767"/>
          </a:xfrm>
        </p:spPr>
        <p:txBody>
          <a:bodyPr>
            <a:normAutofit fontScale="90000"/>
          </a:bodyPr>
          <a:lstStyle/>
          <a:p>
            <a:r>
              <a:rPr lang="en-GB" dirty="0"/>
              <a:t>The vastus lateralis muscle (anterolateral aspect of the thigh)</a:t>
            </a:r>
          </a:p>
        </p:txBody>
      </p:sp>
      <p:sp>
        <p:nvSpPr>
          <p:cNvPr id="7" name="Rectangle 6">
            <a:extLst>
              <a:ext uri="{FF2B5EF4-FFF2-40B4-BE49-F238E27FC236}">
                <a16:creationId xmlns:a16="http://schemas.microsoft.com/office/drawing/2014/main" id="{84CFD21A-199D-4EF1-B93E-DD6733499121}"/>
              </a:ext>
            </a:extLst>
          </p:cNvPr>
          <p:cNvSpPr/>
          <p:nvPr/>
        </p:nvSpPr>
        <p:spPr>
          <a:xfrm>
            <a:off x="456698" y="5851120"/>
            <a:ext cx="3987294" cy="276999"/>
          </a:xfrm>
          <a:prstGeom prst="rect">
            <a:avLst/>
          </a:prstGeom>
        </p:spPr>
        <p:txBody>
          <a:bodyPr wrap="square">
            <a:spAutoFit/>
          </a:bodyPr>
          <a:lstStyle/>
          <a:p>
            <a:r>
              <a:rPr lang="en-GB" altLang="en-US" sz="1200" u="sng" dirty="0">
                <a:hlinkClick r:id="rId3"/>
              </a:rPr>
              <a:t>CDC Vaccine Administration</a:t>
            </a:r>
            <a:endParaRPr lang="en-GB" altLang="en-US" sz="1200" u="sng" dirty="0"/>
          </a:p>
        </p:txBody>
      </p:sp>
      <p:pic>
        <p:nvPicPr>
          <p:cNvPr id="8" name="Content Placeholder 7">
            <a:extLst>
              <a:ext uri="{FF2B5EF4-FFF2-40B4-BE49-F238E27FC236}">
                <a16:creationId xmlns:a16="http://schemas.microsoft.com/office/drawing/2014/main" id="{C85B9164-B311-437F-87D8-8D0103FB5093}"/>
              </a:ext>
            </a:extLst>
          </p:cNvPr>
          <p:cNvPicPr>
            <a:picLocks noGrp="1" noChangeAspect="1"/>
          </p:cNvPicPr>
          <p:nvPr>
            <p:ph idx="1"/>
          </p:nvPr>
        </p:nvPicPr>
        <p:blipFill>
          <a:blip r:embed="rId4"/>
          <a:stretch>
            <a:fillRect/>
          </a:stretch>
        </p:blipFill>
        <p:spPr>
          <a:xfrm>
            <a:off x="573953" y="1581040"/>
            <a:ext cx="3090305" cy="4270080"/>
          </a:xfrm>
          <a:prstGeom prst="rect">
            <a:avLst/>
          </a:prstGeom>
        </p:spPr>
      </p:pic>
      <p:sp>
        <p:nvSpPr>
          <p:cNvPr id="9" name="Oval 8">
            <a:extLst>
              <a:ext uri="{FF2B5EF4-FFF2-40B4-BE49-F238E27FC236}">
                <a16:creationId xmlns:a16="http://schemas.microsoft.com/office/drawing/2014/main" id="{B36105AB-52B2-43B7-B92C-9C2235FC4CAE}"/>
              </a:ext>
            </a:extLst>
          </p:cNvPr>
          <p:cNvSpPr/>
          <p:nvPr/>
        </p:nvSpPr>
        <p:spPr>
          <a:xfrm>
            <a:off x="726961" y="3429000"/>
            <a:ext cx="12358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8F35AF27-4233-4303-8D9C-6E4BF3271AA5}"/>
              </a:ext>
            </a:extLst>
          </p:cNvPr>
          <p:cNvSpPr/>
          <p:nvPr/>
        </p:nvSpPr>
        <p:spPr>
          <a:xfrm>
            <a:off x="4177583" y="2048741"/>
            <a:ext cx="5987649" cy="3447098"/>
          </a:xfrm>
          <a:prstGeom prst="rect">
            <a:avLst/>
          </a:prstGeom>
        </p:spPr>
        <p:txBody>
          <a:bodyPr wrap="square">
            <a:spAutoFit/>
          </a:bodyPr>
          <a:lstStyle/>
          <a:p>
            <a:r>
              <a:rPr lang="en-GB" sz="2000" dirty="0"/>
              <a:t>Infants under one year receive their immunisations into the anterolateral aspect of the thigh because the deltoid muscle is not sufficiently well enough developed at this age.</a:t>
            </a:r>
          </a:p>
          <a:p>
            <a:endParaRPr lang="en-GB" sz="2000" dirty="0"/>
          </a:p>
          <a:p>
            <a:r>
              <a:rPr lang="en-GB" sz="2000" dirty="0"/>
              <a:t>Although the deltoid muscle is more commonly used in older children and adults as it is quicker and easier to access, the vastus lateralis muscle in the thigh can be used in these age groups if necessary.</a:t>
            </a:r>
          </a:p>
          <a:p>
            <a:endParaRPr lang="en-GB" dirty="0"/>
          </a:p>
        </p:txBody>
      </p:sp>
      <p:sp>
        <p:nvSpPr>
          <p:cNvPr id="13" name="Footer Placeholder 12">
            <a:extLst>
              <a:ext uri="{FF2B5EF4-FFF2-40B4-BE49-F238E27FC236}">
                <a16:creationId xmlns:a16="http://schemas.microsoft.com/office/drawing/2014/main" id="{827B4C16-F4C4-4136-BCCF-15F676549CA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1"/>
          </p:nvPr>
        </p:nvSpPr>
        <p:spPr/>
        <p:txBody>
          <a:bodyPr/>
          <a:lstStyle/>
          <a:p>
            <a:fld id="{344369E4-5DE7-46E5-874E-4FD437973785}" type="slidenum">
              <a:rPr lang="en-GB" smtClean="0"/>
              <a:pPr/>
              <a:t>117</a:t>
            </a:fld>
            <a:endParaRPr lang="en-GB" sz="1400" dirty="0"/>
          </a:p>
        </p:txBody>
      </p:sp>
    </p:spTree>
    <p:extLst>
      <p:ext uri="{BB962C8B-B14F-4D97-AF65-F5344CB8AC3E}">
        <p14:creationId xmlns:p14="http://schemas.microsoft.com/office/powerpoint/2010/main" val="36400438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a:lstStyle/>
          <a:p>
            <a:r>
              <a:rPr lang="en-GB" dirty="0"/>
              <a:t>Vaccine administration continued</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537351"/>
            <a:ext cx="9108351" cy="782232"/>
          </a:xfrm>
        </p:spPr>
        <p:txBody>
          <a:bodyPr>
            <a:normAutofit/>
          </a:bodyPr>
          <a:lstStyle/>
          <a:p>
            <a:pPr marL="0" indent="0">
              <a:lnSpc>
                <a:spcPct val="100000"/>
              </a:lnSpc>
              <a:spcBef>
                <a:spcPts val="0"/>
              </a:spcBef>
              <a:buNone/>
            </a:pPr>
            <a:r>
              <a:rPr lang="en-GB" sz="2000" dirty="0"/>
              <a:t>Skin does not need to be specially cleaned prior to vaccination. If it is visibly dirty then water is sufficient to clean it.</a:t>
            </a:r>
          </a:p>
          <a:p>
            <a:endParaRPr lang="en-GB" sz="2000" dirty="0"/>
          </a:p>
          <a:p>
            <a:endParaRPr lang="en-GB" dirty="0"/>
          </a:p>
        </p:txBody>
      </p:sp>
      <p:sp>
        <p:nvSpPr>
          <p:cNvPr id="6" name="TextBox 5">
            <a:extLst>
              <a:ext uri="{FF2B5EF4-FFF2-40B4-BE49-F238E27FC236}">
                <a16:creationId xmlns:a16="http://schemas.microsoft.com/office/drawing/2014/main" id="{C5BE5F29-83A9-4A9D-80B3-4B03C0A07606}"/>
              </a:ext>
            </a:extLst>
          </p:cNvPr>
          <p:cNvSpPr txBox="1"/>
          <p:nvPr/>
        </p:nvSpPr>
        <p:spPr>
          <a:xfrm>
            <a:off x="561121" y="2518970"/>
            <a:ext cx="6636634" cy="3120854"/>
          </a:xfrm>
          <a:prstGeom prst="rect">
            <a:avLst/>
          </a:prstGeom>
          <a:noFill/>
        </p:spPr>
        <p:txBody>
          <a:bodyPr wrap="square" rtlCol="0">
            <a:spAutoFit/>
          </a:bodyPr>
          <a:lstStyle/>
          <a:p>
            <a:pPr marL="4763" lvl="0" indent="-4763" eaLnBrk="0" fontAlgn="base" hangingPunct="0">
              <a:lnSpc>
                <a:spcPct val="114000"/>
              </a:lnSpc>
            </a:pPr>
            <a:r>
              <a:rPr lang="en-GB" sz="2000" dirty="0">
                <a:solidFill>
                  <a:prstClr val="black"/>
                </a:solidFill>
                <a:latin typeface="Arial" pitchFamily="34" charset="0"/>
                <a:ea typeface="ヒラギノ角ゴ Pro W3" pitchFamily="84" charset="-128"/>
              </a:rPr>
              <a:t>Intramuscular process:</a:t>
            </a:r>
          </a:p>
          <a:p>
            <a:pPr marL="342900" lvl="0" indent="-342900" fontAlgn="base">
              <a:spcBef>
                <a:spcPts val="600"/>
              </a:spcBef>
              <a:buClr>
                <a:srgbClr val="007D91"/>
              </a:buClr>
              <a:buFont typeface="Arial" panose="020B0604020202020204" pitchFamily="34" charset="0"/>
              <a:buChar char="•"/>
            </a:pPr>
            <a:r>
              <a:rPr lang="en-GB" dirty="0"/>
              <a:t>identify the correct site for IM injection</a:t>
            </a:r>
          </a:p>
          <a:p>
            <a:pPr marL="342900" lvl="0" indent="-342900" fontAlgn="base">
              <a:spcBef>
                <a:spcPts val="600"/>
              </a:spcBef>
              <a:buClr>
                <a:srgbClr val="007D91"/>
              </a:buClr>
              <a:buFont typeface="Arial" panose="020B0604020202020204" pitchFamily="34" charset="0"/>
              <a:buChar char="•"/>
            </a:pPr>
            <a:r>
              <a:rPr lang="en-GB" dirty="0"/>
              <a:t>stretch the skin at the site</a:t>
            </a:r>
          </a:p>
          <a:p>
            <a:pPr marL="342900" lvl="0" indent="-342900" fontAlgn="base">
              <a:spcBef>
                <a:spcPts val="600"/>
              </a:spcBef>
              <a:buClr>
                <a:srgbClr val="007D91"/>
              </a:buClr>
              <a:buFont typeface="Arial" panose="020B0604020202020204" pitchFamily="34" charset="0"/>
              <a:buChar char="•"/>
            </a:pPr>
            <a:r>
              <a:rPr lang="en-GB" dirty="0"/>
              <a:t>insert the needle at a 90 degree angle far enough to ensure vaccine is delivered into muscle</a:t>
            </a:r>
          </a:p>
          <a:p>
            <a:pPr marL="342900" lvl="0" indent="-342900" fontAlgn="base">
              <a:spcBef>
                <a:spcPts val="600"/>
              </a:spcBef>
              <a:buClr>
                <a:srgbClr val="007D91"/>
              </a:buClr>
              <a:buFont typeface="Arial" panose="020B0604020202020204" pitchFamily="34" charset="0"/>
              <a:buChar char="•"/>
            </a:pPr>
            <a:r>
              <a:rPr lang="en-GB" dirty="0"/>
              <a:t>depress the plunger</a:t>
            </a:r>
          </a:p>
          <a:p>
            <a:pPr marL="342900" lvl="0" indent="-342900" fontAlgn="base">
              <a:spcBef>
                <a:spcPts val="600"/>
              </a:spcBef>
              <a:buClr>
                <a:srgbClr val="007D91"/>
              </a:buClr>
              <a:buFont typeface="Arial" panose="020B0604020202020204" pitchFamily="34" charset="0"/>
              <a:buChar char="•"/>
            </a:pPr>
            <a:r>
              <a:rPr lang="en-GB" dirty="0"/>
              <a:t>gently remove the needle</a:t>
            </a:r>
          </a:p>
          <a:p>
            <a:pPr marL="342900" lvl="0" indent="-342900" fontAlgn="base">
              <a:spcBef>
                <a:spcPts val="600"/>
              </a:spcBef>
              <a:buClr>
                <a:srgbClr val="007D91"/>
              </a:buClr>
              <a:buFont typeface="Arial" panose="020B0604020202020204" pitchFamily="34" charset="0"/>
              <a:buChar char="•"/>
            </a:pPr>
            <a:r>
              <a:rPr lang="en-GB" dirty="0"/>
              <a:t>apply light pressure using gauze or cotton wool if bleeding occurs</a:t>
            </a: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137684" y="2515727"/>
            <a:ext cx="3358684" cy="3052793"/>
          </a:xfrm>
          <a:prstGeom prst="rect">
            <a:avLst/>
          </a:prstGeom>
        </p:spPr>
      </p:pic>
      <p:sp>
        <p:nvSpPr>
          <p:cNvPr id="12" name="Footer Placeholder 11">
            <a:extLst>
              <a:ext uri="{FF2B5EF4-FFF2-40B4-BE49-F238E27FC236}">
                <a16:creationId xmlns:a16="http://schemas.microsoft.com/office/drawing/2014/main" id="{4C2BE468-401D-44D5-9B81-F30DB154C22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1"/>
          </p:nvPr>
        </p:nvSpPr>
        <p:spPr/>
        <p:txBody>
          <a:bodyPr/>
          <a:lstStyle/>
          <a:p>
            <a:fld id="{344369E4-5DE7-46E5-874E-4FD437973785}" type="slidenum">
              <a:rPr lang="en-GB" smtClean="0"/>
              <a:pPr/>
              <a:t>118</a:t>
            </a:fld>
            <a:endParaRPr lang="en-GB" sz="1400" dirty="0"/>
          </a:p>
        </p:txBody>
      </p:sp>
    </p:spTree>
    <p:extLst>
      <p:ext uri="{BB962C8B-B14F-4D97-AF65-F5344CB8AC3E}">
        <p14:creationId xmlns:p14="http://schemas.microsoft.com/office/powerpoint/2010/main" val="2305838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434303" y="297472"/>
            <a:ext cx="10546886" cy="648072"/>
          </a:xfrm>
        </p:spPr>
        <p:txBody>
          <a:bodyPr>
            <a:noAutofit/>
          </a:bodyPr>
          <a:lstStyle/>
          <a:p>
            <a:r>
              <a:rPr lang="en-GB" sz="3200" dirty="0"/>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493138" y="1463111"/>
            <a:ext cx="9707876" cy="4739679"/>
          </a:xfrm>
        </p:spPr>
        <p:txBody>
          <a:bodyPr>
            <a:normAutofit fontScale="85000" lnSpcReduction="20000"/>
          </a:bodyPr>
          <a:lstStyle/>
          <a:p>
            <a:pPr marL="0" indent="0">
              <a:lnSpc>
                <a:spcPct val="120000"/>
              </a:lnSpc>
              <a:spcBef>
                <a:spcPts val="0"/>
              </a:spcBef>
              <a:buNone/>
            </a:pPr>
            <a:r>
              <a:rPr lang="en-GB" dirty="0"/>
              <a:t>Individuals with bleeding disorders may be vaccinated intramuscularly if, in the opinion of a doctor familiar with the individual’s bleeding risk, vaccines or similar small volume intramuscular injections can be administered with reasonable safety by this route.</a:t>
            </a:r>
            <a:endParaRPr lang="en-GB" sz="1200" dirty="0"/>
          </a:p>
          <a:p>
            <a:pPr marL="0" indent="0">
              <a:lnSpc>
                <a:spcPct val="120000"/>
              </a:lnSpc>
              <a:spcBef>
                <a:spcPts val="600"/>
              </a:spcBef>
              <a:buNone/>
            </a:pPr>
            <a:r>
              <a:rPr lang="en-GB" dirty="0"/>
              <a:t>If the individual receives medication/ treatment to reduce bleeding, for example treatment for haemophilia, intramuscular vaccination can be scheduled shortly after such medication/ treatment is administered.</a:t>
            </a:r>
            <a:endParaRPr lang="en-GB" sz="1200" dirty="0"/>
          </a:p>
          <a:p>
            <a:pPr marL="0" indent="0">
              <a:lnSpc>
                <a:spcPct val="120000"/>
              </a:lnSpc>
              <a:spcBef>
                <a:spcPts val="600"/>
              </a:spcBef>
              <a:buNone/>
            </a:pPr>
            <a:r>
              <a:rPr lang="en-GB" dirty="0"/>
              <a:t>Individuals on stable anticoagulation therapy, including individuals on warfarin who are up-to-date with their scheduled INR testing and whose latest INR is below the upper level of the therapeutic range, can receive intramuscular vaccination.</a:t>
            </a:r>
            <a:endParaRPr lang="en-GB" sz="1200" dirty="0"/>
          </a:p>
          <a:p>
            <a:pPr marL="0" indent="0">
              <a:lnSpc>
                <a:spcPct val="120000"/>
              </a:lnSpc>
              <a:spcBef>
                <a:spcPts val="600"/>
              </a:spcBef>
              <a:buNone/>
            </a:pPr>
            <a:r>
              <a:rPr lang="en-GB" dirty="0"/>
              <a:t>A fine needle (23 or 25 gauge) should be used for the vaccination, followed by firm pressure applied to the site without rubbing for at least 2 minutes.</a:t>
            </a:r>
            <a:endParaRPr lang="en-GB" sz="1200" dirty="0"/>
          </a:p>
          <a:p>
            <a:pPr marL="0" indent="0">
              <a:lnSpc>
                <a:spcPct val="120000"/>
              </a:lnSpc>
              <a:spcBef>
                <a:spcPts val="600"/>
              </a:spcBef>
              <a:buNone/>
            </a:pPr>
            <a:r>
              <a:rPr lang="en-GB" dirty="0"/>
              <a:t>The individual, parent or carer should be informed about the risk of haematoma from the injection.</a:t>
            </a:r>
          </a:p>
        </p:txBody>
      </p:sp>
      <p:sp>
        <p:nvSpPr>
          <p:cNvPr id="11" name="Footer Placeholder 10">
            <a:extLst>
              <a:ext uri="{FF2B5EF4-FFF2-40B4-BE49-F238E27FC236}">
                <a16:creationId xmlns:a16="http://schemas.microsoft.com/office/drawing/2014/main" id="{BF13E44A-DD8F-4E96-A87D-078F966E889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1"/>
          </p:nvPr>
        </p:nvSpPr>
        <p:spPr/>
        <p:txBody>
          <a:bodyPr/>
          <a:lstStyle/>
          <a:p>
            <a:fld id="{344369E4-5DE7-46E5-874E-4FD437973785}" type="slidenum">
              <a:rPr lang="en-GB" smtClean="0"/>
              <a:pPr/>
              <a:t>119</a:t>
            </a:fld>
            <a:endParaRPr lang="en-GB" sz="1400" dirty="0"/>
          </a:p>
        </p:txBody>
      </p:sp>
    </p:spTree>
    <p:extLst>
      <p:ext uri="{BB962C8B-B14F-4D97-AF65-F5344CB8AC3E}">
        <p14:creationId xmlns:p14="http://schemas.microsoft.com/office/powerpoint/2010/main" val="342526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0268-F6C0-4790-B185-25982D55C0BD}"/>
              </a:ext>
            </a:extLst>
          </p:cNvPr>
          <p:cNvSpPr>
            <a:spLocks noGrp="1"/>
          </p:cNvSpPr>
          <p:nvPr>
            <p:ph type="title"/>
          </p:nvPr>
        </p:nvSpPr>
        <p:spPr/>
        <p:txBody>
          <a:bodyPr>
            <a:normAutofit/>
          </a:bodyPr>
          <a:lstStyle/>
          <a:p>
            <a:r>
              <a:rPr lang="en-GB" dirty="0"/>
              <a:t>Coronavirus structure</a:t>
            </a:r>
          </a:p>
        </p:txBody>
      </p:sp>
      <p:sp>
        <p:nvSpPr>
          <p:cNvPr id="8" name="Rectangle 7">
            <a:extLst>
              <a:ext uri="{FF2B5EF4-FFF2-40B4-BE49-F238E27FC236}">
                <a16:creationId xmlns:a16="http://schemas.microsoft.com/office/drawing/2014/main" id="{E95D8D4F-5749-427F-B843-2F9F651D26F8}"/>
              </a:ext>
            </a:extLst>
          </p:cNvPr>
          <p:cNvSpPr/>
          <p:nvPr/>
        </p:nvSpPr>
        <p:spPr>
          <a:xfrm>
            <a:off x="5314433" y="1368926"/>
            <a:ext cx="4760745" cy="5139869"/>
          </a:xfrm>
          <a:prstGeom prst="rect">
            <a:avLst/>
          </a:prstGeom>
        </p:spPr>
        <p:txBody>
          <a:bodyPr wrap="square">
            <a:spAutoFit/>
          </a:bodyPr>
          <a:lstStyle/>
          <a:p>
            <a:endParaRPr lang="en-GB" sz="600" dirty="0">
              <a:highlight>
                <a:srgbClr val="FFFF00"/>
              </a:highlight>
            </a:endParaRPr>
          </a:p>
          <a:p>
            <a:r>
              <a:rPr lang="en-GB" sz="1600" dirty="0"/>
              <a:t>The key parts of the coronavirus are the RNA and the spike proteins.</a:t>
            </a:r>
          </a:p>
          <a:p>
            <a:pPr>
              <a:spcBef>
                <a:spcPts val="600"/>
              </a:spcBef>
            </a:pPr>
            <a:r>
              <a:rPr lang="en-GB" sz="1600" dirty="0"/>
              <a:t>The RNA is surrounded by an envelope which has different roles in the life cycle of the virus. These may include the assembly of new virus and helping new virus to leave the infected cell.</a:t>
            </a:r>
          </a:p>
          <a:p>
            <a:pPr>
              <a:spcBef>
                <a:spcPts val="600"/>
              </a:spcBef>
            </a:pPr>
            <a:r>
              <a:rPr lang="en-GB" sz="1600" dirty="0"/>
              <a:t>The spike proteins (S) are anchored into the viral envelope and form a crown like appearance, like the solar corona, hence the name coronavirus. The spike proteins attach to the target cell and allow the virus to enter it.</a:t>
            </a:r>
          </a:p>
          <a:p>
            <a:pPr>
              <a:spcBef>
                <a:spcPts val="600"/>
              </a:spcBef>
            </a:pPr>
            <a:r>
              <a:rPr lang="en-GB" sz="1600" dirty="0"/>
              <a:t>The RNA is inside the envelope and acts as a template so that once it is inside the host cell, the coronavirus can replicate itself and be released into the body.</a:t>
            </a:r>
          </a:p>
          <a:p>
            <a:pPr>
              <a:spcBef>
                <a:spcPts val="600"/>
              </a:spcBef>
            </a:pPr>
            <a:r>
              <a:rPr lang="en-GB" sz="1600" dirty="0"/>
              <a:t>The spike protein and the RNA have been used to develop and make different vaccines to protect against SARS-CoV-2.</a:t>
            </a:r>
          </a:p>
          <a:p>
            <a:pPr marL="285750" indent="-285750">
              <a:buFont typeface="Arial" panose="020B0604020202020204" pitchFamily="34" charset="0"/>
              <a:buChar char="•"/>
            </a:pPr>
            <a:endParaRPr lang="en-GB" sz="1400" dirty="0"/>
          </a:p>
        </p:txBody>
      </p:sp>
      <p:pic>
        <p:nvPicPr>
          <p:cNvPr id="10" name="Picture 9">
            <a:extLst>
              <a:ext uri="{FF2B5EF4-FFF2-40B4-BE49-F238E27FC236}">
                <a16:creationId xmlns:a16="http://schemas.microsoft.com/office/drawing/2014/main" id="{F5ED8853-5D6E-4326-8739-4FFB4185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62" y="2264229"/>
            <a:ext cx="5073471" cy="2487503"/>
          </a:xfrm>
          <a:prstGeom prst="rect">
            <a:avLst/>
          </a:prstGeom>
        </p:spPr>
      </p:pic>
      <p:sp>
        <p:nvSpPr>
          <p:cNvPr id="11" name="Footer Placeholder 10">
            <a:extLst>
              <a:ext uri="{FF2B5EF4-FFF2-40B4-BE49-F238E27FC236}">
                <a16:creationId xmlns:a16="http://schemas.microsoft.com/office/drawing/2014/main" id="{ECEF7EBA-B8B4-4A06-9AE1-EBCBE4B5320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43FFE31-01F6-4496-AACE-0E2982062537}"/>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6212890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 (1)</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566010"/>
            <a:ext cx="10305710" cy="5054640"/>
          </a:xfrm>
        </p:spPr>
        <p:txBody>
          <a:bodyPr>
            <a:normAutofit/>
          </a:bodyPr>
          <a:lstStyle/>
          <a:p>
            <a:pPr marL="0" indent="0">
              <a:lnSpc>
                <a:spcPct val="100000"/>
              </a:lnSpc>
              <a:buNone/>
            </a:pPr>
            <a:r>
              <a:rPr lang="en-GB" dirty="0"/>
              <a:t>Following COVID-19 vaccine administration, individuals should be observed for any immediate reactions whilst you are giving them any verbal post vaccination information.</a:t>
            </a:r>
          </a:p>
          <a:p>
            <a:pPr marL="0" indent="0">
              <a:lnSpc>
                <a:spcPct val="100000"/>
              </a:lnSpc>
              <a:buNone/>
            </a:pPr>
            <a:r>
              <a:rPr lang="en-GB" dirty="0"/>
              <a:t>The previous 15 minute recommended observation period was at first suspended in recognition of the need to accelerate vaccine delivery in response to the emergence of the Omicron variant; it has not been reinstated.</a:t>
            </a:r>
          </a:p>
          <a:p>
            <a:pPr marL="0" indent="0">
              <a:lnSpc>
                <a:spcPct val="100000"/>
              </a:lnSpc>
              <a:buNone/>
            </a:pPr>
            <a:r>
              <a:rPr lang="en-GB" dirty="0"/>
              <a:t>Vaccinated individuals should be informed how to access immediate healthcare advice in the event of displaying any symptoms.</a:t>
            </a:r>
          </a:p>
          <a:p>
            <a:pPr marL="0" indent="0">
              <a:lnSpc>
                <a:spcPct val="100000"/>
              </a:lnSpc>
              <a:buNone/>
            </a:pPr>
            <a:r>
              <a:rPr lang="en-GB" dirty="0"/>
              <a:t>In some settings, for example domiciliary vaccination, this may require a responsible adult to be present for at least 15 minutes after vaccination. </a:t>
            </a:r>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120</a:t>
            </a:fld>
            <a:endParaRPr lang="en-GB" sz="1400" dirty="0"/>
          </a:p>
        </p:txBody>
      </p:sp>
    </p:spTree>
    <p:extLst>
      <p:ext uri="{BB962C8B-B14F-4D97-AF65-F5344CB8AC3E}">
        <p14:creationId xmlns:p14="http://schemas.microsoft.com/office/powerpoint/2010/main" val="41290398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964E-FE8F-4740-9641-D53F4A084F30}"/>
              </a:ext>
            </a:extLst>
          </p:cNvPr>
          <p:cNvSpPr>
            <a:spLocks noGrp="1"/>
          </p:cNvSpPr>
          <p:nvPr>
            <p:ph type="title"/>
          </p:nvPr>
        </p:nvSpPr>
        <p:spPr/>
        <p:txBody>
          <a:bodyPr/>
          <a:lstStyle/>
          <a:p>
            <a:r>
              <a:rPr lang="en-GB" dirty="0"/>
              <a:t>Post vaccination (2)</a:t>
            </a:r>
          </a:p>
        </p:txBody>
      </p:sp>
      <p:sp>
        <p:nvSpPr>
          <p:cNvPr id="3" name="Content Placeholder 2">
            <a:extLst>
              <a:ext uri="{FF2B5EF4-FFF2-40B4-BE49-F238E27FC236}">
                <a16:creationId xmlns:a16="http://schemas.microsoft.com/office/drawing/2014/main" id="{4FDB3A79-D52F-4E37-B127-996464AFAEC7}"/>
              </a:ext>
            </a:extLst>
          </p:cNvPr>
          <p:cNvSpPr>
            <a:spLocks noGrp="1"/>
          </p:cNvSpPr>
          <p:nvPr>
            <p:ph idx="1"/>
          </p:nvPr>
        </p:nvSpPr>
        <p:spPr/>
        <p:txBody>
          <a:bodyPr>
            <a:normAutofit/>
          </a:bodyPr>
          <a:lstStyle/>
          <a:p>
            <a:pPr marL="0" indent="0">
              <a:buNone/>
            </a:pPr>
            <a:r>
              <a:rPr lang="en-GB" dirty="0"/>
              <a:t>Patients with a personal history of allergy will require a period of observation following vaccination (either 15 or 30 minutes depending on their clinical history). </a:t>
            </a:r>
          </a:p>
          <a:p>
            <a:pPr marL="0" indent="0">
              <a:buNone/>
            </a:pPr>
            <a:r>
              <a:rPr lang="en-GB" dirty="0"/>
              <a:t>No specific management is required for patients with a family history of allergies.</a:t>
            </a:r>
          </a:p>
          <a:p>
            <a:pPr marL="0" indent="0" fontAlgn="base">
              <a:buNone/>
            </a:pPr>
            <a:r>
              <a:rPr lang="en-GB" dirty="0"/>
              <a:t>As fainting can occur following vaccination, all those vaccinated with any of the COVID-19 vaccines should either be driven by someone else or should not drive for 15 minutes after vaccination.</a:t>
            </a:r>
          </a:p>
          <a:p>
            <a:pPr marL="0" indent="0" fontAlgn="base">
              <a:buNone/>
            </a:pPr>
            <a:r>
              <a:rPr lang="en-GB" dirty="0"/>
              <a:t>Facilities for management of anaphylaxis should be available at all vaccination sites and staff should have undertaken BLS and anaphylaxis training.</a:t>
            </a:r>
          </a:p>
        </p:txBody>
      </p:sp>
      <p:sp>
        <p:nvSpPr>
          <p:cNvPr id="4" name="Footer Placeholder 3">
            <a:extLst>
              <a:ext uri="{FF2B5EF4-FFF2-40B4-BE49-F238E27FC236}">
                <a16:creationId xmlns:a16="http://schemas.microsoft.com/office/drawing/2014/main" id="{86162D33-DE71-42FD-8ACF-06FCEFA30A6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1EA3B8E8-81D2-4715-9D9B-956BA6F43F78}"/>
              </a:ext>
            </a:extLst>
          </p:cNvPr>
          <p:cNvSpPr>
            <a:spLocks noGrp="1"/>
          </p:cNvSpPr>
          <p:nvPr>
            <p:ph type="sldNum" sz="quarter" idx="11"/>
          </p:nvPr>
        </p:nvSpPr>
        <p:spPr/>
        <p:txBody>
          <a:bodyPr/>
          <a:lstStyle/>
          <a:p>
            <a:fld id="{344369E4-5DE7-46E5-874E-4FD437973785}" type="slidenum">
              <a:rPr lang="en-GB" smtClean="0"/>
              <a:pPr/>
              <a:t>121</a:t>
            </a:fld>
            <a:endParaRPr lang="en-GB" sz="1400" dirty="0"/>
          </a:p>
        </p:txBody>
      </p:sp>
    </p:spTree>
    <p:extLst>
      <p:ext uri="{BB962C8B-B14F-4D97-AF65-F5344CB8AC3E}">
        <p14:creationId xmlns:p14="http://schemas.microsoft.com/office/powerpoint/2010/main" val="18234412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 advice</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780674"/>
            <a:ext cx="8558421" cy="4839976"/>
          </a:xfrm>
        </p:spPr>
        <p:txBody>
          <a:bodyPr>
            <a:normAutofit/>
          </a:bodyPr>
          <a:lstStyle/>
          <a:p>
            <a:pPr marL="0" indent="0">
              <a:lnSpc>
                <a:spcPct val="100000"/>
              </a:lnSpc>
              <a:spcBef>
                <a:spcPts val="600"/>
              </a:spcBef>
              <a:buNone/>
            </a:pPr>
            <a:r>
              <a:rPr lang="en-GB" sz="1800" dirty="0"/>
              <a:t>Vaccinees should be given a copy of the patient information leaflet for the vaccine that they have received and any other relevant written information.</a:t>
            </a:r>
          </a:p>
          <a:p>
            <a:pPr marL="0" indent="0">
              <a:lnSpc>
                <a:spcPct val="100000"/>
              </a:lnSpc>
              <a:spcBef>
                <a:spcPts val="600"/>
              </a:spcBef>
              <a:buNone/>
            </a:pPr>
            <a:r>
              <a:rPr lang="en-GB" sz="1800" dirty="0"/>
              <a:t>They should be given information about possible vaccine reactions, how to treat these, and when and from whom to seek further advice if required.</a:t>
            </a:r>
          </a:p>
          <a:p>
            <a:pPr marL="0" indent="0">
              <a:lnSpc>
                <a:spcPct val="100000"/>
              </a:lnSpc>
              <a:spcBef>
                <a:spcPts val="600"/>
              </a:spcBef>
              <a:buNone/>
            </a:pPr>
            <a:r>
              <a:rPr lang="en-GB" sz="1800" dirty="0"/>
              <a:t>Generally symptoms post vaccination resolve within 1 to 2 days without treatment but antipyretics and/or analgesics can be taken if necessary to relieve any symptoms.</a:t>
            </a:r>
          </a:p>
          <a:p>
            <a:pPr marL="0" indent="0">
              <a:lnSpc>
                <a:spcPct val="100000"/>
              </a:lnSpc>
              <a:spcBef>
                <a:spcPts val="600"/>
              </a:spcBef>
              <a:buNone/>
            </a:pPr>
            <a:r>
              <a:rPr lang="en-GB" sz="1800" dirty="0"/>
              <a:t>If individuals are concerned about any symptoms following vaccination, they should seek advice from their GP or NHS 111.</a:t>
            </a:r>
          </a:p>
          <a:p>
            <a:pPr marL="0" indent="0">
              <a:lnSpc>
                <a:spcPct val="100000"/>
              </a:lnSpc>
              <a:spcBef>
                <a:spcPts val="600"/>
              </a:spcBef>
              <a:buNone/>
            </a:pPr>
            <a:r>
              <a:rPr lang="en-GB" sz="1800" dirty="0"/>
              <a:t>If a vaccinated person experiences symptoms that makes them think they may have COVID-19 infection, they should follow the current guidance for management and testing. The COVID-19 vaccine will not interfere with testing for COVID-19 infection (if or when this is still required).</a:t>
            </a:r>
          </a:p>
          <a:p>
            <a:pPr marL="342900" indent="-342900">
              <a:lnSpc>
                <a:spcPct val="100000"/>
              </a:lnSpc>
              <a:spcBef>
                <a:spcPts val="600"/>
              </a:spcBef>
            </a:pPr>
            <a:endParaRPr lang="en-GB" sz="2000" dirty="0"/>
          </a:p>
          <a:p>
            <a:pPr marL="342900" indent="-342900">
              <a:lnSpc>
                <a:spcPct val="100000"/>
              </a:lnSpc>
              <a:spcBef>
                <a:spcPts val="600"/>
              </a:spcBef>
              <a:buFont typeface="Arial" panose="020B0604020202020204" pitchFamily="34" charset="0"/>
              <a:buChar char="•"/>
            </a:pPr>
            <a:endParaRPr lang="en-GB" sz="2000" dirty="0"/>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122</a:t>
            </a:fld>
            <a:endParaRPr lang="en-GB" sz="1400" dirty="0"/>
          </a:p>
        </p:txBody>
      </p:sp>
      <p:pic>
        <p:nvPicPr>
          <p:cNvPr id="5" name="Picture 4">
            <a:extLst>
              <a:ext uri="{FF2B5EF4-FFF2-40B4-BE49-F238E27FC236}">
                <a16:creationId xmlns:a16="http://schemas.microsoft.com/office/drawing/2014/main" id="{137D52B3-EAF9-5A75-F4FE-182B56CCD745}"/>
              </a:ext>
            </a:extLst>
          </p:cNvPr>
          <p:cNvPicPr>
            <a:picLocks noChangeAspect="1"/>
          </p:cNvPicPr>
          <p:nvPr/>
        </p:nvPicPr>
        <p:blipFill>
          <a:blip r:embed="rId3"/>
          <a:stretch>
            <a:fillRect/>
          </a:stretch>
        </p:blipFill>
        <p:spPr>
          <a:xfrm>
            <a:off x="9088204" y="1491436"/>
            <a:ext cx="2198552" cy="4608000"/>
          </a:xfrm>
          <a:prstGeom prst="rect">
            <a:avLst/>
          </a:prstGeom>
        </p:spPr>
      </p:pic>
    </p:spTree>
    <p:extLst>
      <p:ext uri="{BB962C8B-B14F-4D97-AF65-F5344CB8AC3E}">
        <p14:creationId xmlns:p14="http://schemas.microsoft.com/office/powerpoint/2010/main" val="3178767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C611-3A5B-41F5-B79C-6CBC59E1F0E5}"/>
              </a:ext>
            </a:extLst>
          </p:cNvPr>
          <p:cNvSpPr>
            <a:spLocks noGrp="1"/>
          </p:cNvSpPr>
          <p:nvPr>
            <p:ph type="title"/>
          </p:nvPr>
        </p:nvSpPr>
        <p:spPr>
          <a:xfrm>
            <a:off x="330206" y="254917"/>
            <a:ext cx="10515600" cy="972607"/>
          </a:xfrm>
        </p:spPr>
        <p:txBody>
          <a:bodyPr/>
          <a:lstStyle/>
          <a:p>
            <a:r>
              <a:rPr lang="en-GB" dirty="0"/>
              <a:t>Disposal of consumables</a:t>
            </a:r>
          </a:p>
        </p:txBody>
      </p:sp>
      <p:sp>
        <p:nvSpPr>
          <p:cNvPr id="3" name="Content Placeholder 2">
            <a:extLst>
              <a:ext uri="{FF2B5EF4-FFF2-40B4-BE49-F238E27FC236}">
                <a16:creationId xmlns:a16="http://schemas.microsoft.com/office/drawing/2014/main" id="{3BD31947-1C2C-4C01-89AD-DA7FBAA8F6A7}"/>
              </a:ext>
            </a:extLst>
          </p:cNvPr>
          <p:cNvSpPr>
            <a:spLocks noGrp="1"/>
          </p:cNvSpPr>
          <p:nvPr>
            <p:ph idx="1"/>
          </p:nvPr>
        </p:nvSpPr>
        <p:spPr>
          <a:xfrm>
            <a:off x="465386" y="1556712"/>
            <a:ext cx="9644304" cy="4351338"/>
          </a:xfrm>
        </p:spPr>
        <p:txBody>
          <a:bodyPr>
            <a:normAutofit fontScale="92500"/>
          </a:bodyPr>
          <a:lstStyle/>
          <a:p>
            <a:pPr marL="0" indent="0">
              <a:lnSpc>
                <a:spcPct val="100000"/>
              </a:lnSpc>
              <a:spcBef>
                <a:spcPts val="0"/>
              </a:spcBef>
              <a:buNone/>
            </a:pPr>
            <a:r>
              <a:rPr lang="en-GB" dirty="0"/>
              <a:t>Needles should not be re-sheathed following vaccination under any circumstances because of the risk of sustaining a needlestick injury.</a:t>
            </a:r>
          </a:p>
          <a:p>
            <a:pPr marL="0" indent="0">
              <a:lnSpc>
                <a:spcPct val="100000"/>
              </a:lnSpc>
              <a:spcBef>
                <a:spcPts val="1200"/>
              </a:spcBef>
              <a:buNone/>
            </a:pPr>
            <a:r>
              <a:rPr lang="en-GB" dirty="0"/>
              <a:t>The needle and syringe should be disposed of immediately after use in a puncture resistant yellow sharps bin.</a:t>
            </a:r>
          </a:p>
          <a:p>
            <a:pPr marL="0" indent="0">
              <a:lnSpc>
                <a:spcPct val="100000"/>
              </a:lnSpc>
              <a:spcBef>
                <a:spcPts val="1200"/>
              </a:spcBef>
              <a:buNone/>
            </a:pPr>
            <a:r>
              <a:rPr lang="en-GB" dirty="0"/>
              <a:t>The yellow sharps bin should be sealed when it is two-thirds full and replaced with a new one.</a:t>
            </a:r>
          </a:p>
          <a:p>
            <a:pPr marL="0" indent="0">
              <a:lnSpc>
                <a:spcPct val="110000"/>
              </a:lnSpc>
              <a:spcBef>
                <a:spcPts val="1200"/>
              </a:spcBef>
              <a:buNone/>
            </a:pPr>
            <a:r>
              <a:rPr lang="en-GB" dirty="0"/>
              <a:t>Deface outer cartons using permanent black marker pens, and discard according to your local waste policy.</a:t>
            </a:r>
          </a:p>
          <a:p>
            <a:pPr marL="0" indent="0">
              <a:lnSpc>
                <a:spcPct val="110000"/>
              </a:lnSpc>
              <a:spcBef>
                <a:spcPts val="1200"/>
              </a:spcBef>
              <a:buNone/>
            </a:pPr>
            <a:r>
              <a:rPr lang="en-GB" dirty="0"/>
              <a:t>Any blood stained gauze should be placed in a bin for healthcare waste.</a:t>
            </a:r>
          </a:p>
          <a:p>
            <a:pPr marL="0" indent="0">
              <a:lnSpc>
                <a:spcPct val="100000"/>
              </a:lnSpc>
              <a:spcBef>
                <a:spcPts val="1200"/>
              </a:spcBef>
              <a:buNone/>
            </a:pPr>
            <a:r>
              <a:rPr lang="en-GB" dirty="0"/>
              <a:t>Local policy should be followed for the disposal of PPE.</a:t>
            </a:r>
          </a:p>
          <a:p>
            <a:endParaRPr lang="en-GB" dirty="0"/>
          </a:p>
        </p:txBody>
      </p:sp>
      <p:sp>
        <p:nvSpPr>
          <p:cNvPr id="4" name="Footer Placeholder 3">
            <a:extLst>
              <a:ext uri="{FF2B5EF4-FFF2-40B4-BE49-F238E27FC236}">
                <a16:creationId xmlns:a16="http://schemas.microsoft.com/office/drawing/2014/main" id="{24C86171-33A1-4396-87C0-6C41AB70E85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28F5D863-4683-415C-B518-9CA7519C346A}"/>
              </a:ext>
            </a:extLst>
          </p:cNvPr>
          <p:cNvSpPr>
            <a:spLocks noGrp="1"/>
          </p:cNvSpPr>
          <p:nvPr>
            <p:ph type="sldNum" sz="quarter" idx="11"/>
          </p:nvPr>
        </p:nvSpPr>
        <p:spPr/>
        <p:txBody>
          <a:bodyPr/>
          <a:lstStyle/>
          <a:p>
            <a:fld id="{344369E4-5DE7-46E5-874E-4FD437973785}" type="slidenum">
              <a:rPr lang="en-GB" smtClean="0"/>
              <a:pPr/>
              <a:t>123</a:t>
            </a:fld>
            <a:endParaRPr lang="en-GB" sz="1400" dirty="0"/>
          </a:p>
        </p:txBody>
      </p:sp>
    </p:spTree>
    <p:extLst>
      <p:ext uri="{BB962C8B-B14F-4D97-AF65-F5344CB8AC3E}">
        <p14:creationId xmlns:p14="http://schemas.microsoft.com/office/powerpoint/2010/main" val="3699423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0957-BF7C-4DF6-A7E6-A09B430B3981}"/>
              </a:ext>
            </a:extLst>
          </p:cNvPr>
          <p:cNvSpPr>
            <a:spLocks noGrp="1"/>
          </p:cNvSpPr>
          <p:nvPr>
            <p:ph type="title"/>
          </p:nvPr>
        </p:nvSpPr>
        <p:spPr>
          <a:xfrm>
            <a:off x="552555" y="381508"/>
            <a:ext cx="9650811" cy="648072"/>
          </a:xfrm>
        </p:spPr>
        <p:txBody>
          <a:bodyPr>
            <a:noAutofit/>
          </a:bodyPr>
          <a:lstStyle/>
          <a:p>
            <a:r>
              <a:rPr lang="en-GB" dirty="0"/>
              <a:t>Adverse reactions following vaccination (1) </a:t>
            </a:r>
          </a:p>
        </p:txBody>
      </p:sp>
      <p:sp>
        <p:nvSpPr>
          <p:cNvPr id="6" name="Content Placeholder 5">
            <a:extLst>
              <a:ext uri="{FF2B5EF4-FFF2-40B4-BE49-F238E27FC236}">
                <a16:creationId xmlns:a16="http://schemas.microsoft.com/office/drawing/2014/main" id="{B11C5FC2-992B-4F58-932C-E02011F5B5A3}"/>
              </a:ext>
            </a:extLst>
          </p:cNvPr>
          <p:cNvSpPr>
            <a:spLocks noGrp="1"/>
          </p:cNvSpPr>
          <p:nvPr>
            <p:ph idx="1"/>
          </p:nvPr>
        </p:nvSpPr>
        <p:spPr>
          <a:xfrm>
            <a:off x="651721" y="1479889"/>
            <a:ext cx="8467112" cy="4739679"/>
          </a:xfrm>
        </p:spPr>
        <p:txBody>
          <a:bodyPr/>
          <a:lstStyle/>
          <a:p>
            <a:pPr marL="0" indent="0" defTabSz="762000">
              <a:lnSpc>
                <a:spcPct val="100000"/>
              </a:lnSpc>
              <a:spcBef>
                <a:spcPts val="0"/>
              </a:spcBef>
              <a:buNone/>
              <a:defRPr/>
            </a:pPr>
            <a:r>
              <a:rPr lang="en-GB" sz="2000" dirty="0"/>
              <a:t>Some people can feel unwell following an injection and some people may experience an adverse reaction.</a:t>
            </a:r>
          </a:p>
          <a:p>
            <a:pPr marL="0" indent="0" defTabSz="762000">
              <a:lnSpc>
                <a:spcPct val="100000"/>
              </a:lnSpc>
              <a:spcBef>
                <a:spcPts val="0"/>
              </a:spcBef>
              <a:buNone/>
              <a:defRPr/>
            </a:pPr>
            <a:endParaRPr lang="en-GB" sz="2000" dirty="0"/>
          </a:p>
          <a:p>
            <a:pPr marL="0" indent="0" defTabSz="762000">
              <a:lnSpc>
                <a:spcPct val="100000"/>
              </a:lnSpc>
              <a:spcBef>
                <a:spcPts val="0"/>
              </a:spcBef>
              <a:buNone/>
              <a:defRPr/>
            </a:pPr>
            <a:r>
              <a:rPr lang="en-GB" sz="2000" dirty="0"/>
              <a:t>Vaccinees should be informed of the potential expected reactions to COVID-19 vaccines.</a:t>
            </a:r>
          </a:p>
          <a:p>
            <a:pPr marL="0" indent="0" defTabSz="762000">
              <a:lnSpc>
                <a:spcPct val="100000"/>
              </a:lnSpc>
              <a:spcBef>
                <a:spcPts val="0"/>
              </a:spcBef>
              <a:buNone/>
              <a:defRPr/>
            </a:pPr>
            <a:endParaRPr lang="en-GB" sz="2000" dirty="0"/>
          </a:p>
          <a:p>
            <a:pPr marL="0" indent="0" defTabSz="762000">
              <a:lnSpc>
                <a:spcPct val="100000"/>
              </a:lnSpc>
              <a:spcBef>
                <a:spcPts val="0"/>
              </a:spcBef>
              <a:buNone/>
              <a:defRPr/>
            </a:pPr>
            <a:r>
              <a:rPr lang="en-GB" altLang="en-US" sz="2000" dirty="0">
                <a:latin typeface="+mn-lt"/>
                <a:ea typeface="Verdana" panose="020B0604030504040204" pitchFamily="34" charset="0"/>
                <a:cs typeface="Verdana" panose="020B0604030504040204" pitchFamily="34" charset="0"/>
              </a:rPr>
              <a:t>There are 3 main types of adverse reaction following immunisation:</a:t>
            </a:r>
          </a:p>
          <a:p>
            <a:pPr defTabSz="762000">
              <a:lnSpc>
                <a:spcPct val="100000"/>
              </a:lnSpc>
              <a:spcBef>
                <a:spcPts val="600"/>
              </a:spcBef>
              <a:defRPr/>
            </a:pPr>
            <a:r>
              <a:rPr lang="en-GB" altLang="en-US" sz="2000" dirty="0">
                <a:latin typeface="+mn-lt"/>
                <a:ea typeface="Verdana" panose="020B0604030504040204" pitchFamily="34" charset="0"/>
                <a:cs typeface="Verdana" panose="020B0604030504040204" pitchFamily="34" charset="0"/>
              </a:rPr>
              <a:t>local reactions at the injection site such as redness, swelling or pain at the injection site</a:t>
            </a:r>
          </a:p>
          <a:p>
            <a:pPr defTabSz="762000">
              <a:lnSpc>
                <a:spcPct val="100000"/>
              </a:lnSpc>
              <a:spcBef>
                <a:spcPts val="600"/>
              </a:spcBef>
              <a:defRPr/>
            </a:pPr>
            <a:r>
              <a:rPr lang="en-GB" altLang="en-US" sz="2000" dirty="0">
                <a:latin typeface="+mn-lt"/>
                <a:ea typeface="Verdana" panose="020B0604030504040204" pitchFamily="34" charset="0"/>
                <a:cs typeface="Verdana" panose="020B0604030504040204" pitchFamily="34" charset="0"/>
              </a:rPr>
              <a:t>systemic reactions (reaction affecting the whole body) such as fever, headache, loss of appetite</a:t>
            </a:r>
          </a:p>
          <a:p>
            <a:pPr defTabSz="762000">
              <a:lnSpc>
                <a:spcPct val="100000"/>
              </a:lnSpc>
              <a:spcBef>
                <a:spcPts val="600"/>
              </a:spcBef>
              <a:defRPr/>
            </a:pPr>
            <a:r>
              <a:rPr lang="en-GB" altLang="en-US" sz="2000" dirty="0">
                <a:latin typeface="+mn-lt"/>
                <a:ea typeface="Verdana" panose="020B0604030504040204" pitchFamily="34" charset="0"/>
                <a:cs typeface="Verdana" panose="020B0604030504040204" pitchFamily="34" charset="0"/>
              </a:rPr>
              <a:t>allergic reaction such as anaphylaxis or a severe systemic allergic reaction</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a:defRPr/>
            </a:pPr>
            <a:endParaRPr lang="en-GB" sz="1600" dirty="0"/>
          </a:p>
          <a:p>
            <a:pPr marL="0" indent="0">
              <a:defRPr/>
            </a:pPr>
            <a:endParaRPr lang="en-GB" altLang="en-US" sz="1600" dirty="0">
              <a:latin typeface="+mn-lt"/>
              <a:ea typeface="Verdana" panose="020B0604030504040204" pitchFamily="34" charset="0"/>
              <a:cs typeface="Verdana" panose="020B0604030504040204" pitchFamily="34" charset="0"/>
            </a:endParaRPr>
          </a:p>
        </p:txBody>
      </p:sp>
      <p:sp>
        <p:nvSpPr>
          <p:cNvPr id="10" name="Footer Placeholder 9">
            <a:extLst>
              <a:ext uri="{FF2B5EF4-FFF2-40B4-BE49-F238E27FC236}">
                <a16:creationId xmlns:a16="http://schemas.microsoft.com/office/drawing/2014/main" id="{30840B35-9027-4980-91AD-1D3F8F93F75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D338B5D-CFE3-40A4-8CB9-0B58BE651CD9}"/>
              </a:ext>
            </a:extLst>
          </p:cNvPr>
          <p:cNvSpPr>
            <a:spLocks noGrp="1"/>
          </p:cNvSpPr>
          <p:nvPr>
            <p:ph type="sldNum" sz="quarter" idx="11"/>
          </p:nvPr>
        </p:nvSpPr>
        <p:spPr/>
        <p:txBody>
          <a:bodyPr/>
          <a:lstStyle/>
          <a:p>
            <a:fld id="{344369E4-5DE7-46E5-874E-4FD437973785}" type="slidenum">
              <a:rPr lang="en-GB" smtClean="0"/>
              <a:pPr/>
              <a:t>124</a:t>
            </a:fld>
            <a:endParaRPr lang="en-GB" sz="1400" dirty="0"/>
          </a:p>
        </p:txBody>
      </p:sp>
    </p:spTree>
    <p:extLst>
      <p:ext uri="{BB962C8B-B14F-4D97-AF65-F5344CB8AC3E}">
        <p14:creationId xmlns:p14="http://schemas.microsoft.com/office/powerpoint/2010/main" val="717926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E1F6-2D53-4615-AAD0-BF2C11621241}"/>
              </a:ext>
            </a:extLst>
          </p:cNvPr>
          <p:cNvSpPr>
            <a:spLocks noGrp="1"/>
          </p:cNvSpPr>
          <p:nvPr>
            <p:ph type="title"/>
          </p:nvPr>
        </p:nvSpPr>
        <p:spPr>
          <a:xfrm>
            <a:off x="330206" y="321534"/>
            <a:ext cx="10515600" cy="972607"/>
          </a:xfrm>
        </p:spPr>
        <p:txBody>
          <a:bodyPr>
            <a:normAutofit/>
          </a:bodyPr>
          <a:lstStyle/>
          <a:p>
            <a:r>
              <a:rPr lang="en-GB" dirty="0"/>
              <a:t>Adverse reactions following vaccination (2)</a:t>
            </a:r>
          </a:p>
        </p:txBody>
      </p:sp>
      <p:sp>
        <p:nvSpPr>
          <p:cNvPr id="6" name="Content Placeholder 5">
            <a:extLst>
              <a:ext uri="{FF2B5EF4-FFF2-40B4-BE49-F238E27FC236}">
                <a16:creationId xmlns:a16="http://schemas.microsoft.com/office/drawing/2014/main" id="{7D81B3A1-8B7F-4D1C-BD2D-3384B316D41C}"/>
              </a:ext>
            </a:extLst>
          </p:cNvPr>
          <p:cNvSpPr txBox="1">
            <a:spLocks noGrp="1"/>
          </p:cNvSpPr>
          <p:nvPr>
            <p:ph idx="1"/>
          </p:nvPr>
        </p:nvSpPr>
        <p:spPr>
          <a:xfrm>
            <a:off x="525731" y="1543295"/>
            <a:ext cx="9406834" cy="3092129"/>
          </a:xfrm>
          <a:prstGeom prst="rect">
            <a:avLst/>
          </a:prstGeom>
          <a:noFill/>
        </p:spPr>
        <p:txBody>
          <a:bodyPr wrap="square">
            <a:spAutoFit/>
          </a:bodyPr>
          <a:lstStyle/>
          <a:p>
            <a:pPr marL="0" indent="0">
              <a:lnSpc>
                <a:spcPct val="100000"/>
              </a:lnSpc>
              <a:spcBef>
                <a:spcPts val="0"/>
              </a:spcBef>
              <a:buNone/>
              <a:defRPr/>
            </a:pPr>
            <a:r>
              <a:rPr lang="en-GB" sz="2000" dirty="0"/>
              <a:t>Adverse events following vaccination may occur for various reasons. </a:t>
            </a:r>
          </a:p>
          <a:p>
            <a:pPr marL="0" indent="0">
              <a:lnSpc>
                <a:spcPct val="100000"/>
              </a:lnSpc>
              <a:spcBef>
                <a:spcPts val="0"/>
              </a:spcBef>
              <a:buNone/>
              <a:defRPr/>
            </a:pPr>
            <a:r>
              <a:rPr lang="en-GB" sz="2000" dirty="0"/>
              <a:t>These include:</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t>inappropriate practices in the provision of vaccinations such as giving the wrong dose of vaccine or poor injection technique</a:t>
            </a:r>
          </a:p>
          <a:p>
            <a:pPr marL="285750" indent="-285750">
              <a:lnSpc>
                <a:spcPct val="100000"/>
              </a:lnSpc>
              <a:spcBef>
                <a:spcPts val="600"/>
              </a:spcBef>
              <a:buFont typeface="Arial" panose="020B0604020202020204" pitchFamily="34" charset="0"/>
              <a:buChar char="•"/>
              <a:defRPr/>
            </a:pPr>
            <a:r>
              <a:rPr lang="en-GB" sz="2000" dirty="0"/>
              <a:t>reactions caused by the vaccine or its component parts. These may be a direct effect of the vaccine or due to an underlying medical condition in the individual</a:t>
            </a:r>
          </a:p>
          <a:p>
            <a:pPr marL="0" indent="0">
              <a:lnSpc>
                <a:spcPct val="100000"/>
              </a:lnSpc>
              <a:spcBef>
                <a:spcPts val="0"/>
              </a:spcBef>
              <a:defRPr/>
            </a:pPr>
            <a:endParaRPr lang="en-GB" sz="2000" dirty="0"/>
          </a:p>
          <a:p>
            <a:pPr marL="0" indent="0">
              <a:buNone/>
              <a:defRPr/>
            </a:pPr>
            <a:endParaRPr lang="en-GB" dirty="0"/>
          </a:p>
        </p:txBody>
      </p:sp>
      <p:sp>
        <p:nvSpPr>
          <p:cNvPr id="10" name="Footer Placeholder 9">
            <a:extLst>
              <a:ext uri="{FF2B5EF4-FFF2-40B4-BE49-F238E27FC236}">
                <a16:creationId xmlns:a16="http://schemas.microsoft.com/office/drawing/2014/main" id="{E252A978-4B91-4E2E-A36F-31A65F839C5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283A2F1-670D-4627-B0E0-5F6E22E27EC3}"/>
              </a:ext>
            </a:extLst>
          </p:cNvPr>
          <p:cNvSpPr>
            <a:spLocks noGrp="1"/>
          </p:cNvSpPr>
          <p:nvPr>
            <p:ph type="sldNum" sz="quarter" idx="11"/>
          </p:nvPr>
        </p:nvSpPr>
        <p:spPr/>
        <p:txBody>
          <a:bodyPr/>
          <a:lstStyle/>
          <a:p>
            <a:fld id="{344369E4-5DE7-46E5-874E-4FD437973785}" type="slidenum">
              <a:rPr lang="en-GB" smtClean="0"/>
              <a:pPr/>
              <a:t>125</a:t>
            </a:fld>
            <a:endParaRPr lang="en-GB" sz="1400" dirty="0"/>
          </a:p>
        </p:txBody>
      </p:sp>
    </p:spTree>
    <p:extLst>
      <p:ext uri="{BB962C8B-B14F-4D97-AF65-F5344CB8AC3E}">
        <p14:creationId xmlns:p14="http://schemas.microsoft.com/office/powerpoint/2010/main" val="14301783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D411-E566-424B-B6AE-81C0E2D39B14}"/>
              </a:ext>
            </a:extLst>
          </p:cNvPr>
          <p:cNvSpPr>
            <a:spLocks noGrp="1"/>
          </p:cNvSpPr>
          <p:nvPr>
            <p:ph type="title"/>
          </p:nvPr>
        </p:nvSpPr>
        <p:spPr>
          <a:xfrm>
            <a:off x="330206" y="224805"/>
            <a:ext cx="10515600" cy="972607"/>
          </a:xfrm>
        </p:spPr>
        <p:txBody>
          <a:bodyPr/>
          <a:lstStyle/>
          <a:p>
            <a:r>
              <a:rPr lang="en-GB" dirty="0"/>
              <a:t>Anaphylaxis (1) </a:t>
            </a:r>
          </a:p>
        </p:txBody>
      </p:sp>
      <p:sp>
        <p:nvSpPr>
          <p:cNvPr id="3" name="Content Placeholder 2">
            <a:extLst>
              <a:ext uri="{FF2B5EF4-FFF2-40B4-BE49-F238E27FC236}">
                <a16:creationId xmlns:a16="http://schemas.microsoft.com/office/drawing/2014/main" id="{E94D6894-22E4-48D8-A52D-4BC543813B89}"/>
              </a:ext>
            </a:extLst>
          </p:cNvPr>
          <p:cNvSpPr>
            <a:spLocks noGrp="1"/>
          </p:cNvSpPr>
          <p:nvPr>
            <p:ph idx="1"/>
          </p:nvPr>
        </p:nvSpPr>
        <p:spPr>
          <a:xfrm>
            <a:off x="389886" y="1457660"/>
            <a:ext cx="10389968" cy="4981190"/>
          </a:xfrm>
        </p:spPr>
        <p:txBody>
          <a:bodyPr>
            <a:normAutofit/>
          </a:bodyPr>
          <a:lstStyle/>
          <a:p>
            <a:pPr marL="0" indent="0">
              <a:lnSpc>
                <a:spcPct val="100000"/>
              </a:lnSpc>
              <a:spcBef>
                <a:spcPts val="0"/>
              </a:spcBef>
              <a:buNone/>
            </a:pPr>
            <a:r>
              <a:rPr lang="en-GB" sz="2000" dirty="0"/>
              <a:t>Common causes of anaphylaxis include food, eggs, and nuts but it can also be caused by medicines or vaccines.</a:t>
            </a:r>
          </a:p>
          <a:p>
            <a:pPr marL="0" indent="0">
              <a:lnSpc>
                <a:spcPct val="100000"/>
              </a:lnSpc>
              <a:spcBef>
                <a:spcPts val="600"/>
              </a:spcBef>
              <a:buNone/>
            </a:pPr>
            <a:r>
              <a:rPr lang="en-GB" sz="2000" dirty="0"/>
              <a:t>Anaphylaxis is a rare, potentially life-threatening event.</a:t>
            </a:r>
          </a:p>
          <a:p>
            <a:pPr marL="0" indent="0">
              <a:lnSpc>
                <a:spcPct val="100000"/>
              </a:lnSpc>
              <a:spcBef>
                <a:spcPts val="600"/>
              </a:spcBef>
              <a:buNone/>
            </a:pPr>
            <a:r>
              <a:rPr lang="en-GB" sz="2000" dirty="0"/>
              <a:t>Data from the US indicates anaphylaxis rates of one per every 200,000 doses of the Pfizer BioNTech vaccine administered and one per 360,000 doses of the Moderna vaccine given. </a:t>
            </a:r>
          </a:p>
          <a:p>
            <a:pPr marL="0" indent="0">
              <a:lnSpc>
                <a:spcPct val="100000"/>
              </a:lnSpc>
              <a:spcBef>
                <a:spcPts val="600"/>
              </a:spcBef>
              <a:buNone/>
            </a:pPr>
            <a:r>
              <a:rPr lang="en-GB" sz="2000" dirty="0"/>
              <a:t>Rate of anaphylaxis reported to date to the AstraZeneca vaccine is in line with the expected rate of anaphylaxis to non-COVID vaccines (less than one per million doses of vaccine given). </a:t>
            </a:r>
          </a:p>
          <a:p>
            <a:pPr marL="0" indent="0">
              <a:lnSpc>
                <a:spcPct val="100000"/>
              </a:lnSpc>
              <a:spcBef>
                <a:spcPts val="600"/>
              </a:spcBef>
              <a:buNone/>
            </a:pPr>
            <a:r>
              <a:rPr lang="en-GB" sz="2000" dirty="0"/>
              <a:t>Onset is typically rapid, within minutes, with variable severity.</a:t>
            </a:r>
          </a:p>
          <a:p>
            <a:pPr marL="0" indent="0">
              <a:lnSpc>
                <a:spcPct val="100000"/>
              </a:lnSpc>
              <a:spcBef>
                <a:spcPts val="600"/>
              </a:spcBef>
              <a:buNone/>
            </a:pPr>
            <a:r>
              <a:rPr lang="en-GB" sz="2000" dirty="0"/>
              <a:t>It is critically important that immunisers know how to treat anaphylaxis should it occur and equipment for treating anaphylaxis must always be available in all vaccination settings.</a:t>
            </a:r>
          </a:p>
          <a:p>
            <a:pPr marL="0" indent="0">
              <a:lnSpc>
                <a:spcPct val="100000"/>
              </a:lnSpc>
              <a:spcBef>
                <a:spcPts val="600"/>
              </a:spcBef>
              <a:buNone/>
            </a:pPr>
            <a:r>
              <a:rPr lang="en-GB" sz="2000" dirty="0"/>
              <a:t>You must have completed Basic Life Support and anaphylaxis training prior to giving any vaccinations.</a:t>
            </a:r>
          </a:p>
        </p:txBody>
      </p:sp>
      <p:sp>
        <p:nvSpPr>
          <p:cNvPr id="10" name="Footer Placeholder 9">
            <a:extLst>
              <a:ext uri="{FF2B5EF4-FFF2-40B4-BE49-F238E27FC236}">
                <a16:creationId xmlns:a16="http://schemas.microsoft.com/office/drawing/2014/main" id="{DAB1CA17-0C81-4051-BCCC-03AA13EC17C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04C69AF-D64B-4B1C-8A2A-758A827C8BA0}"/>
              </a:ext>
            </a:extLst>
          </p:cNvPr>
          <p:cNvSpPr>
            <a:spLocks noGrp="1"/>
          </p:cNvSpPr>
          <p:nvPr>
            <p:ph type="sldNum" sz="quarter" idx="11"/>
          </p:nvPr>
        </p:nvSpPr>
        <p:spPr/>
        <p:txBody>
          <a:bodyPr/>
          <a:lstStyle/>
          <a:p>
            <a:fld id="{344369E4-5DE7-46E5-874E-4FD437973785}" type="slidenum">
              <a:rPr lang="en-GB" smtClean="0"/>
              <a:pPr/>
              <a:t>126</a:t>
            </a:fld>
            <a:endParaRPr lang="en-GB" sz="1400" dirty="0"/>
          </a:p>
        </p:txBody>
      </p:sp>
    </p:spTree>
    <p:extLst>
      <p:ext uri="{BB962C8B-B14F-4D97-AF65-F5344CB8AC3E}">
        <p14:creationId xmlns:p14="http://schemas.microsoft.com/office/powerpoint/2010/main" val="5424190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5259-80C0-4AE4-BAE7-58EF28706615}"/>
              </a:ext>
            </a:extLst>
          </p:cNvPr>
          <p:cNvSpPr>
            <a:spLocks noGrp="1"/>
          </p:cNvSpPr>
          <p:nvPr>
            <p:ph type="title"/>
          </p:nvPr>
        </p:nvSpPr>
        <p:spPr>
          <a:xfrm>
            <a:off x="254705" y="219240"/>
            <a:ext cx="10515600" cy="972607"/>
          </a:xfrm>
        </p:spPr>
        <p:txBody>
          <a:bodyPr/>
          <a:lstStyle/>
          <a:p>
            <a:r>
              <a:rPr lang="en-GB" dirty="0"/>
              <a:t>Anaphylaxis (2)</a:t>
            </a:r>
          </a:p>
        </p:txBody>
      </p:sp>
      <p:sp>
        <p:nvSpPr>
          <p:cNvPr id="3" name="Content Placeholder 2">
            <a:extLst>
              <a:ext uri="{FF2B5EF4-FFF2-40B4-BE49-F238E27FC236}">
                <a16:creationId xmlns:a16="http://schemas.microsoft.com/office/drawing/2014/main" id="{E420D68E-3717-436E-A409-9593431C3447}"/>
              </a:ext>
            </a:extLst>
          </p:cNvPr>
          <p:cNvSpPr>
            <a:spLocks noGrp="1"/>
          </p:cNvSpPr>
          <p:nvPr>
            <p:ph idx="1"/>
          </p:nvPr>
        </p:nvSpPr>
        <p:spPr>
          <a:xfrm>
            <a:off x="285380" y="1505056"/>
            <a:ext cx="5049897" cy="4739679"/>
          </a:xfrm>
        </p:spPr>
        <p:txBody>
          <a:bodyPr>
            <a:normAutofit/>
          </a:bodyPr>
          <a:lstStyle/>
          <a:p>
            <a:pPr marL="0" indent="0">
              <a:buNone/>
            </a:pPr>
            <a:r>
              <a:rPr lang="en-GB" sz="2000" dirty="0"/>
              <a:t>Anaphylaxis occurs as a result of </a:t>
            </a:r>
            <a:br>
              <a:rPr lang="en-GB" sz="2000" dirty="0"/>
            </a:br>
            <a:r>
              <a:rPr lang="en-GB" sz="2000" dirty="0"/>
              <a:t>exposure to an allergen to which a person has been sensitised and previously made specific immunoglobulin E (IgE).</a:t>
            </a:r>
          </a:p>
          <a:p>
            <a:endParaRPr lang="en-GB" sz="2000" dirty="0"/>
          </a:p>
          <a:p>
            <a:pPr marL="0" indent="0">
              <a:buNone/>
            </a:pPr>
            <a:r>
              <a:rPr lang="en-GB" sz="2000" dirty="0"/>
              <a:t>On re-exposure to the antigen, explosive amounts of histamine and other chemical mediators are released following the binding of the antigen to IgE coated mast cells.</a:t>
            </a:r>
          </a:p>
          <a:p>
            <a:endParaRPr lang="en-GB" sz="2000" dirty="0"/>
          </a:p>
          <a:p>
            <a:pPr marL="0" indent="0">
              <a:buNone/>
            </a:pPr>
            <a:r>
              <a:rPr lang="en-GB" sz="2000" dirty="0"/>
              <a:t>This causes bronchospasm, angioedema, pulmonary oedema, cardiovascular collapse, and loss of consciousness.</a:t>
            </a:r>
            <a:endParaRPr lang="en-GB" sz="2000" dirty="0">
              <a:solidFill>
                <a:srgbClr val="FF0000"/>
              </a:solidFill>
            </a:endParaRPr>
          </a:p>
        </p:txBody>
      </p:sp>
      <p:pic>
        <p:nvPicPr>
          <p:cNvPr id="6" name="Content Placeholder 5">
            <a:extLst>
              <a:ext uri="{FF2B5EF4-FFF2-40B4-BE49-F238E27FC236}">
                <a16:creationId xmlns:a16="http://schemas.microsoft.com/office/drawing/2014/main" id="{F69460FD-66B7-431A-95FC-6E5AE5E798B4}"/>
              </a:ext>
            </a:extLst>
          </p:cNvPr>
          <p:cNvPicPr>
            <a:picLocks noChangeAspect="1"/>
          </p:cNvPicPr>
          <p:nvPr/>
        </p:nvPicPr>
        <p:blipFill>
          <a:blip r:embed="rId3"/>
          <a:stretch>
            <a:fillRect/>
          </a:stretch>
        </p:blipFill>
        <p:spPr bwMode="auto">
          <a:xfrm>
            <a:off x="5097378" y="1750741"/>
            <a:ext cx="6809242" cy="4304371"/>
          </a:xfrm>
          <a:prstGeom prst="rect">
            <a:avLst/>
          </a:prstGeom>
          <a:noFill/>
          <a:ln w="9525">
            <a:noFill/>
            <a:miter lim="800000"/>
            <a:headEnd/>
            <a:tailEnd/>
          </a:ln>
        </p:spPr>
      </p:pic>
      <p:sp>
        <p:nvSpPr>
          <p:cNvPr id="11" name="Footer Placeholder 10">
            <a:extLst>
              <a:ext uri="{FF2B5EF4-FFF2-40B4-BE49-F238E27FC236}">
                <a16:creationId xmlns:a16="http://schemas.microsoft.com/office/drawing/2014/main" id="{C65648E3-752E-4C3F-83DF-1E48874BB13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3EDFF4B1-6540-45E3-88FF-0A7BA9BE49F3}"/>
              </a:ext>
            </a:extLst>
          </p:cNvPr>
          <p:cNvSpPr>
            <a:spLocks noGrp="1"/>
          </p:cNvSpPr>
          <p:nvPr>
            <p:ph type="sldNum" sz="quarter" idx="11"/>
          </p:nvPr>
        </p:nvSpPr>
        <p:spPr/>
        <p:txBody>
          <a:bodyPr/>
          <a:lstStyle/>
          <a:p>
            <a:fld id="{344369E4-5DE7-46E5-874E-4FD437973785}" type="slidenum">
              <a:rPr lang="en-GB" smtClean="0"/>
              <a:pPr/>
              <a:t>127</a:t>
            </a:fld>
            <a:endParaRPr lang="en-GB" sz="1400" dirty="0"/>
          </a:p>
        </p:txBody>
      </p:sp>
    </p:spTree>
    <p:extLst>
      <p:ext uri="{BB962C8B-B14F-4D97-AF65-F5344CB8AC3E}">
        <p14:creationId xmlns:p14="http://schemas.microsoft.com/office/powerpoint/2010/main" val="31967191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9C30-B5A9-4E02-BC61-2AA113F645F9}"/>
              </a:ext>
            </a:extLst>
          </p:cNvPr>
          <p:cNvSpPr>
            <a:spLocks noGrp="1"/>
          </p:cNvSpPr>
          <p:nvPr>
            <p:ph type="title"/>
          </p:nvPr>
        </p:nvSpPr>
        <p:spPr>
          <a:xfrm>
            <a:off x="504650" y="449018"/>
            <a:ext cx="5591350" cy="648072"/>
          </a:xfrm>
        </p:spPr>
        <p:txBody>
          <a:bodyPr/>
          <a:lstStyle/>
          <a:p>
            <a:r>
              <a:rPr lang="en-GB" dirty="0"/>
              <a:t>Fainting</a:t>
            </a:r>
          </a:p>
        </p:txBody>
      </p:sp>
      <p:sp>
        <p:nvSpPr>
          <p:cNvPr id="3" name="Content Placeholder 2">
            <a:extLst>
              <a:ext uri="{FF2B5EF4-FFF2-40B4-BE49-F238E27FC236}">
                <a16:creationId xmlns:a16="http://schemas.microsoft.com/office/drawing/2014/main" id="{0C986210-EBC8-45F3-BB1C-66BEC2E3973D}"/>
              </a:ext>
            </a:extLst>
          </p:cNvPr>
          <p:cNvSpPr>
            <a:spLocks noGrp="1"/>
          </p:cNvSpPr>
          <p:nvPr>
            <p:ph idx="1"/>
          </p:nvPr>
        </p:nvSpPr>
        <p:spPr>
          <a:xfrm>
            <a:off x="428796" y="1524929"/>
            <a:ext cx="5384776" cy="4834548"/>
          </a:xfrm>
        </p:spPr>
        <p:txBody>
          <a:bodyPr>
            <a:normAutofit fontScale="70000" lnSpcReduction="20000"/>
          </a:bodyPr>
          <a:lstStyle/>
          <a:p>
            <a:pPr marL="0" indent="0">
              <a:lnSpc>
                <a:spcPct val="120000"/>
              </a:lnSpc>
              <a:spcBef>
                <a:spcPts val="0"/>
              </a:spcBef>
              <a:buNone/>
            </a:pPr>
            <a:r>
              <a:rPr lang="en-GB" dirty="0"/>
              <a:t>All staff involved in vaccination should be able to distinguish an anaphylactic reaction from fainting and panic attacks.</a:t>
            </a:r>
          </a:p>
          <a:p>
            <a:pPr marL="0" indent="0">
              <a:lnSpc>
                <a:spcPct val="120000"/>
              </a:lnSpc>
              <a:spcBef>
                <a:spcPts val="0"/>
              </a:spcBef>
              <a:buNone/>
            </a:pPr>
            <a:endParaRPr lang="en-GB" sz="1000" dirty="0"/>
          </a:p>
          <a:p>
            <a:pPr marL="0" indent="0">
              <a:lnSpc>
                <a:spcPct val="120000"/>
              </a:lnSpc>
              <a:spcBef>
                <a:spcPts val="0"/>
              </a:spcBef>
              <a:buNone/>
            </a:pPr>
            <a:r>
              <a:rPr lang="en-GB" dirty="0"/>
              <a:t>The features listed in the table differentiate between anaphylaxis and fainting. If the diagnosis is unclear, anaphylaxis should be presumed and appropriate management given.</a:t>
            </a:r>
          </a:p>
          <a:p>
            <a:pPr marL="0" indent="0">
              <a:lnSpc>
                <a:spcPct val="120000"/>
              </a:lnSpc>
              <a:spcBef>
                <a:spcPts val="0"/>
              </a:spcBef>
              <a:buNone/>
            </a:pPr>
            <a:endParaRPr lang="en-GB" sz="1000" dirty="0"/>
          </a:p>
          <a:p>
            <a:pPr marL="0" indent="0">
              <a:lnSpc>
                <a:spcPct val="120000"/>
              </a:lnSpc>
              <a:spcBef>
                <a:spcPts val="0"/>
              </a:spcBef>
              <a:buNone/>
            </a:pPr>
            <a:r>
              <a:rPr lang="en-GB" dirty="0"/>
              <a:t>There should be rapid recovery from fainting. Although symptoms of malaise may persist, the patient should recover consciousness within a few minutes.</a:t>
            </a:r>
          </a:p>
          <a:p>
            <a:pPr marL="0" indent="0">
              <a:lnSpc>
                <a:spcPct val="120000"/>
              </a:lnSpc>
              <a:spcBef>
                <a:spcPts val="0"/>
              </a:spcBef>
              <a:buNone/>
            </a:pPr>
            <a:endParaRPr lang="en-GB" sz="1000" dirty="0"/>
          </a:p>
          <a:p>
            <a:pPr marL="0" indent="0">
              <a:lnSpc>
                <a:spcPct val="120000"/>
              </a:lnSpc>
              <a:spcBef>
                <a:spcPts val="0"/>
              </a:spcBef>
              <a:buNone/>
            </a:pPr>
            <a:r>
              <a:rPr lang="en-GB" dirty="0"/>
              <a:t>Some individuals may suffer panic attacks even before immunisation is undertaken. Symptoms include hyperventilation that may lead to numbness and tingling in the arms and legs but hypotension, pallor or wheezing should not occur in a panic attack.</a:t>
            </a:r>
          </a:p>
        </p:txBody>
      </p:sp>
      <p:pic>
        <p:nvPicPr>
          <p:cNvPr id="7" name="Picture 6">
            <a:extLst>
              <a:ext uri="{FF2B5EF4-FFF2-40B4-BE49-F238E27FC236}">
                <a16:creationId xmlns:a16="http://schemas.microsoft.com/office/drawing/2014/main" id="{EBBA36BF-5DB8-4531-8B76-C3910265CA64}"/>
              </a:ext>
            </a:extLst>
          </p:cNvPr>
          <p:cNvPicPr>
            <a:picLocks noChangeAspect="1"/>
          </p:cNvPicPr>
          <p:nvPr/>
        </p:nvPicPr>
        <p:blipFill>
          <a:blip r:embed="rId3"/>
          <a:stretch>
            <a:fillRect/>
          </a:stretch>
        </p:blipFill>
        <p:spPr>
          <a:xfrm>
            <a:off x="5985904" y="1524928"/>
            <a:ext cx="4346065" cy="4834548"/>
          </a:xfrm>
          <a:prstGeom prst="rect">
            <a:avLst/>
          </a:prstGeom>
        </p:spPr>
      </p:pic>
      <p:sp>
        <p:nvSpPr>
          <p:cNvPr id="11" name="Footer Placeholder 10">
            <a:extLst>
              <a:ext uri="{FF2B5EF4-FFF2-40B4-BE49-F238E27FC236}">
                <a16:creationId xmlns:a16="http://schemas.microsoft.com/office/drawing/2014/main" id="{12F6D8B2-B132-46E1-9C17-633993114AA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48F7D3E5-30ED-483E-B7EC-38BB1D18C84A}"/>
              </a:ext>
            </a:extLst>
          </p:cNvPr>
          <p:cNvSpPr>
            <a:spLocks noGrp="1"/>
          </p:cNvSpPr>
          <p:nvPr>
            <p:ph type="sldNum" sz="quarter" idx="11"/>
          </p:nvPr>
        </p:nvSpPr>
        <p:spPr/>
        <p:txBody>
          <a:bodyPr/>
          <a:lstStyle/>
          <a:p>
            <a:fld id="{344369E4-5DE7-46E5-874E-4FD437973785}" type="slidenum">
              <a:rPr lang="en-GB" smtClean="0"/>
              <a:pPr/>
              <a:t>128</a:t>
            </a:fld>
            <a:endParaRPr lang="en-GB" sz="1400" dirty="0"/>
          </a:p>
        </p:txBody>
      </p:sp>
    </p:spTree>
    <p:extLst>
      <p:ext uri="{BB962C8B-B14F-4D97-AF65-F5344CB8AC3E}">
        <p14:creationId xmlns:p14="http://schemas.microsoft.com/office/powerpoint/2010/main" val="16562708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E8A6-F660-479A-8BFE-C13637F726A8}"/>
              </a:ext>
            </a:extLst>
          </p:cNvPr>
          <p:cNvSpPr>
            <a:spLocks noGrp="1"/>
          </p:cNvSpPr>
          <p:nvPr>
            <p:ph type="title"/>
          </p:nvPr>
        </p:nvSpPr>
        <p:spPr>
          <a:xfrm>
            <a:off x="355987" y="196343"/>
            <a:ext cx="10697731" cy="1138606"/>
          </a:xfrm>
        </p:spPr>
        <p:txBody>
          <a:bodyPr>
            <a:normAutofit fontScale="90000"/>
          </a:bodyPr>
          <a:lstStyle/>
          <a:p>
            <a:r>
              <a:rPr lang="en-GB" dirty="0"/>
              <a:t>Preparing for and minimising faints associated with vaccination </a:t>
            </a:r>
            <a:br>
              <a:rPr lang="en-GB" dirty="0"/>
            </a:br>
            <a:endParaRPr lang="en-GB" dirty="0"/>
          </a:p>
        </p:txBody>
      </p:sp>
      <p:sp>
        <p:nvSpPr>
          <p:cNvPr id="3" name="Content Placeholder 2">
            <a:extLst>
              <a:ext uri="{FF2B5EF4-FFF2-40B4-BE49-F238E27FC236}">
                <a16:creationId xmlns:a16="http://schemas.microsoft.com/office/drawing/2014/main" id="{B28D9DCF-B974-49EA-B2EC-03CCA4E55551}"/>
              </a:ext>
            </a:extLst>
          </p:cNvPr>
          <p:cNvSpPr>
            <a:spLocks noGrp="1"/>
          </p:cNvSpPr>
          <p:nvPr>
            <p:ph idx="1"/>
          </p:nvPr>
        </p:nvSpPr>
        <p:spPr>
          <a:xfrm>
            <a:off x="428795" y="1544673"/>
            <a:ext cx="9327601" cy="4465170"/>
          </a:xfrm>
        </p:spPr>
        <p:txBody>
          <a:bodyPr>
            <a:normAutofit fontScale="70000" lnSpcReduction="20000"/>
          </a:bodyPr>
          <a:lstStyle/>
          <a:p>
            <a:pPr marL="0" indent="0">
              <a:lnSpc>
                <a:spcPct val="120000"/>
              </a:lnSpc>
              <a:spcBef>
                <a:spcPts val="0"/>
              </a:spcBef>
              <a:buNone/>
            </a:pPr>
            <a:r>
              <a:rPr lang="en-GB" dirty="0"/>
              <a:t>Fainting is a common event associated with the vaccination process, as are dizziness and nausea which may also follow vaccination due to ‘immunisation anxiety’.</a:t>
            </a:r>
          </a:p>
          <a:p>
            <a:pPr marL="0" indent="0">
              <a:lnSpc>
                <a:spcPct val="120000"/>
              </a:lnSpc>
              <a:spcBef>
                <a:spcPts val="0"/>
              </a:spcBef>
              <a:buNone/>
            </a:pPr>
            <a:endParaRPr lang="en-GB" sz="1000" dirty="0"/>
          </a:p>
          <a:p>
            <a:pPr marL="0" indent="0">
              <a:lnSpc>
                <a:spcPct val="120000"/>
              </a:lnSpc>
              <a:spcBef>
                <a:spcPts val="0"/>
              </a:spcBef>
              <a:buNone/>
            </a:pPr>
            <a:r>
              <a:rPr lang="en-GB" dirty="0"/>
              <a:t>Fainting tends to be more common in younger people, in warm weather, after queueing and where the situation is perceived as stressful.</a:t>
            </a:r>
          </a:p>
          <a:p>
            <a:pPr marL="0" indent="0">
              <a:lnSpc>
                <a:spcPct val="120000"/>
              </a:lnSpc>
              <a:spcBef>
                <a:spcPts val="0"/>
              </a:spcBef>
              <a:buNone/>
            </a:pPr>
            <a:endParaRPr lang="en-GB" sz="1000" dirty="0"/>
          </a:p>
          <a:p>
            <a:pPr marL="0" indent="0">
              <a:lnSpc>
                <a:spcPct val="120000"/>
              </a:lnSpc>
              <a:spcBef>
                <a:spcPts val="0"/>
              </a:spcBef>
              <a:buNone/>
            </a:pPr>
            <a:r>
              <a:rPr lang="en-GB" dirty="0"/>
              <a:t>Vaccinators need to consider the situations that make fainting more likely for example queuing, seeing others being vaccinated and so on, and how they can reduce anxiety, for example distraction techniques, chatting, encouraging deep breaths, drinking water and </a:t>
            </a:r>
            <a:br>
              <a:rPr lang="en-GB" dirty="0"/>
            </a:br>
            <a:r>
              <a:rPr lang="en-GB" dirty="0"/>
              <a:t>so on.</a:t>
            </a:r>
          </a:p>
          <a:p>
            <a:pPr marL="0" indent="0">
              <a:lnSpc>
                <a:spcPct val="120000"/>
              </a:lnSpc>
              <a:spcBef>
                <a:spcPts val="0"/>
              </a:spcBef>
              <a:buNone/>
            </a:pPr>
            <a:endParaRPr lang="en-GB" sz="1000" dirty="0"/>
          </a:p>
          <a:p>
            <a:pPr marL="0" indent="0">
              <a:lnSpc>
                <a:spcPct val="120000"/>
              </a:lnSpc>
              <a:spcBef>
                <a:spcPts val="0"/>
              </a:spcBef>
              <a:buNone/>
            </a:pPr>
            <a:r>
              <a:rPr lang="en-GB" dirty="0"/>
              <a:t>Ensure people are seated whilst having the vaccination or offer a couch to people who say they are prone to fainting when having injections.</a:t>
            </a:r>
          </a:p>
          <a:p>
            <a:pPr marL="0" indent="0">
              <a:lnSpc>
                <a:spcPct val="120000"/>
              </a:lnSpc>
              <a:spcBef>
                <a:spcPts val="0"/>
              </a:spcBef>
              <a:buNone/>
            </a:pPr>
            <a:endParaRPr lang="en-GB" sz="1000" dirty="0"/>
          </a:p>
          <a:p>
            <a:pPr marL="0" indent="0">
              <a:lnSpc>
                <a:spcPct val="120000"/>
              </a:lnSpc>
              <a:spcBef>
                <a:spcPts val="0"/>
              </a:spcBef>
              <a:buNone/>
            </a:pPr>
            <a:r>
              <a:rPr lang="en-GB" dirty="0"/>
              <a:t>People who faint usually regain consciousness within a few seconds so lie them down and raise their legs which improves blood pressure almost immediately. They should not stand up too soon since being active can lead to another episode.</a:t>
            </a:r>
          </a:p>
          <a:p>
            <a:endParaRPr lang="en-GB" dirty="0"/>
          </a:p>
        </p:txBody>
      </p:sp>
      <p:sp>
        <p:nvSpPr>
          <p:cNvPr id="10" name="Footer Placeholder 9">
            <a:extLst>
              <a:ext uri="{FF2B5EF4-FFF2-40B4-BE49-F238E27FC236}">
                <a16:creationId xmlns:a16="http://schemas.microsoft.com/office/drawing/2014/main" id="{F5E5687D-A24F-4755-A1EC-DD64D869E40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D64B95B-C5DC-4528-9C56-8DBC2D989F00}"/>
              </a:ext>
            </a:extLst>
          </p:cNvPr>
          <p:cNvSpPr>
            <a:spLocks noGrp="1"/>
          </p:cNvSpPr>
          <p:nvPr>
            <p:ph type="sldNum" sz="quarter" idx="11"/>
          </p:nvPr>
        </p:nvSpPr>
        <p:spPr/>
        <p:txBody>
          <a:bodyPr/>
          <a:lstStyle/>
          <a:p>
            <a:fld id="{344369E4-5DE7-46E5-874E-4FD437973785}" type="slidenum">
              <a:rPr lang="en-GB" smtClean="0"/>
              <a:pPr/>
              <a:t>129</a:t>
            </a:fld>
            <a:endParaRPr lang="en-GB" sz="1400" dirty="0"/>
          </a:p>
        </p:txBody>
      </p:sp>
    </p:spTree>
    <p:extLst>
      <p:ext uri="{BB962C8B-B14F-4D97-AF65-F5344CB8AC3E}">
        <p14:creationId xmlns:p14="http://schemas.microsoft.com/office/powerpoint/2010/main" val="162640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F50D-B353-41B8-ABCC-621CFA6285FD}"/>
              </a:ext>
            </a:extLst>
          </p:cNvPr>
          <p:cNvSpPr>
            <a:spLocks noGrp="1"/>
          </p:cNvSpPr>
          <p:nvPr>
            <p:ph type="title"/>
          </p:nvPr>
        </p:nvSpPr>
        <p:spPr/>
        <p:txBody>
          <a:bodyPr/>
          <a:lstStyle/>
          <a:p>
            <a:r>
              <a:rPr lang="en-GB" dirty="0"/>
              <a:t>Variants</a:t>
            </a:r>
          </a:p>
        </p:txBody>
      </p:sp>
      <p:sp>
        <p:nvSpPr>
          <p:cNvPr id="4" name="Footer Placeholder 3">
            <a:extLst>
              <a:ext uri="{FF2B5EF4-FFF2-40B4-BE49-F238E27FC236}">
                <a16:creationId xmlns:a16="http://schemas.microsoft.com/office/drawing/2014/main" id="{CF65C5E6-B26F-479A-B168-14312ABBE0A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8528973D-8CBB-44B8-8325-96B8968B3F1F}"/>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
        <p:nvSpPr>
          <p:cNvPr id="8" name="Content Placeholder 7">
            <a:extLst>
              <a:ext uri="{FF2B5EF4-FFF2-40B4-BE49-F238E27FC236}">
                <a16:creationId xmlns:a16="http://schemas.microsoft.com/office/drawing/2014/main" id="{1AFB5998-85B3-4AAF-8B1B-B8574A88ADC2}"/>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n-GB" dirty="0">
                <a:effectLst/>
                <a:latin typeface="+mn-lt"/>
                <a:ea typeface="Calibri" panose="020F0502020204030204" pitchFamily="34" charset="0"/>
                <a:cs typeface="Times New Roman" panose="02020603050405020304" pitchFamily="18" charset="0"/>
              </a:rPr>
              <a:t>All viruses change over time.</a:t>
            </a:r>
          </a:p>
          <a:p>
            <a:pPr marL="0" indent="0">
              <a:lnSpc>
                <a:spcPct val="107000"/>
              </a:lnSpc>
              <a:spcAft>
                <a:spcPts val="800"/>
              </a:spcAft>
              <a:buNone/>
            </a:pPr>
            <a:r>
              <a:rPr lang="en-GB" dirty="0">
                <a:effectLst/>
                <a:latin typeface="+mn-lt"/>
                <a:ea typeface="Calibri" panose="020F0502020204030204" pitchFamily="34" charset="0"/>
                <a:cs typeface="Times New Roman" panose="02020603050405020304" pitchFamily="18" charset="0"/>
              </a:rPr>
              <a:t>Mutations are changes to the genetic structure (RNA) of the virus and the means by which it adapts to survive.</a:t>
            </a:r>
          </a:p>
          <a:p>
            <a:pPr marL="0" indent="0">
              <a:lnSpc>
                <a:spcPct val="107000"/>
              </a:lnSpc>
              <a:spcAft>
                <a:spcPts val="800"/>
              </a:spcAft>
              <a:buNone/>
            </a:pPr>
            <a:r>
              <a:rPr lang="en-GB" dirty="0">
                <a:latin typeface="+mn-lt"/>
                <a:ea typeface="Calibri" panose="020F0502020204030204" pitchFamily="34" charset="0"/>
                <a:cs typeface="Times New Roman" panose="02020603050405020304" pitchFamily="18" charset="0"/>
              </a:rPr>
              <a:t>M</a:t>
            </a:r>
            <a:r>
              <a:rPr lang="en-GB" dirty="0">
                <a:effectLst/>
                <a:latin typeface="+mn-lt"/>
                <a:ea typeface="Calibri" panose="020F0502020204030204" pitchFamily="34" charset="0"/>
                <a:cs typeface="Times New Roman" panose="02020603050405020304" pitchFamily="18" charset="0"/>
              </a:rPr>
              <a:t>ost mutations have little effect on the properties of the virus or its impact.</a:t>
            </a:r>
          </a:p>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H</a:t>
            </a:r>
            <a:r>
              <a:rPr lang="en-GB" dirty="0">
                <a:effectLst/>
                <a:latin typeface="+mn-lt"/>
                <a:ea typeface="Calibri" panose="020F0502020204030204" pitchFamily="34" charset="0"/>
                <a:cs typeface="Calibri" panose="020F0502020204030204" pitchFamily="34" charset="0"/>
              </a:rPr>
              <a:t>owever, some mutations have the potential to:</a:t>
            </a:r>
          </a:p>
          <a:p>
            <a:pPr lvl="1">
              <a:lnSpc>
                <a:spcPct val="107000"/>
              </a:lnSpc>
              <a:spcAft>
                <a:spcPts val="800"/>
              </a:spcAft>
            </a:pPr>
            <a:r>
              <a:rPr lang="en-GB" dirty="0">
                <a:effectLst/>
                <a:latin typeface="+mn-lt"/>
                <a:ea typeface="Calibri" panose="020F0502020204030204" pitchFamily="34" charset="0"/>
                <a:cs typeface="Calibri" panose="020F0502020204030204" pitchFamily="34" charset="0"/>
              </a:rPr>
              <a:t>increase how easily the virus spreads</a:t>
            </a:r>
            <a:endParaRPr lang="en-GB" dirty="0">
              <a:latin typeface="+mn-lt"/>
              <a:ea typeface="Calibri" panose="020F0502020204030204" pitchFamily="34" charset="0"/>
              <a:cs typeface="Calibri" panose="020F0502020204030204" pitchFamily="34" charset="0"/>
            </a:endParaRPr>
          </a:p>
          <a:p>
            <a:pPr lvl="1">
              <a:lnSpc>
                <a:spcPct val="107000"/>
              </a:lnSpc>
              <a:spcAft>
                <a:spcPts val="800"/>
              </a:spcAft>
            </a:pPr>
            <a:r>
              <a:rPr lang="en-GB" dirty="0">
                <a:effectLst/>
                <a:latin typeface="+mn-lt"/>
                <a:ea typeface="Calibri" panose="020F0502020204030204" pitchFamily="34" charset="0"/>
                <a:cs typeface="Calibri" panose="020F0502020204030204" pitchFamily="34" charset="0"/>
              </a:rPr>
              <a:t>cause more severe disease </a:t>
            </a:r>
          </a:p>
          <a:p>
            <a:pPr lvl="1">
              <a:lnSpc>
                <a:spcPct val="107000"/>
              </a:lnSpc>
              <a:spcAft>
                <a:spcPts val="800"/>
              </a:spcAft>
            </a:pPr>
            <a:r>
              <a:rPr lang="en-GB" dirty="0">
                <a:effectLst/>
                <a:latin typeface="+mn-lt"/>
                <a:ea typeface="Calibri" panose="020F0502020204030204" pitchFamily="34" charset="0"/>
                <a:cs typeface="Calibri" panose="020F0502020204030204" pitchFamily="34" charset="0"/>
              </a:rPr>
              <a:t>escape immunity (the immune response is in some way less effective) </a:t>
            </a:r>
          </a:p>
          <a:p>
            <a:pPr lvl="1">
              <a:lnSpc>
                <a:spcPct val="107000"/>
              </a:lnSpc>
              <a:spcAft>
                <a:spcPts val="800"/>
              </a:spcAft>
            </a:pPr>
            <a:r>
              <a:rPr lang="en-GB" dirty="0">
                <a:solidFill>
                  <a:srgbClr val="0B0C0C"/>
                </a:solidFill>
                <a:effectLst/>
                <a:latin typeface="+mn-lt"/>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0" indent="0">
              <a:lnSpc>
                <a:spcPct val="107000"/>
              </a:lnSpc>
              <a:spcAft>
                <a:spcPts val="800"/>
              </a:spcAft>
              <a:buNone/>
            </a:pPr>
            <a:r>
              <a:rPr lang="en-GB" dirty="0">
                <a:latin typeface="+mn-lt"/>
                <a:ea typeface="Calibri" panose="020F0502020204030204" pitchFamily="34" charset="0"/>
                <a:cs typeface="Times New Roman" panose="02020603050405020304" pitchFamily="18" charset="0"/>
              </a:rPr>
              <a:t>T</a:t>
            </a:r>
            <a:r>
              <a:rPr lang="en-GB" dirty="0">
                <a:effectLst/>
                <a:latin typeface="+mn-lt"/>
                <a:ea typeface="Calibri" panose="020F0502020204030204" pitchFamily="34" charset="0"/>
                <a:cs typeface="Times New Roman" panose="02020603050405020304" pitchFamily="18" charset="0"/>
              </a:rPr>
              <a:t>he original (sometimes termed wildtype or ancestral) SARS-CoV-2 virus has mutated, producing new variants, for example the Alpha, Delta, and Omicron variants. </a:t>
            </a:r>
          </a:p>
          <a:p>
            <a:pPr marL="0" indent="0">
              <a:lnSpc>
                <a:spcPct val="107000"/>
              </a:lnSpc>
              <a:spcAft>
                <a:spcPts val="800"/>
              </a:spcAft>
              <a:buNone/>
            </a:pPr>
            <a:r>
              <a:rPr lang="en-GB" dirty="0">
                <a:latin typeface="+mn-lt"/>
                <a:ea typeface="Calibri" panose="020F0502020204030204" pitchFamily="34" charset="0"/>
                <a:cs typeface="Times New Roman" panose="02020603050405020304" pitchFamily="18" charset="0"/>
              </a:rPr>
              <a:t>W</a:t>
            </a:r>
            <a:r>
              <a:rPr lang="en-GB" dirty="0">
                <a:effectLst/>
                <a:latin typeface="+mn-lt"/>
                <a:ea typeface="Calibri" panose="020F0502020204030204" pitchFamily="34" charset="0"/>
                <a:cs typeface="Times New Roman" panose="02020603050405020304" pitchFamily="18" charset="0"/>
              </a:rPr>
              <a:t>ithin a variant there may also be sub-variants, for instance, Omicron BA.1, BA.2, BA.3, BA.4 and BA.5.</a:t>
            </a:r>
          </a:p>
        </p:txBody>
      </p:sp>
    </p:spTree>
    <p:extLst>
      <p:ext uri="{BB962C8B-B14F-4D97-AF65-F5344CB8AC3E}">
        <p14:creationId xmlns:p14="http://schemas.microsoft.com/office/powerpoint/2010/main" val="29664521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358-8D89-4A0B-A5E7-850A192CF4A6}"/>
              </a:ext>
            </a:extLst>
          </p:cNvPr>
          <p:cNvSpPr>
            <a:spLocks noGrp="1"/>
          </p:cNvSpPr>
          <p:nvPr>
            <p:ph type="title"/>
          </p:nvPr>
        </p:nvSpPr>
        <p:spPr/>
        <p:txBody>
          <a:bodyPr/>
          <a:lstStyle/>
          <a:p>
            <a:r>
              <a:rPr lang="en-GB" dirty="0"/>
              <a:t>Reporting adverse reactions</a:t>
            </a:r>
          </a:p>
        </p:txBody>
      </p:sp>
      <p:sp>
        <p:nvSpPr>
          <p:cNvPr id="3" name="Content Placeholder 2">
            <a:extLst>
              <a:ext uri="{FF2B5EF4-FFF2-40B4-BE49-F238E27FC236}">
                <a16:creationId xmlns:a16="http://schemas.microsoft.com/office/drawing/2014/main" id="{E9673EC5-A9A1-479D-998A-F0E8F2DC3C8C}"/>
              </a:ext>
            </a:extLst>
          </p:cNvPr>
          <p:cNvSpPr>
            <a:spLocks noGrp="1"/>
          </p:cNvSpPr>
          <p:nvPr>
            <p:ph idx="1"/>
          </p:nvPr>
        </p:nvSpPr>
        <p:spPr>
          <a:xfrm>
            <a:off x="232980" y="1557430"/>
            <a:ext cx="9775086" cy="4701855"/>
          </a:xfrm>
        </p:spPr>
        <p:txBody>
          <a:bodyPr/>
          <a:lstStyle/>
          <a:p>
            <a:pPr marL="0" indent="0">
              <a:lnSpc>
                <a:spcPct val="107000"/>
              </a:lnSpc>
              <a:spcAft>
                <a:spcPts val="800"/>
              </a:spcAft>
              <a:buNone/>
            </a:pPr>
            <a:r>
              <a:rPr lang="en-GB" sz="1600" dirty="0">
                <a:latin typeface="+mn-lt"/>
              </a:rPr>
              <a:t>Suspected adverse reactions following administration of COVID-19 vaccine should be reported to the MHRA’s </a:t>
            </a:r>
            <a:r>
              <a:rPr lang="en-GB" sz="1600" dirty="0">
                <a:effectLst/>
                <a:latin typeface="+mn-lt"/>
                <a:ea typeface="Calibri" panose="020F0502020204030204" pitchFamily="34" charset="0"/>
                <a:cs typeface="Times New Roman" panose="02020603050405020304" pitchFamily="18" charset="0"/>
              </a:rPr>
              <a:t>Yellow CARD reporting scheme at </a:t>
            </a:r>
            <a:r>
              <a:rPr lang="en-GB" sz="1600" dirty="0">
                <a:latin typeface="+mn-lt"/>
                <a:hlinkClick r:id="rId3"/>
              </a:rPr>
              <a:t>Yellow Card | Making medicines and medical devices safer (mhra.gov.uk)</a:t>
            </a:r>
            <a:r>
              <a:rPr lang="en-GB" sz="1600" dirty="0">
                <a:effectLst/>
                <a:latin typeface="+mn-lt"/>
                <a:ea typeface="Calibri" panose="020F0502020204030204" pitchFamily="34" charset="0"/>
                <a:cs typeface="Times New Roman" panose="02020603050405020304" pitchFamily="18" charset="0"/>
              </a:rPr>
              <a:t> (or call 0800 731 6789).</a:t>
            </a:r>
            <a:r>
              <a:rPr lang="en-GB" sz="1600" dirty="0">
                <a:latin typeface="+mn-lt"/>
              </a:rPr>
              <a:t> As new vaccines, MHRA have a specific interest in the reporting of adverse drug reactions for these vaccines:</a:t>
            </a:r>
          </a:p>
          <a:p>
            <a:pPr>
              <a:lnSpc>
                <a:spcPct val="107000"/>
              </a:lnSpc>
              <a:spcAft>
                <a:spcPts val="800"/>
              </a:spcAft>
            </a:pPr>
            <a:endParaRPr lang="en-GB" sz="1600" dirty="0"/>
          </a:p>
          <a:p>
            <a:pPr marL="0" indent="0">
              <a:buNone/>
            </a:pPr>
            <a:endParaRPr lang="en-GB" dirty="0"/>
          </a:p>
        </p:txBody>
      </p:sp>
      <p:sp>
        <p:nvSpPr>
          <p:cNvPr id="4" name="Footer Placeholder 3">
            <a:extLst>
              <a:ext uri="{FF2B5EF4-FFF2-40B4-BE49-F238E27FC236}">
                <a16:creationId xmlns:a16="http://schemas.microsoft.com/office/drawing/2014/main" id="{34F9642F-3872-43C6-9244-E5FA027A52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1140E972-2B7D-42E8-B4B8-C099CCE6AFF1}"/>
              </a:ext>
            </a:extLst>
          </p:cNvPr>
          <p:cNvSpPr>
            <a:spLocks noGrp="1"/>
          </p:cNvSpPr>
          <p:nvPr>
            <p:ph type="sldNum" sz="quarter" idx="11"/>
          </p:nvPr>
        </p:nvSpPr>
        <p:spPr/>
        <p:txBody>
          <a:bodyPr/>
          <a:lstStyle/>
          <a:p>
            <a:fld id="{344369E4-5DE7-46E5-874E-4FD437973785}" type="slidenum">
              <a:rPr lang="en-GB" smtClean="0"/>
              <a:pPr/>
              <a:t>130</a:t>
            </a:fld>
            <a:endParaRPr lang="en-GB" sz="1400" dirty="0"/>
          </a:p>
        </p:txBody>
      </p:sp>
      <p:sp>
        <p:nvSpPr>
          <p:cNvPr id="6" name="Content Placeholder 2">
            <a:extLst>
              <a:ext uri="{FF2B5EF4-FFF2-40B4-BE49-F238E27FC236}">
                <a16:creationId xmlns:a16="http://schemas.microsoft.com/office/drawing/2014/main" id="{895A9C51-DA1C-4F2C-98DE-857229B3594D}"/>
              </a:ext>
            </a:extLst>
          </p:cNvPr>
          <p:cNvSpPr txBox="1">
            <a:spLocks/>
          </p:cNvSpPr>
          <p:nvPr/>
        </p:nvSpPr>
        <p:spPr bwMode="auto">
          <a:xfrm>
            <a:off x="330205" y="3058886"/>
            <a:ext cx="7240367" cy="32003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Clr>
                <a:srgbClr val="007C91"/>
              </a:buClr>
              <a:buFont typeface="Arial" panose="020B0604020202020204" pitchFamily="34" charset="0"/>
              <a:buChar char="•"/>
            </a:pPr>
            <a:r>
              <a:rPr lang="en-GB" altLang="en-US" sz="1600" dirty="0"/>
              <a:t>vaccines are carefully monitored to ensure they are safe, not causing untoward side effects and are suitable for the immunisation programme</a:t>
            </a:r>
          </a:p>
          <a:p>
            <a:pPr marL="285750" indent="-285750">
              <a:spcAft>
                <a:spcPts val="600"/>
              </a:spcAft>
              <a:buClr>
                <a:srgbClr val="007C91"/>
              </a:buClr>
              <a:buFont typeface="Arial" panose="020B0604020202020204" pitchFamily="34" charset="0"/>
              <a:buChar char="•"/>
            </a:pPr>
            <a:r>
              <a:rPr lang="en-GB" altLang="en-US" sz="1600" dirty="0"/>
              <a:t>MHRA promotes the collection and investigation of adverse reactions through the Yellow Card scheme which is a voluntary reporting system for suspected adverse reactions </a:t>
            </a:r>
          </a:p>
          <a:p>
            <a:pPr marL="285750" indent="-285750">
              <a:spcAft>
                <a:spcPts val="600"/>
              </a:spcAft>
              <a:buClr>
                <a:srgbClr val="007C91"/>
              </a:buClr>
              <a:buFont typeface="Arial" panose="020B0604020202020204" pitchFamily="34" charset="0"/>
              <a:buChar char="•"/>
            </a:pPr>
            <a:r>
              <a:rPr lang="en-GB" altLang="en-US" sz="1600" dirty="0"/>
              <a:t>anyone (patients and HCWs) can make a Yellow Card report, even if they are uncertain as to whether a vaccine caused the condition</a:t>
            </a:r>
          </a:p>
          <a:p>
            <a:pPr marL="285750" indent="-285750">
              <a:spcAft>
                <a:spcPts val="600"/>
              </a:spcAft>
              <a:buClr>
                <a:srgbClr val="007C91"/>
              </a:buClr>
              <a:buFont typeface="Arial" panose="020B0604020202020204" pitchFamily="34" charset="0"/>
              <a:buChar char="•"/>
            </a:pPr>
            <a:r>
              <a:rPr lang="en-GB" sz="1600" dirty="0"/>
              <a:t>weekly summaries of information received via Yellow Card reports for COVID-19 vaccines are published on the GOV.UK website at </a:t>
            </a:r>
            <a:r>
              <a:rPr lang="en-GB" sz="1600" dirty="0">
                <a:hlinkClick r:id="rId4"/>
              </a:rPr>
              <a:t>Coronavirus vaccine - weekly summary of Yellow Card reporting</a:t>
            </a:r>
            <a:endParaRPr lang="en-GB" sz="1600" dirty="0"/>
          </a:p>
        </p:txBody>
      </p:sp>
      <p:pic>
        <p:nvPicPr>
          <p:cNvPr id="7" name="Picture 6">
            <a:extLst>
              <a:ext uri="{FF2B5EF4-FFF2-40B4-BE49-F238E27FC236}">
                <a16:creationId xmlns:a16="http://schemas.microsoft.com/office/drawing/2014/main" id="{4EC8C6FB-C048-4C32-BC63-08C2E1DB39AA}"/>
              </a:ext>
            </a:extLst>
          </p:cNvPr>
          <p:cNvPicPr>
            <a:picLocks noChangeAspect="1"/>
          </p:cNvPicPr>
          <p:nvPr/>
        </p:nvPicPr>
        <p:blipFill>
          <a:blip r:embed="rId5"/>
          <a:stretch>
            <a:fillRect/>
          </a:stretch>
        </p:blipFill>
        <p:spPr>
          <a:xfrm>
            <a:off x="7825946" y="2675048"/>
            <a:ext cx="3693021" cy="2810178"/>
          </a:xfrm>
          <a:prstGeom prst="rect">
            <a:avLst/>
          </a:prstGeom>
        </p:spPr>
      </p:pic>
    </p:spTree>
    <p:extLst>
      <p:ext uri="{BB962C8B-B14F-4D97-AF65-F5344CB8AC3E}">
        <p14:creationId xmlns:p14="http://schemas.microsoft.com/office/powerpoint/2010/main" val="3096482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224145"/>
            <a:ext cx="10515600" cy="972607"/>
          </a:xfrm>
        </p:spPr>
        <p:txBody>
          <a:bodyPr/>
          <a:lstStyle/>
          <a:p>
            <a:r>
              <a:rPr lang="en-GB" dirty="0"/>
              <a:t>Documentation and record keeping</a:t>
            </a:r>
          </a:p>
        </p:txBody>
      </p:sp>
      <p:sp>
        <p:nvSpPr>
          <p:cNvPr id="6" name="TextBox 5">
            <a:extLst>
              <a:ext uri="{FF2B5EF4-FFF2-40B4-BE49-F238E27FC236}">
                <a16:creationId xmlns:a16="http://schemas.microsoft.com/office/drawing/2014/main" id="{E7C18F16-C829-4EA8-96AA-5B7909D84355}"/>
              </a:ext>
            </a:extLst>
          </p:cNvPr>
          <p:cNvSpPr txBox="1"/>
          <p:nvPr/>
        </p:nvSpPr>
        <p:spPr>
          <a:xfrm>
            <a:off x="1038197" y="3336726"/>
            <a:ext cx="3851809" cy="3154710"/>
          </a:xfrm>
          <a:prstGeom prst="rect">
            <a:avLst/>
          </a:prstGeom>
          <a:noFill/>
        </p:spPr>
        <p:txBody>
          <a:bodyPr wrap="square" rtlCol="0">
            <a:spAutoFit/>
          </a:bodyPr>
          <a:lstStyle/>
          <a:p>
            <a:r>
              <a:rPr lang="en-GB" sz="1600" dirty="0"/>
              <a:t>Box 1. Following vaccination, the following information should be recorded:</a:t>
            </a:r>
          </a:p>
          <a:p>
            <a:pPr marL="285750" indent="-285750">
              <a:spcBef>
                <a:spcPts val="600"/>
              </a:spcBef>
              <a:buClr>
                <a:srgbClr val="007C91"/>
              </a:buClr>
              <a:buFont typeface="Arial" panose="020B0604020202020204" pitchFamily="34" charset="0"/>
              <a:buChar char="•"/>
            </a:pPr>
            <a:r>
              <a:rPr lang="en-GB" sz="1600" dirty="0"/>
              <a:t>vaccine name</a:t>
            </a:r>
          </a:p>
          <a:p>
            <a:pPr marL="285750" indent="-285750">
              <a:buClr>
                <a:srgbClr val="007C91"/>
              </a:buClr>
              <a:buFont typeface="Arial" panose="020B0604020202020204" pitchFamily="34" charset="0"/>
              <a:buChar char="•"/>
            </a:pPr>
            <a:r>
              <a:rPr lang="en-GB" sz="1600" dirty="0"/>
              <a:t>product name</a:t>
            </a:r>
          </a:p>
          <a:p>
            <a:pPr marL="285750" indent="-285750">
              <a:buClr>
                <a:srgbClr val="007C91"/>
              </a:buClr>
              <a:buFont typeface="Arial" panose="020B0604020202020204" pitchFamily="34" charset="0"/>
              <a:buChar char="•"/>
            </a:pPr>
            <a:r>
              <a:rPr lang="en-GB" sz="1600" dirty="0"/>
              <a:t>batch number</a:t>
            </a:r>
          </a:p>
          <a:p>
            <a:pPr marL="285750" indent="-285750">
              <a:buClr>
                <a:srgbClr val="007C91"/>
              </a:buClr>
              <a:buFont typeface="Arial" panose="020B0604020202020204" pitchFamily="34" charset="0"/>
              <a:buChar char="•"/>
            </a:pPr>
            <a:r>
              <a:rPr lang="en-GB" sz="1600" dirty="0"/>
              <a:t>expiry date</a:t>
            </a:r>
          </a:p>
          <a:p>
            <a:pPr marL="285750" indent="-285750">
              <a:buClr>
                <a:srgbClr val="007C91"/>
              </a:buClr>
              <a:buFont typeface="Arial" panose="020B0604020202020204" pitchFamily="34" charset="0"/>
              <a:buChar char="•"/>
            </a:pPr>
            <a:r>
              <a:rPr lang="en-GB" sz="1600" dirty="0"/>
              <a:t>dose administered</a:t>
            </a:r>
          </a:p>
          <a:p>
            <a:pPr marL="285750" indent="-285750">
              <a:buClr>
                <a:srgbClr val="007C91"/>
              </a:buClr>
              <a:buFont typeface="Arial" panose="020B0604020202020204" pitchFamily="34" charset="0"/>
              <a:buChar char="•"/>
            </a:pPr>
            <a:r>
              <a:rPr lang="en-GB" sz="1600" dirty="0"/>
              <a:t>date immunisation given</a:t>
            </a:r>
          </a:p>
          <a:p>
            <a:pPr marL="285750" indent="-285750">
              <a:buClr>
                <a:srgbClr val="007C91"/>
              </a:buClr>
              <a:buFont typeface="Arial" panose="020B0604020202020204" pitchFamily="34" charset="0"/>
              <a:buChar char="•"/>
            </a:pPr>
            <a:r>
              <a:rPr lang="en-GB" sz="1600" dirty="0"/>
              <a:t>route/site used</a:t>
            </a:r>
          </a:p>
          <a:p>
            <a:pPr marL="285750" indent="-285750">
              <a:buClr>
                <a:srgbClr val="007C91"/>
              </a:buClr>
              <a:buFont typeface="Arial" panose="020B0604020202020204" pitchFamily="34" charset="0"/>
              <a:buChar char="•"/>
            </a:pPr>
            <a:r>
              <a:rPr lang="en-GB" sz="1600" dirty="0"/>
              <a:t>name and signature of vaccinator</a:t>
            </a:r>
          </a:p>
          <a:p>
            <a:endParaRPr lang="en-GB" dirty="0"/>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441100" y="3429000"/>
            <a:ext cx="4645296" cy="2267287"/>
          </a:xfrm>
          <a:prstGeom prst="rect">
            <a:avLst/>
          </a:prstGeom>
          <a:noFill/>
        </p:spPr>
        <p:txBody>
          <a:bodyPr wrap="square" rtlCol="0">
            <a:spAutoFit/>
          </a:bodyPr>
          <a:lstStyle/>
          <a:p>
            <a:pPr marL="0" indent="0">
              <a:buNone/>
            </a:pPr>
            <a:r>
              <a:rPr lang="en-GB" sz="1600" dirty="0"/>
              <a:t>Examples of patient records where vaccination details may need to be recorded:</a:t>
            </a:r>
          </a:p>
          <a:p>
            <a:pPr marL="285750" indent="-285750">
              <a:buFont typeface="Arial" panose="020B0604020202020204" pitchFamily="34" charset="0"/>
              <a:buChar char="•"/>
            </a:pPr>
            <a:r>
              <a:rPr lang="en-GB" sz="1600" dirty="0"/>
              <a:t>patient's GP record (or other patient record, depending on location)</a:t>
            </a:r>
          </a:p>
          <a:p>
            <a:pPr marL="285750" indent="-285750">
              <a:buFont typeface="Arial" panose="020B0604020202020204" pitchFamily="34" charset="0"/>
              <a:buChar char="•"/>
            </a:pPr>
            <a:r>
              <a:rPr lang="en-GB" sz="1600" dirty="0"/>
              <a:t>practice computer system</a:t>
            </a:r>
          </a:p>
          <a:p>
            <a:pPr marL="285750" indent="-285750">
              <a:buFont typeface="Arial" panose="020B0604020202020204" pitchFamily="34" charset="0"/>
              <a:buChar char="•"/>
            </a:pPr>
            <a:r>
              <a:rPr lang="en-GB" sz="1600" dirty="0"/>
              <a:t>occupational health record/employer's record</a:t>
            </a:r>
          </a:p>
          <a:p>
            <a:endParaRPr lang="en-GB" dirty="0"/>
          </a:p>
        </p:txBody>
      </p:sp>
      <p:sp>
        <p:nvSpPr>
          <p:cNvPr id="8" name="TextBox 7">
            <a:extLst>
              <a:ext uri="{FF2B5EF4-FFF2-40B4-BE49-F238E27FC236}">
                <a16:creationId xmlns:a16="http://schemas.microsoft.com/office/drawing/2014/main" id="{69635A68-6CA9-4021-A186-601190100554}"/>
              </a:ext>
            </a:extLst>
          </p:cNvPr>
          <p:cNvSpPr txBox="1"/>
          <p:nvPr/>
        </p:nvSpPr>
        <p:spPr>
          <a:xfrm>
            <a:off x="330206" y="1459270"/>
            <a:ext cx="10100408" cy="1831271"/>
          </a:xfrm>
          <a:prstGeom prst="rect">
            <a:avLst/>
          </a:prstGeom>
          <a:noFill/>
        </p:spPr>
        <p:txBody>
          <a:bodyPr wrap="square" rtlCol="0">
            <a:spAutoFit/>
          </a:bodyPr>
          <a:lstStyle/>
          <a:p>
            <a:pPr>
              <a:buClr>
                <a:srgbClr val="007C91"/>
              </a:buClr>
            </a:pPr>
            <a:r>
              <a:rPr lang="en-GB" dirty="0"/>
              <a:t>It is essential that the information in Box 1 is recorded for all doses of vaccine given to ensure complete and accurate patient vaccination records and to enable extraction of the correct data for surveillance and vaccine coverage purposes.  </a:t>
            </a:r>
          </a:p>
          <a:p>
            <a:pPr>
              <a:spcBef>
                <a:spcPts val="600"/>
              </a:spcBef>
              <a:buClr>
                <a:srgbClr val="007C91"/>
              </a:buClr>
            </a:pPr>
            <a:r>
              <a:rPr lang="en-GB" dirty="0"/>
              <a:t>If not administered at the patient's GP surgery, a record of the vaccination given should be sent to the patient's GP to avoid duplicate vaccination and so that data can be submitted to the national COVID-19 vaccine uptake data survey.</a:t>
            </a:r>
            <a:endParaRPr lang="en-GB" sz="2000" dirty="0">
              <a:solidFill>
                <a:srgbClr val="FF0000"/>
              </a:solidFill>
            </a:endParaRPr>
          </a:p>
        </p:txBody>
      </p:sp>
      <p:sp>
        <p:nvSpPr>
          <p:cNvPr id="3" name="Rectangle 2">
            <a:extLst>
              <a:ext uri="{FF2B5EF4-FFF2-40B4-BE49-F238E27FC236}">
                <a16:creationId xmlns:a16="http://schemas.microsoft.com/office/drawing/2014/main" id="{64CF2B0F-7244-4D0D-80A1-885D6EAF6984}"/>
              </a:ext>
            </a:extLst>
          </p:cNvPr>
          <p:cNvSpPr/>
          <p:nvPr/>
        </p:nvSpPr>
        <p:spPr>
          <a:xfrm>
            <a:off x="1051601" y="3312368"/>
            <a:ext cx="3825003" cy="2987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0FE1EF8-62C3-465C-BE95-5CCC3983CA27}"/>
              </a:ext>
            </a:extLst>
          </p:cNvPr>
          <p:cNvSpPr/>
          <p:nvPr/>
        </p:nvSpPr>
        <p:spPr>
          <a:xfrm>
            <a:off x="5315824" y="3312368"/>
            <a:ext cx="4895849" cy="2987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ooter Placeholder 15">
            <a:extLst>
              <a:ext uri="{FF2B5EF4-FFF2-40B4-BE49-F238E27FC236}">
                <a16:creationId xmlns:a16="http://schemas.microsoft.com/office/drawing/2014/main" id="{0FDE04F3-409B-44D9-8B48-812355405D2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1"/>
          </p:nvPr>
        </p:nvSpPr>
        <p:spPr/>
        <p:txBody>
          <a:bodyPr/>
          <a:lstStyle/>
          <a:p>
            <a:fld id="{344369E4-5DE7-46E5-874E-4FD437973785}" type="slidenum">
              <a:rPr lang="en-GB" smtClean="0"/>
              <a:pPr/>
              <a:t>131</a:t>
            </a:fld>
            <a:endParaRPr lang="en-GB" sz="1400" dirty="0"/>
          </a:p>
        </p:txBody>
      </p:sp>
    </p:spTree>
    <p:extLst>
      <p:ext uri="{BB962C8B-B14F-4D97-AF65-F5344CB8AC3E}">
        <p14:creationId xmlns:p14="http://schemas.microsoft.com/office/powerpoint/2010/main" val="2822377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5AC-FC3B-4AE7-B5D6-425F995EA698}"/>
              </a:ext>
            </a:extLst>
          </p:cNvPr>
          <p:cNvSpPr>
            <a:spLocks noGrp="1"/>
          </p:cNvSpPr>
          <p:nvPr>
            <p:ph type="title"/>
          </p:nvPr>
        </p:nvSpPr>
        <p:spPr>
          <a:xfrm>
            <a:off x="330206" y="245532"/>
            <a:ext cx="10515600" cy="972607"/>
          </a:xfrm>
        </p:spPr>
        <p:txBody>
          <a:bodyPr>
            <a:normAutofit/>
          </a:bodyPr>
          <a:lstStyle/>
          <a:p>
            <a:r>
              <a:rPr lang="en-GB" dirty="0"/>
              <a:t>Communicating about vaccination</a:t>
            </a:r>
          </a:p>
        </p:txBody>
      </p:sp>
      <p:sp>
        <p:nvSpPr>
          <p:cNvPr id="6" name="Content Placeholder 2">
            <a:extLst>
              <a:ext uri="{FF2B5EF4-FFF2-40B4-BE49-F238E27FC236}">
                <a16:creationId xmlns:a16="http://schemas.microsoft.com/office/drawing/2014/main" id="{95BA8313-776E-4977-90BC-5151F0836B1A}"/>
              </a:ext>
            </a:extLst>
          </p:cNvPr>
          <p:cNvSpPr>
            <a:spLocks noGrp="1"/>
          </p:cNvSpPr>
          <p:nvPr>
            <p:ph idx="1"/>
          </p:nvPr>
        </p:nvSpPr>
        <p:spPr bwMode="auto">
          <a:xfrm>
            <a:off x="428795" y="1652825"/>
            <a:ext cx="921646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fontScale="85000" lnSpcReduction="10000"/>
          </a:bodyPr>
          <a:lstStyle>
            <a:lvl1pPr marL="269875" indent="-269875" algn="l" defTabSz="720725" rtl="0" eaLnBrk="0" fontAlgn="base" hangingPunct="0">
              <a:spcBef>
                <a:spcPct val="20000"/>
              </a:spcBef>
              <a:spcAft>
                <a:spcPct val="0"/>
              </a:spcAft>
              <a:buChar char="•"/>
              <a:defRPr sz="900">
                <a:solidFill>
                  <a:schemeClr val="tx1"/>
                </a:solidFill>
                <a:latin typeface="+mn-lt"/>
                <a:ea typeface="+mn-ea"/>
                <a:cs typeface="+mn-cs"/>
              </a:defRPr>
            </a:lvl1pPr>
            <a:lvl2pPr marL="585788" indent="-225425" algn="l" defTabSz="720725" rtl="0" eaLnBrk="0" fontAlgn="base" hangingPunct="0">
              <a:spcBef>
                <a:spcPct val="20000"/>
              </a:spcBef>
              <a:spcAft>
                <a:spcPct val="0"/>
              </a:spcAft>
              <a:buChar char="–"/>
              <a:defRPr sz="1000">
                <a:solidFill>
                  <a:schemeClr val="tx1"/>
                </a:solidFill>
                <a:latin typeface="Verdana" pitchFamily="34" charset="0"/>
              </a:defRPr>
            </a:lvl2pPr>
            <a:lvl3pPr marL="900113" indent="-179388" algn="l" defTabSz="720725" rtl="0" eaLnBrk="0" fontAlgn="base" hangingPunct="0">
              <a:spcBef>
                <a:spcPct val="20000"/>
              </a:spcBef>
              <a:spcAft>
                <a:spcPct val="0"/>
              </a:spcAft>
              <a:buChar char="•"/>
              <a:defRPr sz="1000">
                <a:solidFill>
                  <a:schemeClr val="tx1"/>
                </a:solidFill>
                <a:latin typeface="Verdana" pitchFamily="34" charset="0"/>
              </a:defRPr>
            </a:lvl3pPr>
            <a:lvl4pPr marL="1260475" indent="-180975" algn="l" defTabSz="720725" rtl="0" eaLnBrk="0" fontAlgn="base" hangingPunct="0">
              <a:spcBef>
                <a:spcPct val="20000"/>
              </a:spcBef>
              <a:spcAft>
                <a:spcPct val="0"/>
              </a:spcAft>
              <a:buChar char="–"/>
              <a:defRPr sz="1000">
                <a:solidFill>
                  <a:schemeClr val="tx1"/>
                </a:solidFill>
                <a:latin typeface="Verdana" pitchFamily="34" charset="0"/>
              </a:defRPr>
            </a:lvl4pPr>
            <a:lvl5pPr marL="1620838" indent="-180975" algn="l" defTabSz="720725" rtl="0" eaLnBrk="0" fontAlgn="base" hangingPunct="0">
              <a:spcBef>
                <a:spcPct val="20000"/>
              </a:spcBef>
              <a:spcAft>
                <a:spcPct val="0"/>
              </a:spcAft>
              <a:buChar char="»"/>
              <a:defRPr sz="1600">
                <a:solidFill>
                  <a:schemeClr val="tx1"/>
                </a:solidFill>
                <a:latin typeface="Verdana" pitchFamily="34" charset="0"/>
              </a:defRPr>
            </a:lvl5pPr>
            <a:lvl6pPr marL="2078038" indent="-180975" algn="l" defTabSz="720725" rtl="0" fontAlgn="base">
              <a:spcBef>
                <a:spcPct val="20000"/>
              </a:spcBef>
              <a:spcAft>
                <a:spcPct val="0"/>
              </a:spcAft>
              <a:defRPr sz="1600">
                <a:solidFill>
                  <a:schemeClr val="tx1"/>
                </a:solidFill>
                <a:latin typeface="+mn-lt"/>
              </a:defRPr>
            </a:lvl6pPr>
            <a:lvl7pPr marL="2535238" indent="-180975" algn="l" defTabSz="720725" rtl="0" fontAlgn="base">
              <a:spcBef>
                <a:spcPct val="20000"/>
              </a:spcBef>
              <a:spcAft>
                <a:spcPct val="0"/>
              </a:spcAft>
              <a:defRPr sz="1600">
                <a:solidFill>
                  <a:schemeClr val="tx1"/>
                </a:solidFill>
                <a:latin typeface="+mn-lt"/>
              </a:defRPr>
            </a:lvl7pPr>
            <a:lvl8pPr marL="2992438" indent="-180975" algn="l" defTabSz="720725" rtl="0" fontAlgn="base">
              <a:spcBef>
                <a:spcPct val="20000"/>
              </a:spcBef>
              <a:spcAft>
                <a:spcPct val="0"/>
              </a:spcAft>
              <a:defRPr sz="1600">
                <a:solidFill>
                  <a:schemeClr val="tx1"/>
                </a:solidFill>
                <a:latin typeface="+mn-lt"/>
              </a:defRPr>
            </a:lvl8pPr>
            <a:lvl9pPr marL="3449638" indent="-180975" algn="l" defTabSz="720725" rtl="0" fontAlgn="base">
              <a:spcBef>
                <a:spcPct val="20000"/>
              </a:spcBef>
              <a:spcAft>
                <a:spcPct val="0"/>
              </a:spcAft>
              <a:defRPr sz="1600">
                <a:solidFill>
                  <a:schemeClr val="tx1"/>
                </a:solidFill>
                <a:latin typeface="+mn-lt"/>
              </a:defRPr>
            </a:lvl9pPr>
          </a:lstStyle>
          <a:p>
            <a:pPr marL="0" indent="0">
              <a:lnSpc>
                <a:spcPct val="120000"/>
              </a:lnSpc>
              <a:spcBef>
                <a:spcPts val="0"/>
              </a:spcBef>
              <a:buNone/>
            </a:pPr>
            <a:r>
              <a:rPr lang="en-GB" altLang="en-US" sz="1800" dirty="0">
                <a:latin typeface="Arial" pitchFamily="34" charset="0"/>
                <a:ea typeface="ヒラギノ角ゴ Pro W3" pitchFamily="84" charset="-128"/>
              </a:rPr>
              <a:t>There are many sources of information available relating to COVID-19. Since the virus was first identified in January 2020, there have been thousands of publications globally.</a:t>
            </a:r>
          </a:p>
          <a:p>
            <a:pPr marL="0" indent="0">
              <a:lnSpc>
                <a:spcPct val="120000"/>
              </a:lnSpc>
              <a:spcBef>
                <a:spcPts val="0"/>
              </a:spcBef>
              <a:buNone/>
            </a:pPr>
            <a:endParaRPr lang="en-GB" altLang="en-US" sz="1800" dirty="0">
              <a:latin typeface="Arial" pitchFamily="34" charset="0"/>
              <a:ea typeface="ヒラギノ角ゴ Pro W3" pitchFamily="84" charset="-128"/>
            </a:endParaRPr>
          </a:p>
          <a:p>
            <a:pPr marL="0" indent="0">
              <a:lnSpc>
                <a:spcPct val="120000"/>
              </a:lnSpc>
              <a:spcBef>
                <a:spcPts val="0"/>
              </a:spcBef>
              <a:buNone/>
            </a:pPr>
            <a:r>
              <a:rPr lang="en-GB" altLang="en-US" sz="1800" dirty="0">
                <a:latin typeface="Arial" pitchFamily="34" charset="0"/>
                <a:ea typeface="ヒラギノ角ゴ Pro W3" pitchFamily="84" charset="-128"/>
              </a:rPr>
              <a:t>When considering the information contained in written materials, consider:</a:t>
            </a:r>
          </a:p>
          <a:p>
            <a:pPr marL="0" indent="0">
              <a:lnSpc>
                <a:spcPct val="120000"/>
              </a:lnSpc>
              <a:spcBef>
                <a:spcPts val="0"/>
              </a:spcBef>
              <a:buNone/>
            </a:pPr>
            <a:endParaRPr lang="en-GB" altLang="en-US" sz="1200" dirty="0">
              <a:latin typeface="Arial" pitchFamily="34" charset="0"/>
              <a:ea typeface="ヒラギノ角ゴ Pro W3" pitchFamily="84" charset="-128"/>
            </a:endParaRPr>
          </a:p>
          <a:p>
            <a:pPr>
              <a:lnSpc>
                <a:spcPct val="120000"/>
              </a:lnSpc>
              <a:spcBef>
                <a:spcPts val="0"/>
              </a:spcBef>
            </a:pPr>
            <a:r>
              <a:rPr lang="en-GB" altLang="en-US" sz="1800" dirty="0">
                <a:latin typeface="Arial" pitchFamily="34" charset="0"/>
                <a:ea typeface="ヒラギノ角ゴ Pro W3" pitchFamily="84" charset="-128"/>
              </a:rPr>
              <a:t>the author and their</a:t>
            </a:r>
            <a:r>
              <a:rPr lang="en-GB" altLang="en-US" sz="1800" dirty="0">
                <a:latin typeface="Arial" pitchFamily="34" charset="0"/>
              </a:rPr>
              <a:t> expertise and background </a:t>
            </a:r>
          </a:p>
          <a:p>
            <a:pPr lvl="1">
              <a:lnSpc>
                <a:spcPct val="120000"/>
              </a:lnSpc>
              <a:spcBef>
                <a:spcPts val="0"/>
              </a:spcBef>
              <a:buFont typeface="Arial" panose="020B0604020202020204" pitchFamily="34" charset="0"/>
              <a:buChar char="•"/>
            </a:pPr>
            <a:r>
              <a:rPr lang="en-GB" altLang="en-US" sz="1800" dirty="0">
                <a:latin typeface="Arial" pitchFamily="34" charset="0"/>
              </a:rPr>
              <a:t>if the author is not named, or the source is not clear, this should raise your suspicion about the quality of the information</a:t>
            </a:r>
          </a:p>
          <a:p>
            <a:pPr lvl="1">
              <a:lnSpc>
                <a:spcPct val="120000"/>
              </a:lnSpc>
              <a:spcBef>
                <a:spcPts val="0"/>
              </a:spcBef>
              <a:buFont typeface="Arial" panose="020B0604020202020204" pitchFamily="34" charset="0"/>
              <a:buChar char="•"/>
            </a:pPr>
            <a:r>
              <a:rPr lang="en-GB" altLang="en-US" sz="1800" dirty="0">
                <a:latin typeface="Arial" pitchFamily="34" charset="0"/>
              </a:rPr>
              <a:t>does the author have a vested interest in presenting an unbalanced view?</a:t>
            </a:r>
          </a:p>
          <a:p>
            <a:pPr marL="360363" lvl="1" indent="0">
              <a:lnSpc>
                <a:spcPct val="120000"/>
              </a:lnSpc>
              <a:spcBef>
                <a:spcPts val="0"/>
              </a:spcBef>
              <a:buNone/>
            </a:pPr>
            <a:endParaRPr lang="en-GB" altLang="en-US" sz="1800" dirty="0">
              <a:latin typeface="Arial" pitchFamily="34" charset="0"/>
            </a:endParaRPr>
          </a:p>
          <a:p>
            <a:pPr>
              <a:lnSpc>
                <a:spcPct val="120000"/>
              </a:lnSpc>
              <a:spcBef>
                <a:spcPts val="0"/>
              </a:spcBef>
            </a:pPr>
            <a:r>
              <a:rPr lang="en-GB" altLang="en-US" sz="1800" dirty="0">
                <a:latin typeface="Arial" pitchFamily="34" charset="0"/>
                <a:ea typeface="ヒラギノ角ゴ Pro W3" pitchFamily="84" charset="-128"/>
              </a:rPr>
              <a:t>the way the information is presented</a:t>
            </a:r>
          </a:p>
          <a:p>
            <a:pPr lvl="1">
              <a:lnSpc>
                <a:spcPct val="120000"/>
              </a:lnSpc>
              <a:spcBef>
                <a:spcPts val="0"/>
              </a:spcBef>
              <a:buFont typeface="Arial" panose="020B0604020202020204" pitchFamily="34" charset="0"/>
              <a:buChar char="•"/>
            </a:pPr>
            <a:r>
              <a:rPr lang="en-GB" altLang="en-US" sz="1800" dirty="0">
                <a:latin typeface="Arial" pitchFamily="34" charset="0"/>
              </a:rPr>
              <a:t>is it </a:t>
            </a:r>
            <a:r>
              <a:rPr lang="en-GB" altLang="en-US" sz="1800" dirty="0">
                <a:latin typeface="Arial" pitchFamily="34" charset="0"/>
                <a:ea typeface="ヒラギノ角ゴ Pro W3" pitchFamily="84" charset="-128"/>
              </a:rPr>
              <a:t>presented in an unbiased manner, or is it selected to provide only one viewpoint when there are other equally valid views?</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is the information dated? If so, there may be more recent information that is different</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if there are any uncertainties, are they mentioned?</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is it possible to follow up any information by going to the original data, for example a trial of a vaccine?</a:t>
            </a:r>
          </a:p>
          <a:p>
            <a:endParaRPr lang="en-GB" altLang="en-US" dirty="0"/>
          </a:p>
        </p:txBody>
      </p:sp>
      <p:sp>
        <p:nvSpPr>
          <p:cNvPr id="10" name="Footer Placeholder 9">
            <a:extLst>
              <a:ext uri="{FF2B5EF4-FFF2-40B4-BE49-F238E27FC236}">
                <a16:creationId xmlns:a16="http://schemas.microsoft.com/office/drawing/2014/main" id="{FC58D11B-F0FD-427C-93A4-02E25F2F5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C060EE2-6E71-45C7-8F32-932481E5FB9C}"/>
              </a:ext>
            </a:extLst>
          </p:cNvPr>
          <p:cNvSpPr>
            <a:spLocks noGrp="1"/>
          </p:cNvSpPr>
          <p:nvPr>
            <p:ph type="sldNum" sz="quarter" idx="11"/>
          </p:nvPr>
        </p:nvSpPr>
        <p:spPr/>
        <p:txBody>
          <a:bodyPr/>
          <a:lstStyle/>
          <a:p>
            <a:fld id="{344369E4-5DE7-46E5-874E-4FD437973785}" type="slidenum">
              <a:rPr lang="en-GB" smtClean="0"/>
              <a:pPr/>
              <a:t>132</a:t>
            </a:fld>
            <a:endParaRPr lang="en-GB" sz="1400" dirty="0"/>
          </a:p>
        </p:txBody>
      </p:sp>
    </p:spTree>
    <p:extLst>
      <p:ext uri="{BB962C8B-B14F-4D97-AF65-F5344CB8AC3E}">
        <p14:creationId xmlns:p14="http://schemas.microsoft.com/office/powerpoint/2010/main" val="5897484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25B2-8C6C-41F6-AE72-7AC16BA6CA21}"/>
              </a:ext>
            </a:extLst>
          </p:cNvPr>
          <p:cNvSpPr>
            <a:spLocks noGrp="1"/>
          </p:cNvSpPr>
          <p:nvPr>
            <p:ph type="title"/>
          </p:nvPr>
        </p:nvSpPr>
        <p:spPr>
          <a:xfrm>
            <a:off x="675689" y="225238"/>
            <a:ext cx="10332627" cy="648072"/>
          </a:xfrm>
        </p:spPr>
        <p:txBody>
          <a:bodyPr>
            <a:normAutofit fontScale="90000"/>
          </a:bodyPr>
          <a:lstStyle/>
          <a:p>
            <a:r>
              <a:rPr lang="en-GB" dirty="0"/>
              <a:t>Addressing concerns and providing information to those being vaccinated</a:t>
            </a:r>
          </a:p>
        </p:txBody>
      </p:sp>
      <p:sp>
        <p:nvSpPr>
          <p:cNvPr id="3" name="Content Placeholder 2">
            <a:extLst>
              <a:ext uri="{FF2B5EF4-FFF2-40B4-BE49-F238E27FC236}">
                <a16:creationId xmlns:a16="http://schemas.microsoft.com/office/drawing/2014/main" id="{2A3EFFA4-406B-4ADB-BB0C-3D2A51D5B0ED}"/>
              </a:ext>
            </a:extLst>
          </p:cNvPr>
          <p:cNvSpPr>
            <a:spLocks noGrp="1"/>
          </p:cNvSpPr>
          <p:nvPr>
            <p:ph idx="1"/>
          </p:nvPr>
        </p:nvSpPr>
        <p:spPr>
          <a:xfrm>
            <a:off x="622474" y="1688927"/>
            <a:ext cx="9687596" cy="4535909"/>
          </a:xfrm>
        </p:spPr>
        <p:txBody>
          <a:bodyPr/>
          <a:lstStyle/>
          <a:p>
            <a:pPr marL="0" indent="0">
              <a:lnSpc>
                <a:spcPct val="100000"/>
              </a:lnSpc>
              <a:spcBef>
                <a:spcPts val="0"/>
              </a:spcBef>
              <a:buNone/>
            </a:pPr>
            <a:r>
              <a:rPr lang="en-GB" sz="2000" dirty="0"/>
              <a:t>The COVID-19 vaccines are relatively new vaccines. Patient information leaflets are available but many patients will want additional verbal reassurance or answers.</a:t>
            </a:r>
          </a:p>
          <a:p>
            <a:pPr marL="0" indent="0">
              <a:lnSpc>
                <a:spcPct val="100000"/>
              </a:lnSpc>
              <a:spcBef>
                <a:spcPts val="0"/>
              </a:spcBef>
              <a:buNone/>
            </a:pPr>
            <a:endParaRPr lang="en-GB" sz="2000" dirty="0"/>
          </a:p>
          <a:p>
            <a:pPr marL="0" indent="0">
              <a:lnSpc>
                <a:spcPct val="100000"/>
              </a:lnSpc>
              <a:spcBef>
                <a:spcPts val="0"/>
              </a:spcBef>
              <a:buNone/>
            </a:pPr>
            <a:r>
              <a:rPr lang="en-GB" sz="2000" dirty="0"/>
              <a:t>It is important to read the information being made available to vaccinees so the information you give is consistent with this and so you know what information they have already had.</a:t>
            </a:r>
          </a:p>
          <a:p>
            <a:pPr marL="0" indent="0">
              <a:lnSpc>
                <a:spcPct val="100000"/>
              </a:lnSpc>
              <a:spcBef>
                <a:spcPts val="0"/>
              </a:spcBef>
              <a:buNone/>
            </a:pPr>
            <a:endParaRPr lang="en-GB" sz="2000" dirty="0"/>
          </a:p>
          <a:p>
            <a:pPr marL="0" indent="0">
              <a:lnSpc>
                <a:spcPct val="100000"/>
              </a:lnSpc>
              <a:spcBef>
                <a:spcPts val="0"/>
              </a:spcBef>
              <a:buNone/>
            </a:pPr>
            <a:r>
              <a:rPr lang="en-GB" sz="2000" dirty="0"/>
              <a:t>It is also important to know where to direct patients to for further information.</a:t>
            </a:r>
          </a:p>
          <a:p>
            <a:pPr marL="0" indent="0">
              <a:lnSpc>
                <a:spcPct val="100000"/>
              </a:lnSpc>
              <a:spcBef>
                <a:spcPts val="0"/>
              </a:spcBef>
              <a:buNone/>
            </a:pPr>
            <a:endParaRPr lang="en-GB" sz="2000" dirty="0"/>
          </a:p>
          <a:p>
            <a:pPr marL="0" indent="0">
              <a:lnSpc>
                <a:spcPct val="100000"/>
              </a:lnSpc>
              <a:spcBef>
                <a:spcPts val="0"/>
              </a:spcBef>
              <a:buNone/>
            </a:pPr>
            <a:r>
              <a:rPr lang="en-GB" sz="2000" dirty="0"/>
              <a:t>If people’s questions and concerns are answered accurately and appropriately, they are more likely to accept vaccination. </a:t>
            </a:r>
          </a:p>
          <a:p>
            <a:endParaRPr lang="en-GB" sz="1600" dirty="0"/>
          </a:p>
          <a:p>
            <a:endParaRPr lang="en-GB" sz="1200" dirty="0">
              <a:solidFill>
                <a:srgbClr val="FF0000"/>
              </a:solidFill>
            </a:endParaRPr>
          </a:p>
        </p:txBody>
      </p:sp>
      <p:sp>
        <p:nvSpPr>
          <p:cNvPr id="10" name="Footer Placeholder 9">
            <a:extLst>
              <a:ext uri="{FF2B5EF4-FFF2-40B4-BE49-F238E27FC236}">
                <a16:creationId xmlns:a16="http://schemas.microsoft.com/office/drawing/2014/main" id="{006CB66F-3D5D-470F-BBC1-DE7C0C0A8B5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7B6DBC5E-0190-49EB-93DE-693E6AE46B4A}"/>
              </a:ext>
            </a:extLst>
          </p:cNvPr>
          <p:cNvSpPr>
            <a:spLocks noGrp="1"/>
          </p:cNvSpPr>
          <p:nvPr>
            <p:ph type="sldNum" sz="quarter" idx="11"/>
          </p:nvPr>
        </p:nvSpPr>
        <p:spPr/>
        <p:txBody>
          <a:bodyPr/>
          <a:lstStyle/>
          <a:p>
            <a:fld id="{344369E4-5DE7-46E5-874E-4FD437973785}" type="slidenum">
              <a:rPr lang="en-GB" smtClean="0"/>
              <a:pPr/>
              <a:t>133</a:t>
            </a:fld>
            <a:endParaRPr lang="en-GB" sz="1400" dirty="0"/>
          </a:p>
        </p:txBody>
      </p:sp>
    </p:spTree>
    <p:extLst>
      <p:ext uri="{BB962C8B-B14F-4D97-AF65-F5344CB8AC3E}">
        <p14:creationId xmlns:p14="http://schemas.microsoft.com/office/powerpoint/2010/main" val="31001369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A04-B4EB-4F9E-B321-D25A62028B1D}"/>
              </a:ext>
            </a:extLst>
          </p:cNvPr>
          <p:cNvSpPr>
            <a:spLocks noGrp="1"/>
          </p:cNvSpPr>
          <p:nvPr>
            <p:ph type="title"/>
          </p:nvPr>
        </p:nvSpPr>
        <p:spPr>
          <a:xfrm>
            <a:off x="375185" y="245532"/>
            <a:ext cx="10515600" cy="972607"/>
          </a:xfrm>
        </p:spPr>
        <p:txBody>
          <a:bodyPr>
            <a:normAutofit/>
          </a:bodyPr>
          <a:lstStyle/>
          <a:p>
            <a:r>
              <a:rPr lang="en-GB" dirty="0"/>
              <a:t>General principles for addressing concerns</a:t>
            </a:r>
          </a:p>
        </p:txBody>
      </p:sp>
      <p:sp>
        <p:nvSpPr>
          <p:cNvPr id="3" name="Content Placeholder 2">
            <a:extLst>
              <a:ext uri="{FF2B5EF4-FFF2-40B4-BE49-F238E27FC236}">
                <a16:creationId xmlns:a16="http://schemas.microsoft.com/office/drawing/2014/main" id="{7FEF12BA-2F2A-45E7-BCD8-0D80432D846C}"/>
              </a:ext>
            </a:extLst>
          </p:cNvPr>
          <p:cNvSpPr>
            <a:spLocks noGrp="1"/>
          </p:cNvSpPr>
          <p:nvPr>
            <p:ph idx="1"/>
          </p:nvPr>
        </p:nvSpPr>
        <p:spPr>
          <a:xfrm>
            <a:off x="330206" y="1774826"/>
            <a:ext cx="9669472" cy="4351338"/>
          </a:xfrm>
        </p:spPr>
        <p:txBody>
          <a:bodyPr>
            <a:normAutofit fontScale="77500" lnSpcReduction="20000"/>
          </a:bodyPr>
          <a:lstStyle/>
          <a:p>
            <a:pPr marL="0" indent="0" defTabSz="720725">
              <a:lnSpc>
                <a:spcPct val="100000"/>
              </a:lnSpc>
              <a:spcAft>
                <a:spcPts val="900"/>
              </a:spcAft>
              <a:buNone/>
            </a:pPr>
            <a:r>
              <a:rPr lang="en-GB" altLang="en-US" dirty="0"/>
              <a:t>Give the patient, parent or carer time to ask questions.</a:t>
            </a:r>
          </a:p>
          <a:p>
            <a:pPr marL="0" indent="0" defTabSz="720725">
              <a:lnSpc>
                <a:spcPct val="100000"/>
              </a:lnSpc>
              <a:spcAft>
                <a:spcPts val="900"/>
              </a:spcAft>
              <a:buNone/>
            </a:pPr>
            <a:r>
              <a:rPr lang="en-GB" altLang="en-US" dirty="0"/>
              <a:t>Find out the basis for their concerns.</a:t>
            </a:r>
          </a:p>
          <a:p>
            <a:pPr marL="0" indent="0" defTabSz="720725">
              <a:lnSpc>
                <a:spcPct val="100000"/>
              </a:lnSpc>
              <a:spcAft>
                <a:spcPts val="900"/>
              </a:spcAft>
              <a:buNone/>
            </a:pPr>
            <a:r>
              <a:rPr lang="en-GB" altLang="en-US" dirty="0"/>
              <a:t>Explore the nature and sources of information they have already gathered.</a:t>
            </a:r>
          </a:p>
          <a:p>
            <a:pPr marL="0" indent="0" defTabSz="720725">
              <a:lnSpc>
                <a:spcPct val="100000"/>
              </a:lnSpc>
              <a:spcAft>
                <a:spcPts val="900"/>
              </a:spcAft>
              <a:buNone/>
            </a:pPr>
            <a:r>
              <a:rPr lang="en-GB" altLang="en-US" dirty="0"/>
              <a:t>Check the patient’s, parents’ or carers’ personal experience.</a:t>
            </a:r>
          </a:p>
          <a:p>
            <a:pPr marL="0" indent="0" defTabSz="720725">
              <a:lnSpc>
                <a:spcPct val="100000"/>
              </a:lnSpc>
              <a:spcAft>
                <a:spcPts val="900"/>
              </a:spcAft>
              <a:buNone/>
            </a:pPr>
            <a:r>
              <a:rPr lang="en-GB" altLang="en-US" dirty="0"/>
              <a:t>Provide them with other sources of information such as valid and reliable websites.</a:t>
            </a:r>
          </a:p>
          <a:p>
            <a:pPr marL="0" indent="0" defTabSz="720725">
              <a:lnSpc>
                <a:spcPct val="100000"/>
              </a:lnSpc>
              <a:spcAft>
                <a:spcPts val="900"/>
              </a:spcAft>
              <a:buNone/>
            </a:pPr>
            <a:r>
              <a:rPr lang="en-GB" altLang="en-US" dirty="0"/>
              <a:t>Check their understanding of the information that you provide.</a:t>
            </a:r>
          </a:p>
          <a:p>
            <a:pPr marL="0" indent="0" defTabSz="720725">
              <a:lnSpc>
                <a:spcPct val="100000"/>
              </a:lnSpc>
              <a:spcAft>
                <a:spcPts val="900"/>
              </a:spcAft>
              <a:buNone/>
            </a:pPr>
            <a:r>
              <a:rPr lang="en-GB" altLang="en-US" dirty="0"/>
              <a:t>Ask them if there are any more concerns.</a:t>
            </a:r>
          </a:p>
          <a:p>
            <a:pPr marL="0" indent="0" defTabSz="720725">
              <a:lnSpc>
                <a:spcPct val="100000"/>
              </a:lnSpc>
              <a:spcAft>
                <a:spcPts val="900"/>
              </a:spcAft>
              <a:buNone/>
            </a:pPr>
            <a:r>
              <a:rPr lang="en-GB" altLang="en-US" dirty="0"/>
              <a:t>If they decline to be vaccinated, suggest talking again in a couple of days or weeks if appropriate.</a:t>
            </a:r>
          </a:p>
          <a:p>
            <a:pPr marL="0" indent="0" defTabSz="720725">
              <a:lnSpc>
                <a:spcPct val="100000"/>
              </a:lnSpc>
              <a:spcAft>
                <a:spcPts val="900"/>
              </a:spcAft>
              <a:buNone/>
            </a:pPr>
            <a:r>
              <a:rPr lang="en-GB" altLang="en-US" dirty="0"/>
              <a:t>Recommend immunisation.</a:t>
            </a:r>
          </a:p>
        </p:txBody>
      </p:sp>
      <p:sp>
        <p:nvSpPr>
          <p:cNvPr id="10" name="Footer Placeholder 9">
            <a:extLst>
              <a:ext uri="{FF2B5EF4-FFF2-40B4-BE49-F238E27FC236}">
                <a16:creationId xmlns:a16="http://schemas.microsoft.com/office/drawing/2014/main" id="{E26B4764-1259-485B-923B-D181207C549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A08D962-724A-4062-A88F-0F0FA437762A}"/>
              </a:ext>
            </a:extLst>
          </p:cNvPr>
          <p:cNvSpPr>
            <a:spLocks noGrp="1"/>
          </p:cNvSpPr>
          <p:nvPr>
            <p:ph type="sldNum" sz="quarter" idx="11"/>
          </p:nvPr>
        </p:nvSpPr>
        <p:spPr/>
        <p:txBody>
          <a:bodyPr/>
          <a:lstStyle/>
          <a:p>
            <a:fld id="{344369E4-5DE7-46E5-874E-4FD437973785}" type="slidenum">
              <a:rPr lang="en-GB" smtClean="0"/>
              <a:pPr/>
              <a:t>134</a:t>
            </a:fld>
            <a:endParaRPr lang="en-GB" sz="1400" dirty="0"/>
          </a:p>
        </p:txBody>
      </p:sp>
    </p:spTree>
    <p:extLst>
      <p:ext uri="{BB962C8B-B14F-4D97-AF65-F5344CB8AC3E}">
        <p14:creationId xmlns:p14="http://schemas.microsoft.com/office/powerpoint/2010/main" val="11576324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428795" y="245532"/>
            <a:ext cx="10515600" cy="972607"/>
          </a:xfrm>
        </p:spPr>
        <p:txBody>
          <a:bodyPr>
            <a:normAutofit/>
          </a:bodyPr>
          <a:lstStyle/>
          <a:p>
            <a:r>
              <a:rPr lang="en-GB" dirty="0"/>
              <a:t>Knowledge and skills</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330206" y="1774826"/>
            <a:ext cx="8721515" cy="4351338"/>
          </a:xfrm>
        </p:spPr>
        <p:txBody>
          <a:bodyPr/>
          <a:lstStyle/>
          <a:p>
            <a:pPr marL="0" indent="0">
              <a:lnSpc>
                <a:spcPct val="100000"/>
              </a:lnSpc>
              <a:spcBef>
                <a:spcPts val="0"/>
              </a:spcBef>
              <a:buNone/>
            </a:pPr>
            <a:r>
              <a:rPr lang="en-GB" sz="2000" dirty="0"/>
              <a:t>A high level of knowledge and a positive attitude to immunisation helps to achieve and maintain high vaccine uptake.</a:t>
            </a:r>
          </a:p>
          <a:p>
            <a:pPr marL="0" indent="0">
              <a:lnSpc>
                <a:spcPct val="100000"/>
              </a:lnSpc>
              <a:spcBef>
                <a:spcPts val="1200"/>
              </a:spcBef>
              <a:buNone/>
            </a:pPr>
            <a:r>
              <a:rPr lang="en-GB" sz="2000" dirty="0"/>
              <a:t>Those being vaccinated need to feel confident that the person giving them the vaccine or advising them knows what they are doing and has the appropriate knowledge, skills and ability.</a:t>
            </a:r>
          </a:p>
          <a:p>
            <a:pPr marL="0" indent="0">
              <a:lnSpc>
                <a:spcPct val="100000"/>
              </a:lnSpc>
              <a:spcBef>
                <a:spcPts val="1200"/>
              </a:spcBef>
              <a:buNone/>
            </a:pPr>
            <a:r>
              <a:rPr lang="en-GB" sz="2000" dirty="0"/>
              <a:t>Immunisers who do not feel confident should discuss their concerns with a mentor or supervisor.</a:t>
            </a:r>
          </a:p>
          <a:p>
            <a:endParaRPr lang="en-GB" dirty="0"/>
          </a:p>
          <a:p>
            <a:endParaRPr lang="en-GB" dirty="0"/>
          </a:p>
        </p:txBody>
      </p:sp>
      <p:sp>
        <p:nvSpPr>
          <p:cNvPr id="10" name="Footer Placeholder 9">
            <a:extLst>
              <a:ext uri="{FF2B5EF4-FFF2-40B4-BE49-F238E27FC236}">
                <a16:creationId xmlns:a16="http://schemas.microsoft.com/office/drawing/2014/main" id="{2EEF9F96-87A9-4125-85C2-931F96C39FA3}"/>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6E1361B-B5BE-4928-8F40-E8AAC8E2887F}"/>
              </a:ext>
            </a:extLst>
          </p:cNvPr>
          <p:cNvSpPr>
            <a:spLocks noGrp="1"/>
          </p:cNvSpPr>
          <p:nvPr>
            <p:ph type="sldNum" sz="quarter" idx="11"/>
          </p:nvPr>
        </p:nvSpPr>
        <p:spPr/>
        <p:txBody>
          <a:bodyPr/>
          <a:lstStyle/>
          <a:p>
            <a:fld id="{344369E4-5DE7-46E5-874E-4FD437973785}" type="slidenum">
              <a:rPr lang="en-GB" smtClean="0"/>
              <a:pPr/>
              <a:t>135</a:t>
            </a:fld>
            <a:endParaRPr lang="en-GB" sz="1400" dirty="0"/>
          </a:p>
        </p:txBody>
      </p:sp>
    </p:spTree>
    <p:extLst>
      <p:ext uri="{BB962C8B-B14F-4D97-AF65-F5344CB8AC3E}">
        <p14:creationId xmlns:p14="http://schemas.microsoft.com/office/powerpoint/2010/main" val="27207885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814547" y="381508"/>
            <a:ext cx="8028000" cy="648072"/>
          </a:xfrm>
        </p:spPr>
        <p:txBody>
          <a:bodyPr/>
          <a:lstStyle/>
          <a:p>
            <a:r>
              <a:rPr lang="en-GB" dirty="0"/>
              <a:t>Knowledge and skill check</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502025" y="1520789"/>
            <a:ext cx="9606710" cy="4955703"/>
          </a:xfrm>
        </p:spPr>
        <p:txBody>
          <a:bodyPr>
            <a:normAutofit/>
          </a:bodyPr>
          <a:lstStyle/>
          <a:p>
            <a:pPr marL="0" indent="0">
              <a:lnSpc>
                <a:spcPct val="110000"/>
              </a:lnSpc>
              <a:spcBef>
                <a:spcPts val="0"/>
              </a:spcBef>
              <a:buNone/>
            </a:pPr>
            <a:r>
              <a:rPr lang="en-GB" sz="2000" dirty="0"/>
              <a:t>Statutory and mandatory training – should be completed as specified by your employer (including basic life support and anaphylaxis). This may also include additional sessions on infection prevention and control, information governance and other relevant topics to the patient group(s) you will be vaccinating.</a:t>
            </a:r>
          </a:p>
          <a:p>
            <a:pPr marL="0" indent="0">
              <a:lnSpc>
                <a:spcPct val="110000"/>
              </a:lnSpc>
              <a:spcBef>
                <a:spcPts val="600"/>
              </a:spcBef>
              <a:buNone/>
            </a:pPr>
            <a:r>
              <a:rPr lang="en-GB" sz="2000" dirty="0"/>
              <a:t>Vaccine specific training (knowledge) – through e-learning, classroom-based training or a webinar.</a:t>
            </a:r>
          </a:p>
          <a:p>
            <a:pPr marL="0" indent="0">
              <a:lnSpc>
                <a:spcPct val="110000"/>
              </a:lnSpc>
              <a:spcBef>
                <a:spcPts val="600"/>
              </a:spcBef>
              <a:buNone/>
            </a:pPr>
            <a:r>
              <a:rPr lang="en-GB" sz="2000" dirty="0"/>
              <a:t>Vaccine specific training (practical) – preparing a vaccine and intramuscular (IM) injection technique.</a:t>
            </a:r>
          </a:p>
          <a:p>
            <a:pPr marL="0" indent="0">
              <a:lnSpc>
                <a:spcPct val="110000"/>
              </a:lnSpc>
              <a:spcBef>
                <a:spcPts val="600"/>
              </a:spcBef>
              <a:buNone/>
            </a:pPr>
            <a:r>
              <a:rPr lang="en-GB" sz="2000" dirty="0"/>
              <a:t>Competency assessment –</a:t>
            </a:r>
            <a:r>
              <a:rPr lang="en-GB" sz="2000" dirty="0">
                <a:ea typeface="Calibri" panose="020F0502020204030204" pitchFamily="34" charset="0"/>
                <a:cs typeface="Times New Roman" panose="02020603050405020304" pitchFamily="18" charset="0"/>
              </a:rPr>
              <a:t> for formal assessment and sign-off of clinical competency.</a:t>
            </a:r>
          </a:p>
          <a:p>
            <a:pPr marL="0" indent="0">
              <a:lnSpc>
                <a:spcPct val="110000"/>
              </a:lnSpc>
              <a:spcBef>
                <a:spcPts val="600"/>
              </a:spcBef>
              <a:buNone/>
            </a:pPr>
            <a:r>
              <a:rPr lang="en-GB" sz="2000" dirty="0">
                <a:ea typeface="Calibri" panose="020F0502020204030204" pitchFamily="34" charset="0"/>
                <a:cs typeface="Times New Roman" panose="02020603050405020304" pitchFamily="18" charset="0"/>
              </a:rPr>
              <a:t>Supervision is recommended for new immunisers until both they, and their supervisor or trainer, feel confident that they have the necessary knowledge and skills to administer vaccines safely and competently.</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DB9A793-4470-4D8A-8FAF-8F7940CD5663}"/>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404F98D9-5C8D-4047-8CD8-58FD68320601}"/>
              </a:ext>
            </a:extLst>
          </p:cNvPr>
          <p:cNvSpPr>
            <a:spLocks noGrp="1"/>
          </p:cNvSpPr>
          <p:nvPr>
            <p:ph type="sldNum" sz="quarter" idx="11"/>
          </p:nvPr>
        </p:nvSpPr>
        <p:spPr/>
        <p:txBody>
          <a:bodyPr/>
          <a:lstStyle/>
          <a:p>
            <a:fld id="{344369E4-5DE7-46E5-874E-4FD437973785}" type="slidenum">
              <a:rPr lang="en-GB" smtClean="0"/>
              <a:pPr/>
              <a:t>136</a:t>
            </a:fld>
            <a:endParaRPr lang="en-GB" sz="1400" dirty="0"/>
          </a:p>
        </p:txBody>
      </p:sp>
    </p:spTree>
    <p:extLst>
      <p:ext uri="{BB962C8B-B14F-4D97-AF65-F5344CB8AC3E}">
        <p14:creationId xmlns:p14="http://schemas.microsoft.com/office/powerpoint/2010/main" val="28564148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6CAF-1D97-44B4-9D52-20381B339766}"/>
              </a:ext>
            </a:extLst>
          </p:cNvPr>
          <p:cNvSpPr>
            <a:spLocks noGrp="1"/>
          </p:cNvSpPr>
          <p:nvPr>
            <p:ph type="title"/>
          </p:nvPr>
        </p:nvSpPr>
        <p:spPr>
          <a:xfrm>
            <a:off x="755379" y="316472"/>
            <a:ext cx="8028000" cy="648072"/>
          </a:xfrm>
        </p:spPr>
        <p:txBody>
          <a:bodyPr/>
          <a:lstStyle/>
          <a:p>
            <a:r>
              <a:rPr lang="en-GB" dirty="0"/>
              <a:t>Competency assessment tool</a:t>
            </a:r>
          </a:p>
        </p:txBody>
      </p:sp>
      <p:sp>
        <p:nvSpPr>
          <p:cNvPr id="3" name="Content Placeholder 2">
            <a:extLst>
              <a:ext uri="{FF2B5EF4-FFF2-40B4-BE49-F238E27FC236}">
                <a16:creationId xmlns:a16="http://schemas.microsoft.com/office/drawing/2014/main" id="{BDE28F5C-1699-4CBF-81CB-612B1048DE38}"/>
              </a:ext>
            </a:extLst>
          </p:cNvPr>
          <p:cNvSpPr>
            <a:spLocks noGrp="1"/>
          </p:cNvSpPr>
          <p:nvPr>
            <p:ph idx="1"/>
          </p:nvPr>
        </p:nvSpPr>
        <p:spPr>
          <a:xfrm>
            <a:off x="567571" y="1483147"/>
            <a:ext cx="9792834" cy="4955703"/>
          </a:xfrm>
        </p:spPr>
        <p:txBody>
          <a:bodyPr>
            <a:normAutofit fontScale="85000" lnSpcReduction="20000"/>
          </a:bodyPr>
          <a:lstStyle/>
          <a:p>
            <a:pPr marL="0" indent="0">
              <a:lnSpc>
                <a:spcPct val="120000"/>
              </a:lnSpc>
              <a:spcBef>
                <a:spcPts val="0"/>
              </a:spcBef>
              <a:buNone/>
            </a:pPr>
            <a:r>
              <a:rPr lang="en-GB" dirty="0"/>
              <a:t>The competency assessment tool is divided into 3 areas:</a:t>
            </a:r>
          </a:p>
          <a:p>
            <a:pPr>
              <a:lnSpc>
                <a:spcPct val="120000"/>
              </a:lnSpc>
              <a:spcBef>
                <a:spcPts val="0"/>
              </a:spcBef>
            </a:pPr>
            <a:r>
              <a:rPr lang="en-GB" dirty="0"/>
              <a:t>knowledge</a:t>
            </a:r>
          </a:p>
          <a:p>
            <a:pPr>
              <a:lnSpc>
                <a:spcPct val="120000"/>
              </a:lnSpc>
              <a:spcBef>
                <a:spcPts val="0"/>
              </a:spcBef>
            </a:pPr>
            <a:r>
              <a:rPr lang="en-GB" dirty="0"/>
              <a:t>core clinical skills</a:t>
            </a:r>
          </a:p>
          <a:p>
            <a:pPr>
              <a:lnSpc>
                <a:spcPct val="120000"/>
              </a:lnSpc>
              <a:spcBef>
                <a:spcPts val="0"/>
              </a:spcBef>
            </a:pPr>
            <a:r>
              <a:rPr lang="en-GB" dirty="0"/>
              <a:t>the clinical process/procedure for vaccine administration</a:t>
            </a:r>
          </a:p>
          <a:p>
            <a:pPr marL="0" indent="0">
              <a:lnSpc>
                <a:spcPct val="110000"/>
              </a:lnSpc>
              <a:spcBef>
                <a:spcPts val="1200"/>
              </a:spcBef>
              <a:buNone/>
            </a:pPr>
            <a:r>
              <a:rPr lang="en-GB" dirty="0"/>
              <a:t>It should be completed by those who are new to or returning to immunisation before sharing with their supervisor. Experienced immunisers should use it as a self-assessment tool.</a:t>
            </a:r>
            <a:endParaRPr lang="en-GB" sz="1100" dirty="0"/>
          </a:p>
          <a:p>
            <a:pPr marL="0" indent="0">
              <a:lnSpc>
                <a:spcPct val="110000"/>
              </a:lnSpc>
              <a:spcBef>
                <a:spcPts val="1200"/>
              </a:spcBef>
              <a:buNone/>
            </a:pPr>
            <a:r>
              <a:rPr lang="en-GB" dirty="0"/>
              <a:t>The supervisor carrying out the assessment should:</a:t>
            </a:r>
          </a:p>
          <a:p>
            <a:pPr marL="400050" indent="-400050">
              <a:lnSpc>
                <a:spcPct val="120000"/>
              </a:lnSpc>
              <a:spcBef>
                <a:spcPts val="0"/>
              </a:spcBef>
              <a:buFont typeface="+mj-lt"/>
              <a:buAutoNum type="romanLcPeriod"/>
            </a:pPr>
            <a:r>
              <a:rPr lang="en-GB" dirty="0"/>
              <a:t>review the self-assessment, discussing any areas identified as ‘need to improve’ </a:t>
            </a:r>
          </a:p>
          <a:p>
            <a:pPr marL="400050" indent="-400050">
              <a:lnSpc>
                <a:spcPct val="120000"/>
              </a:lnSpc>
              <a:spcBef>
                <a:spcPts val="0"/>
              </a:spcBef>
              <a:buFont typeface="+mj-lt"/>
              <a:buAutoNum type="romanLcPeriod"/>
            </a:pPr>
            <a:r>
              <a:rPr lang="en-GB" dirty="0"/>
              <a:t>observe performance in the provision of immunisations or advice and indicate whether each competency is ‘met’ or ‘needs to improve’ in the ‘supervisor review’ column</a:t>
            </a:r>
          </a:p>
          <a:p>
            <a:pPr marL="400050" indent="-400050">
              <a:lnSpc>
                <a:spcPct val="120000"/>
              </a:lnSpc>
              <a:spcBef>
                <a:spcPts val="0"/>
              </a:spcBef>
              <a:buFont typeface="+mj-lt"/>
              <a:buAutoNum type="romanLcPeriod"/>
            </a:pPr>
            <a:r>
              <a:rPr lang="en-GB" dirty="0"/>
              <a:t>if improvement is needed, help to develop an action plan to enable the achievement of the required level of competence and plan a further assessment</a:t>
            </a:r>
          </a:p>
          <a:p>
            <a:pPr marL="400050" indent="-400050">
              <a:lnSpc>
                <a:spcPct val="120000"/>
              </a:lnSpc>
              <a:spcBef>
                <a:spcPts val="0"/>
              </a:spcBef>
              <a:buFont typeface="+mj-lt"/>
              <a:buAutoNum type="romanLcPeriod"/>
            </a:pPr>
            <a:r>
              <a:rPr lang="en-GB" dirty="0"/>
              <a:t>sign off the section at the bottom of the assessment when competency is agreed</a:t>
            </a:r>
          </a:p>
          <a:p>
            <a:pPr>
              <a:lnSpc>
                <a:spcPct val="100000"/>
              </a:lnSpc>
              <a:spcAft>
                <a:spcPts val="600"/>
              </a:spcAft>
            </a:pPr>
            <a:endParaRPr lang="en-GB" dirty="0"/>
          </a:p>
        </p:txBody>
      </p:sp>
      <p:sp>
        <p:nvSpPr>
          <p:cNvPr id="10" name="Footer Placeholder 9">
            <a:extLst>
              <a:ext uri="{FF2B5EF4-FFF2-40B4-BE49-F238E27FC236}">
                <a16:creationId xmlns:a16="http://schemas.microsoft.com/office/drawing/2014/main" id="{17A1038D-343F-46C8-9DAE-09253F00180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5FBCC8D-6DDA-432C-925F-26EDD522D25A}"/>
              </a:ext>
            </a:extLst>
          </p:cNvPr>
          <p:cNvSpPr>
            <a:spLocks noGrp="1"/>
          </p:cNvSpPr>
          <p:nvPr>
            <p:ph type="sldNum" sz="quarter" idx="11"/>
          </p:nvPr>
        </p:nvSpPr>
        <p:spPr/>
        <p:txBody>
          <a:bodyPr/>
          <a:lstStyle/>
          <a:p>
            <a:fld id="{344369E4-5DE7-46E5-874E-4FD437973785}" type="slidenum">
              <a:rPr lang="en-GB" smtClean="0"/>
              <a:pPr/>
              <a:t>137</a:t>
            </a:fld>
            <a:endParaRPr lang="en-GB" sz="1400" dirty="0"/>
          </a:p>
        </p:txBody>
      </p:sp>
    </p:spTree>
    <p:extLst>
      <p:ext uri="{BB962C8B-B14F-4D97-AF65-F5344CB8AC3E}">
        <p14:creationId xmlns:p14="http://schemas.microsoft.com/office/powerpoint/2010/main" val="33987062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948D-4A3B-4813-AFA8-0DCEB89759A1}"/>
              </a:ext>
            </a:extLst>
          </p:cNvPr>
          <p:cNvSpPr>
            <a:spLocks noGrp="1"/>
          </p:cNvSpPr>
          <p:nvPr>
            <p:ph type="title"/>
          </p:nvPr>
        </p:nvSpPr>
        <p:spPr>
          <a:xfrm>
            <a:off x="567831" y="345754"/>
            <a:ext cx="10704000" cy="648072"/>
          </a:xfrm>
        </p:spPr>
        <p:txBody>
          <a:bodyPr>
            <a:normAutofit fontScale="90000"/>
          </a:bodyPr>
          <a:lstStyle/>
          <a:p>
            <a:r>
              <a:rPr lang="en-GB" dirty="0"/>
              <a:t>COVID-19 vaccinator competency assessment tool</a:t>
            </a:r>
          </a:p>
        </p:txBody>
      </p:sp>
      <p:pic>
        <p:nvPicPr>
          <p:cNvPr id="7" name="Picture 6">
            <a:extLst>
              <a:ext uri="{FF2B5EF4-FFF2-40B4-BE49-F238E27FC236}">
                <a16:creationId xmlns:a16="http://schemas.microsoft.com/office/drawing/2014/main" id="{E0050C75-2056-4C53-AECD-F9A92D8CC13E}"/>
              </a:ext>
            </a:extLst>
          </p:cNvPr>
          <p:cNvPicPr>
            <a:picLocks noChangeAspect="1"/>
          </p:cNvPicPr>
          <p:nvPr/>
        </p:nvPicPr>
        <p:blipFill>
          <a:blip r:embed="rId3"/>
          <a:stretch>
            <a:fillRect/>
          </a:stretch>
        </p:blipFill>
        <p:spPr>
          <a:xfrm>
            <a:off x="1275127" y="1482474"/>
            <a:ext cx="7629393" cy="4692028"/>
          </a:xfrm>
          <a:prstGeom prst="rect">
            <a:avLst/>
          </a:prstGeom>
        </p:spPr>
      </p:pic>
      <p:sp>
        <p:nvSpPr>
          <p:cNvPr id="10" name="Footer Placeholder 9">
            <a:extLst>
              <a:ext uri="{FF2B5EF4-FFF2-40B4-BE49-F238E27FC236}">
                <a16:creationId xmlns:a16="http://schemas.microsoft.com/office/drawing/2014/main" id="{27881E1D-73BF-4A52-81F0-D7F210AC209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700A5831-D90F-42F7-A703-FBD64AA5A31E}"/>
              </a:ext>
            </a:extLst>
          </p:cNvPr>
          <p:cNvSpPr>
            <a:spLocks noGrp="1"/>
          </p:cNvSpPr>
          <p:nvPr>
            <p:ph type="sldNum" sz="quarter" idx="11"/>
          </p:nvPr>
        </p:nvSpPr>
        <p:spPr/>
        <p:txBody>
          <a:bodyPr/>
          <a:lstStyle/>
          <a:p>
            <a:fld id="{344369E4-5DE7-46E5-874E-4FD437973785}" type="slidenum">
              <a:rPr lang="en-GB" smtClean="0"/>
              <a:pPr/>
              <a:t>138</a:t>
            </a:fld>
            <a:endParaRPr lang="en-GB" sz="1400" dirty="0"/>
          </a:p>
        </p:txBody>
      </p:sp>
    </p:spTree>
    <p:extLst>
      <p:ext uri="{BB962C8B-B14F-4D97-AF65-F5344CB8AC3E}">
        <p14:creationId xmlns:p14="http://schemas.microsoft.com/office/powerpoint/2010/main" val="41449967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4424-CA75-4B1D-8DFA-EF940F9AF5F3}"/>
              </a:ext>
            </a:extLst>
          </p:cNvPr>
          <p:cNvSpPr>
            <a:spLocks noGrp="1"/>
          </p:cNvSpPr>
          <p:nvPr>
            <p:ph type="title"/>
          </p:nvPr>
        </p:nvSpPr>
        <p:spPr>
          <a:xfrm>
            <a:off x="428795" y="218773"/>
            <a:ext cx="10208445" cy="972607"/>
          </a:xfrm>
        </p:spPr>
        <p:txBody>
          <a:bodyPr>
            <a:normAutofit/>
          </a:bodyPr>
          <a:lstStyle/>
          <a:p>
            <a:r>
              <a:rPr lang="en-GB" dirty="0"/>
              <a:t>Supervision and accountability</a:t>
            </a:r>
          </a:p>
        </p:txBody>
      </p:sp>
      <p:sp>
        <p:nvSpPr>
          <p:cNvPr id="3" name="Content Placeholder 2">
            <a:extLst>
              <a:ext uri="{FF2B5EF4-FFF2-40B4-BE49-F238E27FC236}">
                <a16:creationId xmlns:a16="http://schemas.microsoft.com/office/drawing/2014/main" id="{B5E9242B-2264-4545-8C1E-5DC830A801A1}"/>
              </a:ext>
            </a:extLst>
          </p:cNvPr>
          <p:cNvSpPr>
            <a:spLocks noGrp="1"/>
          </p:cNvSpPr>
          <p:nvPr>
            <p:ph idx="1"/>
          </p:nvPr>
        </p:nvSpPr>
        <p:spPr>
          <a:xfrm>
            <a:off x="899529" y="1413244"/>
            <a:ext cx="9041426" cy="4739679"/>
          </a:xfrm>
        </p:spPr>
        <p:txBody>
          <a:bodyPr>
            <a:normAutofit lnSpcReduction="10000"/>
          </a:bodyPr>
          <a:lstStyle/>
          <a:p>
            <a:pPr marL="0" indent="0">
              <a:lnSpc>
                <a:spcPct val="120000"/>
              </a:lnSpc>
              <a:spcBef>
                <a:spcPts val="0"/>
              </a:spcBef>
              <a:buNone/>
            </a:pPr>
            <a:r>
              <a:rPr lang="en-GB" sz="2000" b="1" dirty="0"/>
              <a:t>Supervision</a:t>
            </a:r>
            <a:r>
              <a:rPr lang="en-GB" sz="2000" dirty="0"/>
              <a:t> </a:t>
            </a:r>
          </a:p>
          <a:p>
            <a:pPr marL="0" indent="0">
              <a:lnSpc>
                <a:spcPct val="120000"/>
              </a:lnSpc>
              <a:spcBef>
                <a:spcPts val="0"/>
              </a:spcBef>
              <a:buNone/>
            </a:pPr>
            <a:r>
              <a:rPr lang="en-GB" sz="2000" dirty="0"/>
              <a:t>Supervision for new immunisers is critical to the safe and successful delivery of the COVID-19 immunisation programme. </a:t>
            </a:r>
          </a:p>
          <a:p>
            <a:pPr marL="0" indent="0">
              <a:lnSpc>
                <a:spcPct val="110000"/>
              </a:lnSpc>
              <a:spcBef>
                <a:spcPts val="600"/>
              </a:spcBef>
              <a:buNone/>
            </a:pPr>
            <a:r>
              <a:rPr lang="en-GB" sz="2000" dirty="0"/>
              <a:t>Supervisors must be registered, appropriately trained, experienced and knowledgeable practitioners in immunisation.</a:t>
            </a:r>
          </a:p>
          <a:p>
            <a:pPr marL="0" indent="0">
              <a:lnSpc>
                <a:spcPct val="120000"/>
              </a:lnSpc>
              <a:spcBef>
                <a:spcPts val="0"/>
              </a:spcBef>
              <a:buNone/>
            </a:pPr>
            <a:endParaRPr lang="en-GB" sz="2000" dirty="0">
              <a:solidFill>
                <a:srgbClr val="000000"/>
              </a:solidFill>
            </a:endParaRPr>
          </a:p>
          <a:p>
            <a:pPr marL="0" indent="0">
              <a:lnSpc>
                <a:spcPct val="120000"/>
              </a:lnSpc>
              <a:spcBef>
                <a:spcPts val="0"/>
              </a:spcBef>
              <a:buNone/>
            </a:pPr>
            <a:r>
              <a:rPr lang="en-GB" sz="2000" b="1" dirty="0">
                <a:solidFill>
                  <a:srgbClr val="000000"/>
                </a:solidFill>
              </a:rPr>
              <a:t>Accountability</a:t>
            </a:r>
          </a:p>
          <a:p>
            <a:pPr marL="0" indent="0">
              <a:lnSpc>
                <a:spcPct val="120000"/>
              </a:lnSpc>
              <a:spcBef>
                <a:spcPts val="0"/>
              </a:spcBef>
              <a:buNone/>
            </a:pPr>
            <a:r>
              <a:rPr lang="en-GB" sz="2000" dirty="0"/>
              <a:t>All staff involved in immunisation are accountable for their own practice, both to their employer and to their professional regulator (where applicable).</a:t>
            </a:r>
          </a:p>
          <a:p>
            <a:pPr marL="0" indent="0">
              <a:lnSpc>
                <a:spcPct val="110000"/>
              </a:lnSpc>
              <a:spcBef>
                <a:spcPts val="600"/>
              </a:spcBef>
              <a:buNone/>
            </a:pPr>
            <a:r>
              <a:rPr lang="en-GB" sz="2000" spc="-20" dirty="0"/>
              <a:t>Employers are responsible and accountable for ensuring that employees have the required training and competency and are provided with an appropriate level of supervision to safely and effectively carry out the role they have been contracted to provide.</a:t>
            </a:r>
            <a:endParaRPr lang="en-GB" sz="1600" b="1" spc="-20" dirty="0"/>
          </a:p>
        </p:txBody>
      </p:sp>
      <p:sp>
        <p:nvSpPr>
          <p:cNvPr id="10" name="Footer Placeholder 9">
            <a:extLst>
              <a:ext uri="{FF2B5EF4-FFF2-40B4-BE49-F238E27FC236}">
                <a16:creationId xmlns:a16="http://schemas.microsoft.com/office/drawing/2014/main" id="{E8A8095D-3628-4607-89A7-D942CE6FD4B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5102F64-1534-433F-B071-03E6349B590D}"/>
              </a:ext>
            </a:extLst>
          </p:cNvPr>
          <p:cNvSpPr>
            <a:spLocks noGrp="1"/>
          </p:cNvSpPr>
          <p:nvPr>
            <p:ph type="sldNum" sz="quarter" idx="11"/>
          </p:nvPr>
        </p:nvSpPr>
        <p:spPr/>
        <p:txBody>
          <a:bodyPr/>
          <a:lstStyle/>
          <a:p>
            <a:fld id="{344369E4-5DE7-46E5-874E-4FD437973785}" type="slidenum">
              <a:rPr lang="en-GB" smtClean="0"/>
              <a:pPr/>
              <a:t>139</a:t>
            </a:fld>
            <a:endParaRPr lang="en-GB" sz="1400" dirty="0"/>
          </a:p>
        </p:txBody>
      </p:sp>
    </p:spTree>
    <p:extLst>
      <p:ext uri="{BB962C8B-B14F-4D97-AF65-F5344CB8AC3E}">
        <p14:creationId xmlns:p14="http://schemas.microsoft.com/office/powerpoint/2010/main" val="338900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240C-F1C1-4063-902E-4CA5D261C8E4}"/>
              </a:ext>
            </a:extLst>
          </p:cNvPr>
          <p:cNvSpPr>
            <a:spLocks noGrp="1"/>
          </p:cNvSpPr>
          <p:nvPr>
            <p:ph type="title"/>
          </p:nvPr>
        </p:nvSpPr>
        <p:spPr>
          <a:xfrm>
            <a:off x="330206" y="242968"/>
            <a:ext cx="10515600" cy="972607"/>
          </a:xfrm>
        </p:spPr>
        <p:txBody>
          <a:bodyPr/>
          <a:lstStyle/>
          <a:p>
            <a:r>
              <a:rPr lang="en-GB" dirty="0"/>
              <a:t>Transmission of COVID-19 infection</a:t>
            </a:r>
          </a:p>
        </p:txBody>
      </p:sp>
      <p:sp>
        <p:nvSpPr>
          <p:cNvPr id="6" name="Content Placeholder 5">
            <a:extLst>
              <a:ext uri="{FF2B5EF4-FFF2-40B4-BE49-F238E27FC236}">
                <a16:creationId xmlns:a16="http://schemas.microsoft.com/office/drawing/2014/main" id="{166BC574-02C2-47BA-9E5C-E0459ABE9673}"/>
              </a:ext>
            </a:extLst>
          </p:cNvPr>
          <p:cNvSpPr txBox="1">
            <a:spLocks noGrp="1"/>
          </p:cNvSpPr>
          <p:nvPr>
            <p:ph idx="1"/>
          </p:nvPr>
        </p:nvSpPr>
        <p:spPr>
          <a:xfrm>
            <a:off x="428795" y="1547614"/>
            <a:ext cx="9419880" cy="4871077"/>
          </a:xfrm>
          <a:prstGeom prst="rect">
            <a:avLst/>
          </a:prstGeom>
          <a:noFill/>
        </p:spPr>
        <p:txBody>
          <a:bodyPr wrap="square">
            <a:spAutoFit/>
          </a:bodyPr>
          <a:lstStyle/>
          <a:p>
            <a:pPr marL="0" indent="0">
              <a:buNone/>
              <a:defRPr/>
            </a:pPr>
            <a:r>
              <a:rPr lang="en-GB" sz="1600" dirty="0">
                <a:latin typeface="+mn-lt"/>
              </a:rPr>
              <a:t>For transmission to occur, the SARS-CoV-2 virus needs to be transported to a susceptible person. To do this, it needs to have:</a:t>
            </a:r>
          </a:p>
          <a:p>
            <a:pPr marL="285750" indent="-285750">
              <a:lnSpc>
                <a:spcPct val="100000"/>
              </a:lnSpc>
              <a:spcBef>
                <a:spcPts val="1200"/>
              </a:spcBef>
              <a:buFont typeface="Arial" panose="020B0604020202020204" pitchFamily="34" charset="0"/>
              <a:buChar char="•"/>
              <a:defRPr/>
            </a:pPr>
            <a:r>
              <a:rPr lang="en-GB" sz="1600" dirty="0">
                <a:latin typeface="+mn-lt"/>
              </a:rPr>
              <a:t>a portal of exit (from the place where it is living and replicating)</a:t>
            </a:r>
          </a:p>
          <a:p>
            <a:pPr marL="285750" indent="-285750">
              <a:buFont typeface="Arial" panose="020B0604020202020204" pitchFamily="34" charset="0"/>
              <a:buChar char="•"/>
              <a:defRPr/>
            </a:pPr>
            <a:r>
              <a:rPr lang="en-GB" sz="1600" dirty="0">
                <a:latin typeface="+mn-lt"/>
              </a:rPr>
              <a:t>a mode of transmission (such as coughing or sneezing) and </a:t>
            </a:r>
          </a:p>
          <a:p>
            <a:pPr marL="285750" indent="-285750">
              <a:buFont typeface="Arial" panose="020B0604020202020204" pitchFamily="34" charset="0"/>
              <a:buChar char="•"/>
              <a:defRPr/>
            </a:pPr>
            <a:r>
              <a:rPr lang="en-GB" sz="1600" dirty="0">
                <a:latin typeface="+mn-lt"/>
              </a:rPr>
              <a:t>a portal of entry (to the susceptible host)</a:t>
            </a:r>
          </a:p>
          <a:p>
            <a:pPr marL="285750" indent="-285750">
              <a:spcBef>
                <a:spcPts val="0"/>
              </a:spcBef>
              <a:buFont typeface="Arial" panose="020B0604020202020204" pitchFamily="34" charset="0"/>
              <a:buChar char="•"/>
              <a:defRPr/>
            </a:pPr>
            <a:endParaRPr lang="en-GB" sz="1600" dirty="0">
              <a:latin typeface="+mn-lt"/>
            </a:endParaRPr>
          </a:p>
          <a:p>
            <a:pPr marL="0" indent="0">
              <a:spcBef>
                <a:spcPts val="0"/>
              </a:spcBef>
              <a:buNone/>
              <a:defRPr/>
            </a:pPr>
            <a:r>
              <a:rPr lang="en-GB" sz="1600" dirty="0">
                <a:latin typeface="+mn-lt"/>
              </a:rPr>
              <a:t>COVID-19 spreads primarily from person to person through small droplets from the nose or mouth which are expelled when a person with COVID-19 coughs, sneezes, or speaks.</a:t>
            </a:r>
          </a:p>
          <a:p>
            <a:pPr marL="0" indent="0">
              <a:spcBef>
                <a:spcPts val="0"/>
              </a:spcBef>
              <a:buNone/>
              <a:defRPr/>
            </a:pPr>
            <a:endParaRPr lang="en-GB" sz="1600" dirty="0">
              <a:effectLst/>
              <a:latin typeface="+mn-lt"/>
              <a:ea typeface="Calibri" panose="020F0502020204030204" pitchFamily="34" charset="0"/>
              <a:cs typeface="Calibri" panose="020F0502020204030204" pitchFamily="34" charset="0"/>
            </a:endParaRPr>
          </a:p>
          <a:p>
            <a:pPr marL="0" indent="0">
              <a:spcBef>
                <a:spcPts val="0"/>
              </a:spcBef>
              <a:buNone/>
              <a:defRPr/>
            </a:pPr>
            <a:r>
              <a:rPr lang="en-GB" sz="1600" dirty="0">
                <a:effectLst/>
                <a:latin typeface="+mn-lt"/>
                <a:ea typeface="Calibri" panose="020F0502020204030204" pitchFamily="34" charset="0"/>
                <a:cs typeface="Calibri" panose="020F0502020204030204" pitchFamily="34" charset="0"/>
              </a:rPr>
              <a:t>Transmission within households, where there is unavoidable prolonged close contact, is high. </a:t>
            </a:r>
            <a:endParaRPr lang="en-GB" sz="1600" dirty="0">
              <a:effectLst/>
              <a:latin typeface="+mn-lt"/>
              <a:ea typeface="Calibri" panose="020F0502020204030204" pitchFamily="34" charset="0"/>
              <a:cs typeface="Times New Roman" panose="02020603050405020304" pitchFamily="18" charset="0"/>
            </a:endParaRPr>
          </a:p>
          <a:p>
            <a:pPr marL="0" indent="0">
              <a:spcBef>
                <a:spcPts val="1200"/>
              </a:spcBef>
              <a:buNone/>
              <a:defRPr/>
            </a:pPr>
            <a:r>
              <a:rPr lang="en-GB" sz="1600" dirty="0">
                <a:latin typeface="+mn-lt"/>
              </a:rPr>
              <a:t>People can catch COVID-19 if they breathe in these droplets from a person infected with the virus</a:t>
            </a:r>
          </a:p>
          <a:p>
            <a:pPr>
              <a:lnSpc>
                <a:spcPct val="115000"/>
              </a:lnSpc>
              <a:spcAft>
                <a:spcPts val="800"/>
              </a:spcAft>
            </a:pPr>
            <a:r>
              <a:rPr lang="en-GB" sz="1600" dirty="0">
                <a:latin typeface="+mn-lt"/>
              </a:rPr>
              <a:t>these droplets can also survive on objects and surfaces such as tables, doorknobs and handrails </a:t>
            </a:r>
            <a:r>
              <a:rPr lang="en-GB" sz="1600" dirty="0">
                <a:effectLst/>
                <a:latin typeface="+mn-lt"/>
                <a:ea typeface="Calibri" panose="020F0502020204030204" pitchFamily="34" charset="0"/>
                <a:cs typeface="Calibri" panose="020F0502020204030204" pitchFamily="34" charset="0"/>
              </a:rPr>
              <a:t>People can become infected by touching these objects or surfaces, then touching their eyes, nose or mouth, although this route now appears to play only a minor role in transmission</a:t>
            </a:r>
            <a:endParaRPr lang="en-GB" sz="1600" dirty="0">
              <a:effectLst/>
              <a:latin typeface="+mn-lt"/>
              <a:ea typeface="Calibri" panose="020F0502020204030204" pitchFamily="34" charset="0"/>
              <a:cs typeface="Times New Roman" panose="02020603050405020304" pitchFamily="18" charset="0"/>
            </a:endParaRPr>
          </a:p>
          <a:p>
            <a:pPr>
              <a:defRPr/>
            </a:pPr>
            <a:endParaRPr lang="en-GB" sz="1600" dirty="0"/>
          </a:p>
          <a:p>
            <a:pPr marL="0" indent="0">
              <a:defRPr/>
            </a:pPr>
            <a:endParaRPr lang="en-GB" sz="1400" dirty="0">
              <a:latin typeface="Verdana" pitchFamily="1" charset="0"/>
            </a:endParaRPr>
          </a:p>
        </p:txBody>
      </p:sp>
      <p:sp>
        <p:nvSpPr>
          <p:cNvPr id="10" name="Footer Placeholder 9">
            <a:extLst>
              <a:ext uri="{FF2B5EF4-FFF2-40B4-BE49-F238E27FC236}">
                <a16:creationId xmlns:a16="http://schemas.microsoft.com/office/drawing/2014/main" id="{4F8728DF-F270-4FA6-9B3F-9B359548FD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FC00B28-58FC-4350-BEA4-74D71451FDB9}"/>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8776281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FA13-AFB1-4F29-BF46-67834C78AFB7}"/>
              </a:ext>
            </a:extLst>
          </p:cNvPr>
          <p:cNvSpPr>
            <a:spLocks noGrp="1"/>
          </p:cNvSpPr>
          <p:nvPr>
            <p:ph type="title"/>
          </p:nvPr>
        </p:nvSpPr>
        <p:spPr>
          <a:xfrm>
            <a:off x="576104" y="337866"/>
            <a:ext cx="8028000" cy="506581"/>
          </a:xfrm>
        </p:spPr>
        <p:txBody>
          <a:bodyPr>
            <a:noAutofit/>
          </a:bodyPr>
          <a:lstStyle/>
          <a:p>
            <a:r>
              <a:rPr lang="en-GB" sz="3200" dirty="0"/>
              <a:t>Delegation</a:t>
            </a:r>
          </a:p>
        </p:txBody>
      </p:sp>
      <p:sp>
        <p:nvSpPr>
          <p:cNvPr id="3" name="Content Placeholder 2">
            <a:extLst>
              <a:ext uri="{FF2B5EF4-FFF2-40B4-BE49-F238E27FC236}">
                <a16:creationId xmlns:a16="http://schemas.microsoft.com/office/drawing/2014/main" id="{6ED70D0D-9D85-4D12-9E2C-B91F67869264}"/>
              </a:ext>
            </a:extLst>
          </p:cNvPr>
          <p:cNvSpPr>
            <a:spLocks noGrp="1"/>
          </p:cNvSpPr>
          <p:nvPr>
            <p:ph idx="1"/>
          </p:nvPr>
        </p:nvSpPr>
        <p:spPr>
          <a:xfrm>
            <a:off x="576104" y="1529366"/>
            <a:ext cx="9390017" cy="5472608"/>
          </a:xfrm>
        </p:spPr>
        <p:txBody>
          <a:bodyPr>
            <a:normAutofit/>
          </a:bodyPr>
          <a:lstStyle/>
          <a:p>
            <a:pPr marL="0" indent="0">
              <a:lnSpc>
                <a:spcPct val="100000"/>
              </a:lnSpc>
              <a:spcBef>
                <a:spcPts val="0"/>
              </a:spcBef>
              <a:buNone/>
            </a:pPr>
            <a:r>
              <a:rPr lang="en-GB" sz="2000" dirty="0"/>
              <a:t>If immunisation is delegated, patient safety must be considered and not compromised in any way.</a:t>
            </a:r>
          </a:p>
          <a:p>
            <a:pPr marL="0" indent="0">
              <a:lnSpc>
                <a:spcPct val="100000"/>
              </a:lnSpc>
              <a:spcBef>
                <a:spcPts val="1200"/>
              </a:spcBef>
              <a:buNone/>
            </a:pPr>
            <a:r>
              <a:rPr lang="en-GB" sz="2000" dirty="0"/>
              <a:t>The delegation must be appropriate, safe and in the best interests of the patient.</a:t>
            </a:r>
          </a:p>
          <a:p>
            <a:pPr marL="0" indent="0">
              <a:lnSpc>
                <a:spcPct val="100000"/>
              </a:lnSpc>
              <a:spcBef>
                <a:spcPts val="1200"/>
              </a:spcBef>
              <a:buNone/>
            </a:pPr>
            <a:r>
              <a:rPr lang="en-GB" sz="2000" dirty="0"/>
              <a:t>When delegating immunisation, the delegating healthcare professional (whether nursing, medical or other independent prescriber) must ensure that:</a:t>
            </a:r>
          </a:p>
          <a:p>
            <a:pPr marL="342900" indent="-342900">
              <a:lnSpc>
                <a:spcPct val="100000"/>
              </a:lnSpc>
              <a:spcBef>
                <a:spcPts val="600"/>
              </a:spcBef>
              <a:buFont typeface="Arial" panose="020B0604020202020204" pitchFamily="34" charset="0"/>
              <a:buChar char="•"/>
            </a:pPr>
            <a:r>
              <a:rPr lang="en-GB" sz="2000" dirty="0"/>
              <a:t>the person they are delegating to has undergone training, has the appropriate knowledge, skills and competency</a:t>
            </a:r>
          </a:p>
          <a:p>
            <a:pPr marL="342900" indent="-342900">
              <a:lnSpc>
                <a:spcPct val="100000"/>
              </a:lnSpc>
              <a:spcBef>
                <a:spcPts val="0"/>
              </a:spcBef>
              <a:buFont typeface="Arial" panose="020B0604020202020204" pitchFamily="34" charset="0"/>
              <a:buChar char="•"/>
            </a:pPr>
            <a:r>
              <a:rPr lang="en-GB" sz="2000" dirty="0"/>
              <a:t>there is adequate supervision and support in place </a:t>
            </a:r>
          </a:p>
          <a:p>
            <a:pPr marL="0" indent="0">
              <a:lnSpc>
                <a:spcPct val="100000"/>
              </a:lnSpc>
              <a:spcBef>
                <a:spcPts val="1200"/>
              </a:spcBef>
              <a:buNone/>
            </a:pPr>
            <a:r>
              <a:rPr lang="en-GB" sz="2000" dirty="0"/>
              <a:t>If these conditions have been met and the role of administering an immunisation is delegated, the delegatee is accountable to the patient for their actions and decisions, and for any errors they make through civil law and to their employer.</a:t>
            </a:r>
          </a:p>
        </p:txBody>
      </p:sp>
      <p:sp>
        <p:nvSpPr>
          <p:cNvPr id="10" name="Footer Placeholder 9">
            <a:extLst>
              <a:ext uri="{FF2B5EF4-FFF2-40B4-BE49-F238E27FC236}">
                <a16:creationId xmlns:a16="http://schemas.microsoft.com/office/drawing/2014/main" id="{D9DF516A-AEEB-4ABF-9DE5-6D28594D9F43}"/>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2C207EEE-3A4D-40A0-A8EA-4B063C2D344C}"/>
              </a:ext>
            </a:extLst>
          </p:cNvPr>
          <p:cNvSpPr>
            <a:spLocks noGrp="1"/>
          </p:cNvSpPr>
          <p:nvPr>
            <p:ph type="sldNum" sz="quarter" idx="11"/>
          </p:nvPr>
        </p:nvSpPr>
        <p:spPr/>
        <p:txBody>
          <a:bodyPr/>
          <a:lstStyle/>
          <a:p>
            <a:fld id="{344369E4-5DE7-46E5-874E-4FD437973785}" type="slidenum">
              <a:rPr lang="en-GB" smtClean="0"/>
              <a:pPr/>
              <a:t>140</a:t>
            </a:fld>
            <a:endParaRPr lang="en-GB" sz="1400" dirty="0"/>
          </a:p>
        </p:txBody>
      </p:sp>
    </p:spTree>
    <p:extLst>
      <p:ext uri="{BB962C8B-B14F-4D97-AF65-F5344CB8AC3E}">
        <p14:creationId xmlns:p14="http://schemas.microsoft.com/office/powerpoint/2010/main" val="31651656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3614-6B25-402B-8EE4-12A2C7B66848}"/>
              </a:ext>
            </a:extLst>
          </p:cNvPr>
          <p:cNvSpPr>
            <a:spLocks noGrp="1"/>
          </p:cNvSpPr>
          <p:nvPr>
            <p:ph type="title"/>
          </p:nvPr>
        </p:nvSpPr>
        <p:spPr>
          <a:xfrm>
            <a:off x="348679" y="296973"/>
            <a:ext cx="10515600" cy="972607"/>
          </a:xfrm>
        </p:spPr>
        <p:txBody>
          <a:bodyPr/>
          <a:lstStyle/>
          <a:p>
            <a:r>
              <a:rPr lang="en-GB" dirty="0"/>
              <a:t>Maximising vaccine uptake</a:t>
            </a:r>
          </a:p>
        </p:txBody>
      </p:sp>
      <p:sp>
        <p:nvSpPr>
          <p:cNvPr id="3" name="Content Placeholder 2">
            <a:extLst>
              <a:ext uri="{FF2B5EF4-FFF2-40B4-BE49-F238E27FC236}">
                <a16:creationId xmlns:a16="http://schemas.microsoft.com/office/drawing/2014/main" id="{0F1B43D3-46AB-441D-BF4E-042BB13F077E}"/>
              </a:ext>
            </a:extLst>
          </p:cNvPr>
          <p:cNvSpPr>
            <a:spLocks noGrp="1"/>
          </p:cNvSpPr>
          <p:nvPr>
            <p:ph idx="1"/>
          </p:nvPr>
        </p:nvSpPr>
        <p:spPr>
          <a:xfrm>
            <a:off x="537851" y="1484375"/>
            <a:ext cx="7124873" cy="4739679"/>
          </a:xfrm>
        </p:spPr>
        <p:txBody>
          <a:bodyPr>
            <a:normAutofit fontScale="70000" lnSpcReduction="20000"/>
          </a:bodyPr>
          <a:lstStyle/>
          <a:p>
            <a:pPr marL="0" indent="0">
              <a:lnSpc>
                <a:spcPct val="120000"/>
              </a:lnSpc>
              <a:spcBef>
                <a:spcPts val="0"/>
              </a:spcBef>
              <a:buNone/>
            </a:pPr>
            <a:r>
              <a:rPr lang="en-GB" dirty="0"/>
              <a:t>As COVID-19 vaccine may be offered in different settings, different methods of promoting the vaccine to maximise uptake may be required.</a:t>
            </a:r>
          </a:p>
          <a:p>
            <a:pPr marL="0" indent="0">
              <a:lnSpc>
                <a:spcPct val="120000"/>
              </a:lnSpc>
              <a:spcBef>
                <a:spcPts val="600"/>
              </a:spcBef>
              <a:buNone/>
            </a:pPr>
            <a:r>
              <a:rPr lang="en-GB" dirty="0"/>
              <a:t>This may include:</a:t>
            </a:r>
          </a:p>
          <a:p>
            <a:pPr marL="285750" lvl="0" indent="-285750">
              <a:lnSpc>
                <a:spcPct val="120000"/>
              </a:lnSpc>
              <a:spcBef>
                <a:spcPts val="600"/>
              </a:spcBef>
              <a:buFont typeface="Arial" panose="020B0604020202020204" pitchFamily="34" charset="0"/>
              <a:buChar char="•"/>
            </a:pPr>
            <a:r>
              <a:rPr lang="en-GB" dirty="0"/>
              <a:t>displaying posters in areas of high footfall such as waiting rooms, train stations, shopping centres</a:t>
            </a:r>
          </a:p>
          <a:p>
            <a:pPr marL="285750" lvl="0" indent="-285750">
              <a:lnSpc>
                <a:spcPct val="120000"/>
              </a:lnSpc>
              <a:spcBef>
                <a:spcPts val="600"/>
              </a:spcBef>
              <a:buFont typeface="Arial" panose="020B0604020202020204" pitchFamily="34" charset="0"/>
              <a:buChar char="•"/>
            </a:pPr>
            <a:r>
              <a:rPr lang="en-GB" dirty="0"/>
              <a:t>having leaflets available for patients to read before their appointment</a:t>
            </a:r>
          </a:p>
          <a:p>
            <a:pPr marL="285750" lvl="0" indent="-285750">
              <a:lnSpc>
                <a:spcPct val="120000"/>
              </a:lnSpc>
              <a:spcBef>
                <a:spcPts val="600"/>
              </a:spcBef>
              <a:buFont typeface="Arial" panose="020B0604020202020204" pitchFamily="34" charset="0"/>
              <a:buChar char="•"/>
            </a:pPr>
            <a:r>
              <a:rPr lang="en-GB" dirty="0"/>
              <a:t>signposting people to online resources or resources in a suitable format, for example Easy Read, BSL, large text and translated versions</a:t>
            </a:r>
          </a:p>
          <a:p>
            <a:pPr marL="285750" lvl="0" indent="-285750">
              <a:lnSpc>
                <a:spcPct val="120000"/>
              </a:lnSpc>
              <a:spcBef>
                <a:spcPts val="600"/>
              </a:spcBef>
              <a:buFont typeface="Arial" panose="020B0604020202020204" pitchFamily="34" charset="0"/>
              <a:buChar char="•"/>
            </a:pPr>
            <a:r>
              <a:rPr lang="en-GB" dirty="0"/>
              <a:t>speaking confidently and positively about the vaccines and encouraging others in the vaccination clinic to do so as well</a:t>
            </a:r>
          </a:p>
          <a:p>
            <a:pPr marL="285750" lvl="0" indent="-285750">
              <a:lnSpc>
                <a:spcPct val="120000"/>
              </a:lnSpc>
              <a:spcBef>
                <a:spcPts val="600"/>
              </a:spcBef>
              <a:buFont typeface="Arial" panose="020B0604020202020204" pitchFamily="34" charset="0"/>
              <a:buChar char="•"/>
            </a:pPr>
            <a:r>
              <a:rPr lang="en-GB" dirty="0"/>
              <a:t>confirming an appointment has been made for the second dose</a:t>
            </a:r>
          </a:p>
          <a:p>
            <a:pPr marL="285750" lvl="0" indent="-285750">
              <a:lnSpc>
                <a:spcPct val="120000"/>
              </a:lnSpc>
              <a:spcBef>
                <a:spcPts val="600"/>
              </a:spcBef>
              <a:buFont typeface="Arial" panose="020B0604020202020204" pitchFamily="34" charset="0"/>
              <a:buChar char="•"/>
            </a:pPr>
            <a:r>
              <a:rPr lang="en-GB" dirty="0"/>
              <a:t>offering flexible appointments, including evening and weekend clinics</a:t>
            </a:r>
          </a:p>
          <a:p>
            <a:pPr marL="285750" lvl="0" indent="-285750">
              <a:lnSpc>
                <a:spcPct val="120000"/>
              </a:lnSpc>
              <a:spcBef>
                <a:spcPts val="600"/>
              </a:spcBef>
              <a:buFont typeface="Arial" panose="020B0604020202020204" pitchFamily="34" charset="0"/>
              <a:buChar char="•"/>
            </a:pPr>
            <a:r>
              <a:rPr lang="en-GB" dirty="0"/>
              <a:t>ensuring mobile staff are able to locate patient’s homes</a:t>
            </a:r>
            <a:endParaRPr lang="en-GB" dirty="0">
              <a:highlight>
                <a:srgbClr val="FFFF00"/>
              </a:highlight>
            </a:endParaRPr>
          </a:p>
        </p:txBody>
      </p:sp>
      <p:sp>
        <p:nvSpPr>
          <p:cNvPr id="11" name="Footer Placeholder 10">
            <a:extLst>
              <a:ext uri="{FF2B5EF4-FFF2-40B4-BE49-F238E27FC236}">
                <a16:creationId xmlns:a16="http://schemas.microsoft.com/office/drawing/2014/main" id="{4A28113C-7182-40E6-9897-A13046FFB28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DC065B7-7F99-4BB3-AB78-CDA4DEFAC5B7}"/>
              </a:ext>
            </a:extLst>
          </p:cNvPr>
          <p:cNvSpPr>
            <a:spLocks noGrp="1"/>
          </p:cNvSpPr>
          <p:nvPr>
            <p:ph type="sldNum" sz="quarter" idx="11"/>
          </p:nvPr>
        </p:nvSpPr>
        <p:spPr/>
        <p:txBody>
          <a:bodyPr/>
          <a:lstStyle/>
          <a:p>
            <a:fld id="{344369E4-5DE7-46E5-874E-4FD437973785}" type="slidenum">
              <a:rPr lang="en-GB" smtClean="0"/>
              <a:pPr/>
              <a:t>141</a:t>
            </a:fld>
            <a:endParaRPr lang="en-GB" sz="1400" dirty="0"/>
          </a:p>
        </p:txBody>
      </p:sp>
      <p:pic>
        <p:nvPicPr>
          <p:cNvPr id="5" name="Picture 4">
            <a:extLst>
              <a:ext uri="{FF2B5EF4-FFF2-40B4-BE49-F238E27FC236}">
                <a16:creationId xmlns:a16="http://schemas.microsoft.com/office/drawing/2014/main" id="{37950025-5C4A-4256-9B95-39B8D81E4ED7}"/>
              </a:ext>
            </a:extLst>
          </p:cNvPr>
          <p:cNvPicPr>
            <a:picLocks noChangeAspect="1"/>
          </p:cNvPicPr>
          <p:nvPr/>
        </p:nvPicPr>
        <p:blipFill>
          <a:blip r:embed="rId3"/>
          <a:stretch>
            <a:fillRect/>
          </a:stretch>
        </p:blipFill>
        <p:spPr>
          <a:xfrm>
            <a:off x="8552873" y="1658302"/>
            <a:ext cx="3225674" cy="4565752"/>
          </a:xfrm>
          <a:prstGeom prst="rect">
            <a:avLst/>
          </a:prstGeom>
          <a:ln>
            <a:solidFill>
              <a:schemeClr val="tx1"/>
            </a:solidFill>
          </a:ln>
        </p:spPr>
      </p:pic>
    </p:spTree>
    <p:extLst>
      <p:ext uri="{BB962C8B-B14F-4D97-AF65-F5344CB8AC3E}">
        <p14:creationId xmlns:p14="http://schemas.microsoft.com/office/powerpoint/2010/main" val="11797123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B0E-12CD-4D8C-B41A-050503B55222}"/>
              </a:ext>
            </a:extLst>
          </p:cNvPr>
          <p:cNvSpPr>
            <a:spLocks noGrp="1"/>
          </p:cNvSpPr>
          <p:nvPr>
            <p:ph type="title"/>
          </p:nvPr>
        </p:nvSpPr>
        <p:spPr>
          <a:xfrm>
            <a:off x="320012" y="229814"/>
            <a:ext cx="10515600" cy="972607"/>
          </a:xfrm>
        </p:spPr>
        <p:txBody>
          <a:bodyPr/>
          <a:lstStyle/>
          <a:p>
            <a:r>
              <a:rPr lang="en-GB" dirty="0"/>
              <a:t>Reasonable adjustments</a:t>
            </a:r>
          </a:p>
        </p:txBody>
      </p:sp>
      <p:sp>
        <p:nvSpPr>
          <p:cNvPr id="3" name="Content Placeholder 2">
            <a:extLst>
              <a:ext uri="{FF2B5EF4-FFF2-40B4-BE49-F238E27FC236}">
                <a16:creationId xmlns:a16="http://schemas.microsoft.com/office/drawing/2014/main" id="{7C792F25-2352-498B-A375-6A9D69F74F58}"/>
              </a:ext>
            </a:extLst>
          </p:cNvPr>
          <p:cNvSpPr>
            <a:spLocks noGrp="1"/>
          </p:cNvSpPr>
          <p:nvPr>
            <p:ph idx="1"/>
          </p:nvPr>
        </p:nvSpPr>
        <p:spPr>
          <a:xfrm>
            <a:off x="428795" y="1532769"/>
            <a:ext cx="8547425" cy="4739679"/>
          </a:xfrm>
        </p:spPr>
        <p:txBody>
          <a:bodyPr>
            <a:normAutofit fontScale="92500" lnSpcReduction="20000"/>
          </a:bodyPr>
          <a:lstStyle/>
          <a:p>
            <a:pPr marL="0" indent="0">
              <a:lnSpc>
                <a:spcPct val="120000"/>
              </a:lnSpc>
              <a:spcBef>
                <a:spcPts val="0"/>
              </a:spcBef>
              <a:buNone/>
            </a:pPr>
            <a:r>
              <a:rPr lang="en-GB" sz="1600" dirty="0"/>
              <a:t>Learning disability, autism and other disabilities have protections under the Equality Act 2010. These include reasonable adjustments to communication and services. These should be person-centred.</a:t>
            </a:r>
          </a:p>
          <a:p>
            <a:pPr marL="0" indent="0">
              <a:lnSpc>
                <a:spcPct val="120000"/>
              </a:lnSpc>
              <a:spcBef>
                <a:spcPts val="0"/>
              </a:spcBef>
            </a:pPr>
            <a:endParaRPr lang="en-GB" sz="1600" dirty="0"/>
          </a:p>
          <a:p>
            <a:pPr marL="0" indent="0">
              <a:lnSpc>
                <a:spcPct val="120000"/>
              </a:lnSpc>
              <a:spcBef>
                <a:spcPts val="0"/>
              </a:spcBef>
              <a:buNone/>
            </a:pPr>
            <a:r>
              <a:rPr lang="en-GB" sz="1600" dirty="0"/>
              <a:t>Prior to the appointment, ensure you are fully aware of any reasonable adjustments that may be necessary in order to ensure appointment times and vaccines are utilised efficiently and effectively.</a:t>
            </a:r>
          </a:p>
          <a:p>
            <a:pPr marL="0" indent="0">
              <a:lnSpc>
                <a:spcPct val="120000"/>
              </a:lnSpc>
              <a:spcBef>
                <a:spcPts val="0"/>
              </a:spcBef>
            </a:pPr>
            <a:endParaRPr lang="en-GB" sz="1600" dirty="0"/>
          </a:p>
          <a:p>
            <a:pPr marL="0" indent="0">
              <a:lnSpc>
                <a:spcPct val="120000"/>
              </a:lnSpc>
              <a:spcBef>
                <a:spcPts val="0"/>
              </a:spcBef>
              <a:buNone/>
            </a:pPr>
            <a:r>
              <a:rPr lang="en-GB" sz="1600" dirty="0"/>
              <a:t>Reasonable adjustments can include, but are not limited to, offering:</a:t>
            </a:r>
          </a:p>
          <a:p>
            <a:pPr marL="285750" indent="-285750">
              <a:lnSpc>
                <a:spcPct val="120000"/>
              </a:lnSpc>
              <a:spcBef>
                <a:spcPts val="0"/>
              </a:spcBef>
              <a:buFont typeface="Arial" panose="020B0604020202020204" pitchFamily="34" charset="0"/>
              <a:buChar char="•"/>
            </a:pPr>
            <a:r>
              <a:rPr lang="en-GB" sz="1600" dirty="0"/>
              <a:t>appointment times at the start or the end of clinics when there is likely to be less of a wait</a:t>
            </a:r>
          </a:p>
          <a:p>
            <a:pPr marL="285750" indent="-285750">
              <a:lnSpc>
                <a:spcPct val="120000"/>
              </a:lnSpc>
              <a:spcBef>
                <a:spcPts val="0"/>
              </a:spcBef>
              <a:buFont typeface="Arial" panose="020B0604020202020204" pitchFamily="34" charset="0"/>
              <a:buChar char="•"/>
            </a:pPr>
            <a:r>
              <a:rPr lang="en-GB" sz="1600" dirty="0"/>
              <a:t>double appointment times so there is more time  </a:t>
            </a:r>
          </a:p>
          <a:p>
            <a:pPr marL="285750" indent="-285750">
              <a:lnSpc>
                <a:spcPct val="120000"/>
              </a:lnSpc>
              <a:spcBef>
                <a:spcPts val="0"/>
              </a:spcBef>
              <a:buFont typeface="Arial" panose="020B0604020202020204" pitchFamily="34" charset="0"/>
              <a:buChar char="•"/>
            </a:pPr>
            <a:r>
              <a:rPr lang="en-GB" sz="1600" dirty="0"/>
              <a:t>the option of waiting in a quiet room, if one is available</a:t>
            </a:r>
          </a:p>
          <a:p>
            <a:pPr marL="285750" indent="-285750">
              <a:lnSpc>
                <a:spcPct val="120000"/>
              </a:lnSpc>
              <a:spcBef>
                <a:spcPts val="0"/>
              </a:spcBef>
              <a:buFont typeface="Arial" panose="020B0604020202020204" pitchFamily="34" charset="0"/>
              <a:buChar char="•"/>
            </a:pPr>
            <a:r>
              <a:rPr lang="en-GB" sz="1600" dirty="0"/>
              <a:t>the option of waiting in their car outside and being texted or called on their mobile when ready</a:t>
            </a:r>
          </a:p>
          <a:p>
            <a:pPr marL="285750" indent="-285750">
              <a:lnSpc>
                <a:spcPct val="120000"/>
              </a:lnSpc>
              <a:spcBef>
                <a:spcPts val="0"/>
              </a:spcBef>
              <a:buFont typeface="Arial" panose="020B0604020202020204" pitchFamily="34" charset="0"/>
              <a:buChar char="•"/>
            </a:pPr>
            <a:r>
              <a:rPr lang="en-GB" sz="1600" dirty="0"/>
              <a:t>the option of delivering this at home or another familiar setting if possible</a:t>
            </a:r>
          </a:p>
          <a:p>
            <a:pPr marL="0" indent="0">
              <a:lnSpc>
                <a:spcPct val="120000"/>
              </a:lnSpc>
              <a:spcBef>
                <a:spcPts val="0"/>
              </a:spcBef>
            </a:pPr>
            <a:endParaRPr lang="en-GB" sz="1600" dirty="0"/>
          </a:p>
          <a:p>
            <a:pPr marL="0" indent="0">
              <a:lnSpc>
                <a:spcPct val="120000"/>
              </a:lnSpc>
              <a:spcBef>
                <a:spcPts val="0"/>
              </a:spcBef>
              <a:buNone/>
            </a:pPr>
            <a:r>
              <a:rPr lang="en-GB" sz="1600" dirty="0"/>
              <a:t>Ideally avoid long waits and let people know if it is going to be a long wait.</a:t>
            </a:r>
          </a:p>
          <a:p>
            <a:pPr marL="0" indent="0">
              <a:lnSpc>
                <a:spcPct val="120000"/>
              </a:lnSpc>
              <a:spcBef>
                <a:spcPts val="0"/>
              </a:spcBef>
              <a:buNone/>
            </a:pPr>
            <a:r>
              <a:rPr lang="en-GB" sz="1600" dirty="0"/>
              <a:t>Explain what the procedure entails and ask them whether they have any suggestions about how best to handle this.</a:t>
            </a:r>
          </a:p>
          <a:p>
            <a:pPr marL="0" indent="0">
              <a:lnSpc>
                <a:spcPct val="120000"/>
              </a:lnSpc>
              <a:spcBef>
                <a:spcPts val="0"/>
              </a:spcBef>
              <a:buNone/>
            </a:pPr>
            <a:r>
              <a:rPr lang="en-GB" sz="1600" dirty="0"/>
              <a:t>Make use of easy-read information available.</a:t>
            </a:r>
          </a:p>
          <a:p>
            <a:pPr marL="0" indent="0">
              <a:lnSpc>
                <a:spcPct val="120000"/>
              </a:lnSpc>
              <a:spcBef>
                <a:spcPts val="0"/>
              </a:spcBef>
              <a:buNone/>
            </a:pPr>
            <a:r>
              <a:rPr lang="en-GB" sz="1600" dirty="0"/>
              <a:t>More information is available at </a:t>
            </a:r>
            <a:r>
              <a:rPr lang="en-GB" sz="1600" dirty="0">
                <a:hlinkClick r:id="rId3"/>
              </a:rPr>
              <a:t>NHS Reasonable adjustments</a:t>
            </a:r>
            <a:r>
              <a:rPr lang="en-GB" sz="1600" dirty="0"/>
              <a:t>.</a:t>
            </a:r>
          </a:p>
        </p:txBody>
      </p:sp>
      <p:sp>
        <p:nvSpPr>
          <p:cNvPr id="11" name="Footer Placeholder 10">
            <a:extLst>
              <a:ext uri="{FF2B5EF4-FFF2-40B4-BE49-F238E27FC236}">
                <a16:creationId xmlns:a16="http://schemas.microsoft.com/office/drawing/2014/main" id="{71FB1344-8FE0-41AF-A88A-64A91AAF869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F273000B-3111-438B-9FCD-9BC929183BFD}"/>
              </a:ext>
            </a:extLst>
          </p:cNvPr>
          <p:cNvSpPr>
            <a:spLocks noGrp="1"/>
          </p:cNvSpPr>
          <p:nvPr>
            <p:ph type="sldNum" sz="quarter" idx="11"/>
          </p:nvPr>
        </p:nvSpPr>
        <p:spPr/>
        <p:txBody>
          <a:bodyPr/>
          <a:lstStyle/>
          <a:p>
            <a:fld id="{344369E4-5DE7-46E5-874E-4FD437973785}" type="slidenum">
              <a:rPr lang="en-GB" smtClean="0"/>
              <a:pPr/>
              <a:t>142</a:t>
            </a:fld>
            <a:endParaRPr lang="en-GB" sz="1400" dirty="0"/>
          </a:p>
        </p:txBody>
      </p:sp>
      <p:pic>
        <p:nvPicPr>
          <p:cNvPr id="4" name="Picture 3">
            <a:extLst>
              <a:ext uri="{FF2B5EF4-FFF2-40B4-BE49-F238E27FC236}">
                <a16:creationId xmlns:a16="http://schemas.microsoft.com/office/drawing/2014/main" id="{187F8BE3-9725-4463-9838-5B070B4ADFED}"/>
              </a:ext>
            </a:extLst>
          </p:cNvPr>
          <p:cNvPicPr>
            <a:picLocks noChangeAspect="1"/>
          </p:cNvPicPr>
          <p:nvPr/>
        </p:nvPicPr>
        <p:blipFill>
          <a:blip r:embed="rId4"/>
          <a:stretch>
            <a:fillRect/>
          </a:stretch>
        </p:blipFill>
        <p:spPr>
          <a:xfrm>
            <a:off x="9124602" y="1823598"/>
            <a:ext cx="2892151" cy="4107419"/>
          </a:xfrm>
          <a:prstGeom prst="rect">
            <a:avLst/>
          </a:prstGeom>
          <a:ln>
            <a:solidFill>
              <a:schemeClr val="tx1"/>
            </a:solidFill>
          </a:ln>
        </p:spPr>
      </p:pic>
    </p:spTree>
    <p:extLst>
      <p:ext uri="{BB962C8B-B14F-4D97-AF65-F5344CB8AC3E}">
        <p14:creationId xmlns:p14="http://schemas.microsoft.com/office/powerpoint/2010/main" val="31392941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615319" y="325202"/>
            <a:ext cx="8028000" cy="648072"/>
          </a:xfrm>
        </p:spPr>
        <p:txBody>
          <a:bodyPr/>
          <a:lstStyle/>
          <a:p>
            <a:r>
              <a:rPr lang="en-GB" dirty="0"/>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449136" y="1624298"/>
            <a:ext cx="9684766" cy="51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0">
              <a:lnSpc>
                <a:spcPct val="100000"/>
              </a:lnSpc>
              <a:spcBef>
                <a:spcPts val="0"/>
              </a:spcBef>
              <a:buFontTx/>
              <a:buNone/>
            </a:pPr>
            <a:r>
              <a:rPr lang="en-GB" altLang="en-US" sz="2000" dirty="0"/>
              <a:t>UK vaccine guidance can be found in the online publication commonly referred to as the </a:t>
            </a:r>
            <a:r>
              <a:rPr lang="en-GB" altLang="en-US" sz="2000" dirty="0">
                <a:hlinkClick r:id="rId3"/>
              </a:rPr>
              <a:t>Green Book</a:t>
            </a:r>
            <a:r>
              <a:rPr lang="en-GB" altLang="en-US" sz="2000" dirty="0"/>
              <a:t>. This can be found on the </a:t>
            </a:r>
            <a:r>
              <a:rPr lang="en-GB" altLang="en-US" sz="2000" dirty="0">
                <a:hlinkClick r:id="rId4"/>
              </a:rPr>
              <a:t>Immunisation page</a:t>
            </a:r>
            <a:r>
              <a:rPr lang="en-GB" altLang="en-US" sz="2000" dirty="0"/>
              <a:t> of the GOV.UK website.</a:t>
            </a:r>
          </a:p>
          <a:p>
            <a:pPr>
              <a:lnSpc>
                <a:spcPct val="100000"/>
              </a:lnSpc>
              <a:spcBef>
                <a:spcPts val="0"/>
              </a:spcBef>
              <a:buFontTx/>
              <a:buNone/>
            </a:pPr>
            <a:endParaRPr lang="en-GB" altLang="en-US" sz="800" dirty="0"/>
          </a:p>
          <a:p>
            <a:pPr marL="0">
              <a:lnSpc>
                <a:spcPct val="100000"/>
              </a:lnSpc>
              <a:spcBef>
                <a:spcPts val="0"/>
              </a:spcBef>
              <a:spcAft>
                <a:spcPts val="600"/>
              </a:spcAft>
              <a:buFontTx/>
              <a:buNone/>
            </a:pPr>
            <a:r>
              <a:rPr lang="en-GB" altLang="en-US" sz="2000" dirty="0"/>
              <a:t>Green Book recommendations are based upon JCVI’s expert opinion and should always be followed, even when they differ from those made by the vaccine manufacturer.</a:t>
            </a:r>
          </a:p>
          <a:p>
            <a:pPr marL="0">
              <a:lnSpc>
                <a:spcPct val="100000"/>
              </a:lnSpc>
              <a:spcBef>
                <a:spcPts val="1200"/>
              </a:spcBef>
              <a:buFontTx/>
              <a:buNone/>
            </a:pPr>
            <a:r>
              <a:rPr lang="en-GB" altLang="en-US" sz="2000" dirty="0">
                <a:hlinkClick r:id="rId5"/>
              </a:rPr>
              <a:t>UKHSA COVID-19 immunisation programme Information for healthcare practitioners</a:t>
            </a:r>
            <a:r>
              <a:rPr lang="en-GB" altLang="en-US" sz="2000" dirty="0"/>
              <a:t>  </a:t>
            </a:r>
          </a:p>
          <a:p>
            <a:pPr marL="0">
              <a:lnSpc>
                <a:spcPct val="100000"/>
              </a:lnSpc>
              <a:spcBef>
                <a:spcPts val="600"/>
              </a:spcBef>
              <a:buFontTx/>
              <a:buNone/>
            </a:pPr>
            <a:r>
              <a:rPr lang="en-GB" altLang="en-US" sz="2000" dirty="0"/>
              <a:t>This document provides additional information, answers to frequently asked questions and actions to take in the event of inadvertent errors.</a:t>
            </a:r>
          </a:p>
          <a:p>
            <a:pPr marL="0">
              <a:lnSpc>
                <a:spcPct val="100000"/>
              </a:lnSpc>
              <a:spcBef>
                <a:spcPts val="600"/>
              </a:spcBef>
              <a:buFontTx/>
              <a:buNone/>
            </a:pPr>
            <a:r>
              <a:rPr lang="en-GB" altLang="en-US" sz="2000" dirty="0"/>
              <a:t>It is important to read this document before you start vaccinating and also to refer to the online version regularly as it will be updated as more information becomes available and to address any issues or frequently arising questions as COVID-19 vaccines are delivered more widely.</a:t>
            </a:r>
          </a:p>
          <a:p>
            <a:pPr>
              <a:buFontTx/>
              <a:buNone/>
            </a:pPr>
            <a:endParaRPr lang="en-GB" altLang="en-US" sz="1400" dirty="0"/>
          </a:p>
          <a:p>
            <a:pPr>
              <a:buFontTx/>
              <a:buNone/>
            </a:pPr>
            <a:endParaRPr lang="en-GB" altLang="en-US" sz="1400" dirty="0"/>
          </a:p>
        </p:txBody>
      </p:sp>
      <p:sp>
        <p:nvSpPr>
          <p:cNvPr id="10" name="Footer Placeholder 9">
            <a:extLst>
              <a:ext uri="{FF2B5EF4-FFF2-40B4-BE49-F238E27FC236}">
                <a16:creationId xmlns:a16="http://schemas.microsoft.com/office/drawing/2014/main" id="{441ED1E4-BEFA-444B-99A1-D71CDB9C3A2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2C2F78C4-62F9-47AE-94DE-CAE466E326AD}"/>
              </a:ext>
            </a:extLst>
          </p:cNvPr>
          <p:cNvSpPr>
            <a:spLocks noGrp="1"/>
          </p:cNvSpPr>
          <p:nvPr>
            <p:ph type="sldNum" sz="quarter" idx="11"/>
          </p:nvPr>
        </p:nvSpPr>
        <p:spPr/>
        <p:txBody>
          <a:bodyPr/>
          <a:lstStyle/>
          <a:p>
            <a:fld id="{344369E4-5DE7-46E5-874E-4FD437973785}" type="slidenum">
              <a:rPr lang="en-GB" smtClean="0"/>
              <a:pPr/>
              <a:t>143</a:t>
            </a:fld>
            <a:endParaRPr lang="en-GB" sz="1400" dirty="0"/>
          </a:p>
        </p:txBody>
      </p:sp>
    </p:spTree>
    <p:extLst>
      <p:ext uri="{BB962C8B-B14F-4D97-AF65-F5344CB8AC3E}">
        <p14:creationId xmlns:p14="http://schemas.microsoft.com/office/powerpoint/2010/main" val="33748536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35EA-8D03-4511-8356-081D402C6742}"/>
              </a:ext>
            </a:extLst>
          </p:cNvPr>
          <p:cNvSpPr>
            <a:spLocks noGrp="1"/>
          </p:cNvSpPr>
          <p:nvPr>
            <p:ph type="title"/>
          </p:nvPr>
        </p:nvSpPr>
        <p:spPr>
          <a:xfrm>
            <a:off x="330206" y="264304"/>
            <a:ext cx="10515600" cy="972607"/>
          </a:xfrm>
        </p:spPr>
        <p:txBody>
          <a:bodyPr>
            <a:normAutofit fontScale="90000"/>
          </a:bodyPr>
          <a:lstStyle/>
          <a:p>
            <a:r>
              <a:rPr lang="en-GB" dirty="0"/>
              <a:t>Guidance on handling multiple COVID-19 vaccines </a:t>
            </a:r>
            <a:br>
              <a:rPr lang="en-GB" dirty="0"/>
            </a:br>
            <a:endParaRPr lang="en-GB" dirty="0"/>
          </a:p>
        </p:txBody>
      </p:sp>
      <p:sp>
        <p:nvSpPr>
          <p:cNvPr id="3" name="Content Placeholder 2">
            <a:extLst>
              <a:ext uri="{FF2B5EF4-FFF2-40B4-BE49-F238E27FC236}">
                <a16:creationId xmlns:a16="http://schemas.microsoft.com/office/drawing/2014/main" id="{A9EC2D34-053B-4331-848C-594616D36875}"/>
              </a:ext>
            </a:extLst>
          </p:cNvPr>
          <p:cNvSpPr>
            <a:spLocks noGrp="1"/>
          </p:cNvSpPr>
          <p:nvPr>
            <p:ph idx="1"/>
          </p:nvPr>
        </p:nvSpPr>
        <p:spPr>
          <a:xfrm>
            <a:off x="490209" y="1498757"/>
            <a:ext cx="9679703" cy="4855862"/>
          </a:xfrm>
        </p:spPr>
        <p:txBody>
          <a:bodyPr>
            <a:normAutofit/>
          </a:bodyPr>
          <a:lstStyle/>
          <a:p>
            <a:pPr marL="0" indent="0">
              <a:lnSpc>
                <a:spcPct val="120000"/>
              </a:lnSpc>
              <a:spcBef>
                <a:spcPts val="0"/>
              </a:spcBef>
              <a:buNone/>
            </a:pPr>
            <a:r>
              <a:rPr lang="en-GB" sz="1800" dirty="0"/>
              <a:t>As there are now several different COVID-19 vaccines in use, it is important to ensure there are procedures in place to make certain that each person gets the right dose of the right vaccine at the right time and that the vaccine has been stored and handled as specified in the product’s authorisation documentation.</a:t>
            </a:r>
          </a:p>
          <a:p>
            <a:pPr marL="0" indent="0">
              <a:lnSpc>
                <a:spcPct val="120000"/>
              </a:lnSpc>
              <a:spcBef>
                <a:spcPts val="0"/>
              </a:spcBef>
              <a:buNone/>
            </a:pPr>
            <a:r>
              <a:rPr lang="en-GB" sz="1800" dirty="0"/>
              <a:t> </a:t>
            </a:r>
          </a:p>
          <a:p>
            <a:pPr marL="0" indent="0">
              <a:lnSpc>
                <a:spcPct val="120000"/>
              </a:lnSpc>
              <a:spcBef>
                <a:spcPts val="0"/>
              </a:spcBef>
              <a:buNone/>
            </a:pPr>
            <a:r>
              <a:rPr lang="en-GB" sz="18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lnSpc>
                <a:spcPct val="120000"/>
              </a:lnSpc>
              <a:spcBef>
                <a:spcPts val="0"/>
              </a:spcBef>
              <a:buNone/>
            </a:pPr>
            <a:endParaRPr lang="en-GB" sz="1800" dirty="0"/>
          </a:p>
          <a:p>
            <a:pPr marL="0" indent="0">
              <a:lnSpc>
                <a:spcPct val="120000"/>
              </a:lnSpc>
              <a:spcBef>
                <a:spcPts val="0"/>
              </a:spcBef>
              <a:buNone/>
            </a:pPr>
            <a:r>
              <a:rPr lang="en-GB" sz="1800" dirty="0"/>
              <a:t>Ensure you know what these are in order to minimise the risk of errors where multiple vaccines are available.</a:t>
            </a:r>
          </a:p>
          <a:p>
            <a:pPr marL="0" indent="0">
              <a:lnSpc>
                <a:spcPct val="120000"/>
              </a:lnSpc>
              <a:spcBef>
                <a:spcPts val="0"/>
              </a:spcBef>
              <a:buNone/>
            </a:pPr>
            <a:endParaRPr lang="en-GB" sz="1800" dirty="0"/>
          </a:p>
          <a:p>
            <a:pPr marL="0" indent="0">
              <a:lnSpc>
                <a:spcPct val="120000"/>
              </a:lnSpc>
              <a:spcBef>
                <a:spcPts val="0"/>
              </a:spcBef>
              <a:buNone/>
            </a:pPr>
            <a:r>
              <a:rPr lang="en-GB" sz="1800" dirty="0"/>
              <a:t>See the most recent version at </a:t>
            </a:r>
            <a:r>
              <a:rPr lang="en-GB" sz="1800" dirty="0">
                <a:hlinkClick r:id="rId3"/>
              </a:rPr>
              <a:t>COVID-19 vaccination: vaccine product information</a:t>
            </a:r>
            <a:r>
              <a:rPr lang="en-GB" sz="1800" dirty="0"/>
              <a:t>.</a:t>
            </a:r>
          </a:p>
          <a:p>
            <a:pPr marL="0" indent="0">
              <a:lnSpc>
                <a:spcPct val="120000"/>
              </a:lnSpc>
              <a:spcBef>
                <a:spcPts val="0"/>
              </a:spcBef>
              <a:buNone/>
            </a:pPr>
            <a:endParaRPr lang="en-GB" sz="1800" dirty="0"/>
          </a:p>
        </p:txBody>
      </p:sp>
      <p:sp>
        <p:nvSpPr>
          <p:cNvPr id="6" name="Rectangle 2">
            <a:extLst>
              <a:ext uri="{FF2B5EF4-FFF2-40B4-BE49-F238E27FC236}">
                <a16:creationId xmlns:a16="http://schemas.microsoft.com/office/drawing/2014/main" id="{CDB8B0A6-3EA7-457A-8AE9-8C27D835DDC0}"/>
              </a:ext>
            </a:extLst>
          </p:cNvPr>
          <p:cNvSpPr>
            <a:spLocks noChangeArrowheads="1"/>
          </p:cNvSpPr>
          <p:nvPr/>
        </p:nvSpPr>
        <p:spPr bwMode="auto">
          <a:xfrm>
            <a:off x="7394714" y="11967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Footer Placeholder 11">
            <a:extLst>
              <a:ext uri="{FF2B5EF4-FFF2-40B4-BE49-F238E27FC236}">
                <a16:creationId xmlns:a16="http://schemas.microsoft.com/office/drawing/2014/main" id="{D959E415-D5D2-4400-BDB2-740C1974210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85BD4C61-A059-45FC-842A-681DFF77FED3}"/>
              </a:ext>
            </a:extLst>
          </p:cNvPr>
          <p:cNvSpPr>
            <a:spLocks noGrp="1"/>
          </p:cNvSpPr>
          <p:nvPr>
            <p:ph type="sldNum" sz="quarter" idx="11"/>
          </p:nvPr>
        </p:nvSpPr>
        <p:spPr/>
        <p:txBody>
          <a:bodyPr/>
          <a:lstStyle/>
          <a:p>
            <a:fld id="{344369E4-5DE7-46E5-874E-4FD437973785}" type="slidenum">
              <a:rPr lang="en-GB" smtClean="0"/>
              <a:pPr/>
              <a:t>144</a:t>
            </a:fld>
            <a:endParaRPr lang="en-GB" sz="1400" dirty="0"/>
          </a:p>
        </p:txBody>
      </p:sp>
    </p:spTree>
    <p:extLst>
      <p:ext uri="{BB962C8B-B14F-4D97-AF65-F5344CB8AC3E}">
        <p14:creationId xmlns:p14="http://schemas.microsoft.com/office/powerpoint/2010/main" val="17552855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F478-2918-4AE0-A94C-4971E2AFC44A}"/>
              </a:ext>
            </a:extLst>
          </p:cNvPr>
          <p:cNvSpPr>
            <a:spLocks noGrp="1"/>
          </p:cNvSpPr>
          <p:nvPr>
            <p:ph type="title"/>
          </p:nvPr>
        </p:nvSpPr>
        <p:spPr>
          <a:xfrm>
            <a:off x="529388" y="274637"/>
            <a:ext cx="8028000" cy="648072"/>
          </a:xfrm>
        </p:spPr>
        <p:txBody>
          <a:bodyPr/>
          <a:lstStyle/>
          <a:p>
            <a:r>
              <a:rPr lang="en-GB" dirty="0"/>
              <a:t>Action plan</a:t>
            </a:r>
          </a:p>
        </p:txBody>
      </p:sp>
      <p:sp>
        <p:nvSpPr>
          <p:cNvPr id="6" name="Rectangle 3">
            <a:extLst>
              <a:ext uri="{FF2B5EF4-FFF2-40B4-BE49-F238E27FC236}">
                <a16:creationId xmlns:a16="http://schemas.microsoft.com/office/drawing/2014/main" id="{715D3F88-2936-4401-BF5A-BA2E36ED8965}"/>
              </a:ext>
            </a:extLst>
          </p:cNvPr>
          <p:cNvSpPr>
            <a:spLocks noGrp="1" noChangeArrowheads="1"/>
          </p:cNvSpPr>
          <p:nvPr>
            <p:ph idx="1"/>
          </p:nvPr>
        </p:nvSpPr>
        <p:spPr>
          <a:xfrm>
            <a:off x="388567" y="1505725"/>
            <a:ext cx="8856102" cy="5580977"/>
          </a:xfrm>
        </p:spPr>
        <p:txBody>
          <a:bodyPr>
            <a:normAutofit/>
          </a:bodyPr>
          <a:lstStyle/>
          <a:p>
            <a:pPr marL="0" indent="0" eaLnBrk="1" hangingPunct="1">
              <a:lnSpc>
                <a:spcPct val="100000"/>
              </a:lnSpc>
              <a:spcBef>
                <a:spcPts val="0"/>
              </a:spcBef>
              <a:buNone/>
            </a:pPr>
            <a:r>
              <a:rPr lang="en-GB" altLang="en-US" sz="1400" dirty="0">
                <a:latin typeface="+mn-lt"/>
              </a:rPr>
              <a:t>To consolidate learning:</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the COVID-19 vaccine, vaccine administration, storage and legal aspects elearning sessions if required after this training session</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Basic Life Support and anaphylaxis training if not undertaken in the past year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complete any additional statutory and mandatory training required by your employer</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practical training in immunisation if required, for example IM injection technique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complete the COVID-19 competency assessment tool </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visit the </a:t>
            </a:r>
            <a:r>
              <a:rPr lang="en-US" altLang="en-US" sz="1400" dirty="0">
                <a:latin typeface="+mn-lt"/>
                <a:ea typeface="Verdana" panose="020B0604030504040204" pitchFamily="34" charset="0"/>
                <a:cs typeface="Verdana" panose="020B0604030504040204" pitchFamily="34" charset="0"/>
                <a:hlinkClick r:id="rId3"/>
              </a:rPr>
              <a:t>GOV.UK Immunisation web pages</a:t>
            </a:r>
            <a:r>
              <a:rPr lang="en-US" altLang="en-US" sz="1400" dirty="0">
                <a:latin typeface="+mn-lt"/>
                <a:ea typeface="Verdana" panose="020B0604030504040204" pitchFamily="34" charset="0"/>
                <a:cs typeface="Verdana" panose="020B0604030504040204" pitchFamily="34" charset="0"/>
              </a:rPr>
              <a:t> and familiarise yourself with the resources available on this site</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ea typeface="Verdana" panose="020B0604030504040204" pitchFamily="34" charset="0"/>
                <a:cs typeface="Verdana" panose="020B0604030504040204" pitchFamily="34" charset="0"/>
              </a:rPr>
              <a:t>read the UKHSA ‘COVID-19 immunisation programme information for healthcare practitioners’ document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ea typeface="Verdana" panose="020B0604030504040204" pitchFamily="34" charset="0"/>
                <a:cs typeface="Verdana" panose="020B0604030504040204" pitchFamily="34" charset="0"/>
              </a:rPr>
              <a:t>read the vaccine product information in the ‘Summary of Product Characteristics’ and ‘Information for healthcare professionals’ documents on the MHRA website</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access the </a:t>
            </a:r>
            <a:r>
              <a:rPr lang="en-US" altLang="en-US" sz="1400" dirty="0">
                <a:latin typeface="+mn-lt"/>
                <a:ea typeface="Verdana" panose="020B0604030504040204" pitchFamily="34" charset="0"/>
                <a:cs typeface="Verdana" panose="020B0604030504040204" pitchFamily="34" charset="0"/>
                <a:hlinkClick r:id="rId4"/>
              </a:rPr>
              <a:t>Green Book</a:t>
            </a:r>
            <a:r>
              <a:rPr lang="en-US" altLang="en-US" sz="1400" dirty="0">
                <a:latin typeface="+mn-lt"/>
                <a:ea typeface="Verdana" panose="020B0604030504040204" pitchFamily="34" charset="0"/>
                <a:cs typeface="Verdana" panose="020B0604030504040204" pitchFamily="34" charset="0"/>
              </a:rPr>
              <a:t> online and read the COVID-19 vaccine chapter and any other chapters that are relevant for example vaccine administration, vaccine storage</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subscribe to </a:t>
            </a:r>
            <a:r>
              <a:rPr lang="en-US" altLang="en-US" sz="1400" dirty="0">
                <a:latin typeface="+mn-lt"/>
                <a:ea typeface="Verdana" panose="020B0604030504040204" pitchFamily="34" charset="0"/>
                <a:cs typeface="Verdana" panose="020B0604030504040204" pitchFamily="34" charset="0"/>
                <a:hlinkClick r:id="rId5"/>
              </a:rPr>
              <a:t>Vaccine Update </a:t>
            </a:r>
            <a:r>
              <a:rPr lang="en-US" altLang="en-US" sz="1400" dirty="0">
                <a:latin typeface="+mn-lt"/>
                <a:ea typeface="Verdana" panose="020B0604030504040204" pitchFamily="34" charset="0"/>
                <a:cs typeface="Verdana" panose="020B0604030504040204" pitchFamily="34" charset="0"/>
              </a:rPr>
              <a:t>to ensure that you receive this free monthly newsletter as it is published. It contains details of immunisation programme updates and changes</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find out and make a note of who you can contact if you have an immunisation query or incident. This may be your local NHS England Screening and Immunisation Team or lead consultant (if working in Occupational Health, and so on)</a:t>
            </a:r>
          </a:p>
        </p:txBody>
      </p:sp>
      <p:sp>
        <p:nvSpPr>
          <p:cNvPr id="10" name="Footer Placeholder 9">
            <a:extLst>
              <a:ext uri="{FF2B5EF4-FFF2-40B4-BE49-F238E27FC236}">
                <a16:creationId xmlns:a16="http://schemas.microsoft.com/office/drawing/2014/main" id="{01E49967-B7F4-4265-8549-9C0BA63AF58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AF982DB-444C-43C7-BD0B-C891E463D195}"/>
              </a:ext>
            </a:extLst>
          </p:cNvPr>
          <p:cNvSpPr>
            <a:spLocks noGrp="1"/>
          </p:cNvSpPr>
          <p:nvPr>
            <p:ph type="sldNum" sz="quarter" idx="11"/>
          </p:nvPr>
        </p:nvSpPr>
        <p:spPr/>
        <p:txBody>
          <a:bodyPr/>
          <a:lstStyle/>
          <a:p>
            <a:fld id="{344369E4-5DE7-46E5-874E-4FD437973785}" type="slidenum">
              <a:rPr lang="en-GB" smtClean="0"/>
              <a:pPr/>
              <a:t>145</a:t>
            </a:fld>
            <a:endParaRPr lang="en-GB" sz="1400" dirty="0"/>
          </a:p>
        </p:txBody>
      </p:sp>
    </p:spTree>
    <p:extLst>
      <p:ext uri="{BB962C8B-B14F-4D97-AF65-F5344CB8AC3E}">
        <p14:creationId xmlns:p14="http://schemas.microsoft.com/office/powerpoint/2010/main" val="10410809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5820-68BC-4337-BCF9-18EB02F618E4}"/>
              </a:ext>
            </a:extLst>
          </p:cNvPr>
          <p:cNvSpPr>
            <a:spLocks noGrp="1"/>
          </p:cNvSpPr>
          <p:nvPr>
            <p:ph type="title"/>
          </p:nvPr>
        </p:nvSpPr>
        <p:spPr>
          <a:xfrm>
            <a:off x="330206" y="245532"/>
            <a:ext cx="10515600" cy="972607"/>
          </a:xfrm>
        </p:spPr>
        <p:txBody>
          <a:bodyPr/>
          <a:lstStyle/>
          <a:p>
            <a:r>
              <a:rPr lang="en-GB" dirty="0"/>
              <a:t>Learning objectives</a:t>
            </a:r>
          </a:p>
        </p:txBody>
      </p:sp>
      <p:sp>
        <p:nvSpPr>
          <p:cNvPr id="3" name="Content Placeholder 2">
            <a:extLst>
              <a:ext uri="{FF2B5EF4-FFF2-40B4-BE49-F238E27FC236}">
                <a16:creationId xmlns:a16="http://schemas.microsoft.com/office/drawing/2014/main" id="{6432023A-5781-42BC-96D9-A50A583EF6DF}"/>
              </a:ext>
            </a:extLst>
          </p:cNvPr>
          <p:cNvSpPr>
            <a:spLocks noGrp="1"/>
          </p:cNvSpPr>
          <p:nvPr>
            <p:ph idx="1"/>
          </p:nvPr>
        </p:nvSpPr>
        <p:spPr>
          <a:xfrm>
            <a:off x="330206" y="1497989"/>
            <a:ext cx="9258412" cy="4351338"/>
          </a:xfrm>
        </p:spPr>
        <p:txBody>
          <a:bodyPr>
            <a:noAutofit/>
          </a:bodyPr>
          <a:lstStyle/>
          <a:p>
            <a:pPr marL="0" indent="0">
              <a:lnSpc>
                <a:spcPct val="120000"/>
              </a:lnSpc>
              <a:spcBef>
                <a:spcPts val="0"/>
              </a:spcBef>
              <a:buNone/>
            </a:pPr>
            <a:r>
              <a:rPr lang="en-GB" sz="1600" dirty="0"/>
              <a:t>You should now be able to:</a:t>
            </a:r>
          </a:p>
          <a:p>
            <a:pPr marL="285750" indent="-285750">
              <a:lnSpc>
                <a:spcPct val="120000"/>
              </a:lnSpc>
              <a:spcBef>
                <a:spcPts val="600"/>
              </a:spcBef>
              <a:buFont typeface="Arial" panose="020B0604020202020204" pitchFamily="34" charset="0"/>
              <a:buChar char="•"/>
            </a:pPr>
            <a:r>
              <a:rPr lang="en-GB" sz="1600" dirty="0"/>
              <a:t>explain what COVID-19 is and be aware of the UK epidemiology</a:t>
            </a:r>
          </a:p>
          <a:p>
            <a:pPr marL="285750" indent="-285750">
              <a:lnSpc>
                <a:spcPct val="120000"/>
              </a:lnSpc>
              <a:spcBef>
                <a:spcPts val="600"/>
              </a:spcBef>
              <a:buFont typeface="Arial" panose="020B0604020202020204" pitchFamily="34" charset="0"/>
              <a:buChar char="•"/>
            </a:pPr>
            <a:r>
              <a:rPr lang="en-GB" sz="1600" dirty="0"/>
              <a:t>understand the policy behind the COVID-19 vaccination programme</a:t>
            </a:r>
          </a:p>
          <a:p>
            <a:pPr marL="285750" indent="-285750">
              <a:lnSpc>
                <a:spcPct val="120000"/>
              </a:lnSpc>
              <a:spcBef>
                <a:spcPts val="600"/>
              </a:spcBef>
              <a:buFont typeface="Arial" panose="020B0604020202020204" pitchFamily="34" charset="0"/>
              <a:buChar char="•"/>
            </a:pPr>
            <a:r>
              <a:rPr lang="en-GB" sz="1600" dirty="0"/>
              <a:t>describe how vaccines work and how they are developed and trialled</a:t>
            </a:r>
          </a:p>
          <a:p>
            <a:pPr marL="285750" indent="-285750">
              <a:lnSpc>
                <a:spcPct val="120000"/>
              </a:lnSpc>
              <a:spcBef>
                <a:spcPts val="600"/>
              </a:spcBef>
              <a:buFont typeface="Arial" panose="020B0604020202020204" pitchFamily="34" charset="0"/>
              <a:buChar char="•"/>
            </a:pPr>
            <a:r>
              <a:rPr lang="en-GB" sz="1600" dirty="0"/>
              <a:t>identify the groups who are at high risk for COVID-19 infection and who should be prioritised to receive the COVID-19 vaccine</a:t>
            </a:r>
          </a:p>
          <a:p>
            <a:pPr marL="285750" indent="-285750">
              <a:lnSpc>
                <a:spcPct val="120000"/>
              </a:lnSpc>
              <a:spcBef>
                <a:spcPts val="600"/>
              </a:spcBef>
              <a:buFont typeface="Arial" panose="020B0604020202020204" pitchFamily="34" charset="0"/>
              <a:buChar char="•"/>
            </a:pPr>
            <a:r>
              <a:rPr lang="en-GB" sz="1600" dirty="0"/>
              <a:t>describe the process of consent and how this applies when giving vaccines</a:t>
            </a:r>
          </a:p>
          <a:p>
            <a:pPr marL="285750" indent="-285750">
              <a:lnSpc>
                <a:spcPct val="120000"/>
              </a:lnSpc>
              <a:spcBef>
                <a:spcPts val="600"/>
              </a:spcBef>
              <a:buFont typeface="Arial" panose="020B0604020202020204" pitchFamily="34" charset="0"/>
              <a:buChar char="•"/>
            </a:pPr>
            <a:r>
              <a:rPr lang="en-GB" sz="1600" dirty="0"/>
              <a:t>understand the legal mechanisms by which immunisers can supply and administer COVID-19 vaccine</a:t>
            </a:r>
          </a:p>
          <a:p>
            <a:pPr marL="285750" indent="-285750">
              <a:lnSpc>
                <a:spcPct val="120000"/>
              </a:lnSpc>
              <a:spcBef>
                <a:spcPts val="600"/>
              </a:spcBef>
              <a:buFont typeface="Arial" panose="020B0604020202020204" pitchFamily="34" charset="0"/>
              <a:buChar char="•"/>
            </a:pPr>
            <a:r>
              <a:rPr lang="en-GB" sz="1600" dirty="0"/>
              <a:t>recognise the differences between a prescription, a PSD, a PGD and a Protocol and understand which staff can use each of these</a:t>
            </a:r>
          </a:p>
          <a:p>
            <a:pPr marL="285750" indent="-285750">
              <a:lnSpc>
                <a:spcPct val="120000"/>
              </a:lnSpc>
              <a:spcBef>
                <a:spcPts val="600"/>
              </a:spcBef>
              <a:buFont typeface="Arial" panose="020B0604020202020204" pitchFamily="34" charset="0"/>
              <a:buChar char="•"/>
            </a:pPr>
            <a:r>
              <a:rPr lang="en-GB" sz="1600" dirty="0"/>
              <a:t>describe the key principles of how to correctly store, prepare and administer vaccines</a:t>
            </a:r>
          </a:p>
          <a:p>
            <a:pPr marL="285750" indent="-285750">
              <a:lnSpc>
                <a:spcPct val="120000"/>
              </a:lnSpc>
              <a:spcBef>
                <a:spcPts val="600"/>
              </a:spcBef>
              <a:buFont typeface="Arial" panose="020B0604020202020204" pitchFamily="34" charset="0"/>
              <a:buChar char="•"/>
            </a:pPr>
            <a:r>
              <a:rPr lang="en-GB" sz="1600" dirty="0"/>
              <a:t>communicate key facts in response to questions from patients and direct them to additional sources of information</a:t>
            </a:r>
          </a:p>
        </p:txBody>
      </p:sp>
      <p:sp>
        <p:nvSpPr>
          <p:cNvPr id="10" name="Footer Placeholder 9">
            <a:extLst>
              <a:ext uri="{FF2B5EF4-FFF2-40B4-BE49-F238E27FC236}">
                <a16:creationId xmlns:a16="http://schemas.microsoft.com/office/drawing/2014/main" id="{0C856502-8680-4F08-8147-03A8F5CC7B7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EF4FF26-6A5E-4257-AF10-D15B2279C921}"/>
              </a:ext>
            </a:extLst>
          </p:cNvPr>
          <p:cNvSpPr>
            <a:spLocks noGrp="1"/>
          </p:cNvSpPr>
          <p:nvPr>
            <p:ph type="sldNum" sz="quarter" idx="11"/>
          </p:nvPr>
        </p:nvSpPr>
        <p:spPr/>
        <p:txBody>
          <a:bodyPr/>
          <a:lstStyle/>
          <a:p>
            <a:fld id="{344369E4-5DE7-46E5-874E-4FD437973785}" type="slidenum">
              <a:rPr lang="en-GB" smtClean="0"/>
              <a:pPr/>
              <a:t>146</a:t>
            </a:fld>
            <a:endParaRPr lang="en-GB" sz="1400" dirty="0"/>
          </a:p>
        </p:txBody>
      </p:sp>
    </p:spTree>
    <p:extLst>
      <p:ext uri="{BB962C8B-B14F-4D97-AF65-F5344CB8AC3E}">
        <p14:creationId xmlns:p14="http://schemas.microsoft.com/office/powerpoint/2010/main" val="42184755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BA18-0759-4AB5-A023-2F07B564E495}"/>
              </a:ext>
            </a:extLst>
          </p:cNvPr>
          <p:cNvSpPr>
            <a:spLocks noGrp="1"/>
          </p:cNvSpPr>
          <p:nvPr>
            <p:ph type="title"/>
          </p:nvPr>
        </p:nvSpPr>
        <p:spPr>
          <a:xfrm>
            <a:off x="744000" y="395405"/>
            <a:ext cx="10704000" cy="648072"/>
          </a:xfrm>
        </p:spPr>
        <p:txBody>
          <a:bodyPr>
            <a:normAutofit/>
          </a:bodyPr>
          <a:lstStyle/>
          <a:p>
            <a:r>
              <a:rPr lang="en-GB" dirty="0"/>
              <a:t>Resources</a:t>
            </a:r>
          </a:p>
        </p:txBody>
      </p:sp>
      <p:sp>
        <p:nvSpPr>
          <p:cNvPr id="3" name="Content Placeholder 2">
            <a:extLst>
              <a:ext uri="{FF2B5EF4-FFF2-40B4-BE49-F238E27FC236}">
                <a16:creationId xmlns:a16="http://schemas.microsoft.com/office/drawing/2014/main" id="{DC55705F-75CC-47B1-BF24-BBC239C1C430}"/>
              </a:ext>
            </a:extLst>
          </p:cNvPr>
          <p:cNvSpPr>
            <a:spLocks noGrp="1"/>
          </p:cNvSpPr>
          <p:nvPr>
            <p:ph idx="1"/>
          </p:nvPr>
        </p:nvSpPr>
        <p:spPr>
          <a:xfrm>
            <a:off x="428795" y="1577845"/>
            <a:ext cx="9713495" cy="4739679"/>
          </a:xfrm>
        </p:spPr>
        <p:txBody>
          <a:bodyPr>
            <a:normAutofit fontScale="92500" lnSpcReduction="10000"/>
          </a:bodyPr>
          <a:lstStyle/>
          <a:p>
            <a:pPr marL="285750" indent="-285750">
              <a:lnSpc>
                <a:spcPct val="100000"/>
              </a:lnSpc>
              <a:spcAft>
                <a:spcPts val="1200"/>
              </a:spcAft>
            </a:pPr>
            <a:r>
              <a:rPr lang="en-GB" dirty="0"/>
              <a:t>Green Book COVID-19 chapter </a:t>
            </a:r>
            <a:r>
              <a:rPr lang="en-GB" dirty="0">
                <a:hlinkClick r:id="rId3"/>
              </a:rPr>
              <a:t>Immunisation against infectious disease</a:t>
            </a:r>
            <a:endParaRPr lang="en-GB" dirty="0"/>
          </a:p>
          <a:p>
            <a:pPr marL="285750" lvl="0" indent="-285750">
              <a:lnSpc>
                <a:spcPct val="100000"/>
              </a:lnSpc>
              <a:spcAft>
                <a:spcPts val="1200"/>
              </a:spcAft>
              <a:buFont typeface="Arial" panose="020B0604020202020204" pitchFamily="34" charset="0"/>
              <a:buChar char="•"/>
            </a:pPr>
            <a:r>
              <a:rPr lang="en-GB" dirty="0"/>
              <a:t>UK Health Security Agency </a:t>
            </a:r>
            <a:r>
              <a:rPr lang="en-GB" dirty="0">
                <a:hlinkClick r:id="rId4"/>
              </a:rPr>
              <a:t>Coronavirus resources</a:t>
            </a:r>
            <a:endParaRPr lang="en-GB" dirty="0"/>
          </a:p>
          <a:p>
            <a:pPr marL="285750" lvl="0" indent="-285750">
              <a:lnSpc>
                <a:spcPct val="100000"/>
              </a:lnSpc>
              <a:spcAft>
                <a:spcPts val="1200"/>
              </a:spcAft>
              <a:buFont typeface="Arial" panose="020B0604020202020204" pitchFamily="34" charset="0"/>
              <a:buChar char="•"/>
            </a:pPr>
            <a:r>
              <a:rPr lang="en-GB" dirty="0"/>
              <a:t>GOV.UK </a:t>
            </a:r>
            <a:r>
              <a:rPr lang="en-GB" dirty="0">
                <a:hlinkClick r:id="rId5"/>
              </a:rPr>
              <a:t>Coronavirus (COVID-19) in the UK</a:t>
            </a:r>
            <a:endParaRPr lang="en-GB" dirty="0"/>
          </a:p>
          <a:p>
            <a:pPr marL="285750" lvl="0" indent="-285750">
              <a:lnSpc>
                <a:spcPct val="100000"/>
              </a:lnSpc>
              <a:spcAft>
                <a:spcPts val="1200"/>
              </a:spcAft>
              <a:buFont typeface="Arial" panose="020B0604020202020204" pitchFamily="34" charset="0"/>
              <a:buChar char="•"/>
            </a:pPr>
            <a:r>
              <a:rPr lang="en-GB" dirty="0"/>
              <a:t>WHO </a:t>
            </a:r>
            <a:r>
              <a:rPr lang="en-GB" dirty="0">
                <a:hlinkClick r:id="rId6"/>
              </a:rPr>
              <a:t>COVID-19 Worldwide Dashboard</a:t>
            </a:r>
            <a:endParaRPr lang="en-GB" dirty="0"/>
          </a:p>
          <a:p>
            <a:pPr marL="285750" indent="-285750">
              <a:lnSpc>
                <a:spcPct val="100000"/>
              </a:lnSpc>
              <a:spcAft>
                <a:spcPts val="1200"/>
              </a:spcAft>
              <a:buFont typeface="Arial" panose="020B0604020202020204" pitchFamily="34" charset="0"/>
              <a:buChar char="•"/>
            </a:pPr>
            <a:r>
              <a:rPr lang="en-GB" dirty="0"/>
              <a:t>Royal College of Nursing </a:t>
            </a:r>
            <a:r>
              <a:rPr lang="en-GB" dirty="0">
                <a:hlinkClick r:id="rId7"/>
              </a:rPr>
              <a:t>COVID-19 vaccination resources</a:t>
            </a:r>
            <a:endParaRPr lang="en-GB" dirty="0"/>
          </a:p>
          <a:p>
            <a:pPr marL="285750" lvl="0" indent="-285750">
              <a:lnSpc>
                <a:spcPct val="100000"/>
              </a:lnSpc>
              <a:spcAft>
                <a:spcPts val="1200"/>
              </a:spcAft>
              <a:buFont typeface="Arial" panose="020B0604020202020204" pitchFamily="34" charset="0"/>
              <a:buChar char="•"/>
            </a:pPr>
            <a:r>
              <a:rPr lang="en-GB" dirty="0">
                <a:hlinkClick r:id="rId8"/>
              </a:rPr>
              <a:t>MHRA guidance on coronavirus (COVID-19)</a:t>
            </a:r>
            <a:r>
              <a:rPr lang="en-GB" dirty="0"/>
              <a:t> </a:t>
            </a:r>
          </a:p>
          <a:p>
            <a:pPr marL="285750" indent="-285750">
              <a:lnSpc>
                <a:spcPct val="100000"/>
              </a:lnSpc>
              <a:spcAft>
                <a:spcPts val="1200"/>
              </a:spcAft>
              <a:buFont typeface="Arial" panose="020B0604020202020204" pitchFamily="34" charset="0"/>
              <a:buChar char="•"/>
            </a:pPr>
            <a:r>
              <a:rPr lang="en-GB" dirty="0"/>
              <a:t>Oxford Knowledge Project </a:t>
            </a:r>
            <a:r>
              <a:rPr lang="en-GB" dirty="0">
                <a:hlinkClick r:id="rId9"/>
              </a:rPr>
              <a:t>COVID-19 vaccines</a:t>
            </a:r>
            <a:endParaRPr lang="en-GB" dirty="0"/>
          </a:p>
          <a:p>
            <a:pPr marL="285750" indent="-285750">
              <a:lnSpc>
                <a:spcPct val="100000"/>
              </a:lnSpc>
              <a:spcAft>
                <a:spcPts val="1200"/>
              </a:spcAft>
              <a:buFont typeface="Arial" panose="020B0604020202020204" pitchFamily="34" charset="0"/>
              <a:buChar char="•"/>
            </a:pPr>
            <a:r>
              <a:rPr lang="en-GB" dirty="0"/>
              <a:t>British Society of Immunology </a:t>
            </a:r>
            <a:r>
              <a:rPr lang="en-GB" dirty="0">
                <a:hlinkClick r:id="rId10"/>
              </a:rPr>
              <a:t>A guide to vaccinations for COVID-19</a:t>
            </a:r>
            <a:r>
              <a:rPr lang="en-GB" dirty="0"/>
              <a:t> </a:t>
            </a:r>
          </a:p>
          <a:p>
            <a:pPr marL="285750" indent="-285750">
              <a:lnSpc>
                <a:spcPct val="100000"/>
              </a:lnSpc>
              <a:spcAft>
                <a:spcPts val="1200"/>
              </a:spcAft>
              <a:buFont typeface="Arial" panose="020B0604020202020204" pitchFamily="34" charset="0"/>
              <a:buChar char="•"/>
            </a:pPr>
            <a:endParaRPr lang="en-GB" dirty="0"/>
          </a:p>
          <a:p>
            <a:pPr marL="28575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a:lnSpc>
                <a:spcPct val="100000"/>
              </a:lnSpc>
              <a:spcAft>
                <a:spcPts val="1200"/>
              </a:spcAft>
            </a:pPr>
            <a:endParaRPr lang="en-GB" dirty="0"/>
          </a:p>
        </p:txBody>
      </p:sp>
      <p:sp>
        <p:nvSpPr>
          <p:cNvPr id="10" name="Footer Placeholder 9">
            <a:extLst>
              <a:ext uri="{FF2B5EF4-FFF2-40B4-BE49-F238E27FC236}">
                <a16:creationId xmlns:a16="http://schemas.microsoft.com/office/drawing/2014/main" id="{9E44F8F0-DF29-44A4-A21E-07AD9D335AA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391841D-6509-4154-AFA6-A2928482FF1C}"/>
              </a:ext>
            </a:extLst>
          </p:cNvPr>
          <p:cNvSpPr>
            <a:spLocks noGrp="1"/>
          </p:cNvSpPr>
          <p:nvPr>
            <p:ph type="sldNum" sz="quarter" idx="11"/>
          </p:nvPr>
        </p:nvSpPr>
        <p:spPr/>
        <p:txBody>
          <a:bodyPr/>
          <a:lstStyle/>
          <a:p>
            <a:fld id="{344369E4-5DE7-46E5-874E-4FD437973785}" type="slidenum">
              <a:rPr lang="en-GB" smtClean="0"/>
              <a:pPr/>
              <a:t>147</a:t>
            </a:fld>
            <a:endParaRPr lang="en-GB" sz="1400" dirty="0"/>
          </a:p>
        </p:txBody>
      </p:sp>
    </p:spTree>
    <p:extLst>
      <p:ext uri="{BB962C8B-B14F-4D97-AF65-F5344CB8AC3E}">
        <p14:creationId xmlns:p14="http://schemas.microsoft.com/office/powerpoint/2010/main" val="192407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6CA1-A7C4-4C5F-8698-28DFE8C82E44}"/>
              </a:ext>
            </a:extLst>
          </p:cNvPr>
          <p:cNvSpPr>
            <a:spLocks noGrp="1"/>
          </p:cNvSpPr>
          <p:nvPr>
            <p:ph type="title"/>
          </p:nvPr>
        </p:nvSpPr>
        <p:spPr>
          <a:xfrm>
            <a:off x="593630" y="229049"/>
            <a:ext cx="8028000" cy="648072"/>
          </a:xfrm>
        </p:spPr>
        <p:txBody>
          <a:bodyPr>
            <a:normAutofit/>
          </a:bodyPr>
          <a:lstStyle/>
          <a:p>
            <a:r>
              <a:rPr lang="en-GB" dirty="0"/>
              <a:t>COVID-19 Chain of infection</a:t>
            </a:r>
          </a:p>
        </p:txBody>
      </p:sp>
      <p:sp>
        <p:nvSpPr>
          <p:cNvPr id="10" name="Oval 9">
            <a:extLst>
              <a:ext uri="{FF2B5EF4-FFF2-40B4-BE49-F238E27FC236}">
                <a16:creationId xmlns:a16="http://schemas.microsoft.com/office/drawing/2014/main" id="{835A6BFE-2455-4EF3-8AFE-B2CF400FE36B}"/>
              </a:ext>
            </a:extLst>
          </p:cNvPr>
          <p:cNvSpPr/>
          <p:nvPr/>
        </p:nvSpPr>
        <p:spPr>
          <a:xfrm>
            <a:off x="4953684" y="1478091"/>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05623E91-AFDF-4473-90EA-073441351B1E}"/>
              </a:ext>
            </a:extLst>
          </p:cNvPr>
          <p:cNvSpPr/>
          <p:nvPr/>
        </p:nvSpPr>
        <p:spPr>
          <a:xfrm>
            <a:off x="5167195" y="463125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C3747F4-40F2-4518-8592-61A34CC48529}"/>
              </a:ext>
            </a:extLst>
          </p:cNvPr>
          <p:cNvSpPr/>
          <p:nvPr/>
        </p:nvSpPr>
        <p:spPr>
          <a:xfrm>
            <a:off x="2024904" y="4154586"/>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086390C-74E7-4991-A2EA-6E70E9A7AAB4}"/>
              </a:ext>
            </a:extLst>
          </p:cNvPr>
          <p:cNvSpPr/>
          <p:nvPr/>
        </p:nvSpPr>
        <p:spPr>
          <a:xfrm>
            <a:off x="1851745" y="1870322"/>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E017EEF-6909-4522-AF6B-98F19677B343}"/>
              </a:ext>
            </a:extLst>
          </p:cNvPr>
          <p:cNvSpPr/>
          <p:nvPr/>
        </p:nvSpPr>
        <p:spPr>
          <a:xfrm>
            <a:off x="8008180" y="392678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E2E08B6-58C5-409F-8588-04954EEFCAF3}"/>
              </a:ext>
            </a:extLst>
          </p:cNvPr>
          <p:cNvSpPr/>
          <p:nvPr/>
        </p:nvSpPr>
        <p:spPr>
          <a:xfrm>
            <a:off x="7952738" y="1618727"/>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ontent Placeholder 15">
            <a:extLst>
              <a:ext uri="{FF2B5EF4-FFF2-40B4-BE49-F238E27FC236}">
                <a16:creationId xmlns:a16="http://schemas.microsoft.com/office/drawing/2014/main" id="{498F0DF2-FF63-4D39-9487-34061FD8F538}"/>
              </a:ext>
            </a:extLst>
          </p:cNvPr>
          <p:cNvSpPr txBox="1">
            <a:spLocks noGrp="1"/>
          </p:cNvSpPr>
          <p:nvPr>
            <p:ph idx="1"/>
          </p:nvPr>
        </p:nvSpPr>
        <p:spPr>
          <a:xfrm>
            <a:off x="5189588" y="1918501"/>
            <a:ext cx="1373175" cy="719171"/>
          </a:xfrm>
          <a:prstGeom prst="rect">
            <a:avLst/>
          </a:prstGeom>
          <a:noFill/>
        </p:spPr>
        <p:txBody>
          <a:bodyPr wrap="square" rtlCol="0">
            <a:spAutoFit/>
          </a:bodyPr>
          <a:lstStyle/>
          <a:p>
            <a:pPr marL="0" indent="0" algn="ctr">
              <a:buNone/>
            </a:pPr>
            <a:r>
              <a:rPr lang="en-GB" sz="1200" b="1" dirty="0"/>
              <a:t>Infectious microbe</a:t>
            </a:r>
          </a:p>
          <a:p>
            <a:pPr marL="0" indent="0" algn="ctr">
              <a:buNone/>
            </a:pPr>
            <a:r>
              <a:rPr lang="en-GB" sz="1200" dirty="0"/>
              <a:t>SARS-CoV-2</a:t>
            </a:r>
          </a:p>
        </p:txBody>
      </p:sp>
      <p:sp>
        <p:nvSpPr>
          <p:cNvPr id="17" name="TextBox 16">
            <a:extLst>
              <a:ext uri="{FF2B5EF4-FFF2-40B4-BE49-F238E27FC236}">
                <a16:creationId xmlns:a16="http://schemas.microsoft.com/office/drawing/2014/main" id="{07BCEEAE-A36A-47F0-8DFA-0BA4194750FE}"/>
              </a:ext>
            </a:extLst>
          </p:cNvPr>
          <p:cNvSpPr txBox="1"/>
          <p:nvPr/>
        </p:nvSpPr>
        <p:spPr>
          <a:xfrm>
            <a:off x="8147309" y="1959101"/>
            <a:ext cx="1431461" cy="1015663"/>
          </a:xfrm>
          <a:prstGeom prst="rect">
            <a:avLst/>
          </a:prstGeom>
          <a:noFill/>
        </p:spPr>
        <p:txBody>
          <a:bodyPr wrap="square" rtlCol="0">
            <a:spAutoFit/>
          </a:bodyPr>
          <a:lstStyle/>
          <a:p>
            <a:pPr algn="ctr"/>
            <a:r>
              <a:rPr lang="en-GB" sz="1200" b="1" dirty="0"/>
              <a:t>Reservoir</a:t>
            </a:r>
          </a:p>
          <a:p>
            <a:pPr algn="ctr"/>
            <a:r>
              <a:rPr lang="en-GB" sz="1200" dirty="0"/>
              <a:t>Place where the virus lives and replicates: people, animals </a:t>
            </a:r>
          </a:p>
        </p:txBody>
      </p:sp>
      <p:sp>
        <p:nvSpPr>
          <p:cNvPr id="18" name="TextBox 17">
            <a:extLst>
              <a:ext uri="{FF2B5EF4-FFF2-40B4-BE49-F238E27FC236}">
                <a16:creationId xmlns:a16="http://schemas.microsoft.com/office/drawing/2014/main" id="{A20D9033-DFA7-4003-B954-2C02AC5E73E5}"/>
              </a:ext>
            </a:extLst>
          </p:cNvPr>
          <p:cNvSpPr txBox="1"/>
          <p:nvPr/>
        </p:nvSpPr>
        <p:spPr>
          <a:xfrm>
            <a:off x="8050598" y="4211092"/>
            <a:ext cx="1760147" cy="1200329"/>
          </a:xfrm>
          <a:prstGeom prst="rect">
            <a:avLst/>
          </a:prstGeom>
          <a:noFill/>
        </p:spPr>
        <p:txBody>
          <a:bodyPr wrap="square" rtlCol="0">
            <a:spAutoFit/>
          </a:bodyPr>
          <a:lstStyle/>
          <a:p>
            <a:pPr algn="ctr"/>
            <a:r>
              <a:rPr lang="en-GB" sz="1200" b="1" dirty="0"/>
              <a:t>Portal of exit</a:t>
            </a:r>
          </a:p>
          <a:p>
            <a:pPr algn="ctr"/>
            <a:r>
              <a:rPr lang="en-GB" sz="1200" dirty="0"/>
              <a:t>How the virus leaves the reservoir</a:t>
            </a:r>
          </a:p>
          <a:p>
            <a:pPr algn="ctr"/>
            <a:r>
              <a:rPr lang="en-GB" sz="1200" dirty="0"/>
              <a:t>Mouth or nose through coughing, sneezing or  talking</a:t>
            </a:r>
          </a:p>
        </p:txBody>
      </p:sp>
      <p:sp>
        <p:nvSpPr>
          <p:cNvPr id="19" name="TextBox 18">
            <a:extLst>
              <a:ext uri="{FF2B5EF4-FFF2-40B4-BE49-F238E27FC236}">
                <a16:creationId xmlns:a16="http://schemas.microsoft.com/office/drawing/2014/main" id="{5FB5C485-97CF-408A-853D-BE86E86D56C5}"/>
              </a:ext>
            </a:extLst>
          </p:cNvPr>
          <p:cNvSpPr txBox="1"/>
          <p:nvPr/>
        </p:nvSpPr>
        <p:spPr>
          <a:xfrm>
            <a:off x="5335918" y="4760264"/>
            <a:ext cx="1591209" cy="1384995"/>
          </a:xfrm>
          <a:prstGeom prst="rect">
            <a:avLst/>
          </a:prstGeom>
          <a:noFill/>
        </p:spPr>
        <p:txBody>
          <a:bodyPr wrap="square" rtlCol="0">
            <a:spAutoFit/>
          </a:bodyPr>
          <a:lstStyle/>
          <a:p>
            <a:pPr algn="ctr"/>
            <a:r>
              <a:rPr lang="en-GB" sz="1200" b="1" dirty="0"/>
              <a:t>Modes of transmission</a:t>
            </a:r>
          </a:p>
          <a:p>
            <a:pPr algn="ctr"/>
            <a:r>
              <a:rPr lang="en-GB" sz="1200" dirty="0"/>
              <a:t>Person to person, airborne, direct contact with virus on a contaminated surface</a:t>
            </a:r>
          </a:p>
        </p:txBody>
      </p:sp>
      <p:sp>
        <p:nvSpPr>
          <p:cNvPr id="20" name="TextBox 19">
            <a:extLst>
              <a:ext uri="{FF2B5EF4-FFF2-40B4-BE49-F238E27FC236}">
                <a16:creationId xmlns:a16="http://schemas.microsoft.com/office/drawing/2014/main" id="{90FF9C78-D193-4A82-9F8E-7D90783A3E85}"/>
              </a:ext>
            </a:extLst>
          </p:cNvPr>
          <p:cNvSpPr txBox="1"/>
          <p:nvPr/>
        </p:nvSpPr>
        <p:spPr>
          <a:xfrm>
            <a:off x="2265320" y="4580424"/>
            <a:ext cx="1368657" cy="830997"/>
          </a:xfrm>
          <a:prstGeom prst="rect">
            <a:avLst/>
          </a:prstGeom>
          <a:noFill/>
        </p:spPr>
        <p:txBody>
          <a:bodyPr wrap="square" rtlCol="0">
            <a:spAutoFit/>
          </a:bodyPr>
          <a:lstStyle/>
          <a:p>
            <a:pPr algn="ctr"/>
            <a:r>
              <a:rPr lang="en-GB" sz="1200" b="1" dirty="0"/>
              <a:t>Portal of entry</a:t>
            </a:r>
          </a:p>
          <a:p>
            <a:pPr algn="ctr"/>
            <a:r>
              <a:rPr lang="en-GB" sz="1200" dirty="0"/>
              <a:t>Mucous membrane of the nose and mouth</a:t>
            </a:r>
          </a:p>
        </p:txBody>
      </p:sp>
      <p:sp>
        <p:nvSpPr>
          <p:cNvPr id="21" name="TextBox 20">
            <a:extLst>
              <a:ext uri="{FF2B5EF4-FFF2-40B4-BE49-F238E27FC236}">
                <a16:creationId xmlns:a16="http://schemas.microsoft.com/office/drawing/2014/main" id="{6043EE5B-2731-447A-9AAB-D1A744186616}"/>
              </a:ext>
            </a:extLst>
          </p:cNvPr>
          <p:cNvSpPr txBox="1"/>
          <p:nvPr/>
        </p:nvSpPr>
        <p:spPr>
          <a:xfrm>
            <a:off x="2149642" y="2294021"/>
            <a:ext cx="1207683" cy="830997"/>
          </a:xfrm>
          <a:prstGeom prst="rect">
            <a:avLst/>
          </a:prstGeom>
          <a:noFill/>
        </p:spPr>
        <p:txBody>
          <a:bodyPr wrap="square" rtlCol="0">
            <a:spAutoFit/>
          </a:bodyPr>
          <a:lstStyle/>
          <a:p>
            <a:pPr algn="ctr"/>
            <a:r>
              <a:rPr lang="en-GB" sz="1200" b="1" dirty="0"/>
              <a:t>Susceptible host</a:t>
            </a:r>
          </a:p>
          <a:p>
            <a:pPr algn="ctr"/>
            <a:r>
              <a:rPr lang="en-GB" sz="1200" dirty="0"/>
              <a:t>Non-immune person</a:t>
            </a:r>
          </a:p>
        </p:txBody>
      </p:sp>
      <p:sp>
        <p:nvSpPr>
          <p:cNvPr id="22" name="Rectangle 21">
            <a:extLst>
              <a:ext uri="{FF2B5EF4-FFF2-40B4-BE49-F238E27FC236}">
                <a16:creationId xmlns:a16="http://schemas.microsoft.com/office/drawing/2014/main" id="{4E40D708-1FD9-4D63-8B40-536B90443386}"/>
              </a:ext>
            </a:extLst>
          </p:cNvPr>
          <p:cNvSpPr/>
          <p:nvPr/>
        </p:nvSpPr>
        <p:spPr>
          <a:xfrm>
            <a:off x="4338418" y="3272429"/>
            <a:ext cx="3150282" cy="1200329"/>
          </a:xfrm>
          <a:prstGeom prst="rect">
            <a:avLst/>
          </a:prstGeom>
        </p:spPr>
        <p:txBody>
          <a:bodyPr wrap="square">
            <a:spAutoFit/>
          </a:bodyPr>
          <a:lstStyle/>
          <a:p>
            <a:pPr algn="ctr">
              <a:defRPr/>
            </a:pPr>
            <a:r>
              <a:rPr lang="en-GB" dirty="0"/>
              <a:t>The chain of infection refers to the interaction between the pathogen, the host and the environment</a:t>
            </a:r>
          </a:p>
        </p:txBody>
      </p:sp>
      <p:sp>
        <p:nvSpPr>
          <p:cNvPr id="23" name="Arrow: Right 22">
            <a:extLst>
              <a:ext uri="{FF2B5EF4-FFF2-40B4-BE49-F238E27FC236}">
                <a16:creationId xmlns:a16="http://schemas.microsoft.com/office/drawing/2014/main" id="{B7F8FE04-BDB0-4099-BEA6-581CBD24B366}"/>
              </a:ext>
            </a:extLst>
          </p:cNvPr>
          <p:cNvSpPr/>
          <p:nvPr/>
        </p:nvSpPr>
        <p:spPr>
          <a:xfrm rot="952953">
            <a:off x="7037903" y="1880699"/>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00910F5A-D8B0-4BF7-BB25-79C9A91BBFF0}"/>
              </a:ext>
            </a:extLst>
          </p:cNvPr>
          <p:cNvSpPr/>
          <p:nvPr/>
        </p:nvSpPr>
        <p:spPr>
          <a:xfrm rot="5247728">
            <a:off x="8676681" y="3422823"/>
            <a:ext cx="549658" cy="402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BDE83AB4-EDA6-4DF9-BEEB-A3A831AA722B}"/>
              </a:ext>
            </a:extLst>
          </p:cNvPr>
          <p:cNvSpPr/>
          <p:nvPr/>
        </p:nvSpPr>
        <p:spPr>
          <a:xfrm rot="9789494">
            <a:off x="7233974" y="4992025"/>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3A51F2B6-5125-4369-AD4C-EED333426B82}"/>
              </a:ext>
            </a:extLst>
          </p:cNvPr>
          <p:cNvSpPr/>
          <p:nvPr/>
        </p:nvSpPr>
        <p:spPr>
          <a:xfrm rot="11052175">
            <a:off x="4089773" y="5134546"/>
            <a:ext cx="7498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8663295D-D729-40C7-B9CA-63535E5E9EFE}"/>
              </a:ext>
            </a:extLst>
          </p:cNvPr>
          <p:cNvSpPr/>
          <p:nvPr/>
        </p:nvSpPr>
        <p:spPr>
          <a:xfrm rot="16200000">
            <a:off x="2218636" y="3711076"/>
            <a:ext cx="530271" cy="356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extLst>
              <a:ext uri="{FF2B5EF4-FFF2-40B4-BE49-F238E27FC236}">
                <a16:creationId xmlns:a16="http://schemas.microsoft.com/office/drawing/2014/main" id="{EC4D1BEA-3985-468C-9141-D0B9F1DABA57}"/>
              </a:ext>
            </a:extLst>
          </p:cNvPr>
          <p:cNvSpPr/>
          <p:nvPr/>
        </p:nvSpPr>
        <p:spPr>
          <a:xfrm rot="20494345">
            <a:off x="3768374" y="1932147"/>
            <a:ext cx="679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ooter Placeholder 8">
            <a:extLst>
              <a:ext uri="{FF2B5EF4-FFF2-40B4-BE49-F238E27FC236}">
                <a16:creationId xmlns:a16="http://schemas.microsoft.com/office/drawing/2014/main" id="{1A8242B9-3618-486B-B0FE-C7B9F336C9C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29" name="Slide Number Placeholder 28">
            <a:extLst>
              <a:ext uri="{FF2B5EF4-FFF2-40B4-BE49-F238E27FC236}">
                <a16:creationId xmlns:a16="http://schemas.microsoft.com/office/drawing/2014/main" id="{E27B5A25-BEB6-4577-BE47-4BAEA4E44E2F}"/>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333572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dirty="0"/>
              <a:t>COVID-19 symptoms</a:t>
            </a:r>
            <a:endParaRPr lang="en-GB" dirty="0">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28600" y="1488509"/>
            <a:ext cx="7434072" cy="4845211"/>
          </a:xfrm>
        </p:spPr>
        <p:txBody>
          <a:bodyPr>
            <a:normAutofit fontScale="25000" lnSpcReduction="20000"/>
          </a:bodyPr>
          <a:lstStyle/>
          <a:p>
            <a:pPr marL="0" indent="0">
              <a:lnSpc>
                <a:spcPct val="120000"/>
              </a:lnSpc>
              <a:spcAft>
                <a:spcPts val="800"/>
              </a:spcAft>
              <a:buNone/>
            </a:pPr>
            <a:r>
              <a:rPr lang="en-GB" sz="4800" dirty="0">
                <a:effectLst/>
                <a:latin typeface="+mn-lt"/>
                <a:ea typeface="Calibri" panose="020F0502020204030204" pitchFamily="34" charset="0"/>
                <a:cs typeface="Times New Roman" panose="02020603050405020304" pitchFamily="18" charset="0"/>
              </a:rPr>
              <a:t>The average incubation period is typically 5 to 6 days (range 1 to 11 days) but has been shorter for some variants. </a:t>
            </a:r>
            <a:r>
              <a:rPr lang="en-GB" sz="4800" dirty="0">
                <a:effectLst/>
                <a:latin typeface="+mn-lt"/>
                <a:ea typeface="Calibri" panose="020F0502020204030204" pitchFamily="34" charset="0"/>
                <a:cs typeface="Calibri" panose="020F0502020204030204" pitchFamily="34" charset="0"/>
              </a:rPr>
              <a:t>Transmission is greatest up to 2 days before a person develops symptoms and early in the illness. People who develop severe disease can be infectious for longer.</a:t>
            </a: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spcAft>
                <a:spcPts val="800"/>
              </a:spcAft>
              <a:buNone/>
            </a:pPr>
            <a:r>
              <a:rPr lang="en-GB" sz="4800" dirty="0">
                <a:effectLst/>
                <a:latin typeface="+mn-lt"/>
                <a:ea typeface="Calibri" panose="020F0502020204030204" pitchFamily="34" charset="0"/>
                <a:cs typeface="Calibri" panose="020F0502020204030204" pitchFamily="34" charset="0"/>
              </a:rPr>
              <a:t>A wide range of symptoms have been reported. Symptoms may vary by age, and depending upon the variant which has caused the infection, but the commonly reported symptoms of coronavirus are:</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a new and persistent cough</a:t>
            </a: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a high temperature (fever)/chills</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sore throat</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fatigue</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headache</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myalgia (aching muscles)</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4800" dirty="0">
                <a:latin typeface="+mn-lt"/>
              </a:rPr>
              <a:t>Other symptoms reported include:</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a loss or change to sense of smell or taste; or things smell or taste different to normal*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shortness of breath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lethargy, heavy arms or legs</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rhinorrhoea (runny nose)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nasal obstruction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diarrhoea and vomiting</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confusion</a:t>
            </a:r>
          </a:p>
          <a:p>
            <a:pPr>
              <a:lnSpc>
                <a:spcPct val="120000"/>
              </a:lnSpc>
              <a:spcBef>
                <a:spcPts val="0"/>
              </a:spcBef>
            </a:pPr>
            <a:endParaRPr lang="en-GB" sz="4800" dirty="0">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dirty="0">
                <a:effectLst/>
                <a:latin typeface="+mn-lt"/>
                <a:ea typeface="Calibri" panose="020F0502020204030204" pitchFamily="34" charset="0"/>
                <a:cs typeface="Calibri" panose="020F0502020204030204" pitchFamily="34" charset="0"/>
              </a:rPr>
              <a:t>Compared to previous variants, Omicron is less likely to cause loss of sense of smell (anosmia) and more likely to cause a sore throat.</a:t>
            </a:r>
            <a:endParaRPr lang="en-GB" sz="4800" dirty="0">
              <a:effectLst/>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dirty="0">
                <a:effectLst/>
                <a:latin typeface="+mn-lt"/>
                <a:ea typeface="Calibri" panose="020F0502020204030204" pitchFamily="34" charset="0"/>
                <a:cs typeface="Calibri" panose="020F0502020204030204" pitchFamily="34" charset="0"/>
              </a:rPr>
              <a:t> </a:t>
            </a:r>
            <a:endParaRPr lang="en-GB" sz="4800" dirty="0">
              <a:effectLst/>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dirty="0">
                <a:effectLst/>
                <a:latin typeface="+mn-lt"/>
                <a:ea typeface="Calibri" panose="020F0502020204030204" pitchFamily="34" charset="0"/>
                <a:cs typeface="Calibri" panose="020F0502020204030204" pitchFamily="34" charset="0"/>
              </a:rPr>
              <a:t>Patients may be asymptomatic (have no symptoms)</a:t>
            </a: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dirty="0">
              <a:effectLst/>
              <a:latin typeface="+mn-lt"/>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C4170C-4627-44F8-A3EC-3BCD4966E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251" y="1488509"/>
            <a:ext cx="3299287" cy="4752000"/>
          </a:xfrm>
          <a:prstGeom prst="rect">
            <a:avLst/>
          </a:prstGeom>
        </p:spPr>
      </p:pic>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r>
              <a:rPr lang="en-GB" sz="1400" dirty="0"/>
              <a:t>COVID-19 vaccination programme: </a:t>
            </a:r>
            <a:r>
              <a:rPr lang="en-GB" dirty="0"/>
              <a:t>c</a:t>
            </a:r>
            <a:r>
              <a:rPr lang="en-GB" sz="1400" dirty="0"/>
              <a:t>ore training slide set for healthcare practitioners     2 June 2023</a:t>
            </a: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270823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257C-600D-4AB2-8AC9-B9D380AD758D}"/>
              </a:ext>
            </a:extLst>
          </p:cNvPr>
          <p:cNvSpPr>
            <a:spLocks noGrp="1"/>
          </p:cNvSpPr>
          <p:nvPr>
            <p:ph type="title"/>
          </p:nvPr>
        </p:nvSpPr>
        <p:spPr/>
        <p:txBody>
          <a:bodyPr/>
          <a:lstStyle/>
          <a:p>
            <a:r>
              <a:rPr lang="en-GB" dirty="0"/>
              <a:t>COVID-19 symptom progression</a:t>
            </a:r>
          </a:p>
        </p:txBody>
      </p:sp>
      <p:sp>
        <p:nvSpPr>
          <p:cNvPr id="3" name="Content Placeholder 2">
            <a:extLst>
              <a:ext uri="{FF2B5EF4-FFF2-40B4-BE49-F238E27FC236}">
                <a16:creationId xmlns:a16="http://schemas.microsoft.com/office/drawing/2014/main" id="{04B96FF3-5594-489C-9D05-4AA3964DE976}"/>
              </a:ext>
            </a:extLst>
          </p:cNvPr>
          <p:cNvSpPr>
            <a:spLocks noGrp="1"/>
          </p:cNvSpPr>
          <p:nvPr>
            <p:ph idx="1"/>
          </p:nvPr>
        </p:nvSpPr>
        <p:spPr>
          <a:xfrm>
            <a:off x="456041" y="1560353"/>
            <a:ext cx="9728194" cy="4697834"/>
          </a:xfrm>
        </p:spPr>
        <p:txBody>
          <a:bodyPr>
            <a:normAutofit lnSpcReduction="10000"/>
          </a:bodyPr>
          <a:lstStyle/>
          <a:p>
            <a:pPr marL="0" indent="0">
              <a:lnSpc>
                <a:spcPct val="120000"/>
              </a:lnSpc>
              <a:buNone/>
            </a:pPr>
            <a:r>
              <a:rPr lang="en-GB" sz="1800" dirty="0">
                <a:latin typeface="+mn-lt"/>
              </a:rPr>
              <a:t>Symptoms may begin gradually and are usually mild. </a:t>
            </a:r>
            <a:r>
              <a:rPr lang="en-GB" sz="1800" dirty="0">
                <a:effectLst/>
                <a:latin typeface="+mn-lt"/>
                <a:ea typeface="Calibri" panose="020F0502020204030204" pitchFamily="34" charset="0"/>
                <a:cs typeface="Calibri" panose="020F0502020204030204" pitchFamily="34" charset="0"/>
              </a:rPr>
              <a:t>In severe cases, COVID-19 can lead to pneumonia, acute respiratory distress syndrome, multiple organ failure and death.</a:t>
            </a:r>
            <a:endParaRPr lang="en-GB" sz="1800" dirty="0">
              <a:latin typeface="+mn-lt"/>
            </a:endParaRPr>
          </a:p>
          <a:p>
            <a:pPr marL="0" indent="0">
              <a:lnSpc>
                <a:spcPct val="107000"/>
              </a:lnSpc>
              <a:spcAft>
                <a:spcPts val="800"/>
              </a:spcAft>
              <a:buNone/>
            </a:pPr>
            <a:r>
              <a:rPr lang="en-GB" sz="1800" dirty="0">
                <a:latin typeface="+mn-lt"/>
                <a:ea typeface="Calibri" panose="020F0502020204030204" pitchFamily="34" charset="0"/>
                <a:cs typeface="Calibri" panose="020F0502020204030204" pitchFamily="34" charset="0"/>
              </a:rPr>
              <a:t>T</a:t>
            </a:r>
            <a:r>
              <a:rPr lang="en-GB" sz="1800" dirty="0">
                <a:effectLst/>
                <a:latin typeface="+mn-lt"/>
                <a:ea typeface="Calibri" panose="020F0502020204030204" pitchFamily="34" charset="0"/>
                <a:cs typeface="Calibri" panose="020F0502020204030204" pitchFamily="34" charset="0"/>
              </a:rPr>
              <a:t>he majority of people have mild or moderate disease and recover without needing hospital treatment. Some people may not develop any symptoms at all (asymptomatic).</a:t>
            </a:r>
            <a:endParaRPr lang="en-GB"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mn-lt"/>
                <a:ea typeface="Calibri" panose="020F0502020204030204" pitchFamily="34" charset="0"/>
                <a:cs typeface="Calibri" panose="020F0502020204030204" pitchFamily="34" charset="0"/>
              </a:rPr>
              <a:t>S</a:t>
            </a:r>
            <a:r>
              <a:rPr lang="en-GB" sz="1800" dirty="0">
                <a:effectLst/>
                <a:latin typeface="+mn-lt"/>
                <a:ea typeface="Calibri" panose="020F0502020204030204" pitchFamily="34" charset="0"/>
                <a:cs typeface="Calibri" panose="020F0502020204030204" pitchFamily="34" charset="0"/>
              </a:rPr>
              <a:t>ome people may get severe disease including pneumonia. Older people and those with underlying medical problems such as high blood pressure, heart and lung problems, diabetes, or cancer have an increased risk of severe disease.</a:t>
            </a:r>
            <a:endParaRPr lang="en-GB"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mn-lt"/>
                <a:ea typeface="Calibri" panose="020F0502020204030204" pitchFamily="34" charset="0"/>
                <a:cs typeface="Calibri" panose="020F0502020204030204" pitchFamily="34" charset="0"/>
              </a:rPr>
              <a:t>S</a:t>
            </a:r>
            <a:r>
              <a:rPr lang="en-GB" sz="1800" dirty="0">
                <a:effectLst/>
                <a:latin typeface="+mn-lt"/>
                <a:ea typeface="Calibri" panose="020F0502020204030204" pitchFamily="34" charset="0"/>
                <a:cs typeface="Calibri" panose="020F0502020204030204" pitchFamily="34" charset="0"/>
              </a:rPr>
              <a:t>ome people become critically unwell. This may include septic shock and/or multi-organ and respiratory failure. Although this cohort represents a relatively small percentage of the overall number of those infected, it is these individuals who require prolonged and intensive care and treatment if they are to recover.</a:t>
            </a:r>
            <a:endParaRPr lang="en-GB"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mn-lt"/>
                <a:ea typeface="Calibri" panose="020F0502020204030204" pitchFamily="34" charset="0"/>
                <a:cs typeface="Calibri" panose="020F0502020204030204" pitchFamily="34" charset="0"/>
              </a:rPr>
              <a:t>O</a:t>
            </a:r>
            <a:r>
              <a:rPr lang="en-GB" sz="1800" dirty="0">
                <a:effectLst/>
                <a:latin typeface="+mn-lt"/>
                <a:ea typeface="Calibri" panose="020F0502020204030204" pitchFamily="34" charset="0"/>
                <a:cs typeface="Calibri" panose="020F0502020204030204" pitchFamily="34" charset="0"/>
              </a:rPr>
              <a:t>verall, the infection fatality rate (the proportion of deaths among all infected individuals) is estimated to be 0.9%. It is highest in those over 75 years of age.</a:t>
            </a:r>
            <a:endParaRPr lang="en-GB" sz="1800" dirty="0">
              <a:solidFill>
                <a:srgbClr val="FF0000"/>
              </a:solidFill>
            </a:endParaRPr>
          </a:p>
          <a:p>
            <a:endParaRPr lang="en-GB" dirty="0">
              <a:solidFill>
                <a:srgbClr val="FF0000"/>
              </a:solidFill>
            </a:endParaRPr>
          </a:p>
          <a:p>
            <a:endParaRPr lang="en-GB" dirty="0"/>
          </a:p>
        </p:txBody>
      </p:sp>
      <p:sp>
        <p:nvSpPr>
          <p:cNvPr id="10" name="Footer Placeholder 9">
            <a:extLst>
              <a:ext uri="{FF2B5EF4-FFF2-40B4-BE49-F238E27FC236}">
                <a16:creationId xmlns:a16="http://schemas.microsoft.com/office/drawing/2014/main" id="{8ACFD67A-02EF-4539-92E0-844BB284B30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9F67ED0-AAFC-4479-B6A8-1C0FAC8B9925}"/>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175471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107E-6375-492C-A0F4-5619E7D2354C}"/>
              </a:ext>
            </a:extLst>
          </p:cNvPr>
          <p:cNvSpPr>
            <a:spLocks noGrp="1"/>
          </p:cNvSpPr>
          <p:nvPr>
            <p:ph type="title"/>
          </p:nvPr>
        </p:nvSpPr>
        <p:spPr/>
        <p:txBody>
          <a:bodyPr/>
          <a:lstStyle/>
          <a:p>
            <a:r>
              <a:rPr lang="en-GB" dirty="0"/>
              <a:t>Complications of COVID-19 disease</a:t>
            </a:r>
          </a:p>
        </p:txBody>
      </p:sp>
      <p:sp>
        <p:nvSpPr>
          <p:cNvPr id="3" name="Content Placeholder 2">
            <a:extLst>
              <a:ext uri="{FF2B5EF4-FFF2-40B4-BE49-F238E27FC236}">
                <a16:creationId xmlns:a16="http://schemas.microsoft.com/office/drawing/2014/main" id="{5BF93EC2-9AD6-46D8-AC79-5A5727476B85}"/>
              </a:ext>
            </a:extLst>
          </p:cNvPr>
          <p:cNvSpPr>
            <a:spLocks noGrp="1"/>
          </p:cNvSpPr>
          <p:nvPr>
            <p:ph idx="1"/>
          </p:nvPr>
        </p:nvSpPr>
        <p:spPr>
          <a:xfrm>
            <a:off x="590263" y="1593908"/>
            <a:ext cx="9392635" cy="4672668"/>
          </a:xfrm>
        </p:spPr>
        <p:txBody>
          <a:bodyPr>
            <a:normAutofit/>
          </a:bodyPr>
          <a:lstStyle/>
          <a:p>
            <a:pPr marL="0" indent="0">
              <a:lnSpc>
                <a:spcPct val="100000"/>
              </a:lnSpc>
              <a:spcBef>
                <a:spcPts val="600"/>
              </a:spcBef>
              <a:buNone/>
            </a:pPr>
            <a:r>
              <a:rPr lang="en-GB" sz="1900" dirty="0"/>
              <a:t>Complications from COVID-19 can be severe and fatal.</a:t>
            </a:r>
          </a:p>
          <a:p>
            <a:pPr marL="0" indent="0">
              <a:lnSpc>
                <a:spcPct val="100000"/>
              </a:lnSpc>
              <a:spcBef>
                <a:spcPts val="600"/>
              </a:spcBef>
              <a:buNone/>
            </a:pPr>
            <a:r>
              <a:rPr lang="en-GB" sz="1900" dirty="0">
                <a:latin typeface="+mn-lt"/>
              </a:rPr>
              <a:t>The risk of developing complications increases with age and is greater in those with underlying health conditions.</a:t>
            </a:r>
          </a:p>
          <a:p>
            <a:pPr marL="0" indent="0">
              <a:lnSpc>
                <a:spcPct val="120000"/>
              </a:lnSpc>
              <a:spcBef>
                <a:spcPts val="0"/>
              </a:spcBef>
              <a:buNone/>
            </a:pPr>
            <a:endParaRPr lang="en-GB" sz="1900" dirty="0"/>
          </a:p>
          <a:p>
            <a:pPr marL="0" indent="0">
              <a:lnSpc>
                <a:spcPct val="120000"/>
              </a:lnSpc>
              <a:spcBef>
                <a:spcPts val="0"/>
              </a:spcBef>
              <a:buNone/>
            </a:pPr>
            <a:r>
              <a:rPr lang="en-GB" sz="1900" dirty="0"/>
              <a:t>The type of complication that can develop may include:</a:t>
            </a:r>
          </a:p>
          <a:p>
            <a:pPr marL="285750" indent="-285750">
              <a:lnSpc>
                <a:spcPct val="100000"/>
              </a:lnSpc>
              <a:spcBef>
                <a:spcPts val="600"/>
              </a:spcBef>
              <a:buFont typeface="Arial" panose="020B0604020202020204" pitchFamily="34" charset="0"/>
              <a:buChar char="•"/>
            </a:pPr>
            <a:r>
              <a:rPr lang="en-GB" sz="1900" dirty="0"/>
              <a:t>venous thromboembolism</a:t>
            </a:r>
          </a:p>
          <a:p>
            <a:pPr marL="285750" indent="-285750">
              <a:lnSpc>
                <a:spcPct val="120000"/>
              </a:lnSpc>
              <a:spcBef>
                <a:spcPts val="0"/>
              </a:spcBef>
              <a:buFont typeface="Arial" panose="020B0604020202020204" pitchFamily="34" charset="0"/>
              <a:buChar char="•"/>
            </a:pPr>
            <a:r>
              <a:rPr lang="en-GB" sz="1900" dirty="0"/>
              <a:t>heart, liver and kidney problems</a:t>
            </a:r>
          </a:p>
          <a:p>
            <a:pPr marL="285750" indent="-285750">
              <a:lnSpc>
                <a:spcPct val="120000"/>
              </a:lnSpc>
              <a:spcBef>
                <a:spcPts val="0"/>
              </a:spcBef>
              <a:buFont typeface="Arial" panose="020B0604020202020204" pitchFamily="34" charset="0"/>
              <a:buChar char="•"/>
            </a:pPr>
            <a:r>
              <a:rPr lang="en-GB" sz="1900" dirty="0"/>
              <a:t>neurological problems</a:t>
            </a:r>
          </a:p>
          <a:p>
            <a:pPr marL="285750" indent="-285750">
              <a:lnSpc>
                <a:spcPct val="120000"/>
              </a:lnSpc>
              <a:spcBef>
                <a:spcPts val="0"/>
              </a:spcBef>
              <a:buFont typeface="Arial" panose="020B0604020202020204" pitchFamily="34" charset="0"/>
              <a:buChar char="•"/>
            </a:pPr>
            <a:r>
              <a:rPr lang="en-GB" sz="1900" dirty="0"/>
              <a:t>coagulation (blood clotting) failure</a:t>
            </a:r>
          </a:p>
          <a:p>
            <a:pPr marL="285750" indent="-285750">
              <a:lnSpc>
                <a:spcPct val="120000"/>
              </a:lnSpc>
              <a:spcBef>
                <a:spcPts val="0"/>
              </a:spcBef>
              <a:buFont typeface="Arial" panose="020B0604020202020204" pitchFamily="34" charset="0"/>
              <a:buChar char="•"/>
            </a:pPr>
            <a:r>
              <a:rPr lang="en-GB" sz="1900" dirty="0"/>
              <a:t>respiratory failure</a:t>
            </a:r>
          </a:p>
          <a:p>
            <a:pPr marL="285750" indent="-285750">
              <a:lnSpc>
                <a:spcPct val="120000"/>
              </a:lnSpc>
              <a:spcBef>
                <a:spcPts val="0"/>
              </a:spcBef>
              <a:buFont typeface="Arial" panose="020B0604020202020204" pitchFamily="34" charset="0"/>
              <a:buChar char="•"/>
            </a:pPr>
            <a:r>
              <a:rPr lang="en-GB" sz="1900" dirty="0"/>
              <a:t>multiple organ failure</a:t>
            </a:r>
          </a:p>
          <a:p>
            <a:pPr marL="285750" indent="-285750">
              <a:lnSpc>
                <a:spcPct val="120000"/>
              </a:lnSpc>
              <a:spcBef>
                <a:spcPts val="0"/>
              </a:spcBef>
              <a:buFont typeface="Arial" panose="020B0604020202020204" pitchFamily="34" charset="0"/>
              <a:buChar char="•"/>
            </a:pPr>
            <a:r>
              <a:rPr lang="en-GB" sz="1900" dirty="0"/>
              <a:t>septic shock</a:t>
            </a:r>
          </a:p>
          <a:p>
            <a:pPr marL="0" indent="0"/>
            <a:endParaRPr lang="en-GB" dirty="0">
              <a:solidFill>
                <a:srgbClr val="FF0000"/>
              </a:solidFill>
            </a:endParaRPr>
          </a:p>
        </p:txBody>
      </p:sp>
      <p:sp>
        <p:nvSpPr>
          <p:cNvPr id="10" name="Footer Placeholder 9">
            <a:extLst>
              <a:ext uri="{FF2B5EF4-FFF2-40B4-BE49-F238E27FC236}">
                <a16:creationId xmlns:a16="http://schemas.microsoft.com/office/drawing/2014/main" id="{7072317F-BD2E-46A1-BD0C-D28FB145C21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AC6F72F-1FC1-48F0-95A0-9F387FA06846}"/>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44209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a:xfrm>
            <a:off x="271483" y="249602"/>
            <a:ext cx="10515600" cy="972607"/>
          </a:xfrm>
        </p:spPr>
        <p:txBody>
          <a:bodyPr/>
          <a:lstStyle/>
          <a:p>
            <a:r>
              <a:rPr lang="en-GB" dirty="0"/>
              <a:t>COVID-19 complications in pregnancy (1)</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366835" y="1467730"/>
            <a:ext cx="9758677" cy="4799720"/>
          </a:xfrm>
        </p:spPr>
        <p:txBody>
          <a:bodyPr>
            <a:noAutofit/>
          </a:bodyPr>
          <a:lstStyle/>
          <a:p>
            <a:pPr marL="0" indent="0">
              <a:lnSpc>
                <a:spcPct val="120000"/>
              </a:lnSpc>
              <a:buNone/>
            </a:pPr>
            <a:r>
              <a:rPr lang="en-GB" sz="1800" dirty="0"/>
              <a:t>The serious risks posed to women who become infected with the SARS-CoV-2 virus during pregnancy have becoming increasingly clear as the COVID-19 pandemic has progressed. </a:t>
            </a:r>
          </a:p>
          <a:p>
            <a:pPr marL="0" indent="0">
              <a:lnSpc>
                <a:spcPct val="120000"/>
              </a:lnSpc>
              <a:buNone/>
            </a:pPr>
            <a:r>
              <a:rPr lang="en-GB" sz="1800" dirty="0"/>
              <a:t>Data from studies has shown that clinical outcomes following COVID-19 in pregnant women have worsened over the course of the pandemic as the variant has changed.</a:t>
            </a:r>
          </a:p>
          <a:p>
            <a:pPr marL="0" indent="0">
              <a:lnSpc>
                <a:spcPct val="120000"/>
              </a:lnSpc>
              <a:buNone/>
            </a:pPr>
            <a:r>
              <a:rPr lang="en-GB" sz="1800" dirty="0"/>
              <a:t>The maternal mortality ratio (number of maternal deaths during a given time period) as a result of COVID-19 significantly increased from 1.4 per 100,000 live births in the Wildtype SARS-CoV-2 dominant period to 5.4 per 100,000 live births in the Delta dominant period.</a:t>
            </a:r>
          </a:p>
          <a:p>
            <a:pPr marL="0" indent="0">
              <a:lnSpc>
                <a:spcPct val="120000"/>
              </a:lnSpc>
              <a:buNone/>
            </a:pPr>
            <a:r>
              <a:rPr lang="en-GB" sz="1800" dirty="0"/>
              <a:t>During the Delta dominant period, 6 neonatal deaths were recorded whereas no neonatal deaths were reported in previous waves.</a:t>
            </a:r>
          </a:p>
          <a:p>
            <a:pPr marL="0" indent="0">
              <a:lnSpc>
                <a:spcPct val="120000"/>
              </a:lnSpc>
              <a:buNone/>
            </a:pPr>
            <a:r>
              <a:rPr lang="en-GB" sz="1800" dirty="0"/>
              <a:t>The proportion of pregnant women hospitalised with symptomatic COVID-19 increased from Wildtype to subsequent Alpha and Delta dominant periods, and the proportion admitted to intensive care units also increased.</a:t>
            </a:r>
          </a:p>
        </p:txBody>
      </p:sp>
      <p:sp>
        <p:nvSpPr>
          <p:cNvPr id="10" name="Footer Placeholder 9">
            <a:extLst>
              <a:ext uri="{FF2B5EF4-FFF2-40B4-BE49-F238E27FC236}">
                <a16:creationId xmlns:a16="http://schemas.microsoft.com/office/drawing/2014/main" id="{70A7CEB8-B236-43E2-A539-052014CB8B3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6586349-E657-4FE1-AC07-95A77B149CFF}"/>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84078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9A22-A1B6-4395-857E-2F7778599FC3}"/>
              </a:ext>
            </a:extLst>
          </p:cNvPr>
          <p:cNvSpPr>
            <a:spLocks noGrp="1"/>
          </p:cNvSpPr>
          <p:nvPr>
            <p:ph type="title"/>
          </p:nvPr>
        </p:nvSpPr>
        <p:spPr/>
        <p:txBody>
          <a:bodyPr/>
          <a:lstStyle/>
          <a:p>
            <a:r>
              <a:rPr lang="en-GB" dirty="0"/>
              <a:t>Note to trainers</a:t>
            </a:r>
          </a:p>
        </p:txBody>
      </p:sp>
      <p:sp>
        <p:nvSpPr>
          <p:cNvPr id="3" name="Content Placeholder 2">
            <a:extLst>
              <a:ext uri="{FF2B5EF4-FFF2-40B4-BE49-F238E27FC236}">
                <a16:creationId xmlns:a16="http://schemas.microsoft.com/office/drawing/2014/main" id="{82C469DF-45B4-4612-A89A-3E1D6BFB7F60}"/>
              </a:ext>
            </a:extLst>
          </p:cNvPr>
          <p:cNvSpPr>
            <a:spLocks noGrp="1"/>
          </p:cNvSpPr>
          <p:nvPr>
            <p:ph idx="1"/>
          </p:nvPr>
        </p:nvSpPr>
        <p:spPr>
          <a:xfrm>
            <a:off x="330206" y="1535876"/>
            <a:ext cx="8528568" cy="4713921"/>
          </a:xfrm>
        </p:spPr>
        <p:txBody>
          <a:bodyPr>
            <a:normAutofit fontScale="85000" lnSpcReduction="10000"/>
          </a:bodyPr>
          <a:lstStyle/>
          <a:p>
            <a:pPr marL="0" indent="0">
              <a:lnSpc>
                <a:spcPct val="120000"/>
              </a:lnSpc>
              <a:spcBef>
                <a:spcPts val="0"/>
              </a:spcBef>
              <a:buNone/>
            </a:pPr>
            <a:r>
              <a:rPr lang="en-GB" sz="1900" dirty="0"/>
              <a:t>This slide set contains a collection of core slides for use or adaptation during the delivery of COVID-19 vaccination training. Trainers should select the slides required depending on the background and experience of the immunisers they are training and according to the role they will have in delivering the COVID-19 vaccine programme.</a:t>
            </a:r>
          </a:p>
          <a:p>
            <a:pPr marL="0" indent="0">
              <a:lnSpc>
                <a:spcPct val="120000"/>
              </a:lnSpc>
              <a:spcBef>
                <a:spcPts val="1200"/>
              </a:spcBef>
              <a:buNone/>
            </a:pPr>
            <a:r>
              <a:rPr lang="en-GB" sz="1900" dirty="0"/>
              <a:t>The information in this slide set was correct at time of publication. As COVID-19 is an evolving disease, much is still being learned about both the disease and the vaccines which have been developed to prevent it. For this reason, some of the information may change. Updates will be made to this slide set as new information becomes available. Please check online to ensure you are accessing the latest version. Trainers may need to update data and any information that changes between republications of this slide set.</a:t>
            </a:r>
          </a:p>
          <a:p>
            <a:pPr marL="0" indent="0">
              <a:lnSpc>
                <a:spcPct val="120000"/>
              </a:lnSpc>
              <a:spcBef>
                <a:spcPts val="1200"/>
              </a:spcBef>
              <a:buNone/>
            </a:pPr>
            <a:r>
              <a:rPr lang="en-GB" sz="1900" dirty="0"/>
              <a:t>Slides containing vaccine specific details (such as storage and dose preparation) on the </a:t>
            </a:r>
            <a:r>
              <a:rPr lang="en-GB" sz="1900" strike="sngStrike" dirty="0"/>
              <a:t> </a:t>
            </a:r>
            <a:r>
              <a:rPr lang="en-GB" sz="1900" dirty="0"/>
              <a:t>COVID-19 vaccines currently being used in the UK have been added to the end of this slide set. These slides are available at the end so that trainers can specifically select those they need for the vaccine(s) for which they are delivering training.</a:t>
            </a:r>
          </a:p>
          <a:p>
            <a:pPr marL="0" indent="0">
              <a:lnSpc>
                <a:spcPct val="120000"/>
              </a:lnSpc>
              <a:spcBef>
                <a:spcPts val="1200"/>
              </a:spcBef>
              <a:buNone/>
            </a:pPr>
            <a:r>
              <a:rPr lang="en-GB" sz="1900" dirty="0"/>
              <a:t>Details for other vaccines will be added as they receive regulatory approval. </a:t>
            </a:r>
            <a:endParaRPr lang="en-GB" dirty="0"/>
          </a:p>
          <a:p>
            <a:endParaRPr lang="en-GB" dirty="0"/>
          </a:p>
        </p:txBody>
      </p:sp>
      <p:sp>
        <p:nvSpPr>
          <p:cNvPr id="4" name="Footer Placeholder 3">
            <a:extLst>
              <a:ext uri="{FF2B5EF4-FFF2-40B4-BE49-F238E27FC236}">
                <a16:creationId xmlns:a16="http://schemas.microsoft.com/office/drawing/2014/main" id="{5B79C6AD-4599-4E20-8042-28EB34C17B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2969276-0280-407F-AF1C-151FCACCAC71}"/>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424254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a:xfrm>
            <a:off x="271483" y="249602"/>
            <a:ext cx="10515600" cy="972607"/>
          </a:xfrm>
        </p:spPr>
        <p:txBody>
          <a:bodyPr/>
          <a:lstStyle/>
          <a:p>
            <a:r>
              <a:rPr lang="en-GB" dirty="0"/>
              <a:t>COVID-19 complications in pregnancy (2)</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366835" y="1467730"/>
            <a:ext cx="9758677" cy="4840792"/>
          </a:xfrm>
        </p:spPr>
        <p:txBody>
          <a:bodyPr>
            <a:noAutofit/>
          </a:bodyPr>
          <a:lstStyle/>
          <a:p>
            <a:pPr marL="0" indent="0">
              <a:lnSpc>
                <a:spcPct val="120000"/>
              </a:lnSpc>
              <a:buNone/>
            </a:pPr>
            <a:r>
              <a:rPr lang="en-GB" sz="1600" dirty="0"/>
              <a:t>Pregnant and recently pregnant women with COVID-19 are more likely to be admitted to an intensive care unit, have invasive ventilation or extracorporeal membrane oxygenation (ECMO) in comparison to non-pregnant women of reproductive age.</a:t>
            </a:r>
          </a:p>
          <a:p>
            <a:pPr marL="0" indent="0">
              <a:lnSpc>
                <a:spcPct val="120000"/>
              </a:lnSpc>
              <a:buNone/>
            </a:pPr>
            <a:r>
              <a:rPr lang="en-GB" sz="1600" dirty="0">
                <a:effectLst/>
                <a:latin typeface="+mn-lt"/>
                <a:ea typeface="Calibri" panose="020F0502020204030204" pitchFamily="34" charset="0"/>
                <a:cs typeface="Calibri" panose="020F0502020204030204" pitchFamily="34" charset="0"/>
              </a:rPr>
              <a:t>Although the likelihood of these events has decreased since the Omicron strain achieved dominance, severity of COVID-19 infection remains higher in unvaccinated than vaccinated pregnant women.</a:t>
            </a:r>
            <a:endParaRPr lang="en-GB" sz="1600" dirty="0"/>
          </a:p>
          <a:p>
            <a:pPr marL="0" indent="0">
              <a:lnSpc>
                <a:spcPct val="120000"/>
              </a:lnSpc>
              <a:buNone/>
            </a:pPr>
            <a:r>
              <a:rPr lang="en-GB" sz="1600" dirty="0"/>
              <a:t>UK studies have suggested a high rate of stillbirth in infected women and this appears to have increased during the Delta period.</a:t>
            </a:r>
          </a:p>
          <a:p>
            <a:pPr marL="0" indent="0">
              <a:lnSpc>
                <a:spcPct val="120000"/>
              </a:lnSpc>
              <a:buNone/>
            </a:pPr>
            <a:r>
              <a:rPr lang="en-GB" sz="1600" dirty="0"/>
              <a:t>Transmission of infection from mother to infant appears rare. However, the risk of preterm birth is increased two to threefold for women with symptomatic COVID-19, usually as a result of a medical recommendation to deliver early to improve maternal oxygenation. </a:t>
            </a:r>
          </a:p>
          <a:p>
            <a:pPr marL="0" indent="0">
              <a:lnSpc>
                <a:spcPct val="120000"/>
              </a:lnSpc>
              <a:buNone/>
            </a:pPr>
            <a:r>
              <a:rPr lang="en-GB" sz="1600" dirty="0"/>
              <a:t>Pregnant women are more likely to have severe COVID-19 infection if they are overweight or obese, are of black and asian minority ethnic background, have co-morbidities such as diabetes, hypertension and asthma, or are 35 years old or older.</a:t>
            </a:r>
          </a:p>
        </p:txBody>
      </p:sp>
      <p:sp>
        <p:nvSpPr>
          <p:cNvPr id="10" name="Footer Placeholder 9">
            <a:extLst>
              <a:ext uri="{FF2B5EF4-FFF2-40B4-BE49-F238E27FC236}">
                <a16:creationId xmlns:a16="http://schemas.microsoft.com/office/drawing/2014/main" id="{70A7CEB8-B236-43E2-A539-052014CB8B3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6586349-E657-4FE1-AC07-95A77B149CFF}"/>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61678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2D3B-ACD6-41B5-8E15-49958551D8EB}"/>
              </a:ext>
            </a:extLst>
          </p:cNvPr>
          <p:cNvSpPr>
            <a:spLocks noGrp="1"/>
          </p:cNvSpPr>
          <p:nvPr>
            <p:ph type="title"/>
          </p:nvPr>
        </p:nvSpPr>
        <p:spPr>
          <a:xfrm>
            <a:off x="263094" y="221578"/>
            <a:ext cx="10515600" cy="972607"/>
          </a:xfrm>
        </p:spPr>
        <p:txBody>
          <a:bodyPr>
            <a:normAutofit/>
          </a:bodyPr>
          <a:lstStyle/>
          <a:p>
            <a:r>
              <a:rPr lang="en-GB" dirty="0"/>
              <a:t>Children and young people</a:t>
            </a:r>
          </a:p>
        </p:txBody>
      </p:sp>
      <p:sp>
        <p:nvSpPr>
          <p:cNvPr id="3" name="Content Placeholder 2">
            <a:extLst>
              <a:ext uri="{FF2B5EF4-FFF2-40B4-BE49-F238E27FC236}">
                <a16:creationId xmlns:a16="http://schemas.microsoft.com/office/drawing/2014/main" id="{435D2D34-6352-4637-B303-385DCC6E83B6}"/>
              </a:ext>
            </a:extLst>
          </p:cNvPr>
          <p:cNvSpPr>
            <a:spLocks noGrp="1"/>
          </p:cNvSpPr>
          <p:nvPr>
            <p:ph idx="1"/>
          </p:nvPr>
        </p:nvSpPr>
        <p:spPr>
          <a:xfrm>
            <a:off x="480729" y="1481070"/>
            <a:ext cx="9544115" cy="4957780"/>
          </a:xfrm>
        </p:spPr>
        <p:txBody>
          <a:bodyPr>
            <a:noAutofit/>
          </a:bodyPr>
          <a:lstStyle/>
          <a:p>
            <a:pPr marL="0" indent="0">
              <a:lnSpc>
                <a:spcPct val="100000"/>
              </a:lnSpc>
              <a:spcBef>
                <a:spcPts val="0"/>
              </a:spcBef>
              <a:buNone/>
            </a:pPr>
            <a:r>
              <a:rPr lang="en-GB" sz="1600" dirty="0">
                <a:effectLst/>
                <a:latin typeface="+mn-lt"/>
                <a:ea typeface="Calibri" panose="020F0502020204030204" pitchFamily="34" charset="0"/>
              </a:rPr>
              <a:t>Children are at low overall risk from the complications of COVID-19 infection; severe COVID-19 requiring hospitalisation and deaths are rare in children. </a:t>
            </a:r>
            <a:r>
              <a:rPr lang="en-GB" sz="1600" dirty="0">
                <a:effectLst/>
                <a:latin typeface="+mn-lt"/>
                <a:ea typeface="Calibri" panose="020F0502020204030204" pitchFamily="34" charset="0"/>
                <a:cs typeface="Calibri" panose="020F0502020204030204" pitchFamily="34" charset="0"/>
              </a:rPr>
              <a:t>The majority of children recover completely, any persistent symptoms improve with time and serious long-term complications are rare. Longitudinal follow-up studies are ongoing to assess risks and outcomes in children. </a:t>
            </a:r>
            <a:endParaRPr lang="en-GB" sz="1600" dirty="0">
              <a:effectLst/>
              <a:latin typeface="+mn-lt"/>
              <a:ea typeface="Calibri" panose="020F0502020204030204" pitchFamily="34" charset="0"/>
              <a:cs typeface="Times New Roman" panose="02020603050405020304" pitchFamily="18" charset="0"/>
            </a:endParaRPr>
          </a:p>
          <a:p>
            <a:pPr marL="0" indent="0">
              <a:lnSpc>
                <a:spcPct val="100000"/>
              </a:lnSpc>
              <a:spcBef>
                <a:spcPts val="0"/>
              </a:spcBef>
              <a:buNone/>
            </a:pPr>
            <a:endParaRPr lang="en-GB" sz="1600" dirty="0">
              <a:effectLst/>
              <a:latin typeface="+mn-lt"/>
              <a:ea typeface="Calibri" panose="020F0502020204030204" pitchFamily="34" charset="0"/>
            </a:endParaRPr>
          </a:p>
          <a:p>
            <a:pPr marL="0" indent="0">
              <a:lnSpc>
                <a:spcPct val="100000"/>
              </a:lnSpc>
              <a:spcBef>
                <a:spcPts val="0"/>
              </a:spcBef>
              <a:buNone/>
            </a:pPr>
            <a:r>
              <a:rPr lang="en-GB" sz="1600" dirty="0">
                <a:effectLst/>
                <a:latin typeface="+mn-lt"/>
                <a:ea typeface="Calibri" panose="020F0502020204030204" pitchFamily="34" charset="0"/>
              </a:rPr>
              <a:t>Children with underlying medical conditions such as immunosuppression, haematological malignancy, Sickle cell disease, Type 1 diabetes, congenital heart disease, severe neuro-disabilities, Down’s Syndrome, profound and multiple learning disabilities and severe learning disabilities are more at risk of being admitted and/ or requiring intensive care.</a:t>
            </a:r>
          </a:p>
          <a:p>
            <a:pPr marL="0" indent="0">
              <a:lnSpc>
                <a:spcPct val="100000"/>
              </a:lnSpc>
              <a:spcBef>
                <a:spcPts val="0"/>
              </a:spcBef>
              <a:buNone/>
            </a:pPr>
            <a:endParaRPr lang="en-GB" sz="1600" dirty="0">
              <a:effectLst/>
              <a:latin typeface="+mn-lt"/>
              <a:ea typeface="Calibri" panose="020F0502020204030204" pitchFamily="34" charset="0"/>
            </a:endParaRPr>
          </a:p>
          <a:p>
            <a:pPr marL="0" indent="0">
              <a:lnSpc>
                <a:spcPct val="100000"/>
              </a:lnSpc>
              <a:spcBef>
                <a:spcPts val="0"/>
              </a:spcBef>
              <a:buNone/>
            </a:pPr>
            <a:r>
              <a:rPr lang="en-GB" sz="1600" dirty="0">
                <a:effectLst/>
                <a:latin typeface="+mn-lt"/>
                <a:ea typeface="Calibri" panose="020F0502020204030204" pitchFamily="34" charset="0"/>
              </a:rPr>
              <a:t>A 2020 multi-centre studied showed that:</a:t>
            </a:r>
          </a:p>
          <a:p>
            <a:pPr>
              <a:lnSpc>
                <a:spcPct val="100000"/>
              </a:lnSpc>
            </a:pPr>
            <a:r>
              <a:rPr lang="en-GB" sz="1600" dirty="0">
                <a:effectLst/>
                <a:latin typeface="+mn-lt"/>
                <a:ea typeface="Calibri" panose="020F0502020204030204" pitchFamily="34" charset="0"/>
                <a:cs typeface="Calibri" panose="020F0502020204030204" pitchFamily="34" charset="0"/>
              </a:rPr>
              <a:t>children and young people who were admitted to hospital presented with </a:t>
            </a:r>
            <a:r>
              <a:rPr lang="en-GB" sz="1600" b="0" i="0" dirty="0">
                <a:effectLst/>
                <a:latin typeface="+mn-lt"/>
              </a:rPr>
              <a:t>fever (70%), cough (39%) nausea/vomiting (32%), and shortness of breath (30%). Fever and rhinorrhoea were less common with increasing age; however, nausea and vomiting, abdominal pain, headache and sore throat showed an increasing trend with age </a:t>
            </a:r>
          </a:p>
          <a:p>
            <a:pPr>
              <a:lnSpc>
                <a:spcPct val="100000"/>
              </a:lnSpc>
            </a:pPr>
            <a:r>
              <a:rPr lang="en-GB" sz="1600" dirty="0">
                <a:effectLst/>
                <a:latin typeface="+mn-lt"/>
                <a:ea typeface="Calibri" panose="020F0502020204030204" pitchFamily="34" charset="0"/>
                <a:cs typeface="Calibri" panose="020F0502020204030204" pitchFamily="34" charset="0"/>
              </a:rPr>
              <a:t>cardiac complications were documented in 57% of cases myocarditis (heart failure) </a:t>
            </a:r>
          </a:p>
          <a:p>
            <a:pPr marL="0" indent="0">
              <a:lnSpc>
                <a:spcPct val="100000"/>
              </a:lnSpc>
              <a:spcBef>
                <a:spcPts val="0"/>
              </a:spcBef>
              <a:spcAft>
                <a:spcPts val="800"/>
              </a:spcAft>
              <a:buNone/>
            </a:pPr>
            <a:endParaRPr lang="en-GB" sz="1600" dirty="0">
              <a:latin typeface="+mn-lt"/>
              <a:ea typeface="Calibri" panose="020F0502020204030204" pitchFamily="34" charset="0"/>
              <a:cs typeface="Calibri" panose="020F0502020204030204" pitchFamily="34" charset="0"/>
            </a:endParaRPr>
          </a:p>
          <a:p>
            <a:pPr marL="0" indent="0">
              <a:lnSpc>
                <a:spcPct val="100000"/>
              </a:lnSpc>
              <a:spcBef>
                <a:spcPts val="0"/>
              </a:spcBef>
              <a:spcAft>
                <a:spcPts val="800"/>
              </a:spcAft>
              <a:buNone/>
            </a:pPr>
            <a:r>
              <a:rPr lang="en-GB" sz="1600" dirty="0">
                <a:effectLst/>
                <a:latin typeface="+mn-lt"/>
                <a:ea typeface="Calibri" panose="020F0502020204030204" pitchFamily="34" charset="0"/>
                <a:cs typeface="Calibri" panose="020F0502020204030204" pitchFamily="34" charset="0"/>
              </a:rPr>
              <a:t>The case fatality rate was around 1%.</a:t>
            </a:r>
          </a:p>
          <a:p>
            <a:pPr marL="0" indent="0">
              <a:lnSpc>
                <a:spcPct val="100000"/>
              </a:lnSpc>
              <a:spcBef>
                <a:spcPts val="0"/>
              </a:spcBef>
              <a:spcAft>
                <a:spcPts val="800"/>
              </a:spcAft>
              <a:buNone/>
            </a:pPr>
            <a:endParaRPr lang="en-GB" sz="1400" dirty="0">
              <a:latin typeface="+mn-lt"/>
            </a:endParaRPr>
          </a:p>
        </p:txBody>
      </p:sp>
      <p:sp>
        <p:nvSpPr>
          <p:cNvPr id="10" name="Footer Placeholder 9">
            <a:extLst>
              <a:ext uri="{FF2B5EF4-FFF2-40B4-BE49-F238E27FC236}">
                <a16:creationId xmlns:a16="http://schemas.microsoft.com/office/drawing/2014/main" id="{5A5E31BA-3FC1-4A47-B66B-623ADDCDD3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4C33F9B-1603-4E41-82C3-4539E9DAF07C}"/>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278360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8E3D-196F-4005-B773-4826F7778C41}"/>
              </a:ext>
            </a:extLst>
          </p:cNvPr>
          <p:cNvSpPr>
            <a:spLocks noGrp="1"/>
          </p:cNvSpPr>
          <p:nvPr>
            <p:ph type="title"/>
          </p:nvPr>
        </p:nvSpPr>
        <p:spPr>
          <a:xfrm>
            <a:off x="330206" y="179416"/>
            <a:ext cx="9921141" cy="972607"/>
          </a:xfrm>
        </p:spPr>
        <p:txBody>
          <a:bodyPr>
            <a:normAutofit fontScale="90000"/>
          </a:bodyPr>
          <a:lstStyle/>
          <a:p>
            <a:r>
              <a:rPr lang="en-GB" dirty="0"/>
              <a:t>Complications from COVID-19 in children and young people</a:t>
            </a:r>
          </a:p>
        </p:txBody>
      </p:sp>
      <p:sp>
        <p:nvSpPr>
          <p:cNvPr id="3" name="Content Placeholder 2">
            <a:extLst>
              <a:ext uri="{FF2B5EF4-FFF2-40B4-BE49-F238E27FC236}">
                <a16:creationId xmlns:a16="http://schemas.microsoft.com/office/drawing/2014/main" id="{3E5CCB37-C44E-42BC-9C3A-BCA7CB12C8A0}"/>
              </a:ext>
            </a:extLst>
          </p:cNvPr>
          <p:cNvSpPr>
            <a:spLocks noGrp="1"/>
          </p:cNvSpPr>
          <p:nvPr>
            <p:ph idx="1"/>
          </p:nvPr>
        </p:nvSpPr>
        <p:spPr>
          <a:xfrm>
            <a:off x="428795" y="1620784"/>
            <a:ext cx="9495381" cy="4536735"/>
          </a:xfrm>
        </p:spPr>
        <p:txBody>
          <a:bodyPr>
            <a:normAutofit fontScale="70000" lnSpcReduction="20000"/>
          </a:bodyPr>
          <a:lstStyle/>
          <a:p>
            <a:pPr marL="0" indent="0">
              <a:lnSpc>
                <a:spcPct val="120000"/>
              </a:lnSpc>
              <a:buNone/>
            </a:pPr>
            <a:r>
              <a:rPr lang="en-GB" sz="2600" dirty="0">
                <a:latin typeface="+mn-lt"/>
              </a:rPr>
              <a:t>An extremely rare but severe multisystem inflammatory syndrome occurring 2 to 4 weeks after the onset of COVID-19 has been identified in children and adolescents.</a:t>
            </a:r>
          </a:p>
          <a:p>
            <a:pPr marL="0" indent="0">
              <a:lnSpc>
                <a:spcPct val="120000"/>
              </a:lnSpc>
              <a:buNone/>
            </a:pPr>
            <a:r>
              <a:rPr lang="en-GB" sz="2600" dirty="0">
                <a:latin typeface="+mn-lt"/>
              </a:rPr>
              <a:t>Known as ‘Paediatric multisystem inflammatory syndrome temporally associated with SARS-CoV-2 infection’ (PIMS-TS), this severe presentation in children is extremely rare, but appears to encompass a wide range of features, including fever, gastrointestinal symptoms, rash, myocardial injury and shock.</a:t>
            </a:r>
          </a:p>
          <a:p>
            <a:pPr marL="0" indent="0">
              <a:lnSpc>
                <a:spcPct val="120000"/>
              </a:lnSpc>
              <a:buNone/>
            </a:pPr>
            <a:r>
              <a:rPr lang="en-GB" sz="2600" dirty="0">
                <a:latin typeface="+mn-lt"/>
              </a:rPr>
              <a:t>PIMS-TS shares features with Kawasaki disease and toxic shock syndrome and can present in both the acute and convalescent phases of COVID-19 infection. </a:t>
            </a:r>
          </a:p>
          <a:p>
            <a:pPr marL="0" indent="0">
              <a:lnSpc>
                <a:spcPct val="120000"/>
              </a:lnSpc>
              <a:buNone/>
            </a:pPr>
            <a:r>
              <a:rPr lang="en-GB" sz="2600" dirty="0">
                <a:latin typeface="+mn-lt"/>
              </a:rPr>
              <a:t>Of the children admitted to hospital, 18% required critical care. This was associated with:</a:t>
            </a:r>
          </a:p>
          <a:p>
            <a:pPr marL="635000" lvl="1" indent="-285750">
              <a:lnSpc>
                <a:spcPct val="120000"/>
              </a:lnSpc>
              <a:buFont typeface="Arial" panose="020B0604020202020204" pitchFamily="34" charset="0"/>
              <a:buChar char="•"/>
            </a:pPr>
            <a:r>
              <a:rPr lang="en-GB" sz="2600" dirty="0">
                <a:latin typeface="+mn-lt"/>
              </a:rPr>
              <a:t>age, particularly for those less than one month old and for those age 10 to 14 years </a:t>
            </a:r>
          </a:p>
          <a:p>
            <a:pPr marL="635000" lvl="1" indent="-285750">
              <a:lnSpc>
                <a:spcPct val="120000"/>
              </a:lnSpc>
              <a:buFont typeface="Arial" panose="020B0604020202020204" pitchFamily="34" charset="0"/>
              <a:buChar char="•"/>
            </a:pPr>
            <a:r>
              <a:rPr lang="en-GB" sz="2600" dirty="0">
                <a:latin typeface="+mn-lt"/>
              </a:rPr>
              <a:t>black ethnicity </a:t>
            </a:r>
          </a:p>
          <a:p>
            <a:pPr marL="635000" lvl="1" indent="-285750">
              <a:lnSpc>
                <a:spcPct val="120000"/>
              </a:lnSpc>
              <a:buFont typeface="Arial" panose="020B0604020202020204" pitchFamily="34" charset="0"/>
              <a:buChar char="•"/>
            </a:pPr>
            <a:r>
              <a:rPr lang="en-GB" sz="2600" dirty="0">
                <a:latin typeface="+mn-lt"/>
              </a:rPr>
              <a:t>admission to hospital for more than 5 days before symptom onset</a:t>
            </a:r>
          </a:p>
          <a:p>
            <a:pPr marL="0" indent="0"/>
            <a:endParaRPr lang="en-GB" dirty="0"/>
          </a:p>
        </p:txBody>
      </p:sp>
      <p:sp>
        <p:nvSpPr>
          <p:cNvPr id="10" name="Footer Placeholder 9">
            <a:extLst>
              <a:ext uri="{FF2B5EF4-FFF2-40B4-BE49-F238E27FC236}">
                <a16:creationId xmlns:a16="http://schemas.microsoft.com/office/drawing/2014/main" id="{9DC9B74D-4F98-43EE-A569-4F2A7E47A38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4AA5145-5276-48B2-BBC3-EE72B98A9319}"/>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2439071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AD9E-73D4-430A-81C5-8402F1D49D14}"/>
              </a:ext>
            </a:extLst>
          </p:cNvPr>
          <p:cNvSpPr>
            <a:spLocks noGrp="1"/>
          </p:cNvSpPr>
          <p:nvPr>
            <p:ph type="title"/>
          </p:nvPr>
        </p:nvSpPr>
        <p:spPr/>
        <p:txBody>
          <a:bodyPr/>
          <a:lstStyle/>
          <a:p>
            <a:r>
              <a:rPr lang="en-GB" dirty="0"/>
              <a:t>Long COVID</a:t>
            </a:r>
          </a:p>
        </p:txBody>
      </p:sp>
      <p:sp>
        <p:nvSpPr>
          <p:cNvPr id="3" name="Content Placeholder 2">
            <a:extLst>
              <a:ext uri="{FF2B5EF4-FFF2-40B4-BE49-F238E27FC236}">
                <a16:creationId xmlns:a16="http://schemas.microsoft.com/office/drawing/2014/main" id="{90952764-53D8-416A-A9E4-BD6301B9211E}"/>
              </a:ext>
            </a:extLst>
          </p:cNvPr>
          <p:cNvSpPr>
            <a:spLocks noGrp="1"/>
          </p:cNvSpPr>
          <p:nvPr>
            <p:ph idx="1"/>
          </p:nvPr>
        </p:nvSpPr>
        <p:spPr/>
        <p:txBody>
          <a:bodyPr>
            <a:normAutofit fontScale="92500"/>
          </a:bodyPr>
          <a:lstStyle/>
          <a:p>
            <a:pPr marL="0" marR="0" lvl="0" indent="0" algn="l" defTabSz="914400" rtl="0" eaLnBrk="1" fontAlgn="auto" latinLnBrk="0" hangingPunct="1">
              <a:lnSpc>
                <a:spcPct val="107000"/>
              </a:lnSpc>
              <a:spcBef>
                <a:spcPts val="1000"/>
              </a:spcBef>
              <a:spcAft>
                <a:spcPts val="800"/>
              </a:spcAft>
              <a:buClr>
                <a:srgbClr val="007C91"/>
              </a:buClr>
              <a:buSzTx/>
              <a:buNone/>
              <a:tabLst/>
              <a:defRPr/>
            </a:pPr>
            <a:r>
              <a:rPr lang="en-GB" sz="2600" dirty="0">
                <a:latin typeface="+mn-lt"/>
                <a:ea typeface="Calibri" panose="020F0502020204030204" pitchFamily="34" charset="0"/>
                <a:cs typeface="Times New Roman" panose="02020603050405020304" pitchFamily="18" charset="0"/>
              </a:rPr>
              <a:t>F</a:t>
            </a:r>
            <a:r>
              <a:rPr lang="en-GB" sz="2600" dirty="0">
                <a:effectLst/>
                <a:latin typeface="+mn-lt"/>
                <a:ea typeface="Calibri" panose="020F0502020204030204" pitchFamily="34" charset="0"/>
                <a:cs typeface="Times New Roman" panose="02020603050405020304" pitchFamily="18" charset="0"/>
              </a:rPr>
              <a:t>or some people, COVID-19 can cause symptoms that last weeks or months after the infection has gone. </a:t>
            </a:r>
            <a:r>
              <a:rPr kumimoji="0" lang="en-GB" sz="2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This is sometimes called post-acute sequelae of SARS-CoV-2 (PASC) or ‘long COVID’.</a:t>
            </a:r>
          </a:p>
          <a:p>
            <a:pPr marL="0" indent="0">
              <a:lnSpc>
                <a:spcPct val="107000"/>
              </a:lnSpc>
              <a:spcAft>
                <a:spcPts val="800"/>
              </a:spcAft>
              <a:buNone/>
            </a:pPr>
            <a:r>
              <a:rPr lang="en-GB" sz="2600" dirty="0">
                <a:latin typeface="+mn-lt"/>
                <a:ea typeface="Calibri" panose="020F0502020204030204" pitchFamily="34" charset="0"/>
                <a:cs typeface="Times New Roman" panose="02020603050405020304" pitchFamily="18" charset="0"/>
              </a:rPr>
              <a:t>A</a:t>
            </a:r>
            <a:r>
              <a:rPr lang="en-GB" sz="2600" dirty="0">
                <a:effectLst/>
                <a:latin typeface="+mn-lt"/>
                <a:ea typeface="Calibri" panose="020F0502020204030204" pitchFamily="34" charset="0"/>
                <a:cs typeface="Times New Roman" panose="02020603050405020304" pitchFamily="18" charset="0"/>
              </a:rPr>
              <a:t>lthough many people feel better in a few days or weeks and most will make a full recovery within 12 weeks, for some people, symptoms can last longer.</a:t>
            </a:r>
          </a:p>
          <a:p>
            <a:pPr marL="0" indent="0">
              <a:lnSpc>
                <a:spcPct val="107000"/>
              </a:lnSpc>
              <a:spcAft>
                <a:spcPts val="800"/>
              </a:spcAft>
              <a:buNone/>
            </a:pPr>
            <a:r>
              <a:rPr lang="en-GB" sz="2600" dirty="0">
                <a:latin typeface="+mn-lt"/>
                <a:ea typeface="Calibri" panose="020F0502020204030204" pitchFamily="34" charset="0"/>
                <a:cs typeface="Times New Roman" panose="02020603050405020304" pitchFamily="18" charset="0"/>
              </a:rPr>
              <a:t>S</a:t>
            </a:r>
            <a:r>
              <a:rPr lang="en-GB" sz="2600" dirty="0">
                <a:effectLst/>
                <a:latin typeface="+mn-lt"/>
                <a:ea typeface="Calibri" panose="020F0502020204030204" pitchFamily="34" charset="0"/>
                <a:cs typeface="Times New Roman" panose="02020603050405020304" pitchFamily="18" charset="0"/>
              </a:rPr>
              <a:t>tudy findings from the National Institute for Healthcare Research reported in June 2021, showed that </a:t>
            </a:r>
            <a:r>
              <a:rPr lang="en-GB" sz="2600" dirty="0">
                <a:solidFill>
                  <a:srgbClr val="000000"/>
                </a:solidFill>
                <a:effectLst/>
                <a:latin typeface="+mn-lt"/>
                <a:ea typeface="Calibri" panose="020F0502020204030204" pitchFamily="34" charset="0"/>
                <a:cs typeface="Times New Roman" panose="02020603050405020304" pitchFamily="18" charset="0"/>
              </a:rPr>
              <a:t>over a third</a:t>
            </a:r>
            <a:r>
              <a:rPr lang="en-GB" sz="2600" dirty="0">
                <a:effectLst/>
                <a:latin typeface="+mn-lt"/>
                <a:ea typeface="Calibri" panose="020F0502020204030204" pitchFamily="34" charset="0"/>
                <a:cs typeface="Times New Roman" panose="02020603050405020304" pitchFamily="18" charset="0"/>
              </a:rPr>
              <a:t> of people who tested positive for COVID-19 had symptoms that lasted for 12 weeks or longer (long COVID) and around one in 10 people reported severe long COVID symptoms.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A39A9EC1-CFC1-4527-995B-38E19E4FAA0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30BFD25-6A4C-4E54-924F-5680ABDD3166}"/>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26215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C8230A-B06B-40CB-915C-216DF855F503}"/>
              </a:ext>
            </a:extLst>
          </p:cNvPr>
          <p:cNvSpPr>
            <a:spLocks noGrp="1"/>
          </p:cNvSpPr>
          <p:nvPr>
            <p:ph type="title"/>
          </p:nvPr>
        </p:nvSpPr>
        <p:spPr/>
        <p:txBody>
          <a:bodyPr/>
          <a:lstStyle/>
          <a:p>
            <a:r>
              <a:rPr lang="en-GB" dirty="0"/>
              <a:t>Symptoms of Long COVID</a:t>
            </a:r>
          </a:p>
        </p:txBody>
      </p:sp>
      <p:sp>
        <p:nvSpPr>
          <p:cNvPr id="3" name="Content Placeholder 2">
            <a:extLst>
              <a:ext uri="{FF2B5EF4-FFF2-40B4-BE49-F238E27FC236}">
                <a16:creationId xmlns:a16="http://schemas.microsoft.com/office/drawing/2014/main" id="{BF110EA8-51A4-4039-B373-2BCC1979FB3C}"/>
              </a:ext>
            </a:extLst>
          </p:cNvPr>
          <p:cNvSpPr>
            <a:spLocks noGrp="1"/>
          </p:cNvSpPr>
          <p:nvPr>
            <p:ph sz="half" idx="1"/>
          </p:nvPr>
        </p:nvSpPr>
        <p:spPr/>
        <p:txBody>
          <a:bodyPr>
            <a:normAutofit fontScale="47500" lnSpcReduction="20000"/>
          </a:bodyPr>
          <a:lstStyle/>
          <a:p>
            <a:pPr marL="0" lvl="0" indent="0">
              <a:lnSpc>
                <a:spcPct val="107000"/>
              </a:lnSpc>
              <a:spcAft>
                <a:spcPts val="800"/>
              </a:spcAft>
              <a:buSzPts val="1000"/>
              <a:buNone/>
              <a:tabLst>
                <a:tab pos="457200" algn="l"/>
              </a:tabLst>
            </a:pPr>
            <a:r>
              <a:rPr lang="en-GB" sz="2900" b="1" dirty="0">
                <a:latin typeface="+mn-lt"/>
                <a:ea typeface="Calibri" panose="020F0502020204030204" pitchFamily="34" charset="0"/>
                <a:cs typeface="Times New Roman" panose="02020603050405020304" pitchFamily="18" charset="0"/>
              </a:rPr>
              <a:t>The most commonly reported symptoms are:</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extreme tiredness (fatigue)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2900" b="1" dirty="0">
                <a:effectLst/>
                <a:latin typeface="+mn-lt"/>
                <a:ea typeface="Calibri" panose="020F0502020204030204" pitchFamily="34" charset="0"/>
                <a:cs typeface="Times New Roman" panose="02020603050405020304" pitchFamily="18" charset="0"/>
              </a:rPr>
              <a:t>Other common symptoms include: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chest pain or tightness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problems with memory and concentration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difficulty sleeping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heart palpitations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dizziness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pins and needles</a:t>
            </a: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Content Placeholder 6">
            <a:extLst>
              <a:ext uri="{FF2B5EF4-FFF2-40B4-BE49-F238E27FC236}">
                <a16:creationId xmlns:a16="http://schemas.microsoft.com/office/drawing/2014/main" id="{7797FA8F-B7AA-4B4A-BB2E-9E67BB246AD0}"/>
              </a:ext>
            </a:extLst>
          </p:cNvPr>
          <p:cNvSpPr>
            <a:spLocks noGrp="1"/>
          </p:cNvSpPr>
          <p:nvPr>
            <p:ph sz="half" idx="2"/>
          </p:nvPr>
        </p:nvSpPr>
        <p:spPr/>
        <p:txBody>
          <a:bodyPr>
            <a:normAutofit fontScale="47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joint pain and muscle aches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depression and anxiety</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tinnitus, earaches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feeling sick, diarrhoea, stomach aches, loss of appetite</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a high temperature, cough, headaches, sore throat, changes to sense of smell or taste</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rashes</a:t>
            </a:r>
          </a:p>
          <a:p>
            <a:endParaRPr lang="en-GB" dirty="0"/>
          </a:p>
        </p:txBody>
      </p:sp>
      <p:sp>
        <p:nvSpPr>
          <p:cNvPr id="4" name="Footer Placeholder 3">
            <a:extLst>
              <a:ext uri="{FF2B5EF4-FFF2-40B4-BE49-F238E27FC236}">
                <a16:creationId xmlns:a16="http://schemas.microsoft.com/office/drawing/2014/main" id="{929CA87B-DDE4-4652-8811-71E752EADAB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CF94822-C474-402F-A180-6D99FB661244}"/>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14272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0346-62FA-465F-B5C1-4E6E25CBB46E}"/>
              </a:ext>
            </a:extLst>
          </p:cNvPr>
          <p:cNvSpPr>
            <a:spLocks noGrp="1"/>
          </p:cNvSpPr>
          <p:nvPr>
            <p:ph type="title"/>
          </p:nvPr>
        </p:nvSpPr>
        <p:spPr/>
        <p:txBody>
          <a:bodyPr/>
          <a:lstStyle/>
          <a:p>
            <a:r>
              <a:rPr lang="en-GB" dirty="0"/>
              <a:t>Long COVID risk: contributory factors</a:t>
            </a:r>
          </a:p>
        </p:txBody>
      </p:sp>
      <p:sp>
        <p:nvSpPr>
          <p:cNvPr id="3" name="Content Placeholder 2">
            <a:extLst>
              <a:ext uri="{FF2B5EF4-FFF2-40B4-BE49-F238E27FC236}">
                <a16:creationId xmlns:a16="http://schemas.microsoft.com/office/drawing/2014/main" id="{7AAF2FFA-52D6-4C46-A39B-287968C2B2D7}"/>
              </a:ext>
            </a:extLst>
          </p:cNvPr>
          <p:cNvSpPr>
            <a:spLocks noGrp="1"/>
          </p:cNvSpPr>
          <p:nvPr>
            <p:ph idx="1"/>
          </p:nvPr>
        </p:nvSpPr>
        <p:spPr/>
        <p:txBody>
          <a:bodyPr>
            <a:normAutofit/>
          </a:bodyPr>
          <a:lstStyle/>
          <a:p>
            <a:pPr marL="0" indent="0">
              <a:lnSpc>
                <a:spcPct val="107000"/>
              </a:lnSpc>
              <a:spcAft>
                <a:spcPts val="800"/>
              </a:spcAft>
              <a:buNone/>
            </a:pPr>
            <a:r>
              <a:rPr lang="en-GB" sz="2400" dirty="0">
                <a:solidFill>
                  <a:srgbClr val="000000"/>
                </a:solidFill>
                <a:effectLst/>
                <a:latin typeface="+mn-lt"/>
                <a:ea typeface="Calibri" panose="020F0502020204030204" pitchFamily="34" charset="0"/>
                <a:cs typeface="Times New Roman" panose="02020603050405020304" pitchFamily="18" charset="0"/>
              </a:rPr>
              <a:t>Increasing age is an important factor.</a:t>
            </a:r>
          </a:p>
          <a:p>
            <a:pPr marL="0" indent="0">
              <a:lnSpc>
                <a:spcPct val="107000"/>
              </a:lnSpc>
              <a:spcAft>
                <a:spcPts val="800"/>
              </a:spcAft>
              <a:buNone/>
            </a:pPr>
            <a:r>
              <a:rPr lang="en-GB" sz="2400" dirty="0">
                <a:solidFill>
                  <a:srgbClr val="000000"/>
                </a:solidFill>
                <a:effectLst/>
                <a:latin typeface="+mn-lt"/>
                <a:ea typeface="Calibri" panose="020F0502020204030204" pitchFamily="34" charset="0"/>
                <a:cs typeface="Times New Roman" panose="02020603050405020304" pitchFamily="18" charset="0"/>
              </a:rPr>
              <a:t>Women, people who are overweight or obese, and those who smoke, live in deprived areas, or have been admitted to hospital</a:t>
            </a:r>
            <a:r>
              <a:rPr lang="en-GB" sz="2400" dirty="0">
                <a:effectLst/>
                <a:latin typeface="+mn-lt"/>
                <a:ea typeface="Calibri" panose="020F0502020204030204" pitchFamily="34" charset="0"/>
                <a:cs typeface="Times New Roman" panose="02020603050405020304" pitchFamily="18" charset="0"/>
              </a:rPr>
              <a:t> with COVID-19 have also been reported in studies as being at greater risk.</a:t>
            </a:r>
          </a:p>
          <a:p>
            <a:pPr marL="0" indent="0">
              <a:lnSpc>
                <a:spcPct val="107000"/>
              </a:lnSpc>
              <a:spcAft>
                <a:spcPts val="800"/>
              </a:spcAft>
              <a:buNone/>
            </a:pPr>
            <a:r>
              <a:rPr lang="en-GB" dirty="0">
                <a:latin typeface="+mn-lt"/>
                <a:ea typeface="Calibri" panose="020F0502020204030204" pitchFamily="34" charset="0"/>
                <a:cs typeface="Times New Roman" panose="02020603050405020304" pitchFamily="18" charset="0"/>
              </a:rPr>
              <a:t>T</a:t>
            </a:r>
            <a:r>
              <a:rPr lang="en-GB" sz="2400" dirty="0">
                <a:effectLst/>
                <a:latin typeface="+mn-lt"/>
                <a:ea typeface="Calibri" panose="020F0502020204030204" pitchFamily="34" charset="0"/>
                <a:cs typeface="Times New Roman" panose="02020603050405020304" pitchFamily="18" charset="0"/>
              </a:rPr>
              <a:t>here is still a lot to learn about long COVID and how to effectively manage it. In the UK, NHS clinics have been set up to assess long-term post-COVID-19 effects; it is an area of ongoing study. </a:t>
            </a:r>
          </a:p>
          <a:p>
            <a:pPr marL="0" indent="0">
              <a:lnSpc>
                <a:spcPct val="107000"/>
              </a:lnSpc>
              <a:spcAft>
                <a:spcPts val="800"/>
              </a:spcAft>
              <a:buNone/>
            </a:pPr>
            <a:r>
              <a:rPr lang="en-GB" sz="2400" dirty="0">
                <a:effectLst/>
                <a:latin typeface="+mn-lt"/>
                <a:ea typeface="Calibri" panose="020F0502020204030204" pitchFamily="34" charset="0"/>
                <a:cs typeface="Times New Roman" panose="02020603050405020304" pitchFamily="18" charset="0"/>
              </a:rPr>
              <a:t>A review conducted by the UKHSA found that having COVID-19 vaccine reduces the chances of having long COVID.</a:t>
            </a:r>
            <a:endParaRPr lang="en-GB" dirty="0"/>
          </a:p>
        </p:txBody>
      </p:sp>
      <p:sp>
        <p:nvSpPr>
          <p:cNvPr id="4" name="Footer Placeholder 3">
            <a:extLst>
              <a:ext uri="{FF2B5EF4-FFF2-40B4-BE49-F238E27FC236}">
                <a16:creationId xmlns:a16="http://schemas.microsoft.com/office/drawing/2014/main" id="{D44847ED-C432-46A1-AA70-D866022B087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41892741-46D5-4F56-9ED9-824A6A0228B3}"/>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66684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2B7-25D8-4127-A263-05FF45BFBF87}"/>
              </a:ext>
            </a:extLst>
          </p:cNvPr>
          <p:cNvSpPr>
            <a:spLocks noGrp="1"/>
          </p:cNvSpPr>
          <p:nvPr>
            <p:ph type="title"/>
          </p:nvPr>
        </p:nvSpPr>
        <p:spPr/>
        <p:txBody>
          <a:bodyPr/>
          <a:lstStyle/>
          <a:p>
            <a:r>
              <a:rPr lang="en-GB" dirty="0"/>
              <a:t>COVID-19 epidemiology</a:t>
            </a:r>
          </a:p>
        </p:txBody>
      </p:sp>
      <p:sp>
        <p:nvSpPr>
          <p:cNvPr id="3" name="Content Placeholder 2">
            <a:extLst>
              <a:ext uri="{FF2B5EF4-FFF2-40B4-BE49-F238E27FC236}">
                <a16:creationId xmlns:a16="http://schemas.microsoft.com/office/drawing/2014/main" id="{AC2234B9-34EF-4764-8937-94277891149F}"/>
              </a:ext>
            </a:extLst>
          </p:cNvPr>
          <p:cNvSpPr>
            <a:spLocks noGrp="1"/>
          </p:cNvSpPr>
          <p:nvPr>
            <p:ph idx="1"/>
          </p:nvPr>
        </p:nvSpPr>
        <p:spPr>
          <a:xfrm>
            <a:off x="411209" y="1505056"/>
            <a:ext cx="4770392" cy="4739679"/>
          </a:xfrm>
        </p:spPr>
        <p:txBody>
          <a:bodyPr>
            <a:normAutofit fontScale="70000" lnSpcReduction="20000"/>
          </a:bodyPr>
          <a:lstStyle/>
          <a:p>
            <a:pPr marL="0" indent="0">
              <a:lnSpc>
                <a:spcPct val="120000"/>
              </a:lnSpc>
              <a:buNone/>
            </a:pPr>
            <a:r>
              <a:rPr lang="en-GB" dirty="0"/>
              <a:t>The current UK epidemiology can be seen on the GOV.UK website at </a:t>
            </a:r>
            <a:r>
              <a:rPr lang="en-GB" dirty="0">
                <a:hlinkClick r:id="rId3"/>
              </a:rPr>
              <a:t>Coronavirus data</a:t>
            </a:r>
            <a:endParaRPr lang="en-GB" dirty="0"/>
          </a:p>
          <a:p>
            <a:endParaRPr lang="en-GB" dirty="0"/>
          </a:p>
          <a:p>
            <a:pPr marL="0" marR="0" lvl="0" indent="0" algn="l" defTabSz="914400" rtl="0" eaLnBrk="1" fontAlgn="auto" latinLnBrk="0" hangingPunct="1">
              <a:lnSpc>
                <a:spcPct val="120000"/>
              </a:lnSpc>
              <a:spcBef>
                <a:spcPts val="1000"/>
              </a:spcBef>
              <a:spcAft>
                <a:spcPts val="0"/>
              </a:spcAft>
              <a:buClr>
                <a:srgbClr val="007C91"/>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UK COVID-19 dashboard shows current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information for:</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virus testing</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tested positive (new cases and reinfections) including geographical and demographic data </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deaths within 28 days of positive test</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 from COVID-19 on death certificate</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admitted</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in hospital</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in ventilator beds</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people given first, second and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booster doses of vaccine</a:t>
            </a:r>
          </a:p>
          <a:p>
            <a:pPr marL="285750" indent="-285750">
              <a:buFont typeface="Arial" panose="020B0604020202020204" pitchFamily="34" charset="0"/>
              <a:buChar char="•"/>
            </a:pPr>
            <a:endParaRPr lang="en-GB" dirty="0"/>
          </a:p>
          <a:p>
            <a:pPr marL="0" indent="0"/>
            <a:endParaRPr lang="en-GB" dirty="0"/>
          </a:p>
          <a:p>
            <a:pPr marL="0" indent="0"/>
            <a:endParaRPr lang="en-GB" dirty="0"/>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B28CDDEE-CEDC-451F-8B27-0D98A34FDF3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07D05F0-6D25-4158-9728-262DFC2B10E9}"/>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pic>
        <p:nvPicPr>
          <p:cNvPr id="5" name="Picture 4">
            <a:extLst>
              <a:ext uri="{FF2B5EF4-FFF2-40B4-BE49-F238E27FC236}">
                <a16:creationId xmlns:a16="http://schemas.microsoft.com/office/drawing/2014/main" id="{1B9A17A6-8A3C-EBC1-F71A-F290D79A231C}"/>
              </a:ext>
            </a:extLst>
          </p:cNvPr>
          <p:cNvPicPr>
            <a:picLocks noChangeAspect="1"/>
          </p:cNvPicPr>
          <p:nvPr/>
        </p:nvPicPr>
        <p:blipFill>
          <a:blip r:embed="rId4"/>
          <a:stretch>
            <a:fillRect/>
          </a:stretch>
        </p:blipFill>
        <p:spPr>
          <a:xfrm>
            <a:off x="5181601" y="1543825"/>
            <a:ext cx="6267231" cy="4797968"/>
          </a:xfrm>
          <a:prstGeom prst="rect">
            <a:avLst/>
          </a:prstGeom>
        </p:spPr>
      </p:pic>
    </p:spTree>
    <p:extLst>
      <p:ext uri="{BB962C8B-B14F-4D97-AF65-F5344CB8AC3E}">
        <p14:creationId xmlns:p14="http://schemas.microsoft.com/office/powerpoint/2010/main" val="25646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349-A95A-4C26-8AC3-AD84A2BD5CEF}"/>
              </a:ext>
            </a:extLst>
          </p:cNvPr>
          <p:cNvSpPr>
            <a:spLocks noGrp="1"/>
          </p:cNvSpPr>
          <p:nvPr>
            <p:ph type="title"/>
          </p:nvPr>
        </p:nvSpPr>
        <p:spPr>
          <a:xfrm>
            <a:off x="330206" y="218459"/>
            <a:ext cx="10515600" cy="972607"/>
          </a:xfrm>
        </p:spPr>
        <p:txBody>
          <a:bodyPr>
            <a:normAutofit/>
          </a:bodyPr>
          <a:lstStyle/>
          <a:p>
            <a:r>
              <a:rPr lang="en-GB" altLang="en-US" dirty="0"/>
              <a:t>COVID-19 vaccine taskforce</a:t>
            </a:r>
            <a:endParaRPr lang="en-GB" dirty="0"/>
          </a:p>
        </p:txBody>
      </p:sp>
      <p:sp>
        <p:nvSpPr>
          <p:cNvPr id="3" name="Content Placeholder 2">
            <a:extLst>
              <a:ext uri="{FF2B5EF4-FFF2-40B4-BE49-F238E27FC236}">
                <a16:creationId xmlns:a16="http://schemas.microsoft.com/office/drawing/2014/main" id="{0158934E-3FFF-40CE-9EB6-439A178BFD23}"/>
              </a:ext>
            </a:extLst>
          </p:cNvPr>
          <p:cNvSpPr>
            <a:spLocks noGrp="1"/>
          </p:cNvSpPr>
          <p:nvPr>
            <p:ph idx="1"/>
          </p:nvPr>
        </p:nvSpPr>
        <p:spPr>
          <a:xfrm>
            <a:off x="404746" y="1585806"/>
            <a:ext cx="8638586" cy="4307631"/>
          </a:xfrm>
        </p:spPr>
        <p:txBody>
          <a:bodyPr>
            <a:normAutofit/>
          </a:bodyPr>
          <a:lstStyle/>
          <a:p>
            <a:pPr marL="0" indent="0">
              <a:lnSpc>
                <a:spcPct val="100000"/>
              </a:lnSpc>
              <a:buNone/>
            </a:pPr>
            <a:r>
              <a:rPr lang="en-GB" sz="2000" dirty="0">
                <a:latin typeface="+mn-lt"/>
              </a:rPr>
              <a:t>It quickly became apparent that as the majority of the population was susceptible (non-immune) to the SARS-CoV-2 virus and the virus spreads easily, a safe and effective vaccine </a:t>
            </a:r>
            <a:r>
              <a:rPr lang="en-GB" sz="2000" dirty="0">
                <a:effectLst/>
                <a:latin typeface="+mn-lt"/>
                <a:ea typeface="Calibri" panose="020F0502020204030204" pitchFamily="34" charset="0"/>
                <a:cs typeface="Calibri" panose="020F0502020204030204" pitchFamily="34" charset="0"/>
              </a:rPr>
              <a:t>delivered in a carefully thought-out and well-designed programme was needed in order to protect those most at risk from serious illness or death from COVID-19. </a:t>
            </a:r>
            <a:endParaRPr lang="en-GB" sz="2000" dirty="0">
              <a:effectLst/>
              <a:latin typeface="+mn-lt"/>
              <a:ea typeface="Calibri" panose="020F0502020204030204" pitchFamily="34" charset="0"/>
              <a:cs typeface="Times New Roman" panose="02020603050405020304" pitchFamily="18" charset="0"/>
            </a:endParaRPr>
          </a:p>
          <a:p>
            <a:pPr marL="0" indent="0">
              <a:lnSpc>
                <a:spcPct val="100000"/>
              </a:lnSpc>
              <a:buNone/>
            </a:pPr>
            <a:r>
              <a:rPr lang="en-GB" sz="1900" dirty="0">
                <a:latin typeface="+mn-lt"/>
              </a:rPr>
              <a:t>A COVID-19 vaccine prepares the immune system so that in the event of an exposure to the virus, it is able to respond and prevent or reduce the severity of infection </a:t>
            </a:r>
          </a:p>
          <a:p>
            <a:pPr marL="0" indent="0">
              <a:lnSpc>
                <a:spcPct val="100000"/>
              </a:lnSpc>
              <a:buNone/>
            </a:pPr>
            <a:r>
              <a:rPr lang="en-GB" sz="1900" dirty="0">
                <a:latin typeface="+mn-lt"/>
              </a:rPr>
              <a:t>During April 2020, a UK vaccine taskforce was set up to support the development of a SARS-CoV-2 vaccine; the taskforce supported research and industry to rapidly develop and scale up the manufacture of a vaccine to protect the population.</a:t>
            </a:r>
          </a:p>
          <a:p>
            <a:endParaRPr lang="en-GB" dirty="0"/>
          </a:p>
          <a:p>
            <a:endParaRPr lang="en-GB" dirty="0"/>
          </a:p>
          <a:p>
            <a:endParaRPr lang="en-GB" dirty="0"/>
          </a:p>
          <a:p>
            <a:endParaRPr lang="en-GB" dirty="0"/>
          </a:p>
          <a:p>
            <a:endParaRPr lang="en-GB" dirty="0"/>
          </a:p>
        </p:txBody>
      </p:sp>
      <p:sp>
        <p:nvSpPr>
          <p:cNvPr id="10" name="Footer Placeholder 9">
            <a:extLst>
              <a:ext uri="{FF2B5EF4-FFF2-40B4-BE49-F238E27FC236}">
                <a16:creationId xmlns:a16="http://schemas.microsoft.com/office/drawing/2014/main" id="{BE9FC4CF-DBF9-403F-953C-BDC1D3730B5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EFC7DA55-71E7-4D48-A303-6C265897B2D8}"/>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181875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A005-0EE4-45CF-AD4E-1E1183FC6989}"/>
              </a:ext>
            </a:extLst>
          </p:cNvPr>
          <p:cNvSpPr>
            <a:spLocks noGrp="1"/>
          </p:cNvSpPr>
          <p:nvPr>
            <p:ph type="title"/>
          </p:nvPr>
        </p:nvSpPr>
        <p:spPr>
          <a:xfrm>
            <a:off x="750269" y="415479"/>
            <a:ext cx="10704000" cy="648072"/>
          </a:xfrm>
        </p:spPr>
        <p:txBody>
          <a:bodyPr/>
          <a:lstStyle/>
          <a:p>
            <a:r>
              <a:rPr lang="en-GB" dirty="0"/>
              <a:t>COVID-19 vaccine development</a:t>
            </a:r>
          </a:p>
        </p:txBody>
      </p:sp>
      <p:sp>
        <p:nvSpPr>
          <p:cNvPr id="3" name="Content Placeholder 2">
            <a:extLst>
              <a:ext uri="{FF2B5EF4-FFF2-40B4-BE49-F238E27FC236}">
                <a16:creationId xmlns:a16="http://schemas.microsoft.com/office/drawing/2014/main" id="{3FE4D1A4-44AA-4B7E-96E7-A8EF22A603BB}"/>
              </a:ext>
            </a:extLst>
          </p:cNvPr>
          <p:cNvSpPr>
            <a:spLocks noGrp="1"/>
          </p:cNvSpPr>
          <p:nvPr>
            <p:ph idx="1"/>
          </p:nvPr>
        </p:nvSpPr>
        <p:spPr>
          <a:xfrm>
            <a:off x="428795" y="1634766"/>
            <a:ext cx="9000431" cy="5167684"/>
          </a:xfrm>
        </p:spPr>
        <p:txBody>
          <a:bodyPr/>
          <a:lstStyle/>
          <a:p>
            <a:pPr marL="0" indent="0">
              <a:lnSpc>
                <a:spcPct val="100000"/>
              </a:lnSpc>
              <a:buNone/>
            </a:pPr>
            <a:r>
              <a:rPr lang="en-GB" sz="2000" dirty="0"/>
              <a:t>Scientists, industry and other organisations have worked collaboratively across the globe to complete the different phases of vaccine development in parallel, rather than sequentially, to make a safe and effective vaccine available as soon as possible.</a:t>
            </a:r>
          </a:p>
          <a:p>
            <a:pPr marL="0" indent="0">
              <a:lnSpc>
                <a:spcPct val="100000"/>
              </a:lnSpc>
              <a:buNone/>
            </a:pPr>
            <a:r>
              <a:rPr lang="en-GB" sz="2000" dirty="0"/>
              <a:t>By knowing the genetic code for the SARS-CoV-2 virus, various methods to create vaccines can be used such as using the code itself (mRNA vaccines) or inserting part of this code into existing viruses (viral vector vaccines).</a:t>
            </a:r>
          </a:p>
          <a:p>
            <a:pPr marL="0" indent="0">
              <a:lnSpc>
                <a:spcPct val="100000"/>
              </a:lnSpc>
              <a:buNone/>
            </a:pPr>
            <a:r>
              <a:rPr lang="en-GB" sz="2000" dirty="0"/>
              <a:t>At one time, over 300 different COVID-19 vaccines were in development, in trials or in use.</a:t>
            </a:r>
          </a:p>
          <a:p>
            <a:pPr marL="0" indent="0">
              <a:lnSpc>
                <a:spcPct val="100000"/>
              </a:lnSpc>
              <a:buNone/>
            </a:pPr>
            <a:r>
              <a:rPr lang="en-GB" sz="2000" dirty="0"/>
              <a:t>Some vaccines have been made using currently used vaccine technology, others have been made using new approaches or methods used during previous emergencies such as the SARS pandemic and west African Ebola.</a:t>
            </a:r>
          </a:p>
          <a:p>
            <a:endParaRPr lang="en-GB" dirty="0"/>
          </a:p>
          <a:p>
            <a:endParaRPr lang="en-GB" dirty="0"/>
          </a:p>
          <a:p>
            <a:pPr marL="0" indent="0"/>
            <a:endParaRPr lang="en-GB" sz="1600" dirty="0"/>
          </a:p>
        </p:txBody>
      </p:sp>
      <p:sp>
        <p:nvSpPr>
          <p:cNvPr id="10" name="Footer Placeholder 9">
            <a:extLst>
              <a:ext uri="{FF2B5EF4-FFF2-40B4-BE49-F238E27FC236}">
                <a16:creationId xmlns:a16="http://schemas.microsoft.com/office/drawing/2014/main" id="{F4AA0FF6-2C59-4A4F-B362-BD4E037A5FA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C914C8C-0F8F-48EF-B86D-AC872AAA3F81}"/>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13337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1F25-3D36-40CD-AC59-BD7B9AB87B32}"/>
              </a:ext>
            </a:extLst>
          </p:cNvPr>
          <p:cNvSpPr>
            <a:spLocks noGrp="1"/>
          </p:cNvSpPr>
          <p:nvPr>
            <p:ph type="title"/>
          </p:nvPr>
        </p:nvSpPr>
        <p:spPr>
          <a:xfrm>
            <a:off x="530556" y="350618"/>
            <a:ext cx="8028000" cy="648072"/>
          </a:xfrm>
        </p:spPr>
        <p:txBody>
          <a:bodyPr>
            <a:normAutofit/>
          </a:bodyPr>
          <a:lstStyle/>
          <a:p>
            <a:r>
              <a:rPr lang="en-GB" dirty="0"/>
              <a:t>Properties of an ideal vaccine</a:t>
            </a:r>
          </a:p>
        </p:txBody>
      </p:sp>
      <p:sp>
        <p:nvSpPr>
          <p:cNvPr id="6" name="TextBox 1">
            <a:extLst>
              <a:ext uri="{FF2B5EF4-FFF2-40B4-BE49-F238E27FC236}">
                <a16:creationId xmlns:a16="http://schemas.microsoft.com/office/drawing/2014/main" id="{E8F3DFE0-B245-4055-A0FA-5303073F4CC9}"/>
              </a:ext>
            </a:extLst>
          </p:cNvPr>
          <p:cNvSpPr txBox="1">
            <a:spLocks noGrp="1" noChangeArrowheads="1"/>
          </p:cNvSpPr>
          <p:nvPr>
            <p:ph idx="1"/>
          </p:nvPr>
        </p:nvSpPr>
        <p:spPr bwMode="auto">
          <a:xfrm>
            <a:off x="530556" y="1464709"/>
            <a:ext cx="9101099"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itchFamily="34" charset="0"/>
              </a:defRPr>
            </a:lvl1pPr>
            <a:lvl2pPr marL="742950" indent="-285750">
              <a:defRPr sz="1000">
                <a:solidFill>
                  <a:schemeClr val="tx1"/>
                </a:solidFill>
                <a:latin typeface="Verdana" pitchFamily="34" charset="0"/>
              </a:defRPr>
            </a:lvl2pPr>
            <a:lvl3pPr marL="1143000" indent="-228600">
              <a:defRPr sz="1000">
                <a:solidFill>
                  <a:schemeClr val="tx1"/>
                </a:solidFill>
                <a:latin typeface="Verdana" pitchFamily="34" charset="0"/>
              </a:defRPr>
            </a:lvl3pPr>
            <a:lvl4pPr marL="1600200" indent="-228600">
              <a:defRPr sz="1000">
                <a:solidFill>
                  <a:schemeClr val="tx1"/>
                </a:solidFill>
                <a:latin typeface="Verdana" pitchFamily="34" charset="0"/>
              </a:defRPr>
            </a:lvl4pPr>
            <a:lvl5pPr marL="2057400" indent="-22860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marL="0" indent="0">
              <a:lnSpc>
                <a:spcPct val="100000"/>
              </a:lnSpc>
              <a:buNone/>
              <a:defRPr/>
            </a:pPr>
            <a:r>
              <a:rPr lang="en-GB" altLang="en-US" sz="1600" dirty="0">
                <a:latin typeface="+mn-lt"/>
              </a:rPr>
              <a:t>Ideally, a vaccine will:</a:t>
            </a:r>
          </a:p>
          <a:p>
            <a:pPr marL="342900" indent="-342900">
              <a:lnSpc>
                <a:spcPct val="100000"/>
              </a:lnSpc>
              <a:buFont typeface="Arial" panose="020B0604020202020204" pitchFamily="34" charset="0"/>
              <a:buChar char="•"/>
              <a:defRPr/>
            </a:pPr>
            <a:r>
              <a:rPr lang="en-GB" altLang="en-US" sz="1600" dirty="0">
                <a:latin typeface="+mn-lt"/>
              </a:rPr>
              <a:t>produce the same immune protection which usually follows natural infection but without causing disease</a:t>
            </a:r>
          </a:p>
          <a:p>
            <a:pPr marL="342900" indent="-342900">
              <a:lnSpc>
                <a:spcPct val="100000"/>
              </a:lnSpc>
              <a:buFont typeface="Arial" panose="020B0604020202020204" pitchFamily="34" charset="0"/>
              <a:buChar char="•"/>
              <a:defRPr/>
            </a:pPr>
            <a:r>
              <a:rPr lang="en-GB" altLang="en-US" sz="1600" dirty="0">
                <a:latin typeface="+mn-lt"/>
              </a:rPr>
              <a:t>generate long lasting immunity so that the person is protected if they are exposed to the antigen several years after vaccination </a:t>
            </a:r>
          </a:p>
          <a:p>
            <a:pPr marL="342900" indent="-342900">
              <a:lnSpc>
                <a:spcPct val="100000"/>
              </a:lnSpc>
              <a:buFont typeface="Arial" panose="020B0604020202020204" pitchFamily="34" charset="0"/>
              <a:buChar char="•"/>
              <a:defRPr/>
            </a:pPr>
            <a:r>
              <a:rPr lang="en-GB" altLang="en-US" sz="1600" dirty="0">
                <a:latin typeface="+mn-lt"/>
              </a:rPr>
              <a:t>interrupt the spread of infection by preventing carriage of the organism in the vaccinated person</a:t>
            </a:r>
          </a:p>
          <a:p>
            <a:pPr marL="0" indent="0">
              <a:lnSpc>
                <a:spcPct val="100000"/>
              </a:lnSpc>
              <a:buNone/>
              <a:defRPr/>
            </a:pPr>
            <a:r>
              <a:rPr lang="en-GB" altLang="en-US" sz="1600" dirty="0">
                <a:latin typeface="+mn-lt"/>
              </a:rPr>
              <a:t>Vaccines need to be safe and </a:t>
            </a:r>
            <a:r>
              <a:rPr lang="en-GB" sz="1600" dirty="0">
                <a:latin typeface="+mn-lt"/>
              </a:rPr>
              <a:t>the risk from any side effects should be much lower than the benefit of preventing deaths and serious complications of the disease.</a:t>
            </a:r>
            <a:endParaRPr lang="en-GB" altLang="en-US" sz="1600" dirty="0">
              <a:latin typeface="+mn-lt"/>
            </a:endParaRPr>
          </a:p>
          <a:p>
            <a:pPr marL="0" indent="0">
              <a:lnSpc>
                <a:spcPct val="100000"/>
              </a:lnSpc>
              <a:buNone/>
              <a:defRPr/>
            </a:pPr>
            <a:r>
              <a:rPr lang="en-GB" altLang="en-US" sz="1600" dirty="0">
                <a:latin typeface="+mn-lt"/>
              </a:rPr>
              <a:t>For the COVID-19 vaccines, many of these properties can be confirmed from the clinical vaccine trials. </a:t>
            </a:r>
          </a:p>
          <a:p>
            <a:pPr marL="0" indent="0">
              <a:lnSpc>
                <a:spcPct val="100000"/>
              </a:lnSpc>
              <a:buNone/>
              <a:defRPr/>
            </a:pPr>
            <a:r>
              <a:rPr lang="en-GB" altLang="en-US" sz="1600" dirty="0">
                <a:latin typeface="+mn-lt"/>
              </a:rPr>
              <a:t>Longer term ongoing surveillance of the disease and of those vaccinated is informing: </a:t>
            </a:r>
          </a:p>
          <a:p>
            <a:pPr marL="285750" indent="-285750">
              <a:lnSpc>
                <a:spcPct val="100000"/>
              </a:lnSpc>
              <a:spcBef>
                <a:spcPts val="0"/>
              </a:spcBef>
              <a:buFont typeface="Arial" panose="020B0604020202020204" pitchFamily="34" charset="0"/>
              <a:buChar char="•"/>
              <a:defRPr/>
            </a:pPr>
            <a:endParaRPr lang="en-GB" altLang="en-US" sz="1600" dirty="0">
              <a:latin typeface="+mn-lt"/>
            </a:endParaRPr>
          </a:p>
          <a:p>
            <a:pPr marL="285750" indent="-285750">
              <a:lnSpc>
                <a:spcPct val="100000"/>
              </a:lnSpc>
              <a:spcBef>
                <a:spcPts val="0"/>
              </a:spcBef>
              <a:buFont typeface="Arial" panose="020B0604020202020204" pitchFamily="34" charset="0"/>
              <a:buChar char="•"/>
              <a:defRPr/>
            </a:pPr>
            <a:r>
              <a:rPr lang="en-GB" altLang="en-US" sz="1600" dirty="0">
                <a:latin typeface="+mn-lt"/>
              </a:rPr>
              <a:t>how long vaccine protection is lasting and the need for booster doses </a:t>
            </a:r>
          </a:p>
          <a:p>
            <a:pPr marL="285750" indent="-285750">
              <a:lnSpc>
                <a:spcPct val="100000"/>
              </a:lnSpc>
              <a:spcBef>
                <a:spcPts val="0"/>
              </a:spcBef>
              <a:buFont typeface="Arial" panose="020B0604020202020204" pitchFamily="34" charset="0"/>
              <a:buChar char="•"/>
              <a:defRPr/>
            </a:pPr>
            <a:r>
              <a:rPr lang="en-GB" altLang="en-US" sz="1600" dirty="0">
                <a:latin typeface="+mn-lt"/>
              </a:rPr>
              <a:t>how well the vaccines protect against variants, serious illness, hospitalisation </a:t>
            </a:r>
          </a:p>
        </p:txBody>
      </p:sp>
      <p:sp>
        <p:nvSpPr>
          <p:cNvPr id="10" name="Footer Placeholder 9">
            <a:extLst>
              <a:ext uri="{FF2B5EF4-FFF2-40B4-BE49-F238E27FC236}">
                <a16:creationId xmlns:a16="http://schemas.microsoft.com/office/drawing/2014/main" id="{D97D67A6-E745-4772-8435-028B4D8F0EB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CF9CAE5-25AB-490E-8E1A-72C6855DC1D1}"/>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347988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F9AF-F1D7-4501-A4C0-053205F79A0D}"/>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5654E3BC-E401-4C3A-BC3F-6DCB60B01B3E}"/>
              </a:ext>
            </a:extLst>
          </p:cNvPr>
          <p:cNvSpPr>
            <a:spLocks noGrp="1"/>
          </p:cNvSpPr>
          <p:nvPr>
            <p:ph idx="1"/>
          </p:nvPr>
        </p:nvSpPr>
        <p:spPr>
          <a:xfrm>
            <a:off x="648986" y="1635853"/>
            <a:ext cx="11123857" cy="4523867"/>
          </a:xfrm>
        </p:spPr>
        <p:txBody>
          <a:bodyPr>
            <a:normAutofit fontScale="47500" lnSpcReduction="20000"/>
          </a:bodyPr>
          <a:lstStyle/>
          <a:p>
            <a:pPr marL="0" indent="0">
              <a:lnSpc>
                <a:spcPct val="120000"/>
              </a:lnSpc>
              <a:spcBef>
                <a:spcPts val="0"/>
              </a:spcBef>
              <a:buNone/>
            </a:pPr>
            <a:r>
              <a:rPr lang="en-GB" sz="2900" b="1" dirty="0"/>
              <a:t>4.</a:t>
            </a:r>
            <a:r>
              <a:rPr lang="en-GB" sz="2900" dirty="0"/>
              <a:t>     Learning objectives, pre-requisites, key messages and introduction</a:t>
            </a:r>
          </a:p>
          <a:p>
            <a:pPr marL="0" indent="0">
              <a:lnSpc>
                <a:spcPct val="120000"/>
              </a:lnSpc>
              <a:spcBef>
                <a:spcPts val="0"/>
              </a:spcBef>
              <a:buNone/>
            </a:pPr>
            <a:r>
              <a:rPr lang="en-GB" sz="2900" b="1" dirty="0"/>
              <a:t>8.</a:t>
            </a:r>
            <a:r>
              <a:rPr lang="en-GB" sz="2900" dirty="0"/>
              <a:t>     International and UK COVID-19 timeline</a:t>
            </a:r>
          </a:p>
          <a:p>
            <a:pPr marL="0" indent="0">
              <a:lnSpc>
                <a:spcPct val="120000"/>
              </a:lnSpc>
              <a:spcBef>
                <a:spcPts val="0"/>
              </a:spcBef>
              <a:buNone/>
            </a:pPr>
            <a:r>
              <a:rPr lang="en-GB" sz="2900" b="1" dirty="0"/>
              <a:t>10.</a:t>
            </a:r>
            <a:r>
              <a:rPr lang="en-GB" sz="2900" dirty="0"/>
              <a:t>   Coronavirus </a:t>
            </a:r>
          </a:p>
          <a:p>
            <a:pPr marL="0" indent="0">
              <a:lnSpc>
                <a:spcPct val="120000"/>
              </a:lnSpc>
              <a:spcBef>
                <a:spcPts val="0"/>
              </a:spcBef>
              <a:buNone/>
            </a:pPr>
            <a:r>
              <a:rPr lang="en-GB" sz="2900" b="1" dirty="0"/>
              <a:t>26.</a:t>
            </a:r>
            <a:r>
              <a:rPr lang="en-GB" sz="2900" dirty="0"/>
              <a:t>   COVID-19 epidemiology</a:t>
            </a:r>
          </a:p>
          <a:p>
            <a:pPr marL="0" indent="0">
              <a:lnSpc>
                <a:spcPct val="120000"/>
              </a:lnSpc>
              <a:spcBef>
                <a:spcPts val="0"/>
              </a:spcBef>
              <a:buNone/>
            </a:pPr>
            <a:r>
              <a:rPr lang="en-GB" sz="2900" b="1" dirty="0"/>
              <a:t>28.</a:t>
            </a:r>
            <a:r>
              <a:rPr lang="en-GB" sz="2900" dirty="0"/>
              <a:t>   Developing a COVID-19 vaccine and vaccination programme</a:t>
            </a:r>
          </a:p>
          <a:p>
            <a:pPr marL="0" indent="0">
              <a:lnSpc>
                <a:spcPct val="120000"/>
              </a:lnSpc>
              <a:spcBef>
                <a:spcPts val="0"/>
              </a:spcBef>
              <a:buNone/>
            </a:pPr>
            <a:r>
              <a:rPr lang="en-GB" sz="2900" b="1" dirty="0"/>
              <a:t>44.</a:t>
            </a:r>
            <a:r>
              <a:rPr lang="en-GB" sz="2900" dirty="0"/>
              <a:t>   Introducing a new vaccination programme</a:t>
            </a:r>
          </a:p>
          <a:p>
            <a:pPr marL="0" indent="0">
              <a:lnSpc>
                <a:spcPct val="120000"/>
              </a:lnSpc>
              <a:spcBef>
                <a:spcPts val="0"/>
              </a:spcBef>
              <a:buNone/>
            </a:pPr>
            <a:r>
              <a:rPr lang="en-GB" sz="2900" b="1" dirty="0"/>
              <a:t>46.</a:t>
            </a:r>
            <a:r>
              <a:rPr lang="en-GB" sz="2900" dirty="0"/>
              <a:t>   COVID-19 vaccination programme</a:t>
            </a:r>
          </a:p>
          <a:p>
            <a:pPr marL="0" indent="0">
              <a:lnSpc>
                <a:spcPct val="120000"/>
              </a:lnSpc>
              <a:spcBef>
                <a:spcPts val="0"/>
              </a:spcBef>
              <a:buNone/>
            </a:pPr>
            <a:r>
              <a:rPr lang="en-GB" sz="2900" b="1" dirty="0"/>
              <a:t>71.</a:t>
            </a:r>
            <a:r>
              <a:rPr lang="en-GB" sz="2900" dirty="0"/>
              <a:t>   The immune response</a:t>
            </a:r>
          </a:p>
          <a:p>
            <a:pPr marL="0" indent="0">
              <a:lnSpc>
                <a:spcPct val="120000"/>
              </a:lnSpc>
              <a:spcBef>
                <a:spcPts val="0"/>
              </a:spcBef>
              <a:buNone/>
            </a:pPr>
            <a:r>
              <a:rPr lang="en-GB" sz="2900" b="1" dirty="0"/>
              <a:t>89.</a:t>
            </a:r>
            <a:r>
              <a:rPr lang="en-GB" sz="2900" dirty="0"/>
              <a:t>   Consent</a:t>
            </a:r>
          </a:p>
          <a:p>
            <a:pPr marL="0" indent="0">
              <a:lnSpc>
                <a:spcPct val="120000"/>
              </a:lnSpc>
              <a:spcBef>
                <a:spcPts val="0"/>
              </a:spcBef>
              <a:buNone/>
            </a:pPr>
            <a:r>
              <a:rPr lang="en-GB" sz="2900" b="1" dirty="0"/>
              <a:t>99.</a:t>
            </a:r>
            <a:r>
              <a:rPr lang="en-GB" sz="2900" dirty="0"/>
              <a:t>   Legal requirements for the supply and administration of COVID-19 vaccine</a:t>
            </a:r>
          </a:p>
          <a:p>
            <a:pPr marL="0" indent="0">
              <a:lnSpc>
                <a:spcPct val="120000"/>
              </a:lnSpc>
              <a:spcBef>
                <a:spcPts val="0"/>
              </a:spcBef>
              <a:buNone/>
            </a:pPr>
            <a:r>
              <a:rPr lang="en-GB" sz="2900" b="1" dirty="0"/>
              <a:t>106. </a:t>
            </a:r>
            <a:r>
              <a:rPr lang="en-GB" sz="2900" dirty="0"/>
              <a:t>Vaccine storage </a:t>
            </a:r>
          </a:p>
          <a:p>
            <a:pPr marL="0" indent="0">
              <a:lnSpc>
                <a:spcPct val="120000"/>
              </a:lnSpc>
              <a:spcBef>
                <a:spcPts val="0"/>
              </a:spcBef>
              <a:buNone/>
            </a:pPr>
            <a:r>
              <a:rPr lang="en-GB" sz="2900" b="1" dirty="0"/>
              <a:t>116.</a:t>
            </a:r>
            <a:r>
              <a:rPr lang="en-GB" sz="2900" dirty="0"/>
              <a:t> Vaccine administration</a:t>
            </a:r>
          </a:p>
          <a:p>
            <a:pPr marL="0" indent="0">
              <a:lnSpc>
                <a:spcPct val="120000"/>
              </a:lnSpc>
              <a:spcBef>
                <a:spcPts val="0"/>
              </a:spcBef>
              <a:buNone/>
            </a:pPr>
            <a:r>
              <a:rPr lang="en-GB" sz="2900" b="1" dirty="0"/>
              <a:t>124.</a:t>
            </a:r>
            <a:r>
              <a:rPr lang="en-GB" sz="2900" dirty="0"/>
              <a:t> Anaphylaxis and adverse events following vaccination</a:t>
            </a:r>
          </a:p>
          <a:p>
            <a:pPr marL="0" indent="0">
              <a:lnSpc>
                <a:spcPct val="120000"/>
              </a:lnSpc>
              <a:spcBef>
                <a:spcPts val="0"/>
              </a:spcBef>
              <a:buNone/>
            </a:pPr>
            <a:r>
              <a:rPr lang="en-GB" sz="2900" b="1" dirty="0"/>
              <a:t>131.</a:t>
            </a:r>
            <a:r>
              <a:rPr lang="en-GB" sz="2900" dirty="0"/>
              <a:t> Documentation and record keeping</a:t>
            </a:r>
          </a:p>
          <a:p>
            <a:pPr marL="0" indent="0">
              <a:lnSpc>
                <a:spcPct val="120000"/>
              </a:lnSpc>
              <a:spcBef>
                <a:spcPts val="0"/>
              </a:spcBef>
              <a:buNone/>
            </a:pPr>
            <a:r>
              <a:rPr lang="en-GB" sz="2900" b="1" dirty="0"/>
              <a:t>133.</a:t>
            </a:r>
            <a:r>
              <a:rPr lang="en-GB" sz="2900" dirty="0"/>
              <a:t> Addressing concerns and providing information to those being vaccinated</a:t>
            </a:r>
          </a:p>
          <a:p>
            <a:pPr marL="0" indent="0">
              <a:lnSpc>
                <a:spcPct val="120000"/>
              </a:lnSpc>
              <a:spcBef>
                <a:spcPts val="0"/>
              </a:spcBef>
              <a:buNone/>
            </a:pPr>
            <a:r>
              <a:rPr lang="en-GB" sz="2900" b="1" dirty="0"/>
              <a:t>135.</a:t>
            </a:r>
            <a:r>
              <a:rPr lang="en-GB" sz="2900" dirty="0"/>
              <a:t> Knowledge and skills</a:t>
            </a:r>
          </a:p>
          <a:p>
            <a:pPr marL="0" indent="0">
              <a:lnSpc>
                <a:spcPct val="120000"/>
              </a:lnSpc>
              <a:spcBef>
                <a:spcPts val="0"/>
              </a:spcBef>
              <a:buNone/>
            </a:pPr>
            <a:r>
              <a:rPr lang="en-GB" sz="2900" b="1" dirty="0"/>
              <a:t>139.</a:t>
            </a:r>
            <a:r>
              <a:rPr lang="en-GB" sz="2900" dirty="0"/>
              <a:t> Supervision, accountability and delegation</a:t>
            </a:r>
          </a:p>
          <a:p>
            <a:pPr marL="0" indent="0">
              <a:lnSpc>
                <a:spcPct val="120000"/>
              </a:lnSpc>
              <a:spcBef>
                <a:spcPts val="0"/>
              </a:spcBef>
              <a:buNone/>
            </a:pPr>
            <a:r>
              <a:rPr lang="en-GB" sz="2900" b="1" dirty="0"/>
              <a:t>141. </a:t>
            </a:r>
            <a:r>
              <a:rPr lang="en-GB" sz="2900" dirty="0"/>
              <a:t>Improving vaccine uptake</a:t>
            </a:r>
          </a:p>
          <a:p>
            <a:pPr marL="0" indent="0">
              <a:lnSpc>
                <a:spcPct val="120000"/>
              </a:lnSpc>
              <a:spcBef>
                <a:spcPts val="0"/>
              </a:spcBef>
              <a:buNone/>
            </a:pPr>
            <a:r>
              <a:rPr lang="en-GB" sz="2900" b="1" dirty="0"/>
              <a:t>143.</a:t>
            </a:r>
            <a:r>
              <a:rPr lang="en-GB" sz="2900" dirty="0"/>
              <a:t> Further information, action plan and sources of advice</a:t>
            </a:r>
          </a:p>
          <a:p>
            <a:pPr marL="0" indent="0">
              <a:buNone/>
            </a:pPr>
            <a:endParaRPr lang="en-GB" dirty="0"/>
          </a:p>
        </p:txBody>
      </p:sp>
      <p:sp>
        <p:nvSpPr>
          <p:cNvPr id="4" name="Footer Placeholder 3">
            <a:extLst>
              <a:ext uri="{FF2B5EF4-FFF2-40B4-BE49-F238E27FC236}">
                <a16:creationId xmlns:a16="http://schemas.microsoft.com/office/drawing/2014/main" id="{F7D9BB10-F7EF-4297-8C72-E52927AC3D5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1E931C2A-F2A5-468B-90FD-72A439AF391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142797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6BD9-C5E0-4F15-BA64-E37AA8263787}"/>
              </a:ext>
            </a:extLst>
          </p:cNvPr>
          <p:cNvSpPr>
            <a:spLocks noGrp="1"/>
          </p:cNvSpPr>
          <p:nvPr>
            <p:ph type="title"/>
          </p:nvPr>
        </p:nvSpPr>
        <p:spPr>
          <a:xfrm>
            <a:off x="550843" y="297455"/>
            <a:ext cx="10903426" cy="899297"/>
          </a:xfrm>
        </p:spPr>
        <p:txBody>
          <a:bodyPr/>
          <a:lstStyle/>
          <a:p>
            <a:r>
              <a:rPr lang="en-GB" dirty="0"/>
              <a:t>Stages of vaccine trials</a:t>
            </a:r>
          </a:p>
        </p:txBody>
      </p:sp>
      <p:sp>
        <p:nvSpPr>
          <p:cNvPr id="6" name="Text Placeholder 2">
            <a:extLst>
              <a:ext uri="{FF2B5EF4-FFF2-40B4-BE49-F238E27FC236}">
                <a16:creationId xmlns:a16="http://schemas.microsoft.com/office/drawing/2014/main" id="{31E0AC85-B4BF-4D64-B0C6-C63214498827}"/>
              </a:ext>
            </a:extLst>
          </p:cNvPr>
          <p:cNvSpPr>
            <a:spLocks noGrp="1"/>
          </p:cNvSpPr>
          <p:nvPr>
            <p:ph idx="1"/>
          </p:nvPr>
        </p:nvSpPr>
        <p:spPr>
          <a:xfrm>
            <a:off x="351529" y="1583574"/>
            <a:ext cx="9555869" cy="5218876"/>
          </a:xfrm>
        </p:spPr>
        <p:txBody>
          <a:bodyPr>
            <a:normAutofit/>
          </a:bodyPr>
          <a:lstStyle/>
          <a:p>
            <a:pPr marL="0" indent="0">
              <a:lnSpc>
                <a:spcPct val="120000"/>
              </a:lnSpc>
              <a:spcBef>
                <a:spcPts val="0"/>
              </a:spcBef>
              <a:buNone/>
            </a:pPr>
            <a:r>
              <a:rPr lang="en-GB" altLang="en-US" sz="1600" dirty="0"/>
              <a:t>Vaccines are extensively tested through several different phases of trials:</a:t>
            </a:r>
          </a:p>
          <a:p>
            <a:pPr marL="342900" indent="-342900">
              <a:lnSpc>
                <a:spcPct val="120000"/>
              </a:lnSpc>
              <a:spcBef>
                <a:spcPts val="600"/>
              </a:spcBef>
              <a:buFont typeface="+mj-lt"/>
              <a:buAutoNum type="arabicPeriod"/>
            </a:pPr>
            <a:r>
              <a:rPr lang="en-GB" altLang="en-US" sz="1600" dirty="0"/>
              <a:t>Pre-clinical studies </a:t>
            </a:r>
            <a:r>
              <a:rPr lang="en-GB" sz="1600" dirty="0"/>
              <a:t>using tissue</a:t>
            </a:r>
            <a:r>
              <a:rPr lang="en-GB" sz="1600" strike="sngStrike" dirty="0"/>
              <a:t>-</a:t>
            </a:r>
            <a:r>
              <a:rPr lang="en-GB" sz="1600"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endParaRPr lang="en-GB" altLang="en-US" sz="1600" dirty="0"/>
          </a:p>
          <a:p>
            <a:pPr marL="342900" indent="-342900">
              <a:lnSpc>
                <a:spcPct val="120000"/>
              </a:lnSpc>
              <a:spcBef>
                <a:spcPts val="600"/>
              </a:spcBef>
              <a:buFont typeface="+mj-lt"/>
              <a:buAutoNum type="arabicPeriod"/>
            </a:pPr>
            <a:r>
              <a:rPr lang="en-GB" altLang="en-US" sz="1600" dirty="0"/>
              <a:t>Phase 1 clinical trials are small-scale trials in healthy adult volunteers (generally 20 to 100) to assess whether the vaccine is safe in humans and type and extent of immune response it induces . </a:t>
            </a:r>
          </a:p>
          <a:p>
            <a:pPr marL="342900" indent="-342900">
              <a:lnSpc>
                <a:spcPct val="120000"/>
              </a:lnSpc>
              <a:spcBef>
                <a:spcPts val="600"/>
              </a:spcBef>
              <a:buFont typeface="+mj-lt"/>
              <a:buAutoNum type="arabicPeriod"/>
            </a:pPr>
            <a:r>
              <a:rPr lang="en-GB" altLang="en-US" sz="1600" dirty="0"/>
              <a:t>Phase 2 clinical trials 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342900" indent="-342900">
              <a:lnSpc>
                <a:spcPct val="120000"/>
              </a:lnSpc>
              <a:spcBef>
                <a:spcPts val="600"/>
              </a:spcBef>
              <a:buFont typeface="+mj-lt"/>
              <a:buAutoNum type="arabicPeriod"/>
            </a:pPr>
            <a:r>
              <a:rPr lang="en-GB" altLang="en-US" sz="1600" dirty="0"/>
              <a:t>Phase 3 clinical trials involve the vaccine being studied on a large scale in many hundreds or thousands of subjects across several sites to evaluate efficacy under natural disease conditions and make sure that there are no unintended side effects not detected in Phase 2 studies.</a:t>
            </a:r>
          </a:p>
        </p:txBody>
      </p:sp>
      <p:sp>
        <p:nvSpPr>
          <p:cNvPr id="10" name="Footer Placeholder 9">
            <a:extLst>
              <a:ext uri="{FF2B5EF4-FFF2-40B4-BE49-F238E27FC236}">
                <a16:creationId xmlns:a16="http://schemas.microsoft.com/office/drawing/2014/main" id="{45BE8451-3834-4A6C-8E40-9B026B7A1E9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12773BF-B62F-4A2C-828A-DFEDBFE6471F}"/>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787953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solidFill>
                  <a:schemeClr val="bg1"/>
                </a:solidFill>
              </a:rPr>
              <a:t>Safety (1)</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fontScale="92500" lnSpcReduction="10000"/>
          </a:bodyPr>
          <a:lstStyle/>
          <a:p>
            <a:pPr marL="0" indent="0">
              <a:buNone/>
            </a:pPr>
            <a:r>
              <a:rPr lang="en-GB" sz="2000" dirty="0"/>
              <a:t>Before any of the COVID-19 vaccines can be authorised for widespread use in the population, the manufacturers have to demonstrate that they are safe and effective.</a:t>
            </a:r>
          </a:p>
          <a:p>
            <a:pPr marL="0" indent="0">
              <a:buNone/>
            </a:pPr>
            <a:endParaRPr lang="en-GB" sz="1000" dirty="0"/>
          </a:p>
          <a:p>
            <a:pPr marL="0" indent="0">
              <a:buNone/>
            </a:pPr>
            <a:r>
              <a:rPr lang="en-GB" sz="2000" dirty="0"/>
              <a:t>Tens of thousands of people across the world received COVID-19 vaccines in clinical trials.</a:t>
            </a:r>
          </a:p>
          <a:p>
            <a:pPr marL="0" indent="0">
              <a:buNone/>
            </a:pPr>
            <a:endParaRPr lang="en-GB" sz="1000" dirty="0"/>
          </a:p>
          <a:p>
            <a:pPr marL="0" indent="0">
              <a:buNone/>
            </a:pPr>
            <a:r>
              <a:rPr lang="en-GB" sz="2000" dirty="0"/>
              <a:t>No serious adverse reactions to the vaccines were seen in the trial participants who received them: </a:t>
            </a:r>
            <a:r>
              <a:rPr lang="en-GB" sz="2100" dirty="0"/>
              <a:t>any reactions reported were similar to those seen following other vaccines such as pain and tenderness at the injection site and fever, headache, muscle aches and fatigue.</a:t>
            </a:r>
          </a:p>
          <a:p>
            <a:pPr marL="349250" lvl="1" indent="0">
              <a:buNone/>
            </a:pPr>
            <a:endParaRPr lang="en-GB" sz="1000" dirty="0"/>
          </a:p>
          <a:p>
            <a:pPr marL="0" indent="0">
              <a:buNone/>
            </a:pPr>
            <a:r>
              <a:rPr lang="en-GB" sz="2000" dirty="0"/>
              <a:t>Post-marketing safety monitoring: once vaccines are authorised and in use, the MHRA continually monitors their safety to ensure that the benefits continue to outweigh any risks (post-marketing).</a:t>
            </a:r>
          </a:p>
          <a:p>
            <a:pPr marL="0" indent="0">
              <a:buNone/>
            </a:pPr>
            <a:endParaRPr lang="en-GB" sz="2000" dirty="0"/>
          </a:p>
          <a:p>
            <a:pPr marL="0" indent="0">
              <a:buNone/>
            </a:pPr>
            <a:r>
              <a:rPr lang="en-GB" sz="2000" dirty="0"/>
              <a:t>Any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a:defRPr/>
            </a:pPr>
            <a:r>
              <a:rPr lang="en-US" dirty="0"/>
              <a:t>c  </a:t>
            </a:r>
            <a:fld id="{2565FA6D-D4C8-4C4C-AC4B-3269734D34D8}" type="slidenum">
              <a:rPr lang="en-US" smtClean="0"/>
              <a:pPr marL="531813">
                <a:defRPr/>
              </a:pPr>
              <a:t>31</a:t>
            </a:fld>
            <a:endParaRPr lang="en-US" dirty="0"/>
          </a:p>
        </p:txBody>
      </p:sp>
      <p:sp>
        <p:nvSpPr>
          <p:cNvPr id="6" name="TextBox 5">
            <a:extLst>
              <a:ext uri="{FF2B5EF4-FFF2-40B4-BE49-F238E27FC236}">
                <a16:creationId xmlns:a16="http://schemas.microsoft.com/office/drawing/2014/main" id="{9509AB5D-C02D-2408-1001-A70015569F77}"/>
              </a:ext>
            </a:extLst>
          </p:cNvPr>
          <p:cNvSpPr txBox="1"/>
          <p:nvPr/>
        </p:nvSpPr>
        <p:spPr>
          <a:xfrm>
            <a:off x="450795" y="6470405"/>
            <a:ext cx="5919338" cy="307777"/>
          </a:xfrm>
          <a:prstGeom prst="rect">
            <a:avLst/>
          </a:prstGeom>
          <a:noFill/>
        </p:spPr>
        <p:txBody>
          <a:bodyPr wrap="square">
            <a:spAutoFit/>
          </a:bodyPr>
          <a:lstStyle/>
          <a:p>
            <a:fld id="{344369E4-5DE7-46E5-874E-4FD437973785}" type="slidenum">
              <a:rPr lang="en-GB" sz="1400" smtClean="0">
                <a:solidFill>
                  <a:schemeClr val="bg1"/>
                </a:solidFill>
              </a:rPr>
              <a:pPr/>
              <a:t>31</a:t>
            </a:fld>
            <a:endParaRPr lang="it-IT" sz="1400" dirty="0">
              <a:solidFill>
                <a:schemeClr val="bg1"/>
              </a:solidFill>
            </a:endParaRPr>
          </a:p>
        </p:txBody>
      </p:sp>
    </p:spTree>
    <p:extLst>
      <p:ext uri="{BB962C8B-B14F-4D97-AF65-F5344CB8AC3E}">
        <p14:creationId xmlns:p14="http://schemas.microsoft.com/office/powerpoint/2010/main" val="381656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solidFill>
                  <a:schemeClr val="bg1"/>
                </a:solidFill>
              </a:rPr>
              <a:t>Safety (2)</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a:bodyPr>
          <a:lstStyle/>
          <a:p>
            <a:pPr marL="0" indent="0">
              <a:buNone/>
            </a:pPr>
            <a:r>
              <a:rPr lang="en-GB" dirty="0"/>
              <a:t>When vaccines are being given to huge numbers of people, it is normal for potential adverse events following immunisation to occur which were not seen in clinical trials. </a:t>
            </a:r>
          </a:p>
          <a:p>
            <a:pPr marL="0" indent="0">
              <a:buNone/>
            </a:pPr>
            <a:r>
              <a:rPr lang="en-GB" dirty="0"/>
              <a:t>This does not necessarily mean that the events are linked to the vaccination itself, but they are investigated to ensure that any safety concerns are addressed quickly.</a:t>
            </a:r>
          </a:p>
          <a:p>
            <a:pPr marL="0" indent="0">
              <a:buNone/>
            </a:pPr>
            <a:r>
              <a:rPr lang="en-GB" dirty="0"/>
              <a:t>If it is thought that the adverse event may be, or is linked to vaccination, advice about use of that vaccine is carefully considered.</a:t>
            </a:r>
          </a:p>
          <a:p>
            <a:pPr marL="0" indent="0">
              <a:buNone/>
            </a:pPr>
            <a:r>
              <a:rPr lang="en-GB"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JCVI advised that adults aged under 40 without underlying health conditions that put them at higher risk of severe COVID-19 disease, should be offered an alternative COVID-19 vaccine to the AstraZeneca vaccine. </a:t>
            </a:r>
          </a:p>
          <a:p>
            <a:pPr marL="0" indent="0">
              <a:buNone/>
            </a:pPr>
            <a:r>
              <a:rPr lang="en-GB" dirty="0"/>
              <a:t>Other conditions (such as Guillain-Barré syndrome, myocarditis, pericarditis, transverse myelitis and capillary leak syndrome) have also been reported and investigated.</a:t>
            </a:r>
          </a:p>
          <a:p>
            <a:pPr marL="285750" indent="-28575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algn="l">
              <a:lnSpc>
                <a:spcPct val="150000"/>
              </a:lnSpc>
              <a:defRPr/>
            </a:pPr>
            <a:fld id="{2565FA6D-D4C8-4C4C-AC4B-3269734D34D8}" type="slidenum">
              <a:rPr lang="en-US" smtClean="0"/>
              <a:pPr marL="531813" algn="l">
                <a:lnSpc>
                  <a:spcPct val="150000"/>
                </a:lnSpc>
                <a:defRPr/>
              </a:pPr>
              <a:t>32</a:t>
            </a:fld>
            <a:r>
              <a:rPr lang="en-US" dirty="0"/>
              <a:t>  </a:t>
            </a:r>
          </a:p>
        </p:txBody>
      </p:sp>
    </p:spTree>
    <p:extLst>
      <p:ext uri="{BB962C8B-B14F-4D97-AF65-F5344CB8AC3E}">
        <p14:creationId xmlns:p14="http://schemas.microsoft.com/office/powerpoint/2010/main" val="3987329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p:txBody>
          <a:bodyPr/>
          <a:lstStyle/>
          <a:p>
            <a:r>
              <a:rPr lang="en-GB" dirty="0">
                <a:solidFill>
                  <a:schemeClr val="bg1"/>
                </a:solidFill>
              </a:rPr>
              <a:t>Effectiveness</a:t>
            </a:r>
          </a:p>
        </p:txBody>
      </p:sp>
      <p:sp>
        <p:nvSpPr>
          <p:cNvPr id="3" name="Content Placeholder 2">
            <a:extLst>
              <a:ext uri="{FF2B5EF4-FFF2-40B4-BE49-F238E27FC236}">
                <a16:creationId xmlns:a16="http://schemas.microsoft.com/office/drawing/2014/main" id="{4E469076-98AD-4ECA-91AD-AAF95C1D40F5}"/>
              </a:ext>
            </a:extLst>
          </p:cNvPr>
          <p:cNvSpPr>
            <a:spLocks noGrp="1"/>
          </p:cNvSpPr>
          <p:nvPr>
            <p:ph idx="1"/>
          </p:nvPr>
        </p:nvSpPr>
        <p:spPr>
          <a:xfrm>
            <a:off x="491674" y="1476856"/>
            <a:ext cx="9843563" cy="5090159"/>
          </a:xfrm>
        </p:spPr>
        <p:txBody>
          <a:bodyPr>
            <a:normAutofit/>
          </a:bodyPr>
          <a:lstStyle/>
          <a:p>
            <a:pPr marL="0" indent="0">
              <a:buNone/>
            </a:pPr>
            <a:r>
              <a:rPr lang="en-GB" dirty="0"/>
              <a:t>Manufacturers of the COVID-19 vaccines need to show evidence that they will be effective by:</a:t>
            </a:r>
          </a:p>
          <a:p>
            <a:pPr marL="285750" indent="-285750">
              <a:buFont typeface="Arial" panose="020B0604020202020204" pitchFamily="34" charset="0"/>
              <a:buChar char="•"/>
            </a:pPr>
            <a:r>
              <a:rPr lang="en-GB" dirty="0"/>
              <a:t>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dirty="0"/>
              <a:t>comparing the number of cases of COVID-19 disease in trial participants who received the COVID-19 vaccine with the number of trial participants who received the placebo or alternative (non-COVID-19) vaccine</a:t>
            </a:r>
            <a:endParaRPr lang="en-GB" sz="900" dirty="0"/>
          </a:p>
          <a:p>
            <a:pPr marL="0" indent="0">
              <a:spcBef>
                <a:spcPts val="600"/>
              </a:spcBef>
              <a:buNone/>
            </a:pPr>
            <a:r>
              <a:rPr lang="en-GB" dirty="0"/>
              <a:t>Those running clinical trials may look at antibody response:</a:t>
            </a:r>
          </a:p>
          <a:p>
            <a:pPr marL="735012" lvl="3" indent="-285750">
              <a:lnSpc>
                <a:spcPct val="100000"/>
              </a:lnSpc>
              <a:spcBef>
                <a:spcPts val="0"/>
              </a:spcBef>
            </a:pPr>
            <a:r>
              <a:rPr lang="en-GB" dirty="0"/>
              <a:t>after one dose, 2 doses, booster doses</a:t>
            </a:r>
          </a:p>
          <a:p>
            <a:pPr marL="735012" lvl="3" indent="-285750">
              <a:lnSpc>
                <a:spcPct val="100000"/>
              </a:lnSpc>
              <a:spcBef>
                <a:spcPts val="0"/>
              </a:spcBef>
            </a:pPr>
            <a:r>
              <a:rPr lang="en-GB" dirty="0"/>
              <a:t>at different dosages of the vaccine and different vaccine combinations</a:t>
            </a:r>
          </a:p>
          <a:p>
            <a:pPr marL="735012" lvl="3" indent="-285750">
              <a:lnSpc>
                <a:spcPct val="100000"/>
              </a:lnSpc>
              <a:spcBef>
                <a:spcPts val="0"/>
              </a:spcBef>
            </a:pPr>
            <a:r>
              <a:rPr lang="en-GB" dirty="0"/>
              <a:t>with different time intervals between vaccine doses</a:t>
            </a:r>
          </a:p>
          <a:p>
            <a:pPr marL="735012" lvl="3" indent="-285750">
              <a:lnSpc>
                <a:spcPct val="100000"/>
              </a:lnSpc>
              <a:spcBef>
                <a:spcPts val="0"/>
              </a:spcBef>
            </a:pPr>
            <a:r>
              <a:rPr lang="en-GB" dirty="0"/>
              <a:t>in different age groups </a:t>
            </a:r>
          </a:p>
          <a:p>
            <a:pPr marL="0" indent="0">
              <a:spcBef>
                <a:spcPts val="1200"/>
              </a:spcBef>
              <a:buNone/>
            </a:pPr>
            <a:r>
              <a:rPr lang="en-GB" dirty="0"/>
              <a:t>Over time, they also look at: </a:t>
            </a:r>
          </a:p>
          <a:p>
            <a:pPr marL="285750" indent="-285750">
              <a:buFont typeface="Arial" panose="020B0604020202020204" pitchFamily="34" charset="0"/>
              <a:buChar char="•"/>
            </a:pPr>
            <a:r>
              <a:rPr lang="en-GB" dirty="0"/>
              <a:t>how long the antibodies last and the effect on antibody levels if a booster dose is given</a:t>
            </a:r>
          </a:p>
          <a:p>
            <a:pPr marL="285750" indent="-285750">
              <a:buFont typeface="Arial" panose="020B0604020202020204" pitchFamily="34" charset="0"/>
              <a:buChar char="•"/>
            </a:pPr>
            <a:r>
              <a:rPr lang="en-GB" spc="-30" dirty="0"/>
              <a:t>whether the vaccine only stops people from becoming severely ill or if it also stops them spreading the virus too</a:t>
            </a:r>
          </a:p>
          <a:p>
            <a:endParaRPr lang="en-GB" dirty="0"/>
          </a:p>
        </p:txBody>
      </p:sp>
      <p:sp>
        <p:nvSpPr>
          <p:cNvPr id="10" name="Footer Placeholder 9">
            <a:extLst>
              <a:ext uri="{FF2B5EF4-FFF2-40B4-BE49-F238E27FC236}">
                <a16:creationId xmlns:a16="http://schemas.microsoft.com/office/drawing/2014/main" id="{293986C2-5153-40AE-84FE-0B2754CA674C}"/>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p:txBody>
          <a:bodyPr/>
          <a:lstStyle/>
          <a:p>
            <a:pPr marL="531813" algn="l">
              <a:lnSpc>
                <a:spcPct val="150000"/>
              </a:lnSpc>
              <a:defRPr/>
            </a:pPr>
            <a:fld id="{344369E4-5DE7-46E5-874E-4FD437973785}" type="slidenum">
              <a:rPr lang="en-GB" smtClean="0"/>
              <a:pPr marL="531813" algn="l">
                <a:lnSpc>
                  <a:spcPct val="150000"/>
                </a:lnSpc>
                <a:defRPr/>
              </a:pPr>
              <a:t>33</a:t>
            </a:fld>
            <a:endParaRPr lang="en-US" dirty="0"/>
          </a:p>
        </p:txBody>
      </p:sp>
    </p:spTree>
    <p:extLst>
      <p:ext uri="{BB962C8B-B14F-4D97-AF65-F5344CB8AC3E}">
        <p14:creationId xmlns:p14="http://schemas.microsoft.com/office/powerpoint/2010/main" val="686160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solidFill>
                  <a:schemeClr val="bg1"/>
                </a:solidFill>
              </a:rPr>
              <a:t>Real world effectiveness (1)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376197" y="1424066"/>
            <a:ext cx="10135210" cy="5070334"/>
          </a:xfrm>
        </p:spPr>
        <p:txBody>
          <a:bodyPr>
            <a:normAutofit fontScale="62500" lnSpcReduction="20000"/>
          </a:bodyPr>
          <a:lstStyle/>
          <a:p>
            <a:pPr marL="0" indent="0">
              <a:buNone/>
            </a:pPr>
            <a:r>
              <a:rPr lang="en-GB" sz="2600" dirty="0">
                <a:latin typeface="+mn-lt"/>
              </a:rPr>
              <a:t>The impact and effectiveness each vaccine and of the programme overall, on symptomatic disease, hospitalisation, death and infection rates is being actively and continuously monitored; t</a:t>
            </a:r>
            <a:r>
              <a:rPr lang="en-GB" sz="2600" dirty="0">
                <a:effectLst/>
                <a:latin typeface="+mn-lt"/>
                <a:ea typeface="Calibri" panose="020F0502020204030204" pitchFamily="34" charset="0"/>
              </a:rPr>
              <a:t>he JCVI uses this data to inform their recommendations about changes to the programme.</a:t>
            </a:r>
            <a:endParaRPr lang="en-GB" sz="2600" dirty="0">
              <a:latin typeface="+mn-lt"/>
            </a:endParaRPr>
          </a:p>
          <a:p>
            <a:pPr marL="0" indent="0">
              <a:buNone/>
            </a:pPr>
            <a:endParaRPr lang="en-GB" sz="2600" dirty="0">
              <a:latin typeface="+mn-lt"/>
            </a:endParaRPr>
          </a:p>
          <a:p>
            <a:pPr marL="0" indent="0">
              <a:buNone/>
            </a:pPr>
            <a:r>
              <a:rPr lang="en-GB" sz="2600" dirty="0">
                <a:latin typeface="+mn-lt"/>
              </a:rPr>
              <a:t>As at 24 September 2021, the COVID-19 vaccination programme had been estimated to have prevented over 24.4 million infections and 127,500 deaths in the UK, and over 261,500 hospitalisations in England in those aged 45 years and over.</a:t>
            </a:r>
          </a:p>
          <a:p>
            <a:pPr marL="0" indent="0">
              <a:buNone/>
            </a:pPr>
            <a:endParaRPr lang="en-GB" sz="2600" dirty="0">
              <a:latin typeface="+mn-lt"/>
            </a:endParaRPr>
          </a:p>
          <a:p>
            <a:pPr marL="0" indent="0">
              <a:buNone/>
            </a:pPr>
            <a:r>
              <a:rPr lang="en-GB" sz="2600" dirty="0">
                <a:latin typeface="+mn-lt"/>
              </a:rPr>
              <a:t>COVID-19 vaccine effectiveness for preventing symptomatic disease with the Delta variant following 2 doses is estimated at between 65 to 95%, with higher levels of protection against severe disease including hospitalisation and death.</a:t>
            </a:r>
          </a:p>
          <a:p>
            <a:pPr marL="0" indent="0">
              <a:buNone/>
            </a:pPr>
            <a:endParaRPr lang="en-GB" sz="2600" dirty="0">
              <a:latin typeface="+mn-lt"/>
            </a:endParaRPr>
          </a:p>
          <a:p>
            <a:pPr marL="0" indent="0">
              <a:buNone/>
            </a:pPr>
            <a:r>
              <a:rPr lang="en-GB" sz="2600" dirty="0">
                <a:latin typeface="+mn-lt"/>
                <a:ea typeface="Calibri" panose="020F0502020204030204" pitchFamily="34" charset="0"/>
                <a:cs typeface="Calibri" panose="020F0502020204030204" pitchFamily="34" charset="0"/>
              </a:rPr>
              <a:t>E</a:t>
            </a:r>
            <a:r>
              <a:rPr lang="en-GB" sz="2600" dirty="0">
                <a:effectLst/>
                <a:latin typeface="+mn-lt"/>
                <a:ea typeface="Calibri" panose="020F0502020204030204" pitchFamily="34" charset="0"/>
                <a:cs typeface="Calibri" panose="020F0502020204030204" pitchFamily="34" charset="0"/>
              </a:rPr>
              <a:t>ffectiveness against symptomatic disease of the primary course appears to wane over time, particularly in older adults and those with underlying medical conditions;  however, overall, vaccine effectiveness against severe outcomes such as hospital admission remains high for several months.</a:t>
            </a:r>
            <a:br>
              <a:rPr lang="en-GB" sz="2600" dirty="0">
                <a:effectLst/>
                <a:latin typeface="+mn-lt"/>
                <a:ea typeface="Calibri" panose="020F0502020204030204" pitchFamily="34" charset="0"/>
                <a:cs typeface="Calibri" panose="020F0502020204030204" pitchFamily="34" charset="0"/>
              </a:rPr>
            </a:br>
            <a:endParaRPr lang="en-GB" sz="2600" dirty="0">
              <a:effectLst/>
              <a:latin typeface="+mn-lt"/>
              <a:ea typeface="Calibri" panose="020F0502020204030204" pitchFamily="34" charset="0"/>
              <a:cs typeface="Calibri" panose="020F0502020204030204" pitchFamily="34" charset="0"/>
            </a:endParaRPr>
          </a:p>
          <a:p>
            <a:pPr marL="0" indent="0">
              <a:buNone/>
            </a:pPr>
            <a:r>
              <a:rPr lang="en-GB" sz="2600" dirty="0">
                <a:effectLst/>
                <a:latin typeface="+mn-lt"/>
                <a:ea typeface="Calibri" panose="020F0502020204030204" pitchFamily="34" charset="0"/>
              </a:rPr>
              <a:t>A completed primary course of vaccine was found to greatly reduce the risk of severe illness and hospitalisation it was less effective at preventing infection caused by the heavily mutated Omicron variant and protection declined to very low levels 6 months after the primary course.</a:t>
            </a:r>
          </a:p>
          <a:p>
            <a:pPr marL="285750" indent="-285750"/>
            <a:endParaRPr lang="en-GB" sz="2100" dirty="0">
              <a:effectLst/>
              <a:latin typeface="+mn-lt"/>
              <a:ea typeface="Calibri" panose="020F0502020204030204" pitchFamily="34" charset="0"/>
              <a:cs typeface="Calibri" panose="020F0502020204030204" pitchFamily="34" charset="0"/>
            </a:endParaRPr>
          </a:p>
          <a:p>
            <a:pPr marL="285750" indent="-285750"/>
            <a:endParaRPr lang="en-GB" sz="1500" dirty="0">
              <a:effectLst/>
              <a:latin typeface="+mn-lt"/>
              <a:ea typeface="Calibri" panose="020F0502020204030204" pitchFamily="34" charset="0"/>
              <a:cs typeface="Calibri" panose="020F0502020204030204" pitchFamily="34" charset="0"/>
            </a:endParaRPr>
          </a:p>
          <a:p>
            <a:pPr marL="0" indent="0">
              <a:buNone/>
            </a:pPr>
            <a:r>
              <a:rPr lang="en-GB" sz="1500" dirty="0">
                <a:effectLst/>
                <a:latin typeface="+mn-lt"/>
                <a:ea typeface="Calibri" panose="020F0502020204030204" pitchFamily="34" charset="0"/>
                <a:cs typeface="Calibri" panose="020F0502020204030204" pitchFamily="34" charset="0"/>
              </a:rPr>
              <a:t> </a:t>
            </a:r>
            <a:endParaRPr lang="en-GB" sz="1500" dirty="0">
              <a:latin typeface="+mn-lt"/>
            </a:endParaRPr>
          </a:p>
          <a:p>
            <a:pPr marL="285750" indent="-285750"/>
            <a:endParaRPr lang="en-GB" sz="1000" dirty="0"/>
          </a:p>
          <a:p>
            <a:pPr marL="285750" indent="-285750"/>
            <a:endParaRPr lang="en-GB" sz="1000" dirty="0"/>
          </a:p>
          <a:p>
            <a:pPr marL="0" indent="0">
              <a:buNone/>
            </a:pPr>
            <a:endParaRPr lang="en-GB" sz="1000" dirty="0"/>
          </a:p>
        </p:txBody>
      </p:sp>
      <p:sp>
        <p:nvSpPr>
          <p:cNvPr id="10" name="Footer Placeholder 9">
            <a:extLst>
              <a:ext uri="{FF2B5EF4-FFF2-40B4-BE49-F238E27FC236}">
                <a16:creationId xmlns:a16="http://schemas.microsoft.com/office/drawing/2014/main" id="{4640B557-6248-4ED2-948A-136100EA553D}"/>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D361384-21BF-4353-8DF2-DBE795E8698C}"/>
              </a:ext>
            </a:extLst>
          </p:cNvPr>
          <p:cNvSpPr>
            <a:spLocks noGrp="1"/>
          </p:cNvSpPr>
          <p:nvPr>
            <p:ph type="sldNum" sz="quarter" idx="10"/>
          </p:nvPr>
        </p:nvSpPr>
        <p:spPr/>
        <p:txBody>
          <a:bodyPr anchor="ctr"/>
          <a:lstStyle/>
          <a:p>
            <a:pPr marL="531813" algn="l">
              <a:lnSpc>
                <a:spcPct val="150000"/>
              </a:lnSpc>
              <a:defRPr/>
            </a:pPr>
            <a:fld id="{2565FA6D-D4C8-4C4C-AC4B-3269734D34D8}" type="slidenum">
              <a:rPr lang="en-US" smtClean="0"/>
              <a:pPr marL="531813" algn="l">
                <a:lnSpc>
                  <a:spcPct val="150000"/>
                </a:lnSpc>
                <a:defRPr/>
              </a:pPr>
              <a:t>34</a:t>
            </a:fld>
            <a:endParaRPr lang="en-US" dirty="0"/>
          </a:p>
        </p:txBody>
      </p:sp>
    </p:spTree>
    <p:extLst>
      <p:ext uri="{BB962C8B-B14F-4D97-AF65-F5344CB8AC3E}">
        <p14:creationId xmlns:p14="http://schemas.microsoft.com/office/powerpoint/2010/main" val="108905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solidFill>
                  <a:schemeClr val="bg1"/>
                </a:solidFill>
              </a:rPr>
              <a:t>Real world effectiveness (2)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376197" y="1465100"/>
            <a:ext cx="10135210" cy="5029299"/>
          </a:xfrm>
        </p:spPr>
        <p:txBody>
          <a:bodyPr>
            <a:normAutofit/>
          </a:bodyPr>
          <a:lstStyle/>
          <a:p>
            <a:pPr marL="0" indent="0">
              <a:buNone/>
            </a:pPr>
            <a:r>
              <a:rPr lang="en-GB" dirty="0">
                <a:latin typeface="+mn-lt"/>
              </a:rPr>
              <a:t>The JCVI therefore recommended that </a:t>
            </a:r>
            <a:r>
              <a:rPr lang="en-GB" dirty="0">
                <a:effectLst/>
                <a:latin typeface="+mn-lt"/>
                <a:ea typeface="Calibri" panose="020F0502020204030204" pitchFamily="34" charset="0"/>
              </a:rPr>
              <a:t>reinforcing (‘first booster’) doses were introduced from autumn 2021, at least 3 months after completion of the primary course, in order to improve both the quality and quantity of antibodies made as well as boosting the T-cell response; this</a:t>
            </a:r>
            <a:r>
              <a:rPr lang="en-GB" dirty="0">
                <a:latin typeface="+mn-lt"/>
              </a:rPr>
              <a:t> booster programme provided high levels of protection against severe disease (from both Delta and Omicron variants) across the population: </a:t>
            </a:r>
          </a:p>
          <a:p>
            <a:pPr marL="285750" indent="-285750"/>
            <a:endParaRPr lang="en-GB" dirty="0">
              <a:latin typeface="+mn-lt"/>
            </a:endParaRPr>
          </a:p>
          <a:p>
            <a:pPr marL="966787" lvl="1" indent="-285750"/>
            <a:r>
              <a:rPr lang="en-GB" sz="1800" dirty="0">
                <a:latin typeface="+mn-lt"/>
              </a:rPr>
              <a:t>vaccine effectiveness data for Omicron confirms that protection against symptomatic disease soon after an mRNA booster dose increases to around 70-75% regardless of which vaccines were given for the primary course; however, more recent analysis confirms that protection after an mRNA booster has declined substantially by 3 months after the dose was given</a:t>
            </a:r>
          </a:p>
          <a:p>
            <a:pPr marL="966787" lvl="1" indent="-285750"/>
            <a:r>
              <a:rPr lang="en-GB" sz="1800" dirty="0">
                <a:latin typeface="+mn-lt"/>
              </a:rPr>
              <a:t>protection against hospitalisation after an mRNA booster reaches over 90% in the 2 weeks after vaccination </a:t>
            </a:r>
            <a:r>
              <a:rPr lang="en-GB" sz="1800" dirty="0">
                <a:effectLst/>
                <a:latin typeface="+mn-lt"/>
                <a:ea typeface="Calibri" panose="020F0502020204030204" pitchFamily="34" charset="0"/>
              </a:rPr>
              <a:t>but also declines over time </a:t>
            </a:r>
          </a:p>
          <a:p>
            <a:pPr marL="966787" lvl="1" indent="-285750"/>
            <a:endParaRPr lang="en-GB" sz="1800" dirty="0">
              <a:effectLst/>
              <a:latin typeface="+mn-lt"/>
              <a:ea typeface="Calibri" panose="020F0502020204030204" pitchFamily="34" charset="0"/>
            </a:endParaRPr>
          </a:p>
          <a:p>
            <a:pPr marL="0" indent="0">
              <a:buNone/>
            </a:pPr>
            <a:r>
              <a:rPr lang="en-GB" dirty="0">
                <a:latin typeface="+mn-lt"/>
                <a:ea typeface="Calibri" panose="020F0502020204030204" pitchFamily="34" charset="0"/>
              </a:rPr>
              <a:t>I</a:t>
            </a:r>
            <a:r>
              <a:rPr lang="en-GB" dirty="0">
                <a:effectLst/>
                <a:latin typeface="+mn-lt"/>
                <a:ea typeface="Calibri" panose="020F0502020204030204" pitchFamily="34" charset="0"/>
              </a:rPr>
              <a:t>n response to these findings, additional booster doses have been advised for the groups most at risk of severe illness.</a:t>
            </a:r>
          </a:p>
        </p:txBody>
      </p:sp>
      <p:sp>
        <p:nvSpPr>
          <p:cNvPr id="10" name="Footer Placeholder 9">
            <a:extLst>
              <a:ext uri="{FF2B5EF4-FFF2-40B4-BE49-F238E27FC236}">
                <a16:creationId xmlns:a16="http://schemas.microsoft.com/office/drawing/2014/main" id="{4640B557-6248-4ED2-948A-136100EA553D}"/>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D361384-21BF-4353-8DF2-DBE795E8698C}"/>
              </a:ext>
            </a:extLst>
          </p:cNvPr>
          <p:cNvSpPr>
            <a:spLocks noGrp="1"/>
          </p:cNvSpPr>
          <p:nvPr>
            <p:ph type="sldNum" sz="quarter" idx="10"/>
          </p:nvPr>
        </p:nvSpPr>
        <p:spPr/>
        <p:txBody>
          <a:bodyPr/>
          <a:lstStyle/>
          <a:p>
            <a:pPr marL="531813" algn="l">
              <a:lnSpc>
                <a:spcPct val="150000"/>
              </a:lnSpc>
              <a:defRPr/>
            </a:pPr>
            <a:fld id="{2565FA6D-D4C8-4C4C-AC4B-3269734D34D8}" type="slidenum">
              <a:rPr lang="en-US" smtClean="0"/>
              <a:pPr marL="531813" algn="l">
                <a:lnSpc>
                  <a:spcPct val="150000"/>
                </a:lnSpc>
                <a:defRPr/>
              </a:pPr>
              <a:t>35</a:t>
            </a:fld>
            <a:endParaRPr lang="en-US" dirty="0"/>
          </a:p>
        </p:txBody>
      </p:sp>
    </p:spTree>
    <p:extLst>
      <p:ext uri="{BB962C8B-B14F-4D97-AF65-F5344CB8AC3E}">
        <p14:creationId xmlns:p14="http://schemas.microsoft.com/office/powerpoint/2010/main" val="66406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CDA6-B2F1-47CB-9FAC-C1A139A9E290}"/>
              </a:ext>
            </a:extLst>
          </p:cNvPr>
          <p:cNvSpPr>
            <a:spLocks noGrp="1"/>
          </p:cNvSpPr>
          <p:nvPr>
            <p:ph type="title"/>
          </p:nvPr>
        </p:nvSpPr>
        <p:spPr>
          <a:xfrm>
            <a:off x="330205" y="245532"/>
            <a:ext cx="10515600" cy="972607"/>
          </a:xfrm>
        </p:spPr>
        <p:txBody>
          <a:bodyPr/>
          <a:lstStyle/>
          <a:p>
            <a:r>
              <a:rPr lang="en-GB" dirty="0"/>
              <a:t>Post authorisation surveillance</a:t>
            </a:r>
          </a:p>
        </p:txBody>
      </p:sp>
      <p:sp>
        <p:nvSpPr>
          <p:cNvPr id="3" name="Content Placeholder 2">
            <a:extLst>
              <a:ext uri="{FF2B5EF4-FFF2-40B4-BE49-F238E27FC236}">
                <a16:creationId xmlns:a16="http://schemas.microsoft.com/office/drawing/2014/main" id="{B3EC89EB-0755-433A-874C-8E683CFB1A41}"/>
              </a:ext>
            </a:extLst>
          </p:cNvPr>
          <p:cNvSpPr>
            <a:spLocks noGrp="1"/>
          </p:cNvSpPr>
          <p:nvPr>
            <p:ph idx="1"/>
          </p:nvPr>
        </p:nvSpPr>
        <p:spPr>
          <a:xfrm>
            <a:off x="330205" y="1652825"/>
            <a:ext cx="10088922" cy="4351338"/>
          </a:xfrm>
        </p:spPr>
        <p:txBody>
          <a:bodyPr>
            <a:normAutofit fontScale="92500"/>
          </a:bodyPr>
          <a:lstStyle/>
          <a:p>
            <a:pPr marL="0" indent="0">
              <a:lnSpc>
                <a:spcPct val="110000"/>
              </a:lnSpc>
              <a:spcBef>
                <a:spcPts val="0"/>
              </a:spcBef>
              <a:buNone/>
            </a:pPr>
            <a:r>
              <a:rPr lang="en-GB" altLang="en-US" sz="2000" dirty="0"/>
              <a:t>On-going studies of vaccines continue after the vaccine has been authorised for use. These studies aim to assess long term efficacy and to detect any rare adverse effects because in real life administration, compared to pre-licensure trials, there will be:</a:t>
            </a:r>
          </a:p>
          <a:p>
            <a:pPr>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some variability in preparation of the vaccine as vaccines will come from different batches</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possible variability in stability and storage, for example the cold chain may not be as rigidly maintained in practice as it was in a clinical trial</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use of the vaccines in different groups than in pre-authorisation studies, for example they will be given to people with underlying medical conditions who would not necessarily have been included in a pre-licensure/pre-authorisation clinical trial</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mutations in the virus which may result in the vaccine being less effective</a:t>
            </a:r>
          </a:p>
          <a:p>
            <a:pPr marL="0" indent="0"/>
            <a:endParaRPr lang="en-GB" altLang="en-US" sz="2000" dirty="0"/>
          </a:p>
          <a:p>
            <a:pPr marL="285750" indent="-285750">
              <a:buFont typeface="Arial" panose="020B0604020202020204" pitchFamily="34" charset="0"/>
              <a:buChar char="•"/>
            </a:pPr>
            <a:endParaRPr lang="en-GB" altLang="en-US" sz="2000" dirty="0"/>
          </a:p>
        </p:txBody>
      </p:sp>
      <p:sp>
        <p:nvSpPr>
          <p:cNvPr id="10" name="Footer Placeholder 9">
            <a:extLst>
              <a:ext uri="{FF2B5EF4-FFF2-40B4-BE49-F238E27FC236}">
                <a16:creationId xmlns:a16="http://schemas.microsoft.com/office/drawing/2014/main" id="{5B34BA7E-477B-4A67-9FE3-EB4E953C639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C4B7689-030A-4C64-8705-87383AC47F62}"/>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2705740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1923-FECA-5F32-9D50-17E90B317B57}"/>
              </a:ext>
            </a:extLst>
          </p:cNvPr>
          <p:cNvSpPr>
            <a:spLocks noGrp="1"/>
          </p:cNvSpPr>
          <p:nvPr>
            <p:ph type="title"/>
          </p:nvPr>
        </p:nvSpPr>
        <p:spPr/>
        <p:txBody>
          <a:bodyPr/>
          <a:lstStyle/>
          <a:p>
            <a:r>
              <a:rPr lang="en-GB" dirty="0"/>
              <a:t>Variant vaccines</a:t>
            </a:r>
          </a:p>
        </p:txBody>
      </p:sp>
      <p:sp>
        <p:nvSpPr>
          <p:cNvPr id="3" name="Content Placeholder 2">
            <a:extLst>
              <a:ext uri="{FF2B5EF4-FFF2-40B4-BE49-F238E27FC236}">
                <a16:creationId xmlns:a16="http://schemas.microsoft.com/office/drawing/2014/main" id="{EC6C10DB-9550-8DE3-83B7-8A8C56BB8C6B}"/>
              </a:ext>
            </a:extLst>
          </p:cNvPr>
          <p:cNvSpPr>
            <a:spLocks noGrp="1"/>
          </p:cNvSpPr>
          <p:nvPr>
            <p:ph idx="1"/>
          </p:nvPr>
        </p:nvSpPr>
        <p:spPr/>
        <p:txBody>
          <a:bodyPr/>
          <a:lstStyle/>
          <a:p>
            <a:pPr marL="0" indent="0">
              <a:buNone/>
            </a:pPr>
            <a:r>
              <a:rPr lang="en-GB" dirty="0">
                <a:latin typeface="+mn-lt"/>
                <a:ea typeface="Times New Roman" panose="02020603050405020304" pitchFamily="18" charset="0"/>
              </a:rPr>
              <a:t>A</a:t>
            </a:r>
            <a:r>
              <a:rPr lang="en-GB" dirty="0">
                <a:effectLst/>
                <a:latin typeface="+mn-lt"/>
                <a:ea typeface="Times New Roman" panose="02020603050405020304" pitchFamily="18" charset="0"/>
              </a:rPr>
              <a:t>s the virus has evolved, many vaccine manufacturers have rapidly developed second generation vaccines that may have broader coverage against SARS-CoV-2 variants.</a:t>
            </a:r>
          </a:p>
          <a:p>
            <a:pPr marL="0" indent="0">
              <a:buNone/>
            </a:pPr>
            <a:r>
              <a:rPr lang="en-GB" dirty="0">
                <a:latin typeface="+mn-lt"/>
                <a:ea typeface="Times New Roman" panose="02020603050405020304" pitchFamily="18" charset="0"/>
              </a:rPr>
              <a:t>M</a:t>
            </a:r>
            <a:r>
              <a:rPr lang="en-GB" dirty="0">
                <a:effectLst/>
                <a:latin typeface="+mn-lt"/>
                <a:ea typeface="Times New Roman" panose="02020603050405020304" pitchFamily="18" charset="0"/>
              </a:rPr>
              <a:t>ost have been developed as boosters and have either replaced the spike protein from the original vaccine strain with another strain or have developed a bivalent formulation containing spike protein sequences from both the original (also called ancestral or wild type) strain and a newer variant.</a:t>
            </a:r>
          </a:p>
          <a:p>
            <a:pPr marL="0" indent="0">
              <a:buNone/>
            </a:pPr>
            <a:r>
              <a:rPr lang="en-GB" dirty="0">
                <a:latin typeface="+mn-lt"/>
                <a:ea typeface="Times New Roman" panose="02020603050405020304" pitchFamily="18" charset="0"/>
              </a:rPr>
              <a:t>T</a:t>
            </a:r>
            <a:r>
              <a:rPr lang="en-GB" dirty="0">
                <a:effectLst/>
                <a:latin typeface="+mn-lt"/>
                <a:ea typeface="Times New Roman" panose="02020603050405020304" pitchFamily="18" charset="0"/>
              </a:rPr>
              <a:t>hose which use a well-established format, such as mRNA vaccines, have been licensed on the basis of immunobridging – the effectiveness of the most recent version of the vaccine is inferred by comparing its immunogenicity with the immune responses to the previous version for which vaccine efficacy had already been </a:t>
            </a:r>
            <a:r>
              <a:rPr lang="en-GB" dirty="0">
                <a:solidFill>
                  <a:srgbClr val="000000"/>
                </a:solidFill>
                <a:effectLst/>
                <a:latin typeface="+mn-lt"/>
                <a:ea typeface="Times New Roman" panose="02020603050405020304" pitchFamily="18" charset="0"/>
              </a:rPr>
              <a:t>established.</a:t>
            </a:r>
            <a:endParaRPr lang="en-GB" dirty="0">
              <a:effectLst/>
              <a:latin typeface="+mn-lt"/>
              <a:ea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CA058325-7019-1FA4-8C9B-0FA80CE163D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61302F3B-0955-38BA-5830-BA7ABBB6C8D5}"/>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345939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83E9-7A7C-49F0-B5CE-B434B292DAAE}"/>
              </a:ext>
            </a:extLst>
          </p:cNvPr>
          <p:cNvSpPr>
            <a:spLocks noGrp="1"/>
          </p:cNvSpPr>
          <p:nvPr>
            <p:ph type="title"/>
          </p:nvPr>
        </p:nvSpPr>
        <p:spPr>
          <a:xfrm>
            <a:off x="737731" y="336441"/>
            <a:ext cx="10704000" cy="648072"/>
          </a:xfrm>
        </p:spPr>
        <p:txBody>
          <a:bodyPr/>
          <a:lstStyle/>
          <a:p>
            <a:r>
              <a:rPr lang="en-GB" dirty="0"/>
              <a:t>Regulatory approval and licencing </a:t>
            </a:r>
          </a:p>
        </p:txBody>
      </p:sp>
      <p:sp>
        <p:nvSpPr>
          <p:cNvPr id="3" name="Content Placeholder 2">
            <a:extLst>
              <a:ext uri="{FF2B5EF4-FFF2-40B4-BE49-F238E27FC236}">
                <a16:creationId xmlns:a16="http://schemas.microsoft.com/office/drawing/2014/main" id="{620F708F-908D-4AB1-9941-BBF8099B0014}"/>
              </a:ext>
            </a:extLst>
          </p:cNvPr>
          <p:cNvSpPr>
            <a:spLocks noGrp="1"/>
          </p:cNvSpPr>
          <p:nvPr>
            <p:ph idx="1"/>
          </p:nvPr>
        </p:nvSpPr>
        <p:spPr>
          <a:xfrm>
            <a:off x="309893" y="1519701"/>
            <a:ext cx="10007606" cy="5174918"/>
          </a:xfrm>
        </p:spPr>
        <p:txBody>
          <a:bodyPr>
            <a:normAutofit/>
          </a:bodyPr>
          <a:lstStyle/>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W</a:t>
            </a:r>
            <a:r>
              <a:rPr lang="en-GB" dirty="0">
                <a:effectLst/>
                <a:latin typeface="+mn-lt"/>
                <a:ea typeface="Calibri" panose="020F0502020204030204" pitchFamily="34" charset="0"/>
                <a:cs typeface="Calibri" panose="020F0502020204030204" pitchFamily="34" charset="0"/>
              </a:rPr>
              <a:t>hen a vaccine has been shown to be safe and effective in clinical trials, the manufacturer has to apply to the medical regulatory authorities for approval and a licence to market the product (this is usually referred to as ‘Marketing Authorisation’).</a:t>
            </a:r>
            <a:endParaRPr lang="en-GB"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I</a:t>
            </a:r>
            <a:r>
              <a:rPr lang="en-GB" dirty="0">
                <a:effectLst/>
                <a:latin typeface="+mn-lt"/>
                <a:ea typeface="Calibri" panose="020F0502020204030204" pitchFamily="34" charset="0"/>
                <a:cs typeface="Calibri" panose="020F0502020204030204" pitchFamily="34" charset="0"/>
              </a:rPr>
              <a:t>n the UK, the regulatory authority is the Medicines and Healthcare products Regulatory Agency (MHRA).</a:t>
            </a:r>
          </a:p>
          <a:p>
            <a:pPr marL="0" indent="0">
              <a:lnSpc>
                <a:spcPct val="110000"/>
              </a:lnSpc>
              <a:spcBef>
                <a:spcPts val="0"/>
              </a:spcBef>
              <a:buNone/>
            </a:pPr>
            <a:r>
              <a:rPr lang="en-GB" dirty="0">
                <a:latin typeface="+mn-lt"/>
              </a:rPr>
              <a:t>In arriving at its decision, the MHRA assesses all of the available safety, quality and efficacy data and considers whether the evidence supports the vaccine being granted a licence.</a:t>
            </a:r>
          </a:p>
          <a:p>
            <a:pPr>
              <a:lnSpc>
                <a:spcPct val="100000"/>
              </a:lnSpc>
            </a:pPr>
            <a:endParaRPr lang="en-GB" altLang="en-US" dirty="0">
              <a:solidFill>
                <a:srgbClr val="FF0000"/>
              </a:solidFill>
            </a:endParaRPr>
          </a:p>
        </p:txBody>
      </p:sp>
      <p:sp>
        <p:nvSpPr>
          <p:cNvPr id="10" name="Footer Placeholder 9">
            <a:extLst>
              <a:ext uri="{FF2B5EF4-FFF2-40B4-BE49-F238E27FC236}">
                <a16:creationId xmlns:a16="http://schemas.microsoft.com/office/drawing/2014/main" id="{CA2B702F-1E7D-467F-BED6-0D169D57BED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D0E5104-F08E-4075-B139-7BA04CA8E308}"/>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2010452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25B4-175E-4663-AB2F-9FC12B234ACE}"/>
              </a:ext>
            </a:extLst>
          </p:cNvPr>
          <p:cNvSpPr>
            <a:spLocks noGrp="1"/>
          </p:cNvSpPr>
          <p:nvPr>
            <p:ph type="title"/>
          </p:nvPr>
        </p:nvSpPr>
        <p:spPr>
          <a:xfrm>
            <a:off x="677376" y="271007"/>
            <a:ext cx="8028000" cy="648072"/>
          </a:xfrm>
        </p:spPr>
        <p:txBody>
          <a:bodyPr/>
          <a:lstStyle/>
          <a:p>
            <a:r>
              <a:rPr lang="en-GB" dirty="0"/>
              <a:t>COVID-19 vaccines (1)</a:t>
            </a:r>
          </a:p>
        </p:txBody>
      </p:sp>
      <p:sp>
        <p:nvSpPr>
          <p:cNvPr id="3" name="Content Placeholder 2">
            <a:extLst>
              <a:ext uri="{FF2B5EF4-FFF2-40B4-BE49-F238E27FC236}">
                <a16:creationId xmlns:a16="http://schemas.microsoft.com/office/drawing/2014/main" id="{7C8F7636-1D74-4D8E-AC67-D001C2BEC9E4}"/>
              </a:ext>
            </a:extLst>
          </p:cNvPr>
          <p:cNvSpPr>
            <a:spLocks noGrp="1"/>
          </p:cNvSpPr>
          <p:nvPr>
            <p:ph idx="1"/>
          </p:nvPr>
        </p:nvSpPr>
        <p:spPr>
          <a:xfrm>
            <a:off x="325671" y="1427747"/>
            <a:ext cx="10007606" cy="5300428"/>
          </a:xfrm>
        </p:spPr>
        <p:txBody>
          <a:bodyPr>
            <a:noAutofit/>
          </a:bodyPr>
          <a:lstStyle/>
          <a:p>
            <a:pPr marL="0" indent="0">
              <a:lnSpc>
                <a:spcPct val="107000"/>
              </a:lnSpc>
              <a:spcAft>
                <a:spcPts val="800"/>
              </a:spcAft>
              <a:buNone/>
            </a:pPr>
            <a:r>
              <a:rPr lang="en-GB" sz="1600" dirty="0">
                <a:effectLst/>
                <a:latin typeface="+mn-lt"/>
                <a:ea typeface="Calibri" panose="020F0502020204030204" pitchFamily="34" charset="0"/>
                <a:cs typeface="Times New Roman" panose="02020603050405020304" pitchFamily="18" charset="0"/>
              </a:rPr>
              <a:t>The following vaccines have been licensed by the MHRA for use in the UK </a:t>
            </a:r>
            <a:r>
              <a:rPr lang="en-GB" sz="1600" dirty="0">
                <a:effectLst/>
                <a:latin typeface="+mn-lt"/>
                <a:ea typeface="Calibri" panose="020F0502020204030204" pitchFamily="34" charset="0"/>
                <a:cs typeface="Calibri" panose="020F0502020204030204" pitchFamily="34" charset="0"/>
              </a:rPr>
              <a:t>and are currently being supplied for providers to administer:</a:t>
            </a:r>
            <a:endParaRPr lang="en-GB" sz="1600" dirty="0">
              <a:effectLst/>
              <a:latin typeface="+mn-lt"/>
              <a:ea typeface="Calibri" panose="020F0502020204030204" pitchFamily="34" charset="0"/>
              <a:cs typeface="Times New Roman" panose="02020603050405020304" pitchFamily="18" charset="0"/>
            </a:endParaRPr>
          </a:p>
          <a:p>
            <a:pPr marL="0" indent="0">
              <a:lnSpc>
                <a:spcPct val="115000"/>
              </a:lnSpc>
              <a:buNone/>
            </a:pPr>
            <a:r>
              <a:rPr lang="en-GB" sz="1600" b="1" dirty="0">
                <a:effectLst/>
                <a:latin typeface="+mn-lt"/>
                <a:ea typeface="Times New Roman" panose="02020603050405020304" pitchFamily="18" charset="0"/>
                <a:cs typeface="Times New Roman" panose="02020603050405020304" pitchFamily="18" charset="0"/>
              </a:rPr>
              <a:t>COVID-19 Vaccine Pfizer-BioNTech </a:t>
            </a:r>
            <a:r>
              <a:rPr lang="en-GB" sz="1600" u="sng" dirty="0">
                <a:solidFill>
                  <a:srgbClr val="007C91"/>
                </a:solidFill>
                <a:effectLst/>
                <a:latin typeface="+mn-lt"/>
                <a:ea typeface="Times New Roman" panose="02020603050405020304" pitchFamily="18" charset="0"/>
                <a:cs typeface="Times New Roman" panose="02020603050405020304" pitchFamily="18" charset="0"/>
                <a:hlinkClick r:id="rId3"/>
              </a:rPr>
              <a:t>Comirnaty bivalent Original/Omicron BA. 4-5 (15/15 micrograms)/dose</a:t>
            </a:r>
            <a:r>
              <a:rPr lang="en-GB" sz="1600" b="1" dirty="0">
                <a:solidFill>
                  <a:srgbClr val="007C91"/>
                </a:solidFill>
                <a:effectLst/>
                <a:latin typeface="+mn-lt"/>
                <a:ea typeface="Times New Roman" panose="02020603050405020304" pitchFamily="18" charset="0"/>
                <a:cs typeface="Times New Roman" panose="02020603050405020304" pitchFamily="18" charset="0"/>
              </a:rPr>
              <a:t> </a:t>
            </a:r>
          </a:p>
          <a:p>
            <a:pPr marL="0" indent="0">
              <a:lnSpc>
                <a:spcPct val="115000"/>
              </a:lnSpc>
              <a:buNone/>
            </a:pPr>
            <a:r>
              <a:rPr lang="en-GB" sz="1600" dirty="0">
                <a:latin typeface="+mn-lt"/>
                <a:ea typeface="Times New Roman" panose="02020603050405020304" pitchFamily="18" charset="0"/>
                <a:cs typeface="Times New Roman" panose="02020603050405020304" pitchFamily="18" charset="0"/>
              </a:rPr>
              <a:t>T</a:t>
            </a:r>
            <a:r>
              <a:rPr lang="en-GB" sz="1600" dirty="0">
                <a:effectLst/>
                <a:latin typeface="+mn-lt"/>
                <a:ea typeface="Times New Roman" panose="02020603050405020304" pitchFamily="18" charset="0"/>
                <a:cs typeface="Times New Roman" panose="02020603050405020304" pitchFamily="18" charset="0"/>
              </a:rPr>
              <a:t>his is a bivalent mRNA vaccine licensed and recommended for primary and booster doses for eligible individuals aged 12 years and above. Comirnaty bivalent Original/Omicron BA.1 (15/15 micrograms)/dose may alternatively be supplied. </a:t>
            </a:r>
            <a:endParaRPr lang="en-GB" sz="1600" dirty="0">
              <a:effectLst/>
              <a:latin typeface="+mn-lt"/>
              <a:ea typeface="Calibri" panose="020F0502020204030204" pitchFamily="34" charset="0"/>
              <a:cs typeface="Times New Roman" panose="02020603050405020304" pitchFamily="18" charset="0"/>
            </a:endParaRPr>
          </a:p>
          <a:p>
            <a:pPr marL="0" indent="0">
              <a:lnSpc>
                <a:spcPct val="115000"/>
              </a:lnSpc>
              <a:buNone/>
            </a:pPr>
            <a:r>
              <a:rPr lang="en-GB" sz="1600" b="1" dirty="0">
                <a:effectLst/>
                <a:latin typeface="+mn-lt"/>
                <a:ea typeface="Times New Roman" panose="02020603050405020304" pitchFamily="18" charset="0"/>
                <a:cs typeface="Times New Roman" panose="02020603050405020304" pitchFamily="18" charset="0"/>
              </a:rPr>
              <a:t>COVID-19 Vaccine Pfizer-BioNTech </a:t>
            </a:r>
            <a:r>
              <a:rPr lang="en-GB" sz="1600" u="sng" dirty="0">
                <a:solidFill>
                  <a:srgbClr val="007C91"/>
                </a:solidFill>
                <a:effectLst/>
                <a:latin typeface="+mn-lt"/>
                <a:ea typeface="Times New Roman" panose="02020603050405020304" pitchFamily="18" charset="0"/>
                <a:cs typeface="Times New Roman" panose="02020603050405020304" pitchFamily="18" charset="0"/>
                <a:hlinkClick r:id="rId4"/>
              </a:rPr>
              <a:t>Comirnaty 10 micrograms/dose</a:t>
            </a:r>
            <a:endParaRPr lang="en-GB" sz="1600" dirty="0">
              <a:solidFill>
                <a:srgbClr val="007C91"/>
              </a:solidFill>
              <a:effectLst/>
              <a:latin typeface="+mn-lt"/>
              <a:ea typeface="Times New Roman" panose="02020603050405020304" pitchFamily="18" charset="0"/>
              <a:cs typeface="Times New Roman" panose="02020603050405020304" pitchFamily="18" charset="0"/>
            </a:endParaRPr>
          </a:p>
          <a:p>
            <a:pPr marL="0" indent="0">
              <a:lnSpc>
                <a:spcPct val="115000"/>
              </a:lnSpc>
              <a:buNone/>
            </a:pPr>
            <a:r>
              <a:rPr lang="en-GB" sz="1600" dirty="0">
                <a:latin typeface="+mn-lt"/>
                <a:ea typeface="Times New Roman" panose="02020603050405020304" pitchFamily="18" charset="0"/>
                <a:cs typeface="Times New Roman" panose="02020603050405020304" pitchFamily="18" charset="0"/>
              </a:rPr>
              <a:t>T</a:t>
            </a:r>
            <a:r>
              <a:rPr lang="en-GB" sz="1600" dirty="0">
                <a:effectLst/>
                <a:latin typeface="+mn-lt"/>
                <a:ea typeface="Times New Roman" panose="02020603050405020304" pitchFamily="18" charset="0"/>
                <a:cs typeface="Times New Roman" panose="02020603050405020304" pitchFamily="18" charset="0"/>
              </a:rPr>
              <a:t>his is a monovalent mRNA vaccine licensed and recommended for primary and booster doses for eligible individuals from 5 to 11 years of age, and for completing primary doses for eligible individuals aged 12 years old who commenced primary vaccination when aged 11.</a:t>
            </a:r>
          </a:p>
          <a:p>
            <a:pPr marL="0" indent="0">
              <a:lnSpc>
                <a:spcPct val="115000"/>
              </a:lnSpc>
              <a:spcAft>
                <a:spcPts val="800"/>
              </a:spcAft>
              <a:buNone/>
            </a:pPr>
            <a:r>
              <a:rPr lang="en-GB" sz="1600" b="1" dirty="0">
                <a:effectLst/>
                <a:latin typeface="+mn-lt"/>
                <a:ea typeface="Calibri" panose="020F0502020204030204" pitchFamily="34" charset="0"/>
                <a:cs typeface="Calibri" panose="020F0502020204030204" pitchFamily="34" charset="0"/>
              </a:rPr>
              <a:t>COVID-19 vaccine Pfizer BioNTech </a:t>
            </a:r>
            <a:r>
              <a:rPr lang="en-GB" sz="1600" u="sng" dirty="0">
                <a:solidFill>
                  <a:srgbClr val="0563C1"/>
                </a:solidFill>
                <a:effectLst/>
                <a:latin typeface="+mn-lt"/>
                <a:ea typeface="Calibri" panose="020F0502020204030204" pitchFamily="34" charset="0"/>
                <a:cs typeface="Calibri" panose="020F0502020204030204" pitchFamily="34" charset="0"/>
                <a:hlinkClick r:id="rId4"/>
              </a:rPr>
              <a:t>Comirnaty 3 micrograms/ dose</a:t>
            </a:r>
            <a:endParaRPr lang="en-GB" sz="1600" dirty="0">
              <a:effectLst/>
              <a:latin typeface="+mn-lt"/>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600" dirty="0">
                <a:latin typeface="+mn-lt"/>
                <a:ea typeface="Calibri" panose="020F0502020204030204" pitchFamily="34" charset="0"/>
                <a:cs typeface="Calibri" panose="020F0502020204030204" pitchFamily="34" charset="0"/>
              </a:rPr>
              <a:t>T</a:t>
            </a:r>
            <a:r>
              <a:rPr lang="en-GB" sz="1600" dirty="0">
                <a:effectLst/>
                <a:latin typeface="+mn-lt"/>
                <a:ea typeface="Calibri" panose="020F0502020204030204" pitchFamily="34" charset="0"/>
                <a:cs typeface="Calibri" panose="020F0502020204030204" pitchFamily="34" charset="0"/>
              </a:rPr>
              <a:t>his is a monovalent mRNA vaccine licensed for primary doses for children aged 6 months to 4 years but recommended only for primary doses for individuals of this age who are in a clinical risk group. This programme will commence in June 2023.</a:t>
            </a:r>
            <a:endParaRPr lang="en-GB" sz="1600" dirty="0">
              <a:effectLst/>
              <a:latin typeface="+mn-lt"/>
              <a:ea typeface="Calibri" panose="020F0502020204030204" pitchFamily="34" charset="0"/>
              <a:cs typeface="Times New Roman" panose="02020603050405020304" pitchFamily="18" charset="0"/>
            </a:endParaRPr>
          </a:p>
          <a:p>
            <a:pPr>
              <a:lnSpc>
                <a:spcPct val="115000"/>
              </a:lnSpc>
            </a:pPr>
            <a:endParaRPr lang="en-GB" sz="1400" dirty="0">
              <a:solidFill>
                <a:srgbClr val="007C91"/>
              </a:solidFill>
              <a:effectLst/>
              <a:latin typeface="+mn-lt"/>
              <a:ea typeface="Times New Roman" panose="02020603050405020304" pitchFamily="18" charset="0"/>
              <a:cs typeface="Times New Roman" panose="02020603050405020304" pitchFamily="18" charset="0"/>
            </a:endParaRPr>
          </a:p>
          <a:p>
            <a:pPr marL="0" lvl="0" indent="0">
              <a:lnSpc>
                <a:spcPct val="107000"/>
              </a:lnSpc>
              <a:spcAft>
                <a:spcPts val="800"/>
              </a:spcAft>
              <a:buNone/>
            </a:pPr>
            <a:endParaRPr lang="en-GB" sz="1400" dirty="0"/>
          </a:p>
        </p:txBody>
      </p:sp>
      <p:sp>
        <p:nvSpPr>
          <p:cNvPr id="10" name="Footer Placeholder 9">
            <a:extLst>
              <a:ext uri="{FF2B5EF4-FFF2-40B4-BE49-F238E27FC236}">
                <a16:creationId xmlns:a16="http://schemas.microsoft.com/office/drawing/2014/main" id="{6C821C28-4B46-4D7E-B84E-2877BB3A9C40}"/>
              </a:ext>
            </a:extLst>
          </p:cNvPr>
          <p:cNvSpPr>
            <a:spLocks noGrp="1"/>
          </p:cNvSpPr>
          <p:nvPr>
            <p:ph type="ftr" sz="quarter" idx="10"/>
          </p:nvPr>
        </p:nvSpPr>
        <p:spPr>
          <a:xfrm>
            <a:off x="838200" y="6437325"/>
            <a:ext cx="10007606" cy="365125"/>
          </a:xfrm>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84AC3B4-BCDA-4A89-AC23-153DA89421FA}"/>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97040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dirty="0"/>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41630" y="1619767"/>
            <a:ext cx="10007606" cy="4351338"/>
          </a:xfrm>
        </p:spPr>
        <p:txBody>
          <a:bodyPr>
            <a:normAutofit fontScale="62500" lnSpcReduction="20000"/>
          </a:bodyPr>
          <a:lstStyle/>
          <a:p>
            <a:pPr marL="0" indent="0">
              <a:lnSpc>
                <a:spcPct val="150000"/>
              </a:lnSpc>
              <a:spcBef>
                <a:spcPts val="0"/>
              </a:spcBef>
              <a:buNone/>
            </a:pPr>
            <a:r>
              <a:rPr lang="en-GB" dirty="0"/>
              <a:t>By the end of this session, you should be able to:</a:t>
            </a:r>
          </a:p>
          <a:p>
            <a:pPr>
              <a:lnSpc>
                <a:spcPct val="150000"/>
              </a:lnSpc>
              <a:spcBef>
                <a:spcPts val="600"/>
              </a:spcBef>
            </a:pPr>
            <a:r>
              <a:rPr lang="en-GB" dirty="0"/>
              <a:t>explain what COVID-19 is and be aware of the UK epidemiology</a:t>
            </a:r>
          </a:p>
          <a:p>
            <a:pPr>
              <a:lnSpc>
                <a:spcPct val="150000"/>
              </a:lnSpc>
              <a:spcBef>
                <a:spcPts val="0"/>
              </a:spcBef>
            </a:pPr>
            <a:r>
              <a:rPr lang="en-GB" dirty="0"/>
              <a:t>understand the policy behind the COVID-19 vaccination programme</a:t>
            </a:r>
          </a:p>
          <a:p>
            <a:pPr>
              <a:lnSpc>
                <a:spcPct val="150000"/>
              </a:lnSpc>
              <a:spcBef>
                <a:spcPts val="0"/>
              </a:spcBef>
            </a:pPr>
            <a:r>
              <a:rPr lang="en-GB" dirty="0"/>
              <a:t>describe how vaccines work and how they are developed and trialled</a:t>
            </a:r>
          </a:p>
          <a:p>
            <a:pPr>
              <a:lnSpc>
                <a:spcPct val="150000"/>
              </a:lnSpc>
              <a:spcBef>
                <a:spcPts val="0"/>
              </a:spcBef>
            </a:pPr>
            <a:r>
              <a:rPr lang="en-GB" dirty="0"/>
              <a:t>identify the groups who are at high risk for COVID-19 infection and who should be prioritised to receive the COVID-19 vaccine</a:t>
            </a:r>
          </a:p>
          <a:p>
            <a:pPr>
              <a:lnSpc>
                <a:spcPct val="150000"/>
              </a:lnSpc>
              <a:spcBef>
                <a:spcPts val="0"/>
              </a:spcBef>
            </a:pPr>
            <a:r>
              <a:rPr lang="en-GB" dirty="0"/>
              <a:t>describe the process of consent and how this applies when giving vaccines</a:t>
            </a:r>
          </a:p>
          <a:p>
            <a:pPr>
              <a:lnSpc>
                <a:spcPct val="150000"/>
              </a:lnSpc>
              <a:spcBef>
                <a:spcPts val="0"/>
              </a:spcBef>
            </a:pPr>
            <a:r>
              <a:rPr lang="en-GB" dirty="0"/>
              <a:t>understand the legal mechanisms by which immunisers can supply and administer COVID-19 vaccine</a:t>
            </a:r>
          </a:p>
          <a:p>
            <a:pPr>
              <a:lnSpc>
                <a:spcPct val="150000"/>
              </a:lnSpc>
              <a:spcBef>
                <a:spcPts val="0"/>
              </a:spcBef>
            </a:pPr>
            <a:r>
              <a:rPr lang="en-GB" dirty="0"/>
              <a:t>recognise the differences between a prescription, a PSD, a PGD and a Protocol and understand which staff can use each of these</a:t>
            </a:r>
          </a:p>
          <a:p>
            <a:pPr>
              <a:lnSpc>
                <a:spcPct val="150000"/>
              </a:lnSpc>
              <a:spcBef>
                <a:spcPts val="0"/>
              </a:spcBef>
            </a:pPr>
            <a:r>
              <a:rPr lang="en-GB" dirty="0"/>
              <a:t>describe the key principles of how to correctly store, prepare and administer COVID-19 vaccines</a:t>
            </a:r>
          </a:p>
          <a:p>
            <a:pPr>
              <a:lnSpc>
                <a:spcPct val="150000"/>
              </a:lnSpc>
              <a:spcBef>
                <a:spcPts val="0"/>
              </a:spcBef>
            </a:pPr>
            <a:r>
              <a:rPr lang="en-GB" dirty="0"/>
              <a:t>communicate key facts in response to questions from patients and direct them to additional sources of information</a:t>
            </a:r>
          </a:p>
          <a:p>
            <a:endParaRPr lang="en-GB" dirty="0"/>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582365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C829-0820-4655-97B2-9E381ACE925D}"/>
              </a:ext>
            </a:extLst>
          </p:cNvPr>
          <p:cNvSpPr>
            <a:spLocks noGrp="1"/>
          </p:cNvSpPr>
          <p:nvPr>
            <p:ph type="title"/>
          </p:nvPr>
        </p:nvSpPr>
        <p:spPr/>
        <p:txBody>
          <a:bodyPr/>
          <a:lstStyle/>
          <a:p>
            <a:r>
              <a:rPr lang="en-GB" dirty="0"/>
              <a:t>COVID-19 vaccines (2)</a:t>
            </a:r>
          </a:p>
        </p:txBody>
      </p:sp>
      <p:sp>
        <p:nvSpPr>
          <p:cNvPr id="3" name="Content Placeholder 2">
            <a:extLst>
              <a:ext uri="{FF2B5EF4-FFF2-40B4-BE49-F238E27FC236}">
                <a16:creationId xmlns:a16="http://schemas.microsoft.com/office/drawing/2014/main" id="{1076CD02-7FD0-4452-900A-30FC72CE8834}"/>
              </a:ext>
            </a:extLst>
          </p:cNvPr>
          <p:cNvSpPr>
            <a:spLocks noGrp="1"/>
          </p:cNvSpPr>
          <p:nvPr>
            <p:ph idx="1"/>
          </p:nvPr>
        </p:nvSpPr>
        <p:spPr>
          <a:xfrm>
            <a:off x="330205" y="1575411"/>
            <a:ext cx="11123857" cy="4737253"/>
          </a:xfrm>
        </p:spPr>
        <p:txBody>
          <a:bodyPr>
            <a:normAutofit fontScale="92500" lnSpcReduction="10000"/>
          </a:bodyPr>
          <a:lstStyle/>
          <a:p>
            <a:pPr marL="0" indent="0">
              <a:lnSpc>
                <a:spcPct val="115000"/>
              </a:lnSpc>
              <a:buNone/>
            </a:pPr>
            <a:r>
              <a:rPr lang="en-GB" sz="2000" b="1" dirty="0">
                <a:effectLst/>
                <a:latin typeface="+mn-lt"/>
                <a:ea typeface="Times New Roman" panose="02020603050405020304" pitchFamily="18" charset="0"/>
                <a:cs typeface="Times New Roman" panose="02020603050405020304" pitchFamily="18" charset="0"/>
              </a:rPr>
              <a:t>COVID-19 Vaccine Moderna </a:t>
            </a:r>
            <a:r>
              <a:rPr lang="en-GB" sz="2000" b="1" u="sng" dirty="0">
                <a:solidFill>
                  <a:srgbClr val="007C91"/>
                </a:solidFill>
                <a:effectLst/>
                <a:latin typeface="+mn-lt"/>
                <a:ea typeface="Times New Roman" panose="02020603050405020304" pitchFamily="18" charset="0"/>
                <a:cs typeface="Times New Roman" panose="02020603050405020304" pitchFamily="18" charset="0"/>
                <a:hlinkClick r:id="rId3"/>
              </a:rPr>
              <a:t>Spikevax bivalent Original/Omicron BA.4-5 (25/25 micrograms)/dose</a:t>
            </a:r>
            <a:r>
              <a:rPr lang="en-GB" sz="2000" b="1" u="sng" dirty="0">
                <a:solidFill>
                  <a:srgbClr val="007C91"/>
                </a:solidFill>
                <a:effectLst/>
                <a:latin typeface="+mn-lt"/>
                <a:ea typeface="Times New Roman" panose="02020603050405020304" pitchFamily="18" charset="0"/>
                <a:cs typeface="Times New Roman" panose="02020603050405020304" pitchFamily="18" charset="0"/>
              </a:rPr>
              <a:t> </a:t>
            </a:r>
          </a:p>
          <a:p>
            <a:pPr marL="0" indent="0">
              <a:lnSpc>
                <a:spcPct val="115000"/>
              </a:lnSpc>
              <a:buNone/>
            </a:pPr>
            <a:r>
              <a:rPr lang="en-GB" sz="2000" dirty="0">
                <a:latin typeface="+mn-lt"/>
                <a:ea typeface="Times New Roman" panose="02020603050405020304" pitchFamily="18" charset="0"/>
                <a:cs typeface="Times New Roman" panose="02020603050405020304" pitchFamily="18" charset="0"/>
              </a:rPr>
              <a:t>T</a:t>
            </a:r>
            <a:r>
              <a:rPr lang="en-GB" sz="2000" dirty="0">
                <a:effectLst/>
                <a:latin typeface="+mn-lt"/>
                <a:ea typeface="Times New Roman" panose="02020603050405020304" pitchFamily="18" charset="0"/>
                <a:cs typeface="Times New Roman" panose="02020603050405020304" pitchFamily="18" charset="0"/>
              </a:rPr>
              <a:t>his is a bivalent mRNA vaccine for booster doses for individuals aged 12 years and above </a:t>
            </a:r>
            <a:r>
              <a:rPr lang="en-GB" sz="2000" u="sng" dirty="0">
                <a:effectLst/>
                <a:latin typeface="+mn-lt"/>
                <a:ea typeface="Times New Roman" panose="02020603050405020304" pitchFamily="18" charset="0"/>
                <a:cs typeface="Times New Roman" panose="02020603050405020304" pitchFamily="18" charset="0"/>
              </a:rPr>
              <a:t>but</a:t>
            </a:r>
            <a:r>
              <a:rPr lang="en-GB" sz="2000" dirty="0">
                <a:effectLst/>
                <a:latin typeface="+mn-lt"/>
                <a:ea typeface="Times New Roman" panose="02020603050405020304" pitchFamily="18" charset="0"/>
                <a:cs typeface="Times New Roman" panose="02020603050405020304" pitchFamily="18" charset="0"/>
              </a:rPr>
              <a:t> is recommended for primary and booster doses only for eligible individuals aged 18 years and above. Spikevax bivalent Original/Omicron BA.1 (25/25 micrograms)/dose may alternatively be supplied.</a:t>
            </a:r>
            <a:endParaRPr lang="en-GB" sz="2000" b="1" dirty="0">
              <a:effectLst/>
              <a:latin typeface="+mn-lt"/>
              <a:ea typeface="Calibri" panose="020F0502020204030204" pitchFamily="34" charset="0"/>
              <a:cs typeface="Calibri" panose="020F0502020204030204" pitchFamily="34" charset="0"/>
            </a:endParaRPr>
          </a:p>
          <a:p>
            <a:pPr marL="0" indent="0">
              <a:lnSpc>
                <a:spcPct val="115000"/>
              </a:lnSpc>
              <a:spcAft>
                <a:spcPts val="800"/>
              </a:spcAft>
              <a:buNone/>
            </a:pPr>
            <a:r>
              <a:rPr lang="en-GB" sz="2000" b="1" dirty="0">
                <a:effectLst/>
                <a:latin typeface="+mn-lt"/>
                <a:ea typeface="Calibri" panose="020F0502020204030204" pitchFamily="34" charset="0"/>
                <a:cs typeface="Calibri" panose="020F0502020204030204" pitchFamily="34" charset="0"/>
              </a:rPr>
              <a:t>COVID-19 vaccine Sanofi </a:t>
            </a:r>
            <a:r>
              <a:rPr lang="en-GB" sz="2000" b="1" u="sng" dirty="0">
                <a:solidFill>
                  <a:srgbClr val="0563C1"/>
                </a:solidFill>
                <a:effectLst/>
                <a:latin typeface="+mn-lt"/>
                <a:ea typeface="Calibri" panose="020F0502020204030204" pitchFamily="34" charset="0"/>
                <a:cs typeface="Calibri" panose="020F0502020204030204" pitchFamily="34" charset="0"/>
                <a:hlinkClick r:id="rId4"/>
              </a:rPr>
              <a:t>VidPrevtyn Beta</a:t>
            </a:r>
            <a:r>
              <a:rPr lang="en-GB" sz="2000" b="1" u="sng" dirty="0">
                <a:solidFill>
                  <a:srgbClr val="0563C1"/>
                </a:solidFill>
                <a:effectLst/>
                <a:latin typeface="+mn-lt"/>
                <a:ea typeface="Calibri" panose="020F0502020204030204" pitchFamily="34" charset="0"/>
                <a:cs typeface="Calibri" panose="020F0502020204030204" pitchFamily="34" charset="0"/>
              </a:rPr>
              <a:t> </a:t>
            </a:r>
          </a:p>
          <a:p>
            <a:pPr marL="0" indent="0">
              <a:lnSpc>
                <a:spcPct val="115000"/>
              </a:lnSpc>
              <a:spcAft>
                <a:spcPts val="800"/>
              </a:spcAft>
              <a:buNone/>
            </a:pPr>
            <a:r>
              <a:rPr lang="en-GB" sz="2000" dirty="0">
                <a:latin typeface="+mn-lt"/>
                <a:ea typeface="Calibri" panose="020F0502020204030204" pitchFamily="34" charset="0"/>
                <a:cs typeface="Calibri" panose="020F0502020204030204" pitchFamily="34" charset="0"/>
              </a:rPr>
              <a:t>T</a:t>
            </a:r>
            <a:r>
              <a:rPr lang="en-GB" sz="2000" dirty="0">
                <a:effectLst/>
                <a:latin typeface="+mn-lt"/>
                <a:ea typeface="Calibri" panose="020F0502020204030204" pitchFamily="34" charset="0"/>
                <a:cs typeface="Calibri" panose="020F0502020204030204" pitchFamily="34" charset="0"/>
              </a:rPr>
              <a:t>his is a monovalent recombinant adjuvanted vaccine licensed for booster doses for individuals aged 18 years and above but is recommended for booster doses only for eligible individuals aged 75 years and above and, in defined operational circumstances, for some eligible individuals aged 65 years and above.</a:t>
            </a:r>
          </a:p>
          <a:p>
            <a:pPr marL="0" indent="0">
              <a:lnSpc>
                <a:spcPct val="115000"/>
              </a:lnSpc>
              <a:spcAft>
                <a:spcPts val="800"/>
              </a:spcAft>
              <a:buNone/>
            </a:pPr>
            <a:r>
              <a:rPr lang="en-GB" sz="2000" dirty="0">
                <a:effectLst/>
                <a:latin typeface="+mn-lt"/>
                <a:ea typeface="Calibri" panose="020F0502020204030204" pitchFamily="34" charset="0"/>
                <a:cs typeface="Calibri" panose="020F0502020204030204" pitchFamily="34" charset="0"/>
              </a:rPr>
              <a:t>Note that for operational reasons, some JCVI recommended vaccines may not be made available for all indications at every vaccination venue.</a:t>
            </a:r>
            <a:endParaRPr lang="en-GB" sz="2000" dirty="0">
              <a:effectLst/>
              <a:latin typeface="+mn-lt"/>
              <a:ea typeface="Calibri" panose="020F0502020204030204" pitchFamily="34" charset="0"/>
              <a:cs typeface="Times New Roman" panose="02020603050405020304" pitchFamily="18" charset="0"/>
            </a:endParaRPr>
          </a:p>
          <a:p>
            <a:pPr>
              <a:spcAft>
                <a:spcPts val="800"/>
              </a:spcAft>
            </a:pPr>
            <a:endParaRPr lang="en-GB" sz="1400" dirty="0">
              <a:effectLst/>
              <a:latin typeface="+mn-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C792F4-8C77-478C-AD80-2CE62B1FC86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AC8B6CB9-36BB-4C25-8275-FF9A226E75AF}"/>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2277983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E1E5-70D3-4775-A095-4CC524C7D555}"/>
              </a:ext>
            </a:extLst>
          </p:cNvPr>
          <p:cNvSpPr>
            <a:spLocks noGrp="1"/>
          </p:cNvSpPr>
          <p:nvPr>
            <p:ph type="title"/>
          </p:nvPr>
        </p:nvSpPr>
        <p:spPr>
          <a:xfrm>
            <a:off x="560295" y="261866"/>
            <a:ext cx="10677979" cy="648072"/>
          </a:xfrm>
        </p:spPr>
        <p:txBody>
          <a:bodyPr>
            <a:normAutofit fontScale="90000"/>
          </a:bodyPr>
          <a:lstStyle/>
          <a:p>
            <a:r>
              <a:rPr lang="en-GB" dirty="0">
                <a:solidFill>
                  <a:schemeClr val="bg1"/>
                </a:solidFill>
              </a:rPr>
              <a:t>mRNA COVID-19 vaccines </a:t>
            </a:r>
            <a:r>
              <a:rPr lang="en-GB" sz="3600" dirty="0">
                <a:solidFill>
                  <a:schemeClr val="bg1"/>
                </a:solidFill>
              </a:rPr>
              <a:t>(Pfizer BioNTech and Moderna)</a:t>
            </a:r>
            <a:br>
              <a:rPr lang="en-GB" sz="3600" dirty="0"/>
            </a:br>
            <a:br>
              <a:rPr lang="en-GB" sz="3600" dirty="0"/>
            </a:br>
            <a:endParaRPr lang="en-GB" dirty="0"/>
          </a:p>
        </p:txBody>
      </p:sp>
      <p:sp>
        <p:nvSpPr>
          <p:cNvPr id="3" name="Content Placeholder 2">
            <a:extLst>
              <a:ext uri="{FF2B5EF4-FFF2-40B4-BE49-F238E27FC236}">
                <a16:creationId xmlns:a16="http://schemas.microsoft.com/office/drawing/2014/main" id="{02E9CCEA-E78D-4D62-848B-AE8A25CBEEDC}"/>
              </a:ext>
            </a:extLst>
          </p:cNvPr>
          <p:cNvSpPr>
            <a:spLocks noGrp="1"/>
          </p:cNvSpPr>
          <p:nvPr>
            <p:ph idx="1"/>
          </p:nvPr>
        </p:nvSpPr>
        <p:spPr>
          <a:xfrm>
            <a:off x="374885" y="1540637"/>
            <a:ext cx="9700293" cy="4860926"/>
          </a:xfrm>
        </p:spPr>
        <p:txBody>
          <a:bodyPr>
            <a:noAutofit/>
          </a:bodyPr>
          <a:lstStyle/>
          <a:p>
            <a:pPr marL="0" indent="0">
              <a:lnSpc>
                <a:spcPct val="110000"/>
              </a:lnSpc>
              <a:buNone/>
            </a:pPr>
            <a:r>
              <a:rPr lang="en-GB" sz="1200" dirty="0"/>
              <a:t>The Pfizer BioNTech (Comirnaty branded) and Moderna (Spikevax branded) COVID-19 vaccines are messenger ribonucleic acid (mRNA) vaccines. </a:t>
            </a:r>
          </a:p>
          <a:p>
            <a:pPr marL="0" indent="0">
              <a:lnSpc>
                <a:spcPct val="110000"/>
              </a:lnSpc>
              <a:buNone/>
            </a:pPr>
            <a:endParaRPr lang="en-GB" sz="1200" dirty="0"/>
          </a:p>
          <a:p>
            <a:pPr marL="0" indent="0">
              <a:lnSpc>
                <a:spcPct val="110000"/>
              </a:lnSpc>
              <a:buNone/>
            </a:pPr>
            <a:r>
              <a:rPr lang="en-GB" sz="1200" dirty="0"/>
              <a:t>They contain the genetic sequence (mRNA) for the spike protein which is found on the surface of the SARS-CoV-2 virus, wrapped in a lipid envelope (referred to as a nanoparticle) to enable it to be transported into the cells in the body:</a:t>
            </a:r>
          </a:p>
          <a:p>
            <a:pPr marL="0" indent="0">
              <a:lnSpc>
                <a:spcPct val="110000"/>
              </a:lnSpc>
              <a:buNone/>
            </a:pPr>
            <a:endParaRPr lang="en-GB" sz="1200" dirty="0"/>
          </a:p>
          <a:p>
            <a:pPr>
              <a:lnSpc>
                <a:spcPct val="110000"/>
              </a:lnSpc>
            </a:pPr>
            <a:r>
              <a:rPr lang="en-GB" sz="1200" dirty="0"/>
              <a:t> the Comirnaty 10 micrograms/dose and Comirnaty 3 (THREE) micrograms/dose vaccines are monovalent: they contain only the mRNA that encodes for the spike protein of the original (wildtype) virus  </a:t>
            </a:r>
          </a:p>
          <a:p>
            <a:pPr>
              <a:lnSpc>
                <a:spcPct val="110000"/>
              </a:lnSpc>
            </a:pPr>
            <a:endParaRPr lang="en-GB" sz="1200" dirty="0"/>
          </a:p>
          <a:p>
            <a:pPr>
              <a:lnSpc>
                <a:spcPct val="110000"/>
              </a:lnSpc>
            </a:pPr>
            <a:r>
              <a:rPr lang="en-GB" sz="1200" dirty="0"/>
              <a:t> Comirnaty Original/Omicron BA.4-5  (15/15 micrograms/dose) and Spikevax bivalent Original/Omicron BA.4-5 (25/25 micrograms)/dose and Comirnaty Original/Omicron BA.1 (15/15 micrograms/dose) and Spikevax bivalent Original/Omicron BA.1 (25/25 micrograms)/dose are bivalent: they contain mRNA that encodes for the spike protein of the original (wildtype) virus and mRNA that encodes for the spike protein of the BA.4-5 (or BA.1) sub-lineage of the Omicron variant</a:t>
            </a:r>
          </a:p>
          <a:p>
            <a:pPr marL="0" indent="0">
              <a:lnSpc>
                <a:spcPct val="110000"/>
              </a:lnSpc>
              <a:buNone/>
            </a:pPr>
            <a:endParaRPr lang="en-GB" sz="1200" dirty="0">
              <a:latin typeface="+mn-lt"/>
              <a:cs typeface="Calibri" panose="020F0502020204030204" pitchFamily="34" charset="0"/>
            </a:endParaRPr>
          </a:p>
          <a:p>
            <a:pPr marL="0" indent="0">
              <a:lnSpc>
                <a:spcPct val="110000"/>
              </a:lnSpc>
              <a:buNone/>
            </a:pPr>
            <a:r>
              <a:rPr lang="en-GB" sz="1200" dirty="0"/>
              <a:t>When injected, the mRNA is taken up by the host’s cells which translate the genetic information and produce the spike proteins; these are then displayed on the surface of the cell.</a:t>
            </a:r>
          </a:p>
          <a:p>
            <a:pPr marL="0" indent="0">
              <a:lnSpc>
                <a:spcPct val="110000"/>
              </a:lnSpc>
              <a:buNone/>
            </a:pPr>
            <a:endParaRPr lang="en-GB" sz="1200" dirty="0"/>
          </a:p>
          <a:p>
            <a:pPr marL="0" indent="0">
              <a:lnSpc>
                <a:spcPct val="110000"/>
              </a:lnSpc>
              <a:buNone/>
            </a:pPr>
            <a:r>
              <a:rPr lang="en-GB" sz="1200" dirty="0"/>
              <a:t>This stimulates the immune system to produce antibodies and activate T-cells which prepare the immune system to respond to any future exposure to the SARS-CoV-2 virus by binding to and disabling any virus encountered.</a:t>
            </a:r>
          </a:p>
          <a:p>
            <a:pPr marL="0" indent="0">
              <a:lnSpc>
                <a:spcPct val="110000"/>
              </a:lnSpc>
              <a:buNone/>
            </a:pPr>
            <a:endParaRPr lang="en-GB" sz="1200" dirty="0"/>
          </a:p>
          <a:p>
            <a:pPr marL="0" indent="0">
              <a:lnSpc>
                <a:spcPct val="110000"/>
              </a:lnSpc>
              <a:buNone/>
            </a:pPr>
            <a:r>
              <a:rPr lang="en-GB" sz="1200" dirty="0"/>
              <a:t>As there is no whole or live virus involved, the vaccine cannot cause disease. The mRNA naturally degrades after a few days. </a:t>
            </a:r>
          </a:p>
        </p:txBody>
      </p:sp>
      <p:sp>
        <p:nvSpPr>
          <p:cNvPr id="10" name="Footer Placeholder 9">
            <a:extLst>
              <a:ext uri="{FF2B5EF4-FFF2-40B4-BE49-F238E27FC236}">
                <a16:creationId xmlns:a16="http://schemas.microsoft.com/office/drawing/2014/main" id="{8BC56541-2396-41E3-BA92-A2175D462017}"/>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A80EB11-574A-4DF5-9E3B-5F0B72625086}"/>
              </a:ext>
            </a:extLst>
          </p:cNvPr>
          <p:cNvSpPr>
            <a:spLocks noGrp="1"/>
          </p:cNvSpPr>
          <p:nvPr>
            <p:ph type="sldNum" sz="quarter" idx="10"/>
          </p:nvPr>
        </p:nvSpPr>
        <p:spPr/>
        <p:txBody>
          <a:bodyPr/>
          <a:lstStyle/>
          <a:p>
            <a:pPr marL="531813" algn="l">
              <a:lnSpc>
                <a:spcPct val="150000"/>
              </a:lnSpc>
              <a:defRPr/>
            </a:pPr>
            <a:fld id="{2565FA6D-D4C8-4C4C-AC4B-3269734D34D8}" type="slidenum">
              <a:rPr lang="en-US" smtClean="0"/>
              <a:pPr marL="531813" algn="l">
                <a:lnSpc>
                  <a:spcPct val="150000"/>
                </a:lnSpc>
                <a:defRPr/>
              </a:pPr>
              <a:t>41</a:t>
            </a:fld>
            <a:endParaRPr lang="en-US" dirty="0"/>
          </a:p>
        </p:txBody>
      </p:sp>
    </p:spTree>
    <p:extLst>
      <p:ext uri="{BB962C8B-B14F-4D97-AF65-F5344CB8AC3E}">
        <p14:creationId xmlns:p14="http://schemas.microsoft.com/office/powerpoint/2010/main" val="312021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6290-A0AB-1EB2-2605-44FFA4A12EA0}"/>
              </a:ext>
            </a:extLst>
          </p:cNvPr>
          <p:cNvSpPr>
            <a:spLocks noGrp="1"/>
          </p:cNvSpPr>
          <p:nvPr>
            <p:ph type="title"/>
          </p:nvPr>
        </p:nvSpPr>
        <p:spPr/>
        <p:txBody>
          <a:bodyPr>
            <a:normAutofit/>
          </a:bodyPr>
          <a:lstStyle/>
          <a:p>
            <a:r>
              <a:rPr lang="en-GB" sz="4000" dirty="0">
                <a:solidFill>
                  <a:schemeClr val="bg1"/>
                </a:solidFill>
                <a:effectLst/>
                <a:latin typeface="+mn-lt"/>
                <a:ea typeface="Calibri" panose="020F0502020204030204" pitchFamily="34" charset="0"/>
                <a:cs typeface="Calibri" panose="020F0502020204030204" pitchFamily="34" charset="0"/>
              </a:rPr>
              <a:t>Recombinant adjuvanted vaccine (Sanofi)</a:t>
            </a:r>
            <a:endParaRPr lang="en-GB" dirty="0">
              <a:solidFill>
                <a:schemeClr val="bg1"/>
              </a:solidFill>
              <a:latin typeface="+mn-lt"/>
            </a:endParaRPr>
          </a:p>
        </p:txBody>
      </p:sp>
      <p:sp>
        <p:nvSpPr>
          <p:cNvPr id="3" name="Content Placeholder 2">
            <a:extLst>
              <a:ext uri="{FF2B5EF4-FFF2-40B4-BE49-F238E27FC236}">
                <a16:creationId xmlns:a16="http://schemas.microsoft.com/office/drawing/2014/main" id="{60D56BDA-F4AA-81BD-B3D2-85AF6B6A8470}"/>
              </a:ext>
            </a:extLst>
          </p:cNvPr>
          <p:cNvSpPr>
            <a:spLocks noGrp="1"/>
          </p:cNvSpPr>
          <p:nvPr>
            <p:ph idx="1"/>
          </p:nvPr>
        </p:nvSpPr>
        <p:spPr>
          <a:xfrm>
            <a:off x="591015" y="1412777"/>
            <a:ext cx="10856985" cy="4739679"/>
          </a:xfrm>
        </p:spPr>
        <p:txBody>
          <a:bodyPr>
            <a:normAutofit/>
          </a:bodyPr>
          <a:lstStyle/>
          <a:p>
            <a:pPr marL="0" indent="0" fontAlgn="base">
              <a:lnSpc>
                <a:spcPct val="100000"/>
              </a:lnSpc>
              <a:spcBef>
                <a:spcPts val="600"/>
              </a:spcBef>
              <a:spcAft>
                <a:spcPts val="1200"/>
              </a:spcAft>
              <a:buNone/>
            </a:pPr>
            <a:r>
              <a:rPr lang="en-GB" dirty="0">
                <a:latin typeface="+mn-lt"/>
              </a:rPr>
              <a:t>VidPrevtyn Beta contains a laboratory produced form of the SARS-CoV-2 spike protein which stimulates the immune response, and an adjuvant to help strengthen that response. </a:t>
            </a:r>
          </a:p>
          <a:p>
            <a:pPr marL="0" indent="0" fontAlgn="base">
              <a:lnSpc>
                <a:spcPct val="100000"/>
              </a:lnSpc>
              <a:spcBef>
                <a:spcPts val="600"/>
              </a:spcBef>
              <a:spcAft>
                <a:spcPts val="1200"/>
              </a:spcAft>
              <a:buNone/>
            </a:pPr>
            <a:r>
              <a:rPr lang="en-GB" dirty="0">
                <a:latin typeface="+mn-lt"/>
              </a:rPr>
              <a:t>Using recombinant DNA technology the vaccine is produced from the spike (S) surface protein on the Beta variant (B.1.351 strain) of the SARS-CoV-2 virus. The genes (DNA) that encode for the S protein are inserted into bacterial cells in the laboratory and the S protein is expressed and purified to produce the antigen component of the vaccine.</a:t>
            </a:r>
          </a:p>
          <a:p>
            <a:pPr marL="0" indent="0" fontAlgn="base">
              <a:lnSpc>
                <a:spcPct val="100000"/>
              </a:lnSpc>
              <a:spcBef>
                <a:spcPts val="600"/>
              </a:spcBef>
              <a:spcAft>
                <a:spcPts val="1200"/>
              </a:spcAft>
              <a:buNone/>
            </a:pPr>
            <a:r>
              <a:rPr lang="en-GB" dirty="0">
                <a:latin typeface="+mn-lt"/>
              </a:rPr>
              <a:t>The vaccine uses the AS03 adjuvant system which helps to modulate and therefore further enhance the immune response.</a:t>
            </a:r>
          </a:p>
          <a:p>
            <a:pPr marL="0" indent="0" fontAlgn="base">
              <a:lnSpc>
                <a:spcPct val="100000"/>
              </a:lnSpc>
              <a:spcBef>
                <a:spcPts val="600"/>
              </a:spcBef>
              <a:spcAft>
                <a:spcPts val="1200"/>
              </a:spcAft>
              <a:buNone/>
            </a:pPr>
            <a:r>
              <a:rPr lang="en-GB" dirty="0">
                <a:latin typeface="+mn-lt"/>
              </a:rPr>
              <a:t>When administered, the antigen in the vaccine stimulates the immune system which reacts by producing antibodies and activating memory T cells to the virus without causing disease. If the virus is later encountered, the immune system should be able to respond rapidly.</a:t>
            </a:r>
          </a:p>
          <a:p>
            <a:pPr fontAlgn="base">
              <a:lnSpc>
                <a:spcPct val="115000"/>
              </a:lnSpc>
              <a:spcAft>
                <a:spcPts val="1200"/>
              </a:spcAft>
            </a:pPr>
            <a:endParaRPr lang="en-GB" sz="1800" dirty="0">
              <a:effectLst/>
              <a:latin typeface="Times New Roman" panose="02020603050405020304" pitchFamily="18" charset="0"/>
              <a:ea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F9A0875A-6FF9-F31A-3793-2AB194E9415D}"/>
              </a:ext>
            </a:extLst>
          </p:cNvPr>
          <p:cNvSpPr>
            <a:spLocks noGrp="1"/>
          </p:cNvSpPr>
          <p:nvPr>
            <p:ph type="sldNum" sz="quarter" idx="10"/>
          </p:nvPr>
        </p:nvSpPr>
        <p:spPr/>
        <p:txBody>
          <a:bodyPr/>
          <a:lstStyle/>
          <a:p>
            <a:pPr marL="531813" algn="l">
              <a:lnSpc>
                <a:spcPct val="150000"/>
              </a:lnSpc>
              <a:defRPr/>
            </a:pPr>
            <a:fld id="{2565FA6D-D4C8-4C4C-AC4B-3269734D34D8}" type="slidenum">
              <a:rPr lang="en-US" smtClean="0"/>
              <a:pPr marL="531813" algn="l">
                <a:lnSpc>
                  <a:spcPct val="150000"/>
                </a:lnSpc>
                <a:defRPr/>
              </a:pPr>
              <a:t>42</a:t>
            </a:fld>
            <a:endParaRPr lang="en-US" dirty="0"/>
          </a:p>
        </p:txBody>
      </p:sp>
      <p:sp>
        <p:nvSpPr>
          <p:cNvPr id="5" name="Footer Placeholder 4">
            <a:extLst>
              <a:ext uri="{FF2B5EF4-FFF2-40B4-BE49-F238E27FC236}">
                <a16:creationId xmlns:a16="http://schemas.microsoft.com/office/drawing/2014/main" id="{CFDDB9C6-C745-D9FA-CFC2-7653105BD0AB}"/>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Tree>
    <p:extLst>
      <p:ext uri="{BB962C8B-B14F-4D97-AF65-F5344CB8AC3E}">
        <p14:creationId xmlns:p14="http://schemas.microsoft.com/office/powerpoint/2010/main" val="929625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0BFB-80FB-4657-8CA1-530EE9ADA0F3}"/>
              </a:ext>
            </a:extLst>
          </p:cNvPr>
          <p:cNvSpPr>
            <a:spLocks noGrp="1"/>
          </p:cNvSpPr>
          <p:nvPr>
            <p:ph type="title"/>
          </p:nvPr>
        </p:nvSpPr>
        <p:spPr>
          <a:xfrm>
            <a:off x="330206" y="271695"/>
            <a:ext cx="10515600" cy="972607"/>
          </a:xfrm>
        </p:spPr>
        <p:txBody>
          <a:bodyPr>
            <a:normAutofit/>
          </a:bodyPr>
          <a:lstStyle/>
          <a:p>
            <a:r>
              <a:rPr lang="en-GB" sz="3600" dirty="0"/>
              <a:t>Key factors that inform UK vaccination policy</a:t>
            </a:r>
          </a:p>
        </p:txBody>
      </p:sp>
      <p:sp>
        <p:nvSpPr>
          <p:cNvPr id="3" name="Content Placeholder 2">
            <a:extLst>
              <a:ext uri="{FF2B5EF4-FFF2-40B4-BE49-F238E27FC236}">
                <a16:creationId xmlns:a16="http://schemas.microsoft.com/office/drawing/2014/main" id="{3B4DBACB-666A-4C2F-9012-EC8BCAED6BEE}"/>
              </a:ext>
            </a:extLst>
          </p:cNvPr>
          <p:cNvSpPr>
            <a:spLocks noGrp="1"/>
          </p:cNvSpPr>
          <p:nvPr>
            <p:ph idx="1"/>
          </p:nvPr>
        </p:nvSpPr>
        <p:spPr>
          <a:xfrm>
            <a:off x="434303" y="1435101"/>
            <a:ext cx="10303605" cy="5243484"/>
          </a:xfrm>
        </p:spPr>
        <p:txBody>
          <a:bodyPr>
            <a:normAutofit lnSpcReduction="10000"/>
          </a:bodyPr>
          <a:lstStyle/>
          <a:p>
            <a:pPr marL="0" indent="0">
              <a:lnSpc>
                <a:spcPct val="110000"/>
              </a:lnSpc>
              <a:buNone/>
            </a:pPr>
            <a:r>
              <a:rPr lang="en-GB" altLang="en-US" sz="1900" spc="-20" dirty="0"/>
              <a:t>The Joint Committee on Vaccines and Immunisation (JCVI) consider the following before making vaccination policy recommendations to the Department of Health and Social Care (DHSC):</a:t>
            </a:r>
          </a:p>
          <a:p>
            <a:pPr marL="0" indent="0">
              <a:lnSpc>
                <a:spcPct val="110000"/>
              </a:lnSpc>
              <a:buNone/>
            </a:pPr>
            <a:r>
              <a:rPr lang="en-GB" altLang="en-US" sz="1900" dirty="0"/>
              <a:t>1. Availability of a safe and effective vaccine:</a:t>
            </a:r>
          </a:p>
          <a:p>
            <a:pPr marL="635000" lvl="1" indent="-285750">
              <a:lnSpc>
                <a:spcPct val="110000"/>
              </a:lnSpc>
            </a:pPr>
            <a:r>
              <a:rPr lang="en-GB" sz="1900" dirty="0"/>
              <a:t>at one time, over 300 different COVID-19 vaccines were in development, in trials or in use</a:t>
            </a:r>
          </a:p>
          <a:p>
            <a:pPr marL="635000" lvl="1" indent="-285750">
              <a:lnSpc>
                <a:spcPct val="110000"/>
              </a:lnSpc>
              <a:buFont typeface="Arial" panose="020B0604020202020204" pitchFamily="34" charset="0"/>
              <a:buChar char="•"/>
            </a:pPr>
            <a:r>
              <a:rPr lang="en-GB" altLang="en-US" sz="1900" dirty="0"/>
              <a:t>vaccines undergo extensive and vigorous testing before they are licensed and authorised for use as they have to be able to demonstrate quality, efficacy and safety</a:t>
            </a:r>
          </a:p>
          <a:p>
            <a:pPr marL="0" indent="0">
              <a:lnSpc>
                <a:spcPct val="110000"/>
              </a:lnSpc>
              <a:buNone/>
            </a:pPr>
            <a:r>
              <a:rPr lang="en-GB" altLang="en-US" sz="1900" dirty="0"/>
              <a:t>2. Whether there is a need for a vaccination programme:</a:t>
            </a:r>
          </a:p>
          <a:p>
            <a:pPr marL="635000" lvl="1" indent="-285750">
              <a:lnSpc>
                <a:spcPct val="110000"/>
              </a:lnSpc>
              <a:buFont typeface="Arial" panose="020B0604020202020204" pitchFamily="34" charset="0"/>
              <a:buChar char="•"/>
            </a:pPr>
            <a:r>
              <a:rPr lang="en-GB" sz="1900" dirty="0"/>
              <a:t>SARS-CoV-2 has caused a significant public health problem, transmission is widespread and has been sustained despite various interventions </a:t>
            </a:r>
          </a:p>
          <a:p>
            <a:pPr marL="635000" lvl="1" indent="-285750">
              <a:lnSpc>
                <a:spcPct val="110000"/>
              </a:lnSpc>
              <a:buFont typeface="Arial" panose="020B0604020202020204" pitchFamily="34" charset="0"/>
              <a:buChar char="•"/>
            </a:pPr>
            <a:r>
              <a:rPr lang="en-GB" sz="1900" dirty="0"/>
              <a:t>the virus affects all age groups and there have been frequent outbreaks in nursing and residential homes, schools and communities</a:t>
            </a:r>
          </a:p>
          <a:p>
            <a:pPr marL="635000" lvl="1" indent="-285750">
              <a:lnSpc>
                <a:spcPct val="110000"/>
              </a:lnSpc>
              <a:buFont typeface="Arial" panose="020B0604020202020204" pitchFamily="34" charset="0"/>
              <a:buChar char="•"/>
            </a:pPr>
            <a:r>
              <a:rPr lang="en-GB" sz="1900" dirty="0"/>
              <a:t>there is significant morbidity and mortality in certain groups. There are multi-system complications from having the disease and there have been over 220,000 deaths from COVID-19 in the UK</a:t>
            </a:r>
          </a:p>
          <a:p>
            <a:pPr marL="349250" lvl="1" indent="0"/>
            <a:endParaRPr lang="en-GB" sz="1900" dirty="0"/>
          </a:p>
          <a:p>
            <a:pPr marL="349250" lvl="1" indent="0"/>
            <a:endParaRPr lang="en-GB" altLang="en-US" sz="1600" dirty="0"/>
          </a:p>
        </p:txBody>
      </p:sp>
      <p:sp>
        <p:nvSpPr>
          <p:cNvPr id="10" name="Footer Placeholder 9">
            <a:extLst>
              <a:ext uri="{FF2B5EF4-FFF2-40B4-BE49-F238E27FC236}">
                <a16:creationId xmlns:a16="http://schemas.microsoft.com/office/drawing/2014/main" id="{FE8CD7BF-C27F-457D-9022-21AC6475EF9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FC64FBA-6464-45EA-9954-70AE3D642174}"/>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2206540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1EA1-D88A-4708-9807-F95042105760}"/>
              </a:ext>
            </a:extLst>
          </p:cNvPr>
          <p:cNvSpPr>
            <a:spLocks noGrp="1"/>
          </p:cNvSpPr>
          <p:nvPr>
            <p:ph type="title"/>
          </p:nvPr>
        </p:nvSpPr>
        <p:spPr/>
        <p:txBody>
          <a:bodyPr>
            <a:normAutofit fontScale="90000"/>
          </a:bodyPr>
          <a:lstStyle/>
          <a:p>
            <a:r>
              <a:rPr lang="en-GB" dirty="0"/>
              <a:t>Designing and implementing a vaccination programme</a:t>
            </a:r>
          </a:p>
        </p:txBody>
      </p:sp>
      <p:sp>
        <p:nvSpPr>
          <p:cNvPr id="6" name="Rectangle 1">
            <a:extLst>
              <a:ext uri="{FF2B5EF4-FFF2-40B4-BE49-F238E27FC236}">
                <a16:creationId xmlns:a16="http://schemas.microsoft.com/office/drawing/2014/main" id="{78B61581-2CC3-4151-B531-E79C6E0C3057}"/>
              </a:ext>
            </a:extLst>
          </p:cNvPr>
          <p:cNvSpPr>
            <a:spLocks noGrp="1" noChangeArrowheads="1"/>
          </p:cNvSpPr>
          <p:nvPr>
            <p:ph idx="1"/>
          </p:nvPr>
        </p:nvSpPr>
        <p:spPr bwMode="auto">
          <a:xfrm>
            <a:off x="330207" y="1480841"/>
            <a:ext cx="9543636" cy="4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spcBef>
                <a:spcPts val="0"/>
              </a:spcBef>
              <a:buNone/>
            </a:pPr>
            <a:r>
              <a:rPr lang="en-GB" altLang="en-US" sz="1800" dirty="0">
                <a:latin typeface="+mn-lt"/>
                <a:cs typeface="Arial" panose="020B0604020202020204" pitchFamily="34" charset="0"/>
              </a:rPr>
              <a:t>Key national bodies involved in the design and implementation of vaccination programmes include:</a:t>
            </a:r>
          </a:p>
          <a:p>
            <a:pPr marL="285750" indent="-285750">
              <a:lnSpc>
                <a:spcPct val="100000"/>
              </a:lnSpc>
              <a:spcBef>
                <a:spcPts val="600"/>
              </a:spcBef>
            </a:pPr>
            <a:r>
              <a:rPr lang="en-GB" altLang="en-US" sz="1800" dirty="0">
                <a:latin typeface="+mn-lt"/>
                <a:cs typeface="Arial" panose="020B0604020202020204" pitchFamily="34" charset="0"/>
              </a:rPr>
              <a:t>Department of Health and Social Care (DHSC) </a:t>
            </a:r>
            <a:r>
              <a:rPr lang="it-IT" sz="1800" dirty="0">
                <a:latin typeface="+mn-lt"/>
              </a:rPr>
              <a:t>–</a:t>
            </a:r>
            <a:r>
              <a:rPr lang="en-GB" altLang="en-US" sz="1800" dirty="0">
                <a:latin typeface="+mn-lt"/>
                <a:cs typeface="Arial" panose="020B0604020202020204" pitchFamily="34" charset="0"/>
              </a:rPr>
              <a:t> responsible for vaccine policy decisions and finance for vaccine programmes</a:t>
            </a:r>
          </a:p>
          <a:p>
            <a:pPr marL="285750" indent="-285750">
              <a:lnSpc>
                <a:spcPct val="100000"/>
              </a:lnSpc>
              <a:spcBef>
                <a:spcPts val="600"/>
              </a:spcBef>
            </a:pPr>
            <a:r>
              <a:rPr lang="en-GB" altLang="en-US" sz="1800" dirty="0">
                <a:latin typeface="+mn-lt"/>
                <a:cs typeface="Arial" panose="020B0604020202020204" pitchFamily="34" charset="0"/>
              </a:rPr>
              <a:t>Medicines and Healthcare products Regulatory Agency (MHRA) </a:t>
            </a:r>
            <a:r>
              <a:rPr lang="it-IT" sz="1800" dirty="0"/>
              <a:t>–</a:t>
            </a:r>
            <a:r>
              <a:rPr lang="en-GB" altLang="en-US" sz="1800" dirty="0">
                <a:latin typeface="+mn-lt"/>
                <a:cs typeface="Arial" panose="020B0604020202020204" pitchFamily="34" charset="0"/>
              </a:rPr>
              <a:t> responsible for independent oversight of all aspects of vaccine manufacture and regulation including the licensing of vaccines and the Yellow Card adverse event reporting scheme</a:t>
            </a:r>
          </a:p>
          <a:p>
            <a:pPr marL="285750" indent="-285750">
              <a:lnSpc>
                <a:spcPct val="100000"/>
              </a:lnSpc>
              <a:spcBef>
                <a:spcPts val="600"/>
              </a:spcBef>
            </a:pPr>
            <a:r>
              <a:rPr lang="en-GB" altLang="en-US" sz="1800" dirty="0">
                <a:latin typeface="+mn-lt"/>
                <a:cs typeface="Arial" panose="020B0604020202020204" pitchFamily="34" charset="0"/>
              </a:rPr>
              <a:t>UK Hea</a:t>
            </a:r>
            <a:r>
              <a:rPr lang="en-GB" altLang="en-US" sz="1800" dirty="0">
                <a:latin typeface="+mn-lt"/>
              </a:rPr>
              <a:t>lth Security Agency </a:t>
            </a:r>
            <a:r>
              <a:rPr lang="en-GB" altLang="en-US" sz="1800" dirty="0">
                <a:latin typeface="+mn-lt"/>
                <a:cs typeface="Arial" panose="020B0604020202020204" pitchFamily="34" charset="0"/>
              </a:rPr>
              <a:t>(UKHSA) </a:t>
            </a:r>
            <a:r>
              <a:rPr lang="it-IT" sz="1800" dirty="0"/>
              <a:t>–</a:t>
            </a:r>
            <a:r>
              <a:rPr lang="en-GB" altLang="en-US" sz="1800" dirty="0">
                <a:latin typeface="+mn-lt"/>
                <a:cs typeface="Arial" panose="020B0604020202020204" pitchFamily="34" charset="0"/>
              </a:rPr>
              <a:t> responsible for the national planning, leadership, procurement and supply of vaccines used for the national vaccination schedule and for on-going surveillance to inform the programmes</a:t>
            </a:r>
          </a:p>
          <a:p>
            <a:pPr marL="285750" indent="-285750">
              <a:lnSpc>
                <a:spcPct val="100000"/>
              </a:lnSpc>
              <a:spcBef>
                <a:spcPts val="600"/>
              </a:spcBef>
            </a:pPr>
            <a:r>
              <a:rPr lang="en-GB" altLang="en-US" sz="1800" dirty="0">
                <a:latin typeface="+mn-lt"/>
                <a:cs typeface="Arial" panose="020B0604020202020204" pitchFamily="34" charset="0"/>
              </a:rPr>
              <a:t>National Institute for Biological Standards and Control (NIBSC) </a:t>
            </a:r>
            <a:r>
              <a:rPr lang="it-IT" sz="1800" dirty="0"/>
              <a:t>–</a:t>
            </a:r>
            <a:r>
              <a:rPr lang="en-GB" altLang="en-US" sz="1800" dirty="0">
                <a:latin typeface="+mn-lt"/>
                <a:cs typeface="Arial" panose="020B0604020202020204" pitchFamily="34" charset="0"/>
              </a:rPr>
              <a:t> responsible for evaluating the quality and biological activity of vaccines and for official batch release testing before release</a:t>
            </a:r>
          </a:p>
          <a:p>
            <a:pPr marL="285750" indent="-285750">
              <a:lnSpc>
                <a:spcPct val="100000"/>
              </a:lnSpc>
              <a:spcBef>
                <a:spcPts val="600"/>
              </a:spcBef>
            </a:pPr>
            <a:r>
              <a:rPr lang="en-GB" altLang="en-US" sz="1800" dirty="0">
                <a:latin typeface="+mn-lt"/>
                <a:cs typeface="Arial" panose="020B0604020202020204" pitchFamily="34" charset="0"/>
              </a:rPr>
              <a:t>NHS England </a:t>
            </a:r>
            <a:r>
              <a:rPr lang="it-IT" sz="1800" dirty="0"/>
              <a:t>–</a:t>
            </a:r>
            <a:r>
              <a:rPr lang="en-GB" altLang="en-US" sz="1800" dirty="0">
                <a:latin typeface="+mn-lt"/>
                <a:cs typeface="Arial" panose="020B0604020202020204" pitchFamily="34" charset="0"/>
              </a:rPr>
              <a:t> responsible for the commissioning, implementation and delivery of immunisation programmes through local teams</a:t>
            </a:r>
          </a:p>
        </p:txBody>
      </p:sp>
      <p:sp>
        <p:nvSpPr>
          <p:cNvPr id="10" name="Footer Placeholder 9">
            <a:extLst>
              <a:ext uri="{FF2B5EF4-FFF2-40B4-BE49-F238E27FC236}">
                <a16:creationId xmlns:a16="http://schemas.microsoft.com/office/drawing/2014/main" id="{C2FD5AF6-B3A3-4551-AB61-ADA697ABD14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7BA4D6FA-EDE6-4245-9DA3-D3CEF8722B78}"/>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4275602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4BF4-3EAD-4AC4-BECB-990173C0F7C0}"/>
              </a:ext>
            </a:extLst>
          </p:cNvPr>
          <p:cNvSpPr>
            <a:spLocks noGrp="1"/>
          </p:cNvSpPr>
          <p:nvPr>
            <p:ph type="title"/>
          </p:nvPr>
        </p:nvSpPr>
        <p:spPr/>
        <p:txBody>
          <a:bodyPr>
            <a:normAutofit/>
          </a:bodyPr>
          <a:lstStyle/>
          <a:p>
            <a:r>
              <a:rPr lang="en-GB" dirty="0"/>
              <a:t>Other agencies </a:t>
            </a:r>
          </a:p>
        </p:txBody>
      </p:sp>
      <p:sp>
        <p:nvSpPr>
          <p:cNvPr id="6" name="Content Placeholder 5">
            <a:extLst>
              <a:ext uri="{FF2B5EF4-FFF2-40B4-BE49-F238E27FC236}">
                <a16:creationId xmlns:a16="http://schemas.microsoft.com/office/drawing/2014/main" id="{A984B1E1-9F19-4629-AFFB-C63C83AACF27}"/>
              </a:ext>
            </a:extLst>
          </p:cNvPr>
          <p:cNvSpPr>
            <a:spLocks noGrp="1"/>
          </p:cNvSpPr>
          <p:nvPr>
            <p:ph idx="1"/>
          </p:nvPr>
        </p:nvSpPr>
        <p:spPr>
          <a:xfrm>
            <a:off x="428795" y="1417535"/>
            <a:ext cx="9696717" cy="4662815"/>
          </a:xfrm>
          <a:prstGeom prst="rect">
            <a:avLst/>
          </a:prstGeom>
        </p:spPr>
        <p:txBody>
          <a:bodyPr wrap="square">
            <a:spAutoFit/>
          </a:bodyPr>
          <a:lstStyle/>
          <a:p>
            <a:pPr marL="0" indent="0">
              <a:lnSpc>
                <a:spcPct val="100000"/>
              </a:lnSpc>
              <a:buNone/>
              <a:defRPr/>
            </a:pPr>
            <a:r>
              <a:rPr lang="en-GB" altLang="en-US" sz="2000" dirty="0">
                <a:cs typeface="Arial" panose="020B0604020202020204" pitchFamily="34" charset="0"/>
              </a:rPr>
              <a:t>Many other agencies have a key role in the design, development and implementation of vaccination programmes at a national, regional and local level to ensure the key components of a successful vaccination programme come together. </a:t>
            </a:r>
          </a:p>
          <a:p>
            <a:pPr marL="0" indent="0">
              <a:lnSpc>
                <a:spcPct val="100000"/>
              </a:lnSpc>
              <a:spcBef>
                <a:spcPts val="1200"/>
              </a:spcBef>
              <a:buNone/>
              <a:defRPr/>
            </a:pPr>
            <a:r>
              <a:rPr lang="en-GB" altLang="en-US" sz="2000" dirty="0">
                <a:cs typeface="Arial" panose="020B0604020202020204" pitchFamily="34" charset="0"/>
              </a:rPr>
              <a:t>These components include:</a:t>
            </a:r>
            <a:endParaRPr lang="en-GB" altLang="en-US" sz="1000" dirty="0">
              <a:cs typeface="Arial" panose="020B0604020202020204" pitchFamily="34" charset="0"/>
            </a:endParaRP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vaccine development</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vaccine supply and delivery </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vaccine coverage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population susceptibility to the disease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disease in the population</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adverse events and vaccine safety surveillance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monitoring attitudes to vaccination</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communication </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modelling to predicting the future impact of vaccination programmes</a:t>
            </a:r>
            <a:endParaRPr lang="en-GB" altLang="en-US" sz="2000" dirty="0">
              <a:latin typeface="Verdana" pitchFamily="1" charset="0"/>
            </a:endParaRPr>
          </a:p>
        </p:txBody>
      </p:sp>
      <p:sp>
        <p:nvSpPr>
          <p:cNvPr id="10" name="Footer Placeholder 9">
            <a:extLst>
              <a:ext uri="{FF2B5EF4-FFF2-40B4-BE49-F238E27FC236}">
                <a16:creationId xmlns:a16="http://schemas.microsoft.com/office/drawing/2014/main" id="{E4DC631D-E907-4D97-A1F8-B927358BE5D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ED3A84D8-DE6B-468D-A030-713FF67256D8}"/>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967839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7512-590B-4D5D-BFB2-96B0ED929275}"/>
              </a:ext>
            </a:extLst>
          </p:cNvPr>
          <p:cNvSpPr>
            <a:spLocks noGrp="1"/>
          </p:cNvSpPr>
          <p:nvPr>
            <p:ph type="title"/>
          </p:nvPr>
        </p:nvSpPr>
        <p:spPr/>
        <p:txBody>
          <a:bodyPr>
            <a:normAutofit fontScale="90000"/>
          </a:bodyPr>
          <a:lstStyle/>
          <a:p>
            <a:r>
              <a:rPr lang="en-GB" dirty="0"/>
              <a:t>COVID-19 vaccine programme considerations</a:t>
            </a:r>
            <a:br>
              <a:rPr lang="en-GB" dirty="0"/>
            </a:br>
            <a:endParaRPr lang="en-GB" dirty="0"/>
          </a:p>
        </p:txBody>
      </p:sp>
      <p:sp>
        <p:nvSpPr>
          <p:cNvPr id="3" name="Content Placeholder 2">
            <a:extLst>
              <a:ext uri="{FF2B5EF4-FFF2-40B4-BE49-F238E27FC236}">
                <a16:creationId xmlns:a16="http://schemas.microsoft.com/office/drawing/2014/main" id="{ED6032E9-6529-47E1-B79A-F32F54FF4D4C}"/>
              </a:ext>
            </a:extLst>
          </p:cNvPr>
          <p:cNvSpPr>
            <a:spLocks noGrp="1"/>
          </p:cNvSpPr>
          <p:nvPr>
            <p:ph idx="1"/>
          </p:nvPr>
        </p:nvSpPr>
        <p:spPr>
          <a:xfrm>
            <a:off x="555933" y="1554403"/>
            <a:ext cx="9552801" cy="4627724"/>
          </a:xfrm>
        </p:spPr>
        <p:txBody>
          <a:bodyPr>
            <a:normAutofit lnSpcReduction="10000"/>
          </a:bodyPr>
          <a:lstStyle/>
          <a:p>
            <a:pPr marL="0" indent="0">
              <a:lnSpc>
                <a:spcPct val="110000"/>
              </a:lnSpc>
              <a:spcBef>
                <a:spcPts val="0"/>
              </a:spcBef>
              <a:buNone/>
            </a:pPr>
            <a:r>
              <a:rPr lang="en-GB" sz="2000" dirty="0"/>
              <a:t>The overall aim of the COVID-19 vaccination programme is to protect those who are at most risk from serious illness or death.</a:t>
            </a:r>
          </a:p>
          <a:p>
            <a:pPr>
              <a:lnSpc>
                <a:spcPct val="110000"/>
              </a:lnSpc>
              <a:spcBef>
                <a:spcPts val="0"/>
              </a:spcBef>
            </a:pPr>
            <a:endParaRPr lang="en-GB" sz="2000" dirty="0"/>
          </a:p>
          <a:p>
            <a:pPr marL="0" indent="0">
              <a:lnSpc>
                <a:spcPct val="110000"/>
              </a:lnSpc>
              <a:spcBef>
                <a:spcPts val="0"/>
              </a:spcBef>
              <a:buNone/>
            </a:pPr>
            <a:r>
              <a:rPr lang="en-GB" sz="2000" dirty="0"/>
              <a:t>In order to advise which groups of patients to vaccinate and in which order to prioritise vaccination of these groups, the JCVI considered all the available relevant information on:</a:t>
            </a:r>
          </a:p>
          <a:p>
            <a:pPr>
              <a:lnSpc>
                <a:spcPct val="110000"/>
              </a:lnSpc>
              <a:spcBef>
                <a:spcPts val="0"/>
              </a:spcBef>
            </a:pPr>
            <a:endParaRPr lang="en-GB" sz="1200" dirty="0"/>
          </a:p>
          <a:p>
            <a:pPr marL="230188" indent="-230188">
              <a:lnSpc>
                <a:spcPct val="110000"/>
              </a:lnSpc>
              <a:spcBef>
                <a:spcPts val="0"/>
              </a:spcBef>
            </a:pPr>
            <a:r>
              <a:rPr lang="en-GB" sz="2000" dirty="0"/>
              <a:t>vaccine efficacy and/or immunogenicity and the safety of administration in different age and risk groups </a:t>
            </a:r>
          </a:p>
          <a:p>
            <a:pPr marL="230188" indent="-230188">
              <a:lnSpc>
                <a:spcPct val="110000"/>
              </a:lnSpc>
              <a:spcBef>
                <a:spcPts val="0"/>
              </a:spcBef>
            </a:pPr>
            <a:r>
              <a:rPr lang="en-GB" sz="2000" dirty="0"/>
              <a:t>the effect of the vaccine on acquisition of infection and transmission</a:t>
            </a:r>
          </a:p>
          <a:p>
            <a:pPr marL="230188" indent="-230188">
              <a:lnSpc>
                <a:spcPct val="110000"/>
              </a:lnSpc>
              <a:spcBef>
                <a:spcPts val="0"/>
              </a:spcBef>
            </a:pPr>
            <a:r>
              <a:rPr lang="en-GB" sz="2000" dirty="0"/>
              <a:t>the epidemiological, microbiological and clinical characteristics of COVID-19</a:t>
            </a:r>
          </a:p>
          <a:p>
            <a:pPr>
              <a:lnSpc>
                <a:spcPct val="110000"/>
              </a:lnSpc>
              <a:spcBef>
                <a:spcPts val="0"/>
              </a:spcBef>
            </a:pPr>
            <a:endParaRPr lang="en-GB" sz="2000" dirty="0"/>
          </a:p>
          <a:p>
            <a:pPr marL="0" indent="0">
              <a:lnSpc>
                <a:spcPct val="110000"/>
              </a:lnSpc>
              <a:spcBef>
                <a:spcPts val="0"/>
              </a:spcBef>
              <a:buNone/>
            </a:pPr>
            <a:r>
              <a:rPr lang="en-GB" sz="2000" dirty="0"/>
              <a:t>From this, they then made recommendations to the DHSC and planning to deliver vaccine and maximise uptake in these groups began.</a:t>
            </a:r>
          </a:p>
          <a:p>
            <a:pPr>
              <a:lnSpc>
                <a:spcPct val="100000"/>
              </a:lnSpc>
            </a:pPr>
            <a:endParaRPr lang="en-GB" sz="2000" dirty="0"/>
          </a:p>
          <a:p>
            <a:pPr>
              <a:lnSpc>
                <a:spcPct val="100000"/>
              </a:lnSpc>
            </a:pPr>
            <a:endParaRPr lang="en-GB" dirty="0">
              <a:solidFill>
                <a:srgbClr val="FF0000"/>
              </a:solidFill>
            </a:endParaRPr>
          </a:p>
          <a:p>
            <a:pPr>
              <a:lnSpc>
                <a:spcPct val="100000"/>
              </a:lnSpc>
            </a:pPr>
            <a:endParaRPr lang="en-GB" dirty="0">
              <a:solidFill>
                <a:srgbClr val="FF0000"/>
              </a:solidFill>
            </a:endParaRPr>
          </a:p>
          <a:p>
            <a:pPr>
              <a:lnSpc>
                <a:spcPct val="100000"/>
              </a:lnSpc>
            </a:pPr>
            <a:endParaRPr lang="en-GB" dirty="0"/>
          </a:p>
        </p:txBody>
      </p:sp>
      <p:sp>
        <p:nvSpPr>
          <p:cNvPr id="10" name="Footer Placeholder 9">
            <a:extLst>
              <a:ext uri="{FF2B5EF4-FFF2-40B4-BE49-F238E27FC236}">
                <a16:creationId xmlns:a16="http://schemas.microsoft.com/office/drawing/2014/main" id="{96145F29-05E1-4184-875F-2B68E9BE9CB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DB53C3A-70E3-4AD3-A0AC-4FC2A22613BD}"/>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984290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F1FE-E177-4E03-9586-AC7B4E44F12E}"/>
              </a:ext>
            </a:extLst>
          </p:cNvPr>
          <p:cNvSpPr>
            <a:spLocks noGrp="1"/>
          </p:cNvSpPr>
          <p:nvPr>
            <p:ph type="title"/>
          </p:nvPr>
        </p:nvSpPr>
        <p:spPr/>
        <p:txBody>
          <a:bodyPr/>
          <a:lstStyle/>
          <a:p>
            <a:r>
              <a:rPr lang="en-GB" dirty="0"/>
              <a:t>Priority groups for COVID-19 vaccination </a:t>
            </a:r>
          </a:p>
        </p:txBody>
      </p:sp>
      <p:sp>
        <p:nvSpPr>
          <p:cNvPr id="3" name="Content Placeholder 2">
            <a:extLst>
              <a:ext uri="{FF2B5EF4-FFF2-40B4-BE49-F238E27FC236}">
                <a16:creationId xmlns:a16="http://schemas.microsoft.com/office/drawing/2014/main" id="{DA0945BE-AF2C-45B8-A88B-8B0B5BE47D23}"/>
              </a:ext>
            </a:extLst>
          </p:cNvPr>
          <p:cNvSpPr>
            <a:spLocks noGrp="1"/>
          </p:cNvSpPr>
          <p:nvPr>
            <p:ph idx="1"/>
          </p:nvPr>
        </p:nvSpPr>
        <p:spPr>
          <a:xfrm>
            <a:off x="330206" y="1423061"/>
            <a:ext cx="9551619" cy="5015789"/>
          </a:xfrm>
        </p:spPr>
        <p:txBody>
          <a:bodyPr>
            <a:normAutofit fontScale="85000" lnSpcReduction="10000"/>
          </a:bodyPr>
          <a:lstStyle/>
          <a:p>
            <a:pPr marL="0" indent="0">
              <a:lnSpc>
                <a:spcPct val="120000"/>
              </a:lnSpc>
              <a:spcAft>
                <a:spcPts val="600"/>
              </a:spcAft>
              <a:buNone/>
            </a:pPr>
            <a:r>
              <a:rPr lang="en-GB" sz="2000" dirty="0"/>
              <a:t>JCVI made recommendations as to how COVID-19 vaccine should be offered by identifying the priority groups for vaccination and the order in which they should be vaccinated.</a:t>
            </a:r>
          </a:p>
          <a:p>
            <a:pPr marL="0" indent="0">
              <a:lnSpc>
                <a:spcPct val="120000"/>
              </a:lnSpc>
              <a:spcAft>
                <a:spcPts val="600"/>
              </a:spcAft>
              <a:buNone/>
            </a:pPr>
            <a:r>
              <a:rPr lang="en-GB" sz="2000" dirty="0"/>
              <a:t>Prioritisation ensured that those at highest risk of severe illness and death were offered vaccine early, as were those at risk of transmitting infection to multiple vulnerable persons or other staff in a health or social care setting.</a:t>
            </a:r>
          </a:p>
          <a:p>
            <a:pPr marL="0" indent="0">
              <a:lnSpc>
                <a:spcPct val="120000"/>
              </a:lnSpc>
              <a:spcAft>
                <a:spcPts val="600"/>
              </a:spcAft>
              <a:buNone/>
            </a:pPr>
            <a:r>
              <a:rPr lang="en-GB" sz="2000" dirty="0"/>
              <a:t>The priority groups were selected based on the epidemiology of the infection observed since the start of the pandemic: their risk of severe disease, mortality and other considerations such as ethnicity, deprivation and occupation:</a:t>
            </a:r>
          </a:p>
          <a:p>
            <a:pPr marL="742950" lvl="1" indent="-285750">
              <a:lnSpc>
                <a:spcPct val="120000"/>
              </a:lnSpc>
              <a:spcAft>
                <a:spcPts val="600"/>
              </a:spcAft>
            </a:pPr>
            <a:r>
              <a:rPr lang="en-GB" sz="1800" dirty="0"/>
              <a:t>evidence from the UK indicated that the risk of poorer outcomes from COVID-19 infection increased dramatically with age in both healthy adults and in adults with underlying health conditions </a:t>
            </a:r>
          </a:p>
          <a:p>
            <a:pPr marL="742950" lvl="1" indent="-285750">
              <a:lnSpc>
                <a:spcPct val="120000"/>
              </a:lnSpc>
              <a:spcAft>
                <a:spcPts val="600"/>
              </a:spcAft>
            </a:pPr>
            <a:r>
              <a:rPr lang="en-GB" sz="1800" dirty="0"/>
              <a:t>those over the age of 65 years had by far the highest risk, and the risk increased with age</a:t>
            </a:r>
          </a:p>
          <a:p>
            <a:pPr marL="0" indent="0">
              <a:lnSpc>
                <a:spcPct val="120000"/>
              </a:lnSpc>
              <a:spcAft>
                <a:spcPts val="600"/>
              </a:spcAft>
              <a:buNone/>
            </a:pPr>
            <a:r>
              <a:rPr lang="en-GB" sz="2000" dirty="0"/>
              <a:t>Full details on vaccine eligibility, with detail on the at-risk conditions, are included in the Green Book COVID-19 chapter.</a:t>
            </a:r>
          </a:p>
        </p:txBody>
      </p:sp>
      <p:sp>
        <p:nvSpPr>
          <p:cNvPr id="10" name="Footer Placeholder 9">
            <a:extLst>
              <a:ext uri="{FF2B5EF4-FFF2-40B4-BE49-F238E27FC236}">
                <a16:creationId xmlns:a16="http://schemas.microsoft.com/office/drawing/2014/main" id="{10201DB3-9A5E-4023-B2D9-DEF0121EE1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14AFC0E-81A1-4A63-8641-FD49A115E754}"/>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1125124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E044-CEEC-46CC-B93B-B49E8B7DAE86}"/>
              </a:ext>
            </a:extLst>
          </p:cNvPr>
          <p:cNvSpPr>
            <a:spLocks noGrp="1"/>
          </p:cNvSpPr>
          <p:nvPr>
            <p:ph type="title"/>
          </p:nvPr>
        </p:nvSpPr>
        <p:spPr/>
        <p:txBody>
          <a:bodyPr/>
          <a:lstStyle/>
          <a:p>
            <a:r>
              <a:rPr lang="en-GB" dirty="0"/>
              <a:t>Vaccine priority groups: Phase 1</a:t>
            </a:r>
          </a:p>
        </p:txBody>
      </p:sp>
      <p:sp>
        <p:nvSpPr>
          <p:cNvPr id="10" name="Footer Placeholder 9">
            <a:extLst>
              <a:ext uri="{FF2B5EF4-FFF2-40B4-BE49-F238E27FC236}">
                <a16:creationId xmlns:a16="http://schemas.microsoft.com/office/drawing/2014/main" id="{123D77D1-4907-47EA-891C-0EB8A364B683}"/>
              </a:ext>
            </a:extLst>
          </p:cNvPr>
          <p:cNvSpPr>
            <a:spLocks noGrp="1"/>
          </p:cNvSpPr>
          <p:nvPr>
            <p:ph type="ftr" sz="quarter" idx="10"/>
          </p:nvPr>
        </p:nvSpPr>
        <p:spPr/>
        <p:txBody>
          <a:bodyPr/>
          <a:lstStyle/>
          <a:p>
            <a:r>
              <a:rPr lang="en-GB" sz="1400" dirty="0"/>
              <a:t>COVID-19 </a:t>
            </a:r>
            <a:r>
              <a:rPr lang="en-GB" dirty="0"/>
              <a:t>v</a:t>
            </a:r>
            <a:r>
              <a:rPr lang="en-GB" sz="1400" dirty="0"/>
              <a:t>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AD8BB24E-F7C5-46BB-8870-C80F04368058}"/>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5" name="Content Placeholder 4">
            <a:extLst>
              <a:ext uri="{FF2B5EF4-FFF2-40B4-BE49-F238E27FC236}">
                <a16:creationId xmlns:a16="http://schemas.microsoft.com/office/drawing/2014/main" id="{F6DA0BA5-D352-44D6-B08E-056DF6492EE8}"/>
              </a:ext>
            </a:extLst>
          </p:cNvPr>
          <p:cNvPicPr>
            <a:picLocks noGrp="1" noChangeAspect="1"/>
          </p:cNvPicPr>
          <p:nvPr>
            <p:ph idx="1"/>
          </p:nvPr>
        </p:nvPicPr>
        <p:blipFill>
          <a:blip r:embed="rId3"/>
          <a:stretch>
            <a:fillRect/>
          </a:stretch>
        </p:blipFill>
        <p:spPr>
          <a:xfrm>
            <a:off x="1966551" y="1581440"/>
            <a:ext cx="6493958" cy="4586358"/>
          </a:xfrm>
          <a:prstGeom prst="rect">
            <a:avLst/>
          </a:prstGeom>
        </p:spPr>
      </p:pic>
      <p:sp>
        <p:nvSpPr>
          <p:cNvPr id="7" name="TextBox 6">
            <a:extLst>
              <a:ext uri="{FF2B5EF4-FFF2-40B4-BE49-F238E27FC236}">
                <a16:creationId xmlns:a16="http://schemas.microsoft.com/office/drawing/2014/main" id="{F57DD673-4090-4292-BAE5-7DA9FC6AF81A}"/>
              </a:ext>
            </a:extLst>
          </p:cNvPr>
          <p:cNvSpPr txBox="1"/>
          <p:nvPr/>
        </p:nvSpPr>
        <p:spPr>
          <a:xfrm>
            <a:off x="7444510" y="6187468"/>
            <a:ext cx="3709670" cy="276999"/>
          </a:xfrm>
          <a:prstGeom prst="rect">
            <a:avLst/>
          </a:prstGeom>
          <a:noFill/>
        </p:spPr>
        <p:txBody>
          <a:bodyPr wrap="none" rtlCol="0">
            <a:spAutoFit/>
          </a:bodyPr>
          <a:lstStyle/>
          <a:p>
            <a:r>
              <a:rPr lang="en-GB" sz="1200" baseline="30000" dirty="0"/>
              <a:t>1 </a:t>
            </a:r>
            <a:r>
              <a:rPr lang="en-GB" sz="1200" dirty="0"/>
              <a:t>Previously known as clinically extremely vulnerable</a:t>
            </a:r>
          </a:p>
        </p:txBody>
      </p:sp>
    </p:spTree>
    <p:extLst>
      <p:ext uri="{BB962C8B-B14F-4D97-AF65-F5344CB8AC3E}">
        <p14:creationId xmlns:p14="http://schemas.microsoft.com/office/powerpoint/2010/main" val="38437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37CC-1852-4858-9F0E-88E73AE9BB5E}"/>
              </a:ext>
            </a:extLst>
          </p:cNvPr>
          <p:cNvSpPr>
            <a:spLocks noGrp="1"/>
          </p:cNvSpPr>
          <p:nvPr>
            <p:ph type="title"/>
          </p:nvPr>
        </p:nvSpPr>
        <p:spPr/>
        <p:txBody>
          <a:bodyPr/>
          <a:lstStyle/>
          <a:p>
            <a:r>
              <a:rPr lang="en-GB" dirty="0"/>
              <a:t>Vaccine priority groups: Phase 2</a:t>
            </a:r>
          </a:p>
        </p:txBody>
      </p:sp>
      <p:sp>
        <p:nvSpPr>
          <p:cNvPr id="3" name="Content Placeholder 2">
            <a:extLst>
              <a:ext uri="{FF2B5EF4-FFF2-40B4-BE49-F238E27FC236}">
                <a16:creationId xmlns:a16="http://schemas.microsoft.com/office/drawing/2014/main" id="{125E1411-F161-49C2-A9ED-926335CA4D22}"/>
              </a:ext>
            </a:extLst>
          </p:cNvPr>
          <p:cNvSpPr>
            <a:spLocks noGrp="1"/>
          </p:cNvSpPr>
          <p:nvPr>
            <p:ph idx="1"/>
          </p:nvPr>
        </p:nvSpPr>
        <p:spPr>
          <a:xfrm>
            <a:off x="434303" y="1397000"/>
            <a:ext cx="9573763" cy="5041850"/>
          </a:xfrm>
        </p:spPr>
        <p:txBody>
          <a:bodyPr>
            <a:noAutofit/>
          </a:bodyPr>
          <a:lstStyle/>
          <a:p>
            <a:pPr marL="0" indent="0">
              <a:lnSpc>
                <a:spcPct val="120000"/>
              </a:lnSpc>
              <a:spcBef>
                <a:spcPts val="0"/>
              </a:spcBef>
              <a:buNone/>
            </a:pPr>
            <a:r>
              <a:rPr lang="en-GB" sz="1600" dirty="0">
                <a:solidFill>
                  <a:srgbClr val="000000"/>
                </a:solidFill>
                <a:latin typeface="+mn-lt"/>
                <a:ea typeface="Calibri" panose="020F0502020204030204" pitchFamily="34" charset="0"/>
                <a:cs typeface="Calibri" panose="020F0502020204030204" pitchFamily="34" charset="0"/>
              </a:rPr>
              <a:t>I</a:t>
            </a:r>
            <a:r>
              <a:rPr lang="en-GB" sz="1600" dirty="0">
                <a:solidFill>
                  <a:srgbClr val="000000"/>
                </a:solidFill>
                <a:effectLst/>
                <a:latin typeface="+mn-lt"/>
                <a:ea typeface="Calibri" panose="020F0502020204030204" pitchFamily="34" charset="0"/>
                <a:cs typeface="Calibri" panose="020F0502020204030204" pitchFamily="34" charset="0"/>
              </a:rPr>
              <a:t>n Phase 2 the focus was primary immunisation to protect those at risk from serious illness or death, and to protect the NHS by reducing the risks of hospitalisation and critical care admission.</a:t>
            </a:r>
          </a:p>
          <a:p>
            <a:pPr marL="0" indent="0">
              <a:lnSpc>
                <a:spcPct val="120000"/>
              </a:lnSpc>
              <a:spcBef>
                <a:spcPts val="0"/>
              </a:spcBef>
              <a:buNone/>
            </a:pPr>
            <a:endParaRPr lang="en-GB" sz="1600" dirty="0">
              <a:solidFill>
                <a:srgbClr val="000000"/>
              </a:solidFill>
              <a:effectLst/>
              <a:latin typeface="+mn-lt"/>
              <a:ea typeface="Calibri" panose="020F0502020204030204" pitchFamily="34" charset="0"/>
              <a:cs typeface="Calibri" panose="020F0502020204030204" pitchFamily="34" charset="0"/>
            </a:endParaRPr>
          </a:p>
          <a:p>
            <a:pPr marL="0" indent="0">
              <a:lnSpc>
                <a:spcPct val="120000"/>
              </a:lnSpc>
              <a:spcBef>
                <a:spcPts val="0"/>
              </a:spcBef>
              <a:buNone/>
            </a:pPr>
            <a:r>
              <a:rPr lang="en-GB" sz="1600" dirty="0">
                <a:solidFill>
                  <a:srgbClr val="000000"/>
                </a:solidFill>
                <a:latin typeface="+mn-lt"/>
                <a:ea typeface="Calibri" panose="020F0502020204030204" pitchFamily="34" charset="0"/>
                <a:cs typeface="Calibri" panose="020F0502020204030204" pitchFamily="34" charset="0"/>
              </a:rPr>
              <a:t>T</a:t>
            </a:r>
            <a:r>
              <a:rPr lang="en-GB" sz="1600" dirty="0">
                <a:solidFill>
                  <a:srgbClr val="000000"/>
                </a:solidFill>
                <a:effectLst/>
                <a:latin typeface="+mn-lt"/>
                <a:ea typeface="Calibri" panose="020F0502020204030204" pitchFamily="34" charset="0"/>
                <a:cs typeface="Calibri" panose="020F0502020204030204" pitchFamily="34" charset="0"/>
              </a:rPr>
              <a:t>his involved the extension of primary vaccination </a:t>
            </a:r>
            <a:r>
              <a:rPr lang="it-IT" sz="1200" b="0" i="0" dirty="0">
                <a:solidFill>
                  <a:srgbClr val="000000"/>
                </a:solidFill>
                <a:effectLst/>
                <a:latin typeface="source-serif-pro"/>
              </a:rPr>
              <a:t>–</a:t>
            </a:r>
            <a:r>
              <a:rPr lang="en-GB" sz="1600" dirty="0">
                <a:solidFill>
                  <a:srgbClr val="000000"/>
                </a:solidFill>
                <a:effectLst/>
                <a:latin typeface="+mn-lt"/>
                <a:ea typeface="Calibri" panose="020F0502020204030204" pitchFamily="34" charset="0"/>
                <a:cs typeface="Calibri" panose="020F0502020204030204" pitchFamily="34" charset="0"/>
              </a:rPr>
              <a:t> in descending order of age to all adults (from June 2021),  then to children and young people aged 5 years in clinical risk groups and then to </a:t>
            </a:r>
            <a:r>
              <a:rPr lang="en-GB" sz="1600" dirty="0">
                <a:effectLst/>
                <a:latin typeface="+mn-lt"/>
                <a:ea typeface="Calibri" panose="020F0502020204030204" pitchFamily="34" charset="0"/>
                <a:cs typeface="Calibri" panose="020F0502020204030204" pitchFamily="34" charset="0"/>
              </a:rPr>
              <a:t>all children aged 5 years and above </a:t>
            </a:r>
            <a:r>
              <a:rPr lang="en-GB" sz="1600" dirty="0">
                <a:solidFill>
                  <a:srgbClr val="000000"/>
                </a:solidFill>
                <a:effectLst/>
                <a:latin typeface="+mn-lt"/>
                <a:ea typeface="Calibri" panose="020F0502020204030204" pitchFamily="34" charset="0"/>
                <a:cs typeface="Calibri" panose="020F0502020204030204" pitchFamily="34" charset="0"/>
              </a:rPr>
              <a:t>with no underlying disease </a:t>
            </a:r>
            <a:r>
              <a:rPr lang="it-IT" sz="1200" b="0" i="0" dirty="0">
                <a:solidFill>
                  <a:srgbClr val="000000"/>
                </a:solidFill>
                <a:effectLst/>
                <a:latin typeface="source-serif-pro"/>
              </a:rPr>
              <a:t>–</a:t>
            </a:r>
            <a:r>
              <a:rPr lang="en-GB" sz="1600" dirty="0">
                <a:solidFill>
                  <a:srgbClr val="000000"/>
                </a:solidFill>
                <a:effectLst/>
                <a:latin typeface="+mn-lt"/>
                <a:ea typeface="Calibri" panose="020F0502020204030204" pitchFamily="34" charset="0"/>
                <a:cs typeface="Calibri" panose="020F0502020204030204" pitchFamily="34" charset="0"/>
              </a:rPr>
              <a:t> whilst, at the same time, continuing efforts to maximise coverage and complete delivery of second doses amongst those prioritised in Phase 1 but who remained un- or only partially vaccinated.</a:t>
            </a:r>
            <a:endParaRPr lang="en-GB" sz="1600" dirty="0">
              <a:latin typeface="+mn-lt"/>
            </a:endParaRP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latin typeface="+mn-lt"/>
              </a:rPr>
              <a:t>As there was evidence of an increased risk of hospitalisation in males, those from certain ethnic minority backgrounds, those who are obese or morbidly obese, and those from socio-economically deprived areas, JCVI advised that specific focus should be used to promote and deliver vaccination to these groups.</a:t>
            </a: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solidFill>
                  <a:srgbClr val="000000"/>
                </a:solidFill>
                <a:latin typeface="+mn-lt"/>
                <a:ea typeface="Calibri" panose="020F0502020204030204" pitchFamily="34" charset="0"/>
                <a:cs typeface="Calibri" panose="020F0502020204030204" pitchFamily="34" charset="0"/>
              </a:rPr>
              <a:t>E</a:t>
            </a:r>
            <a:r>
              <a:rPr lang="en-GB" sz="1600" dirty="0">
                <a:solidFill>
                  <a:srgbClr val="000000"/>
                </a:solidFill>
                <a:effectLst/>
                <a:latin typeface="+mn-lt"/>
                <a:ea typeface="Calibri" panose="020F0502020204030204" pitchFamily="34" charset="0"/>
                <a:cs typeface="Calibri" panose="020F0502020204030204" pitchFamily="34" charset="0"/>
              </a:rPr>
              <a:t>ligible individuals who were immunosuppressed at, or around the time of their first, second or both primary doses were (and continue to be) additionally offered a 3</a:t>
            </a:r>
            <a:r>
              <a:rPr lang="en-GB" sz="1600" baseline="30000" dirty="0">
                <a:solidFill>
                  <a:srgbClr val="000000"/>
                </a:solidFill>
                <a:effectLst/>
                <a:latin typeface="+mn-lt"/>
                <a:ea typeface="Calibri" panose="020F0502020204030204" pitchFamily="34" charset="0"/>
                <a:cs typeface="Calibri" panose="020F0502020204030204" pitchFamily="34" charset="0"/>
              </a:rPr>
              <a:t>rd</a:t>
            </a:r>
            <a:r>
              <a:rPr lang="en-GB" sz="1600" dirty="0">
                <a:solidFill>
                  <a:srgbClr val="000000"/>
                </a:solidFill>
                <a:effectLst/>
                <a:latin typeface="+mn-lt"/>
                <a:ea typeface="Calibri" panose="020F0502020204030204" pitchFamily="34" charset="0"/>
                <a:cs typeface="Calibri" panose="020F0502020204030204" pitchFamily="34" charset="0"/>
              </a:rPr>
              <a:t> primary dose to maximise their primary immune response.</a:t>
            </a:r>
            <a:endParaRPr lang="en-GB" sz="16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1600" dirty="0"/>
          </a:p>
        </p:txBody>
      </p:sp>
      <p:sp>
        <p:nvSpPr>
          <p:cNvPr id="10" name="Footer Placeholder 9">
            <a:extLst>
              <a:ext uri="{FF2B5EF4-FFF2-40B4-BE49-F238E27FC236}">
                <a16:creationId xmlns:a16="http://schemas.microsoft.com/office/drawing/2014/main" id="{AB789B27-6C9D-43E2-92AF-8DD2445054E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121712E-87B5-42D6-B358-57D2F278623B}"/>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238357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F4F8-422A-4672-97DB-4B3A49C5761D}"/>
              </a:ext>
            </a:extLst>
          </p:cNvPr>
          <p:cNvSpPr>
            <a:spLocks noGrp="1"/>
          </p:cNvSpPr>
          <p:nvPr>
            <p:ph type="title"/>
          </p:nvPr>
        </p:nvSpPr>
        <p:spPr>
          <a:xfrm>
            <a:off x="330206" y="280084"/>
            <a:ext cx="9921141" cy="972607"/>
          </a:xfrm>
        </p:spPr>
        <p:txBody>
          <a:bodyPr>
            <a:normAutofit fontScale="90000"/>
          </a:bodyPr>
          <a:lstStyle/>
          <a:p>
            <a:r>
              <a:rPr lang="en-GB" dirty="0"/>
              <a:t>Prerequisites to administering COVID-19 vaccine</a:t>
            </a:r>
          </a:p>
        </p:txBody>
      </p:sp>
      <p:sp>
        <p:nvSpPr>
          <p:cNvPr id="3" name="Content Placeholder 2">
            <a:extLst>
              <a:ext uri="{FF2B5EF4-FFF2-40B4-BE49-F238E27FC236}">
                <a16:creationId xmlns:a16="http://schemas.microsoft.com/office/drawing/2014/main" id="{0556D813-83AB-48BE-A651-C6BC2E998FDF}"/>
              </a:ext>
            </a:extLst>
          </p:cNvPr>
          <p:cNvSpPr>
            <a:spLocks noGrp="1"/>
          </p:cNvSpPr>
          <p:nvPr>
            <p:ph idx="1"/>
          </p:nvPr>
        </p:nvSpPr>
        <p:spPr>
          <a:xfrm>
            <a:off x="330206" y="1505588"/>
            <a:ext cx="9400820" cy="4744210"/>
          </a:xfrm>
        </p:spPr>
        <p:txBody>
          <a:bodyPr>
            <a:normAutofit fontScale="55000" lnSpcReduction="20000"/>
          </a:bodyPr>
          <a:lstStyle/>
          <a:p>
            <a:pPr marL="0" indent="0">
              <a:lnSpc>
                <a:spcPct val="120000"/>
              </a:lnSpc>
              <a:spcBef>
                <a:spcPts val="0"/>
              </a:spcBef>
              <a:buNone/>
            </a:pPr>
            <a:r>
              <a:rPr lang="en-GB" sz="2600" dirty="0"/>
              <a:t>Before administering COVID-19 vaccine, you should have:</a:t>
            </a:r>
          </a:p>
          <a:p>
            <a:pPr marL="285750" indent="-285750">
              <a:lnSpc>
                <a:spcPct val="120000"/>
              </a:lnSpc>
              <a:spcBef>
                <a:spcPts val="1200"/>
              </a:spcBef>
            </a:pPr>
            <a:r>
              <a:rPr lang="en-GB" sz="2600" dirty="0"/>
              <a:t>undertaken training in the management of anaphylaxis and Basic Life Support (adult and/or paediatric) as specified by the policy for your local area</a:t>
            </a:r>
          </a:p>
          <a:p>
            <a:pPr marL="285750" indent="-285750">
              <a:lnSpc>
                <a:spcPct val="120000"/>
              </a:lnSpc>
              <a:spcBef>
                <a:spcPts val="1200"/>
              </a:spcBef>
            </a:pPr>
            <a:r>
              <a:rPr lang="en-GB" sz="2600" dirty="0"/>
              <a:t>undertaken any additional statutory and mandatory training as required by your employer</a:t>
            </a:r>
          </a:p>
          <a:p>
            <a:pPr marL="285750" indent="-285750">
              <a:lnSpc>
                <a:spcPct val="120000"/>
              </a:lnSpc>
              <a:spcBef>
                <a:spcPts val="1200"/>
              </a:spcBef>
            </a:pPr>
            <a:r>
              <a:rPr lang="en-GB" sz="2600" dirty="0"/>
              <a:t>received COVID-19 vaccine training through attending a taught session and/or the eLearning for Healthcare COVID-19 vaccine elearning programme</a:t>
            </a:r>
          </a:p>
          <a:p>
            <a:pPr marL="285750" indent="-285750">
              <a:lnSpc>
                <a:spcPct val="120000"/>
              </a:lnSpc>
              <a:spcBef>
                <a:spcPts val="1200"/>
              </a:spcBef>
            </a:pPr>
            <a:r>
              <a:rPr lang="en-GB" sz="2600" dirty="0"/>
              <a:t>received practical training in COVID-19 vaccine preparation and administration</a:t>
            </a:r>
          </a:p>
          <a:p>
            <a:pPr marL="285750" lvl="0" indent="-285750">
              <a:lnSpc>
                <a:spcPct val="120000"/>
              </a:lnSpc>
              <a:spcBef>
                <a:spcPts val="1200"/>
              </a:spcBef>
            </a:pPr>
            <a:r>
              <a:rPr lang="en-GB" sz="2600" dirty="0"/>
              <a:t>completed the COVID-19 vaccinator competency assessment tool</a:t>
            </a:r>
          </a:p>
          <a:p>
            <a:pPr marL="285750" lvl="0" indent="-285750">
              <a:lnSpc>
                <a:spcPct val="120000"/>
              </a:lnSpc>
              <a:spcBef>
                <a:spcPts val="1200"/>
              </a:spcBef>
            </a:pPr>
            <a:r>
              <a:rPr lang="en-GB" sz="2600" dirty="0"/>
              <a:t>an appropriate legal framework to supply and administer COVID-19 vaccine in place for example patient specific prescription, Patient Specific Direction (PSD), Patient Group Direction (PGD) or Protocol</a:t>
            </a:r>
          </a:p>
          <a:p>
            <a:pPr marL="285750" lvl="0" indent="-285750">
              <a:lnSpc>
                <a:spcPct val="120000"/>
              </a:lnSpc>
              <a:spcBef>
                <a:spcPts val="1200"/>
              </a:spcBef>
            </a:pPr>
            <a:r>
              <a:rPr lang="en-GB" sz="2600" dirty="0"/>
              <a:t>accessed and familiarised yourself with the following key documents: </a:t>
            </a:r>
            <a:r>
              <a:rPr lang="en-GB" sz="2600" u="sng" dirty="0">
                <a:hlinkClick r:id="rId3"/>
              </a:rPr>
              <a:t>Green Book COVID-19 chapter</a:t>
            </a:r>
            <a:r>
              <a:rPr lang="en-GB" sz="2600" dirty="0"/>
              <a:t>, the UKHSA </a:t>
            </a:r>
            <a:r>
              <a:rPr lang="en-GB" sz="2600" u="sng" dirty="0">
                <a:hlinkClick r:id="rId4"/>
              </a:rPr>
              <a:t>COVID-19 immunisation programme information for healthcare practitioners</a:t>
            </a:r>
            <a:r>
              <a:rPr lang="en-GB" sz="2600" dirty="0"/>
              <a:t> document and the vaccine product information in the Summary of Product Characteristics (</a:t>
            </a:r>
            <a:r>
              <a:rPr lang="en-GB" sz="2600" u="sng" dirty="0">
                <a:hlinkClick r:id="rId5"/>
              </a:rPr>
              <a:t>Electronic Medicines </a:t>
            </a:r>
            <a:r>
              <a:rPr lang="en-GB" sz="2600" dirty="0">
                <a:hlinkClick r:id="rId5"/>
              </a:rPr>
              <a:t>Companion</a:t>
            </a:r>
            <a:r>
              <a:rPr lang="en-GB" sz="2600" dirty="0"/>
              <a:t> website). </a:t>
            </a:r>
          </a:p>
          <a:p>
            <a:endParaRPr lang="en-GB" dirty="0"/>
          </a:p>
        </p:txBody>
      </p:sp>
      <p:sp>
        <p:nvSpPr>
          <p:cNvPr id="4" name="Footer Placeholder 3">
            <a:extLst>
              <a:ext uri="{FF2B5EF4-FFF2-40B4-BE49-F238E27FC236}">
                <a16:creationId xmlns:a16="http://schemas.microsoft.com/office/drawing/2014/main" id="{59AE733F-4347-4F2E-A578-9730E182EBF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9CD6FABE-B0E5-4114-AD4F-73E7BE53C0A1}"/>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138517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C6EB-0DF4-4330-BE4F-B2ED9B41646B}"/>
              </a:ext>
            </a:extLst>
          </p:cNvPr>
          <p:cNvSpPr>
            <a:spLocks noGrp="1"/>
          </p:cNvSpPr>
          <p:nvPr>
            <p:ph type="title"/>
          </p:nvPr>
        </p:nvSpPr>
        <p:spPr>
          <a:xfrm>
            <a:off x="330205" y="245532"/>
            <a:ext cx="10515600" cy="972607"/>
          </a:xfrm>
        </p:spPr>
        <p:txBody>
          <a:bodyPr/>
          <a:lstStyle/>
          <a:p>
            <a:r>
              <a:rPr lang="en-GB" dirty="0"/>
              <a:t>Older adults resident in a care home</a:t>
            </a:r>
          </a:p>
        </p:txBody>
      </p:sp>
      <p:sp>
        <p:nvSpPr>
          <p:cNvPr id="3" name="Content Placeholder 2">
            <a:extLst>
              <a:ext uri="{FF2B5EF4-FFF2-40B4-BE49-F238E27FC236}">
                <a16:creationId xmlns:a16="http://schemas.microsoft.com/office/drawing/2014/main" id="{3C116837-BAF7-464E-AB28-E4D46F63CE5B}"/>
              </a:ext>
            </a:extLst>
          </p:cNvPr>
          <p:cNvSpPr>
            <a:spLocks noGrp="1"/>
          </p:cNvSpPr>
          <p:nvPr>
            <p:ph idx="1"/>
          </p:nvPr>
        </p:nvSpPr>
        <p:spPr>
          <a:xfrm>
            <a:off x="330205" y="1487277"/>
            <a:ext cx="10515600" cy="4827553"/>
          </a:xfrm>
        </p:spPr>
        <p:txBody>
          <a:bodyPr>
            <a:noAutofit/>
          </a:bodyPr>
          <a:lstStyle/>
          <a:p>
            <a:pPr marL="0" indent="0">
              <a:lnSpc>
                <a:spcPct val="120000"/>
              </a:lnSpc>
              <a:spcAft>
                <a:spcPts val="1200"/>
              </a:spcAft>
              <a:buNone/>
            </a:pPr>
            <a:r>
              <a:rPr lang="en-GB" sz="1300" dirty="0">
                <a:latin typeface="+mn-lt"/>
              </a:rPr>
              <a:t>There is clear evidence that those living in residential care homes for older adults have been disproportionately affected by COVID-19.</a:t>
            </a:r>
          </a:p>
          <a:p>
            <a:pPr marL="0" indent="0">
              <a:lnSpc>
                <a:spcPct val="120000"/>
              </a:lnSpc>
              <a:spcAft>
                <a:spcPts val="1200"/>
              </a:spcAft>
              <a:buNone/>
            </a:pPr>
            <a:r>
              <a:rPr lang="en-GB" sz="1300" dirty="0">
                <a:latin typeface="+mn-lt"/>
              </a:rPr>
              <a:t>Those living in care homes have a high risk of exposure to infection due to their close contact with staff (including bank staff) and other residents including those residents returning to the care home from hospital.</a:t>
            </a:r>
          </a:p>
          <a:p>
            <a:pPr marL="0" indent="0">
              <a:lnSpc>
                <a:spcPct val="120000"/>
              </a:lnSpc>
              <a:spcAft>
                <a:spcPts val="1200"/>
              </a:spcAft>
              <a:buNone/>
            </a:pPr>
            <a:r>
              <a:rPr lang="en-GB" sz="1300" dirty="0">
                <a:latin typeface="+mn-lt"/>
              </a:rPr>
              <a:t>The closed setting of the care home also increases the risk of outbreaks occurring as any asymptomatic residents and staff could be potential reservoirs for on-going transmission.</a:t>
            </a:r>
          </a:p>
          <a:p>
            <a:pPr marL="0" indent="0">
              <a:lnSpc>
                <a:spcPct val="120000"/>
              </a:lnSpc>
              <a:spcAft>
                <a:spcPts val="1200"/>
              </a:spcAft>
              <a:buNone/>
            </a:pPr>
            <a:r>
              <a:rPr lang="en-GB" sz="1300" dirty="0">
                <a:latin typeface="+mn-lt"/>
              </a:rPr>
              <a:t>Given the increased risk of outbreaks, morbidity and mortality in these closed settings, older adults in care homes are considered to be at very high risk.</a:t>
            </a:r>
          </a:p>
          <a:p>
            <a:pPr marL="0" indent="0">
              <a:lnSpc>
                <a:spcPct val="120000"/>
              </a:lnSpc>
              <a:spcAft>
                <a:spcPts val="1200"/>
              </a:spcAft>
              <a:buNone/>
            </a:pPr>
            <a:r>
              <a:rPr lang="en-GB" sz="1300" dirty="0">
                <a:effectLst/>
                <a:latin typeface="+mn-lt"/>
                <a:ea typeface="Calibri" panose="020F0502020204030204" pitchFamily="34" charset="0"/>
                <a:cs typeface="Times New Roman" panose="02020603050405020304" pitchFamily="18" charset="0"/>
              </a:rPr>
              <a:t>JCVI have consistently advised that vaccination of </a:t>
            </a:r>
            <a:r>
              <a:rPr lang="en-GB" sz="1300" dirty="0">
                <a:latin typeface="+mn-lt"/>
                <a:ea typeface="Calibri" panose="020F0502020204030204" pitchFamily="34" charset="0"/>
                <a:cs typeface="Times New Roman" panose="02020603050405020304" pitchFamily="18" charset="0"/>
              </a:rPr>
              <a:t>c</a:t>
            </a:r>
            <a:r>
              <a:rPr lang="en-GB" sz="1300" dirty="0">
                <a:effectLst/>
                <a:latin typeface="+mn-lt"/>
                <a:ea typeface="Calibri" panose="020F0502020204030204" pitchFamily="34" charset="0"/>
                <a:cs typeface="Times New Roman" panose="02020603050405020304" pitchFamily="18" charset="0"/>
              </a:rPr>
              <a:t>are home residents should be the highest priority for vaccination; they were offered an additional booster during the spring 2022, and autumn 2022 booster campaigns, are eligible for the current spring 2023 booster dose.</a:t>
            </a:r>
          </a:p>
          <a:p>
            <a:pPr marL="0" indent="0">
              <a:lnSpc>
                <a:spcPct val="120000"/>
              </a:lnSpc>
              <a:spcAft>
                <a:spcPts val="1200"/>
              </a:spcAft>
              <a:buNone/>
            </a:pPr>
            <a:r>
              <a:rPr lang="en-GB" sz="1300" dirty="0">
                <a:latin typeface="+mn-lt"/>
              </a:rPr>
              <a:t>Vaccination of residents and staff at the same time is considered to be a highly efficient strategy within a mass vaccination programme with the greatest potential impact; care home staff were included in the Phase 1 priority groups and offered an additional booster in autumn 2022.</a:t>
            </a:r>
          </a:p>
        </p:txBody>
      </p:sp>
      <p:sp>
        <p:nvSpPr>
          <p:cNvPr id="10" name="Footer Placeholder 9">
            <a:extLst>
              <a:ext uri="{FF2B5EF4-FFF2-40B4-BE49-F238E27FC236}">
                <a16:creationId xmlns:a16="http://schemas.microsoft.com/office/drawing/2014/main" id="{F5F5E06F-CCCC-4238-80EB-D58194ADAF7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C181F50-85D7-4F49-ABDC-740A73EB4BEB}"/>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Tree>
    <p:extLst>
      <p:ext uri="{BB962C8B-B14F-4D97-AF65-F5344CB8AC3E}">
        <p14:creationId xmlns:p14="http://schemas.microsoft.com/office/powerpoint/2010/main" val="1483093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1F30-1DC6-42A1-82B3-D8E9E63BF952}"/>
              </a:ext>
            </a:extLst>
          </p:cNvPr>
          <p:cNvSpPr>
            <a:spLocks noGrp="1"/>
          </p:cNvSpPr>
          <p:nvPr>
            <p:ph type="title"/>
          </p:nvPr>
        </p:nvSpPr>
        <p:spPr>
          <a:xfrm>
            <a:off x="330206" y="254917"/>
            <a:ext cx="10515600" cy="972607"/>
          </a:xfrm>
        </p:spPr>
        <p:txBody>
          <a:bodyPr>
            <a:normAutofit/>
          </a:bodyPr>
          <a:lstStyle/>
          <a:p>
            <a:r>
              <a:rPr lang="en-GB" dirty="0"/>
              <a:t>Older adults</a:t>
            </a:r>
          </a:p>
        </p:txBody>
      </p:sp>
      <p:sp>
        <p:nvSpPr>
          <p:cNvPr id="3" name="Content Placeholder 2">
            <a:extLst>
              <a:ext uri="{FF2B5EF4-FFF2-40B4-BE49-F238E27FC236}">
                <a16:creationId xmlns:a16="http://schemas.microsoft.com/office/drawing/2014/main" id="{C3F37FEC-613C-4B76-9ECA-9F3ABB7FBA97}"/>
              </a:ext>
            </a:extLst>
          </p:cNvPr>
          <p:cNvSpPr>
            <a:spLocks noGrp="1"/>
          </p:cNvSpPr>
          <p:nvPr>
            <p:ph idx="1"/>
          </p:nvPr>
        </p:nvSpPr>
        <p:spPr>
          <a:xfrm>
            <a:off x="501660" y="1531217"/>
            <a:ext cx="9179235" cy="4649246"/>
          </a:xfrm>
        </p:spPr>
        <p:txBody>
          <a:bodyPr>
            <a:normAutofit/>
          </a:bodyPr>
          <a:lstStyle/>
          <a:p>
            <a:pPr marL="0" indent="0">
              <a:lnSpc>
                <a:spcPct val="100000"/>
              </a:lnSpc>
              <a:spcBef>
                <a:spcPts val="0"/>
              </a:spcBef>
              <a:buNone/>
            </a:pPr>
            <a:r>
              <a:rPr lang="en-GB" sz="2000" dirty="0"/>
              <a:t>Older adults are considered to be at very high risk if they develop COVID-19 infection.</a:t>
            </a:r>
          </a:p>
          <a:p>
            <a:pPr marL="0" indent="0">
              <a:lnSpc>
                <a:spcPct val="100000"/>
              </a:lnSpc>
              <a:spcBef>
                <a:spcPts val="1200"/>
              </a:spcBef>
              <a:buNone/>
            </a:pPr>
            <a:r>
              <a:rPr lang="en-GB" sz="2000" dirty="0"/>
              <a:t>Evidence strongly indicates that the single greatest risk of mortality from COVID-19 is increasing age and that the risk increases exponentially with age.</a:t>
            </a:r>
          </a:p>
          <a:p>
            <a:pPr marL="0" indent="0">
              <a:lnSpc>
                <a:spcPct val="100000"/>
              </a:lnSpc>
              <a:spcBef>
                <a:spcPts val="1200"/>
              </a:spcBef>
              <a:buNone/>
            </a:pPr>
            <a:r>
              <a:rPr lang="en-GB" sz="2000" dirty="0"/>
              <a:t>Disease severity, risk of hospitalisation and mortality increase from age 50 upwards, with the highest risk in those aged 80 years and above.</a:t>
            </a:r>
          </a:p>
          <a:p>
            <a:pPr marL="0" indent="0">
              <a:lnSpc>
                <a:spcPct val="100000"/>
              </a:lnSpc>
              <a:spcBef>
                <a:spcPts val="1200"/>
              </a:spcBef>
              <a:buNone/>
            </a:pPr>
            <a:r>
              <a:rPr lang="en-GB" sz="2000" dirty="0"/>
              <a:t>Data indicates that the absolute risk of mortality is higher in those over 65 years than that seen in the majority of younger adults with an underlying health condition.</a:t>
            </a:r>
          </a:p>
          <a:p>
            <a:pPr marL="0" indent="0">
              <a:lnSpc>
                <a:spcPct val="100000"/>
              </a:lnSpc>
              <a:spcBef>
                <a:spcPts val="1200"/>
              </a:spcBef>
              <a:buNone/>
            </a:pPr>
            <a:r>
              <a:rPr lang="en-GB" sz="2000" dirty="0">
                <a:latin typeface="+mn-lt"/>
                <a:ea typeface="Calibri" panose="020F0502020204030204" pitchFamily="34" charset="0"/>
                <a:cs typeface="Times New Roman" panose="02020603050405020304" pitchFamily="18" charset="0"/>
              </a:rPr>
              <a:t>Individuals aged 75 and above were </a:t>
            </a:r>
            <a:r>
              <a:rPr lang="en-GB" sz="2000" dirty="0">
                <a:effectLst/>
                <a:latin typeface="+mn-lt"/>
                <a:ea typeface="Calibri" panose="020F0502020204030204" pitchFamily="34" charset="0"/>
                <a:cs typeface="Times New Roman" panose="02020603050405020304" pitchFamily="18" charset="0"/>
              </a:rPr>
              <a:t>offered an additional booster during the spring 2022, and autumn 2022 booster campaigns, are eligible for the current spring 2023 booster dose.</a:t>
            </a:r>
            <a:endParaRPr lang="en-GB" sz="2000" dirty="0"/>
          </a:p>
        </p:txBody>
      </p:sp>
      <p:sp>
        <p:nvSpPr>
          <p:cNvPr id="10" name="Footer Placeholder 9">
            <a:extLst>
              <a:ext uri="{FF2B5EF4-FFF2-40B4-BE49-F238E27FC236}">
                <a16:creationId xmlns:a16="http://schemas.microsoft.com/office/drawing/2014/main" id="{4E2395B4-B46F-4243-B474-2EEC2EA222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E743982-1B01-4D7F-BB6D-1463324608C1}"/>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Tree>
    <p:extLst>
      <p:ext uri="{BB962C8B-B14F-4D97-AF65-F5344CB8AC3E}">
        <p14:creationId xmlns:p14="http://schemas.microsoft.com/office/powerpoint/2010/main" val="3834565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D0A-5232-4FA2-A681-3697EBDB6870}"/>
              </a:ext>
            </a:extLst>
          </p:cNvPr>
          <p:cNvSpPr>
            <a:spLocks noGrp="1"/>
          </p:cNvSpPr>
          <p:nvPr>
            <p:ph type="title"/>
          </p:nvPr>
        </p:nvSpPr>
        <p:spPr>
          <a:xfrm>
            <a:off x="271483" y="221361"/>
            <a:ext cx="10515600" cy="972607"/>
          </a:xfrm>
        </p:spPr>
        <p:txBody>
          <a:bodyPr>
            <a:normAutofit/>
          </a:bodyPr>
          <a:lstStyle/>
          <a:p>
            <a:r>
              <a:rPr lang="en-GB" dirty="0"/>
              <a:t>Groups with underlying health conditions</a:t>
            </a:r>
          </a:p>
        </p:txBody>
      </p:sp>
      <p:sp>
        <p:nvSpPr>
          <p:cNvPr id="3" name="Content Placeholder 2">
            <a:extLst>
              <a:ext uri="{FF2B5EF4-FFF2-40B4-BE49-F238E27FC236}">
                <a16:creationId xmlns:a16="http://schemas.microsoft.com/office/drawing/2014/main" id="{3AA80ECB-C15F-4FE5-9CEA-BF0E79ECAB34}"/>
              </a:ext>
            </a:extLst>
          </p:cNvPr>
          <p:cNvSpPr>
            <a:spLocks noGrp="1"/>
          </p:cNvSpPr>
          <p:nvPr>
            <p:ph idx="1"/>
          </p:nvPr>
        </p:nvSpPr>
        <p:spPr>
          <a:xfrm>
            <a:off x="461652" y="1424844"/>
            <a:ext cx="10007606" cy="4925827"/>
          </a:xfrm>
        </p:spPr>
        <p:txBody>
          <a:bodyPr>
            <a:normAutofit lnSpcReduction="10000"/>
          </a:bodyPr>
          <a:lstStyle/>
          <a:p>
            <a:pPr marL="0" indent="0">
              <a:lnSpc>
                <a:spcPct val="120000"/>
              </a:lnSpc>
              <a:spcBef>
                <a:spcPts val="0"/>
              </a:spcBef>
              <a:buNone/>
            </a:pPr>
            <a:r>
              <a:rPr lang="en-GB" sz="1600" dirty="0"/>
              <a:t>As well as age, other risk factors have been identified that place individuals at risk of serious disease or death from COVID-19. These include groups with certain underlying health conditions and may include people who have:</a:t>
            </a:r>
          </a:p>
          <a:p>
            <a:pPr marL="285750" indent="-285750">
              <a:lnSpc>
                <a:spcPct val="120000"/>
              </a:lnSpc>
              <a:spcBef>
                <a:spcPts val="600"/>
              </a:spcBef>
              <a:buFont typeface="Arial" panose="020B0604020202020204" pitchFamily="34" charset="0"/>
              <a:buChar char="•"/>
            </a:pPr>
            <a:r>
              <a:rPr lang="en-GB" sz="1600" dirty="0"/>
              <a:t>chronic (long-term) respiratory disease</a:t>
            </a:r>
          </a:p>
          <a:p>
            <a:pPr marL="285750" indent="-285750">
              <a:lnSpc>
                <a:spcPct val="120000"/>
              </a:lnSpc>
              <a:spcBef>
                <a:spcPts val="0"/>
              </a:spcBef>
              <a:buFont typeface="Arial" panose="020B0604020202020204" pitchFamily="34" charset="0"/>
              <a:buChar char="•"/>
            </a:pPr>
            <a:r>
              <a:rPr lang="en-GB" sz="1600" dirty="0"/>
              <a:t>chronic heart disease</a:t>
            </a:r>
          </a:p>
          <a:p>
            <a:pPr marL="285750" indent="-285750">
              <a:lnSpc>
                <a:spcPct val="120000"/>
              </a:lnSpc>
              <a:spcBef>
                <a:spcPts val="0"/>
              </a:spcBef>
              <a:buFont typeface="Arial" panose="020B0604020202020204" pitchFamily="34" charset="0"/>
              <a:buChar char="•"/>
            </a:pPr>
            <a:r>
              <a:rPr lang="en-GB" sz="1600" dirty="0"/>
              <a:t>chronic kidney disease </a:t>
            </a:r>
          </a:p>
          <a:p>
            <a:pPr marL="285750" indent="-285750">
              <a:lnSpc>
                <a:spcPct val="120000"/>
              </a:lnSpc>
              <a:spcBef>
                <a:spcPts val="0"/>
              </a:spcBef>
              <a:buFont typeface="Arial" panose="020B0604020202020204" pitchFamily="34" charset="0"/>
              <a:buChar char="•"/>
            </a:pPr>
            <a:r>
              <a:rPr lang="en-GB" sz="1600" dirty="0"/>
              <a:t>chronic liver disease </a:t>
            </a:r>
          </a:p>
          <a:p>
            <a:pPr marL="285750" indent="-285750">
              <a:lnSpc>
                <a:spcPct val="120000"/>
              </a:lnSpc>
              <a:spcBef>
                <a:spcPts val="0"/>
              </a:spcBef>
              <a:buFont typeface="Arial" panose="020B0604020202020204" pitchFamily="34" charset="0"/>
              <a:buChar char="•"/>
            </a:pPr>
            <a:r>
              <a:rPr lang="en-GB" sz="1600" dirty="0"/>
              <a:t>chronic neurological disease</a:t>
            </a:r>
          </a:p>
          <a:p>
            <a:pPr marL="285750" indent="-285750">
              <a:lnSpc>
                <a:spcPct val="120000"/>
              </a:lnSpc>
              <a:spcBef>
                <a:spcPts val="0"/>
              </a:spcBef>
              <a:buFont typeface="Arial" panose="020B0604020202020204" pitchFamily="34" charset="0"/>
              <a:buChar char="•"/>
            </a:pPr>
            <a:r>
              <a:rPr lang="en-GB" sz="1600" dirty="0"/>
              <a:t>diabetes</a:t>
            </a:r>
          </a:p>
          <a:p>
            <a:pPr marL="285750" indent="-285750">
              <a:lnSpc>
                <a:spcPct val="120000"/>
              </a:lnSpc>
              <a:spcBef>
                <a:spcPts val="0"/>
              </a:spcBef>
              <a:buFont typeface="Arial" panose="020B0604020202020204" pitchFamily="34" charset="0"/>
              <a:buChar char="•"/>
            </a:pPr>
            <a:r>
              <a:rPr lang="en-GB" sz="1600" dirty="0"/>
              <a:t>a weakened immune system due to disease or treatment  </a:t>
            </a:r>
          </a:p>
          <a:p>
            <a:pPr marL="285750" indent="-285750">
              <a:lnSpc>
                <a:spcPct val="120000"/>
              </a:lnSpc>
              <a:spcBef>
                <a:spcPts val="0"/>
              </a:spcBef>
              <a:buFont typeface="Arial" panose="020B0604020202020204" pitchFamily="34" charset="0"/>
              <a:buChar char="•"/>
            </a:pPr>
            <a:r>
              <a:rPr lang="en-GB" sz="1600" dirty="0"/>
              <a:t>asplenia or dysfunction of the spleen</a:t>
            </a:r>
          </a:p>
          <a:p>
            <a:pPr marL="285750" indent="-285750">
              <a:lnSpc>
                <a:spcPct val="120000"/>
              </a:lnSpc>
              <a:spcBef>
                <a:spcPts val="0"/>
              </a:spcBef>
              <a:buFont typeface="Arial" panose="020B0604020202020204" pitchFamily="34" charset="0"/>
              <a:buChar char="•"/>
            </a:pPr>
            <a:r>
              <a:rPr lang="en-GB" sz="1600" dirty="0"/>
              <a:t>morbid obesity (defined as BMI of 40 and above) </a:t>
            </a:r>
          </a:p>
          <a:p>
            <a:pPr marL="285750" indent="-285750">
              <a:lnSpc>
                <a:spcPct val="120000"/>
              </a:lnSpc>
              <a:spcBef>
                <a:spcPts val="0"/>
              </a:spcBef>
              <a:buFont typeface="Arial" panose="020B0604020202020204" pitchFamily="34" charset="0"/>
              <a:buChar char="•"/>
            </a:pPr>
            <a:r>
              <a:rPr lang="en-GB" sz="1600" dirty="0"/>
              <a:t>severe mental illness</a:t>
            </a:r>
          </a:p>
          <a:p>
            <a:pPr marL="285750" indent="-285750">
              <a:lnSpc>
                <a:spcPct val="120000"/>
              </a:lnSpc>
              <a:spcBef>
                <a:spcPts val="0"/>
              </a:spcBef>
              <a:buFont typeface="Arial" panose="020B0604020202020204" pitchFamily="34" charset="0"/>
              <a:buChar char="•"/>
            </a:pPr>
            <a:r>
              <a:rPr lang="en-GB" sz="1600" dirty="0"/>
              <a:t>pregnancy (all trimesters)</a:t>
            </a:r>
          </a:p>
          <a:p>
            <a:pPr marL="0" indent="0">
              <a:lnSpc>
                <a:spcPct val="120000"/>
              </a:lnSpc>
              <a:spcBef>
                <a:spcPts val="0"/>
              </a:spcBef>
              <a:buNone/>
            </a:pPr>
            <a:endParaRPr lang="en-GB" sz="1600" dirty="0"/>
          </a:p>
          <a:p>
            <a:pPr marL="0" indent="0">
              <a:lnSpc>
                <a:spcPct val="120000"/>
              </a:lnSpc>
              <a:spcBef>
                <a:spcPts val="0"/>
              </a:spcBef>
              <a:buNone/>
            </a:pPr>
            <a:r>
              <a:rPr lang="en-GB" sz="1600" dirty="0"/>
              <a:t>Detailed information giving examples of conditions in each of the clinical risk groups which would make individuals eligible for vaccination is provided in the COVID-19 Green Book chapter.</a:t>
            </a:r>
          </a:p>
        </p:txBody>
      </p:sp>
      <p:sp>
        <p:nvSpPr>
          <p:cNvPr id="10" name="Footer Placeholder 9">
            <a:extLst>
              <a:ext uri="{FF2B5EF4-FFF2-40B4-BE49-F238E27FC236}">
                <a16:creationId xmlns:a16="http://schemas.microsoft.com/office/drawing/2014/main" id="{54689289-DE5D-47DC-A4FD-A2F9DD75348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7E435C3-9B31-4D82-8E47-702CFB3D05D1}"/>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Tree>
    <p:extLst>
      <p:ext uri="{BB962C8B-B14F-4D97-AF65-F5344CB8AC3E}">
        <p14:creationId xmlns:p14="http://schemas.microsoft.com/office/powerpoint/2010/main" val="885423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6AF9-5883-4CCC-BFD0-C18C1E0341CF}"/>
              </a:ext>
            </a:extLst>
          </p:cNvPr>
          <p:cNvSpPr>
            <a:spLocks noGrp="1"/>
          </p:cNvSpPr>
          <p:nvPr>
            <p:ph type="title"/>
          </p:nvPr>
        </p:nvSpPr>
        <p:spPr/>
        <p:txBody>
          <a:bodyPr>
            <a:normAutofit/>
          </a:bodyPr>
          <a:lstStyle/>
          <a:p>
            <a:r>
              <a:rPr lang="en-GB" dirty="0"/>
              <a:t>Deprivation and ethnicity</a:t>
            </a:r>
          </a:p>
        </p:txBody>
      </p:sp>
      <p:sp>
        <p:nvSpPr>
          <p:cNvPr id="3" name="Content Placeholder 2">
            <a:extLst>
              <a:ext uri="{FF2B5EF4-FFF2-40B4-BE49-F238E27FC236}">
                <a16:creationId xmlns:a16="http://schemas.microsoft.com/office/drawing/2014/main" id="{70E1F1D4-DADE-46F8-8D03-027FF87422D5}"/>
              </a:ext>
            </a:extLst>
          </p:cNvPr>
          <p:cNvSpPr>
            <a:spLocks noGrp="1"/>
          </p:cNvSpPr>
          <p:nvPr>
            <p:ph idx="1"/>
          </p:nvPr>
        </p:nvSpPr>
        <p:spPr>
          <a:xfrm>
            <a:off x="417525" y="1569613"/>
            <a:ext cx="9199074" cy="4451647"/>
          </a:xfrm>
        </p:spPr>
        <p:txBody>
          <a:bodyPr>
            <a:normAutofit fontScale="85000" lnSpcReduction="20000"/>
          </a:bodyPr>
          <a:lstStyle/>
          <a:p>
            <a:pPr marL="0" indent="0">
              <a:lnSpc>
                <a:spcPct val="120000"/>
              </a:lnSpc>
              <a:spcBef>
                <a:spcPts val="0"/>
              </a:spcBef>
              <a:buNone/>
            </a:pPr>
            <a:r>
              <a:rPr lang="en-GB" dirty="0"/>
              <a:t>There is clear evidence that certain black, Asian and minority ethnic groups have higher rates of infection, and higher rates of serious disease, morbidity and mortality from SARS-CoV-2 infection.</a:t>
            </a:r>
          </a:p>
          <a:p>
            <a:pPr marL="0" indent="0">
              <a:lnSpc>
                <a:spcPct val="120000"/>
              </a:lnSpc>
              <a:spcBef>
                <a:spcPts val="600"/>
              </a:spcBef>
              <a:buNone/>
            </a:pPr>
            <a:r>
              <a:rPr lang="en-GB" dirty="0"/>
              <a:t>There is no strong evidence that ethnicity by itself (or genetics) is the sole explanation for observed differences in rates of severe illness and deaths.</a:t>
            </a:r>
          </a:p>
          <a:p>
            <a:pPr marL="0" indent="0">
              <a:lnSpc>
                <a:spcPct val="120000"/>
              </a:lnSpc>
              <a:spcBef>
                <a:spcPts val="600"/>
              </a:spcBef>
              <a:buNone/>
            </a:pPr>
            <a:r>
              <a:rPr lang="en-GB" dirty="0"/>
              <a:t>Certain health conditions are associated with increased risk of serious disease, and these health conditions are often overrepresented in certain black, Asian and minority ethnic groups.</a:t>
            </a:r>
          </a:p>
          <a:p>
            <a:pPr marL="0" indent="0">
              <a:lnSpc>
                <a:spcPct val="120000"/>
              </a:lnSpc>
              <a:spcBef>
                <a:spcPts val="600"/>
              </a:spcBef>
              <a:buNone/>
            </a:pPr>
            <a:r>
              <a:rPr lang="en-GB" dirty="0"/>
              <a:t>Good vaccine coverage in black, Asian and minority ethnic groups is therefore really important.</a:t>
            </a:r>
          </a:p>
          <a:p>
            <a:pPr marL="0" indent="0">
              <a:lnSpc>
                <a:spcPct val="120000"/>
              </a:lnSpc>
              <a:spcBef>
                <a:spcPts val="600"/>
              </a:spcBef>
              <a:buNone/>
            </a:pPr>
            <a:r>
              <a:rPr lang="en-GB"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BD9A15DD-DC58-4ACE-A2A0-900BE7442AB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DCED86E-668E-4295-B7A8-206807094B86}"/>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Tree>
    <p:extLst>
      <p:ext uri="{BB962C8B-B14F-4D97-AF65-F5344CB8AC3E}">
        <p14:creationId xmlns:p14="http://schemas.microsoft.com/office/powerpoint/2010/main" val="3409341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28795" y="264052"/>
            <a:ext cx="10704000" cy="648072"/>
          </a:xfrm>
        </p:spPr>
        <p:txBody>
          <a:bodyPr/>
          <a:lstStyle/>
          <a:p>
            <a:r>
              <a:rPr lang="en-GB" dirty="0"/>
              <a:t>Pregnancy (1)</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309322" y="1527190"/>
            <a:ext cx="10076249" cy="5275260"/>
          </a:xfrm>
        </p:spPr>
        <p:txBody>
          <a:bodyPr>
            <a:normAutofit/>
          </a:bodyPr>
          <a:lstStyle/>
          <a:p>
            <a:pPr marL="285750" indent="-285750">
              <a:buFont typeface="Arial" panose="020B0604020202020204" pitchFamily="34" charset="0"/>
              <a:buChar char="•"/>
            </a:pPr>
            <a:endParaRPr lang="en-GB" sz="800" dirty="0"/>
          </a:p>
          <a:p>
            <a:pPr marL="0" indent="0">
              <a:spcAft>
                <a:spcPts val="800"/>
              </a:spcAft>
              <a:buNone/>
            </a:pPr>
            <a:r>
              <a:rPr lang="en-GB" sz="2000" dirty="0">
                <a:effectLst/>
                <a:latin typeface="+mn-lt"/>
                <a:ea typeface="Calibri" panose="020F0502020204030204" pitchFamily="34" charset="0"/>
                <a:cs typeface="Times New Roman" panose="02020603050405020304" pitchFamily="18" charset="0"/>
              </a:rPr>
              <a:t>COVID-19 vaccines can be administered at any stage of pregnancy to eligible women.</a:t>
            </a:r>
          </a:p>
          <a:p>
            <a:pPr marL="0" indent="0">
              <a:spcAft>
                <a:spcPts val="800"/>
              </a:spcAft>
              <a:buNone/>
            </a:pPr>
            <a:r>
              <a:rPr lang="en-GB" sz="2000" dirty="0"/>
              <a:t>Given that the majority of pregnant women who have been admitted to hospital with severe COVID-19 are unvaccinated, women who are pregnant should be strongly encouraged to receive any doses for which they are eligible to protect both themselves and their baby. </a:t>
            </a:r>
          </a:p>
          <a:p>
            <a:pPr marL="0" indent="0">
              <a:buNone/>
            </a:pPr>
            <a:r>
              <a:rPr lang="en-GB" sz="2000" dirty="0"/>
              <a:t>In December 2021, the JCVI announced that pregnancy should be considered a clinical risk group within the COVID-19 vaccination programme.</a:t>
            </a:r>
          </a:p>
          <a:p>
            <a:pPr marL="0" indent="0">
              <a:buNone/>
            </a:pPr>
            <a:r>
              <a:rPr lang="en-GB" sz="2000" dirty="0"/>
              <a:t>Studies following the use of the COVID-19 vaccines in pregnant women have shown the vaccines to be safe and highly effective in preventing serious complications.</a:t>
            </a:r>
          </a:p>
          <a:p>
            <a:pPr marL="0" indent="0">
              <a:buNone/>
            </a:pPr>
            <a:r>
              <a:rPr lang="en-GB" sz="20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dirty="0"/>
          </a:p>
          <a:p>
            <a:endParaRPr lang="en-GB" sz="2000" dirty="0"/>
          </a:p>
        </p:txBody>
      </p:sp>
      <p:sp>
        <p:nvSpPr>
          <p:cNvPr id="10" name="Footer Placeholder 9">
            <a:extLst>
              <a:ext uri="{FF2B5EF4-FFF2-40B4-BE49-F238E27FC236}">
                <a16:creationId xmlns:a16="http://schemas.microsoft.com/office/drawing/2014/main" id="{BCC1108A-AA28-4EFE-BE8F-3D138D66AE3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6B9A5C8-7C8D-45DF-8BB0-D2F42FCB3691}"/>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Tree>
    <p:extLst>
      <p:ext uri="{BB962C8B-B14F-4D97-AF65-F5344CB8AC3E}">
        <p14:creationId xmlns:p14="http://schemas.microsoft.com/office/powerpoint/2010/main" val="3804468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90003" y="248778"/>
            <a:ext cx="10704000" cy="648072"/>
          </a:xfrm>
        </p:spPr>
        <p:txBody>
          <a:bodyPr/>
          <a:lstStyle/>
          <a:p>
            <a:r>
              <a:rPr lang="en-GB" dirty="0"/>
              <a:t>Pregnancy (2)</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217043" y="1455486"/>
            <a:ext cx="8143186" cy="4844646"/>
          </a:xfrm>
        </p:spPr>
        <p:txBody>
          <a:bodyPr>
            <a:normAutofit fontScale="25000" lnSpcReduction="20000"/>
          </a:bodyPr>
          <a:lstStyle/>
          <a:p>
            <a:pPr marL="0" indent="0">
              <a:lnSpc>
                <a:spcPct val="120000"/>
              </a:lnSpc>
              <a:spcBef>
                <a:spcPts val="0"/>
              </a:spcBef>
              <a:buNone/>
            </a:pPr>
            <a:r>
              <a:rPr lang="en-GB" sz="6400" dirty="0"/>
              <a:t>There is now extensive post-marketing experience of the use of the Pfizer BioNTech and Moderna vaccines in the USA and also in England, Wales and Scotland where over 180,000 pregnant women have been vaccinated.</a:t>
            </a:r>
          </a:p>
          <a:p>
            <a:pPr marL="0" indent="0">
              <a:lnSpc>
                <a:spcPct val="120000"/>
              </a:lnSpc>
              <a:spcBef>
                <a:spcPts val="0"/>
              </a:spcBef>
              <a:buNone/>
            </a:pPr>
            <a:endParaRPr lang="en-GB" sz="3600" dirty="0"/>
          </a:p>
          <a:p>
            <a:pPr marL="0" indent="0">
              <a:lnSpc>
                <a:spcPct val="120000"/>
              </a:lnSpc>
              <a:spcBef>
                <a:spcPts val="0"/>
              </a:spcBef>
              <a:buNone/>
            </a:pPr>
            <a:r>
              <a:rPr lang="en-GB" sz="6400" dirty="0"/>
              <a:t>These 2 vaccines are therefore the preferred vaccines to offer pregnant women aged 18 years and over because of more extensive experience of their use in pregnancy. Pregnant women under the age of 18 years should be offered Pfizer BioNTech vaccine.</a:t>
            </a:r>
          </a:p>
          <a:p>
            <a:pPr marL="0" indent="0">
              <a:lnSpc>
                <a:spcPct val="120000"/>
              </a:lnSpc>
              <a:spcBef>
                <a:spcPts val="0"/>
              </a:spcBef>
              <a:buNone/>
            </a:pPr>
            <a:endParaRPr lang="en-GB" sz="3600" dirty="0"/>
          </a:p>
          <a:p>
            <a:pPr marL="0" indent="0">
              <a:lnSpc>
                <a:spcPct val="120000"/>
              </a:lnSpc>
              <a:spcBef>
                <a:spcPts val="0"/>
              </a:spcBef>
              <a:buNone/>
            </a:pPr>
            <a:r>
              <a:rPr lang="en-GB" sz="6400" dirty="0"/>
              <a:t>Routine questioning about last menstrual period and/or pregnancy testing is not required before offering the vaccine. </a:t>
            </a:r>
          </a:p>
          <a:p>
            <a:pPr marL="0" indent="0">
              <a:lnSpc>
                <a:spcPct val="120000"/>
              </a:lnSpc>
              <a:spcBef>
                <a:spcPts val="600"/>
              </a:spcBef>
              <a:buNone/>
            </a:pPr>
            <a:r>
              <a:rPr lang="en-GB" sz="6400" dirty="0"/>
              <a:t>Women who are planning pregnancy or in the immediate postpartum can be vaccinated with a suitable product for their age and clinical risk group. </a:t>
            </a:r>
          </a:p>
          <a:p>
            <a:pPr marL="0" indent="0">
              <a:lnSpc>
                <a:spcPct val="120000"/>
              </a:lnSpc>
              <a:spcBef>
                <a:spcPts val="600"/>
              </a:spcBef>
              <a:buNone/>
            </a:pPr>
            <a:r>
              <a:rPr lang="en-GB" sz="6400" dirty="0"/>
              <a:t>If a woman finds out she is pregnant after she has started a course of COVID-19 vaccine she may complete vaccination during pregnancy using the same vaccine product.</a:t>
            </a:r>
          </a:p>
          <a:p>
            <a:pPr marL="0" indent="0">
              <a:lnSpc>
                <a:spcPct val="120000"/>
              </a:lnSpc>
              <a:spcBef>
                <a:spcPts val="600"/>
              </a:spcBef>
              <a:buNone/>
            </a:pPr>
            <a:r>
              <a:rPr lang="en-GB" sz="6400" dirty="0"/>
              <a:t>Termination of pregnancy following inadvertent immunisation should not be recommended.</a:t>
            </a:r>
          </a:p>
        </p:txBody>
      </p:sp>
      <p:sp>
        <p:nvSpPr>
          <p:cNvPr id="10" name="Footer Placeholder 9">
            <a:extLst>
              <a:ext uri="{FF2B5EF4-FFF2-40B4-BE49-F238E27FC236}">
                <a16:creationId xmlns:a16="http://schemas.microsoft.com/office/drawing/2014/main" id="{42CE20DA-AD57-4B81-BFDB-C657B577484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239D4AF-5256-4AC5-A611-20322BDD22A3}"/>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pic>
        <p:nvPicPr>
          <p:cNvPr id="6" name="Picture 5">
            <a:extLst>
              <a:ext uri="{FF2B5EF4-FFF2-40B4-BE49-F238E27FC236}">
                <a16:creationId xmlns:a16="http://schemas.microsoft.com/office/drawing/2014/main" id="{B2C3CE29-EFFE-458F-9B10-9B4AF1F55662}"/>
              </a:ext>
            </a:extLst>
          </p:cNvPr>
          <p:cNvPicPr>
            <a:picLocks noChangeAspect="1"/>
          </p:cNvPicPr>
          <p:nvPr/>
        </p:nvPicPr>
        <p:blipFill>
          <a:blip r:embed="rId3"/>
          <a:stretch>
            <a:fillRect/>
          </a:stretch>
        </p:blipFill>
        <p:spPr>
          <a:xfrm>
            <a:off x="8957445" y="1455486"/>
            <a:ext cx="3099890" cy="3910841"/>
          </a:xfrm>
          <a:prstGeom prst="rect">
            <a:avLst/>
          </a:prstGeom>
          <a:ln>
            <a:solidFill>
              <a:schemeClr val="tx1"/>
            </a:solidFill>
          </a:ln>
        </p:spPr>
      </p:pic>
      <p:sp>
        <p:nvSpPr>
          <p:cNvPr id="4" name="TextBox 3">
            <a:extLst>
              <a:ext uri="{FF2B5EF4-FFF2-40B4-BE49-F238E27FC236}">
                <a16:creationId xmlns:a16="http://schemas.microsoft.com/office/drawing/2014/main" id="{CC7ABA23-EDA1-44D1-8BA6-8B463C2A9D6A}"/>
              </a:ext>
            </a:extLst>
          </p:cNvPr>
          <p:cNvSpPr txBox="1"/>
          <p:nvPr/>
        </p:nvSpPr>
        <p:spPr>
          <a:xfrm>
            <a:off x="8728364" y="5413927"/>
            <a:ext cx="3565807" cy="886205"/>
          </a:xfrm>
          <a:prstGeom prst="rect">
            <a:avLst/>
          </a:prstGeom>
          <a:noFill/>
        </p:spPr>
        <p:txBody>
          <a:bodyPr wrap="square" rtlCol="0">
            <a:spAutoFit/>
          </a:bodyPr>
          <a:lstStyle/>
          <a:p>
            <a:pPr marL="285750" indent="-285750">
              <a:lnSpc>
                <a:spcPct val="120000"/>
              </a:lnSpc>
              <a:spcBef>
                <a:spcPts val="600"/>
              </a:spcBef>
            </a:pPr>
            <a:r>
              <a:rPr lang="en-GB" sz="1100" dirty="0"/>
              <a:t>	The Royal College of Obstetricians and Gynaecologists and Royal College of Midwives websites have information on COVID-19 </a:t>
            </a:r>
            <a:br>
              <a:rPr lang="en-GB" sz="1100" dirty="0"/>
            </a:br>
            <a:r>
              <a:rPr lang="en-GB" sz="1100" dirty="0"/>
              <a:t>vaccines and pregnancy</a:t>
            </a:r>
            <a:endParaRPr lang="en-GB" sz="100" dirty="0"/>
          </a:p>
        </p:txBody>
      </p:sp>
    </p:spTree>
    <p:extLst>
      <p:ext uri="{BB962C8B-B14F-4D97-AF65-F5344CB8AC3E}">
        <p14:creationId xmlns:p14="http://schemas.microsoft.com/office/powerpoint/2010/main" val="3119760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90003" y="248778"/>
            <a:ext cx="10704000" cy="648072"/>
          </a:xfrm>
        </p:spPr>
        <p:txBody>
          <a:bodyPr/>
          <a:lstStyle/>
          <a:p>
            <a:r>
              <a:rPr lang="en-GB" dirty="0"/>
              <a:t>Messages for pregnant women</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217042" y="1455486"/>
            <a:ext cx="8342496" cy="4917034"/>
          </a:xfrm>
        </p:spPr>
        <p:txBody>
          <a:bodyPr>
            <a:normAutofit fontScale="70000" lnSpcReduction="20000"/>
          </a:bodyPr>
          <a:lstStyle/>
          <a:p>
            <a:pPr marL="285750" indent="-285750">
              <a:buFont typeface="Arial" panose="020B0604020202020204" pitchFamily="34" charset="0"/>
              <a:buChar char="•"/>
            </a:pPr>
            <a:endParaRPr lang="en-GB" sz="800" dirty="0"/>
          </a:p>
          <a:p>
            <a:pPr marL="0" indent="0">
              <a:lnSpc>
                <a:spcPct val="140000"/>
              </a:lnSpc>
              <a:spcBef>
                <a:spcPts val="0"/>
              </a:spcBef>
              <a:buNone/>
            </a:pPr>
            <a:r>
              <a:rPr lang="en-GB" sz="2100" dirty="0"/>
              <a:t>Although the overall risk from COVID-19 disease in pregnant women and their new babies is low, in later pregnancy some women may become seriously unwell and need hospital treatment.</a:t>
            </a:r>
          </a:p>
          <a:p>
            <a:pPr marL="0" indent="0">
              <a:lnSpc>
                <a:spcPct val="140000"/>
              </a:lnSpc>
              <a:spcBef>
                <a:spcPts val="0"/>
              </a:spcBef>
              <a:buNone/>
            </a:pPr>
            <a:r>
              <a:rPr lang="en-GB" sz="2100" dirty="0"/>
              <a:t>Hospital admission and severe illness may be more common in pregnant women than in women of the same age who are not pregnant. </a:t>
            </a:r>
          </a:p>
          <a:p>
            <a:pPr marL="0" indent="0">
              <a:lnSpc>
                <a:spcPct val="140000"/>
              </a:lnSpc>
              <a:spcBef>
                <a:spcPts val="0"/>
              </a:spcBef>
              <a:buNone/>
            </a:pPr>
            <a:r>
              <a:rPr lang="en-GB" sz="2100" dirty="0"/>
              <a:t>Pregnant women with COVID-19 disease are more likely to have their babies early than women without COVID-19.</a:t>
            </a:r>
          </a:p>
          <a:p>
            <a:pPr marL="0" indent="0">
              <a:lnSpc>
                <a:spcPct val="140000"/>
              </a:lnSpc>
              <a:spcBef>
                <a:spcPts val="0"/>
              </a:spcBef>
              <a:buNone/>
            </a:pPr>
            <a:r>
              <a:rPr lang="en-GB" sz="2100" dirty="0"/>
              <a:t>Pregnant women with underlying clinical conditions are at higher risk of suffering serious complications from COVID-19.</a:t>
            </a:r>
          </a:p>
          <a:p>
            <a:pPr marL="0" indent="0">
              <a:lnSpc>
                <a:spcPct val="140000"/>
              </a:lnSpc>
              <a:spcBef>
                <a:spcPts val="0"/>
              </a:spcBef>
              <a:buNone/>
            </a:pPr>
            <a:r>
              <a:rPr lang="en-GB" sz="2100" dirty="0"/>
              <a:t>The COVID-19 vaccines available in the UK have been shown to be effective and safe and are recommended in pregnancy.</a:t>
            </a:r>
          </a:p>
          <a:p>
            <a:pPr marL="0" indent="0">
              <a:lnSpc>
                <a:spcPct val="140000"/>
              </a:lnSpc>
              <a:spcBef>
                <a:spcPts val="0"/>
              </a:spcBef>
              <a:buNone/>
            </a:pPr>
            <a:r>
              <a:rPr lang="en-GB" sz="2100" dirty="0"/>
              <a:t>These vaccines do not contain live coronavirus and cannot infect a pregnant woman or her unborn baby in the womb.</a:t>
            </a:r>
          </a:p>
          <a:p>
            <a:pPr marL="0" indent="0">
              <a:lnSpc>
                <a:spcPct val="140000"/>
              </a:lnSpc>
              <a:spcBef>
                <a:spcPts val="0"/>
              </a:spcBef>
              <a:buNone/>
            </a:pPr>
            <a:r>
              <a:rPr lang="en-GB" sz="2100" dirty="0"/>
              <a:t>Vaccination is the best way to protect against the known risks of COVID-19 in pregnancy for both women and babies.</a:t>
            </a:r>
          </a:p>
          <a:p>
            <a:pPr marL="0" indent="0">
              <a:lnSpc>
                <a:spcPct val="140000"/>
              </a:lnSpc>
              <a:spcBef>
                <a:spcPts val="0"/>
              </a:spcBef>
              <a:buNone/>
            </a:pPr>
            <a:r>
              <a:rPr lang="en-GB" sz="2100" dirty="0"/>
              <a:t>It is important that pregnant women have their vaccination as soon as they are invited and that they receive all recommended doses.</a:t>
            </a:r>
          </a:p>
          <a:p>
            <a:endParaRPr lang="en-GB" sz="2000" dirty="0"/>
          </a:p>
          <a:p>
            <a:endParaRPr lang="en-GB" sz="2000" dirty="0"/>
          </a:p>
        </p:txBody>
      </p:sp>
      <p:sp>
        <p:nvSpPr>
          <p:cNvPr id="10" name="Footer Placeholder 9">
            <a:extLst>
              <a:ext uri="{FF2B5EF4-FFF2-40B4-BE49-F238E27FC236}">
                <a16:creationId xmlns:a16="http://schemas.microsoft.com/office/drawing/2014/main" id="{42CE20DA-AD57-4B81-BFDB-C657B577484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239D4AF-5256-4AC5-A611-20322BDD22A3}"/>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pic>
        <p:nvPicPr>
          <p:cNvPr id="4" name="Picture 3">
            <a:extLst>
              <a:ext uri="{FF2B5EF4-FFF2-40B4-BE49-F238E27FC236}">
                <a16:creationId xmlns:a16="http://schemas.microsoft.com/office/drawing/2014/main" id="{938E022B-7B5D-4165-A946-CBC3C61D7E74}"/>
              </a:ext>
            </a:extLst>
          </p:cNvPr>
          <p:cNvPicPr>
            <a:picLocks noChangeAspect="1"/>
          </p:cNvPicPr>
          <p:nvPr/>
        </p:nvPicPr>
        <p:blipFill>
          <a:blip r:embed="rId3"/>
          <a:stretch>
            <a:fillRect/>
          </a:stretch>
        </p:blipFill>
        <p:spPr>
          <a:xfrm>
            <a:off x="8682605" y="1628958"/>
            <a:ext cx="3105438" cy="4559664"/>
          </a:xfrm>
          <a:prstGeom prst="rect">
            <a:avLst/>
          </a:prstGeom>
          <a:ln>
            <a:solidFill>
              <a:schemeClr val="tx1"/>
            </a:solidFill>
          </a:ln>
        </p:spPr>
      </p:pic>
    </p:spTree>
    <p:extLst>
      <p:ext uri="{BB962C8B-B14F-4D97-AF65-F5344CB8AC3E}">
        <p14:creationId xmlns:p14="http://schemas.microsoft.com/office/powerpoint/2010/main" val="849250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E65-3A08-4DD4-921C-02783EEA22C8}"/>
              </a:ext>
            </a:extLst>
          </p:cNvPr>
          <p:cNvSpPr>
            <a:spLocks noGrp="1"/>
          </p:cNvSpPr>
          <p:nvPr>
            <p:ph type="title"/>
          </p:nvPr>
        </p:nvSpPr>
        <p:spPr>
          <a:xfrm>
            <a:off x="330206" y="270785"/>
            <a:ext cx="10515600" cy="972607"/>
          </a:xfrm>
        </p:spPr>
        <p:txBody>
          <a:bodyPr/>
          <a:lstStyle/>
          <a:p>
            <a:r>
              <a:rPr lang="en-GB" dirty="0"/>
              <a:t>Breastfeeding</a:t>
            </a:r>
          </a:p>
        </p:txBody>
      </p:sp>
      <p:sp>
        <p:nvSpPr>
          <p:cNvPr id="3" name="Content Placeholder 2">
            <a:extLst>
              <a:ext uri="{FF2B5EF4-FFF2-40B4-BE49-F238E27FC236}">
                <a16:creationId xmlns:a16="http://schemas.microsoft.com/office/drawing/2014/main" id="{40FFE376-6590-4E94-9C25-134DDFFC2DBC}"/>
              </a:ext>
            </a:extLst>
          </p:cNvPr>
          <p:cNvSpPr>
            <a:spLocks noGrp="1"/>
          </p:cNvSpPr>
          <p:nvPr>
            <p:ph idx="1"/>
          </p:nvPr>
        </p:nvSpPr>
        <p:spPr>
          <a:xfrm>
            <a:off x="330206" y="1463111"/>
            <a:ext cx="8629236" cy="4895949"/>
          </a:xfrm>
        </p:spPr>
        <p:txBody>
          <a:bodyPr>
            <a:normAutofit fontScale="85000" lnSpcReduction="10000"/>
          </a:bodyPr>
          <a:lstStyle/>
          <a:p>
            <a:pPr marL="0" indent="0">
              <a:lnSpc>
                <a:spcPct val="120000"/>
              </a:lnSpc>
              <a:spcBef>
                <a:spcPts val="0"/>
              </a:spcBef>
              <a:buNone/>
            </a:pPr>
            <a:r>
              <a:rPr lang="en-GB" sz="2000" dirty="0">
                <a:effectLst/>
                <a:latin typeface="+mn-lt"/>
                <a:ea typeface="Calibri" panose="020F0502020204030204" pitchFamily="34" charset="0"/>
                <a:cs typeface="Times New Roman" panose="02020603050405020304" pitchFamily="18" charset="0"/>
              </a:rPr>
              <a:t>COVID-19 vaccines can be given to eligible breastfeeding women.</a:t>
            </a:r>
          </a:p>
          <a:p>
            <a:pPr marL="0" indent="0">
              <a:lnSpc>
                <a:spcPct val="120000"/>
              </a:lnSpc>
              <a:spcBef>
                <a:spcPts val="0"/>
              </a:spcBef>
              <a:buNone/>
            </a:pPr>
            <a:endParaRPr lang="en-GB" sz="2000" b="1" dirty="0">
              <a:latin typeface="+mn-lt"/>
              <a:cs typeface="Times New Roman" panose="02020603050405020304" pitchFamily="18" charset="0"/>
            </a:endParaRPr>
          </a:p>
          <a:p>
            <a:pPr marL="0" indent="0">
              <a:lnSpc>
                <a:spcPct val="120000"/>
              </a:lnSpc>
              <a:spcBef>
                <a:spcPts val="0"/>
              </a:spcBef>
              <a:buNone/>
            </a:pPr>
            <a:r>
              <a:rPr lang="en-GB" sz="2000" dirty="0"/>
              <a:t>There is no known risk associated with giving non-live vaccines whilst breastfeeding.</a:t>
            </a:r>
          </a:p>
          <a:p>
            <a:pPr marL="0" indent="0">
              <a:lnSpc>
                <a:spcPct val="120000"/>
              </a:lnSpc>
              <a:spcBef>
                <a:spcPts val="0"/>
              </a:spcBef>
              <a:buNone/>
            </a:pPr>
            <a:endParaRPr lang="en-GB" sz="1200" dirty="0"/>
          </a:p>
          <a:p>
            <a:pPr marL="0" indent="0">
              <a:lnSpc>
                <a:spcPct val="120000"/>
              </a:lnSpc>
              <a:spcBef>
                <a:spcPts val="0"/>
              </a:spcBef>
              <a:buNone/>
            </a:pPr>
            <a:r>
              <a:rPr lang="en-GB" sz="2000" dirty="0"/>
              <a:t>JCVI advises that breastfeeding women should be offered any suitable COVID-19 vaccine. </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solidFill>
                  <a:prstClr val="black"/>
                </a:solidFill>
              </a:rPr>
              <a:t>Women should not stop breastfeeding in order to be vaccinated.</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solidFill>
                  <a:prstClr val="black"/>
                </a:solidFill>
              </a:rPr>
              <a:t>Golan and others (2021) found that mRNA vaccine was not detected in breast milk.</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solidFill>
                  <a:prstClr val="black"/>
                </a:solidFill>
              </a:rPr>
              <a:t>Juncker and others (2021) found that following vaccination with Pfizer BioNTech mRNA vaccine, protective SARS-CoV-2 specific antibody was observed in breast milk.</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t>The developmental and health benefits of breastfeeding are clear and should be discussed with the woman, along with her clinical need for immunisation against COVID-19.</a:t>
            </a:r>
            <a:endParaRPr lang="en-GB" sz="2000" dirty="0">
              <a:solidFill>
                <a:prstClr val="black"/>
              </a:solidFill>
            </a:endParaRPr>
          </a:p>
        </p:txBody>
      </p:sp>
      <p:sp>
        <p:nvSpPr>
          <p:cNvPr id="11" name="Footer Placeholder 10">
            <a:extLst>
              <a:ext uri="{FF2B5EF4-FFF2-40B4-BE49-F238E27FC236}">
                <a16:creationId xmlns:a16="http://schemas.microsoft.com/office/drawing/2014/main" id="{8C092E73-B45D-4166-8818-72375DE2F5A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DAA23F0B-9183-4711-9366-7070830D9690}"/>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pic>
        <p:nvPicPr>
          <p:cNvPr id="6" name="Picture 5">
            <a:extLst>
              <a:ext uri="{FF2B5EF4-FFF2-40B4-BE49-F238E27FC236}">
                <a16:creationId xmlns:a16="http://schemas.microsoft.com/office/drawing/2014/main" id="{1B75C73E-09A5-45A2-93C6-84280370B1BF}"/>
              </a:ext>
            </a:extLst>
          </p:cNvPr>
          <p:cNvPicPr>
            <a:picLocks noChangeAspect="1"/>
          </p:cNvPicPr>
          <p:nvPr/>
        </p:nvPicPr>
        <p:blipFill>
          <a:blip r:embed="rId3"/>
          <a:stretch>
            <a:fillRect/>
          </a:stretch>
        </p:blipFill>
        <p:spPr>
          <a:xfrm>
            <a:off x="9144750" y="1588633"/>
            <a:ext cx="2797870" cy="3920857"/>
          </a:xfrm>
          <a:prstGeom prst="rect">
            <a:avLst/>
          </a:prstGeom>
          <a:ln>
            <a:solidFill>
              <a:schemeClr val="tx1"/>
            </a:solidFill>
          </a:ln>
        </p:spPr>
      </p:pic>
    </p:spTree>
    <p:extLst>
      <p:ext uri="{BB962C8B-B14F-4D97-AF65-F5344CB8AC3E}">
        <p14:creationId xmlns:p14="http://schemas.microsoft.com/office/powerpoint/2010/main" val="1293402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368300"/>
            <a:ext cx="10515600" cy="843340"/>
          </a:xfrm>
        </p:spPr>
        <p:txBody>
          <a:bodyPr>
            <a:normAutofit/>
          </a:bodyPr>
          <a:lstStyle/>
          <a:p>
            <a:pPr fontAlgn="base">
              <a:lnSpc>
                <a:spcPts val="1400"/>
              </a:lnSpc>
              <a:spcAft>
                <a:spcPts val="800"/>
              </a:spcAft>
            </a:pPr>
            <a:r>
              <a:rPr lang="en-GB" sz="3200" dirty="0">
                <a:effectLst/>
                <a:latin typeface="+mn-lt"/>
                <a:ea typeface="Times New Roman" panose="02020603050405020304" pitchFamily="18" charset="0"/>
                <a:cs typeface="Calibri" panose="020F0502020204030204" pitchFamily="34" charset="0"/>
              </a:rPr>
              <a:t>Young people aged 12 to 17 years at higher risk </a:t>
            </a:r>
            <a:endParaRPr lang="en-GB" sz="3200" dirty="0">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913183"/>
          </a:xfrm>
        </p:spPr>
        <p:txBody>
          <a:bodyPr>
            <a:normAutofit/>
          </a:bodyPr>
          <a:lstStyle/>
          <a:p>
            <a:pPr marL="0" indent="0" fontAlgn="base">
              <a:lnSpc>
                <a:spcPct val="100000"/>
              </a:lnSpc>
              <a:spcAft>
                <a:spcPts val="800"/>
              </a:spcAft>
              <a:buNone/>
            </a:pPr>
            <a:r>
              <a:rPr lang="en-GB" sz="2000" dirty="0">
                <a:latin typeface="+mn-lt"/>
                <a:ea typeface="Times New Roman" panose="02020603050405020304" pitchFamily="18" charset="0"/>
                <a:cs typeface="Calibri" panose="020F0502020204030204" pitchFamily="34" charset="0"/>
              </a:rPr>
              <a:t>Y</a:t>
            </a:r>
            <a:r>
              <a:rPr lang="en-GB" sz="2000" dirty="0">
                <a:effectLst/>
                <a:latin typeface="+mn-lt"/>
                <a:ea typeface="Times New Roman" panose="02020603050405020304" pitchFamily="18" charset="0"/>
                <a:cs typeface="Calibri" panose="020F0502020204030204" pitchFamily="34" charset="0"/>
              </a:rPr>
              <a:t>oung people aged 12 to 17 years with underlying conditions that put them at increased risk of complications from COVID-19 are recommended to receive 2 doses of </a:t>
            </a:r>
            <a:r>
              <a:rPr lang="en-GB" sz="2000" strike="noStrike" dirty="0">
                <a:effectLst/>
                <a:latin typeface="+mn-lt"/>
                <a:ea typeface="Calibri" panose="020F0502020204030204" pitchFamily="34" charset="0"/>
                <a:cs typeface="Calibri" panose="020F0502020204030204" pitchFamily="34" charset="0"/>
              </a:rPr>
              <a:t>Pfizer-BioNTech COVID-19 </a:t>
            </a:r>
            <a:r>
              <a:rPr lang="en-GB" sz="2000" dirty="0">
                <a:effectLst/>
                <a:latin typeface="+mn-lt"/>
                <a:ea typeface="Times New Roman" panose="02020603050405020304" pitchFamily="18" charset="0"/>
                <a:cs typeface="Calibri" panose="020F0502020204030204" pitchFamily="34" charset="0"/>
              </a:rPr>
              <a:t>vaccine 8 weeks apart.</a:t>
            </a:r>
            <a:endParaRPr lang="en-GB" sz="20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mn-lt"/>
                <a:ea typeface="Calibri" panose="020F0502020204030204" pitchFamily="34" charset="0"/>
                <a:cs typeface="Calibri" panose="020F0502020204030204" pitchFamily="34" charset="0"/>
              </a:rPr>
              <a:t>On 22 December 2021, the JCVI advised that a booster dose of the Pfizer-BioNTech COVID-19 vaccine should be offered to children and young people aged from 12 years in at risk groups, at least 3 months from their last primary dose.</a:t>
            </a:r>
          </a:p>
          <a:p>
            <a:pPr marL="0" indent="0">
              <a:lnSpc>
                <a:spcPct val="107000"/>
              </a:lnSpc>
              <a:spcAft>
                <a:spcPts val="800"/>
              </a:spcAft>
              <a:buNone/>
            </a:pPr>
            <a:r>
              <a:rPr lang="en-GB" sz="2000" dirty="0">
                <a:effectLst/>
                <a:latin typeface="+mn-lt"/>
                <a:ea typeface="Calibri" panose="020F0502020204030204" pitchFamily="34" charset="0"/>
                <a:cs typeface="Calibri" panose="020F0502020204030204" pitchFamily="34" charset="0"/>
              </a:rPr>
              <a:t>They were also eligible for an autumn 2022 booster.</a:t>
            </a:r>
          </a:p>
          <a:p>
            <a:pPr marL="0" indent="0">
              <a:lnSpc>
                <a:spcPct val="107000"/>
              </a:lnSpc>
              <a:spcAft>
                <a:spcPts val="800"/>
              </a:spcAft>
              <a:buNone/>
            </a:pPr>
            <a:r>
              <a:rPr lang="en-GB" sz="2000" dirty="0">
                <a:effectLst/>
                <a:latin typeface="+mn-lt"/>
                <a:ea typeface="Calibri" panose="020F0502020204030204" pitchFamily="34" charset="0"/>
                <a:cs typeface="Calibri" panose="020F0502020204030204" pitchFamily="34" charset="0"/>
              </a:rPr>
              <a:t>Only young people who are immunosuppressed are eligible for a spring 2023 booster dose.</a:t>
            </a:r>
            <a:endParaRPr lang="en-GB" sz="2000" dirty="0">
              <a:effectLst/>
              <a:latin typeface="+mn-lt"/>
              <a:ea typeface="Calibri" panose="020F0502020204030204" pitchFamily="34" charset="0"/>
              <a:cs typeface="Times New Roman" panose="02020603050405020304" pitchFamily="18" charset="0"/>
            </a:endParaRPr>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6" name="Picture 5">
            <a:extLst>
              <a:ext uri="{FF2B5EF4-FFF2-40B4-BE49-F238E27FC236}">
                <a16:creationId xmlns:a16="http://schemas.microsoft.com/office/drawing/2014/main" id="{32947EFF-6DC8-4904-B992-DFF62B5AD832}"/>
              </a:ext>
            </a:extLst>
          </p:cNvPr>
          <p:cNvPicPr>
            <a:picLocks noChangeAspect="1"/>
          </p:cNvPicPr>
          <p:nvPr/>
        </p:nvPicPr>
        <p:blipFill>
          <a:blip r:embed="rId3"/>
          <a:stretch>
            <a:fillRect/>
          </a:stretch>
        </p:blipFill>
        <p:spPr>
          <a:xfrm>
            <a:off x="8728844" y="3994589"/>
            <a:ext cx="1621508" cy="2195762"/>
          </a:xfrm>
          <a:prstGeom prst="rect">
            <a:avLst/>
          </a:prstGeom>
          <a:ln>
            <a:solidFill>
              <a:schemeClr val="tx1"/>
            </a:solidFill>
          </a:ln>
        </p:spPr>
      </p:pic>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pic>
        <p:nvPicPr>
          <p:cNvPr id="4" name="Picture 3">
            <a:extLst>
              <a:ext uri="{FF2B5EF4-FFF2-40B4-BE49-F238E27FC236}">
                <a16:creationId xmlns:a16="http://schemas.microsoft.com/office/drawing/2014/main" id="{935157E3-2ACF-4585-B439-C3D00F00B70A}"/>
              </a:ext>
            </a:extLst>
          </p:cNvPr>
          <p:cNvPicPr>
            <a:picLocks noChangeAspect="1"/>
          </p:cNvPicPr>
          <p:nvPr/>
        </p:nvPicPr>
        <p:blipFill>
          <a:blip r:embed="rId4"/>
          <a:stretch>
            <a:fillRect/>
          </a:stretch>
        </p:blipFill>
        <p:spPr>
          <a:xfrm>
            <a:off x="8728844" y="1460139"/>
            <a:ext cx="1658508" cy="2365412"/>
          </a:xfrm>
          <a:prstGeom prst="rect">
            <a:avLst/>
          </a:prstGeom>
          <a:ln>
            <a:solidFill>
              <a:schemeClr val="tx1"/>
            </a:solidFill>
          </a:ln>
        </p:spPr>
      </p:pic>
    </p:spTree>
    <p:extLst>
      <p:ext uri="{BB962C8B-B14F-4D97-AF65-F5344CB8AC3E}">
        <p14:creationId xmlns:p14="http://schemas.microsoft.com/office/powerpoint/2010/main" val="1654583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Young people aged 12 to 17 years </a:t>
            </a:r>
            <a:br>
              <a:rPr lang="en-GB" dirty="0"/>
            </a:br>
            <a:r>
              <a:rPr lang="en-GB" dirty="0"/>
              <a:t>(not in an at risk group)</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fontScale="25000" lnSpcReduction="20000"/>
          </a:bodyPr>
          <a:lstStyle/>
          <a:p>
            <a:pPr marL="0" indent="0" fontAlgn="base">
              <a:lnSpc>
                <a:spcPct val="120000"/>
              </a:lnSpc>
              <a:spcAft>
                <a:spcPts val="800"/>
              </a:spcAft>
              <a:buNone/>
            </a:pPr>
            <a:r>
              <a:rPr lang="en-GB" sz="5600" b="1" dirty="0">
                <a:effectLst/>
                <a:latin typeface="+mn-lt"/>
                <a:ea typeface="Times New Roman" panose="02020603050405020304" pitchFamily="18" charset="0"/>
                <a:cs typeface="Calibri" panose="020F0502020204030204" pitchFamily="34" charset="0"/>
              </a:rPr>
              <a:t>Aged 16 to 17 years</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4 August 2021, the JCVI recommended that all 16 to 17 year olds should be offered a first dose of the Pfizer-BioNTech vaccine. This was followed by a further JCVI recommendation on 15 November 2021 that those in this age group who are not in an at-risk group should be offered a second dose.</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22 December 2021, the JCVI advised that young people aged 16 to 17 years should be offered a booster dose of the Pfizer-BioNTech COVID-19 vaccine at least 3 months from their last primary dose. From September 2022 they have no longer been eligible for booster doses.</a:t>
            </a:r>
          </a:p>
          <a:p>
            <a:pPr marL="0" indent="0" fontAlgn="base">
              <a:lnSpc>
                <a:spcPct val="120000"/>
              </a:lnSpc>
              <a:spcAft>
                <a:spcPts val="800"/>
              </a:spcAft>
              <a:buNone/>
            </a:pPr>
            <a:r>
              <a:rPr lang="en-GB" sz="5600" b="1" dirty="0">
                <a:effectLst/>
                <a:latin typeface="+mn-lt"/>
                <a:ea typeface="Times New Roman" panose="02020603050405020304" pitchFamily="18" charset="0"/>
                <a:cs typeface="Calibri" panose="020F0502020204030204" pitchFamily="34" charset="0"/>
              </a:rPr>
              <a:t>Aged 12 to 15 years </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13 September 2021, the Chief Medical Officers recommended a first dose of COVID-19 vaccination for children aged 12-15 to reduce the chances of them catching COVID-19, reduce the number of outbreaks in schools, help avoid school absences and disruption to face-to-face education.</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29 November 2021, the JCVI recommended that all young people in this age group be offered a second dose.</a:t>
            </a:r>
          </a:p>
          <a:p>
            <a:pPr marL="0" indent="0">
              <a:buNone/>
            </a:pPr>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pic>
        <p:nvPicPr>
          <p:cNvPr id="5" name="Picture 4">
            <a:extLst>
              <a:ext uri="{FF2B5EF4-FFF2-40B4-BE49-F238E27FC236}">
                <a16:creationId xmlns:a16="http://schemas.microsoft.com/office/drawing/2014/main" id="{38915AC2-E4DB-4440-8E74-F2D4B75E3012}"/>
              </a:ext>
            </a:extLst>
          </p:cNvPr>
          <p:cNvPicPr>
            <a:picLocks noChangeAspect="1"/>
          </p:cNvPicPr>
          <p:nvPr/>
        </p:nvPicPr>
        <p:blipFill>
          <a:blip r:embed="rId3"/>
          <a:stretch>
            <a:fillRect/>
          </a:stretch>
        </p:blipFill>
        <p:spPr>
          <a:xfrm>
            <a:off x="10051421" y="2533313"/>
            <a:ext cx="1810372" cy="2583864"/>
          </a:xfrm>
          <a:prstGeom prst="rect">
            <a:avLst/>
          </a:prstGeom>
          <a:ln>
            <a:solidFill>
              <a:schemeClr val="tx1"/>
            </a:solidFill>
          </a:ln>
        </p:spPr>
      </p:pic>
      <p:pic>
        <p:nvPicPr>
          <p:cNvPr id="6" name="Picture 5">
            <a:extLst>
              <a:ext uri="{FF2B5EF4-FFF2-40B4-BE49-F238E27FC236}">
                <a16:creationId xmlns:a16="http://schemas.microsoft.com/office/drawing/2014/main" id="{66CFEB1C-C9FF-441D-9543-1BA9A84A5B75}"/>
              </a:ext>
            </a:extLst>
          </p:cNvPr>
          <p:cNvPicPr>
            <a:picLocks noChangeAspect="1"/>
          </p:cNvPicPr>
          <p:nvPr/>
        </p:nvPicPr>
        <p:blipFill>
          <a:blip r:embed="rId4"/>
          <a:stretch>
            <a:fillRect/>
          </a:stretch>
        </p:blipFill>
        <p:spPr>
          <a:xfrm>
            <a:off x="8371981" y="2519098"/>
            <a:ext cx="1424676" cy="2583865"/>
          </a:xfrm>
          <a:prstGeom prst="rect">
            <a:avLst/>
          </a:prstGeom>
          <a:ln>
            <a:solidFill>
              <a:schemeClr val="tx1"/>
            </a:solidFill>
          </a:ln>
        </p:spPr>
      </p:pic>
    </p:spTree>
    <p:extLst>
      <p:ext uri="{BB962C8B-B14F-4D97-AF65-F5344CB8AC3E}">
        <p14:creationId xmlns:p14="http://schemas.microsoft.com/office/powerpoint/2010/main" val="389846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9D27-B85C-44CE-97FE-F0437BCF2BCF}"/>
              </a:ext>
            </a:extLst>
          </p:cNvPr>
          <p:cNvSpPr>
            <a:spLocks noGrp="1"/>
          </p:cNvSpPr>
          <p:nvPr>
            <p:ph type="title"/>
          </p:nvPr>
        </p:nvSpPr>
        <p:spPr>
          <a:xfrm>
            <a:off x="358408" y="245532"/>
            <a:ext cx="10515600" cy="972607"/>
          </a:xfrm>
        </p:spPr>
        <p:txBody>
          <a:bodyPr/>
          <a:lstStyle/>
          <a:p>
            <a:r>
              <a:rPr lang="en-GB" dirty="0"/>
              <a:t>Key messages</a:t>
            </a:r>
          </a:p>
        </p:txBody>
      </p:sp>
      <p:sp>
        <p:nvSpPr>
          <p:cNvPr id="3" name="Content Placeholder 2">
            <a:extLst>
              <a:ext uri="{FF2B5EF4-FFF2-40B4-BE49-F238E27FC236}">
                <a16:creationId xmlns:a16="http://schemas.microsoft.com/office/drawing/2014/main" id="{B00969D9-516D-42F0-ACE5-D03D7CA67B56}"/>
              </a:ext>
            </a:extLst>
          </p:cNvPr>
          <p:cNvSpPr>
            <a:spLocks noGrp="1"/>
          </p:cNvSpPr>
          <p:nvPr>
            <p:ph idx="1"/>
          </p:nvPr>
        </p:nvSpPr>
        <p:spPr>
          <a:xfrm>
            <a:off x="330206" y="1774826"/>
            <a:ext cx="8654404" cy="4351338"/>
          </a:xfrm>
        </p:spPr>
        <p:txBody>
          <a:bodyPr>
            <a:normAutofit/>
          </a:bodyPr>
          <a:lstStyle/>
          <a:p>
            <a:pPr marL="0" indent="0">
              <a:lnSpc>
                <a:spcPct val="100000"/>
              </a:lnSpc>
              <a:spcBef>
                <a:spcPts val="0"/>
              </a:spcBef>
              <a:buNone/>
            </a:pPr>
            <a:r>
              <a:rPr lang="en-GB" sz="1800" dirty="0">
                <a:latin typeface="+mn-lt"/>
              </a:rPr>
              <a:t>The ongoing global COVID-19 pandemic continues to cause </a:t>
            </a:r>
            <a:r>
              <a:rPr lang="en-GB" sz="1800" dirty="0">
                <a:effectLst/>
                <a:latin typeface="+mn-lt"/>
                <a:ea typeface="Calibri" panose="020F0502020204030204" pitchFamily="34" charset="0"/>
                <a:cs typeface="Calibri" panose="020F0502020204030204" pitchFamily="34" charset="0"/>
              </a:rPr>
              <a:t>hundreds of thousands of infections and thousands of deaths across the</a:t>
            </a:r>
            <a:r>
              <a:rPr lang="en-GB" sz="1800" dirty="0">
                <a:effectLst/>
                <a:latin typeface="+mn-lt"/>
                <a:ea typeface="Calibri" panose="020F0502020204030204" pitchFamily="34" charset="0"/>
                <a:cs typeface="Calibri" panose="020F0502020204030204" pitchFamily="34" charset="0"/>
                <a:hlinkClick r:id="rId3"/>
              </a:rPr>
              <a:t> world </a:t>
            </a:r>
            <a:r>
              <a:rPr lang="en-GB" sz="1800" dirty="0">
                <a:effectLst/>
                <a:latin typeface="+mn-lt"/>
                <a:ea typeface="Calibri" panose="020F0502020204030204" pitchFamily="34" charset="0"/>
                <a:cs typeface="Calibri" panose="020F0502020204030204" pitchFamily="34" charset="0"/>
              </a:rPr>
              <a:t>every week. In the UK there are still thousands of infections and </a:t>
            </a:r>
            <a:r>
              <a:rPr lang="en-GB" sz="1800" u="sng" dirty="0">
                <a:latin typeface="+mn-lt"/>
                <a:ea typeface="Calibri" panose="020F0502020204030204" pitchFamily="34" charset="0"/>
                <a:cs typeface="Calibri" panose="020F0502020204030204" pitchFamily="34" charset="0"/>
                <a:hlinkClick r:id="rId4"/>
              </a:rPr>
              <a:t>hundreds of </a:t>
            </a:r>
            <a:r>
              <a:rPr lang="en-GB" sz="1800" dirty="0">
                <a:latin typeface="+mn-lt"/>
                <a:ea typeface="Calibri" panose="020F0502020204030204" pitchFamily="34" charset="0"/>
                <a:cs typeface="Calibri" panose="020F0502020204030204" pitchFamily="34" charset="0"/>
                <a:hlinkClick r:id="rId4"/>
              </a:rPr>
              <a:t>deaths</a:t>
            </a:r>
            <a:r>
              <a:rPr lang="en-GB" sz="1800" dirty="0">
                <a:latin typeface="+mn-lt"/>
                <a:ea typeface="Calibri" panose="020F0502020204030204" pitchFamily="34" charset="0"/>
                <a:cs typeface="Calibri" panose="020F0502020204030204" pitchFamily="34" charset="0"/>
              </a:rPr>
              <a:t> </a:t>
            </a:r>
            <a:r>
              <a:rPr lang="en-GB" sz="1800" dirty="0">
                <a:effectLst/>
                <a:latin typeface="+mn-lt"/>
                <a:ea typeface="Calibri" panose="020F0502020204030204" pitchFamily="34" charset="0"/>
                <a:cs typeface="Calibri" panose="020F0502020204030204" pitchFamily="34" charset="0"/>
              </a:rPr>
              <a:t>across the UK each week.</a:t>
            </a:r>
            <a:endParaRPr lang="en-GB" sz="1800" dirty="0"/>
          </a:p>
          <a:p>
            <a:pPr marL="0" lvl="0" indent="0">
              <a:lnSpc>
                <a:spcPct val="100000"/>
              </a:lnSpc>
              <a:spcBef>
                <a:spcPts val="1200"/>
              </a:spcBef>
              <a:buNone/>
            </a:pPr>
            <a:r>
              <a:rPr lang="en-GB" sz="1800" dirty="0"/>
              <a:t>Vaccination to prevent COVID-19 is one of the key tools in controlling the pandemic. </a:t>
            </a:r>
          </a:p>
          <a:p>
            <a:pPr marL="0" lvl="0" indent="0">
              <a:lnSpc>
                <a:spcPct val="100000"/>
              </a:lnSpc>
              <a:spcBef>
                <a:spcPts val="1200"/>
              </a:spcBef>
              <a:buNone/>
            </a:pPr>
            <a:r>
              <a:rPr lang="en-GB" sz="1800" dirty="0"/>
              <a:t>Scientists across the world have worked to develop vaccines which have then been rigorously tested for safety and efficacy.</a:t>
            </a:r>
          </a:p>
          <a:p>
            <a:pPr marL="0" lvl="0" indent="0">
              <a:lnSpc>
                <a:spcPct val="100000"/>
              </a:lnSpc>
              <a:spcBef>
                <a:spcPts val="1200"/>
              </a:spcBef>
              <a:buNone/>
            </a:pPr>
            <a:r>
              <a:rPr lang="en-GB" sz="1800" dirty="0"/>
              <a:t>It is crucial that the COVID-19 vaccines are safely and effectively delivered to as many of those eligible as possible.</a:t>
            </a:r>
          </a:p>
          <a:p>
            <a:pPr marL="0" indent="0">
              <a:lnSpc>
                <a:spcPct val="100000"/>
              </a:lnSpc>
              <a:spcBef>
                <a:spcPts val="1200"/>
              </a:spcBef>
              <a:buNone/>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
        <p:nvSpPr>
          <p:cNvPr id="4" name="Footer Placeholder 3">
            <a:extLst>
              <a:ext uri="{FF2B5EF4-FFF2-40B4-BE49-F238E27FC236}">
                <a16:creationId xmlns:a16="http://schemas.microsoft.com/office/drawing/2014/main" id="{A5FD99C8-59B9-4C96-A536-16082CB596F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3F7D74E1-EFA4-48CC-98D6-ED087B928E0D}"/>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1750979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lstStyle/>
          <a:p>
            <a:r>
              <a:rPr lang="en-GB" dirty="0"/>
              <a:t>Children aged 5 to 11 years in at risk groups</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6" y="1434630"/>
            <a:ext cx="8254994" cy="4739679"/>
          </a:xfrm>
        </p:spPr>
        <p:txBody>
          <a:bodyPr>
            <a:noAutofit/>
          </a:bodyPr>
          <a:lstStyle/>
          <a:p>
            <a:pPr marL="0" indent="0">
              <a:lnSpc>
                <a:spcPct val="120000"/>
              </a:lnSpc>
              <a:buNone/>
            </a:pPr>
            <a:r>
              <a:rPr lang="en-GB" dirty="0">
                <a:latin typeface="+mn-lt"/>
              </a:rPr>
              <a:t>On 22 December 2021, the JCVI recommended that children aged 5 to 11 years in recognised clinical risk group should be offered two 10 microgram doses of the Pfizer BioNTech Comirnaty vaccine with an interval of 8 weeks between the first and second doses:</a:t>
            </a:r>
          </a:p>
          <a:p>
            <a:pPr>
              <a:lnSpc>
                <a:spcPct val="120000"/>
              </a:lnSpc>
            </a:pPr>
            <a:r>
              <a:rPr lang="en-GB" dirty="0">
                <a:latin typeface="+mn-lt"/>
              </a:rPr>
              <a:t>these children are at higher risk of severe COVID-19</a:t>
            </a:r>
          </a:p>
          <a:p>
            <a:pPr>
              <a:lnSpc>
                <a:spcPct val="120000"/>
              </a:lnSpc>
            </a:pPr>
            <a:r>
              <a:rPr lang="en-GB" dirty="0">
                <a:latin typeface="+mn-lt"/>
              </a:rPr>
              <a:t>this includes children who are about to commence immunosuppressive treatment</a:t>
            </a:r>
          </a:p>
          <a:p>
            <a:pPr>
              <a:lnSpc>
                <a:spcPct val="120000"/>
              </a:lnSpc>
            </a:pPr>
            <a:r>
              <a:rPr lang="en-GB" dirty="0">
                <a:effectLst/>
                <a:latin typeface="+mn-lt"/>
                <a:ea typeface="Times New Roman" panose="02020603050405020304" pitchFamily="18" charset="0"/>
                <a:cs typeface="Calibri" panose="020F0502020204030204" pitchFamily="34" charset="0"/>
              </a:rPr>
              <a:t>only those children in this age group who are immunosuppressed are eligible for a spring 2023 booster</a:t>
            </a:r>
            <a:endParaRPr lang="en-GB" dirty="0">
              <a:effectLst/>
              <a:latin typeface="+mn-lt"/>
              <a:ea typeface="Calibri" panose="020F0502020204030204" pitchFamily="34" charset="0"/>
              <a:cs typeface="Times New Roman" panose="02020603050405020304" pitchFamily="18" charset="0"/>
            </a:endParaRPr>
          </a:p>
          <a:p>
            <a:pPr lvl="1">
              <a:lnSpc>
                <a:spcPct val="120000"/>
              </a:lnSpc>
            </a:pPr>
            <a:endParaRPr lang="en-GB" sz="1600"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pic>
        <p:nvPicPr>
          <p:cNvPr id="5" name="Picture 4">
            <a:extLst>
              <a:ext uri="{FF2B5EF4-FFF2-40B4-BE49-F238E27FC236}">
                <a16:creationId xmlns:a16="http://schemas.microsoft.com/office/drawing/2014/main" id="{A588272B-AA99-4EFF-B714-072A7ED34D19}"/>
              </a:ext>
            </a:extLst>
          </p:cNvPr>
          <p:cNvPicPr>
            <a:picLocks noChangeAspect="1"/>
          </p:cNvPicPr>
          <p:nvPr/>
        </p:nvPicPr>
        <p:blipFill>
          <a:blip r:embed="rId3"/>
          <a:stretch>
            <a:fillRect/>
          </a:stretch>
        </p:blipFill>
        <p:spPr>
          <a:xfrm>
            <a:off x="8732694" y="1810140"/>
            <a:ext cx="3129099" cy="4220998"/>
          </a:xfrm>
          <a:prstGeom prst="rect">
            <a:avLst/>
          </a:prstGeom>
          <a:ln>
            <a:solidFill>
              <a:schemeClr val="tx1"/>
            </a:solidFill>
          </a:ln>
        </p:spPr>
      </p:pic>
    </p:spTree>
    <p:extLst>
      <p:ext uri="{BB962C8B-B14F-4D97-AF65-F5344CB8AC3E}">
        <p14:creationId xmlns:p14="http://schemas.microsoft.com/office/powerpoint/2010/main" val="2550965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Children aged 5 to 11 years not in an at risk group</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863929"/>
          </a:xfrm>
        </p:spPr>
        <p:txBody>
          <a:bodyPr>
            <a:noAutofit/>
          </a:bodyPr>
          <a:lstStyle/>
          <a:p>
            <a:pPr marL="0" indent="0">
              <a:lnSpc>
                <a:spcPct val="120000"/>
              </a:lnSpc>
              <a:buNone/>
            </a:pPr>
            <a:r>
              <a:rPr lang="en-GB" sz="1600" dirty="0">
                <a:latin typeface="+mn-lt"/>
              </a:rPr>
              <a:t>In February 2022, the JCVI advised a one-off, non-urgent programme to offer vaccination to all children aged 5 to 11 years of age.</a:t>
            </a:r>
          </a:p>
          <a:p>
            <a:pPr marL="0" indent="0">
              <a:lnSpc>
                <a:spcPct val="120000"/>
              </a:lnSpc>
              <a:buNone/>
            </a:pPr>
            <a:r>
              <a:rPr lang="en-GB" sz="1600" dirty="0">
                <a:latin typeface="+mn-lt"/>
              </a:rPr>
              <a:t>The immediate benefits of vaccination in this age group are likely to be small because children are at low risk from COVID-19 infection, and by February 2022 almost all children in this age group will already have been infected with COVID-19.</a:t>
            </a:r>
          </a:p>
          <a:p>
            <a:pPr marL="0" indent="0">
              <a:lnSpc>
                <a:spcPct val="120000"/>
              </a:lnSpc>
              <a:buNone/>
            </a:pPr>
            <a:r>
              <a:rPr lang="en-GB" sz="1600" dirty="0">
                <a:latin typeface="+mn-lt"/>
              </a:rPr>
              <a:t>However, although Omicron infection appears to be particularly mild, and the vaccine induced protection against mild Omicron infection is short lived, the offer is intended to increase and broaden protection against severe COVID-19 in advance of a potential future wave of COVID-19.</a:t>
            </a:r>
          </a:p>
          <a:p>
            <a:pPr marL="0" indent="0">
              <a:lnSpc>
                <a:spcPct val="120000"/>
              </a:lnSpc>
              <a:buNone/>
            </a:pPr>
            <a:r>
              <a:rPr lang="en-GB" sz="1600" dirty="0">
                <a:latin typeface="+mn-lt"/>
              </a:rPr>
              <a:t>Two doses of the Comirnaty 10 micrograms/dose vaccine should be offered.</a:t>
            </a:r>
          </a:p>
          <a:p>
            <a:pPr marL="0" indent="0">
              <a:lnSpc>
                <a:spcPct val="120000"/>
              </a:lnSpc>
              <a:buNone/>
            </a:pPr>
            <a:r>
              <a:rPr lang="en-GB" sz="1600" dirty="0">
                <a:latin typeface="+mn-lt"/>
                <a:ea typeface="Times New Roman" panose="02020603050405020304" pitchFamily="18" charset="0"/>
              </a:rPr>
              <a:t>T</a:t>
            </a:r>
            <a:r>
              <a:rPr lang="en-GB" sz="1600" dirty="0">
                <a:effectLst/>
                <a:latin typeface="+mn-lt"/>
                <a:ea typeface="Times New Roman" panose="02020603050405020304" pitchFamily="18" charset="0"/>
              </a:rPr>
              <a:t>his one-off programme applies to those currently aged 5 to 11, </a:t>
            </a:r>
            <a:r>
              <a:rPr lang="en-GB" sz="1600" dirty="0">
                <a:effectLst/>
                <a:latin typeface="+mn-lt"/>
                <a:ea typeface="Calibri" panose="020F0502020204030204" pitchFamily="34" charset="0"/>
                <a:cs typeface="Times New Roman" panose="02020603050405020304" pitchFamily="18" charset="0"/>
              </a:rPr>
              <a:t>including those who turn 5 years of age before the end of August 2022. </a:t>
            </a:r>
            <a:r>
              <a:rPr lang="en-GB" sz="1600" dirty="0">
                <a:effectLst/>
                <a:latin typeface="+mn-lt"/>
                <a:ea typeface="Calibri" panose="020F0502020204030204" pitchFamily="34" charset="0"/>
              </a:rPr>
              <a:t>Only children whose fifth birthday was on or before 31 August 2022 are eligible.</a:t>
            </a:r>
          </a:p>
          <a:p>
            <a:pPr marL="0" indent="0">
              <a:lnSpc>
                <a:spcPct val="120000"/>
              </a:lnSpc>
              <a:buNone/>
            </a:pPr>
            <a:r>
              <a:rPr lang="en-GB" sz="1600" dirty="0">
                <a:effectLst/>
                <a:latin typeface="+mn-lt"/>
                <a:ea typeface="Times New Roman" panose="02020603050405020304" pitchFamily="18" charset="0"/>
              </a:rPr>
              <a:t>These children are not eligible for a booster dose.</a:t>
            </a:r>
          </a:p>
          <a:p>
            <a:pPr>
              <a:lnSpc>
                <a:spcPct val="120000"/>
              </a:lnSpc>
            </a:pPr>
            <a:endParaRPr lang="en-GB" sz="1800" dirty="0">
              <a:effectLst/>
              <a:latin typeface="Calibri" panose="020F0502020204030204" pitchFamily="34" charset="0"/>
              <a:ea typeface="Calibri" panose="020F0502020204030204" pitchFamily="34" charset="0"/>
            </a:endParaRPr>
          </a:p>
          <a:p>
            <a:pPr>
              <a:lnSpc>
                <a:spcPct val="120000"/>
              </a:lnSpc>
            </a:pPr>
            <a:endParaRPr lang="en-GB" sz="1600" dirty="0">
              <a:latin typeface="+mn-lt"/>
            </a:endParaRPr>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pic>
        <p:nvPicPr>
          <p:cNvPr id="4" name="Picture 3">
            <a:extLst>
              <a:ext uri="{FF2B5EF4-FFF2-40B4-BE49-F238E27FC236}">
                <a16:creationId xmlns:a16="http://schemas.microsoft.com/office/drawing/2014/main" id="{F2E1EA73-855C-49A5-8D47-18BC138966AB}"/>
              </a:ext>
            </a:extLst>
          </p:cNvPr>
          <p:cNvPicPr>
            <a:picLocks noChangeAspect="1"/>
          </p:cNvPicPr>
          <p:nvPr/>
        </p:nvPicPr>
        <p:blipFill>
          <a:blip r:embed="rId3"/>
          <a:stretch>
            <a:fillRect/>
          </a:stretch>
        </p:blipFill>
        <p:spPr>
          <a:xfrm>
            <a:off x="8537984" y="1574921"/>
            <a:ext cx="3403786" cy="4739680"/>
          </a:xfrm>
          <a:prstGeom prst="rect">
            <a:avLst/>
          </a:prstGeom>
          <a:ln>
            <a:solidFill>
              <a:schemeClr val="tx1"/>
            </a:solidFill>
          </a:ln>
        </p:spPr>
      </p:pic>
    </p:spTree>
    <p:extLst>
      <p:ext uri="{BB962C8B-B14F-4D97-AF65-F5344CB8AC3E}">
        <p14:creationId xmlns:p14="http://schemas.microsoft.com/office/powerpoint/2010/main" val="699780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DC3-97AD-6229-FA38-128F893D9095}"/>
              </a:ext>
            </a:extLst>
          </p:cNvPr>
          <p:cNvSpPr>
            <a:spLocks noGrp="1"/>
          </p:cNvSpPr>
          <p:nvPr>
            <p:ph type="title"/>
          </p:nvPr>
        </p:nvSpPr>
        <p:spPr/>
        <p:txBody>
          <a:bodyPr>
            <a:normAutofit fontScale="90000"/>
          </a:bodyPr>
          <a:lstStyle/>
          <a:p>
            <a:r>
              <a:rPr lang="en-GB" dirty="0"/>
              <a:t>Children aged 6 months to 4 years in at risk groups</a:t>
            </a:r>
            <a:br>
              <a:rPr lang="en-GB" dirty="0"/>
            </a:br>
            <a:endParaRPr lang="en-GB" dirty="0"/>
          </a:p>
        </p:txBody>
      </p:sp>
      <p:sp>
        <p:nvSpPr>
          <p:cNvPr id="3" name="Content Placeholder 2">
            <a:extLst>
              <a:ext uri="{FF2B5EF4-FFF2-40B4-BE49-F238E27FC236}">
                <a16:creationId xmlns:a16="http://schemas.microsoft.com/office/drawing/2014/main" id="{8966A8A9-D42F-21B2-0425-7EB562B62CD3}"/>
              </a:ext>
            </a:extLst>
          </p:cNvPr>
          <p:cNvSpPr>
            <a:spLocks noGrp="1"/>
          </p:cNvSpPr>
          <p:nvPr>
            <p:ph idx="1"/>
          </p:nvPr>
        </p:nvSpPr>
        <p:spPr>
          <a:xfrm>
            <a:off x="330205" y="1774826"/>
            <a:ext cx="7962895" cy="4351338"/>
          </a:xfrm>
        </p:spPr>
        <p:txBody>
          <a:bodyPr>
            <a:normAutofit fontScale="92500"/>
          </a:bodyPr>
          <a:lstStyle/>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O</a:t>
            </a:r>
            <a:r>
              <a:rPr lang="en-GB" dirty="0">
                <a:effectLst/>
                <a:latin typeface="+mn-lt"/>
                <a:ea typeface="Calibri" panose="020F0502020204030204" pitchFamily="34" charset="0"/>
                <a:cs typeface="Calibri" panose="020F0502020204030204" pitchFamily="34" charset="0"/>
              </a:rPr>
              <a:t>n 6 April 2022 the Government accepted the JCVI recommendation that children a</a:t>
            </a:r>
            <a:r>
              <a:rPr lang="en-GB" dirty="0">
                <a:solidFill>
                  <a:srgbClr val="000000"/>
                </a:solidFill>
                <a:effectLst/>
                <a:latin typeface="+mn-lt"/>
                <a:ea typeface="Calibri" panose="020F0502020204030204" pitchFamily="34" charset="0"/>
                <a:cs typeface="Calibri" panose="020F0502020204030204" pitchFamily="34" charset="0"/>
              </a:rPr>
              <a:t>ged 6 months to 4 years in a clinical risk group should be offered two 3-microgram doses of the Pfizer-BioNTech Comirnaty 3 micrograms/dose (Comirnaty 3 (THREE) Concentrate) COVID-19 vaccine with an interval of 8 weeks between doses.</a:t>
            </a:r>
            <a:endParaRPr lang="en-GB"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solidFill>
                  <a:srgbClr val="000000"/>
                </a:solidFill>
                <a:latin typeface="+mn-lt"/>
                <a:ea typeface="Calibri" panose="020F0502020204030204" pitchFamily="34" charset="0"/>
                <a:cs typeface="Calibri" panose="020F0502020204030204" pitchFamily="34" charset="0"/>
              </a:rPr>
              <a:t>T</a:t>
            </a:r>
            <a:r>
              <a:rPr lang="en-GB" dirty="0">
                <a:solidFill>
                  <a:srgbClr val="000000"/>
                </a:solidFill>
                <a:effectLst/>
                <a:latin typeface="+mn-lt"/>
                <a:ea typeface="Calibri" panose="020F0502020204030204" pitchFamily="34" charset="0"/>
                <a:cs typeface="Calibri" panose="020F0502020204030204" pitchFamily="34" charset="0"/>
              </a:rPr>
              <a:t>his programme commences in England on 12 June 2023.</a:t>
            </a:r>
            <a:endParaRPr lang="en-GB"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T</a:t>
            </a:r>
            <a:r>
              <a:rPr lang="en-GB" dirty="0">
                <a:effectLst/>
                <a:latin typeface="+mn-lt"/>
                <a:ea typeface="Calibri" panose="020F0502020204030204" pitchFamily="34" charset="0"/>
                <a:cs typeface="Calibri" panose="020F0502020204030204" pitchFamily="34" charset="0"/>
              </a:rPr>
              <a:t>he JCVI</a:t>
            </a:r>
            <a:r>
              <a:rPr lang="en-GB" dirty="0">
                <a:solidFill>
                  <a:srgbClr val="000000"/>
                </a:solidFill>
                <a:effectLst/>
                <a:latin typeface="+mn-lt"/>
                <a:ea typeface="Calibri" panose="020F0502020204030204" pitchFamily="34" charset="0"/>
                <a:cs typeface="Calibri" panose="020F0502020204030204" pitchFamily="34" charset="0"/>
              </a:rPr>
              <a:t> does not currently advise COVID-19 vaccination of children aged 6 months to 4 years who are not in a clinical risk group.</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4EA53553-76F2-0B7C-2040-1F83493733D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BDA4B535-37A1-CD06-BC25-AE891AA0C491}"/>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pic>
        <p:nvPicPr>
          <p:cNvPr id="6" name="Picture 5">
            <a:extLst>
              <a:ext uri="{FF2B5EF4-FFF2-40B4-BE49-F238E27FC236}">
                <a16:creationId xmlns:a16="http://schemas.microsoft.com/office/drawing/2014/main" id="{EDA46F55-5D16-2F5C-7E96-E4269C8E0486}"/>
              </a:ext>
            </a:extLst>
          </p:cNvPr>
          <p:cNvPicPr>
            <a:picLocks noChangeAspect="1"/>
          </p:cNvPicPr>
          <p:nvPr/>
        </p:nvPicPr>
        <p:blipFill>
          <a:blip r:embed="rId3"/>
          <a:stretch>
            <a:fillRect/>
          </a:stretch>
        </p:blipFill>
        <p:spPr>
          <a:xfrm>
            <a:off x="8654137" y="1869436"/>
            <a:ext cx="2730419" cy="3852000"/>
          </a:xfrm>
          <a:prstGeom prst="rect">
            <a:avLst/>
          </a:prstGeom>
          <a:ln w="3175">
            <a:solidFill>
              <a:schemeClr val="tx1"/>
            </a:solidFill>
          </a:ln>
        </p:spPr>
      </p:pic>
    </p:spTree>
    <p:extLst>
      <p:ext uri="{BB962C8B-B14F-4D97-AF65-F5344CB8AC3E}">
        <p14:creationId xmlns:p14="http://schemas.microsoft.com/office/powerpoint/2010/main" val="2352661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Dose interval for children and young people </a:t>
            </a:r>
            <a:br>
              <a:rPr lang="en-GB" dirty="0"/>
            </a:br>
            <a:endParaRPr lang="en-GB" dirty="0"/>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lnSpcReduction="10000"/>
          </a:bodyPr>
          <a:lstStyle/>
          <a:p>
            <a:pPr marL="0" indent="0" fontAlgn="base">
              <a:lnSpc>
                <a:spcPct val="110000"/>
              </a:lnSpc>
              <a:buNone/>
            </a:pPr>
            <a:r>
              <a:rPr lang="en-GB" sz="1900" dirty="0"/>
              <a:t>For children and young people in at risk groups the recommended minimum interval between primary doses is 8 weeks.</a:t>
            </a:r>
          </a:p>
          <a:p>
            <a:pPr marL="0" indent="0" fontAlgn="base">
              <a:lnSpc>
                <a:spcPct val="110000"/>
              </a:lnSpc>
              <a:buNone/>
            </a:pPr>
            <a:r>
              <a:rPr lang="en-GB" sz="1900" dirty="0"/>
              <a:t>For 5 to 17 year olds not in an at-risk group:</a:t>
            </a:r>
          </a:p>
          <a:p>
            <a:pPr lvl="1" fontAlgn="base">
              <a:lnSpc>
                <a:spcPct val="110000"/>
              </a:lnSpc>
            </a:pPr>
            <a:r>
              <a:rPr lang="en-GB" sz="1900" dirty="0"/>
              <a:t>a 12-week interval between doses is preferred; this interval was introduced as a precautionary measure to minimise the risk of developing myocarditis and there is evidence that a longer interval improves the immune response, but</a:t>
            </a:r>
            <a:endParaRPr lang="en-GB" sz="1700" dirty="0"/>
          </a:p>
          <a:p>
            <a:pPr lvl="1" fontAlgn="base">
              <a:lnSpc>
                <a:spcPct val="110000"/>
              </a:lnSpc>
            </a:pPr>
            <a:r>
              <a:rPr lang="en-GB" sz="1900" dirty="0"/>
              <a:t>8 weeks is acceptable and may be necessary for operational reasons or in order to complete the course during the campaign. The benefits and risks should always be discussed with the young person and (if applicable) the individual with parental responsibility for them</a:t>
            </a:r>
          </a:p>
          <a:p>
            <a:pPr marL="0" indent="0" fontAlgn="base">
              <a:lnSpc>
                <a:spcPct val="110000"/>
              </a:lnSpc>
              <a:buNone/>
            </a:pPr>
            <a:r>
              <a:rPr lang="en-GB" sz="1900" dirty="0"/>
              <a:t>The preferred interval between the last primary or booster dose and the next booster dose is 6 months, but a minimum of 3 months is acceptable.</a:t>
            </a:r>
          </a:p>
          <a:p>
            <a:pPr fontAlgn="base">
              <a:lnSpc>
                <a:spcPct val="100000"/>
              </a:lnSpc>
            </a:pPr>
            <a:endParaRPr lang="en-GB" sz="2000" dirty="0"/>
          </a:p>
          <a:p>
            <a:pPr fontAlgn="base">
              <a:lnSpc>
                <a:spcPct val="100000"/>
              </a:lnSpc>
            </a:pPr>
            <a:endParaRPr lang="en-GB" sz="2000" dirty="0"/>
          </a:p>
          <a:p>
            <a:pPr marL="285750" indent="-285750">
              <a:lnSpc>
                <a:spcPct val="120000"/>
              </a:lnSpc>
              <a:spcBef>
                <a:spcPts val="0"/>
              </a:spcBef>
            </a:pPr>
            <a:endParaRPr lang="en-GB" sz="900" dirty="0"/>
          </a:p>
          <a:p>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pic>
        <p:nvPicPr>
          <p:cNvPr id="6" name="Picture 5">
            <a:extLst>
              <a:ext uri="{FF2B5EF4-FFF2-40B4-BE49-F238E27FC236}">
                <a16:creationId xmlns:a16="http://schemas.microsoft.com/office/drawing/2014/main" id="{790511DC-5AB3-4412-80F0-1CBD74F06C08}"/>
              </a:ext>
            </a:extLst>
          </p:cNvPr>
          <p:cNvPicPr>
            <a:picLocks noChangeAspect="1"/>
          </p:cNvPicPr>
          <p:nvPr/>
        </p:nvPicPr>
        <p:blipFill>
          <a:blip r:embed="rId3"/>
          <a:stretch>
            <a:fillRect/>
          </a:stretch>
        </p:blipFill>
        <p:spPr>
          <a:xfrm>
            <a:off x="9415365" y="1814050"/>
            <a:ext cx="2446428" cy="3413161"/>
          </a:xfrm>
          <a:prstGeom prst="rect">
            <a:avLst/>
          </a:prstGeom>
          <a:ln>
            <a:solidFill>
              <a:schemeClr val="tx1"/>
            </a:solidFill>
          </a:ln>
        </p:spPr>
      </p:pic>
    </p:spTree>
    <p:extLst>
      <p:ext uri="{BB962C8B-B14F-4D97-AF65-F5344CB8AC3E}">
        <p14:creationId xmlns:p14="http://schemas.microsoft.com/office/powerpoint/2010/main" val="3877046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2AAC-787C-4C07-A533-2D980D14ABDF}"/>
              </a:ext>
            </a:extLst>
          </p:cNvPr>
          <p:cNvSpPr>
            <a:spLocks noGrp="1"/>
          </p:cNvSpPr>
          <p:nvPr>
            <p:ph type="title"/>
          </p:nvPr>
        </p:nvSpPr>
        <p:spPr/>
        <p:txBody>
          <a:bodyPr>
            <a:normAutofit fontScale="90000"/>
          </a:bodyPr>
          <a:lstStyle/>
          <a:p>
            <a:r>
              <a:rPr lang="en-GB" dirty="0"/>
              <a:t>Vaccination of children and young people who have had SARS-CoV-2 infection</a:t>
            </a:r>
            <a:br>
              <a:rPr lang="en-GB" dirty="0"/>
            </a:br>
            <a:endParaRPr lang="en-GB" dirty="0"/>
          </a:p>
        </p:txBody>
      </p:sp>
      <p:sp>
        <p:nvSpPr>
          <p:cNvPr id="3" name="Content Placeholder 2">
            <a:extLst>
              <a:ext uri="{FF2B5EF4-FFF2-40B4-BE49-F238E27FC236}">
                <a16:creationId xmlns:a16="http://schemas.microsoft.com/office/drawing/2014/main" id="{C2EF79BB-2505-4D2E-AD24-5B4148CB2B4D}"/>
              </a:ext>
            </a:extLst>
          </p:cNvPr>
          <p:cNvSpPr>
            <a:spLocks noGrp="1"/>
          </p:cNvSpPr>
          <p:nvPr>
            <p:ph idx="1"/>
          </p:nvPr>
        </p:nvSpPr>
        <p:spPr>
          <a:xfrm>
            <a:off x="330206" y="1411705"/>
            <a:ext cx="10700260" cy="4905967"/>
          </a:xfrm>
        </p:spPr>
        <p:txBody>
          <a:bodyPr>
            <a:noAutofit/>
          </a:bodyPr>
          <a:lstStyle/>
          <a:p>
            <a:pPr marL="0" indent="0">
              <a:lnSpc>
                <a:spcPct val="110000"/>
              </a:lnSpc>
              <a:buNone/>
            </a:pPr>
            <a:r>
              <a:rPr lang="en-GB" sz="1700" dirty="0"/>
              <a:t>There is no specified minimum interval between COVID-19 infection and COVID-19 vaccination. Although it was previously advised that children and young people should wait a certain period of time following confirmed or suspected COVID-19 infection, this is no longer advised for any child. </a:t>
            </a:r>
          </a:p>
          <a:p>
            <a:pPr marL="0" indent="0">
              <a:lnSpc>
                <a:spcPct val="110000"/>
              </a:lnSpc>
              <a:buNone/>
            </a:pPr>
            <a:r>
              <a:rPr lang="en-GB" sz="1700" dirty="0"/>
              <a:t>However, as some individuals with COVID-19 disease can continue to develop new symptoms or experience worsening of their symptoms for up to 2 weeks after infection, vaccination should ideally be deferred until clinical recovery.</a:t>
            </a:r>
          </a:p>
          <a:p>
            <a:pPr marL="0" indent="0">
              <a:lnSpc>
                <a:spcPct val="110000"/>
              </a:lnSpc>
              <a:buNone/>
            </a:pPr>
            <a:r>
              <a:rPr lang="en-GB" sz="1700" dirty="0"/>
              <a:t>Children and young people with a previous history of COVID-19 disease (whether confirmed or suspected) can </a:t>
            </a:r>
            <a:r>
              <a:rPr lang="it-IT" sz="1400" b="0" i="0" dirty="0">
                <a:solidFill>
                  <a:srgbClr val="000000"/>
                </a:solidFill>
                <a:effectLst/>
                <a:latin typeface="source-serif-pro"/>
              </a:rPr>
              <a:t>–</a:t>
            </a:r>
            <a:r>
              <a:rPr lang="en-GB" sz="1700" dirty="0"/>
              <a:t> and if eligible should </a:t>
            </a:r>
            <a:r>
              <a:rPr lang="it-IT" sz="1400" b="0" i="0" dirty="0">
                <a:solidFill>
                  <a:srgbClr val="000000"/>
                </a:solidFill>
                <a:effectLst/>
                <a:latin typeface="source-serif-pro"/>
              </a:rPr>
              <a:t>–</a:t>
            </a:r>
            <a:r>
              <a:rPr lang="en-GB" sz="1700" dirty="0"/>
              <a:t> still receive COVID-19 vaccine. Vaccination in these circumstances would be expected to boost any pre-existing antibodies; it is known that hybrid immunity </a:t>
            </a:r>
            <a:r>
              <a:rPr lang="it-IT" sz="1400" b="0" i="0" dirty="0">
                <a:solidFill>
                  <a:srgbClr val="000000"/>
                </a:solidFill>
                <a:effectLst/>
                <a:latin typeface="source-serif-pro"/>
              </a:rPr>
              <a:t>–</a:t>
            </a:r>
            <a:r>
              <a:rPr lang="en-GB" sz="1700" dirty="0"/>
              <a:t> a combination of natural immunity and vaccine-induced immunity </a:t>
            </a:r>
            <a:r>
              <a:rPr lang="it-IT" sz="1400" b="0" i="0" dirty="0">
                <a:solidFill>
                  <a:srgbClr val="000000"/>
                </a:solidFill>
                <a:effectLst/>
                <a:latin typeface="source-serif-pro"/>
              </a:rPr>
              <a:t>–</a:t>
            </a:r>
            <a:r>
              <a:rPr lang="en-GB" sz="1700" dirty="0"/>
              <a:t> enhances protection against severe disease.</a:t>
            </a:r>
          </a:p>
          <a:p>
            <a:pPr marL="0" indent="0">
              <a:lnSpc>
                <a:spcPct val="110000"/>
              </a:lnSpc>
              <a:buNone/>
            </a:pPr>
            <a:r>
              <a:rPr lang="en-GB" sz="1700" dirty="0"/>
              <a:t>There is no evidence of any safety concerns from receiving a COVID-19 vaccine if antibodies have already been made to the disease following natural infection.</a:t>
            </a:r>
          </a:p>
          <a:p>
            <a:pPr marL="0" indent="0">
              <a:lnSpc>
                <a:spcPct val="110000"/>
              </a:lnSpc>
              <a:buNone/>
            </a:pPr>
            <a:r>
              <a:rPr lang="en-GB" sz="1700" dirty="0"/>
              <a:t>For eligible children who have developed Paediatric multisystem inflammatory syndrome temporally associated with SARS-CoV-2 infection (PIMS-TS) the advice of the paediatrician treating them should be sought with regard to the timing of their COVID-19 vaccination(s).</a:t>
            </a:r>
          </a:p>
          <a:p>
            <a:pPr>
              <a:lnSpc>
                <a:spcPct val="110000"/>
              </a:lnSpc>
            </a:pPr>
            <a:endParaRPr lang="en-GB" sz="1700" dirty="0"/>
          </a:p>
        </p:txBody>
      </p:sp>
      <p:sp>
        <p:nvSpPr>
          <p:cNvPr id="4" name="Footer Placeholder 3">
            <a:extLst>
              <a:ext uri="{FF2B5EF4-FFF2-40B4-BE49-F238E27FC236}">
                <a16:creationId xmlns:a16="http://schemas.microsoft.com/office/drawing/2014/main" id="{E122978E-65C5-4959-B241-4B453A4B6AE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E6F5D395-5DD4-4609-A994-4F3450D90FAE}"/>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521690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DB54-7D8F-E51F-9B93-928264FF6B5C}"/>
              </a:ext>
            </a:extLst>
          </p:cNvPr>
          <p:cNvSpPr>
            <a:spLocks noGrp="1"/>
          </p:cNvSpPr>
          <p:nvPr>
            <p:ph type="title"/>
          </p:nvPr>
        </p:nvSpPr>
        <p:spPr/>
        <p:txBody>
          <a:bodyPr>
            <a:normAutofit fontScale="90000"/>
          </a:bodyPr>
          <a:lstStyle/>
          <a:p>
            <a:r>
              <a:rPr lang="en-GB" dirty="0"/>
              <a:t>Immunosuppression and HIV infection</a:t>
            </a:r>
            <a:br>
              <a:rPr lang="en-GB" dirty="0"/>
            </a:br>
            <a:endParaRPr lang="en-GB" dirty="0"/>
          </a:p>
        </p:txBody>
      </p:sp>
      <p:sp>
        <p:nvSpPr>
          <p:cNvPr id="3" name="Content Placeholder 2">
            <a:extLst>
              <a:ext uri="{FF2B5EF4-FFF2-40B4-BE49-F238E27FC236}">
                <a16:creationId xmlns:a16="http://schemas.microsoft.com/office/drawing/2014/main" id="{D838BB16-3EEF-D5CB-3F9E-FE9F1F83185E}"/>
              </a:ext>
            </a:extLst>
          </p:cNvPr>
          <p:cNvSpPr>
            <a:spLocks noGrp="1"/>
          </p:cNvSpPr>
          <p:nvPr>
            <p:ph idx="1"/>
          </p:nvPr>
        </p:nvSpPr>
        <p:spPr/>
        <p:txBody>
          <a:bodyPr>
            <a:normAutofit fontScale="92500" lnSpcReduction="10000"/>
          </a:bodyPr>
          <a:lstStyle/>
          <a:p>
            <a:pPr marL="0" indent="0">
              <a:buNone/>
            </a:pPr>
            <a:r>
              <a:rPr lang="en-GB" dirty="0"/>
              <a:t>Individuals who have immunosuppression and HIV infection (regardless of CD4 count) should be given COVID-19 vaccine in accordance with the recommendations for this patient group, using an age-appropriate vaccine.</a:t>
            </a:r>
          </a:p>
          <a:p>
            <a:pPr marL="0" indent="0">
              <a:buNone/>
            </a:pPr>
            <a:r>
              <a:rPr lang="en-GB" dirty="0"/>
              <a:t>Individuals with immunosuppression may not make a full immune response to COVID-19 vaccination. </a:t>
            </a:r>
          </a:p>
          <a:p>
            <a:pPr marL="0" indent="0">
              <a:buNone/>
            </a:pPr>
            <a:r>
              <a:rPr lang="en-GB" dirty="0"/>
              <a:t>As there is limited evidence on response in immunosuppressed individuals there is also very little evidence upon which to base advice on the optimal timing of delivery. One study suggested immune responses were better, however, in patients with cancer who received their chemotherapy at least 2 weeks earlier.</a:t>
            </a:r>
          </a:p>
          <a:p>
            <a:pPr marL="0" indent="0">
              <a:buNone/>
            </a:pPr>
            <a:r>
              <a:rPr lang="en-GB" dirty="0"/>
              <a:t>Specialists may advise their patients based on their knowledge and understanding of their immune status and likely immune response to vaccination but should also consider the risk from COVID-19 and the patient’s likelihood of exposure. </a:t>
            </a:r>
          </a:p>
          <a:p>
            <a:pPr marL="0" indent="0">
              <a:buNone/>
            </a:pPr>
            <a:r>
              <a:rPr lang="en-GB" dirty="0"/>
              <a:t>The Green Book has further guidance about timing.</a:t>
            </a:r>
          </a:p>
          <a:p>
            <a:endParaRPr lang="en-GB" dirty="0"/>
          </a:p>
          <a:p>
            <a:endParaRPr lang="en-GB" dirty="0"/>
          </a:p>
        </p:txBody>
      </p:sp>
      <p:sp>
        <p:nvSpPr>
          <p:cNvPr id="4" name="Footer Placeholder 3">
            <a:extLst>
              <a:ext uri="{FF2B5EF4-FFF2-40B4-BE49-F238E27FC236}">
                <a16:creationId xmlns:a16="http://schemas.microsoft.com/office/drawing/2014/main" id="{64F8BD3F-386D-6751-6A0E-FBCFF638371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E10236FB-F381-7771-CBF3-6C8FC41F0EC0}"/>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Tree>
    <p:extLst>
      <p:ext uri="{BB962C8B-B14F-4D97-AF65-F5344CB8AC3E}">
        <p14:creationId xmlns:p14="http://schemas.microsoft.com/office/powerpoint/2010/main" val="3819414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a:xfrm>
            <a:off x="330206" y="237350"/>
            <a:ext cx="10515600" cy="972607"/>
          </a:xfrm>
        </p:spPr>
        <p:txBody>
          <a:bodyPr>
            <a:normAutofit fontScale="90000"/>
          </a:bodyPr>
          <a:lstStyle/>
          <a:p>
            <a:r>
              <a:rPr lang="en-GB" dirty="0"/>
              <a:t>Third primary dose for severely immunosuppressed</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564689" y="1508676"/>
            <a:ext cx="9887994" cy="5111974"/>
          </a:xfrm>
        </p:spPr>
        <p:txBody>
          <a:bodyPr>
            <a:normAutofit/>
          </a:bodyPr>
          <a:lstStyle/>
          <a:p>
            <a:pPr marL="0" indent="0">
              <a:lnSpc>
                <a:spcPct val="110000"/>
              </a:lnSpc>
              <a:spcBef>
                <a:spcPts val="0"/>
              </a:spcBef>
              <a:buNone/>
            </a:pPr>
            <a:r>
              <a:rPr lang="en-GB" sz="2000" dirty="0"/>
              <a:t>On 1 September 2021, JCVI advised a third primary dose be offered to individuals aged 12 years and over who were severely immunosuppressed at the time of their first or second primary COVID-19 vaccine dose. On 22 December 2021 this was extended to include 5 to 11 year olds. Infants and young children in clinical risk groups who are eligible for primary vaccination from 12 June should also receive a third dose if they are immunosuppressed at/ around the time of their first or second dose:</a:t>
            </a:r>
          </a:p>
          <a:p>
            <a:pPr marL="0" indent="0">
              <a:lnSpc>
                <a:spcPct val="110000"/>
              </a:lnSpc>
              <a:spcBef>
                <a:spcPts val="0"/>
              </a:spcBef>
              <a:buNone/>
            </a:pPr>
            <a:endParaRPr lang="en-GB" sz="2000" dirty="0"/>
          </a:p>
          <a:p>
            <a:pPr>
              <a:lnSpc>
                <a:spcPct val="110000"/>
              </a:lnSpc>
              <a:spcBef>
                <a:spcPts val="0"/>
              </a:spcBef>
            </a:pPr>
            <a:r>
              <a:rPr lang="en-GB" sz="2000" dirty="0"/>
              <a:t>definitions of severe immunosuppression and details of timings are described in the JCVI statement and in the COVID-19 chapter of the Green Book</a:t>
            </a:r>
          </a:p>
          <a:p>
            <a:pPr>
              <a:lnSpc>
                <a:spcPct val="110000"/>
              </a:lnSpc>
              <a:spcBef>
                <a:spcPts val="0"/>
              </a:spcBef>
            </a:pPr>
            <a:r>
              <a:rPr lang="en-GB" sz="2000" dirty="0"/>
              <a:t>for those aged over 18 years, mRNA vaccines (full dose Pfizer BioNTech or full dose Moderna) are recommended for the third primary dose</a:t>
            </a:r>
          </a:p>
          <a:p>
            <a:pPr>
              <a:lnSpc>
                <a:spcPct val="110000"/>
              </a:lnSpc>
              <a:spcBef>
                <a:spcPts val="0"/>
              </a:spcBef>
            </a:pPr>
            <a:r>
              <a:rPr lang="en-GB" sz="2000" dirty="0"/>
              <a:t>Pfizer BioNTech vaccine (dose as appropriate for age) should be given to 6 months to 17 year olds</a:t>
            </a: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0483B93F-1950-49DA-8AEB-D16DC45B3E5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51D1847-7771-4C6C-8488-F86E564C0979}"/>
              </a:ext>
            </a:extLst>
          </p:cNvPr>
          <p:cNvSpPr>
            <a:spLocks noGrp="1"/>
          </p:cNvSpPr>
          <p:nvPr>
            <p:ph type="sldNum" sz="quarter" idx="11"/>
          </p:nvPr>
        </p:nvSpPr>
        <p:spPr/>
        <p:txBody>
          <a:bodyPr/>
          <a:lstStyle/>
          <a:p>
            <a:fld id="{344369E4-5DE7-46E5-874E-4FD437973785}" type="slidenum">
              <a:rPr lang="en-GB" smtClean="0"/>
              <a:pPr/>
              <a:t>66</a:t>
            </a:fld>
            <a:endParaRPr lang="en-GB" sz="1400" dirty="0"/>
          </a:p>
        </p:txBody>
      </p:sp>
    </p:spTree>
    <p:extLst>
      <p:ext uri="{BB962C8B-B14F-4D97-AF65-F5344CB8AC3E}">
        <p14:creationId xmlns:p14="http://schemas.microsoft.com/office/powerpoint/2010/main" val="1256023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a:xfrm>
            <a:off x="330206" y="237350"/>
            <a:ext cx="10515600" cy="972607"/>
          </a:xfrm>
        </p:spPr>
        <p:txBody>
          <a:bodyPr>
            <a:normAutofit fontScale="90000"/>
          </a:bodyPr>
          <a:lstStyle/>
          <a:p>
            <a:r>
              <a:rPr lang="en-GB" dirty="0"/>
              <a:t>Booster dose following third primary dose for severely  immunosuppressed</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564689" y="1508676"/>
            <a:ext cx="9887994" cy="4815924"/>
          </a:xfrm>
        </p:spPr>
        <p:txBody>
          <a:bodyPr>
            <a:normAutofit fontScale="55000" lnSpcReduction="20000"/>
          </a:bodyPr>
          <a:lstStyle/>
          <a:p>
            <a:pPr fontAlgn="base"/>
            <a:endParaRPr lang="en-GB" sz="1200" dirty="0"/>
          </a:p>
          <a:p>
            <a:pPr marL="0" indent="0">
              <a:lnSpc>
                <a:spcPct val="115000"/>
              </a:lnSpc>
              <a:spcAft>
                <a:spcPts val="800"/>
              </a:spcAft>
              <a:buNone/>
            </a:pPr>
            <a:r>
              <a:rPr lang="en-GB" sz="2600" dirty="0">
                <a:latin typeface="+mn-lt"/>
                <a:ea typeface="Calibri" panose="020F0502020204030204" pitchFamily="34" charset="0"/>
                <a:cs typeface="Calibri" panose="020F0502020204030204" pitchFamily="34" charset="0"/>
              </a:rPr>
              <a:t>M</a:t>
            </a:r>
            <a:r>
              <a:rPr lang="en-GB" sz="2600" dirty="0">
                <a:effectLst/>
                <a:latin typeface="+mn-lt"/>
                <a:ea typeface="Calibri" panose="020F0502020204030204" pitchFamily="34" charset="0"/>
                <a:cs typeface="Calibri" panose="020F0502020204030204" pitchFamily="34" charset="0"/>
              </a:rPr>
              <a:t>any patients with immunosuppression do derive protection after 2 doses of vaccination but the protection from primary vaccination declines.</a:t>
            </a:r>
          </a:p>
          <a:p>
            <a:pPr marL="0" indent="0">
              <a:lnSpc>
                <a:spcPct val="115000"/>
              </a:lnSpc>
              <a:spcAft>
                <a:spcPts val="800"/>
              </a:spcAft>
              <a:buNone/>
            </a:pPr>
            <a:r>
              <a:rPr lang="en-GB" sz="2600" dirty="0">
                <a:latin typeface="+mn-lt"/>
                <a:ea typeface="Calibri" panose="020F0502020204030204" pitchFamily="34" charset="0"/>
                <a:cs typeface="Calibri" panose="020F0502020204030204" pitchFamily="34" charset="0"/>
              </a:rPr>
              <a:t>T</a:t>
            </a:r>
            <a:r>
              <a:rPr lang="en-GB" sz="2600" dirty="0">
                <a:effectLst/>
                <a:latin typeface="+mn-lt"/>
                <a:ea typeface="Calibri" panose="020F0502020204030204" pitchFamily="34" charset="0"/>
                <a:cs typeface="Calibri" panose="020F0502020204030204" pitchFamily="34" charset="0"/>
              </a:rPr>
              <a:t>hese individuals remain at higher risk of serious complications from COVID-19 infection and have therefore been offered regular boosters </a:t>
            </a:r>
            <a:r>
              <a:rPr lang="it-IT" sz="2000" b="0" i="0" dirty="0">
                <a:solidFill>
                  <a:srgbClr val="000000"/>
                </a:solidFill>
                <a:effectLst/>
                <a:latin typeface="source-serif-pro"/>
              </a:rPr>
              <a:t>–</a:t>
            </a:r>
            <a:r>
              <a:rPr lang="en-GB" sz="2600" dirty="0">
                <a:effectLst/>
                <a:latin typeface="+mn-lt"/>
                <a:ea typeface="Calibri" panose="020F0502020204030204" pitchFamily="34" charset="0"/>
                <a:cs typeface="Calibri" panose="020F0502020204030204" pitchFamily="34" charset="0"/>
              </a:rPr>
              <a:t> and are expected to be eligible for future seasonal campaigns:</a:t>
            </a:r>
          </a:p>
          <a:p>
            <a:pPr>
              <a:lnSpc>
                <a:spcPct val="115000"/>
              </a:lnSpc>
              <a:spcAft>
                <a:spcPts val="800"/>
              </a:spcAft>
            </a:pPr>
            <a:r>
              <a:rPr lang="en-GB" sz="2600" dirty="0">
                <a:latin typeface="+mn-lt"/>
                <a:ea typeface="Calibri" panose="020F0502020204030204" pitchFamily="34" charset="0"/>
                <a:cs typeface="Calibri" panose="020F0502020204030204" pitchFamily="34" charset="0"/>
              </a:rPr>
              <a:t>a</a:t>
            </a:r>
            <a:r>
              <a:rPr lang="en-GB" sz="2600" dirty="0">
                <a:effectLst/>
                <a:latin typeface="+mn-lt"/>
                <a:ea typeface="Calibri" panose="020F0502020204030204" pitchFamily="34" charset="0"/>
                <a:cs typeface="Calibri" panose="020F0502020204030204" pitchFamily="34" charset="0"/>
              </a:rPr>
              <a:t> first booster dose should be offered to all severely immunosuppressed individuals aged 5 years and above to extend protection from their primary course; it should be administered from 3 months after the third primary dose and  ideally during a designated/seasonal vaccination campaign</a:t>
            </a:r>
          </a:p>
          <a:p>
            <a:pPr>
              <a:lnSpc>
                <a:spcPct val="115000"/>
              </a:lnSpc>
              <a:spcAft>
                <a:spcPts val="800"/>
              </a:spcAft>
            </a:pPr>
            <a:r>
              <a:rPr lang="en-GB" sz="2600" dirty="0">
                <a:effectLst/>
                <a:latin typeface="+mn-lt"/>
                <a:ea typeface="Calibri" panose="020F0502020204030204" pitchFamily="34" charset="0"/>
                <a:cs typeface="Calibri" panose="020F0502020204030204" pitchFamily="34" charset="0"/>
              </a:rPr>
              <a:t>those who have not yet received their third dose should be given their third dose immediately to avoid further delay (at least 8 weeks after the second primary dose). A first booster dose should then be given at least 3 months later, in line with the clinical advice on optimal timing in relation to the degree of immune suppression </a:t>
            </a:r>
          </a:p>
          <a:p>
            <a:pPr>
              <a:lnSpc>
                <a:spcPct val="115000"/>
              </a:lnSpc>
              <a:spcAft>
                <a:spcPts val="800"/>
              </a:spcAft>
            </a:pPr>
            <a:r>
              <a:rPr lang="en-GB" sz="2600" dirty="0">
                <a:effectLst/>
                <a:latin typeface="+mn-lt"/>
                <a:ea typeface="Calibri" panose="020F0502020204030204" pitchFamily="34" charset="0"/>
                <a:cs typeface="Calibri" panose="020F0502020204030204" pitchFamily="34" charset="0"/>
              </a:rPr>
              <a:t>if they have completed their primary course but not yet received any booster doses, they will require just one booster during the spring 2023 programme</a:t>
            </a:r>
          </a:p>
          <a:p>
            <a:pPr>
              <a:lnSpc>
                <a:spcPct val="115000"/>
              </a:lnSpc>
              <a:spcAft>
                <a:spcPts val="800"/>
              </a:spcAft>
            </a:pPr>
            <a:r>
              <a:rPr lang="en-GB" sz="2600" dirty="0">
                <a:effectLst/>
                <a:latin typeface="+mn-lt"/>
                <a:ea typeface="Calibri" panose="020F0502020204030204" pitchFamily="34" charset="0"/>
                <a:cs typeface="Calibri" panose="020F0502020204030204" pitchFamily="34" charset="0"/>
              </a:rPr>
              <a:t>additional boosters should be offered as recommended with a minimum 3 months intervals since the previous dose.  These will be offered within seasonal campaigns</a:t>
            </a:r>
          </a:p>
          <a:p>
            <a:pPr>
              <a:lnSpc>
                <a:spcPct val="115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0483B93F-1950-49DA-8AEB-D16DC45B3E5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51D1847-7771-4C6C-8488-F86E564C0979}"/>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Tree>
    <p:extLst>
      <p:ext uri="{BB962C8B-B14F-4D97-AF65-F5344CB8AC3E}">
        <p14:creationId xmlns:p14="http://schemas.microsoft.com/office/powerpoint/2010/main" val="10817020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5FE4-7617-C2D5-7A20-E739A00FA71D}"/>
              </a:ext>
            </a:extLst>
          </p:cNvPr>
          <p:cNvSpPr>
            <a:spLocks noGrp="1"/>
          </p:cNvSpPr>
          <p:nvPr>
            <p:ph type="title"/>
          </p:nvPr>
        </p:nvSpPr>
        <p:spPr/>
        <p:txBody>
          <a:bodyPr/>
          <a:lstStyle/>
          <a:p>
            <a:r>
              <a:rPr lang="en-GB" dirty="0"/>
              <a:t>Reinforcing doses</a:t>
            </a:r>
          </a:p>
        </p:txBody>
      </p:sp>
      <p:sp>
        <p:nvSpPr>
          <p:cNvPr id="3" name="Content Placeholder 2">
            <a:extLst>
              <a:ext uri="{FF2B5EF4-FFF2-40B4-BE49-F238E27FC236}">
                <a16:creationId xmlns:a16="http://schemas.microsoft.com/office/drawing/2014/main" id="{54F34A4E-4CCD-EA1E-E6C9-255BDC378448}"/>
              </a:ext>
            </a:extLst>
          </p:cNvPr>
          <p:cNvSpPr>
            <a:spLocks noGrp="1"/>
          </p:cNvSpPr>
          <p:nvPr>
            <p:ph idx="1"/>
          </p:nvPr>
        </p:nvSpPr>
        <p:spPr>
          <a:xfrm>
            <a:off x="330205" y="1540042"/>
            <a:ext cx="11123857" cy="4586122"/>
          </a:xfrm>
        </p:spPr>
        <p:txBody>
          <a:bodyPr>
            <a:normAutofit fontScale="92500"/>
          </a:bodyPr>
          <a:lstStyle/>
          <a:p>
            <a:pPr marL="0" indent="0">
              <a:buNone/>
            </a:pPr>
            <a:r>
              <a:rPr lang="en-GB" dirty="0">
                <a:latin typeface="+mn-lt"/>
                <a:ea typeface="Calibri" panose="020F0502020204030204" pitchFamily="34" charset="0"/>
                <a:cs typeface="Calibri" panose="020F0502020204030204" pitchFamily="34" charset="0"/>
              </a:rPr>
              <a:t>A</a:t>
            </a:r>
            <a:r>
              <a:rPr lang="en-GB" dirty="0">
                <a:effectLst/>
                <a:latin typeface="+mn-lt"/>
                <a:ea typeface="Calibri" panose="020F0502020204030204" pitchFamily="34" charset="0"/>
                <a:cs typeface="Calibri" panose="020F0502020204030204" pitchFamily="34" charset="0"/>
              </a:rPr>
              <a:t>lthough a completed primary course of vaccine was found to greatly reduce the risk of severe illness and hospitalisation, it was less effective at preventing infection due to the heavily mutated Omicron variant and protection declined to very low levels 6 months after the primary course.</a:t>
            </a:r>
          </a:p>
          <a:p>
            <a:pPr marL="0" indent="0">
              <a:buNone/>
            </a:pPr>
            <a:r>
              <a:rPr lang="en-GB" dirty="0">
                <a:latin typeface="+mn-lt"/>
                <a:ea typeface="Calibri" panose="020F0502020204030204" pitchFamily="34" charset="0"/>
                <a:cs typeface="Calibri" panose="020F0502020204030204" pitchFamily="34" charset="0"/>
              </a:rPr>
              <a:t>F</a:t>
            </a:r>
            <a:r>
              <a:rPr lang="en-GB" dirty="0">
                <a:effectLst/>
                <a:latin typeface="+mn-lt"/>
                <a:ea typeface="Calibri" panose="020F0502020204030204" pitchFamily="34" charset="0"/>
                <a:cs typeface="Calibri" panose="020F0502020204030204" pitchFamily="34" charset="0"/>
              </a:rPr>
              <a:t>or this reason, reinforcing (‘first booster’) doses were introduced from autumn 2021. </a:t>
            </a:r>
          </a:p>
          <a:p>
            <a:pPr marL="0" indent="0">
              <a:buNone/>
            </a:pPr>
            <a:r>
              <a:rPr lang="en-GB" dirty="0">
                <a:latin typeface="+mn-lt"/>
                <a:ea typeface="Calibri" panose="020F0502020204030204" pitchFamily="34" charset="0"/>
                <a:cs typeface="Calibri" panose="020F0502020204030204" pitchFamily="34" charset="0"/>
              </a:rPr>
              <a:t>T</a:t>
            </a:r>
            <a:r>
              <a:rPr lang="en-GB" dirty="0">
                <a:effectLst/>
                <a:latin typeface="+mn-lt"/>
                <a:ea typeface="Calibri" panose="020F0502020204030204" pitchFamily="34" charset="0"/>
                <a:cs typeface="Calibri" panose="020F0502020204030204" pitchFamily="34" charset="0"/>
              </a:rPr>
              <a:t>his booster programme provided high levels of protection against severe disease from COVID-19 (both Delta and Omicron variants) across the population.</a:t>
            </a:r>
          </a:p>
          <a:p>
            <a:pPr marL="0" indent="0">
              <a:buNone/>
            </a:pPr>
            <a:r>
              <a:rPr lang="en-GB" dirty="0">
                <a:latin typeface="+mn-lt"/>
                <a:ea typeface="Calibri" panose="020F0502020204030204" pitchFamily="34" charset="0"/>
                <a:cs typeface="Calibri" panose="020F0502020204030204" pitchFamily="34" charset="0"/>
              </a:rPr>
              <a:t>H</a:t>
            </a:r>
            <a:r>
              <a:rPr lang="en-GB" dirty="0">
                <a:effectLst/>
                <a:latin typeface="+mn-lt"/>
                <a:ea typeface="Calibri" panose="020F0502020204030204" pitchFamily="34" charset="0"/>
                <a:cs typeface="Calibri" panose="020F0502020204030204" pitchFamily="34" charset="0"/>
              </a:rPr>
              <a:t>owever, protection declined during the following months and additional booster doses were advised for the groups at most risk of severe illness, resulting in a number of booster dose campaigns.</a:t>
            </a:r>
          </a:p>
          <a:p>
            <a:pPr marL="0" indent="0">
              <a:buNone/>
            </a:pPr>
            <a:r>
              <a:rPr lang="en-GB" dirty="0">
                <a:solidFill>
                  <a:srgbClr val="000000"/>
                </a:solidFill>
                <a:latin typeface="+mn-lt"/>
                <a:ea typeface="Calibri" panose="020F0502020204030204" pitchFamily="34" charset="0"/>
                <a:cs typeface="Calibri" panose="020F0502020204030204" pitchFamily="34" charset="0"/>
              </a:rPr>
              <a:t>I</a:t>
            </a:r>
            <a:r>
              <a:rPr lang="en-GB" dirty="0">
                <a:solidFill>
                  <a:srgbClr val="000000"/>
                </a:solidFill>
                <a:effectLst/>
                <a:latin typeface="+mn-lt"/>
                <a:ea typeface="Calibri" panose="020F0502020204030204" pitchFamily="34" charset="0"/>
                <a:cs typeface="Calibri" panose="020F0502020204030204" pitchFamily="34" charset="0"/>
              </a:rPr>
              <a:t>n 2022, the JCVI recommended regular, planned and targeted boosting as the most important strategy to control COVID-19.</a:t>
            </a:r>
            <a:endParaRPr lang="en-GB" dirty="0">
              <a:effectLst/>
              <a:latin typeface="+mn-lt"/>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2CD21856-7916-B809-5033-E0184873E08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DCEAEBE-9BDD-591F-7B61-4F33035E816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6706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27F5-D804-5700-3B99-CA3070F32ED1}"/>
              </a:ext>
            </a:extLst>
          </p:cNvPr>
          <p:cNvSpPr>
            <a:spLocks noGrp="1"/>
          </p:cNvSpPr>
          <p:nvPr>
            <p:ph type="title"/>
          </p:nvPr>
        </p:nvSpPr>
        <p:spPr/>
        <p:txBody>
          <a:bodyPr>
            <a:normAutofit/>
          </a:bodyPr>
          <a:lstStyle/>
          <a:p>
            <a:r>
              <a:rPr lang="en-GB" sz="3600" dirty="0">
                <a:effectLst/>
                <a:latin typeface="+mn-lt"/>
                <a:ea typeface="Calibri" panose="020F0502020204030204" pitchFamily="34" charset="0"/>
              </a:rPr>
              <a:t>Living with COVID-19 vaccination programme </a:t>
            </a:r>
            <a:endParaRPr lang="en-GB" sz="3600" dirty="0">
              <a:latin typeface="+mn-lt"/>
            </a:endParaRPr>
          </a:p>
        </p:txBody>
      </p:sp>
      <p:sp>
        <p:nvSpPr>
          <p:cNvPr id="3" name="Content Placeholder 2">
            <a:extLst>
              <a:ext uri="{FF2B5EF4-FFF2-40B4-BE49-F238E27FC236}">
                <a16:creationId xmlns:a16="http://schemas.microsoft.com/office/drawing/2014/main" id="{F2CC74CC-F0D9-0E6A-EA96-801D3DDE838C}"/>
              </a:ext>
            </a:extLst>
          </p:cNvPr>
          <p:cNvSpPr>
            <a:spLocks noGrp="1"/>
          </p:cNvSpPr>
          <p:nvPr>
            <p:ph idx="1"/>
          </p:nvPr>
        </p:nvSpPr>
        <p:spPr>
          <a:xfrm>
            <a:off x="330205" y="1612900"/>
            <a:ext cx="10858495" cy="4724400"/>
          </a:xfrm>
        </p:spPr>
        <p:txBody>
          <a:bodyPr>
            <a:normAutofit fontScale="40000" lnSpcReduction="20000"/>
          </a:bodyPr>
          <a:lstStyle/>
          <a:p>
            <a:pPr marL="0" indent="0">
              <a:lnSpc>
                <a:spcPct val="115000"/>
              </a:lnSpc>
              <a:spcAft>
                <a:spcPts val="800"/>
              </a:spcAft>
              <a:buNone/>
            </a:pPr>
            <a:r>
              <a:rPr lang="en-GB" sz="3400" dirty="0">
                <a:solidFill>
                  <a:srgbClr val="000000"/>
                </a:solidFill>
                <a:effectLst/>
                <a:latin typeface="+mn-lt"/>
                <a:ea typeface="Calibri" panose="020F0502020204030204" pitchFamily="34" charset="0"/>
                <a:cs typeface="Calibri" panose="020F0502020204030204" pitchFamily="34" charset="0"/>
              </a:rPr>
              <a:t>A substantial body of knowledge has been accrued about the epidemiology and characteristics of the </a:t>
            </a:r>
            <a:r>
              <a:rPr lang="en-GB" sz="3400" dirty="0">
                <a:effectLst/>
                <a:latin typeface="+mn-lt"/>
                <a:ea typeface="Calibri" panose="020F0502020204030204" pitchFamily="34" charset="0"/>
                <a:cs typeface="Calibri" panose="020F0502020204030204" pitchFamily="34" charset="0"/>
              </a:rPr>
              <a:t>SARS-CoV-2 </a:t>
            </a:r>
            <a:r>
              <a:rPr lang="en-GB" sz="3400" dirty="0">
                <a:solidFill>
                  <a:srgbClr val="000000"/>
                </a:solidFill>
                <a:effectLst/>
                <a:latin typeface="+mn-lt"/>
                <a:ea typeface="Calibri" panose="020F0502020204030204" pitchFamily="34" charset="0"/>
                <a:cs typeface="Calibri" panose="020F0502020204030204" pitchFamily="34" charset="0"/>
              </a:rPr>
              <a:t>virus and the coverage and effectiveness of the available COVID-19 vaccines:</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400" dirty="0">
                <a:solidFill>
                  <a:srgbClr val="000000"/>
                </a:solidFill>
                <a:effectLst/>
                <a:latin typeface="+mn-lt"/>
                <a:ea typeface="Calibri" panose="020F0502020204030204" pitchFamily="34" charset="0"/>
                <a:cs typeface="Calibri" panose="020F0502020204030204" pitchFamily="34" charset="0"/>
              </a:rPr>
              <a:t>the majority of the UK adult population has been vaccinated and most adults and children have been infected; n</a:t>
            </a:r>
            <a:r>
              <a:rPr lang="en-GB" sz="3400" dirty="0">
                <a:solidFill>
                  <a:srgbClr val="0B0C0C"/>
                </a:solidFill>
                <a:effectLst/>
                <a:latin typeface="+mn-lt"/>
                <a:ea typeface="Calibri" panose="020F0502020204030204" pitchFamily="34" charset="0"/>
                <a:cs typeface="Calibri" panose="020F0502020204030204" pitchFamily="34" charset="0"/>
              </a:rPr>
              <a:t>atural immunity provides good protection against severe disease and this is further enhanced by vaccine-induced immunity</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400" dirty="0">
                <a:solidFill>
                  <a:srgbClr val="0B0C0C"/>
                </a:solidFill>
                <a:effectLst/>
                <a:latin typeface="+mn-lt"/>
                <a:ea typeface="Calibri" panose="020F0502020204030204" pitchFamily="34" charset="0"/>
                <a:cs typeface="Calibri" panose="020F0502020204030204" pitchFamily="34" charset="0"/>
              </a:rPr>
              <a:t>the </a:t>
            </a:r>
            <a:r>
              <a:rPr lang="en-GB" sz="3400" dirty="0">
                <a:solidFill>
                  <a:srgbClr val="000000"/>
                </a:solidFill>
                <a:effectLst/>
                <a:latin typeface="+mn-lt"/>
                <a:ea typeface="Calibri" panose="020F0502020204030204" pitchFamily="34" charset="0"/>
                <a:cs typeface="Calibri" panose="020F0502020204030204" pitchFamily="34" charset="0"/>
              </a:rPr>
              <a:t>current vaccines provide only modest and short-term protection against infection/ transmission; protection against mild disease is lower for the newly emerged variants and declines to negligible levels within 4 to 6 months of primary vaccination and 3 to 4 months after booster doses – although protection against more severe disease and death appears to be higher and maintained over the medium term</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400" dirty="0">
                <a:solidFill>
                  <a:srgbClr val="000000"/>
                </a:solidFill>
                <a:effectLst/>
                <a:latin typeface="+mn-lt"/>
                <a:ea typeface="Calibri" panose="020F0502020204030204" pitchFamily="34" charset="0"/>
                <a:cs typeface="Calibri" panose="020F0502020204030204" pitchFamily="34" charset="0"/>
              </a:rPr>
              <a:t>the Omicron variant is highly transmissible and infection can be asymptomatic or only mildly symptomatic such that many persons in hospital for non-COVID-19 reasons may be coincidentally infected with SARS-CoV-2</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3400" dirty="0">
                <a:solidFill>
                  <a:srgbClr val="0B0C0C"/>
                </a:solidFill>
                <a:effectLst/>
                <a:latin typeface="+mn-lt"/>
                <a:ea typeface="Calibri" panose="020F0502020204030204" pitchFamily="34" charset="0"/>
                <a:cs typeface="Calibri" panose="020F0502020204030204" pitchFamily="34" charset="0"/>
              </a:rPr>
              <a:t>highly vulnerable individuals may still develop severe COVID-19</a:t>
            </a:r>
            <a:r>
              <a:rPr lang="en-GB" sz="3400" dirty="0">
                <a:solidFill>
                  <a:srgbClr val="000000"/>
                </a:solidFill>
                <a:effectLst/>
                <a:latin typeface="+mn-lt"/>
                <a:ea typeface="Calibri" panose="020F0502020204030204" pitchFamily="34" charset="0"/>
                <a:cs typeface="Calibri" panose="020F0502020204030204" pitchFamily="34" charset="0"/>
              </a:rPr>
              <a:t> and the risk of hospitalisation for COVID-19 continues to be disproportionately greater in those from older age groups, residents in care homes for older adults, and persons with certain underlying health conditions</a:t>
            </a:r>
            <a:endParaRPr lang="en-GB" sz="3400" dirty="0">
              <a:effectLst/>
              <a:latin typeface="+mn-lt"/>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3400" dirty="0">
                <a:solidFill>
                  <a:srgbClr val="000000"/>
                </a:solidFill>
                <a:effectLst/>
                <a:latin typeface="+mn-lt"/>
                <a:ea typeface="Calibri" panose="020F0502020204030204" pitchFamily="34" charset="0"/>
                <a:cs typeface="Calibri" panose="020F0502020204030204" pitchFamily="34" charset="0"/>
              </a:rPr>
              <a:t>Whilst there is a continued need for vaccination, it is expected that there will be a transition during 2023 towards a proportionate, focussed, and sustainable programme which aims to reduce severe disease (hospitalisation and mortality) and thus also to protect NHS capacity.  </a:t>
            </a:r>
            <a:r>
              <a:rPr lang="en-GB" sz="3400" dirty="0">
                <a:effectLst/>
                <a:latin typeface="+mn-lt"/>
                <a:ea typeface="Times New Roman" panose="02020603050405020304" pitchFamily="18" charset="0"/>
              </a:rPr>
              <a:t>The approach to vaccinating this spring 2023 is in line with the refocussed ‘Living with COVID-19 vaccination programme’.</a:t>
            </a:r>
          </a:p>
          <a:p>
            <a:endParaRPr lang="en-GB" dirty="0"/>
          </a:p>
        </p:txBody>
      </p:sp>
      <p:sp>
        <p:nvSpPr>
          <p:cNvPr id="4" name="Footer Placeholder 3">
            <a:extLst>
              <a:ext uri="{FF2B5EF4-FFF2-40B4-BE49-F238E27FC236}">
                <a16:creationId xmlns:a16="http://schemas.microsoft.com/office/drawing/2014/main" id="{37BDD8F6-958D-8DA3-BF06-50AEECE6011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F0F5A82A-B9C1-AA07-039B-4648DB31EC2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19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28795" y="204583"/>
            <a:ext cx="10515600" cy="972607"/>
          </a:xfrm>
        </p:spPr>
        <p:txBody>
          <a:bodyPr/>
          <a:lstStyle/>
          <a:p>
            <a:r>
              <a:rPr lang="en-GB" dirty="0"/>
              <a:t>Introduction</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467859" y="1493240"/>
            <a:ext cx="9923826" cy="4815281"/>
          </a:xfrm>
        </p:spPr>
        <p:txBody>
          <a:bodyPr>
            <a:normAutofit fontScale="92500" lnSpcReduction="10000"/>
          </a:bodyPr>
          <a:lstStyle/>
          <a:p>
            <a:pPr marL="0" indent="0">
              <a:buNone/>
            </a:pPr>
            <a:r>
              <a:rPr lang="en-GB" sz="1800" dirty="0"/>
              <a:t>A new virus emerged in Wuhan, China during December 2019. </a:t>
            </a:r>
          </a:p>
          <a:p>
            <a:pPr marL="0" indent="0">
              <a:buNone/>
            </a:pPr>
            <a:r>
              <a:rPr lang="en-GB" sz="1800" dirty="0"/>
              <a:t>This virus, which causes respiratory disease, was identified as being part of the Coronavirus family and it rapidly spread to many other countries around the world.</a:t>
            </a:r>
          </a:p>
          <a:p>
            <a:pPr marL="0" indent="0">
              <a:buNone/>
            </a:pPr>
            <a:r>
              <a:rPr lang="en-GB" sz="1800" dirty="0">
                <a:latin typeface="+mn-lt"/>
                <a:ea typeface="Calibri" panose="020F0502020204030204" pitchFamily="34" charset="0"/>
              </a:rPr>
              <a:t>A</a:t>
            </a:r>
            <a:r>
              <a:rPr lang="en-GB" sz="1800" dirty="0">
                <a:effectLst/>
                <a:latin typeface="+mn-lt"/>
                <a:ea typeface="Calibri" panose="020F0502020204030204" pitchFamily="34" charset="0"/>
              </a:rPr>
              <a:t> wide range of symptoms have been reported: symptoms may vary by age, and depending upon the variant which has caused the infection; </a:t>
            </a:r>
            <a:r>
              <a:rPr lang="en-GB" sz="1800" dirty="0">
                <a:latin typeface="+mn-lt"/>
              </a:rPr>
              <a:t>a high temperature (fever/chills) and a new, persistent cough have been commonly reported symptoms since the virus first emerged.</a:t>
            </a:r>
          </a:p>
          <a:p>
            <a:pPr marL="0" indent="0">
              <a:buNone/>
            </a:pPr>
            <a:r>
              <a:rPr lang="en-GB" sz="1800" dirty="0"/>
              <a:t>Other symptoms include: a sore throat, headache, tiredness/exhaustion and myalgia (aching muscles); shortness of breath, a blocked or runny nose, loss of appetite, diarrhoea, nausea and vomiting, and loss or change to the sense of smell and taste are among other possible symptoms.</a:t>
            </a:r>
          </a:p>
          <a:p>
            <a:pPr marL="0" indent="0">
              <a:buNone/>
            </a:pPr>
            <a:r>
              <a:rPr lang="en-GB" sz="1800" dirty="0"/>
              <a:t>Many infected people have no or mild symptoms; however, a small number who get COVID-19 becomes seriously ill.</a:t>
            </a:r>
          </a:p>
          <a:p>
            <a:pPr marL="0" indent="0">
              <a:buNone/>
            </a:pPr>
            <a:r>
              <a:rPr lang="en-GB" sz="1800" dirty="0"/>
              <a:t>Older people and those with underlying medical problems or who are pregnant are more likely to develop serious illness or die from COVID-19.</a:t>
            </a:r>
          </a:p>
          <a:p>
            <a:pPr marL="0" indent="0">
              <a:buNone/>
            </a:pPr>
            <a:r>
              <a:rPr lang="en-GB" sz="1800" dirty="0"/>
              <a:t>Measures to contain the virus have included the introduction of social distancing measures, travel restrictions, closure of public spaces and the wearing of face coverings.</a:t>
            </a:r>
          </a:p>
          <a:p>
            <a:pPr marL="0" indent="0">
              <a:buNone/>
            </a:pPr>
            <a:r>
              <a:rPr lang="en-GB" sz="1800" dirty="0"/>
              <a:t>Despite these measures, the number of positive cases and deaths at first continued to increase on a daily basis.</a:t>
            </a:r>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FF4B9253-6D67-434B-A970-3CE96BFB6AD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75556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4A71-5B90-2D46-BC24-93E709663350}"/>
              </a:ext>
            </a:extLst>
          </p:cNvPr>
          <p:cNvSpPr>
            <a:spLocks noGrp="1"/>
          </p:cNvSpPr>
          <p:nvPr>
            <p:ph type="title"/>
          </p:nvPr>
        </p:nvSpPr>
        <p:spPr/>
        <p:txBody>
          <a:bodyPr>
            <a:normAutofit fontScale="90000"/>
          </a:bodyPr>
          <a:lstStyle/>
          <a:p>
            <a:r>
              <a:rPr lang="en-GB" dirty="0"/>
              <a:t>Spring 2023 vaccination campaign </a:t>
            </a:r>
            <a:br>
              <a:rPr lang="en-GB" dirty="0"/>
            </a:br>
            <a:endParaRPr lang="en-GB" dirty="0"/>
          </a:p>
        </p:txBody>
      </p:sp>
      <p:sp>
        <p:nvSpPr>
          <p:cNvPr id="3" name="Content Placeholder 2">
            <a:extLst>
              <a:ext uri="{FF2B5EF4-FFF2-40B4-BE49-F238E27FC236}">
                <a16:creationId xmlns:a16="http://schemas.microsoft.com/office/drawing/2014/main" id="{9D509659-BD8B-2F04-A7FD-6B40D10FE67E}"/>
              </a:ext>
            </a:extLst>
          </p:cNvPr>
          <p:cNvSpPr>
            <a:spLocks noGrp="1"/>
          </p:cNvSpPr>
          <p:nvPr>
            <p:ph idx="1"/>
          </p:nvPr>
        </p:nvSpPr>
        <p:spPr/>
        <p:txBody>
          <a:bodyPr>
            <a:normAutofit fontScale="92500" lnSpcReduction="10000"/>
          </a:bodyPr>
          <a:lstStyle/>
          <a:p>
            <a:pPr marL="0" indent="0">
              <a:lnSpc>
                <a:spcPct val="115000"/>
              </a:lnSpc>
              <a:spcAft>
                <a:spcPts val="800"/>
              </a:spcAft>
              <a:buNone/>
            </a:pPr>
            <a:r>
              <a:rPr lang="en-GB" sz="1800" dirty="0">
                <a:latin typeface="+mn-lt"/>
                <a:ea typeface="Calibri" panose="020F0502020204030204" pitchFamily="34" charset="0"/>
                <a:cs typeface="Times New Roman" panose="02020603050405020304" pitchFamily="18" charset="0"/>
              </a:rPr>
              <a:t>T</a:t>
            </a:r>
            <a:r>
              <a:rPr lang="en-GB" sz="1800" dirty="0">
                <a:effectLst/>
                <a:latin typeface="+mn-lt"/>
                <a:ea typeface="Calibri" panose="020F0502020204030204" pitchFamily="34" charset="0"/>
                <a:cs typeface="Times New Roman" panose="02020603050405020304" pitchFamily="18" charset="0"/>
              </a:rPr>
              <a:t>o provide additional protection for the most vulnerable over the spring and summer months, the JCVI recommended that a booster dose should be given to: </a:t>
            </a:r>
          </a:p>
          <a:p>
            <a:pPr marL="342900" lvl="0" indent="-342900">
              <a:lnSpc>
                <a:spcPct val="115000"/>
              </a:lnSpc>
              <a:spcAft>
                <a:spcPts val="220"/>
              </a:spcAft>
              <a:buFont typeface="Symbol" panose="05050102010706020507" pitchFamily="18" charset="2"/>
              <a:buChar char=""/>
            </a:pPr>
            <a:r>
              <a:rPr lang="en-GB" sz="1800" dirty="0">
                <a:solidFill>
                  <a:srgbClr val="000000"/>
                </a:solidFill>
                <a:effectLst/>
                <a:latin typeface="+mn-lt"/>
                <a:ea typeface="Calibri" panose="020F0502020204030204" pitchFamily="34" charset="0"/>
                <a:cs typeface="Frutiger 45 Light"/>
              </a:rPr>
              <a:t>adults aged 75 years and over</a:t>
            </a:r>
          </a:p>
          <a:p>
            <a:pPr marL="342900" lvl="0" indent="-342900">
              <a:lnSpc>
                <a:spcPct val="115000"/>
              </a:lnSpc>
              <a:spcAft>
                <a:spcPts val="220"/>
              </a:spcAft>
              <a:buFont typeface="Symbol" panose="05050102010706020507" pitchFamily="18" charset="2"/>
              <a:buChar char=""/>
            </a:pPr>
            <a:r>
              <a:rPr lang="en-GB" sz="1800" dirty="0">
                <a:solidFill>
                  <a:srgbClr val="000000"/>
                </a:solidFill>
                <a:effectLst/>
                <a:latin typeface="+mn-lt"/>
                <a:ea typeface="Calibri" panose="020F0502020204030204" pitchFamily="34" charset="0"/>
                <a:cs typeface="Frutiger 45 Light"/>
              </a:rPr>
              <a:t>residents in a care home for older adults</a:t>
            </a:r>
          </a:p>
          <a:p>
            <a:pPr marL="342900" lvl="0" indent="-342900">
              <a:lnSpc>
                <a:spcPct val="115000"/>
              </a:lnSpc>
              <a:buFont typeface="Symbol" panose="05050102010706020507" pitchFamily="18" charset="2"/>
              <a:buChar char=""/>
            </a:pPr>
            <a:r>
              <a:rPr lang="en-GB" sz="1800" dirty="0">
                <a:solidFill>
                  <a:srgbClr val="000000"/>
                </a:solidFill>
                <a:effectLst/>
                <a:latin typeface="+mn-lt"/>
                <a:ea typeface="Calibri" panose="020F0502020204030204" pitchFamily="34" charset="0"/>
                <a:cs typeface="Frutiger 45 Light"/>
              </a:rPr>
              <a:t>individuals aged 5 years and over who are immunosuppressed (defined as immunosuppressed in the Green Book tables 3 and 4)</a:t>
            </a:r>
          </a:p>
          <a:p>
            <a:pPr marL="0" indent="0">
              <a:lnSpc>
                <a:spcPct val="115000"/>
              </a:lnSpc>
              <a:buNone/>
            </a:pPr>
            <a:r>
              <a:rPr lang="en-GB" sz="1800" dirty="0">
                <a:solidFill>
                  <a:srgbClr val="000000"/>
                </a:solidFill>
                <a:effectLst/>
                <a:latin typeface="+mn-lt"/>
                <a:ea typeface="Calibri" panose="020F0502020204030204" pitchFamily="34" charset="0"/>
                <a:cs typeface="Calibri" panose="020F0502020204030204" pitchFamily="34" charset="0"/>
              </a:rPr>
              <a:t>Only those individuals who are eligible for a spring booster can now receive this booster dose. The routine ‘first booster’ offer for all other eligible cohorts (aged 16 years and above) formally ended on 12 February 2023 with the closure of the Autumn 2022 booster campaign. </a:t>
            </a:r>
            <a:endParaRPr lang="en-GB" sz="1800" dirty="0">
              <a:effectLst/>
              <a:latin typeface="+mn-lt"/>
              <a:ea typeface="Calibri" panose="020F0502020204030204" pitchFamily="34" charset="0"/>
              <a:cs typeface="Times New Roman" panose="02020603050405020304" pitchFamily="18" charset="0"/>
            </a:endParaRPr>
          </a:p>
          <a:p>
            <a:pPr marL="0" lvl="0" indent="0">
              <a:lnSpc>
                <a:spcPct val="115000"/>
              </a:lnSpc>
              <a:buNone/>
            </a:pPr>
            <a:r>
              <a:rPr lang="en-GB" sz="1800" dirty="0">
                <a:solidFill>
                  <a:srgbClr val="000000"/>
                </a:solidFill>
                <a:effectLst/>
                <a:latin typeface="+mn-lt"/>
                <a:ea typeface="Calibri" panose="020F0502020204030204" pitchFamily="34" charset="0"/>
              </a:rPr>
              <a:t>During the spring 2023 campaign (which ends on 30 June 2023), the offer of primary immunisation for anyone who has previously been offered vaccination but remains unvaccinated or has started but not completed a primary </a:t>
            </a:r>
            <a:r>
              <a:rPr lang="en-GB" sz="1800" dirty="0">
                <a:effectLst/>
                <a:latin typeface="+mn-lt"/>
                <a:ea typeface="Calibri" panose="020F0502020204030204" pitchFamily="34" charset="0"/>
              </a:rPr>
              <a:t>course remains in place. </a:t>
            </a:r>
            <a:endParaRPr lang="en-GB" sz="1800" dirty="0">
              <a:solidFill>
                <a:srgbClr val="000000"/>
              </a:solidFill>
              <a:effectLst/>
              <a:latin typeface="+mn-lt"/>
              <a:ea typeface="Calibri" panose="020F0502020204030204" pitchFamily="34" charset="0"/>
              <a:cs typeface="Frutiger 45 Light"/>
            </a:endParaRPr>
          </a:p>
          <a:p>
            <a:endParaRPr lang="en-GB" dirty="0"/>
          </a:p>
        </p:txBody>
      </p:sp>
      <p:sp>
        <p:nvSpPr>
          <p:cNvPr id="4" name="Footer Placeholder 3">
            <a:extLst>
              <a:ext uri="{FF2B5EF4-FFF2-40B4-BE49-F238E27FC236}">
                <a16:creationId xmlns:a16="http://schemas.microsoft.com/office/drawing/2014/main" id="{73DAE46A-7CE2-4445-1F57-D86014AAF9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E3502C7B-CC5B-2682-DB20-21E21A4AAAE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964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53E1-F366-4FEC-AC88-9ED364ABCFAF}"/>
              </a:ext>
            </a:extLst>
          </p:cNvPr>
          <p:cNvSpPr>
            <a:spLocks noGrp="1"/>
          </p:cNvSpPr>
          <p:nvPr>
            <p:ph type="title"/>
          </p:nvPr>
        </p:nvSpPr>
        <p:spPr>
          <a:xfrm>
            <a:off x="647363" y="254329"/>
            <a:ext cx="8028000" cy="648072"/>
          </a:xfrm>
        </p:spPr>
        <p:txBody>
          <a:bodyPr/>
          <a:lstStyle/>
          <a:p>
            <a:r>
              <a:rPr lang="en-GB" dirty="0"/>
              <a:t>How vaccination works</a:t>
            </a:r>
          </a:p>
        </p:txBody>
      </p:sp>
      <p:sp>
        <p:nvSpPr>
          <p:cNvPr id="6" name="TextBox 1">
            <a:extLst>
              <a:ext uri="{FF2B5EF4-FFF2-40B4-BE49-F238E27FC236}">
                <a16:creationId xmlns:a16="http://schemas.microsoft.com/office/drawing/2014/main" id="{062E4061-06B9-4FB9-BC9B-7EA48AB20599}"/>
              </a:ext>
            </a:extLst>
          </p:cNvPr>
          <p:cNvSpPr txBox="1">
            <a:spLocks noGrp="1" noChangeArrowheads="1"/>
          </p:cNvSpPr>
          <p:nvPr>
            <p:ph idx="1"/>
          </p:nvPr>
        </p:nvSpPr>
        <p:spPr bwMode="auto">
          <a:xfrm>
            <a:off x="428795" y="1530828"/>
            <a:ext cx="10417011" cy="44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lnSpc>
                <a:spcPct val="100000"/>
              </a:lnSpc>
              <a:buNone/>
            </a:pPr>
            <a:r>
              <a:rPr lang="en-GB" sz="2000" dirty="0">
                <a:latin typeface="Arial" pitchFamily="34" charset="0"/>
                <a:cs typeface="Arial" panose="020B0604020202020204" pitchFamily="34" charset="0"/>
              </a:rPr>
              <a:t>Vaccines deliver components known as antigens. These usually consist of inactivated, attenuated (weakened), modified viruses or bacteria or genetic material from the virus and they are used to prime the immune system against specific infections.</a:t>
            </a:r>
          </a:p>
          <a:p>
            <a:pPr marL="0" indent="0">
              <a:lnSpc>
                <a:spcPct val="100000"/>
              </a:lnSpc>
              <a:buNone/>
            </a:pPr>
            <a:r>
              <a:rPr lang="en-GB" sz="2000" dirty="0">
                <a:latin typeface="Arial" pitchFamily="34" charset="0"/>
                <a:cs typeface="Arial" panose="020B0604020202020204" pitchFamily="34" charset="0"/>
              </a:rPr>
              <a:t>Once a vaccine enters the body, and delivers the antigen, the immune system recognises the antigens as ‘foreign’ to the body and responds to them by making antibodies and memory cells.</a:t>
            </a:r>
          </a:p>
          <a:p>
            <a:pPr marL="0" indent="0">
              <a:lnSpc>
                <a:spcPct val="100000"/>
              </a:lnSpc>
              <a:buNone/>
            </a:pPr>
            <a:r>
              <a:rPr lang="en-GB" altLang="en-US" sz="2000" dirty="0">
                <a:latin typeface="Arial" pitchFamily="34" charset="0"/>
                <a:cs typeface="Arial" panose="020B0604020202020204" pitchFamily="34" charset="0"/>
              </a:rPr>
              <a:t>When memory cells meet the antigen again (either as a natural infection or in a booster dose of vaccine), specific antibodies are produced much more quickly and in greater numbers than during the first response.</a:t>
            </a:r>
          </a:p>
          <a:p>
            <a:pPr marL="0" indent="0">
              <a:lnSpc>
                <a:spcPct val="100000"/>
              </a:lnSpc>
              <a:buNone/>
            </a:pPr>
            <a:r>
              <a:rPr lang="en-GB" altLang="en-US" sz="2000" dirty="0">
                <a:latin typeface="Arial" pitchFamily="34" charset="0"/>
                <a:cs typeface="Arial" panose="020B0604020202020204" pitchFamily="34" charset="0"/>
              </a:rPr>
              <a:t>This response is similar to the response made to natural infection but without the risks of the disease itself as the microorganism used in a vaccine is artificially weakened (attenuated), modified or inactivated (killed).</a:t>
            </a:r>
          </a:p>
          <a:p>
            <a:pPr>
              <a:lnSpc>
                <a:spcPct val="100000"/>
              </a:lnSpc>
            </a:pPr>
            <a:endParaRPr lang="en-GB" altLang="en-US" sz="1200" dirty="0">
              <a:latin typeface="Arial"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11CD90B7-D5A1-480A-9618-962A1716945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41634532-AD98-42EC-9DC6-3B28447CFA51}"/>
              </a:ext>
            </a:extLst>
          </p:cNvPr>
          <p:cNvSpPr>
            <a:spLocks noGrp="1"/>
          </p:cNvSpPr>
          <p:nvPr>
            <p:ph type="sldNum" sz="quarter" idx="11"/>
          </p:nvPr>
        </p:nvSpPr>
        <p:spPr/>
        <p:txBody>
          <a:bodyPr/>
          <a:lstStyle/>
          <a:p>
            <a:fld id="{344369E4-5DE7-46E5-874E-4FD437973785}" type="slidenum">
              <a:rPr lang="en-GB" smtClean="0"/>
              <a:pPr/>
              <a:t>71</a:t>
            </a:fld>
            <a:endParaRPr lang="en-GB" sz="1400" dirty="0"/>
          </a:p>
        </p:txBody>
      </p:sp>
    </p:spTree>
    <p:extLst>
      <p:ext uri="{BB962C8B-B14F-4D97-AF65-F5344CB8AC3E}">
        <p14:creationId xmlns:p14="http://schemas.microsoft.com/office/powerpoint/2010/main" val="3271984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70F5-E31D-45E3-8388-D5BD2A1521AA}"/>
              </a:ext>
            </a:extLst>
          </p:cNvPr>
          <p:cNvSpPr>
            <a:spLocks noGrp="1"/>
          </p:cNvSpPr>
          <p:nvPr>
            <p:ph type="title"/>
          </p:nvPr>
        </p:nvSpPr>
        <p:spPr>
          <a:xfrm>
            <a:off x="330206" y="246528"/>
            <a:ext cx="10515600" cy="972607"/>
          </a:xfrm>
        </p:spPr>
        <p:txBody>
          <a:bodyPr/>
          <a:lstStyle/>
          <a:p>
            <a:r>
              <a:rPr lang="en-GB" dirty="0"/>
              <a:t>Innate and adaptive immunity</a:t>
            </a:r>
          </a:p>
        </p:txBody>
      </p:sp>
      <p:sp>
        <p:nvSpPr>
          <p:cNvPr id="6" name="Rectangle 3">
            <a:extLst>
              <a:ext uri="{FF2B5EF4-FFF2-40B4-BE49-F238E27FC236}">
                <a16:creationId xmlns:a16="http://schemas.microsoft.com/office/drawing/2014/main" id="{F6D186CF-3AC6-487A-9DE3-9084A689063B}"/>
              </a:ext>
            </a:extLst>
          </p:cNvPr>
          <p:cNvSpPr>
            <a:spLocks noGrp="1" noChangeArrowheads="1"/>
          </p:cNvSpPr>
          <p:nvPr>
            <p:ph idx="1"/>
          </p:nvPr>
        </p:nvSpPr>
        <p:spPr bwMode="auto">
          <a:xfrm>
            <a:off x="428795" y="1500824"/>
            <a:ext cx="10619506" cy="47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00000"/>
              </a:lnSpc>
              <a:spcBef>
                <a:spcPts val="0"/>
              </a:spcBef>
              <a:buFontTx/>
              <a:buNone/>
            </a:pPr>
            <a:r>
              <a:rPr lang="en-US" altLang="en-US" sz="2000" dirty="0">
                <a:latin typeface="+mn-lt"/>
              </a:rPr>
              <a:t>Immunity is generally described as being either innate or acquired.</a:t>
            </a:r>
          </a:p>
          <a:p>
            <a:pPr eaLnBrk="1" hangingPunct="1">
              <a:lnSpc>
                <a:spcPct val="100000"/>
              </a:lnSpc>
              <a:spcBef>
                <a:spcPts val="0"/>
              </a:spcBef>
              <a:buFontTx/>
              <a:buNone/>
            </a:pPr>
            <a:endParaRPr lang="en-US" altLang="en-US" sz="2000" b="1" dirty="0">
              <a:latin typeface="+mn-lt"/>
            </a:endParaRPr>
          </a:p>
          <a:p>
            <a:pPr eaLnBrk="1" hangingPunct="1">
              <a:lnSpc>
                <a:spcPct val="100000"/>
              </a:lnSpc>
              <a:spcBef>
                <a:spcPts val="0"/>
              </a:spcBef>
              <a:buFontTx/>
              <a:buNone/>
            </a:pPr>
            <a:r>
              <a:rPr lang="en-US" altLang="en-US" sz="2000" dirty="0">
                <a:latin typeface="+mn-lt"/>
              </a:rPr>
              <a:t>Innate immunity is the body’s first line of defense. It is present from birth and includes physical barriers, chemical barriers, phagocytic cells and the complement system. Innate immunity has no memory so doesn’t provide protection against future exposure to the pathogen.</a:t>
            </a:r>
          </a:p>
          <a:p>
            <a:pPr eaLnBrk="1" hangingPunct="1">
              <a:lnSpc>
                <a:spcPct val="100000"/>
              </a:lnSpc>
              <a:spcBef>
                <a:spcPts val="0"/>
              </a:spcBef>
              <a:buFontTx/>
              <a:buNone/>
            </a:pPr>
            <a:endParaRPr lang="en-US" altLang="en-US" sz="2000" b="1" dirty="0">
              <a:latin typeface="+mn-lt"/>
            </a:endParaRPr>
          </a:p>
          <a:p>
            <a:pPr eaLnBrk="1" hangingPunct="1">
              <a:lnSpc>
                <a:spcPct val="100000"/>
              </a:lnSpc>
              <a:spcBef>
                <a:spcPts val="0"/>
              </a:spcBef>
              <a:buFontTx/>
              <a:buNone/>
            </a:pPr>
            <a:r>
              <a:rPr lang="en-US" altLang="en-US" sz="2000" dirty="0">
                <a:latin typeface="+mn-lt"/>
              </a:rPr>
              <a:t>Acquired immunity (also called adaptive immunity) is the body’s second line of defense. The immune system learns to recognise specific pathogens and challenge them if they meet them again later on. This capacity is called immunological memory.</a:t>
            </a:r>
          </a:p>
          <a:p>
            <a:pPr eaLnBrk="1" hangingPunct="1">
              <a:lnSpc>
                <a:spcPct val="100000"/>
              </a:lnSpc>
              <a:spcBef>
                <a:spcPts val="0"/>
              </a:spcBef>
              <a:buNone/>
            </a:pPr>
            <a:endParaRPr lang="en-GB" altLang="en-US" sz="2000" dirty="0">
              <a:cs typeface="Arial" panose="020B0604020202020204" pitchFamily="34" charset="0"/>
            </a:endParaRPr>
          </a:p>
          <a:p>
            <a:pPr eaLnBrk="1" hangingPunct="1">
              <a:lnSpc>
                <a:spcPct val="100000"/>
              </a:lnSpc>
              <a:spcBef>
                <a:spcPts val="0"/>
              </a:spcBef>
              <a:buNone/>
            </a:pPr>
            <a:r>
              <a:rPr lang="en-GB" altLang="en-US" sz="2000" dirty="0">
                <a:cs typeface="Arial" panose="020B0604020202020204" pitchFamily="34" charset="0"/>
              </a:rPr>
              <a:t>A series of short videos help to provide a basic understanding of the immune system and how vaccines work.</a:t>
            </a:r>
          </a:p>
          <a:p>
            <a:pPr eaLnBrk="1" hangingPunct="1">
              <a:lnSpc>
                <a:spcPct val="100000"/>
              </a:lnSpc>
              <a:spcBef>
                <a:spcPts val="0"/>
              </a:spcBef>
              <a:buNone/>
            </a:pPr>
            <a:endParaRPr lang="en-GB" altLang="en-US" sz="2000" dirty="0">
              <a:cs typeface="Arial" panose="020B0604020202020204" pitchFamily="34" charset="0"/>
            </a:endParaRPr>
          </a:p>
          <a:p>
            <a:pPr>
              <a:lnSpc>
                <a:spcPct val="100000"/>
              </a:lnSpc>
              <a:spcBef>
                <a:spcPts val="0"/>
              </a:spcBef>
              <a:buNone/>
            </a:pPr>
            <a:r>
              <a:rPr lang="en-GB" altLang="en-US" sz="2000" dirty="0">
                <a:cs typeface="Arial" panose="020B0604020202020204" pitchFamily="34" charset="0"/>
              </a:rPr>
              <a:t>These can be accessed </a:t>
            </a:r>
            <a:r>
              <a:rPr lang="en-GB" altLang="en-US" sz="2000" dirty="0"/>
              <a:t>at </a:t>
            </a:r>
            <a:r>
              <a:rPr lang="en-GB" altLang="en-US" sz="2000" dirty="0">
                <a:hlinkClick r:id="rId3"/>
              </a:rPr>
              <a:t>Immunology for Immunisation</a:t>
            </a:r>
            <a:r>
              <a:rPr lang="en-GB" altLang="en-US" sz="2000" dirty="0"/>
              <a:t>.</a:t>
            </a:r>
            <a:endParaRPr lang="en-US" altLang="en-US" sz="1800" dirty="0">
              <a:latin typeface="+mn-lt"/>
            </a:endParaRPr>
          </a:p>
          <a:p>
            <a:pPr eaLnBrk="1" hangingPunct="1">
              <a:lnSpc>
                <a:spcPct val="100000"/>
              </a:lnSpc>
              <a:buFontTx/>
              <a:buNone/>
            </a:pPr>
            <a:endParaRPr lang="en-US" altLang="en-US" sz="1100" dirty="0">
              <a:latin typeface="+mn-lt"/>
            </a:endParaRPr>
          </a:p>
        </p:txBody>
      </p:sp>
      <p:sp>
        <p:nvSpPr>
          <p:cNvPr id="11" name="Footer Placeholder 10">
            <a:extLst>
              <a:ext uri="{FF2B5EF4-FFF2-40B4-BE49-F238E27FC236}">
                <a16:creationId xmlns:a16="http://schemas.microsoft.com/office/drawing/2014/main" id="{03571BA1-6953-49C8-AD6B-15011880FDF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230775D0-93B7-440A-8486-CE86E82CC9EB}"/>
              </a:ext>
            </a:extLst>
          </p:cNvPr>
          <p:cNvSpPr>
            <a:spLocks noGrp="1"/>
          </p:cNvSpPr>
          <p:nvPr>
            <p:ph type="sldNum" sz="quarter" idx="11"/>
          </p:nvPr>
        </p:nvSpPr>
        <p:spPr/>
        <p:txBody>
          <a:bodyPr/>
          <a:lstStyle/>
          <a:p>
            <a:fld id="{344369E4-5DE7-46E5-874E-4FD437973785}" type="slidenum">
              <a:rPr lang="en-GB" smtClean="0"/>
              <a:pPr/>
              <a:t>72</a:t>
            </a:fld>
            <a:endParaRPr lang="en-GB" sz="1400" dirty="0"/>
          </a:p>
        </p:txBody>
      </p:sp>
    </p:spTree>
    <p:extLst>
      <p:ext uri="{BB962C8B-B14F-4D97-AF65-F5344CB8AC3E}">
        <p14:creationId xmlns:p14="http://schemas.microsoft.com/office/powerpoint/2010/main" val="1784462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D982-E34B-4C7D-A525-63844F753A2D}"/>
              </a:ext>
            </a:extLst>
          </p:cNvPr>
          <p:cNvSpPr>
            <a:spLocks noGrp="1"/>
          </p:cNvSpPr>
          <p:nvPr>
            <p:ph type="title"/>
          </p:nvPr>
        </p:nvSpPr>
        <p:spPr/>
        <p:txBody>
          <a:bodyPr>
            <a:normAutofit/>
          </a:bodyPr>
          <a:lstStyle/>
          <a:p>
            <a:r>
              <a:rPr lang="en-GB" dirty="0">
                <a:solidFill>
                  <a:schemeClr val="bg1"/>
                </a:solidFill>
              </a:rPr>
              <a:t>PPE and infection prevention and control</a:t>
            </a:r>
          </a:p>
        </p:txBody>
      </p:sp>
      <p:sp>
        <p:nvSpPr>
          <p:cNvPr id="3" name="Content Placeholder 2">
            <a:extLst>
              <a:ext uri="{FF2B5EF4-FFF2-40B4-BE49-F238E27FC236}">
                <a16:creationId xmlns:a16="http://schemas.microsoft.com/office/drawing/2014/main" id="{1C4F45B1-9630-4C36-AB8C-343CE6C0AEF7}"/>
              </a:ext>
            </a:extLst>
          </p:cNvPr>
          <p:cNvSpPr>
            <a:spLocks noGrp="1"/>
          </p:cNvSpPr>
          <p:nvPr>
            <p:ph idx="1"/>
          </p:nvPr>
        </p:nvSpPr>
        <p:spPr>
          <a:xfrm>
            <a:off x="470570" y="1506339"/>
            <a:ext cx="10091170" cy="4709550"/>
          </a:xfrm>
        </p:spPr>
        <p:txBody>
          <a:bodyPr/>
          <a:lstStyle/>
          <a:p>
            <a:pPr marL="0" indent="0">
              <a:buNone/>
            </a:pPr>
            <a:r>
              <a:rPr lang="en-GB" sz="2000" dirty="0"/>
              <a:t>Health care practitioners should follow the recommendations for Personal Protective Equipment (PPE) that are current at the time of vaccination.</a:t>
            </a:r>
          </a:p>
          <a:p>
            <a:pPr marL="0" indent="0">
              <a:buNone/>
            </a:pPr>
            <a:endParaRPr lang="en-GB" sz="2000" dirty="0"/>
          </a:p>
          <a:p>
            <a:pPr marL="0" indent="0">
              <a:buNone/>
            </a:pPr>
            <a:r>
              <a:rPr lang="en-GB" sz="2000" dirty="0"/>
              <a:t>Hand hygiene is critical to prevent the spread of disease and hands should be cleansed with alcohol-based gel or soap and water before vaccine preparation, between patients, and so on.</a:t>
            </a:r>
          </a:p>
          <a:p>
            <a:pPr marL="0" indent="0">
              <a:buNone/>
            </a:pPr>
            <a:endParaRPr lang="en-GB" sz="2000" dirty="0"/>
          </a:p>
          <a:p>
            <a:pPr marL="0" indent="0">
              <a:buNone/>
            </a:pPr>
            <a:r>
              <a:rPr lang="en-GB" sz="2000" dirty="0"/>
              <a:t>Those preparing and administering the vaccine should maintain good hand hygiene throughout and should take care not to touch the vial bung with their fingers.</a:t>
            </a:r>
          </a:p>
          <a:p>
            <a:pPr marL="0" indent="0">
              <a:buNone/>
            </a:pPr>
            <a:endParaRPr lang="en-GB" sz="2000" dirty="0"/>
          </a:p>
          <a:p>
            <a:pPr marL="0" indent="0">
              <a:buNone/>
            </a:pPr>
            <a:r>
              <a:rPr lang="en-GB" sz="2000" dirty="0"/>
              <a:t>Wearing gloves is not recommended for the administration of vaccines.</a:t>
            </a:r>
          </a:p>
          <a:p>
            <a:pPr marL="342900" indent="-34290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E632C31F-FBF0-4578-992D-1C1BE4729C74}"/>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A3F5E4B-A580-4F6E-9FA6-AAA980CDE3D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73</a:t>
            </a:fld>
            <a:endParaRPr lang="en-US" dirty="0"/>
          </a:p>
        </p:txBody>
      </p:sp>
      <p:sp>
        <p:nvSpPr>
          <p:cNvPr id="7" name="TextBox 6">
            <a:extLst>
              <a:ext uri="{FF2B5EF4-FFF2-40B4-BE49-F238E27FC236}">
                <a16:creationId xmlns:a16="http://schemas.microsoft.com/office/drawing/2014/main" id="{458085C7-6480-437E-B244-F0F5795D93E6}"/>
              </a:ext>
            </a:extLst>
          </p:cNvPr>
          <p:cNvSpPr txBox="1"/>
          <p:nvPr/>
        </p:nvSpPr>
        <p:spPr>
          <a:xfrm>
            <a:off x="191301" y="6466761"/>
            <a:ext cx="558538" cy="307777"/>
          </a:xfrm>
          <a:prstGeom prst="rect">
            <a:avLst/>
          </a:prstGeom>
          <a:noFill/>
        </p:spPr>
        <p:txBody>
          <a:bodyPr wrap="square">
            <a:spAutoFit/>
          </a:bodyPr>
          <a:lstStyle/>
          <a:p>
            <a:r>
              <a:rPr lang="en-GB" sz="1400" dirty="0">
                <a:solidFill>
                  <a:schemeClr val="bg1"/>
                </a:solidFill>
              </a:rPr>
              <a:t>   </a:t>
            </a:r>
            <a:fld id="{344369E4-5DE7-46E5-874E-4FD437973785}" type="slidenum">
              <a:rPr lang="en-GB" sz="1400" smtClean="0">
                <a:solidFill>
                  <a:schemeClr val="bg1"/>
                </a:solidFill>
              </a:rPr>
              <a:pPr/>
              <a:t>73</a:t>
            </a:fld>
            <a:endParaRPr lang="en-GB" sz="1400" dirty="0">
              <a:solidFill>
                <a:schemeClr val="bg1"/>
              </a:solidFill>
            </a:endParaRPr>
          </a:p>
        </p:txBody>
      </p:sp>
    </p:spTree>
    <p:extLst>
      <p:ext uri="{BB962C8B-B14F-4D97-AF65-F5344CB8AC3E}">
        <p14:creationId xmlns:p14="http://schemas.microsoft.com/office/powerpoint/2010/main" val="22368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90E1-4775-4228-AE37-880D23FA4650}"/>
              </a:ext>
            </a:extLst>
          </p:cNvPr>
          <p:cNvSpPr>
            <a:spLocks noGrp="1"/>
          </p:cNvSpPr>
          <p:nvPr>
            <p:ph type="title"/>
          </p:nvPr>
        </p:nvSpPr>
        <p:spPr/>
        <p:txBody>
          <a:bodyPr>
            <a:normAutofit/>
          </a:bodyPr>
          <a:lstStyle/>
          <a:p>
            <a:r>
              <a:rPr lang="en-GB" sz="3600" dirty="0"/>
              <a:t>Preparing the vaccine </a:t>
            </a:r>
          </a:p>
        </p:txBody>
      </p:sp>
      <p:sp>
        <p:nvSpPr>
          <p:cNvPr id="3" name="Content Placeholder 2">
            <a:extLst>
              <a:ext uri="{FF2B5EF4-FFF2-40B4-BE49-F238E27FC236}">
                <a16:creationId xmlns:a16="http://schemas.microsoft.com/office/drawing/2014/main" id="{B84B662F-8DED-4D60-BD96-95EF12EA9DE5}"/>
              </a:ext>
            </a:extLst>
          </p:cNvPr>
          <p:cNvSpPr>
            <a:spLocks noGrp="1"/>
          </p:cNvSpPr>
          <p:nvPr>
            <p:ph idx="1"/>
          </p:nvPr>
        </p:nvSpPr>
        <p:spPr>
          <a:xfrm>
            <a:off x="428795" y="1439430"/>
            <a:ext cx="10497660" cy="4680520"/>
          </a:xfrm>
        </p:spPr>
        <p:txBody>
          <a:bodyPr/>
          <a:lstStyle/>
          <a:p>
            <a:pPr marL="0" indent="0">
              <a:buNone/>
            </a:pPr>
            <a:r>
              <a:rPr lang="en-GB" sz="2000" dirty="0"/>
              <a:t>Some of the COVID-19 vaccines may require reconstitution and are supplied in 2 parts: the active component and the diluent. </a:t>
            </a:r>
            <a:endParaRPr lang="en-GB" sz="2000" dirty="0">
              <a:solidFill>
                <a:srgbClr val="00B0F0"/>
              </a:solidFill>
            </a:endParaRPr>
          </a:p>
          <a:p>
            <a:pPr marL="0" indent="0"/>
            <a:endParaRPr lang="en-GB" sz="1400" dirty="0"/>
          </a:p>
          <a:p>
            <a:pPr marL="0" indent="0"/>
            <a:endParaRPr lang="en-GB" dirty="0"/>
          </a:p>
        </p:txBody>
      </p:sp>
      <p:sp>
        <p:nvSpPr>
          <p:cNvPr id="6" name="TextBox 5">
            <a:extLst>
              <a:ext uri="{FF2B5EF4-FFF2-40B4-BE49-F238E27FC236}">
                <a16:creationId xmlns:a16="http://schemas.microsoft.com/office/drawing/2014/main" id="{1A03714F-7C4A-46FB-9CEA-BC9399E76522}"/>
              </a:ext>
            </a:extLst>
          </p:cNvPr>
          <p:cNvSpPr txBox="1"/>
          <p:nvPr/>
        </p:nvSpPr>
        <p:spPr>
          <a:xfrm>
            <a:off x="522744" y="2318843"/>
            <a:ext cx="4706695" cy="3785652"/>
          </a:xfrm>
          <a:prstGeom prst="rect">
            <a:avLst/>
          </a:prstGeom>
          <a:noFill/>
        </p:spPr>
        <p:txBody>
          <a:bodyPr wrap="square" rtlCol="0">
            <a:spAutoFit/>
          </a:bodyPr>
          <a:lstStyle/>
          <a:p>
            <a:r>
              <a:rPr lang="en-GB" sz="2000" dirty="0"/>
              <a:t>If a vaccine requires reconstitution:</a:t>
            </a:r>
          </a:p>
          <a:p>
            <a:pPr marL="285750" indent="-285750">
              <a:spcBef>
                <a:spcPts val="600"/>
              </a:spcBef>
              <a:spcAft>
                <a:spcPts val="600"/>
              </a:spcAft>
              <a:buClr>
                <a:srgbClr val="007C91"/>
              </a:buClr>
              <a:buFont typeface="Arial" panose="020B0604020202020204" pitchFamily="34" charset="0"/>
              <a:buChar char="•"/>
            </a:pPr>
            <a:r>
              <a:rPr lang="en-GB" sz="2000" dirty="0"/>
              <a:t>only use the diluent specified by the manufacturer </a:t>
            </a:r>
          </a:p>
          <a:p>
            <a:pPr marL="285750" indent="-285750">
              <a:spcAft>
                <a:spcPts val="600"/>
              </a:spcAft>
              <a:buClr>
                <a:srgbClr val="007C91"/>
              </a:buClr>
              <a:buFont typeface="Arial" panose="020B0604020202020204" pitchFamily="34" charset="0"/>
              <a:buChar char="•"/>
            </a:pPr>
            <a:r>
              <a:rPr lang="en-GB" sz="2000" dirty="0"/>
              <a:t>use the correct volume of diluent</a:t>
            </a:r>
          </a:p>
          <a:p>
            <a:pPr marL="285750" indent="-285750">
              <a:spcAft>
                <a:spcPts val="600"/>
              </a:spcAft>
              <a:buClr>
                <a:srgbClr val="007C91"/>
              </a:buClr>
              <a:buFont typeface="Arial" panose="020B0604020202020204" pitchFamily="34" charset="0"/>
              <a:buChar char="•"/>
            </a:pPr>
            <a:r>
              <a:rPr lang="en-GB" sz="2000" dirty="0"/>
              <a:t>write the date and time of reconstitution on the reconstituted vaccine vial (or time of discard as directed in SOP)</a:t>
            </a:r>
          </a:p>
          <a:p>
            <a:pPr marL="285750" indent="-285750">
              <a:spcAft>
                <a:spcPts val="600"/>
              </a:spcAft>
              <a:buClr>
                <a:srgbClr val="007C91"/>
              </a:buClr>
              <a:buFont typeface="Arial" panose="020B0604020202020204" pitchFamily="34" charset="0"/>
              <a:buChar char="•"/>
            </a:pPr>
            <a:r>
              <a:rPr lang="en-GB" sz="2000" dirty="0"/>
              <a:t>store and use any reconstituted vaccine within the time period specified by the manufacturer</a:t>
            </a:r>
          </a:p>
        </p:txBody>
      </p:sp>
      <p:sp>
        <p:nvSpPr>
          <p:cNvPr id="7" name="TextBox 6">
            <a:extLst>
              <a:ext uri="{FF2B5EF4-FFF2-40B4-BE49-F238E27FC236}">
                <a16:creationId xmlns:a16="http://schemas.microsoft.com/office/drawing/2014/main" id="{F45510C1-DD8B-4742-9EF7-4BA683757E64}"/>
              </a:ext>
            </a:extLst>
          </p:cNvPr>
          <p:cNvSpPr txBox="1"/>
          <p:nvPr/>
        </p:nvSpPr>
        <p:spPr>
          <a:xfrm>
            <a:off x="5441801" y="2318843"/>
            <a:ext cx="5168180" cy="3400931"/>
          </a:xfrm>
          <a:prstGeom prst="rect">
            <a:avLst/>
          </a:prstGeom>
          <a:noFill/>
        </p:spPr>
        <p:txBody>
          <a:bodyPr wrap="square" rtlCol="0">
            <a:spAutoFit/>
          </a:bodyPr>
          <a:lstStyle/>
          <a:p>
            <a:r>
              <a:rPr lang="en-GB" sz="2000" dirty="0"/>
              <a:t>Before administration, check:</a:t>
            </a:r>
          </a:p>
          <a:p>
            <a:pPr marL="285750" indent="-285750">
              <a:spcBef>
                <a:spcPts val="600"/>
              </a:spcBef>
              <a:spcAft>
                <a:spcPts val="600"/>
              </a:spcAft>
              <a:buClr>
                <a:srgbClr val="007C91"/>
              </a:buClr>
              <a:buFont typeface="Arial" panose="020B0604020202020204" pitchFamily="34" charset="0"/>
              <a:buChar char="•"/>
            </a:pPr>
            <a:r>
              <a:rPr lang="en-GB" sz="2000" dirty="0"/>
              <a:t>which diluent to use, the amount needed for reconstitution and the ‘use within’ time</a:t>
            </a:r>
          </a:p>
          <a:p>
            <a:pPr marL="285750" indent="-285750">
              <a:spcBef>
                <a:spcPts val="600"/>
              </a:spcBef>
              <a:spcAft>
                <a:spcPts val="600"/>
              </a:spcAft>
              <a:buClr>
                <a:srgbClr val="007C91"/>
              </a:buClr>
              <a:buFont typeface="Arial" panose="020B0604020202020204" pitchFamily="34" charset="0"/>
              <a:buChar char="•"/>
            </a:pPr>
            <a:r>
              <a:rPr lang="en-GB" sz="2000" dirty="0"/>
              <a:t>that the colour and composition of vaccine is as specified in description in vaccine manufacturer’s instructions</a:t>
            </a:r>
          </a:p>
          <a:p>
            <a:pPr marL="285750" indent="-285750">
              <a:spcBef>
                <a:spcPts val="600"/>
              </a:spcBef>
              <a:spcAft>
                <a:spcPts val="600"/>
              </a:spcAft>
              <a:buClr>
                <a:srgbClr val="007C91"/>
              </a:buClr>
              <a:buFont typeface="Arial" panose="020B0604020202020204" pitchFamily="34" charset="0"/>
              <a:buChar char="•"/>
            </a:pPr>
            <a:r>
              <a:rPr lang="en-GB" sz="2000" dirty="0"/>
              <a:t>when the vaccine was reconstituted and expiry date</a:t>
            </a:r>
          </a:p>
          <a:p>
            <a:pPr marL="285750" indent="-285750">
              <a:spcBef>
                <a:spcPts val="600"/>
              </a:spcBef>
              <a:spcAft>
                <a:spcPts val="600"/>
              </a:spcAft>
              <a:buClr>
                <a:srgbClr val="007C91"/>
              </a:buClr>
              <a:buFont typeface="Arial" panose="020B0604020202020204" pitchFamily="34" charset="0"/>
              <a:buChar char="•"/>
            </a:pPr>
            <a:r>
              <a:rPr lang="en-GB" sz="2000" dirty="0"/>
              <a:t>you have drawn up the correct dose</a:t>
            </a:r>
          </a:p>
        </p:txBody>
      </p:sp>
      <p:sp>
        <p:nvSpPr>
          <p:cNvPr id="12" name="Footer Placeholder 11">
            <a:extLst>
              <a:ext uri="{FF2B5EF4-FFF2-40B4-BE49-F238E27FC236}">
                <a16:creationId xmlns:a16="http://schemas.microsoft.com/office/drawing/2014/main" id="{7617391C-EFCA-4455-A8C4-1959BEEE80B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7C00FBA4-CA4D-43FE-894C-DAEA9A5D5409}"/>
              </a:ext>
            </a:extLst>
          </p:cNvPr>
          <p:cNvSpPr>
            <a:spLocks noGrp="1"/>
          </p:cNvSpPr>
          <p:nvPr>
            <p:ph type="sldNum" sz="quarter" idx="11"/>
          </p:nvPr>
        </p:nvSpPr>
        <p:spPr/>
        <p:txBody>
          <a:bodyPr/>
          <a:lstStyle/>
          <a:p>
            <a:fld id="{344369E4-5DE7-46E5-874E-4FD437973785}" type="slidenum">
              <a:rPr lang="en-GB" smtClean="0"/>
              <a:pPr/>
              <a:t>74</a:t>
            </a:fld>
            <a:endParaRPr lang="en-GB" sz="1400" dirty="0"/>
          </a:p>
        </p:txBody>
      </p:sp>
    </p:spTree>
    <p:extLst>
      <p:ext uri="{BB962C8B-B14F-4D97-AF65-F5344CB8AC3E}">
        <p14:creationId xmlns:p14="http://schemas.microsoft.com/office/powerpoint/2010/main" val="3673213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388929" y="307841"/>
            <a:ext cx="10515600" cy="972607"/>
          </a:xfrm>
        </p:spPr>
        <p:txBody>
          <a:bodyPr/>
          <a:lstStyle/>
          <a:p>
            <a:r>
              <a:rPr lang="en-GB" dirty="0"/>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486160" y="1460448"/>
            <a:ext cx="9832300" cy="4739679"/>
          </a:xfrm>
        </p:spPr>
        <p:txBody>
          <a:bodyPr>
            <a:normAutofit lnSpcReduction="10000"/>
          </a:bodyPr>
          <a:lstStyle/>
          <a:p>
            <a:pPr marL="0" indent="0">
              <a:lnSpc>
                <a:spcPct val="100000"/>
              </a:lnSpc>
              <a:spcBef>
                <a:spcPts val="0"/>
              </a:spcBef>
              <a:buNone/>
            </a:pPr>
            <a:r>
              <a:rPr lang="en-GB" sz="2000" dirty="0"/>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dirty="0"/>
              <a:t>there are no contraindications to the vaccine being given</a:t>
            </a:r>
          </a:p>
          <a:p>
            <a:pPr marL="285750" indent="-285750">
              <a:lnSpc>
                <a:spcPct val="110000"/>
              </a:lnSpc>
              <a:spcBef>
                <a:spcPts val="600"/>
              </a:spcBef>
              <a:buFont typeface="Arial" panose="020B0604020202020204" pitchFamily="34" charset="0"/>
              <a:buChar char="•"/>
            </a:pPr>
            <a:r>
              <a:rPr lang="en-GB" sz="2000" dirty="0"/>
              <a:t>they have not experienced any serious reactions to a previous dose</a:t>
            </a:r>
          </a:p>
          <a:p>
            <a:pPr marL="285750" indent="-285750">
              <a:lnSpc>
                <a:spcPct val="110000"/>
              </a:lnSpc>
              <a:spcBef>
                <a:spcPts val="600"/>
              </a:spcBef>
              <a:buFont typeface="Arial" panose="020B0604020202020204" pitchFamily="34" charset="0"/>
              <a:buChar char="•"/>
            </a:pPr>
            <a:r>
              <a:rPr lang="en-GB" sz="2000" dirty="0"/>
              <a:t>they or their parent/carer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dirty="0"/>
              <a:t>they or their parent/carer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dirty="0"/>
              <a:t>they have consented to having the vaccine</a:t>
            </a:r>
          </a:p>
          <a:p>
            <a:pPr marL="0" indent="0">
              <a:lnSpc>
                <a:spcPct val="100000"/>
              </a:lnSpc>
              <a:spcBef>
                <a:spcPts val="0"/>
              </a:spcBef>
              <a:buNone/>
            </a:pPr>
            <a:endParaRPr lang="en-GB" sz="2000" dirty="0"/>
          </a:p>
          <a:p>
            <a:pPr marL="0" indent="0">
              <a:lnSpc>
                <a:spcPct val="100000"/>
              </a:lnSpc>
              <a:spcBef>
                <a:spcPts val="0"/>
              </a:spcBef>
              <a:buNone/>
            </a:pPr>
            <a:r>
              <a:rPr lang="en-GB" sz="2000" dirty="0"/>
              <a:t>Immunisers should ensure that:</a:t>
            </a:r>
          </a:p>
          <a:p>
            <a:pPr marL="285750" indent="-285750">
              <a:lnSpc>
                <a:spcPct val="100000"/>
              </a:lnSpc>
              <a:spcBef>
                <a:spcPts val="600"/>
              </a:spcBef>
              <a:buFont typeface="Arial" panose="020B0604020202020204" pitchFamily="34" charset="0"/>
              <a:buChar char="•"/>
            </a:pPr>
            <a:r>
              <a:rPr lang="en-GB" sz="2000" dirty="0"/>
              <a:t>they have the appropriate knowledge and legal authority to administer the vaccine</a:t>
            </a:r>
            <a:endParaRPr lang="en-GB" sz="2000" dirty="0">
              <a:solidFill>
                <a:srgbClr val="FF0000"/>
              </a:solidFill>
            </a:endParaRPr>
          </a:p>
          <a:p>
            <a:pPr marL="285750" indent="-285750">
              <a:lnSpc>
                <a:spcPct val="100000"/>
              </a:lnSpc>
              <a:spcBef>
                <a:spcPts val="600"/>
              </a:spcBef>
              <a:buFont typeface="Arial" panose="020B0604020202020204" pitchFamily="34" charset="0"/>
              <a:buChar char="•"/>
            </a:pPr>
            <a:r>
              <a:rPr lang="en-GB" sz="2000" dirty="0"/>
              <a:t>the vaccine has been properly stored and prepared for use and that they know where and how to administer it</a:t>
            </a:r>
            <a:endParaRPr lang="en-GB" dirty="0"/>
          </a:p>
        </p:txBody>
      </p:sp>
      <p:sp>
        <p:nvSpPr>
          <p:cNvPr id="11" name="Footer Placeholder 10">
            <a:extLst>
              <a:ext uri="{FF2B5EF4-FFF2-40B4-BE49-F238E27FC236}">
                <a16:creationId xmlns:a16="http://schemas.microsoft.com/office/drawing/2014/main" id="{68DC719B-2B20-4A2C-99A4-1BAA9CB392C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1"/>
          </p:nvPr>
        </p:nvSpPr>
        <p:spPr/>
        <p:txBody>
          <a:bodyPr/>
          <a:lstStyle/>
          <a:p>
            <a:fld id="{344369E4-5DE7-46E5-874E-4FD437973785}" type="slidenum">
              <a:rPr lang="en-GB" smtClean="0"/>
              <a:pPr/>
              <a:t>75</a:t>
            </a:fld>
            <a:endParaRPr lang="en-GB" sz="1400" dirty="0"/>
          </a:p>
        </p:txBody>
      </p:sp>
    </p:spTree>
    <p:extLst>
      <p:ext uri="{BB962C8B-B14F-4D97-AF65-F5344CB8AC3E}">
        <p14:creationId xmlns:p14="http://schemas.microsoft.com/office/powerpoint/2010/main" val="4132483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643021" y="387887"/>
            <a:ext cx="9795610" cy="648072"/>
          </a:xfrm>
        </p:spPr>
        <p:txBody>
          <a:bodyPr>
            <a:normAutofit/>
          </a:bodyPr>
          <a:lstStyle/>
          <a:p>
            <a:r>
              <a:rPr lang="en-GB" dirty="0"/>
              <a:t>Vaccine contraindications and precautions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494375" y="1594558"/>
            <a:ext cx="9795611" cy="4013406"/>
          </a:xfrm>
          <a:prstGeom prst="rect">
            <a:avLst/>
          </a:prstGeom>
          <a:noFill/>
        </p:spPr>
        <p:txBody>
          <a:bodyPr wrap="square">
            <a:spAutoFit/>
          </a:bodyPr>
          <a:lstStyle/>
          <a:p>
            <a:pPr marL="0" indent="0">
              <a:lnSpc>
                <a:spcPct val="100000"/>
              </a:lnSpc>
              <a:buNone/>
              <a:defRPr/>
            </a:pPr>
            <a:r>
              <a:rPr lang="en-GB" sz="2000" dirty="0">
                <a:ea typeface="Verdana" panose="020B0604030504040204" pitchFamily="34" charset="0"/>
                <a:cs typeface="Verdana" panose="020B0604030504040204" pitchFamily="34" charset="0"/>
              </a:rPr>
              <a:t>A contraindication is when an individual has a health condition that increases the likelihood of them having a serious adverse reaction to a vaccine. </a:t>
            </a:r>
            <a:r>
              <a:rPr lang="en-GB" sz="2000" dirty="0"/>
              <a:t>A vaccine should not be administered when the individual has a valid contraindication.</a:t>
            </a:r>
          </a:p>
          <a:p>
            <a:pPr marL="0" indent="0">
              <a:buNone/>
              <a:defRPr/>
            </a:pPr>
            <a:endParaRPr lang="en-GB" sz="1100" dirty="0">
              <a:ea typeface="Verdana" panose="020B0604030504040204" pitchFamily="34" charset="0"/>
              <a:cs typeface="Verdana" panose="020B0604030504040204" pitchFamily="34" charset="0"/>
            </a:endParaRPr>
          </a:p>
          <a:p>
            <a:pPr marL="0" indent="0">
              <a:lnSpc>
                <a:spcPct val="100000"/>
              </a:lnSpc>
              <a:buNone/>
            </a:pPr>
            <a:r>
              <a:rPr lang="en-GB" sz="2000" dirty="0"/>
              <a:t>A p</a:t>
            </a:r>
            <a:r>
              <a:rPr lang="en-GB" sz="2000" dirty="0">
                <a:latin typeface="arial" panose="020B0604020202020204" pitchFamily="34" charset="0"/>
              </a:rPr>
              <a:t>recaution to a vaccine is when an individual has a condition that may increase the risk or severity of an adverse reaction following immunisation,</a:t>
            </a:r>
            <a:r>
              <a:rPr lang="en-GB" sz="2000" dirty="0"/>
              <a:t> that may compromise their ability to make an immune response to the vaccine or that may confuse a diagnosis.</a:t>
            </a:r>
          </a:p>
          <a:p>
            <a:pPr marL="0" indent="0">
              <a:buNone/>
            </a:pPr>
            <a:endParaRPr lang="en-GB" sz="2000" dirty="0">
              <a:ea typeface="Verdana" panose="020B0604030504040204" pitchFamily="34" charset="0"/>
              <a:cs typeface="Verdana" panose="020B0604030504040204" pitchFamily="34" charset="0"/>
            </a:endParaRPr>
          </a:p>
          <a:p>
            <a:pPr marL="0" indent="0">
              <a:buNone/>
            </a:pPr>
            <a:r>
              <a:rPr lang="en-GB" sz="2000" dirty="0">
                <a:ea typeface="Verdana" panose="020B0604030504040204" pitchFamily="34" charset="0"/>
                <a:cs typeface="Verdana" panose="020B0604030504040204" pitchFamily="34" charset="0"/>
              </a:rPr>
              <a:t>Where there is any doubt whether it is safe to give a vaccine, seek expert advice.</a:t>
            </a:r>
          </a:p>
          <a:p>
            <a:pPr>
              <a:defRPr/>
            </a:pPr>
            <a:endParaRPr lang="en-GB" sz="1100" dirty="0">
              <a:latin typeface="Arial" charset="0"/>
            </a:endParaRPr>
          </a:p>
          <a:p>
            <a:pPr marL="0" lvl="0" indent="0"/>
            <a:endParaRPr lang="en-GB" sz="1000" b="1" dirty="0"/>
          </a:p>
        </p:txBody>
      </p:sp>
      <p:sp>
        <p:nvSpPr>
          <p:cNvPr id="10" name="Footer Placeholder 9">
            <a:extLst>
              <a:ext uri="{FF2B5EF4-FFF2-40B4-BE49-F238E27FC236}">
                <a16:creationId xmlns:a16="http://schemas.microsoft.com/office/drawing/2014/main" id="{C85C5938-80AE-4440-BA4B-24D9B598B2C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C1B0692D-076C-4CDA-AFC9-240321A3FCE4}"/>
              </a:ext>
            </a:extLst>
          </p:cNvPr>
          <p:cNvSpPr>
            <a:spLocks noGrp="1"/>
          </p:cNvSpPr>
          <p:nvPr>
            <p:ph type="sldNum" sz="quarter" idx="11"/>
          </p:nvPr>
        </p:nvSpPr>
        <p:spPr/>
        <p:txBody>
          <a:bodyPr/>
          <a:lstStyle/>
          <a:p>
            <a:fld id="{344369E4-5DE7-46E5-874E-4FD437973785}" type="slidenum">
              <a:rPr lang="en-GB" smtClean="0"/>
              <a:pPr/>
              <a:t>76</a:t>
            </a:fld>
            <a:endParaRPr lang="en-GB" sz="1400" dirty="0"/>
          </a:p>
        </p:txBody>
      </p:sp>
    </p:spTree>
    <p:extLst>
      <p:ext uri="{BB962C8B-B14F-4D97-AF65-F5344CB8AC3E}">
        <p14:creationId xmlns:p14="http://schemas.microsoft.com/office/powerpoint/2010/main" val="913104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513439" y="372325"/>
            <a:ext cx="9795610" cy="648072"/>
          </a:xfrm>
        </p:spPr>
        <p:txBody>
          <a:bodyPr>
            <a:normAutofit/>
          </a:bodyPr>
          <a:lstStyle/>
          <a:p>
            <a:r>
              <a:rPr lang="en-GB" dirty="0"/>
              <a:t>COVID-19 vaccine contraindications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50335" y="1452569"/>
            <a:ext cx="10007606" cy="5400966"/>
          </a:xfrm>
          <a:prstGeom prst="rect">
            <a:avLst/>
          </a:prstGeom>
          <a:noFill/>
        </p:spPr>
        <p:txBody>
          <a:bodyPr wrap="square">
            <a:spAutoFit/>
          </a:bodyPr>
          <a:lstStyle/>
          <a:p>
            <a:pPr marL="0" lvl="0" indent="0">
              <a:lnSpc>
                <a:spcPct val="100000"/>
              </a:lnSpc>
              <a:spcBef>
                <a:spcPts val="0"/>
              </a:spcBef>
              <a:buNone/>
              <a:defRPr/>
            </a:pPr>
            <a:r>
              <a:rPr lang="en-GB" sz="1900" dirty="0">
                <a:solidFill>
                  <a:prstClr val="black"/>
                </a:solidFill>
                <a:latin typeface="Arial"/>
              </a:rPr>
              <a:t>Before administering a COVID-19 vaccine, it is important to check for any relevant medical history including any allergies and any previous history of severe reaction to a vaccine or anaphylaxis with an unidentified cause.</a:t>
            </a:r>
          </a:p>
          <a:p>
            <a:pPr marL="0" lvl="0" indent="0">
              <a:lnSpc>
                <a:spcPct val="100000"/>
              </a:lnSpc>
              <a:spcBef>
                <a:spcPts val="0"/>
              </a:spcBef>
              <a:buNone/>
              <a:defRPr/>
            </a:pPr>
            <a:endParaRPr lang="en-GB" sz="1900" dirty="0">
              <a:latin typeface="Arial" charset="0"/>
            </a:endParaRPr>
          </a:p>
          <a:p>
            <a:pPr marL="0" indent="0">
              <a:lnSpc>
                <a:spcPct val="100000"/>
              </a:lnSpc>
              <a:spcBef>
                <a:spcPts val="0"/>
              </a:spcBef>
              <a:buNone/>
              <a:defRPr/>
            </a:pPr>
            <a:r>
              <a:rPr lang="en-GB" sz="1900" dirty="0"/>
              <a:t>COVID-19 vaccines may be contraindicated in those who have had a previous systemic anaphylaxis reaction to: </a:t>
            </a:r>
          </a:p>
          <a:p>
            <a:pPr marL="285750" lvl="0" indent="-285750">
              <a:spcBef>
                <a:spcPts val="600"/>
              </a:spcBef>
              <a:buFont typeface="Arial" panose="020B0604020202020204" pitchFamily="34" charset="0"/>
              <a:buChar char="•"/>
            </a:pPr>
            <a:r>
              <a:rPr lang="en-GB" sz="1900" dirty="0"/>
              <a:t>a previous dose of COVID-19 vaccine </a:t>
            </a:r>
          </a:p>
          <a:p>
            <a:pPr marL="285750" lvl="0" indent="-285750">
              <a:spcBef>
                <a:spcPts val="600"/>
              </a:spcBef>
              <a:buFont typeface="Arial" panose="020B0604020202020204" pitchFamily="34" charset="0"/>
              <a:buChar char="•"/>
            </a:pPr>
            <a:r>
              <a:rPr lang="en-GB" sz="1900" dirty="0"/>
              <a:t>any components of the vaccine </a:t>
            </a:r>
          </a:p>
          <a:p>
            <a:pPr marL="0" indent="0">
              <a:buNone/>
            </a:pPr>
            <a:r>
              <a:rPr lang="en-GB" sz="1900" dirty="0"/>
              <a:t>Expert advice should be sought where either contraindication is present.</a:t>
            </a:r>
          </a:p>
          <a:p>
            <a:pPr marL="0" indent="0">
              <a:spcBef>
                <a:spcPts val="0"/>
              </a:spcBef>
              <a:buNone/>
            </a:pPr>
            <a:endParaRPr lang="en-GB" sz="1800" b="1" u="sng" dirty="0"/>
          </a:p>
          <a:p>
            <a:pPr marL="0" indent="0" algn="ctr">
              <a:spcBef>
                <a:spcPts val="0"/>
              </a:spcBef>
              <a:buNone/>
            </a:pPr>
            <a:endParaRPr lang="en-GB" sz="1900" dirty="0"/>
          </a:p>
          <a:p>
            <a:pPr marL="0" indent="0">
              <a:spcBef>
                <a:spcPts val="0"/>
              </a:spcBef>
              <a:buNone/>
            </a:pPr>
            <a:r>
              <a:rPr lang="en-GB" sz="1900" dirty="0"/>
              <a:t>There are additional contraindications specific to each COVID-19 vaccine. </a:t>
            </a:r>
          </a:p>
          <a:p>
            <a:pPr marL="0" indent="0">
              <a:spcBef>
                <a:spcPts val="0"/>
              </a:spcBef>
              <a:buNone/>
            </a:pPr>
            <a:r>
              <a:rPr lang="en-GB" sz="1900" dirty="0"/>
              <a:t>Ensure you check whether any of these apply to the person you are going to vaccinate before administering the vaccine (these are listed in the Green Book COVID-19 chapter, the information provided about the vaccine by the manufacturer in the SPC and in the PGD/Protocol).</a:t>
            </a:r>
          </a:p>
          <a:p>
            <a:pPr marL="0" indent="0" algn="ctr">
              <a:spcBef>
                <a:spcPts val="0"/>
              </a:spcBef>
              <a:buNone/>
            </a:pPr>
            <a:endParaRPr lang="en-GB" sz="1800" b="1" dirty="0"/>
          </a:p>
          <a:p>
            <a:pPr marL="0" indent="0">
              <a:defRPr/>
            </a:pPr>
            <a:endParaRPr lang="en-GB" sz="2000" b="1" u="sng" dirty="0"/>
          </a:p>
        </p:txBody>
      </p:sp>
      <p:sp>
        <p:nvSpPr>
          <p:cNvPr id="3" name="Rectangle 2">
            <a:extLst>
              <a:ext uri="{FF2B5EF4-FFF2-40B4-BE49-F238E27FC236}">
                <a16:creationId xmlns:a16="http://schemas.microsoft.com/office/drawing/2014/main" id="{46BD81F8-C23A-4C8C-83DA-6219C2126F92}"/>
              </a:ext>
            </a:extLst>
          </p:cNvPr>
          <p:cNvSpPr/>
          <p:nvPr/>
        </p:nvSpPr>
        <p:spPr>
          <a:xfrm>
            <a:off x="550335" y="4526948"/>
            <a:ext cx="10007606" cy="1695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FEFD9EF7-F166-41F6-84B2-84544F12C51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1"/>
          </p:nvPr>
        </p:nvSpPr>
        <p:spPr/>
        <p:txBody>
          <a:bodyPr/>
          <a:lstStyle/>
          <a:p>
            <a:fld id="{344369E4-5DE7-46E5-874E-4FD437973785}" type="slidenum">
              <a:rPr lang="en-GB" smtClean="0"/>
              <a:pPr/>
              <a:t>77</a:t>
            </a:fld>
            <a:endParaRPr lang="en-GB" sz="1400" dirty="0"/>
          </a:p>
        </p:txBody>
      </p:sp>
    </p:spTree>
    <p:extLst>
      <p:ext uri="{BB962C8B-B14F-4D97-AF65-F5344CB8AC3E}">
        <p14:creationId xmlns:p14="http://schemas.microsoft.com/office/powerpoint/2010/main" val="1252177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9DDB-D2C4-41CC-9689-0A64A10AADE1}"/>
              </a:ext>
            </a:extLst>
          </p:cNvPr>
          <p:cNvSpPr>
            <a:spLocks noGrp="1"/>
          </p:cNvSpPr>
          <p:nvPr>
            <p:ph type="title"/>
          </p:nvPr>
        </p:nvSpPr>
        <p:spPr>
          <a:xfrm>
            <a:off x="330206" y="288473"/>
            <a:ext cx="10515600" cy="972607"/>
          </a:xfrm>
        </p:spPr>
        <p:txBody>
          <a:bodyPr>
            <a:normAutofit/>
          </a:bodyPr>
          <a:lstStyle/>
          <a:p>
            <a:r>
              <a:rPr lang="en-GB" sz="3600" dirty="0"/>
              <a:t>Vaccine-specific contraindications and precautions</a:t>
            </a:r>
            <a:endParaRPr lang="en-GB" dirty="0"/>
          </a:p>
        </p:txBody>
      </p:sp>
      <p:sp>
        <p:nvSpPr>
          <p:cNvPr id="3" name="Content Placeholder 2">
            <a:extLst>
              <a:ext uri="{FF2B5EF4-FFF2-40B4-BE49-F238E27FC236}">
                <a16:creationId xmlns:a16="http://schemas.microsoft.com/office/drawing/2014/main" id="{67C03B33-5329-4E0E-8B65-0B76A5947519}"/>
              </a:ext>
            </a:extLst>
          </p:cNvPr>
          <p:cNvSpPr>
            <a:spLocks noGrp="1"/>
          </p:cNvSpPr>
          <p:nvPr>
            <p:ph idx="1"/>
          </p:nvPr>
        </p:nvSpPr>
        <p:spPr>
          <a:xfrm>
            <a:off x="505657" y="1487148"/>
            <a:ext cx="9603077" cy="4863523"/>
          </a:xfrm>
        </p:spPr>
        <p:txBody>
          <a:bodyPr>
            <a:normAutofit fontScale="92500" lnSpcReduction="20000"/>
          </a:bodyPr>
          <a:lstStyle/>
          <a:p>
            <a:pPr marL="0" indent="0">
              <a:lnSpc>
                <a:spcPct val="120000"/>
              </a:lnSpc>
              <a:spcBef>
                <a:spcPts val="0"/>
              </a:spcBef>
              <a:buNone/>
              <a:defRPr/>
            </a:pPr>
            <a:r>
              <a:rPr lang="en-GB" sz="2600" dirty="0">
                <a:latin typeface="+mn-lt"/>
              </a:rPr>
              <a:t>As the COVID-19 vaccines have been used more widely in the general population and more has been learned about the reactions they may cause, further advice around specific contraindications or precautions to each vaccine has been developed.</a:t>
            </a:r>
          </a:p>
          <a:p>
            <a:pPr>
              <a:lnSpc>
                <a:spcPct val="120000"/>
              </a:lnSpc>
              <a:spcBef>
                <a:spcPts val="0"/>
              </a:spcBef>
            </a:pPr>
            <a:endParaRPr lang="en-GB" sz="2600" dirty="0">
              <a:latin typeface="+mn-lt"/>
            </a:endParaRPr>
          </a:p>
          <a:p>
            <a:pPr marL="0" indent="0">
              <a:lnSpc>
                <a:spcPct val="120000"/>
              </a:lnSpc>
              <a:spcBef>
                <a:spcPts val="0"/>
              </a:spcBef>
              <a:buNone/>
            </a:pPr>
            <a:r>
              <a:rPr lang="en-GB" sz="2600" dirty="0">
                <a:latin typeface="+mn-lt"/>
              </a:rPr>
              <a:t>Additional precautions for mRNA vaccines (Pfizer Comirnaty–branded and Moderna Spikevax-branded vaccines):</a:t>
            </a:r>
          </a:p>
          <a:p>
            <a:pPr marL="0" indent="0">
              <a:lnSpc>
                <a:spcPct val="120000"/>
              </a:lnSpc>
              <a:spcBef>
                <a:spcPts val="0"/>
              </a:spcBef>
              <a:buNone/>
            </a:pPr>
            <a:endParaRPr lang="en-GB" sz="2600" dirty="0">
              <a:latin typeface="+mn-lt"/>
            </a:endParaRPr>
          </a:p>
          <a:p>
            <a:pPr>
              <a:lnSpc>
                <a:spcPct val="120000"/>
              </a:lnSpc>
              <a:spcBef>
                <a:spcPts val="0"/>
              </a:spcBef>
            </a:pPr>
            <a:r>
              <a:rPr lang="en-GB" sz="2600" dirty="0">
                <a:latin typeface="+mn-lt"/>
              </a:rPr>
              <a:t>individuals with a history of immediate onset-unexplained anaphylaxis or anaphylaxis to multiple classes of drugs or an unexplained anaphylaxis</a:t>
            </a:r>
          </a:p>
          <a:p>
            <a:pPr>
              <a:lnSpc>
                <a:spcPct val="120000"/>
              </a:lnSpc>
              <a:spcBef>
                <a:spcPts val="0"/>
              </a:spcBef>
            </a:pPr>
            <a:r>
              <a:rPr lang="en-GB" sz="2600" dirty="0">
                <a:latin typeface="+mn-lt"/>
              </a:rPr>
              <a:t>individuals who develop myocarditis or pericarditis following COVID-19 vaccination</a:t>
            </a:r>
          </a:p>
          <a:p>
            <a:pPr>
              <a:lnSpc>
                <a:spcPct val="120000"/>
              </a:lnSpc>
              <a:spcBef>
                <a:spcPts val="0"/>
              </a:spcBef>
            </a:pPr>
            <a:endParaRPr lang="en-GB" sz="2600" dirty="0">
              <a:latin typeface="+mn-lt"/>
            </a:endParaRPr>
          </a:p>
          <a:p>
            <a:pPr>
              <a:lnSpc>
                <a:spcPct val="120000"/>
              </a:lnSpc>
              <a:spcBef>
                <a:spcPts val="0"/>
              </a:spcBef>
            </a:pPr>
            <a:endParaRPr lang="en-GB" sz="2600" dirty="0">
              <a:latin typeface="+mn-lt"/>
            </a:endParaRPr>
          </a:p>
          <a:p>
            <a:pPr>
              <a:lnSpc>
                <a:spcPct val="100000"/>
              </a:lnSpc>
            </a:pPr>
            <a:endParaRPr lang="en-GB" dirty="0"/>
          </a:p>
        </p:txBody>
      </p:sp>
      <p:sp>
        <p:nvSpPr>
          <p:cNvPr id="11" name="Footer Placeholder 10">
            <a:extLst>
              <a:ext uri="{FF2B5EF4-FFF2-40B4-BE49-F238E27FC236}">
                <a16:creationId xmlns:a16="http://schemas.microsoft.com/office/drawing/2014/main" id="{E98EB97E-E7CC-4BD3-8F1B-D8E462DA1C3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B774EFD-AE5E-4696-BAEC-AF30C28317E4}"/>
              </a:ext>
            </a:extLst>
          </p:cNvPr>
          <p:cNvSpPr>
            <a:spLocks noGrp="1"/>
          </p:cNvSpPr>
          <p:nvPr>
            <p:ph type="sldNum" sz="quarter" idx="11"/>
          </p:nvPr>
        </p:nvSpPr>
        <p:spPr/>
        <p:txBody>
          <a:bodyPr/>
          <a:lstStyle/>
          <a:p>
            <a:fld id="{344369E4-5DE7-46E5-874E-4FD437973785}" type="slidenum">
              <a:rPr lang="en-GB" smtClean="0"/>
              <a:pPr/>
              <a:t>78</a:t>
            </a:fld>
            <a:endParaRPr lang="en-GB" sz="1400" dirty="0"/>
          </a:p>
        </p:txBody>
      </p:sp>
    </p:spTree>
    <p:extLst>
      <p:ext uri="{BB962C8B-B14F-4D97-AF65-F5344CB8AC3E}">
        <p14:creationId xmlns:p14="http://schemas.microsoft.com/office/powerpoint/2010/main" val="3649069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EC74-431D-4243-B6EC-375613998FE0}"/>
              </a:ext>
            </a:extLst>
          </p:cNvPr>
          <p:cNvSpPr>
            <a:spLocks noGrp="1"/>
          </p:cNvSpPr>
          <p:nvPr>
            <p:ph type="title"/>
          </p:nvPr>
        </p:nvSpPr>
        <p:spPr/>
        <p:txBody>
          <a:bodyPr>
            <a:normAutofit fontScale="90000"/>
          </a:bodyPr>
          <a:lstStyle/>
          <a:p>
            <a:r>
              <a:rPr lang="en-GB" dirty="0"/>
              <a:t>Polyethylene glycol (PEG)</a:t>
            </a:r>
            <a:br>
              <a:rPr lang="en-GB" dirty="0"/>
            </a:br>
            <a:endParaRPr lang="en-GB" dirty="0"/>
          </a:p>
        </p:txBody>
      </p:sp>
      <p:sp>
        <p:nvSpPr>
          <p:cNvPr id="3" name="Content Placeholder 2">
            <a:extLst>
              <a:ext uri="{FF2B5EF4-FFF2-40B4-BE49-F238E27FC236}">
                <a16:creationId xmlns:a16="http://schemas.microsoft.com/office/drawing/2014/main" id="{FF2AE7B7-FE31-4D26-980B-2F05D3AF00B4}"/>
              </a:ext>
            </a:extLst>
          </p:cNvPr>
          <p:cNvSpPr>
            <a:spLocks noGrp="1"/>
          </p:cNvSpPr>
          <p:nvPr>
            <p:ph idx="1"/>
          </p:nvPr>
        </p:nvSpPr>
        <p:spPr>
          <a:xfrm>
            <a:off x="330205" y="1774825"/>
            <a:ext cx="10007607" cy="4542847"/>
          </a:xfrm>
        </p:spPr>
        <p:txBody>
          <a:bodyPr>
            <a:normAutofit fontScale="77500" lnSpcReduction="20000"/>
          </a:bodyPr>
          <a:lstStyle/>
          <a:p>
            <a:pPr marL="0" indent="0">
              <a:lnSpc>
                <a:spcPct val="120000"/>
              </a:lnSpc>
              <a:buNone/>
            </a:pPr>
            <a:r>
              <a:rPr lang="en-GB" dirty="0"/>
              <a:t>The Pfizer BioNTech and Moderna mRNA vaccines contain polyethylene glycol (PEG).</a:t>
            </a:r>
          </a:p>
          <a:p>
            <a:pPr marL="0" indent="0">
              <a:lnSpc>
                <a:spcPct val="120000"/>
              </a:lnSpc>
              <a:buNone/>
            </a:pPr>
            <a:r>
              <a:rPr lang="en-GB" dirty="0"/>
              <a:t>PEGs (also known as macrogols) are a group of known allergens commonly found in medicines, many household products and cosmetics. </a:t>
            </a:r>
          </a:p>
          <a:p>
            <a:pPr marL="0" indent="0">
              <a:lnSpc>
                <a:spcPct val="120000"/>
              </a:lnSpc>
              <a:buNone/>
            </a:pPr>
            <a:r>
              <a:rPr lang="en-GB" dirty="0"/>
              <a:t>Medicines containing PEG include some tablets, laxatives, depot steroid injections, and some bowel preparations used for colonoscopy.</a:t>
            </a:r>
          </a:p>
          <a:p>
            <a:pPr marL="0" indent="0">
              <a:lnSpc>
                <a:spcPct val="120000"/>
              </a:lnSpc>
              <a:buNone/>
            </a:pPr>
            <a:r>
              <a:rPr lang="en-GB" dirty="0"/>
              <a:t>Known allergy to PEG is rare and evidence now shows that PEG allergy is implicated in only a minority of allergic reactions reported after COVID-19 vaccines.</a:t>
            </a:r>
          </a:p>
          <a:p>
            <a:pPr marL="0" indent="0">
              <a:lnSpc>
                <a:spcPct val="120000"/>
              </a:lnSpc>
              <a:buNone/>
            </a:pPr>
            <a:r>
              <a:rPr lang="en-GB" dirty="0"/>
              <a:t>Patients with undiagnosed PEG allergy often have a history of immediate onset-unexplained anaphylaxis or anaphylaxis to multiple classes of drugs or an unexplained anaphylaxis.</a:t>
            </a:r>
          </a:p>
          <a:p>
            <a:pPr marL="0" indent="0">
              <a:lnSpc>
                <a:spcPct val="120000"/>
              </a:lnSpc>
              <a:buNone/>
            </a:pPr>
            <a:r>
              <a:rPr lang="en-GB" dirty="0"/>
              <a:t>Such individuals should not be vaccinated with the Pfizer BioNTech or Moderna vaccines, except on the expert advice of an allergy specialist or where at least one dose of the same vaccine has been tolerated previously.</a:t>
            </a:r>
          </a:p>
        </p:txBody>
      </p:sp>
      <p:sp>
        <p:nvSpPr>
          <p:cNvPr id="11" name="Footer Placeholder 10">
            <a:extLst>
              <a:ext uri="{FF2B5EF4-FFF2-40B4-BE49-F238E27FC236}">
                <a16:creationId xmlns:a16="http://schemas.microsoft.com/office/drawing/2014/main" id="{A51CE4D0-312C-487F-A40C-BE7AFDCCCE0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DB54756-2444-4939-93C1-28583B87FFEE}"/>
              </a:ext>
            </a:extLst>
          </p:cNvPr>
          <p:cNvSpPr>
            <a:spLocks noGrp="1"/>
          </p:cNvSpPr>
          <p:nvPr>
            <p:ph type="sldNum" sz="quarter" idx="11"/>
          </p:nvPr>
        </p:nvSpPr>
        <p:spPr/>
        <p:txBody>
          <a:bodyPr/>
          <a:lstStyle/>
          <a:p>
            <a:fld id="{344369E4-5DE7-46E5-874E-4FD437973785}" type="slidenum">
              <a:rPr lang="en-GB" smtClean="0"/>
              <a:pPr/>
              <a:t>79</a:t>
            </a:fld>
            <a:endParaRPr lang="en-GB" sz="1400" dirty="0"/>
          </a:p>
        </p:txBody>
      </p:sp>
    </p:spTree>
    <p:extLst>
      <p:ext uri="{BB962C8B-B14F-4D97-AF65-F5344CB8AC3E}">
        <p14:creationId xmlns:p14="http://schemas.microsoft.com/office/powerpoint/2010/main" val="221382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41B-9218-4692-8AC1-DF1041C49FFF}"/>
              </a:ext>
            </a:extLst>
          </p:cNvPr>
          <p:cNvSpPr>
            <a:spLocks noGrp="1"/>
          </p:cNvSpPr>
          <p:nvPr>
            <p:ph type="title"/>
          </p:nvPr>
        </p:nvSpPr>
        <p:spPr>
          <a:xfrm>
            <a:off x="494808" y="263455"/>
            <a:ext cx="11202383" cy="1140342"/>
          </a:xfrm>
        </p:spPr>
        <p:txBody>
          <a:bodyPr>
            <a:normAutofit/>
          </a:bodyPr>
          <a:lstStyle/>
          <a:p>
            <a:r>
              <a:rPr lang="en-GB" dirty="0"/>
              <a:t>International and UK COVID-19 timeline, from</a:t>
            </a:r>
            <a:br>
              <a:rPr lang="en-GB" dirty="0"/>
            </a:br>
            <a:r>
              <a:rPr lang="en-GB" dirty="0"/>
              <a:t>first case to first vaccine (&lt; 12 months) (1)</a:t>
            </a:r>
          </a:p>
        </p:txBody>
      </p:sp>
      <p:sp>
        <p:nvSpPr>
          <p:cNvPr id="10" name="Footer Placeholder 9">
            <a:extLst>
              <a:ext uri="{FF2B5EF4-FFF2-40B4-BE49-F238E27FC236}">
                <a16:creationId xmlns:a16="http://schemas.microsoft.com/office/drawing/2014/main" id="{D8B658B1-3739-4304-8E3F-89928A11B4B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64F3952F-A5F8-41F9-B3AC-748ACEFA6C9B}"/>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graphicFrame>
        <p:nvGraphicFramePr>
          <p:cNvPr id="5" name="Content Placeholder 4">
            <a:extLst>
              <a:ext uri="{FF2B5EF4-FFF2-40B4-BE49-F238E27FC236}">
                <a16:creationId xmlns:a16="http://schemas.microsoft.com/office/drawing/2014/main" id="{13551CCD-D3DB-281F-BC9D-C24DB9D24EF6}"/>
              </a:ext>
            </a:extLst>
          </p:cNvPr>
          <p:cNvGraphicFramePr>
            <a:graphicFrameLocks noGrp="1"/>
          </p:cNvGraphicFramePr>
          <p:nvPr>
            <p:ph idx="1"/>
            <p:extLst>
              <p:ext uri="{D42A27DB-BD31-4B8C-83A1-F6EECF244321}">
                <p14:modId xmlns:p14="http://schemas.microsoft.com/office/powerpoint/2010/main" val="2116971766"/>
              </p:ext>
            </p:extLst>
          </p:nvPr>
        </p:nvGraphicFramePr>
        <p:xfrm>
          <a:off x="494808" y="1571223"/>
          <a:ext cx="11202383" cy="4599998"/>
        </p:xfrm>
        <a:graphic>
          <a:graphicData uri="http://schemas.openxmlformats.org/drawingml/2006/table">
            <a:tbl>
              <a:tblPr firstRow="1" bandRow="1"/>
              <a:tblGrid>
                <a:gridCol w="1343105">
                  <a:extLst>
                    <a:ext uri="{9D8B030D-6E8A-4147-A177-3AD203B41FA5}">
                      <a16:colId xmlns:a16="http://schemas.microsoft.com/office/drawing/2014/main" val="2423230943"/>
                    </a:ext>
                  </a:extLst>
                </a:gridCol>
                <a:gridCol w="9859278">
                  <a:extLst>
                    <a:ext uri="{9D8B030D-6E8A-4147-A177-3AD203B41FA5}">
                      <a16:colId xmlns:a16="http://schemas.microsoft.com/office/drawing/2014/main" val="2107092338"/>
                    </a:ext>
                  </a:extLst>
                </a:gridCol>
              </a:tblGrid>
              <a:tr h="22911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31/12/19</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27 cases of pneumonia of unknown aetiology reported in Wuhan	</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796226"/>
                  </a:ext>
                </a:extLst>
              </a:tr>
              <a:tr h="22911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13/01/20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First case outside China (Thailand)	</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69864"/>
                  </a:ext>
                </a:extLst>
              </a:tr>
              <a:tr h="22911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21/01/20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293 cases in mainland China, including 15 healthcare workers and 6 deaths</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076038"/>
                  </a:ext>
                </a:extLst>
              </a:tr>
              <a:tr h="239627">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25/01/20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First confirmed case in Europe (France)</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435747"/>
                  </a:ext>
                </a:extLst>
              </a:tr>
              <a:tr h="23409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30/01/20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WHO declares Public Health Emergency of International Concern (PHEIC)</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272740"/>
                  </a:ext>
                </a:extLst>
              </a:tr>
              <a:tr h="22911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31/01/20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UK nationals repatriated from Wuhan. First 2 UK cases confirmed in England</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319951"/>
                  </a:ext>
                </a:extLst>
              </a:tr>
              <a:tr h="22911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05/03/20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CMO of England announced first UK death</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941813"/>
                  </a:ext>
                </a:extLst>
              </a:tr>
              <a:tr h="22911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11/03/20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WHO declares COVID-19 as a pandemic</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280688"/>
                  </a:ext>
                </a:extLst>
              </a:tr>
              <a:tr h="24959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12/03/20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UK Government announce move from contain phase into delay. UK CMOs raised the risk to UK population from moderate to high</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225683"/>
                  </a:ext>
                </a:extLst>
              </a:tr>
              <a:tr h="24959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23/03/20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FCO asks all British travellers to return to the UK and advises against non-essential international travel for 30 days. </a:t>
                      </a:r>
                    </a:p>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UK Government introduces new social distancing measures. i) all persons to stay at home, except for very limited purposes; ii) all non-essential businesses and venues to close; iii) no gatherings of more than 2 people in public</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988997"/>
                  </a:ext>
                </a:extLst>
              </a:tr>
            </a:tbl>
          </a:graphicData>
        </a:graphic>
      </p:graphicFrame>
    </p:spTree>
    <p:extLst>
      <p:ext uri="{BB962C8B-B14F-4D97-AF65-F5344CB8AC3E}">
        <p14:creationId xmlns:p14="http://schemas.microsoft.com/office/powerpoint/2010/main" val="2850620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D23-7772-4898-B100-9FEB40389DCB}"/>
              </a:ext>
            </a:extLst>
          </p:cNvPr>
          <p:cNvSpPr>
            <a:spLocks noGrp="1"/>
          </p:cNvSpPr>
          <p:nvPr>
            <p:ph type="title"/>
          </p:nvPr>
        </p:nvSpPr>
        <p:spPr>
          <a:xfrm>
            <a:off x="428795" y="296973"/>
            <a:ext cx="10515600" cy="972607"/>
          </a:xfrm>
        </p:spPr>
        <p:txBody>
          <a:bodyPr>
            <a:normAutofit fontScale="90000"/>
          </a:bodyPr>
          <a:lstStyle/>
          <a:p>
            <a:r>
              <a:rPr lang="en-GB" dirty="0"/>
              <a:t>Polysorbate 80 (PS80)</a:t>
            </a:r>
            <a:br>
              <a:rPr lang="en-GB" dirty="0"/>
            </a:br>
            <a:endParaRPr lang="en-GB" dirty="0"/>
          </a:p>
        </p:txBody>
      </p:sp>
      <p:sp>
        <p:nvSpPr>
          <p:cNvPr id="3" name="Content Placeholder 2">
            <a:extLst>
              <a:ext uri="{FF2B5EF4-FFF2-40B4-BE49-F238E27FC236}">
                <a16:creationId xmlns:a16="http://schemas.microsoft.com/office/drawing/2014/main" id="{9DE5149E-691F-4E71-A6C9-8364DDA111CB}"/>
              </a:ext>
            </a:extLst>
          </p:cNvPr>
          <p:cNvSpPr>
            <a:spLocks noGrp="1"/>
          </p:cNvSpPr>
          <p:nvPr>
            <p:ph idx="1"/>
          </p:nvPr>
        </p:nvSpPr>
        <p:spPr>
          <a:xfrm>
            <a:off x="428795" y="1610210"/>
            <a:ext cx="9270427" cy="4739679"/>
          </a:xfrm>
        </p:spPr>
        <p:txBody>
          <a:bodyPr>
            <a:normAutofit/>
          </a:bodyPr>
          <a:lstStyle/>
          <a:p>
            <a:pPr marL="0" indent="0">
              <a:lnSpc>
                <a:spcPct val="100000"/>
              </a:lnSpc>
              <a:spcBef>
                <a:spcPts val="0"/>
              </a:spcBef>
              <a:buNone/>
            </a:pPr>
            <a:r>
              <a:rPr lang="en-GB" sz="1800" dirty="0">
                <a:latin typeface="+mn-lt"/>
                <a:ea typeface="Times New Roman" panose="02020603050405020304" pitchFamily="18" charset="0"/>
              </a:rPr>
              <a:t>T</a:t>
            </a:r>
            <a:r>
              <a:rPr lang="en-GB" sz="1800" dirty="0">
                <a:effectLst/>
                <a:latin typeface="+mn-lt"/>
                <a:ea typeface="Times New Roman" panose="02020603050405020304" pitchFamily="18" charset="0"/>
              </a:rPr>
              <a:t>he Sanofi Pasteur (VidPrevtyn Beta) </a:t>
            </a:r>
            <a:r>
              <a:rPr lang="en-GB" sz="1800" dirty="0">
                <a:latin typeface="+mn-lt"/>
              </a:rPr>
              <a:t>vaccine does not contain PEG but does contain a related compound called polysorbate 80. Rarely, some people with PEG allergy may also be allergic to polysorbate 80.</a:t>
            </a:r>
          </a:p>
          <a:p>
            <a:pPr marL="0" indent="0">
              <a:lnSpc>
                <a:spcPct val="100000"/>
              </a:lnSpc>
              <a:spcBef>
                <a:spcPts val="1200"/>
              </a:spcBef>
              <a:buNone/>
            </a:pPr>
            <a:r>
              <a:rPr lang="en-GB" sz="1800" dirty="0">
                <a:latin typeface="+mn-lt"/>
              </a:rPr>
              <a:t>However, polysorbate 80 is widely used in medicines and foods and is present in many medicines including monoclonal antibody preparations. </a:t>
            </a:r>
          </a:p>
          <a:p>
            <a:pPr marL="0" indent="0">
              <a:lnSpc>
                <a:spcPct val="100000"/>
              </a:lnSpc>
              <a:spcBef>
                <a:spcPts val="1200"/>
              </a:spcBef>
              <a:buNone/>
            </a:pPr>
            <a:r>
              <a:rPr lang="en-GB" sz="1800" dirty="0">
                <a:latin typeface="+mn-lt"/>
              </a:rPr>
              <a:t>Some injected influenza vaccines (including the main vaccine used in over 65 year olds, </a:t>
            </a:r>
            <a:r>
              <a:rPr lang="en-GB" sz="1800" dirty="0">
                <a:effectLst/>
                <a:latin typeface="+mn-lt"/>
                <a:ea typeface="Calibri" panose="020F0502020204030204" pitchFamily="34" charset="0"/>
                <a:cs typeface="Times New Roman" panose="02020603050405020304" pitchFamily="18" charset="0"/>
              </a:rPr>
              <a:t>Fluad® and the GlaxoSmithKline vaccine Fluarix®</a:t>
            </a:r>
            <a:r>
              <a:rPr lang="en-GB" sz="1800" dirty="0">
                <a:latin typeface="+mn-lt"/>
              </a:rPr>
              <a:t>) contain polysorbate 80.</a:t>
            </a:r>
          </a:p>
          <a:p>
            <a:pPr marL="0" indent="0" fontAlgn="base">
              <a:lnSpc>
                <a:spcPct val="100000"/>
              </a:lnSpc>
              <a:spcAft>
                <a:spcPts val="800"/>
              </a:spcAft>
              <a:buNone/>
            </a:pPr>
            <a:r>
              <a:rPr lang="en-GB" sz="1800" dirty="0">
                <a:latin typeface="+mn-lt"/>
                <a:ea typeface="Calibri" panose="020F0502020204030204" pitchFamily="34" charset="0"/>
                <a:cs typeface="Calibri" panose="020F0502020204030204" pitchFamily="34" charset="0"/>
              </a:rPr>
              <a:t>T</a:t>
            </a:r>
            <a:r>
              <a:rPr lang="en-GB" sz="1800" dirty="0">
                <a:effectLst/>
                <a:latin typeface="+mn-lt"/>
                <a:ea typeface="Calibri" panose="020F0502020204030204" pitchFamily="34" charset="0"/>
                <a:cs typeface="Calibri" panose="020F0502020204030204" pitchFamily="34" charset="0"/>
              </a:rPr>
              <a:t>he Sanofi Pasteur vaccine contains PS80 at a higher level than these influenza vaccines, as well as small amounts of polysorbate 20 (a similar compound). Despite very limited experience with this vaccine, it is unlikely that individuals with an allergy to PEG would react to the Sanofi Pasteur vaccine, particularly if they have tolerated a previous influenza vaccine and/or an AstraZeneca or Novavax vaccine. </a:t>
            </a:r>
            <a:endParaRPr lang="en-GB" sz="1800" dirty="0">
              <a:effectLst/>
              <a:latin typeface="+mn-lt"/>
              <a:ea typeface="Times New Roman" panose="02020603050405020304" pitchFamily="18" charset="0"/>
              <a:cs typeface="Calibri" panose="020F0502020204030204" pitchFamily="34" charset="0"/>
            </a:endParaRPr>
          </a:p>
          <a:p>
            <a:pPr marL="0" indent="0" fontAlgn="base">
              <a:lnSpc>
                <a:spcPct val="100000"/>
              </a:lnSpc>
              <a:spcAft>
                <a:spcPts val="800"/>
              </a:spcAft>
              <a:buNone/>
            </a:pPr>
            <a:r>
              <a:rPr lang="en-GB" sz="1800" dirty="0">
                <a:effectLst/>
                <a:latin typeface="+mn-lt"/>
                <a:ea typeface="Times New Roman" panose="02020603050405020304" pitchFamily="18" charset="0"/>
                <a:cs typeface="Calibri" panose="020F0502020204030204" pitchFamily="34" charset="0"/>
              </a:rPr>
              <a:t>This is summarised in Table 5 of the Green Book chapter 14a (next slide).</a:t>
            </a:r>
            <a:endParaRPr lang="en-GB" sz="1800" dirty="0">
              <a:effectLst/>
              <a:latin typeface="+mn-lt"/>
              <a:ea typeface="Calibri" panose="020F0502020204030204" pitchFamily="34" charset="0"/>
              <a:cs typeface="Times New Roman" panose="02020603050405020304" pitchFamily="18" charset="0"/>
            </a:endParaRPr>
          </a:p>
        </p:txBody>
      </p:sp>
      <p:sp>
        <p:nvSpPr>
          <p:cNvPr id="11" name="Footer Placeholder 10">
            <a:extLst>
              <a:ext uri="{FF2B5EF4-FFF2-40B4-BE49-F238E27FC236}">
                <a16:creationId xmlns:a16="http://schemas.microsoft.com/office/drawing/2014/main" id="{BF9C0040-853F-4903-B8CC-31E2CB7C337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B745E7ED-E713-49E2-BB2C-B23C2986FFE1}"/>
              </a:ext>
            </a:extLst>
          </p:cNvPr>
          <p:cNvSpPr>
            <a:spLocks noGrp="1"/>
          </p:cNvSpPr>
          <p:nvPr>
            <p:ph type="sldNum" sz="quarter" idx="11"/>
          </p:nvPr>
        </p:nvSpPr>
        <p:spPr/>
        <p:txBody>
          <a:bodyPr/>
          <a:lstStyle/>
          <a:p>
            <a:fld id="{344369E4-5DE7-46E5-874E-4FD437973785}" type="slidenum">
              <a:rPr lang="en-GB" smtClean="0"/>
              <a:pPr/>
              <a:t>80</a:t>
            </a:fld>
            <a:endParaRPr lang="en-GB" sz="1400" dirty="0"/>
          </a:p>
        </p:txBody>
      </p:sp>
    </p:spTree>
    <p:extLst>
      <p:ext uri="{BB962C8B-B14F-4D97-AF65-F5344CB8AC3E}">
        <p14:creationId xmlns:p14="http://schemas.microsoft.com/office/powerpoint/2010/main" val="2943247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E785-5CD3-4C9B-B10F-26B18582BCF8}"/>
              </a:ext>
            </a:extLst>
          </p:cNvPr>
          <p:cNvSpPr>
            <a:spLocks noGrp="1"/>
          </p:cNvSpPr>
          <p:nvPr>
            <p:ph type="title"/>
          </p:nvPr>
        </p:nvSpPr>
        <p:spPr>
          <a:xfrm>
            <a:off x="330206" y="281034"/>
            <a:ext cx="10515600" cy="972607"/>
          </a:xfrm>
        </p:spPr>
        <p:txBody>
          <a:bodyPr>
            <a:normAutofit fontScale="90000"/>
          </a:bodyPr>
          <a:lstStyle/>
          <a:p>
            <a:r>
              <a:rPr lang="en-GB" dirty="0"/>
              <a:t>History of allergy</a:t>
            </a:r>
            <a:br>
              <a:rPr lang="en-GB" dirty="0"/>
            </a:br>
            <a:endParaRPr lang="en-GB" dirty="0"/>
          </a:p>
        </p:txBody>
      </p:sp>
      <p:sp>
        <p:nvSpPr>
          <p:cNvPr id="3" name="Content Placeholder 2">
            <a:extLst>
              <a:ext uri="{FF2B5EF4-FFF2-40B4-BE49-F238E27FC236}">
                <a16:creationId xmlns:a16="http://schemas.microsoft.com/office/drawing/2014/main" id="{15735622-6004-4739-9BC5-5BE020973140}"/>
              </a:ext>
            </a:extLst>
          </p:cNvPr>
          <p:cNvSpPr>
            <a:spLocks noGrp="1"/>
          </p:cNvSpPr>
          <p:nvPr>
            <p:ph idx="1"/>
          </p:nvPr>
        </p:nvSpPr>
        <p:spPr>
          <a:xfrm>
            <a:off x="292721" y="1616927"/>
            <a:ext cx="4914899" cy="4684770"/>
          </a:xfrm>
        </p:spPr>
        <p:txBody>
          <a:bodyPr>
            <a:normAutofit/>
          </a:bodyPr>
          <a:lstStyle/>
          <a:p>
            <a:pPr marL="0" indent="0">
              <a:lnSpc>
                <a:spcPct val="100000"/>
              </a:lnSpc>
              <a:spcBef>
                <a:spcPts val="0"/>
              </a:spcBef>
              <a:buNone/>
            </a:pPr>
            <a:r>
              <a:rPr lang="en-GB" sz="1900" dirty="0"/>
              <a:t>A very small number of individuals have experienced anaphylaxis when vaccinated with a COVID-19 vaccine.</a:t>
            </a:r>
          </a:p>
          <a:p>
            <a:pPr marL="0" indent="0">
              <a:lnSpc>
                <a:spcPct val="100000"/>
              </a:lnSpc>
              <a:spcBef>
                <a:spcPts val="0"/>
              </a:spcBef>
              <a:buNone/>
            </a:pPr>
            <a:endParaRPr lang="en-GB" sz="1900" dirty="0"/>
          </a:p>
          <a:p>
            <a:pPr marL="0" indent="0">
              <a:lnSpc>
                <a:spcPct val="100000"/>
              </a:lnSpc>
              <a:spcBef>
                <a:spcPts val="0"/>
              </a:spcBef>
              <a:buNone/>
            </a:pPr>
            <a:r>
              <a:rPr lang="en-GB" sz="1900" dirty="0"/>
              <a:t>Anyone with a history of allergic reaction to an excipient in the COVID-19 vaccine should not receive that vaccine (except with expert advice), but those with any other allergies (such as a food allergy) – including those with prior anaphylaxis – can have the vaccine.</a:t>
            </a:r>
          </a:p>
          <a:p>
            <a:pPr marL="0" indent="0">
              <a:lnSpc>
                <a:spcPct val="100000"/>
              </a:lnSpc>
              <a:spcBef>
                <a:spcPts val="0"/>
              </a:spcBef>
              <a:buNone/>
            </a:pPr>
            <a:endParaRPr lang="en-GB" sz="1900" b="1" dirty="0"/>
          </a:p>
          <a:p>
            <a:pPr marL="0" indent="0">
              <a:lnSpc>
                <a:spcPct val="100000"/>
              </a:lnSpc>
              <a:spcBef>
                <a:spcPts val="0"/>
              </a:spcBef>
              <a:buNone/>
            </a:pPr>
            <a:r>
              <a:rPr lang="en-GB" sz="1900" dirty="0"/>
              <a:t>Advice on the management of patients with allergy is summarised in table 5  (Green Book COVID-19 chapter).</a:t>
            </a:r>
            <a:endParaRPr lang="en-GB" dirty="0"/>
          </a:p>
          <a:p>
            <a:endParaRPr lang="en-GB" sz="1100" dirty="0"/>
          </a:p>
          <a:p>
            <a:endParaRPr lang="en-GB" dirty="0"/>
          </a:p>
        </p:txBody>
      </p:sp>
      <p:sp>
        <p:nvSpPr>
          <p:cNvPr id="6" name="Rectangle 2">
            <a:extLst>
              <a:ext uri="{FF2B5EF4-FFF2-40B4-BE49-F238E27FC236}">
                <a16:creationId xmlns:a16="http://schemas.microsoft.com/office/drawing/2014/main" id="{404E002B-FFC2-4D6A-8D07-BAE32A4CA274}"/>
              </a:ext>
            </a:extLst>
          </p:cNvPr>
          <p:cNvSpPr>
            <a:spLocks noChangeArrowheads="1"/>
          </p:cNvSpPr>
          <p:nvPr/>
        </p:nvSpPr>
        <p:spPr bwMode="auto">
          <a:xfrm flipV="1">
            <a:off x="6535271" y="2519080"/>
            <a:ext cx="104852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2" name="Footer Placeholder 11">
            <a:extLst>
              <a:ext uri="{FF2B5EF4-FFF2-40B4-BE49-F238E27FC236}">
                <a16:creationId xmlns:a16="http://schemas.microsoft.com/office/drawing/2014/main" id="{CDBFE325-09EC-4C29-AE2B-A7BB351754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C6649F80-0E0D-4EE2-B934-8EAE9AAA8DAB}"/>
              </a:ext>
            </a:extLst>
          </p:cNvPr>
          <p:cNvSpPr>
            <a:spLocks noGrp="1"/>
          </p:cNvSpPr>
          <p:nvPr>
            <p:ph type="sldNum" sz="quarter" idx="11"/>
          </p:nvPr>
        </p:nvSpPr>
        <p:spPr/>
        <p:txBody>
          <a:bodyPr/>
          <a:lstStyle/>
          <a:p>
            <a:fld id="{344369E4-5DE7-46E5-874E-4FD437973785}" type="slidenum">
              <a:rPr lang="en-GB" smtClean="0"/>
              <a:pPr/>
              <a:t>81</a:t>
            </a:fld>
            <a:endParaRPr lang="en-GB" sz="1400" dirty="0"/>
          </a:p>
        </p:txBody>
      </p:sp>
      <p:sp>
        <p:nvSpPr>
          <p:cNvPr id="5" name="Rectangle 2">
            <a:extLst>
              <a:ext uri="{FF2B5EF4-FFF2-40B4-BE49-F238E27FC236}">
                <a16:creationId xmlns:a16="http://schemas.microsoft.com/office/drawing/2014/main" id="{4F49236C-C280-4013-9437-B6F9501A7E0C}"/>
              </a:ext>
            </a:extLst>
          </p:cNvPr>
          <p:cNvSpPr>
            <a:spLocks noChangeArrowheads="1"/>
          </p:cNvSpPr>
          <p:nvPr/>
        </p:nvSpPr>
        <p:spPr bwMode="auto">
          <a:xfrm flipV="1">
            <a:off x="5833309" y="2028688"/>
            <a:ext cx="12639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9" name="Rectangle 2">
            <a:extLst>
              <a:ext uri="{FF2B5EF4-FFF2-40B4-BE49-F238E27FC236}">
                <a16:creationId xmlns:a16="http://schemas.microsoft.com/office/drawing/2014/main" id="{44BECC0F-CD71-4167-856C-ECA49A751BB8}"/>
              </a:ext>
            </a:extLst>
          </p:cNvPr>
          <p:cNvSpPr>
            <a:spLocks noChangeArrowheads="1"/>
          </p:cNvSpPr>
          <p:nvPr/>
        </p:nvSpPr>
        <p:spPr bwMode="auto">
          <a:xfrm rot="20661290" flipV="1">
            <a:off x="6687671" y="2671480"/>
            <a:ext cx="104852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4" name="Rectangle 49">
            <a:extLst>
              <a:ext uri="{FF2B5EF4-FFF2-40B4-BE49-F238E27FC236}">
                <a16:creationId xmlns:a16="http://schemas.microsoft.com/office/drawing/2014/main" id="{DFF7087D-5FE4-4375-985E-590ACCA3B8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7" name="Picture 6">
            <a:extLst>
              <a:ext uri="{FF2B5EF4-FFF2-40B4-BE49-F238E27FC236}">
                <a16:creationId xmlns:a16="http://schemas.microsoft.com/office/drawing/2014/main" id="{3328B3A6-998F-0FFB-E006-2BC5EB3AC2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48093" y="1599119"/>
            <a:ext cx="5134763" cy="4551109"/>
          </a:xfrm>
          <a:prstGeom prst="rect">
            <a:avLst/>
          </a:prstGeom>
          <a:ln w="3175">
            <a:solidFill>
              <a:schemeClr val="tx1"/>
            </a:solidFill>
          </a:ln>
        </p:spPr>
      </p:pic>
    </p:spTree>
    <p:extLst>
      <p:ext uri="{BB962C8B-B14F-4D97-AF65-F5344CB8AC3E}">
        <p14:creationId xmlns:p14="http://schemas.microsoft.com/office/powerpoint/2010/main" val="11689173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A698-25A9-4A43-895B-B4F42EE2EEA9}"/>
              </a:ext>
            </a:extLst>
          </p:cNvPr>
          <p:cNvSpPr>
            <a:spLocks noGrp="1"/>
          </p:cNvSpPr>
          <p:nvPr>
            <p:ph type="title"/>
          </p:nvPr>
        </p:nvSpPr>
        <p:spPr>
          <a:xfrm>
            <a:off x="476885" y="283760"/>
            <a:ext cx="6727220" cy="648072"/>
          </a:xfrm>
        </p:spPr>
        <p:txBody>
          <a:bodyPr>
            <a:normAutofit fontScale="90000"/>
          </a:bodyPr>
          <a:lstStyle/>
          <a:p>
            <a:r>
              <a:rPr lang="en-GB" dirty="0"/>
              <a:t>Allergic reaction to previous dose</a:t>
            </a:r>
          </a:p>
        </p:txBody>
      </p:sp>
      <p:sp>
        <p:nvSpPr>
          <p:cNvPr id="3" name="Content Placeholder 2">
            <a:extLst>
              <a:ext uri="{FF2B5EF4-FFF2-40B4-BE49-F238E27FC236}">
                <a16:creationId xmlns:a16="http://schemas.microsoft.com/office/drawing/2014/main" id="{73DCB0BE-C422-4FE8-9646-D21842764343}"/>
              </a:ext>
            </a:extLst>
          </p:cNvPr>
          <p:cNvSpPr>
            <a:spLocks noGrp="1"/>
          </p:cNvSpPr>
          <p:nvPr>
            <p:ph idx="1"/>
          </p:nvPr>
        </p:nvSpPr>
        <p:spPr>
          <a:xfrm>
            <a:off x="555992" y="1809032"/>
            <a:ext cx="4336519" cy="4339704"/>
          </a:xfrm>
        </p:spPr>
        <p:txBody>
          <a:bodyPr>
            <a:normAutofit fontScale="70000" lnSpcReduction="20000"/>
          </a:bodyPr>
          <a:lstStyle/>
          <a:p>
            <a:pPr marL="0" indent="0">
              <a:lnSpc>
                <a:spcPct val="120000"/>
              </a:lnSpc>
              <a:spcBef>
                <a:spcPts val="0"/>
              </a:spcBef>
              <a:buNone/>
            </a:pPr>
            <a:r>
              <a:rPr lang="en-GB" dirty="0"/>
              <a:t>The British Society for Allergy and Clinical Immunology (BSACI) has advised that individuals who have a reaction to the first dose of a COVID-19 vaccine may be able to receive a second dose of vaccine, as per the flowchart.</a:t>
            </a:r>
          </a:p>
          <a:p>
            <a:pPr marL="0" indent="0">
              <a:lnSpc>
                <a:spcPct val="120000"/>
              </a:lnSpc>
              <a:spcBef>
                <a:spcPts val="0"/>
              </a:spcBef>
              <a:buNone/>
            </a:pPr>
            <a:endParaRPr lang="en-GB" dirty="0"/>
          </a:p>
          <a:p>
            <a:pPr marL="0" indent="0">
              <a:lnSpc>
                <a:spcPct val="120000"/>
              </a:lnSpc>
              <a:spcBef>
                <a:spcPts val="0"/>
              </a:spcBef>
              <a:buNone/>
            </a:pPr>
            <a:r>
              <a:rPr lang="en-GB" dirty="0"/>
              <a:t>Individuals with non-allergic reactions (vasovagal episodes, non-urticarial skin reaction or non-specific symptoms) to the first dose of a COVID-19 vaccine can receive the second dose of vaccine in any vaccination setting. Observation for 15 minutes is recommended.</a:t>
            </a:r>
          </a:p>
          <a:p>
            <a:endParaRPr lang="en-GB" dirty="0"/>
          </a:p>
        </p:txBody>
      </p:sp>
      <p:sp>
        <p:nvSpPr>
          <p:cNvPr id="6" name="Rectangle 2">
            <a:extLst>
              <a:ext uri="{FF2B5EF4-FFF2-40B4-BE49-F238E27FC236}">
                <a16:creationId xmlns:a16="http://schemas.microsoft.com/office/drawing/2014/main" id="{40107C97-AFFA-40E5-9E01-FBCEDFF1B065}"/>
              </a:ext>
            </a:extLst>
          </p:cNvPr>
          <p:cNvSpPr>
            <a:spLocks noChangeArrowheads="1"/>
          </p:cNvSpPr>
          <p:nvPr/>
        </p:nvSpPr>
        <p:spPr bwMode="auto">
          <a:xfrm>
            <a:off x="4994130" y="1473199"/>
            <a:ext cx="139303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7C7CD35B-3CA2-4BE4-8F56-324DC86C4147}"/>
              </a:ext>
            </a:extLst>
          </p:cNvPr>
          <p:cNvSpPr txBox="1"/>
          <p:nvPr/>
        </p:nvSpPr>
        <p:spPr>
          <a:xfrm>
            <a:off x="5550286" y="2963221"/>
            <a:ext cx="1304539" cy="2031325"/>
          </a:xfrm>
          <a:prstGeom prst="rect">
            <a:avLst/>
          </a:prstGeom>
          <a:noFill/>
        </p:spPr>
        <p:txBody>
          <a:bodyPr wrap="square" rtlCol="0">
            <a:spAutoFit/>
          </a:bodyPr>
          <a:lstStyle/>
          <a:p>
            <a:r>
              <a:rPr lang="en-GB" sz="1400" dirty="0"/>
              <a:t>Flowchart for managing patients who have allergic reactions</a:t>
            </a:r>
          </a:p>
          <a:p>
            <a:r>
              <a:rPr lang="en-GB" sz="1400" dirty="0"/>
              <a:t> to the first dose of COVID-19 vaccine</a:t>
            </a:r>
          </a:p>
        </p:txBody>
      </p:sp>
      <p:sp>
        <p:nvSpPr>
          <p:cNvPr id="13" name="Footer Placeholder 12">
            <a:extLst>
              <a:ext uri="{FF2B5EF4-FFF2-40B4-BE49-F238E27FC236}">
                <a16:creationId xmlns:a16="http://schemas.microsoft.com/office/drawing/2014/main" id="{D729F955-C257-471D-9B13-5C52871E3D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5BA27B9F-6000-4199-BC33-2046368F3E7A}"/>
              </a:ext>
            </a:extLst>
          </p:cNvPr>
          <p:cNvSpPr>
            <a:spLocks noGrp="1"/>
          </p:cNvSpPr>
          <p:nvPr>
            <p:ph type="sldNum" sz="quarter" idx="11"/>
          </p:nvPr>
        </p:nvSpPr>
        <p:spPr/>
        <p:txBody>
          <a:bodyPr/>
          <a:lstStyle/>
          <a:p>
            <a:fld id="{344369E4-5DE7-46E5-874E-4FD437973785}" type="slidenum">
              <a:rPr lang="en-GB" smtClean="0"/>
              <a:pPr/>
              <a:t>82</a:t>
            </a:fld>
            <a:endParaRPr lang="en-GB" sz="1400" dirty="0"/>
          </a:p>
        </p:txBody>
      </p:sp>
      <p:pic>
        <p:nvPicPr>
          <p:cNvPr id="4" name="Picture 3">
            <a:extLst>
              <a:ext uri="{FF2B5EF4-FFF2-40B4-BE49-F238E27FC236}">
                <a16:creationId xmlns:a16="http://schemas.microsoft.com/office/drawing/2014/main" id="{29D82A0A-3EAF-4FA1-AA20-430DD0BB6F98}"/>
              </a:ext>
            </a:extLst>
          </p:cNvPr>
          <p:cNvPicPr>
            <a:picLocks noChangeAspect="1"/>
          </p:cNvPicPr>
          <p:nvPr/>
        </p:nvPicPr>
        <p:blipFill>
          <a:blip r:embed="rId3"/>
          <a:stretch>
            <a:fillRect/>
          </a:stretch>
        </p:blipFill>
        <p:spPr>
          <a:xfrm>
            <a:off x="6756753" y="1518918"/>
            <a:ext cx="5001804" cy="4853602"/>
          </a:xfrm>
          <a:prstGeom prst="rect">
            <a:avLst/>
          </a:prstGeom>
        </p:spPr>
      </p:pic>
    </p:spTree>
    <p:extLst>
      <p:ext uri="{BB962C8B-B14F-4D97-AF65-F5344CB8AC3E}">
        <p14:creationId xmlns:p14="http://schemas.microsoft.com/office/powerpoint/2010/main" val="1814645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91F5-D951-4A8F-BC7C-79F6E98CE0CF}"/>
              </a:ext>
            </a:extLst>
          </p:cNvPr>
          <p:cNvSpPr>
            <a:spLocks noGrp="1"/>
          </p:cNvSpPr>
          <p:nvPr>
            <p:ph type="title"/>
          </p:nvPr>
        </p:nvSpPr>
        <p:spPr>
          <a:xfrm>
            <a:off x="330206" y="221193"/>
            <a:ext cx="10515600" cy="972607"/>
          </a:xfrm>
        </p:spPr>
        <p:txBody>
          <a:bodyPr/>
          <a:lstStyle/>
          <a:p>
            <a:r>
              <a:rPr lang="en-GB" dirty="0"/>
              <a:t>Myocarditis and pericarditis </a:t>
            </a:r>
          </a:p>
        </p:txBody>
      </p:sp>
      <p:sp>
        <p:nvSpPr>
          <p:cNvPr id="3" name="Content Placeholder 2">
            <a:extLst>
              <a:ext uri="{FF2B5EF4-FFF2-40B4-BE49-F238E27FC236}">
                <a16:creationId xmlns:a16="http://schemas.microsoft.com/office/drawing/2014/main" id="{5D8FE493-AFE5-4B1D-ABAF-682DA5743449}"/>
              </a:ext>
            </a:extLst>
          </p:cNvPr>
          <p:cNvSpPr>
            <a:spLocks noGrp="1"/>
          </p:cNvSpPr>
          <p:nvPr>
            <p:ph idx="1"/>
          </p:nvPr>
        </p:nvSpPr>
        <p:spPr>
          <a:xfrm>
            <a:off x="400747" y="1384301"/>
            <a:ext cx="10007606" cy="5054550"/>
          </a:xfrm>
        </p:spPr>
        <p:txBody>
          <a:bodyPr>
            <a:noAutofit/>
          </a:bodyPr>
          <a:lstStyle/>
          <a:p>
            <a:pPr marL="0" indent="0">
              <a:lnSpc>
                <a:spcPct val="100000"/>
              </a:lnSpc>
              <a:spcBef>
                <a:spcPts val="0"/>
              </a:spcBef>
              <a:buNone/>
            </a:pPr>
            <a:r>
              <a:rPr lang="en-GB" sz="1500" dirty="0">
                <a:latin typeface="+mn-lt"/>
              </a:rPr>
              <a:t>Cases of myocarditis and pericarditis have been reported rarely in recipients of the COVID-19 vaccines.</a:t>
            </a:r>
          </a:p>
          <a:p>
            <a:pPr marL="0" indent="0">
              <a:lnSpc>
                <a:spcPct val="100000"/>
              </a:lnSpc>
              <a:spcBef>
                <a:spcPts val="0"/>
              </a:spcBef>
              <a:buNone/>
            </a:pPr>
            <a:endParaRPr lang="en-GB" sz="1500" dirty="0">
              <a:latin typeface="+mn-lt"/>
            </a:endParaRPr>
          </a:p>
          <a:p>
            <a:pPr marL="0" indent="0">
              <a:lnSpc>
                <a:spcPct val="100000"/>
              </a:lnSpc>
              <a:spcBef>
                <a:spcPts val="0"/>
              </a:spcBef>
              <a:buNone/>
            </a:pPr>
            <a:r>
              <a:rPr lang="en-GB" sz="1500" dirty="0">
                <a:latin typeface="+mn-lt"/>
              </a:rPr>
              <a:t>The reported rate appears to be highest in those under 25 years of age and in males, and after the second dose.</a:t>
            </a:r>
          </a:p>
          <a:p>
            <a:pPr marL="0" indent="0">
              <a:lnSpc>
                <a:spcPct val="100000"/>
              </a:lnSpc>
              <a:spcBef>
                <a:spcPts val="0"/>
              </a:spcBef>
              <a:buNone/>
            </a:pPr>
            <a:endParaRPr lang="en-GB" sz="1500" dirty="0">
              <a:latin typeface="+mn-lt"/>
            </a:endParaRPr>
          </a:p>
          <a:p>
            <a:pPr marL="0" indent="0">
              <a:lnSpc>
                <a:spcPct val="100000"/>
              </a:lnSpc>
              <a:spcBef>
                <a:spcPts val="0"/>
              </a:spcBef>
              <a:buNone/>
            </a:pPr>
            <a:r>
              <a:rPr lang="en-GB" sz="1500" dirty="0">
                <a:latin typeface="+mn-lt"/>
              </a:rPr>
              <a:t>Onset is within a few days of vaccination and most cases are mild and have recovered without any complications or longer-term consequences.</a:t>
            </a:r>
          </a:p>
          <a:p>
            <a:pPr marL="0" indent="0">
              <a:lnSpc>
                <a:spcPct val="100000"/>
              </a:lnSpc>
              <a:spcBef>
                <a:spcPts val="0"/>
              </a:spcBef>
              <a:buNone/>
            </a:pPr>
            <a:endParaRPr lang="en-GB" sz="1500" dirty="0">
              <a:latin typeface="+mn-lt"/>
            </a:endParaRPr>
          </a:p>
          <a:p>
            <a:pPr marL="0" indent="0">
              <a:lnSpc>
                <a:spcPct val="100000"/>
              </a:lnSpc>
              <a:spcBef>
                <a:spcPts val="0"/>
              </a:spcBef>
              <a:buNone/>
            </a:pPr>
            <a:r>
              <a:rPr lang="en-GB" sz="1500" dirty="0">
                <a:latin typeface="+mn-lt"/>
                <a:ea typeface="Calibri" panose="020F0502020204030204" pitchFamily="34" charset="0"/>
              </a:rPr>
              <a:t>V</a:t>
            </a:r>
            <a:r>
              <a:rPr lang="en-GB" sz="1500" dirty="0">
                <a:effectLst/>
                <a:latin typeface="+mn-lt"/>
                <a:ea typeface="Calibri" panose="020F0502020204030204" pitchFamily="34" charset="0"/>
              </a:rPr>
              <a:t>accinated individuals should be advised to seek immediate medical attention should they experience new onset of chest pain, shortness of breath or feelings of having a fast-beating, fluttering, or pounding heart.</a:t>
            </a:r>
          </a:p>
          <a:p>
            <a:pPr marL="0" indent="0">
              <a:lnSpc>
                <a:spcPct val="100000"/>
              </a:lnSpc>
              <a:spcBef>
                <a:spcPts val="0"/>
              </a:spcBef>
              <a:buNone/>
            </a:pPr>
            <a:endParaRPr lang="en-GB" sz="1500" dirty="0">
              <a:effectLst/>
              <a:latin typeface="+mn-lt"/>
              <a:ea typeface="Calibri" panose="020F0502020204030204" pitchFamily="34" charset="0"/>
            </a:endParaRPr>
          </a:p>
          <a:p>
            <a:pPr marL="0" indent="0">
              <a:lnSpc>
                <a:spcPct val="100000"/>
              </a:lnSpc>
              <a:spcBef>
                <a:spcPts val="0"/>
              </a:spcBef>
              <a:buNone/>
            </a:pPr>
            <a:r>
              <a:rPr lang="en-GB" sz="1500" dirty="0">
                <a:solidFill>
                  <a:srgbClr val="0B0C0C"/>
                </a:solidFill>
                <a:latin typeface="+mn-lt"/>
                <a:ea typeface="Calibri" panose="020F0502020204030204" pitchFamily="34" charset="0"/>
                <a:cs typeface="Calibri" panose="020F0502020204030204" pitchFamily="34" charset="0"/>
              </a:rPr>
              <a:t>I</a:t>
            </a:r>
            <a:r>
              <a:rPr lang="en-GB" sz="1500" dirty="0">
                <a:solidFill>
                  <a:srgbClr val="0B0C0C"/>
                </a:solidFill>
                <a:effectLst/>
                <a:latin typeface="+mn-lt"/>
                <a:ea typeface="Calibri" panose="020F0502020204030204" pitchFamily="34" charset="0"/>
                <a:cs typeface="Calibri" panose="020F0502020204030204" pitchFamily="34" charset="0"/>
              </a:rPr>
              <a:t>t is important to note that myocarditis has also been reported with natural COVID-19 infection.</a:t>
            </a:r>
          </a:p>
          <a:p>
            <a:pPr marL="0" indent="0">
              <a:lnSpc>
                <a:spcPct val="100000"/>
              </a:lnSpc>
              <a:spcBef>
                <a:spcPts val="0"/>
              </a:spcBef>
              <a:buNone/>
            </a:pPr>
            <a:r>
              <a:rPr lang="en-GB" sz="1500" dirty="0">
                <a:latin typeface="+mn-lt"/>
                <a:ea typeface="Calibri" panose="020F0502020204030204" pitchFamily="34" charset="0"/>
                <a:cs typeface="Calibri" panose="020F0502020204030204" pitchFamily="34" charset="0"/>
              </a:rPr>
              <a:t>T</a:t>
            </a:r>
            <a:r>
              <a:rPr lang="en-GB" sz="1500" dirty="0">
                <a:effectLst/>
                <a:latin typeface="+mn-lt"/>
                <a:ea typeface="Calibri" panose="020F0502020204030204" pitchFamily="34" charset="0"/>
                <a:cs typeface="Calibri" panose="020F0502020204030204" pitchFamily="34" charset="0"/>
              </a:rPr>
              <a:t>he MHRA has advised the benefits of vaccination still outweigh any risk in most individuals.</a:t>
            </a:r>
          </a:p>
          <a:p>
            <a:pPr marL="0" indent="0">
              <a:lnSpc>
                <a:spcPct val="100000"/>
              </a:lnSpc>
              <a:spcBef>
                <a:spcPts val="0"/>
              </a:spcBef>
              <a:buNone/>
            </a:pPr>
            <a:endParaRPr lang="en-GB" sz="1500" dirty="0">
              <a:latin typeface="+mn-lt"/>
            </a:endParaRPr>
          </a:p>
          <a:p>
            <a:pPr marL="0" indent="0">
              <a:lnSpc>
                <a:spcPct val="100000"/>
              </a:lnSpc>
              <a:spcBef>
                <a:spcPts val="0"/>
              </a:spcBef>
              <a:buNone/>
            </a:pPr>
            <a:r>
              <a:rPr lang="en-GB" sz="1500" dirty="0">
                <a:latin typeface="+mn-lt"/>
              </a:rPr>
              <a:t>Those who develop myocarditis or pericarditis following the first COVID-19 vaccination should be assessed by an appropriate clinician to determine whether it is likely to be vaccine related.</a:t>
            </a:r>
          </a:p>
          <a:p>
            <a:pPr marL="0" indent="0">
              <a:lnSpc>
                <a:spcPct val="100000"/>
              </a:lnSpc>
              <a:spcBef>
                <a:spcPts val="0"/>
              </a:spcBef>
              <a:buNone/>
            </a:pPr>
            <a:endParaRPr lang="en-GB" sz="1500" dirty="0">
              <a:latin typeface="+mn-lt"/>
            </a:endParaRPr>
          </a:p>
          <a:p>
            <a:pPr marL="0" indent="0">
              <a:lnSpc>
                <a:spcPct val="100000"/>
              </a:lnSpc>
              <a:spcBef>
                <a:spcPts val="0"/>
              </a:spcBef>
              <a:buNone/>
            </a:pPr>
            <a:r>
              <a:rPr lang="en-GB" sz="1500" dirty="0">
                <a:latin typeface="+mn-lt"/>
              </a:rPr>
              <a:t>Subsequent doses should be deferred pending further investigation and careful consideration of the risks and benefits.</a:t>
            </a:r>
          </a:p>
          <a:p>
            <a:pPr marL="0" indent="0">
              <a:lnSpc>
                <a:spcPct val="100000"/>
              </a:lnSpc>
              <a:spcBef>
                <a:spcPts val="0"/>
              </a:spcBef>
              <a:buNone/>
            </a:pPr>
            <a:endParaRPr lang="en-GB" sz="1500" dirty="0">
              <a:latin typeface="+mn-lt"/>
            </a:endParaRPr>
          </a:p>
          <a:p>
            <a:pPr marL="0" indent="0">
              <a:lnSpc>
                <a:spcPct val="100000"/>
              </a:lnSpc>
              <a:spcBef>
                <a:spcPts val="0"/>
              </a:spcBef>
              <a:buNone/>
            </a:pPr>
            <a:r>
              <a:rPr lang="en-GB" sz="1500" dirty="0">
                <a:latin typeface="+mn-lt"/>
              </a:rPr>
              <a:t>Specific information for healthcare professionals is available on the gov.uk website and in the COVID-19 Green Book chapter.</a:t>
            </a:r>
          </a:p>
        </p:txBody>
      </p:sp>
      <p:sp>
        <p:nvSpPr>
          <p:cNvPr id="13" name="Footer Placeholder 12">
            <a:extLst>
              <a:ext uri="{FF2B5EF4-FFF2-40B4-BE49-F238E27FC236}">
                <a16:creationId xmlns:a16="http://schemas.microsoft.com/office/drawing/2014/main" id="{004648EA-3AE9-4618-B7D8-23594C20685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78271DE4-5FE9-474C-BFAF-6201EEBB714F}"/>
              </a:ext>
            </a:extLst>
          </p:cNvPr>
          <p:cNvSpPr>
            <a:spLocks noGrp="1"/>
          </p:cNvSpPr>
          <p:nvPr>
            <p:ph type="sldNum" sz="quarter" idx="11"/>
          </p:nvPr>
        </p:nvSpPr>
        <p:spPr/>
        <p:txBody>
          <a:bodyPr/>
          <a:lstStyle/>
          <a:p>
            <a:fld id="{344369E4-5DE7-46E5-874E-4FD437973785}" type="slidenum">
              <a:rPr lang="en-GB" smtClean="0"/>
              <a:pPr/>
              <a:t>83</a:t>
            </a:fld>
            <a:endParaRPr lang="en-GB" sz="1400" dirty="0"/>
          </a:p>
        </p:txBody>
      </p:sp>
    </p:spTree>
    <p:extLst>
      <p:ext uri="{BB962C8B-B14F-4D97-AF65-F5344CB8AC3E}">
        <p14:creationId xmlns:p14="http://schemas.microsoft.com/office/powerpoint/2010/main" val="8182528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A7A6-6201-4DC4-B10F-5346668EA2AE}"/>
              </a:ext>
            </a:extLst>
          </p:cNvPr>
          <p:cNvSpPr>
            <a:spLocks noGrp="1"/>
          </p:cNvSpPr>
          <p:nvPr>
            <p:ph type="title"/>
          </p:nvPr>
        </p:nvSpPr>
        <p:spPr>
          <a:xfrm>
            <a:off x="584203" y="207460"/>
            <a:ext cx="10515600" cy="972607"/>
          </a:xfrm>
        </p:spPr>
        <p:txBody>
          <a:bodyPr/>
          <a:lstStyle/>
          <a:p>
            <a:r>
              <a:rPr lang="en-GB" dirty="0"/>
              <a:t>Blood clots</a:t>
            </a:r>
          </a:p>
        </p:txBody>
      </p:sp>
      <p:sp>
        <p:nvSpPr>
          <p:cNvPr id="3" name="Content Placeholder 2">
            <a:extLst>
              <a:ext uri="{FF2B5EF4-FFF2-40B4-BE49-F238E27FC236}">
                <a16:creationId xmlns:a16="http://schemas.microsoft.com/office/drawing/2014/main" id="{7DEFC371-D5FD-4315-BC20-919EB10793BF}"/>
              </a:ext>
            </a:extLst>
          </p:cNvPr>
          <p:cNvSpPr>
            <a:spLocks noGrp="1"/>
          </p:cNvSpPr>
          <p:nvPr>
            <p:ph idx="1"/>
          </p:nvPr>
        </p:nvSpPr>
        <p:spPr>
          <a:xfrm>
            <a:off x="517091" y="1443209"/>
            <a:ext cx="9784590" cy="4995641"/>
          </a:xfrm>
        </p:spPr>
        <p:txBody>
          <a:bodyPr>
            <a:noAutofit/>
          </a:bodyPr>
          <a:lstStyle/>
          <a:p>
            <a:pPr marL="0" indent="0">
              <a:lnSpc>
                <a:spcPct val="120000"/>
              </a:lnSpc>
              <a:spcBef>
                <a:spcPts val="0"/>
              </a:spcBef>
              <a:buNone/>
            </a:pPr>
            <a:r>
              <a:rPr lang="en-GB" sz="1600" dirty="0">
                <a:latin typeface="+mn-lt"/>
              </a:rPr>
              <a:t>Following widespread use of the AstraZeneca vaccine, a rare condition involving serious thromboembolic events accompanied by thrombocytopenia was reported after receipt of this vaccine.</a:t>
            </a:r>
          </a:p>
          <a:p>
            <a:pPr marL="0" indent="0">
              <a:lnSpc>
                <a:spcPct val="120000"/>
              </a:lnSpc>
              <a:spcBef>
                <a:spcPts val="600"/>
              </a:spcBef>
              <a:buNone/>
            </a:pPr>
            <a:r>
              <a:rPr lang="en-GB" sz="1600" dirty="0">
                <a:latin typeface="+mn-lt"/>
              </a:rPr>
              <a:t>The condition presents with unusual venous thrombosis, including cerebral venous sinus thrombosis, portal vein thrombosis and sometimes arterial thrombosis with low platelet count and high D-dimer measurements.</a:t>
            </a:r>
          </a:p>
          <a:p>
            <a:pPr marL="0" indent="0">
              <a:lnSpc>
                <a:spcPct val="120000"/>
              </a:lnSpc>
              <a:spcBef>
                <a:spcPts val="600"/>
              </a:spcBef>
              <a:buNone/>
            </a:pPr>
            <a:r>
              <a:rPr lang="en-GB" sz="1600" dirty="0">
                <a:latin typeface="+mn-lt"/>
              </a:rPr>
              <a:t>This syndrome (otherwise known as Thrombosis and Thrombocytopenia syndrome or TTS) has affected patients of all ages and genders.</a:t>
            </a:r>
          </a:p>
          <a:p>
            <a:pPr marL="0" indent="0">
              <a:lnSpc>
                <a:spcPct val="120000"/>
              </a:lnSpc>
              <a:spcBef>
                <a:spcPts val="600"/>
              </a:spcBef>
              <a:buNone/>
            </a:pPr>
            <a:r>
              <a:rPr lang="en-GB" sz="1600" dirty="0">
                <a:latin typeface="+mn-lt"/>
              </a:rPr>
              <a:t>There is no evidence of any underlying risk factors in the individuals affected by this condition who have mainly been previously healthy.</a:t>
            </a:r>
          </a:p>
          <a:p>
            <a:pPr marL="0" indent="0">
              <a:lnSpc>
                <a:spcPct val="120000"/>
              </a:lnSpc>
              <a:spcBef>
                <a:spcPts val="600"/>
              </a:spcBef>
              <a:buNone/>
            </a:pPr>
            <a:r>
              <a:rPr lang="en-GB" sz="1600" dirty="0">
                <a:latin typeface="+mn-lt"/>
              </a:rPr>
              <a:t>The condition is rare, tends to present with unusual forms of clotting and the mechanism is believed to be an idiosyncratic reaction related to an immune response to the AstraZeneca vaccine.</a:t>
            </a:r>
          </a:p>
          <a:p>
            <a:pPr marL="0" indent="0">
              <a:lnSpc>
                <a:spcPct val="120000"/>
              </a:lnSpc>
              <a:spcBef>
                <a:spcPts val="600"/>
              </a:spcBef>
              <a:buNone/>
            </a:pPr>
            <a:r>
              <a:rPr lang="en-GB" sz="1600" dirty="0">
                <a:latin typeface="+mn-lt"/>
                <a:ea typeface="Calibri" panose="020F0502020204030204" pitchFamily="34" charset="0"/>
                <a:cs typeface="Calibri" panose="020F0502020204030204" pitchFamily="34" charset="0"/>
              </a:rPr>
              <a:t>B</a:t>
            </a:r>
            <a:r>
              <a:rPr lang="en-GB" sz="1600" dirty="0">
                <a:effectLst/>
                <a:latin typeface="+mn-lt"/>
                <a:ea typeface="Calibri" panose="020F0502020204030204" pitchFamily="34" charset="0"/>
                <a:cs typeface="Calibri" panose="020F0502020204030204" pitchFamily="34" charset="0"/>
              </a:rPr>
              <a:t>ecause of this likely immune mechanism, there is no reason to believe that individuals with a past history of clots or of certain thrombophilic conditions (including pregnancy or taking the contraceptive pill) would be at increased risk of this very rare condition. There have been no confirmed cases reported in pregnant women to date.</a:t>
            </a:r>
            <a:endParaRPr lang="en-GB" sz="1600" dirty="0">
              <a:effectLst/>
              <a:latin typeface="+mn-lt"/>
              <a:ea typeface="Calibri" panose="020F0502020204030204" pitchFamily="34" charset="0"/>
              <a:cs typeface="Times New Roman" panose="02020603050405020304" pitchFamily="18" charset="0"/>
            </a:endParaRPr>
          </a:p>
          <a:p>
            <a:pPr marL="285750" indent="-285750">
              <a:lnSpc>
                <a:spcPct val="120000"/>
              </a:lnSpc>
              <a:spcBef>
                <a:spcPts val="600"/>
              </a:spcBef>
              <a:buFont typeface="Arial" panose="020B0604020202020204" pitchFamily="34" charset="0"/>
              <a:buChar char="•"/>
            </a:pPr>
            <a:endParaRPr lang="en-GB" sz="1400" dirty="0">
              <a:latin typeface="+mn-lt"/>
            </a:endParaRPr>
          </a:p>
          <a:p>
            <a:pPr marL="0" indent="0">
              <a:lnSpc>
                <a:spcPct val="120000"/>
              </a:lnSpc>
              <a:spcBef>
                <a:spcPts val="600"/>
              </a:spcBef>
              <a:buNone/>
            </a:pPr>
            <a:endParaRPr lang="en-GB" sz="1400" dirty="0">
              <a:latin typeface="+mn-lt"/>
            </a:endParaRPr>
          </a:p>
        </p:txBody>
      </p:sp>
      <p:sp>
        <p:nvSpPr>
          <p:cNvPr id="11" name="Footer Placeholder 10">
            <a:extLst>
              <a:ext uri="{FF2B5EF4-FFF2-40B4-BE49-F238E27FC236}">
                <a16:creationId xmlns:a16="http://schemas.microsoft.com/office/drawing/2014/main" id="{19974CBC-AB1A-4960-B431-6EC7DA490F1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DE8ED9E6-0818-44DC-AEEB-612511EEDC6D}"/>
              </a:ext>
            </a:extLst>
          </p:cNvPr>
          <p:cNvSpPr>
            <a:spLocks noGrp="1"/>
          </p:cNvSpPr>
          <p:nvPr>
            <p:ph type="sldNum" sz="quarter" idx="11"/>
          </p:nvPr>
        </p:nvSpPr>
        <p:spPr/>
        <p:txBody>
          <a:bodyPr/>
          <a:lstStyle/>
          <a:p>
            <a:fld id="{344369E4-5DE7-46E5-874E-4FD437973785}" type="slidenum">
              <a:rPr lang="en-GB" smtClean="0"/>
              <a:pPr/>
              <a:t>84</a:t>
            </a:fld>
            <a:endParaRPr lang="en-GB" sz="1400" dirty="0"/>
          </a:p>
        </p:txBody>
      </p:sp>
    </p:spTree>
    <p:extLst>
      <p:ext uri="{BB962C8B-B14F-4D97-AF65-F5344CB8AC3E}">
        <p14:creationId xmlns:p14="http://schemas.microsoft.com/office/powerpoint/2010/main" val="2644072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8D71-219C-4E05-B0BA-F8AB5B100AF4}"/>
              </a:ext>
            </a:extLst>
          </p:cNvPr>
          <p:cNvSpPr>
            <a:spLocks noGrp="1"/>
          </p:cNvSpPr>
          <p:nvPr>
            <p:ph type="title"/>
          </p:nvPr>
        </p:nvSpPr>
        <p:spPr>
          <a:xfrm>
            <a:off x="330206" y="271695"/>
            <a:ext cx="10515600" cy="972607"/>
          </a:xfrm>
        </p:spPr>
        <p:txBody>
          <a:bodyPr>
            <a:normAutofit fontScale="90000"/>
          </a:bodyPr>
          <a:lstStyle/>
          <a:p>
            <a:r>
              <a:rPr lang="en-GB" dirty="0"/>
              <a:t>Follow up of individuals who experience blood clots </a:t>
            </a:r>
          </a:p>
        </p:txBody>
      </p:sp>
      <p:sp>
        <p:nvSpPr>
          <p:cNvPr id="3" name="Content Placeholder 2">
            <a:extLst>
              <a:ext uri="{FF2B5EF4-FFF2-40B4-BE49-F238E27FC236}">
                <a16:creationId xmlns:a16="http://schemas.microsoft.com/office/drawing/2014/main" id="{ADE25AAA-6685-4895-884F-0BA727D2BBF1}"/>
              </a:ext>
            </a:extLst>
          </p:cNvPr>
          <p:cNvSpPr>
            <a:spLocks noGrp="1"/>
          </p:cNvSpPr>
          <p:nvPr>
            <p:ph idx="1"/>
          </p:nvPr>
        </p:nvSpPr>
        <p:spPr>
          <a:xfrm>
            <a:off x="602486" y="1553378"/>
            <a:ext cx="9925697" cy="4770303"/>
          </a:xfrm>
        </p:spPr>
        <p:txBody>
          <a:bodyPr>
            <a:normAutofit/>
          </a:bodyPr>
          <a:lstStyle/>
          <a:p>
            <a:pPr marL="0" indent="0">
              <a:lnSpc>
                <a:spcPct val="100000"/>
              </a:lnSpc>
              <a:spcBef>
                <a:spcPts val="0"/>
              </a:spcBef>
              <a:buNone/>
            </a:pPr>
            <a:r>
              <a:rPr lang="en-GB" sz="2000" dirty="0">
                <a:latin typeface="+mn-lt"/>
              </a:rPr>
              <a:t>Individuals who experienced a clotting episode with concomitant thrombocytopaenia following the first dose of AstraZeneca vaccine should be properly assessed:</a:t>
            </a:r>
          </a:p>
          <a:p>
            <a:pPr marL="635000" lvl="1" indent="-285750">
              <a:lnSpc>
                <a:spcPct val="100000"/>
              </a:lnSpc>
              <a:spcBef>
                <a:spcPts val="1200"/>
              </a:spcBef>
              <a:buFont typeface="Arial" panose="020B0604020202020204" pitchFamily="34" charset="0"/>
              <a:buChar char="•"/>
            </a:pPr>
            <a:r>
              <a:rPr lang="en-GB" sz="2000" dirty="0">
                <a:latin typeface="+mn-lt"/>
              </a:rPr>
              <a:t>if they are considered to have had the reported condition, further vaccination should be deferred until their clotting has completely stabilised </a:t>
            </a:r>
          </a:p>
          <a:p>
            <a:pPr marL="635000" lvl="1" indent="-285750">
              <a:lnSpc>
                <a:spcPct val="100000"/>
              </a:lnSpc>
              <a:spcBef>
                <a:spcPts val="600"/>
              </a:spcBef>
            </a:pPr>
            <a:r>
              <a:rPr lang="en-GB" sz="2000" dirty="0">
                <a:effectLst/>
                <a:latin typeface="+mn-lt"/>
                <a:ea typeface="Calibri" panose="020F0502020204030204" pitchFamily="34" charset="0"/>
              </a:rPr>
              <a:t>current evidence supports a decision to complete the primary course or boost individuals with a history of TTS with an mRNA COVID-19 vaccine, provided at least 12 weeks have passed since the implicated dose of AstraZeneca vaccine</a:t>
            </a:r>
          </a:p>
          <a:p>
            <a:pPr marL="0" indent="0">
              <a:lnSpc>
                <a:spcPct val="100000"/>
              </a:lnSpc>
              <a:spcBef>
                <a:spcPts val="1200"/>
              </a:spcBef>
              <a:buNone/>
            </a:pPr>
            <a:r>
              <a:rPr lang="en-GB" sz="2000" dirty="0">
                <a:latin typeface="+mn-lt"/>
                <a:ea typeface="Calibri" panose="020F0502020204030204" pitchFamily="34" charset="0"/>
                <a:cs typeface="Calibri" panose="020F0502020204030204" pitchFamily="34" charset="0"/>
              </a:rPr>
              <a:t>I</a:t>
            </a:r>
            <a:r>
              <a:rPr lang="en-GB" sz="2000" dirty="0">
                <a:effectLst/>
                <a:latin typeface="+mn-lt"/>
                <a:ea typeface="Calibri" panose="020F0502020204030204" pitchFamily="34" charset="0"/>
                <a:cs typeface="Calibri" panose="020F0502020204030204" pitchFamily="34" charset="0"/>
              </a:rPr>
              <a:t>t is also important to note that thromboses (blood clots) have been reported with natural COVID-19 infection and more than a fifth of hospitalised patients with COVID-19 have evidence of blood clots.</a:t>
            </a:r>
            <a:endParaRPr lang="en-GB" sz="2000" dirty="0">
              <a:effectLst/>
              <a:latin typeface="+mn-lt"/>
              <a:ea typeface="Calibri" panose="020F0502020204030204" pitchFamily="34" charset="0"/>
              <a:cs typeface="Times New Roman" panose="02020603050405020304" pitchFamily="18" charset="0"/>
            </a:endParaRPr>
          </a:p>
          <a:p>
            <a:pPr marL="0" indent="0">
              <a:lnSpc>
                <a:spcPct val="100000"/>
              </a:lnSpc>
              <a:spcBef>
                <a:spcPts val="1200"/>
              </a:spcBef>
              <a:buNone/>
            </a:pPr>
            <a:r>
              <a:rPr lang="en-GB" sz="2000" dirty="0">
                <a:latin typeface="+mn-lt"/>
                <a:ea typeface="Calibri" panose="020F0502020204030204" pitchFamily="34" charset="0"/>
                <a:cs typeface="Calibri" panose="020F0502020204030204" pitchFamily="34" charset="0"/>
              </a:rPr>
              <a:t>E</a:t>
            </a:r>
            <a:r>
              <a:rPr lang="en-GB" sz="2000" dirty="0">
                <a:effectLst/>
                <a:latin typeface="+mn-lt"/>
                <a:ea typeface="Calibri" panose="020F0502020204030204" pitchFamily="34" charset="0"/>
                <a:cs typeface="Calibri" panose="020F0502020204030204" pitchFamily="34" charset="0"/>
              </a:rPr>
              <a:t>ligible individuals who did not take up the offer of a second primary dose of Astra Zeneca vaccine, and now wish to complete their prior course, should be offered an mRNA vaccine.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Bef>
                <a:spcPts val="1200"/>
              </a:spcBef>
              <a:buFont typeface="Arial" panose="020B0604020202020204" pitchFamily="34" charset="0"/>
              <a:buChar char="•"/>
            </a:pPr>
            <a:endParaRPr lang="en-GB" sz="2000" dirty="0">
              <a:latin typeface="+mn-lt"/>
            </a:endParaRPr>
          </a:p>
          <a:p>
            <a:pPr marL="0" indent="0"/>
            <a:endParaRPr lang="en-GB" dirty="0"/>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6E1FFD05-9FA8-4497-8CE6-30B31275811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42724273-F66D-42A3-980C-9D13D19A8AC5}"/>
              </a:ext>
            </a:extLst>
          </p:cNvPr>
          <p:cNvSpPr>
            <a:spLocks noGrp="1"/>
          </p:cNvSpPr>
          <p:nvPr>
            <p:ph type="sldNum" sz="quarter" idx="11"/>
          </p:nvPr>
        </p:nvSpPr>
        <p:spPr/>
        <p:txBody>
          <a:bodyPr/>
          <a:lstStyle/>
          <a:p>
            <a:fld id="{344369E4-5DE7-46E5-874E-4FD437973785}" type="slidenum">
              <a:rPr lang="en-GB" smtClean="0"/>
              <a:pPr/>
              <a:t>85</a:t>
            </a:fld>
            <a:endParaRPr lang="en-GB" sz="1400" dirty="0"/>
          </a:p>
        </p:txBody>
      </p:sp>
    </p:spTree>
    <p:extLst>
      <p:ext uri="{BB962C8B-B14F-4D97-AF65-F5344CB8AC3E}">
        <p14:creationId xmlns:p14="http://schemas.microsoft.com/office/powerpoint/2010/main" val="2236637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159-05B5-467F-A316-1FA8B9AB0149}"/>
              </a:ext>
            </a:extLst>
          </p:cNvPr>
          <p:cNvSpPr>
            <a:spLocks noGrp="1"/>
          </p:cNvSpPr>
          <p:nvPr>
            <p:ph type="title"/>
          </p:nvPr>
        </p:nvSpPr>
        <p:spPr>
          <a:xfrm>
            <a:off x="330205" y="245532"/>
            <a:ext cx="10515600" cy="972607"/>
          </a:xfrm>
        </p:spPr>
        <p:txBody>
          <a:bodyPr/>
          <a:lstStyle/>
          <a:p>
            <a:r>
              <a:rPr lang="en-GB" dirty="0"/>
              <a:t>Capillary leak syndrome</a:t>
            </a:r>
          </a:p>
        </p:txBody>
      </p:sp>
      <p:sp>
        <p:nvSpPr>
          <p:cNvPr id="3" name="Content Placeholder 2">
            <a:extLst>
              <a:ext uri="{FF2B5EF4-FFF2-40B4-BE49-F238E27FC236}">
                <a16:creationId xmlns:a16="http://schemas.microsoft.com/office/drawing/2014/main" id="{A2222C25-D385-4601-9723-82512CEA84BA}"/>
              </a:ext>
            </a:extLst>
          </p:cNvPr>
          <p:cNvSpPr>
            <a:spLocks noGrp="1"/>
          </p:cNvSpPr>
          <p:nvPr>
            <p:ph idx="1"/>
          </p:nvPr>
        </p:nvSpPr>
        <p:spPr>
          <a:xfrm>
            <a:off x="316462" y="1652825"/>
            <a:ext cx="10007606" cy="4351338"/>
          </a:xfrm>
        </p:spPr>
        <p:txBody>
          <a:bodyPr>
            <a:normAutofit fontScale="77500" lnSpcReduction="20000"/>
          </a:bodyPr>
          <a:lstStyle/>
          <a:p>
            <a:pPr marL="0" indent="0">
              <a:lnSpc>
                <a:spcPct val="110000"/>
              </a:lnSpc>
              <a:spcBef>
                <a:spcPts val="600"/>
              </a:spcBef>
              <a:buNone/>
            </a:pPr>
            <a:r>
              <a:rPr lang="en-GB" sz="2600" dirty="0">
                <a:latin typeface="+mn-lt"/>
              </a:rPr>
              <a:t>Extremely rare reports of capillary leak syndrome have been reported after AstraZeneca and Moderna vaccines in individuals with a prior history of this condition.</a:t>
            </a:r>
          </a:p>
          <a:p>
            <a:pPr marL="0" indent="0">
              <a:lnSpc>
                <a:spcPct val="110000"/>
              </a:lnSpc>
              <a:spcBef>
                <a:spcPts val="600"/>
              </a:spcBef>
              <a:buNone/>
            </a:pPr>
            <a:r>
              <a:rPr lang="en-GB" sz="2600" dirty="0">
                <a:latin typeface="+mn-lt"/>
              </a:rPr>
              <a:t>Capillary leak syndrome causes fluid and proteins to leak out of tiny blood vessels (capillaries) into surrounding tissues. This may lead to very low blood pressure, low blood albumin levels and thickened blood due to a decrease in plasma volume.</a:t>
            </a:r>
          </a:p>
          <a:p>
            <a:pPr marL="0" indent="0">
              <a:lnSpc>
                <a:spcPct val="110000"/>
              </a:lnSpc>
              <a:spcBef>
                <a:spcPts val="600"/>
              </a:spcBef>
              <a:buNone/>
            </a:pPr>
            <a:r>
              <a:rPr lang="en-GB" sz="2600" dirty="0">
                <a:latin typeface="+mn-lt"/>
              </a:rPr>
              <a:t>Initial symptoms may include tiredness, nausea, abdominal pain, extreme thirst and sudden increase in body weight.</a:t>
            </a:r>
          </a:p>
          <a:p>
            <a:pPr marL="0" indent="0">
              <a:lnSpc>
                <a:spcPct val="110000"/>
              </a:lnSpc>
              <a:spcBef>
                <a:spcPts val="600"/>
              </a:spcBef>
              <a:buNone/>
            </a:pPr>
            <a:r>
              <a:rPr lang="en-GB" sz="2600" dirty="0">
                <a:latin typeface="+mn-lt"/>
              </a:rPr>
              <a:t>Complications can include general swelling, compartment syndrome, kidney failure and stroke.</a:t>
            </a:r>
          </a:p>
          <a:p>
            <a:pPr marL="0" indent="0">
              <a:lnSpc>
                <a:spcPct val="110000"/>
              </a:lnSpc>
              <a:spcBef>
                <a:spcPts val="600"/>
              </a:spcBef>
              <a:buNone/>
            </a:pPr>
            <a:r>
              <a:rPr lang="en-GB" sz="2600" dirty="0">
                <a:latin typeface="+mn-lt"/>
              </a:rPr>
              <a:t>This is an extremely rare relapsing-remitting condition and triggers for relapses are not well understood. </a:t>
            </a:r>
          </a:p>
          <a:p>
            <a:pPr marL="0" indent="0">
              <a:lnSpc>
                <a:spcPct val="107000"/>
              </a:lnSpc>
              <a:spcAft>
                <a:spcPts val="800"/>
              </a:spcAft>
              <a:buNone/>
            </a:pPr>
            <a:r>
              <a:rPr lang="en-GB" sz="2600" dirty="0">
                <a:latin typeface="+mn-lt"/>
              </a:rPr>
              <a:t>Individuals with a prior history of this condition </a:t>
            </a:r>
            <a:r>
              <a:rPr lang="en-GB" sz="2600" dirty="0">
                <a:effectLst/>
                <a:latin typeface="+mn-lt"/>
                <a:ea typeface="Calibri" panose="020F0502020204030204" pitchFamily="34" charset="0"/>
                <a:cs typeface="Times New Roman" panose="02020603050405020304" pitchFamily="18" charset="0"/>
              </a:rPr>
              <a:t>should be carefully counselled about the risks and benefits of vaccination and advice from a specialist should be sought.</a:t>
            </a:r>
          </a:p>
          <a:p>
            <a:endParaRPr lang="en-GB" dirty="0"/>
          </a:p>
        </p:txBody>
      </p:sp>
      <p:sp>
        <p:nvSpPr>
          <p:cNvPr id="11" name="Footer Placeholder 10">
            <a:extLst>
              <a:ext uri="{FF2B5EF4-FFF2-40B4-BE49-F238E27FC236}">
                <a16:creationId xmlns:a16="http://schemas.microsoft.com/office/drawing/2014/main" id="{B9D8A60B-DB7E-4751-99CA-9C12EA2EAAD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8F2AB35-FC46-4A9A-B80E-A0F22E940AAE}"/>
              </a:ext>
            </a:extLst>
          </p:cNvPr>
          <p:cNvSpPr>
            <a:spLocks noGrp="1"/>
          </p:cNvSpPr>
          <p:nvPr>
            <p:ph type="sldNum" sz="quarter" idx="11"/>
          </p:nvPr>
        </p:nvSpPr>
        <p:spPr/>
        <p:txBody>
          <a:bodyPr/>
          <a:lstStyle/>
          <a:p>
            <a:fld id="{344369E4-5DE7-46E5-874E-4FD437973785}" type="slidenum">
              <a:rPr lang="en-GB" smtClean="0"/>
              <a:pPr/>
              <a:t>86</a:t>
            </a:fld>
            <a:endParaRPr lang="en-GB" sz="1400" dirty="0"/>
          </a:p>
        </p:txBody>
      </p:sp>
    </p:spTree>
    <p:extLst>
      <p:ext uri="{BB962C8B-B14F-4D97-AF65-F5344CB8AC3E}">
        <p14:creationId xmlns:p14="http://schemas.microsoft.com/office/powerpoint/2010/main" val="2381023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76C1-D968-4474-987C-9958A57031AD}"/>
              </a:ext>
            </a:extLst>
          </p:cNvPr>
          <p:cNvSpPr>
            <a:spLocks noGrp="1"/>
          </p:cNvSpPr>
          <p:nvPr>
            <p:ph type="title"/>
          </p:nvPr>
        </p:nvSpPr>
        <p:spPr>
          <a:xfrm>
            <a:off x="330206" y="245532"/>
            <a:ext cx="10515600" cy="972607"/>
          </a:xfrm>
        </p:spPr>
        <p:txBody>
          <a:bodyPr>
            <a:normAutofit fontScale="90000"/>
          </a:bodyPr>
          <a:lstStyle/>
          <a:p>
            <a:r>
              <a:rPr lang="en-GB" dirty="0"/>
              <a:t>Guillain-Barré syndrome (GBS)</a:t>
            </a:r>
            <a:br>
              <a:rPr lang="en-GB" dirty="0"/>
            </a:br>
            <a:endParaRPr lang="en-GB" dirty="0"/>
          </a:p>
        </p:txBody>
      </p:sp>
      <p:sp>
        <p:nvSpPr>
          <p:cNvPr id="3" name="Content Placeholder 2">
            <a:extLst>
              <a:ext uri="{FF2B5EF4-FFF2-40B4-BE49-F238E27FC236}">
                <a16:creationId xmlns:a16="http://schemas.microsoft.com/office/drawing/2014/main" id="{9D344F9B-AA47-41AA-BCAB-42BB0BBCA05D}"/>
              </a:ext>
            </a:extLst>
          </p:cNvPr>
          <p:cNvSpPr>
            <a:spLocks noGrp="1"/>
          </p:cNvSpPr>
          <p:nvPr>
            <p:ph idx="1"/>
          </p:nvPr>
        </p:nvSpPr>
        <p:spPr>
          <a:xfrm>
            <a:off x="271482" y="1652825"/>
            <a:ext cx="10164423" cy="4351338"/>
          </a:xfrm>
        </p:spPr>
        <p:txBody>
          <a:bodyPr>
            <a:normAutofit fontScale="92500"/>
          </a:bodyPr>
          <a:lstStyle/>
          <a:p>
            <a:pPr marL="0" indent="0">
              <a:lnSpc>
                <a:spcPct val="120000"/>
              </a:lnSpc>
              <a:spcBef>
                <a:spcPts val="0"/>
              </a:spcBef>
              <a:buNone/>
            </a:pPr>
            <a:r>
              <a:rPr lang="en-GB" sz="1600" dirty="0"/>
              <a:t>GBS is a very rare and serious condition that affects the nerves - mainly in the feet, hands and limbs, causing numbness, weakness and pain. In severe cases, GBS can cause difficulty moving, walking, breathing and/or swallowing. </a:t>
            </a:r>
          </a:p>
          <a:p>
            <a:pPr marL="0" indent="0">
              <a:lnSpc>
                <a:spcPct val="120000"/>
              </a:lnSpc>
              <a:spcBef>
                <a:spcPts val="0"/>
              </a:spcBef>
              <a:buNone/>
            </a:pPr>
            <a:endParaRPr lang="en-GB" sz="700" dirty="0"/>
          </a:p>
          <a:p>
            <a:pPr marL="0" indent="0">
              <a:lnSpc>
                <a:spcPct val="120000"/>
              </a:lnSpc>
              <a:spcBef>
                <a:spcPts val="0"/>
              </a:spcBef>
              <a:buNone/>
            </a:pPr>
            <a:r>
              <a:rPr lang="en-GB" sz="1600" dirty="0"/>
              <a:t>Very rare reports of GBS following COVID-19 vaccination have been received - these reports have not reached the number expected to occur by chance in the immunised population; no causal mechanism with COVID-19 vaccination has been proven.</a:t>
            </a:r>
          </a:p>
          <a:p>
            <a:pPr marL="0" indent="0">
              <a:lnSpc>
                <a:spcPct val="120000"/>
              </a:lnSpc>
              <a:spcBef>
                <a:spcPts val="0"/>
              </a:spcBef>
              <a:buNone/>
            </a:pPr>
            <a:endParaRPr lang="en-GB" sz="700" dirty="0"/>
          </a:p>
          <a:p>
            <a:pPr marL="0" indent="0">
              <a:lnSpc>
                <a:spcPct val="120000"/>
              </a:lnSpc>
              <a:spcBef>
                <a:spcPts val="0"/>
              </a:spcBef>
              <a:buNone/>
            </a:pPr>
            <a:r>
              <a:rPr lang="en-GB" sz="1600" dirty="0"/>
              <a:t>Individuals who have a history of </a:t>
            </a:r>
            <a:r>
              <a:rPr lang="en-GB" sz="1600" dirty="0" err="1"/>
              <a:t>gbs</a:t>
            </a:r>
            <a:r>
              <a:rPr lang="en-GB" sz="1600" dirty="0"/>
              <a:t> should be vaccinated as appropriate for their age and underlying risk status.</a:t>
            </a:r>
          </a:p>
          <a:p>
            <a:pPr marL="0" indent="0">
              <a:lnSpc>
                <a:spcPct val="120000"/>
              </a:lnSpc>
              <a:spcBef>
                <a:spcPts val="0"/>
              </a:spcBef>
              <a:buNone/>
            </a:pPr>
            <a:endParaRPr lang="en-GB" sz="700" dirty="0"/>
          </a:p>
          <a:p>
            <a:pPr marL="0" indent="0">
              <a:lnSpc>
                <a:spcPct val="120000"/>
              </a:lnSpc>
              <a:spcBef>
                <a:spcPts val="0"/>
              </a:spcBef>
              <a:buNone/>
            </a:pPr>
            <a:r>
              <a:rPr lang="en-GB" sz="1600" dirty="0"/>
              <a:t>As there is evidence to suggest that a prior diagnosis of </a:t>
            </a:r>
            <a:r>
              <a:rPr lang="en-GB" sz="1600" dirty="0" err="1"/>
              <a:t>gbs</a:t>
            </a:r>
            <a:r>
              <a:rPr lang="en-GB" sz="1600" dirty="0"/>
              <a:t> does not predispose an individual to further episodes, in those who are diagnosed with </a:t>
            </a:r>
            <a:r>
              <a:rPr lang="en-GB" sz="1600" dirty="0" err="1"/>
              <a:t>gbs</a:t>
            </a:r>
            <a:r>
              <a:rPr lang="en-GB" sz="1600" dirty="0"/>
              <a:t> after the first dose of vaccine, the balance of risk benefit is in favour of completing a full covid-19 vaccination schedule. </a:t>
            </a:r>
          </a:p>
          <a:p>
            <a:pPr marL="0" indent="0">
              <a:lnSpc>
                <a:spcPct val="120000"/>
              </a:lnSpc>
              <a:spcBef>
                <a:spcPts val="0"/>
              </a:spcBef>
              <a:buNone/>
            </a:pPr>
            <a:endParaRPr lang="en-GB" sz="700" dirty="0"/>
          </a:p>
          <a:p>
            <a:pPr marL="0" indent="0">
              <a:lnSpc>
                <a:spcPct val="120000"/>
              </a:lnSpc>
              <a:spcBef>
                <a:spcPts val="0"/>
              </a:spcBef>
              <a:buNone/>
            </a:pPr>
            <a:r>
              <a:rPr lang="en-GB" sz="1600" dirty="0"/>
              <a:t>Where </a:t>
            </a:r>
            <a:r>
              <a:rPr lang="en-GB" sz="1600" dirty="0" err="1"/>
              <a:t>gbs</a:t>
            </a:r>
            <a:r>
              <a:rPr lang="en-GB" sz="1600" dirty="0"/>
              <a:t> occurs within 6 weeks of an astra </a:t>
            </a:r>
            <a:r>
              <a:rPr lang="en-GB" sz="1600" dirty="0" err="1"/>
              <a:t>zeneca</a:t>
            </a:r>
            <a:r>
              <a:rPr lang="en-GB" sz="1600" dirty="0"/>
              <a:t> vaccine, the </a:t>
            </a:r>
            <a:r>
              <a:rPr lang="en-GB" sz="1600" dirty="0" err="1"/>
              <a:t>pfizer</a:t>
            </a:r>
            <a:r>
              <a:rPr lang="en-GB" sz="1600" dirty="0"/>
              <a:t> or </a:t>
            </a:r>
            <a:r>
              <a:rPr lang="en-GB" sz="1600" dirty="0" err="1"/>
              <a:t>moderna</a:t>
            </a:r>
            <a:r>
              <a:rPr lang="en-GB" sz="1600" dirty="0"/>
              <a:t> covid-19 vaccines can be used for any future doses. </a:t>
            </a:r>
          </a:p>
          <a:p>
            <a:pPr marL="0" indent="0">
              <a:lnSpc>
                <a:spcPct val="120000"/>
              </a:lnSpc>
              <a:spcBef>
                <a:spcPts val="0"/>
              </a:spcBef>
              <a:buNone/>
            </a:pPr>
            <a:endParaRPr lang="en-GB" sz="600" dirty="0"/>
          </a:p>
          <a:p>
            <a:pPr marL="0" indent="0">
              <a:lnSpc>
                <a:spcPct val="120000"/>
              </a:lnSpc>
              <a:spcBef>
                <a:spcPts val="0"/>
              </a:spcBef>
              <a:buNone/>
            </a:pPr>
            <a:r>
              <a:rPr lang="en-GB" sz="1600" dirty="0"/>
              <a:t>Where </a:t>
            </a:r>
            <a:r>
              <a:rPr lang="en-GB" sz="1600" dirty="0" err="1"/>
              <a:t>gbs</a:t>
            </a:r>
            <a:r>
              <a:rPr lang="en-GB" sz="1600" dirty="0"/>
              <a:t> occurs following either </a:t>
            </a:r>
            <a:r>
              <a:rPr lang="en-GB" sz="1600" dirty="0" err="1"/>
              <a:t>pfizer</a:t>
            </a:r>
            <a:r>
              <a:rPr lang="en-GB" sz="1600" dirty="0"/>
              <a:t> or </a:t>
            </a:r>
            <a:r>
              <a:rPr lang="en-GB" sz="1600" dirty="0" err="1"/>
              <a:t>moderna</a:t>
            </a:r>
            <a:r>
              <a:rPr lang="en-GB" sz="1600" dirty="0"/>
              <a:t>, further vaccination can proceed as normal, once recovered. </a:t>
            </a:r>
          </a:p>
        </p:txBody>
      </p:sp>
      <p:sp>
        <p:nvSpPr>
          <p:cNvPr id="11" name="Footer Placeholder 10">
            <a:extLst>
              <a:ext uri="{FF2B5EF4-FFF2-40B4-BE49-F238E27FC236}">
                <a16:creationId xmlns:a16="http://schemas.microsoft.com/office/drawing/2014/main" id="{6CAD62D3-297B-4A3A-AC26-3CC938E6C41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2F05FA37-7A95-48B3-B1B1-011223F5F305}"/>
              </a:ext>
            </a:extLst>
          </p:cNvPr>
          <p:cNvSpPr>
            <a:spLocks noGrp="1"/>
          </p:cNvSpPr>
          <p:nvPr>
            <p:ph type="sldNum" sz="quarter" idx="11"/>
          </p:nvPr>
        </p:nvSpPr>
        <p:spPr/>
        <p:txBody>
          <a:bodyPr/>
          <a:lstStyle/>
          <a:p>
            <a:fld id="{344369E4-5DE7-46E5-874E-4FD437973785}" type="slidenum">
              <a:rPr lang="en-GB" smtClean="0"/>
              <a:pPr/>
              <a:t>87</a:t>
            </a:fld>
            <a:endParaRPr lang="en-GB" sz="1400" dirty="0"/>
          </a:p>
        </p:txBody>
      </p:sp>
    </p:spTree>
    <p:extLst>
      <p:ext uri="{BB962C8B-B14F-4D97-AF65-F5344CB8AC3E}">
        <p14:creationId xmlns:p14="http://schemas.microsoft.com/office/powerpoint/2010/main" val="703036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5F7F-0998-40F2-B966-39D02BD609E4}"/>
              </a:ext>
            </a:extLst>
          </p:cNvPr>
          <p:cNvSpPr>
            <a:spLocks noGrp="1"/>
          </p:cNvSpPr>
          <p:nvPr>
            <p:ph type="title"/>
          </p:nvPr>
        </p:nvSpPr>
        <p:spPr/>
        <p:txBody>
          <a:bodyPr/>
          <a:lstStyle/>
          <a:p>
            <a:r>
              <a:rPr lang="en-GB" dirty="0"/>
              <a:t>Immune thrombocytopenia (ITP)</a:t>
            </a:r>
          </a:p>
        </p:txBody>
      </p:sp>
      <p:sp>
        <p:nvSpPr>
          <p:cNvPr id="3" name="Content Placeholder 2">
            <a:extLst>
              <a:ext uri="{FF2B5EF4-FFF2-40B4-BE49-F238E27FC236}">
                <a16:creationId xmlns:a16="http://schemas.microsoft.com/office/drawing/2014/main" id="{8F03FFDE-D343-49F3-8F02-08F30D13F9AD}"/>
              </a:ext>
            </a:extLst>
          </p:cNvPr>
          <p:cNvSpPr>
            <a:spLocks noGrp="1"/>
          </p:cNvSpPr>
          <p:nvPr>
            <p:ph idx="1"/>
          </p:nvPr>
        </p:nvSpPr>
        <p:spPr/>
        <p:txBody>
          <a:bodyPr>
            <a:normAutofit/>
          </a:bodyPr>
          <a:lstStyle/>
          <a:p>
            <a:pPr marL="0" indent="0">
              <a:buNone/>
            </a:pPr>
            <a:r>
              <a:rPr lang="en-GB" sz="1800" dirty="0"/>
              <a:t>Immune thrombocytopenia (ITP) is a condition where the immune system does not function correctly and attacks and destroys platelets in the blood. Platelets help the blood to clot so this can lead to bruising and bleeding. There is no accompanying thrombosis (blood clots).</a:t>
            </a:r>
          </a:p>
          <a:p>
            <a:pPr marL="0" indent="0">
              <a:buNone/>
            </a:pPr>
            <a:r>
              <a:rPr lang="en-GB" sz="1800" dirty="0"/>
              <a:t>There is now emerging evidence of a small risk of ITP or ITP relapse following COVID-19 vaccination.</a:t>
            </a:r>
          </a:p>
          <a:p>
            <a:pPr marL="0" indent="0">
              <a:buNone/>
            </a:pPr>
            <a:r>
              <a:rPr lang="en-GB" sz="1800" dirty="0"/>
              <a:t>To date, this has been reported extremely rarely and the MHRA Yellow Card summary states that this is usually short-lived and of minor severity.</a:t>
            </a:r>
          </a:p>
          <a:p>
            <a:pPr marL="0" indent="0">
              <a:buNone/>
            </a:pPr>
            <a:r>
              <a:rPr lang="en-GB" sz="1800" dirty="0"/>
              <a:t>In approximately 10-20% of the reports, patients had a history of ITP or an underlying condition known to be associated with ITP.</a:t>
            </a:r>
          </a:p>
          <a:p>
            <a:pPr marL="0" indent="0">
              <a:buNone/>
            </a:pPr>
            <a:r>
              <a:rPr lang="en-GB" sz="18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0" indent="0">
              <a:buNone/>
            </a:pPr>
            <a:r>
              <a:rPr lang="en-GB" sz="1800" dirty="0"/>
              <a:t>Individuals who experienced ITP in the 4 weeks after the first dose of AstraZeneca vaccine should be assessed by a haematologist and the risk benefit of further vaccination and with which product should be considered on an individual basis. If receiving further vaccination, the platelet count should be monitored.</a:t>
            </a:r>
          </a:p>
        </p:txBody>
      </p:sp>
      <p:sp>
        <p:nvSpPr>
          <p:cNvPr id="4" name="Footer Placeholder 3">
            <a:extLst>
              <a:ext uri="{FF2B5EF4-FFF2-40B4-BE49-F238E27FC236}">
                <a16:creationId xmlns:a16="http://schemas.microsoft.com/office/drawing/2014/main" id="{55111F08-B35D-4544-BD3E-BBF2A9DB8C8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AC7ADEA6-CB01-4AF1-B01C-FAA791167FC4}"/>
              </a:ext>
            </a:extLst>
          </p:cNvPr>
          <p:cNvSpPr>
            <a:spLocks noGrp="1"/>
          </p:cNvSpPr>
          <p:nvPr>
            <p:ph type="sldNum" sz="quarter" idx="11"/>
          </p:nvPr>
        </p:nvSpPr>
        <p:spPr/>
        <p:txBody>
          <a:bodyPr/>
          <a:lstStyle/>
          <a:p>
            <a:fld id="{344369E4-5DE7-46E5-874E-4FD437973785}" type="slidenum">
              <a:rPr lang="en-GB" smtClean="0"/>
              <a:pPr/>
              <a:t>88</a:t>
            </a:fld>
            <a:endParaRPr lang="en-GB" sz="1400" dirty="0"/>
          </a:p>
        </p:txBody>
      </p:sp>
    </p:spTree>
    <p:extLst>
      <p:ext uri="{BB962C8B-B14F-4D97-AF65-F5344CB8AC3E}">
        <p14:creationId xmlns:p14="http://schemas.microsoft.com/office/powerpoint/2010/main" val="7718308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6F76-693C-4AE7-918F-22A19D08F2AE}"/>
              </a:ext>
            </a:extLst>
          </p:cNvPr>
          <p:cNvSpPr>
            <a:spLocks noGrp="1"/>
          </p:cNvSpPr>
          <p:nvPr>
            <p:ph type="title"/>
          </p:nvPr>
        </p:nvSpPr>
        <p:spPr>
          <a:xfrm>
            <a:off x="664216" y="374125"/>
            <a:ext cx="8028000" cy="648072"/>
          </a:xfrm>
        </p:spPr>
        <p:txBody>
          <a:bodyPr/>
          <a:lstStyle/>
          <a:p>
            <a:r>
              <a:rPr lang="en-GB" dirty="0"/>
              <a:t>Consent (1)</a:t>
            </a:r>
          </a:p>
        </p:txBody>
      </p:sp>
      <p:sp>
        <p:nvSpPr>
          <p:cNvPr id="3" name="Content Placeholder 2">
            <a:extLst>
              <a:ext uri="{FF2B5EF4-FFF2-40B4-BE49-F238E27FC236}">
                <a16:creationId xmlns:a16="http://schemas.microsoft.com/office/drawing/2014/main" id="{CEFF6C04-C135-4A65-A5EF-25C62A54CEA7}"/>
              </a:ext>
            </a:extLst>
          </p:cNvPr>
          <p:cNvSpPr>
            <a:spLocks noGrp="1"/>
          </p:cNvSpPr>
          <p:nvPr>
            <p:ph idx="1"/>
          </p:nvPr>
        </p:nvSpPr>
        <p:spPr>
          <a:xfrm>
            <a:off x="664217" y="1533081"/>
            <a:ext cx="9360628" cy="4739679"/>
          </a:xfrm>
        </p:spPr>
        <p:txBody>
          <a:bodyPr/>
          <a:lstStyle/>
          <a:p>
            <a:pPr marL="0" indent="0">
              <a:lnSpc>
                <a:spcPct val="100000"/>
              </a:lnSpc>
              <a:spcBef>
                <a:spcPts val="0"/>
              </a:spcBef>
              <a:buNone/>
            </a:pPr>
            <a:r>
              <a:rPr lang="en-GB" sz="2000" dirty="0"/>
              <a:t>Before giving COVID-19 vaccine, immunisers must ensure that they have obtained informed consent from the patient or that a best interest decision has been made if the patient does not have mental capacity at the time of vaccination. </a:t>
            </a:r>
          </a:p>
          <a:p>
            <a:pPr marL="0" indent="0">
              <a:lnSpc>
                <a:spcPct val="100000"/>
              </a:lnSpc>
              <a:spcBef>
                <a:spcPts val="0"/>
              </a:spcBef>
              <a:buNone/>
            </a:pPr>
            <a:endParaRPr lang="en-GB" sz="2000" dirty="0"/>
          </a:p>
          <a:p>
            <a:pPr marL="0" indent="0">
              <a:lnSpc>
                <a:spcPct val="100000"/>
              </a:lnSpc>
              <a:spcBef>
                <a:spcPts val="0"/>
              </a:spcBef>
              <a:buNone/>
            </a:pPr>
            <a:r>
              <a:rPr lang="en-GB" sz="2000" dirty="0"/>
              <a:t>In order to be able to consent to vaccination, the vaccinee should receive an explanation of the treatment and its benefits and risks, either verbally from a clinician, or in the form of a leaflet and letter.</a:t>
            </a:r>
          </a:p>
          <a:p>
            <a:pPr>
              <a:lnSpc>
                <a:spcPct val="100000"/>
              </a:lnSpc>
              <a:spcBef>
                <a:spcPts val="0"/>
              </a:spcBef>
            </a:pPr>
            <a:endParaRPr lang="en-GB" sz="2000" dirty="0"/>
          </a:p>
          <a:p>
            <a:pPr marL="0" indent="0">
              <a:lnSpc>
                <a:spcPct val="100000"/>
              </a:lnSpc>
              <a:spcBef>
                <a:spcPts val="0"/>
              </a:spcBef>
              <a:buNone/>
            </a:pPr>
            <a:r>
              <a:rPr lang="en-GB" sz="2000" dirty="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p>
        </p:txBody>
      </p:sp>
      <p:sp>
        <p:nvSpPr>
          <p:cNvPr id="11" name="Footer Placeholder 10">
            <a:extLst>
              <a:ext uri="{FF2B5EF4-FFF2-40B4-BE49-F238E27FC236}">
                <a16:creationId xmlns:a16="http://schemas.microsoft.com/office/drawing/2014/main" id="{E4105DCF-E85B-4A28-91C4-AE7B34A546D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E1D4BFF-97EC-43F1-B25B-AB377DB5A6E6}"/>
              </a:ext>
            </a:extLst>
          </p:cNvPr>
          <p:cNvSpPr>
            <a:spLocks noGrp="1"/>
          </p:cNvSpPr>
          <p:nvPr>
            <p:ph type="sldNum" sz="quarter" idx="11"/>
          </p:nvPr>
        </p:nvSpPr>
        <p:spPr/>
        <p:txBody>
          <a:bodyPr/>
          <a:lstStyle/>
          <a:p>
            <a:fld id="{344369E4-5DE7-46E5-874E-4FD437973785}" type="slidenum">
              <a:rPr lang="en-GB" smtClean="0"/>
              <a:pPr/>
              <a:t>89</a:t>
            </a:fld>
            <a:endParaRPr lang="en-GB" sz="1400" dirty="0"/>
          </a:p>
        </p:txBody>
      </p:sp>
    </p:spTree>
    <p:extLst>
      <p:ext uri="{BB962C8B-B14F-4D97-AF65-F5344CB8AC3E}">
        <p14:creationId xmlns:p14="http://schemas.microsoft.com/office/powerpoint/2010/main" val="2552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DCDE-574A-B6CB-873B-D35ACE632945}"/>
              </a:ext>
            </a:extLst>
          </p:cNvPr>
          <p:cNvSpPr>
            <a:spLocks noGrp="1"/>
          </p:cNvSpPr>
          <p:nvPr>
            <p:ph type="title"/>
          </p:nvPr>
        </p:nvSpPr>
        <p:spPr/>
        <p:txBody>
          <a:bodyPr>
            <a:noAutofit/>
          </a:bodyPr>
          <a:lstStyle/>
          <a:p>
            <a:r>
              <a:rPr lang="en-GB" dirty="0">
                <a:latin typeface="+mn-lt"/>
              </a:rPr>
              <a:t>International and UK COVID-19 timeline, from</a:t>
            </a:r>
            <a:br>
              <a:rPr lang="en-GB" dirty="0">
                <a:latin typeface="+mn-lt"/>
              </a:rPr>
            </a:br>
            <a:r>
              <a:rPr lang="en-GB" dirty="0">
                <a:latin typeface="+mn-lt"/>
              </a:rPr>
              <a:t>first case to first vaccine (&lt; 12 months) </a:t>
            </a:r>
            <a:r>
              <a:rPr lang="en-GB" b="0" i="0" dirty="0">
                <a:effectLst/>
                <a:latin typeface="+mn-lt"/>
              </a:rPr>
              <a:t>(2)</a:t>
            </a:r>
            <a:endParaRPr lang="it-IT" dirty="0">
              <a:latin typeface="+mn-lt"/>
            </a:endParaRPr>
          </a:p>
        </p:txBody>
      </p:sp>
      <p:sp>
        <p:nvSpPr>
          <p:cNvPr id="4" name="Footer Placeholder 3">
            <a:extLst>
              <a:ext uri="{FF2B5EF4-FFF2-40B4-BE49-F238E27FC236}">
                <a16:creationId xmlns:a16="http://schemas.microsoft.com/office/drawing/2014/main" id="{825CA1EB-39F4-51B1-E480-56839414B42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FC6E6640-B09E-961C-53B7-DE10EEF8B88E}"/>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graphicFrame>
        <p:nvGraphicFramePr>
          <p:cNvPr id="8" name="Table 8">
            <a:extLst>
              <a:ext uri="{FF2B5EF4-FFF2-40B4-BE49-F238E27FC236}">
                <a16:creationId xmlns:a16="http://schemas.microsoft.com/office/drawing/2014/main" id="{264F909D-6D55-2212-B14C-177D92C09C69}"/>
              </a:ext>
            </a:extLst>
          </p:cNvPr>
          <p:cNvGraphicFramePr>
            <a:graphicFrameLocks noGrp="1"/>
          </p:cNvGraphicFramePr>
          <p:nvPr>
            <p:ph idx="1"/>
            <p:extLst>
              <p:ext uri="{D42A27DB-BD31-4B8C-83A1-F6EECF244321}">
                <p14:modId xmlns:p14="http://schemas.microsoft.com/office/powerpoint/2010/main" val="1816998802"/>
              </p:ext>
            </p:extLst>
          </p:nvPr>
        </p:nvGraphicFramePr>
        <p:xfrm>
          <a:off x="330206" y="1550020"/>
          <a:ext cx="11123612" cy="3385642"/>
        </p:xfrm>
        <a:graphic>
          <a:graphicData uri="http://schemas.openxmlformats.org/drawingml/2006/table">
            <a:tbl>
              <a:tblPr>
                <a:tableStyleId>{5C22544A-7EE6-4342-B048-85BDC9FD1C3A}</a:tableStyleId>
              </a:tblPr>
              <a:tblGrid>
                <a:gridCol w="1141761">
                  <a:extLst>
                    <a:ext uri="{9D8B030D-6E8A-4147-A177-3AD203B41FA5}">
                      <a16:colId xmlns:a16="http://schemas.microsoft.com/office/drawing/2014/main" val="267768487"/>
                    </a:ext>
                  </a:extLst>
                </a:gridCol>
                <a:gridCol w="9981851">
                  <a:extLst>
                    <a:ext uri="{9D8B030D-6E8A-4147-A177-3AD203B41FA5}">
                      <a16:colId xmlns:a16="http://schemas.microsoft.com/office/drawing/2014/main" val="4252870005"/>
                    </a:ext>
                  </a:extLst>
                </a:gridCol>
              </a:tblGrid>
              <a:tr h="37084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16/04/20</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Decision to maintain social distancing measures for further 3 weeks</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374763"/>
                  </a:ext>
                </a:extLst>
              </a:tr>
              <a:tr h="37084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13/05/20</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UK Government announce 5 level COVID-19 alert system. UK CMOs set alert to level 4</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706861"/>
                  </a:ext>
                </a:extLst>
              </a:tr>
              <a:tr h="37084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18/05/20</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Loss of or change in normal sense of taste or smell added to case definition</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189962"/>
                  </a:ext>
                </a:extLst>
              </a:tr>
              <a:tr h="37084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19/06/20</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UK CMOs lower the UK COVID-19 alert level to 3 following recommendation of Joint Biosecurity Centre</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91195"/>
                  </a:ext>
                </a:extLst>
              </a:tr>
              <a:tr h="37084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04/07/20</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Further relaxation of national restrictions (travel restrictions, social distancing, closure of public spaces updates)</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5852590"/>
                  </a:ext>
                </a:extLst>
              </a:tr>
              <a:tr h="37084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24/07/20</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Face coverings become compulsory for customers in shops in England</a:t>
                      </a: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399436"/>
                  </a:ext>
                </a:extLst>
              </a:tr>
              <a:tr h="370840">
                <a:tc>
                  <a:txBody>
                    <a:bodyPr/>
                    <a:lstStyle/>
                    <a:p>
                      <a:pPr>
                        <a:lnSpc>
                          <a:spcPct val="107000"/>
                        </a:lnSpc>
                        <a:spcAft>
                          <a:spcPts val="800"/>
                        </a:spcAft>
                      </a:pPr>
                      <a:r>
                        <a:rPr lang="en-GB" sz="1600" dirty="0">
                          <a:effectLst/>
                          <a:latin typeface="+mn-lt"/>
                          <a:ea typeface="Calibri" panose="020F0502020204030204" pitchFamily="34" charset="0"/>
                          <a:cs typeface="Calibri" panose="020F0502020204030204" pitchFamily="34" charset="0"/>
                        </a:rPr>
                        <a:t>5/11/2020</a:t>
                      </a:r>
                      <a:endParaRPr lang="en-GB" sz="1600" dirty="0">
                        <a:effectLst/>
                        <a:latin typeface="+mn-lt"/>
                        <a:ea typeface="Calibri" panose="020F0502020204030204" pitchFamily="34" charset="0"/>
                        <a:cs typeface="Times New Roman" panose="02020603050405020304" pitchFamily="18" charset="0"/>
                      </a:endParaRP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dirty="0">
                          <a:effectLst/>
                          <a:latin typeface="+mn-lt"/>
                          <a:ea typeface="Calibri" panose="020F0502020204030204" pitchFamily="34" charset="0"/>
                          <a:cs typeface="Calibri" panose="020F0502020204030204" pitchFamily="34" charset="0"/>
                        </a:rPr>
                        <a:t>Four week lockdown ordered in England</a:t>
                      </a:r>
                      <a:endParaRPr lang="en-GB" sz="1600" dirty="0">
                        <a:effectLst/>
                        <a:latin typeface="+mn-lt"/>
                        <a:ea typeface="Calibri" panose="020F0502020204030204" pitchFamily="34" charset="0"/>
                        <a:cs typeface="Times New Roman" panose="02020603050405020304" pitchFamily="18" charset="0"/>
                      </a:endParaRP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3167751"/>
                  </a:ext>
                </a:extLst>
              </a:tr>
              <a:tr h="370840">
                <a:tc>
                  <a:txBody>
                    <a:bodyPr/>
                    <a:lstStyle/>
                    <a:p>
                      <a:pPr>
                        <a:lnSpc>
                          <a:spcPct val="107000"/>
                        </a:lnSpc>
                        <a:spcAft>
                          <a:spcPts val="800"/>
                        </a:spcAft>
                      </a:pPr>
                      <a:r>
                        <a:rPr lang="en-GB" sz="1600" b="1" dirty="0">
                          <a:effectLst/>
                          <a:latin typeface="+mn-lt"/>
                          <a:ea typeface="Calibri" panose="020F0502020204030204" pitchFamily="34" charset="0"/>
                          <a:cs typeface="Calibri" panose="020F0502020204030204" pitchFamily="34" charset="0"/>
                        </a:rPr>
                        <a:t>8/12/2020</a:t>
                      </a:r>
                      <a:endParaRPr lang="en-GB" sz="1600" dirty="0">
                        <a:effectLst/>
                        <a:latin typeface="+mn-lt"/>
                        <a:ea typeface="Calibri" panose="020F0502020204030204" pitchFamily="34" charset="0"/>
                        <a:cs typeface="Times New Roman" panose="02020603050405020304" pitchFamily="18" charset="0"/>
                      </a:endParaRP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600" b="1" dirty="0">
                          <a:effectLst/>
                          <a:latin typeface="+mn-lt"/>
                          <a:ea typeface="Calibri" panose="020F0502020204030204" pitchFamily="34" charset="0"/>
                          <a:cs typeface="Calibri" panose="020F0502020204030204" pitchFamily="34" charset="0"/>
                        </a:rPr>
                        <a:t>COVID-19 programme begins in the UK: world’s first approved COVID-19 vaccine administered in Coventry</a:t>
                      </a:r>
                      <a:endParaRPr lang="en-GB" sz="1600" dirty="0">
                        <a:effectLst/>
                        <a:latin typeface="+mn-lt"/>
                        <a:ea typeface="Calibri" panose="020F0502020204030204" pitchFamily="34" charset="0"/>
                        <a:cs typeface="Times New Roman" panose="02020603050405020304" pitchFamily="18" charset="0"/>
                      </a:endParaRPr>
                    </a:p>
                  </a:txBody>
                  <a:tcPr marL="77443" marR="77443" marT="38722" marB="38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5020284"/>
                  </a:ext>
                </a:extLst>
              </a:tr>
            </a:tbl>
          </a:graphicData>
        </a:graphic>
      </p:graphicFrame>
    </p:spTree>
    <p:extLst>
      <p:ext uri="{BB962C8B-B14F-4D97-AF65-F5344CB8AC3E}">
        <p14:creationId xmlns:p14="http://schemas.microsoft.com/office/powerpoint/2010/main" val="26716686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503-7C7C-40D8-AE61-1EB5F7050FCF}"/>
              </a:ext>
            </a:extLst>
          </p:cNvPr>
          <p:cNvSpPr>
            <a:spLocks noGrp="1"/>
          </p:cNvSpPr>
          <p:nvPr>
            <p:ph type="title"/>
          </p:nvPr>
        </p:nvSpPr>
        <p:spPr>
          <a:xfrm>
            <a:off x="371374" y="296899"/>
            <a:ext cx="10515600" cy="972607"/>
          </a:xfrm>
        </p:spPr>
        <p:txBody>
          <a:bodyPr/>
          <a:lstStyle/>
          <a:p>
            <a:r>
              <a:rPr lang="en-GB" dirty="0"/>
              <a:t>Consent (2)</a:t>
            </a:r>
          </a:p>
        </p:txBody>
      </p:sp>
      <p:pic>
        <p:nvPicPr>
          <p:cNvPr id="7" name="Picture 6">
            <a:extLst>
              <a:ext uri="{FF2B5EF4-FFF2-40B4-BE49-F238E27FC236}">
                <a16:creationId xmlns:a16="http://schemas.microsoft.com/office/drawing/2014/main" id="{509167A3-E9E0-4A70-B4B3-6743BC59D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567" y="1299632"/>
            <a:ext cx="4702697" cy="4678204"/>
          </a:xfrm>
          <a:prstGeom prst="rect">
            <a:avLst/>
          </a:prstGeom>
        </p:spPr>
      </p:pic>
      <p:sp>
        <p:nvSpPr>
          <p:cNvPr id="8" name="Rectangle 7">
            <a:extLst>
              <a:ext uri="{FF2B5EF4-FFF2-40B4-BE49-F238E27FC236}">
                <a16:creationId xmlns:a16="http://schemas.microsoft.com/office/drawing/2014/main" id="{D6DB2A53-E349-454C-8AFB-57C9E1BDD42E}"/>
              </a:ext>
            </a:extLst>
          </p:cNvPr>
          <p:cNvSpPr/>
          <p:nvPr/>
        </p:nvSpPr>
        <p:spPr>
          <a:xfrm>
            <a:off x="582488" y="1515076"/>
            <a:ext cx="4929079" cy="4093428"/>
          </a:xfrm>
          <a:prstGeom prst="rect">
            <a:avLst/>
          </a:prstGeom>
        </p:spPr>
        <p:txBody>
          <a:bodyPr wrap="square">
            <a:spAutoFit/>
          </a:bodyPr>
          <a:lstStyle/>
          <a:p>
            <a:pPr defTabSz="687388" eaLnBrk="0" hangingPunct="0">
              <a:defRPr/>
            </a:pPr>
            <a:r>
              <a:rPr lang="en-GB" sz="2000" dirty="0"/>
              <a:t>Consent is a process, not a one-off discussion and must consider 3 factors:</a:t>
            </a:r>
          </a:p>
          <a:p>
            <a:pPr defTabSz="687388" eaLnBrk="0" hangingPunct="0">
              <a:defRPr/>
            </a:pPr>
            <a:endParaRPr lang="en-GB" altLang="en-US" sz="2000" dirty="0"/>
          </a:p>
          <a:p>
            <a:pPr marL="285750" indent="-285750">
              <a:buClr>
                <a:srgbClr val="007C91"/>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the person consenting must have the capacity to make the decision</a:t>
            </a:r>
          </a:p>
        </p:txBody>
      </p:sp>
      <p:sp>
        <p:nvSpPr>
          <p:cNvPr id="11" name="Footer Placeholder 10">
            <a:extLst>
              <a:ext uri="{FF2B5EF4-FFF2-40B4-BE49-F238E27FC236}">
                <a16:creationId xmlns:a16="http://schemas.microsoft.com/office/drawing/2014/main" id="{97728728-403E-4B61-8CFA-1CB895AF75F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268C811-BE46-4850-8061-4CD5A8F54565}"/>
              </a:ext>
            </a:extLst>
          </p:cNvPr>
          <p:cNvSpPr>
            <a:spLocks noGrp="1"/>
          </p:cNvSpPr>
          <p:nvPr>
            <p:ph type="sldNum" sz="quarter" idx="11"/>
          </p:nvPr>
        </p:nvSpPr>
        <p:spPr/>
        <p:txBody>
          <a:bodyPr/>
          <a:lstStyle/>
          <a:p>
            <a:fld id="{344369E4-5DE7-46E5-874E-4FD437973785}" type="slidenum">
              <a:rPr lang="en-GB" smtClean="0"/>
              <a:pPr/>
              <a:t>90</a:t>
            </a:fld>
            <a:endParaRPr lang="en-GB" sz="1400" dirty="0"/>
          </a:p>
        </p:txBody>
      </p:sp>
    </p:spTree>
    <p:extLst>
      <p:ext uri="{BB962C8B-B14F-4D97-AF65-F5344CB8AC3E}">
        <p14:creationId xmlns:p14="http://schemas.microsoft.com/office/powerpoint/2010/main" val="353472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DC4-F07F-4A7F-8131-9C2E1E8BC7FB}"/>
              </a:ext>
            </a:extLst>
          </p:cNvPr>
          <p:cNvSpPr>
            <a:spLocks noGrp="1"/>
          </p:cNvSpPr>
          <p:nvPr>
            <p:ph type="title"/>
          </p:nvPr>
        </p:nvSpPr>
        <p:spPr>
          <a:xfrm>
            <a:off x="330206" y="323299"/>
            <a:ext cx="10243099" cy="972607"/>
          </a:xfrm>
        </p:spPr>
        <p:txBody>
          <a:bodyPr/>
          <a:lstStyle/>
          <a:p>
            <a:r>
              <a:rPr lang="en-GB" dirty="0"/>
              <a:t>Consent (3)</a:t>
            </a:r>
          </a:p>
        </p:txBody>
      </p:sp>
      <p:sp>
        <p:nvSpPr>
          <p:cNvPr id="6" name="Content Placeholder 5">
            <a:extLst>
              <a:ext uri="{FF2B5EF4-FFF2-40B4-BE49-F238E27FC236}">
                <a16:creationId xmlns:a16="http://schemas.microsoft.com/office/drawing/2014/main" id="{D93303F6-1E02-4313-BEF8-1BFFBD6EBB53}"/>
              </a:ext>
            </a:extLst>
          </p:cNvPr>
          <p:cNvSpPr>
            <a:spLocks noGrp="1"/>
          </p:cNvSpPr>
          <p:nvPr>
            <p:ph idx="1"/>
          </p:nvPr>
        </p:nvSpPr>
        <p:spPr>
          <a:xfrm>
            <a:off x="428795" y="1508693"/>
            <a:ext cx="4359260" cy="4785926"/>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marL="0" indent="0">
              <a:lnSpc>
                <a:spcPct val="100000"/>
              </a:lnSpc>
              <a:spcAft>
                <a:spcPts val="0"/>
              </a:spcAft>
              <a:buNone/>
            </a:pPr>
            <a:r>
              <a:rPr lang="en-GB" sz="1800" dirty="0">
                <a:solidFill>
                  <a:schemeClr val="tx1"/>
                </a:solidFill>
                <a:latin typeface="+mn-lt"/>
              </a:rPr>
              <a:t>Information to be given includes:</a:t>
            </a:r>
            <a:endParaRPr lang="en-GB" sz="800" dirty="0">
              <a:solidFill>
                <a:schemeClr val="tx1"/>
              </a:solidFill>
              <a:latin typeface="+mn-lt"/>
            </a:endParaRPr>
          </a:p>
          <a:p>
            <a:pPr marL="171450" indent="-171450">
              <a:lnSpc>
                <a:spcPct val="100000"/>
              </a:lnSpc>
              <a:spcBef>
                <a:spcPts val="1200"/>
              </a:spcBef>
              <a:spcAft>
                <a:spcPts val="600"/>
              </a:spcAft>
              <a:buFont typeface="Arial" panose="020B0604020202020204" pitchFamily="34" charset="0"/>
              <a:buChar char="•"/>
            </a:pPr>
            <a:r>
              <a:rPr lang="en-GB" sz="1800" dirty="0">
                <a:solidFill>
                  <a:schemeClr val="tx1"/>
                </a:solidFill>
                <a:latin typeface="+mn-lt"/>
              </a:rPr>
              <a:t>vaccine to be given and the disease that will be prevented </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benefits/risks of immunisation versus risks of the disease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new information that has become available since consent to previous doses of this vaccine were given if applicable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possible vaccine reactions and what to do if these occur</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follow-up/information as to any further doses required</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how any personal data will be stored and kept (information governance) </a:t>
            </a:r>
          </a:p>
        </p:txBody>
      </p:sp>
      <p:sp>
        <p:nvSpPr>
          <p:cNvPr id="7" name="Rectangle 6">
            <a:extLst>
              <a:ext uri="{FF2B5EF4-FFF2-40B4-BE49-F238E27FC236}">
                <a16:creationId xmlns:a16="http://schemas.microsoft.com/office/drawing/2014/main" id="{93F8AC55-0BC4-400F-8A7D-1BF142ECF0F6}"/>
              </a:ext>
            </a:extLst>
          </p:cNvPr>
          <p:cNvSpPr/>
          <p:nvPr/>
        </p:nvSpPr>
        <p:spPr>
          <a:xfrm>
            <a:off x="5120549" y="1508693"/>
            <a:ext cx="4780046" cy="4662815"/>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spcAft>
                <a:spcPts val="0"/>
              </a:spcAft>
            </a:pPr>
            <a:r>
              <a:rPr lang="en-GB" sz="1800" b="1" dirty="0">
                <a:solidFill>
                  <a:schemeClr val="tx1"/>
                </a:solidFill>
                <a:latin typeface="+mn-lt"/>
              </a:rPr>
              <a:t>How much information should you give?</a:t>
            </a:r>
          </a:p>
          <a:p>
            <a:pPr>
              <a:spcBef>
                <a:spcPts val="1200"/>
              </a:spcBef>
              <a:spcAft>
                <a:spcPts val="0"/>
              </a:spcAft>
            </a:pPr>
            <a:r>
              <a:rPr lang="en-GB" sz="1800" dirty="0">
                <a:solidFill>
                  <a:schemeClr val="tx1"/>
                </a:solidFill>
                <a:latin typeface="+mn-lt"/>
              </a:rPr>
              <a:t>This will be personal to the individual at the time, and will depend on their previous knowledge and discussions with others.</a:t>
            </a:r>
          </a:p>
          <a:p>
            <a:pPr>
              <a:spcBef>
                <a:spcPts val="1200"/>
              </a:spcBef>
              <a:spcAft>
                <a:spcPts val="0"/>
              </a:spcAft>
            </a:pPr>
            <a:endParaRPr lang="en-GB" sz="1800" dirty="0">
              <a:solidFill>
                <a:schemeClr val="tx1"/>
              </a:solidFill>
              <a:latin typeface="+mn-lt"/>
            </a:endParaRPr>
          </a:p>
          <a:p>
            <a:pPr marL="171450" indent="-171450">
              <a:spcAft>
                <a:spcPts val="600"/>
              </a:spcAft>
              <a:buClr>
                <a:srgbClr val="007C91"/>
              </a:buClr>
              <a:buFont typeface="Arial" panose="020B0604020202020204" pitchFamily="34" charset="0"/>
              <a:buChar char="•"/>
            </a:pPr>
            <a:r>
              <a:rPr lang="en-GB" sz="1800" dirty="0">
                <a:solidFill>
                  <a:schemeClr val="tx1"/>
                </a:solidFill>
                <a:latin typeface="+mn-lt"/>
              </a:rPr>
              <a:t>give people as much information as they need and/or want to make an informed decision</a:t>
            </a:r>
          </a:p>
          <a:p>
            <a:pPr marL="171450" indent="-171450">
              <a:spcAft>
                <a:spcPts val="600"/>
              </a:spcAft>
              <a:buClr>
                <a:srgbClr val="007C91"/>
              </a:buClr>
              <a:buFont typeface="Arial" panose="020B0604020202020204" pitchFamily="34" charset="0"/>
              <a:buChar char="•"/>
            </a:pPr>
            <a:r>
              <a:rPr lang="en-GB" sz="1800" dirty="0">
                <a:solidFill>
                  <a:schemeClr val="tx1"/>
                </a:solidFill>
                <a:latin typeface="+mn-lt"/>
              </a:rPr>
              <a:t>some people will just ‘trust’ what you say while others want lots of information; either is fine</a:t>
            </a:r>
          </a:p>
          <a:p>
            <a:pPr marL="171450" indent="-171450">
              <a:spcAft>
                <a:spcPts val="600"/>
              </a:spcAft>
              <a:buClr>
                <a:srgbClr val="007C91"/>
              </a:buClr>
              <a:buFont typeface="Arial" panose="020B0604020202020204" pitchFamily="34" charset="0"/>
              <a:buChar char="•"/>
            </a:pPr>
            <a:r>
              <a:rPr lang="en-GB" sz="1800" dirty="0">
                <a:solidFill>
                  <a:schemeClr val="tx1"/>
                </a:solidFill>
                <a:latin typeface="+mn-lt"/>
              </a:rPr>
              <a:t>how much each individual needs is up to them, no one is obliged to seek full information</a:t>
            </a:r>
          </a:p>
          <a:p>
            <a:pPr>
              <a:spcAft>
                <a:spcPts val="600"/>
              </a:spcAft>
            </a:pPr>
            <a:endParaRPr lang="en-GB" dirty="0"/>
          </a:p>
        </p:txBody>
      </p:sp>
      <p:sp>
        <p:nvSpPr>
          <p:cNvPr id="11" name="Footer Placeholder 10">
            <a:extLst>
              <a:ext uri="{FF2B5EF4-FFF2-40B4-BE49-F238E27FC236}">
                <a16:creationId xmlns:a16="http://schemas.microsoft.com/office/drawing/2014/main" id="{9535143A-2260-4102-A7A2-ED2FDC64F10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4660E9D-CB7B-455D-90A5-6E8924EDCC7E}"/>
              </a:ext>
            </a:extLst>
          </p:cNvPr>
          <p:cNvSpPr>
            <a:spLocks noGrp="1"/>
          </p:cNvSpPr>
          <p:nvPr>
            <p:ph type="sldNum" sz="quarter" idx="11"/>
          </p:nvPr>
        </p:nvSpPr>
        <p:spPr/>
        <p:txBody>
          <a:bodyPr/>
          <a:lstStyle/>
          <a:p>
            <a:fld id="{344369E4-5DE7-46E5-874E-4FD437973785}" type="slidenum">
              <a:rPr lang="en-GB" smtClean="0"/>
              <a:pPr/>
              <a:t>91</a:t>
            </a:fld>
            <a:endParaRPr lang="en-GB" sz="1400" dirty="0"/>
          </a:p>
        </p:txBody>
      </p:sp>
    </p:spTree>
    <p:extLst>
      <p:ext uri="{BB962C8B-B14F-4D97-AF65-F5344CB8AC3E}">
        <p14:creationId xmlns:p14="http://schemas.microsoft.com/office/powerpoint/2010/main" val="1979328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489C-EBF3-4956-820D-48A02DACEE43}"/>
              </a:ext>
            </a:extLst>
          </p:cNvPr>
          <p:cNvSpPr>
            <a:spLocks noGrp="1"/>
          </p:cNvSpPr>
          <p:nvPr>
            <p:ph type="title"/>
          </p:nvPr>
        </p:nvSpPr>
        <p:spPr>
          <a:xfrm>
            <a:off x="726961" y="346185"/>
            <a:ext cx="8028000" cy="648072"/>
          </a:xfrm>
        </p:spPr>
        <p:txBody>
          <a:bodyPr/>
          <a:lstStyle/>
          <a:p>
            <a:r>
              <a:rPr lang="en-GB" dirty="0"/>
              <a:t>Informed consent</a:t>
            </a:r>
          </a:p>
        </p:txBody>
      </p:sp>
      <p:sp>
        <p:nvSpPr>
          <p:cNvPr id="7" name="Content Placeholder 6">
            <a:extLst>
              <a:ext uri="{FF2B5EF4-FFF2-40B4-BE49-F238E27FC236}">
                <a16:creationId xmlns:a16="http://schemas.microsoft.com/office/drawing/2014/main" id="{2059A16F-9E45-4407-9163-703E31DFF14B}"/>
              </a:ext>
            </a:extLst>
          </p:cNvPr>
          <p:cNvSpPr>
            <a:spLocks noGrp="1"/>
          </p:cNvSpPr>
          <p:nvPr>
            <p:ph idx="1"/>
          </p:nvPr>
        </p:nvSpPr>
        <p:spPr>
          <a:xfrm>
            <a:off x="556910" y="1564828"/>
            <a:ext cx="9375655" cy="4739679"/>
          </a:xfrm>
        </p:spPr>
        <p:txBody>
          <a:bodyPr>
            <a:normAutofit fontScale="85000" lnSpcReduction="20000"/>
          </a:bodyPr>
          <a:lstStyle/>
          <a:p>
            <a:pPr marL="0" indent="0" defTabSz="687388">
              <a:lnSpc>
                <a:spcPct val="120000"/>
              </a:lnSpc>
              <a:spcBef>
                <a:spcPts val="0"/>
              </a:spcBef>
              <a:buNone/>
            </a:pPr>
            <a:r>
              <a:rPr lang="en-GB" altLang="en-US" dirty="0"/>
              <a:t>T</a:t>
            </a:r>
            <a:r>
              <a:rPr lang="en-GB" altLang="en-US" dirty="0">
                <a:cs typeface="Arial" panose="020B0604020202020204" pitchFamily="34" charset="0"/>
              </a:rPr>
              <a:t>he need for ‘informed consent’ is a legal requirement, and the patient’s views must be respected and consent sought.</a:t>
            </a:r>
          </a:p>
          <a:p>
            <a:pPr marL="0" indent="0" defTabSz="687388">
              <a:lnSpc>
                <a:spcPct val="120000"/>
              </a:lnSpc>
              <a:spcBef>
                <a:spcPts val="600"/>
              </a:spcBef>
              <a:buNone/>
            </a:pPr>
            <a:r>
              <a:rPr lang="en-GB" altLang="en-US" dirty="0"/>
              <a:t>S</a:t>
            </a:r>
            <a:r>
              <a:rPr lang="en-GB" altLang="en-US" dirty="0">
                <a:cs typeface="Arial" panose="020B0604020202020204" pitchFamily="34" charset="0"/>
              </a:rPr>
              <a:t>ufficient evidence-based information must be provided to the person to enable them to make a balanced and informed decision about their care and treatment.</a:t>
            </a:r>
          </a:p>
          <a:p>
            <a:pPr marL="0" indent="0" defTabSz="687388">
              <a:lnSpc>
                <a:spcPct val="120000"/>
              </a:lnSpc>
              <a:spcBef>
                <a:spcPts val="600"/>
              </a:spcBef>
              <a:buNone/>
            </a:pPr>
            <a:r>
              <a:rPr lang="en-GB" dirty="0"/>
              <a:t>As well as a general explanation of the procedure, there is also a duty to explain the risks inherent in the procedure and the risks inherent in refusing the procedure.</a:t>
            </a:r>
            <a:endParaRPr lang="en-GB" altLang="en-US" dirty="0">
              <a:cs typeface="Arial" panose="020B0604020202020204" pitchFamily="34" charset="0"/>
            </a:endParaRPr>
          </a:p>
          <a:p>
            <a:pPr marL="0" indent="0" defTabSz="687388">
              <a:lnSpc>
                <a:spcPct val="120000"/>
              </a:lnSpc>
              <a:spcBef>
                <a:spcPts val="600"/>
              </a:spcBef>
              <a:buNone/>
            </a:pPr>
            <a:r>
              <a:rPr lang="en-GB" altLang="en-US" dirty="0"/>
              <a:t>C</a:t>
            </a:r>
            <a:r>
              <a:rPr lang="en-GB" altLang="en-US" dirty="0">
                <a:cs typeface="Arial" panose="020B0604020202020204" pitchFamily="34" charset="0"/>
              </a:rPr>
              <a:t>onsent can be given verbally, in writing or it can be implied.</a:t>
            </a:r>
          </a:p>
          <a:p>
            <a:pPr marL="0" indent="0" defTabSz="687388">
              <a:lnSpc>
                <a:spcPct val="120000"/>
              </a:lnSpc>
              <a:spcBef>
                <a:spcPts val="600"/>
              </a:spcBef>
              <a:buNone/>
            </a:pPr>
            <a:r>
              <a:rPr lang="en-GB" altLang="en-US" dirty="0">
                <a:cs typeface="Arial" panose="020B0604020202020204" pitchFamily="34" charset="0"/>
              </a:rPr>
              <a:t>However consent is given, the person must understand what they are consenting to.</a:t>
            </a:r>
          </a:p>
          <a:p>
            <a:pPr marL="0" indent="0" defTabSz="687388">
              <a:lnSpc>
                <a:spcPct val="120000"/>
              </a:lnSpc>
              <a:spcBef>
                <a:spcPts val="600"/>
              </a:spcBef>
              <a:buNone/>
            </a:pPr>
            <a:r>
              <a:rPr lang="en-GB" altLang="en-US" dirty="0"/>
              <a:t>I</a:t>
            </a:r>
            <a:r>
              <a:rPr lang="en-GB" altLang="en-US" dirty="0">
                <a:cs typeface="Arial" panose="020B0604020202020204" pitchFamily="34" charset="0"/>
              </a:rPr>
              <a:t>f there are any issues or uncertainties with seeking or gaining consent, ask for advice from an experienced colleague rather than abandon the offer of immunisation.</a:t>
            </a:r>
          </a:p>
          <a:p>
            <a:endParaRPr lang="en-GB" sz="1600" dirty="0"/>
          </a:p>
        </p:txBody>
      </p:sp>
      <p:sp>
        <p:nvSpPr>
          <p:cNvPr id="11" name="Footer Placeholder 10">
            <a:extLst>
              <a:ext uri="{FF2B5EF4-FFF2-40B4-BE49-F238E27FC236}">
                <a16:creationId xmlns:a16="http://schemas.microsoft.com/office/drawing/2014/main" id="{F5F095A7-91FA-4114-9102-5AE527CDBE5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DCFDEA8E-E8C5-4EDB-A7D1-24BBA8373B87}"/>
              </a:ext>
            </a:extLst>
          </p:cNvPr>
          <p:cNvSpPr>
            <a:spLocks noGrp="1"/>
          </p:cNvSpPr>
          <p:nvPr>
            <p:ph type="sldNum" sz="quarter" idx="11"/>
          </p:nvPr>
        </p:nvSpPr>
        <p:spPr/>
        <p:txBody>
          <a:bodyPr/>
          <a:lstStyle/>
          <a:p>
            <a:fld id="{344369E4-5DE7-46E5-874E-4FD437973785}" type="slidenum">
              <a:rPr lang="en-GB" smtClean="0"/>
              <a:pPr/>
              <a:t>92</a:t>
            </a:fld>
            <a:endParaRPr lang="en-GB" sz="1400" dirty="0"/>
          </a:p>
        </p:txBody>
      </p:sp>
    </p:spTree>
    <p:extLst>
      <p:ext uri="{BB962C8B-B14F-4D97-AF65-F5344CB8AC3E}">
        <p14:creationId xmlns:p14="http://schemas.microsoft.com/office/powerpoint/2010/main" val="4074442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5444-DC99-4D8C-A6D5-F6DCDF13133A}"/>
              </a:ext>
            </a:extLst>
          </p:cNvPr>
          <p:cNvSpPr>
            <a:spLocks noGrp="1"/>
          </p:cNvSpPr>
          <p:nvPr>
            <p:ph type="title"/>
          </p:nvPr>
        </p:nvSpPr>
        <p:spPr>
          <a:xfrm>
            <a:off x="330206" y="245532"/>
            <a:ext cx="10515600" cy="972607"/>
          </a:xfrm>
        </p:spPr>
        <p:txBody>
          <a:bodyPr/>
          <a:lstStyle/>
          <a:p>
            <a:r>
              <a:rPr lang="en-GB" dirty="0"/>
              <a:t>Mental capacity and best interest decisions</a:t>
            </a:r>
          </a:p>
        </p:txBody>
      </p:sp>
      <p:sp>
        <p:nvSpPr>
          <p:cNvPr id="8" name="Content Placeholder 7">
            <a:extLst>
              <a:ext uri="{FF2B5EF4-FFF2-40B4-BE49-F238E27FC236}">
                <a16:creationId xmlns:a16="http://schemas.microsoft.com/office/drawing/2014/main" id="{D2B97C4B-67A8-4C60-AE18-2E4F33C56A18}"/>
              </a:ext>
            </a:extLst>
          </p:cNvPr>
          <p:cNvSpPr>
            <a:spLocks noGrp="1"/>
          </p:cNvSpPr>
          <p:nvPr>
            <p:ph idx="1"/>
          </p:nvPr>
        </p:nvSpPr>
        <p:spPr>
          <a:xfrm>
            <a:off x="330205" y="1774826"/>
            <a:ext cx="10007607" cy="4351338"/>
          </a:xfrm>
        </p:spPr>
        <p:txBody>
          <a:bodyPr>
            <a:normAutofit/>
          </a:bodyPr>
          <a:lstStyle/>
          <a:p>
            <a:pPr marL="0" indent="0">
              <a:spcBef>
                <a:spcPts val="0"/>
              </a:spcBef>
              <a:buNone/>
            </a:pPr>
            <a:r>
              <a:rPr lang="en-GB" sz="2000" dirty="0"/>
              <a:t>All adults are considered to have capacity to consent to receiving a vaccine unless there is evidence to suggest that capacity is limited.</a:t>
            </a:r>
          </a:p>
          <a:p>
            <a:pPr marL="0" indent="0">
              <a:spcBef>
                <a:spcPts val="1200"/>
              </a:spcBef>
              <a:buNone/>
            </a:pPr>
            <a:r>
              <a:rPr lang="en-GB" sz="2000" dirty="0"/>
              <a:t>If an adult is able to do the following 3 things, then they should be considered to have capacity and their decision should be respected:</a:t>
            </a:r>
          </a:p>
          <a:p>
            <a:pPr marL="457200" lvl="0" indent="-457200">
              <a:spcBef>
                <a:spcPts val="1200"/>
              </a:spcBef>
              <a:buFont typeface="+mj-lt"/>
              <a:buAutoNum type="arabicParenR"/>
            </a:pPr>
            <a:r>
              <a:rPr lang="en-GB" sz="2000" dirty="0"/>
              <a:t>understand the information that you are giving them about the vaccine and any potential risks from it or from the disease it protects against </a:t>
            </a:r>
          </a:p>
          <a:p>
            <a:pPr marL="457200" lvl="0" indent="-457200">
              <a:spcBef>
                <a:spcPts val="600"/>
              </a:spcBef>
              <a:buFont typeface="+mj-lt"/>
              <a:buAutoNum type="arabicParenR"/>
            </a:pPr>
            <a:r>
              <a:rPr lang="en-GB" sz="2000" dirty="0"/>
              <a:t>consider the information you have given them and retain it for long enough to make a decision on whether to accept or decline the offer of vaccination </a:t>
            </a:r>
          </a:p>
          <a:p>
            <a:pPr marL="457200" lvl="0" indent="-457200">
              <a:spcBef>
                <a:spcPts val="600"/>
              </a:spcBef>
              <a:buFont typeface="+mj-lt"/>
              <a:buAutoNum type="arabicParenR"/>
            </a:pPr>
            <a:r>
              <a:rPr lang="en-GB" sz="2000" dirty="0"/>
              <a:t>communicate their decision to you</a:t>
            </a:r>
          </a:p>
          <a:p>
            <a:pPr marL="0" indent="0">
              <a:buNone/>
            </a:pPr>
            <a:r>
              <a:rPr lang="en-GB" sz="2000" dirty="0"/>
              <a:t> </a:t>
            </a:r>
          </a:p>
          <a:p>
            <a:endParaRPr lang="en-GB" sz="2000" dirty="0"/>
          </a:p>
          <a:p>
            <a:endParaRPr lang="en-GB" sz="1200" dirty="0"/>
          </a:p>
          <a:p>
            <a:endParaRPr lang="en-GB" dirty="0"/>
          </a:p>
        </p:txBody>
      </p:sp>
      <p:sp>
        <p:nvSpPr>
          <p:cNvPr id="10" name="Footer Placeholder 9">
            <a:extLst>
              <a:ext uri="{FF2B5EF4-FFF2-40B4-BE49-F238E27FC236}">
                <a16:creationId xmlns:a16="http://schemas.microsoft.com/office/drawing/2014/main" id="{FAED0C21-1817-4BD0-8EC2-273E7882432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EBDC9456-7BE0-4613-ACF9-9B8DE66901ED}"/>
              </a:ext>
            </a:extLst>
          </p:cNvPr>
          <p:cNvSpPr>
            <a:spLocks noGrp="1"/>
          </p:cNvSpPr>
          <p:nvPr>
            <p:ph type="sldNum" sz="quarter" idx="11"/>
          </p:nvPr>
        </p:nvSpPr>
        <p:spPr/>
        <p:txBody>
          <a:bodyPr/>
          <a:lstStyle/>
          <a:p>
            <a:fld id="{344369E4-5DE7-46E5-874E-4FD437973785}" type="slidenum">
              <a:rPr lang="en-GB" smtClean="0"/>
              <a:pPr/>
              <a:t>93</a:t>
            </a:fld>
            <a:endParaRPr lang="en-GB" sz="1400" dirty="0"/>
          </a:p>
        </p:txBody>
      </p:sp>
    </p:spTree>
    <p:extLst>
      <p:ext uri="{BB962C8B-B14F-4D97-AF65-F5344CB8AC3E}">
        <p14:creationId xmlns:p14="http://schemas.microsoft.com/office/powerpoint/2010/main" val="20360231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C780-C982-4C17-92B8-ECB683906521}"/>
              </a:ext>
            </a:extLst>
          </p:cNvPr>
          <p:cNvSpPr>
            <a:spLocks noGrp="1"/>
          </p:cNvSpPr>
          <p:nvPr>
            <p:ph type="title"/>
          </p:nvPr>
        </p:nvSpPr>
        <p:spPr>
          <a:xfrm>
            <a:off x="330206" y="223025"/>
            <a:ext cx="10515600" cy="972607"/>
          </a:xfrm>
        </p:spPr>
        <p:txBody>
          <a:bodyPr/>
          <a:lstStyle/>
          <a:p>
            <a:r>
              <a:rPr lang="en-GB" dirty="0"/>
              <a:t>Actions to support decision making</a:t>
            </a:r>
          </a:p>
        </p:txBody>
      </p:sp>
      <p:sp>
        <p:nvSpPr>
          <p:cNvPr id="3" name="Content Placeholder 2">
            <a:extLst>
              <a:ext uri="{FF2B5EF4-FFF2-40B4-BE49-F238E27FC236}">
                <a16:creationId xmlns:a16="http://schemas.microsoft.com/office/drawing/2014/main" id="{24FAD442-AEA1-48F0-AE62-503188ABB4AD}"/>
              </a:ext>
            </a:extLst>
          </p:cNvPr>
          <p:cNvSpPr>
            <a:spLocks noGrp="1"/>
          </p:cNvSpPr>
          <p:nvPr>
            <p:ph idx="1"/>
          </p:nvPr>
        </p:nvSpPr>
        <p:spPr>
          <a:xfrm>
            <a:off x="442692" y="1497507"/>
            <a:ext cx="9775099" cy="4802626"/>
          </a:xfrm>
        </p:spPr>
        <p:txBody>
          <a:bodyPr>
            <a:normAutofit/>
          </a:bodyPr>
          <a:lstStyle/>
          <a:p>
            <a:pPr marL="0" indent="0">
              <a:lnSpc>
                <a:spcPct val="120000"/>
              </a:lnSpc>
              <a:spcBef>
                <a:spcPts val="0"/>
              </a:spcBef>
              <a:buNone/>
            </a:pPr>
            <a:r>
              <a:rPr lang="en-GB" sz="1600" dirty="0">
                <a:latin typeface="+mn-lt"/>
              </a:rPr>
              <a:t>There are some actions that can be taken to support and optimise a person’s ability to make a decision. These include:</a:t>
            </a:r>
          </a:p>
          <a:p>
            <a:pPr marL="171450" lvl="0" indent="-171450">
              <a:lnSpc>
                <a:spcPct val="120000"/>
              </a:lnSpc>
              <a:spcBef>
                <a:spcPts val="600"/>
              </a:spcBef>
              <a:buFont typeface="Arial" panose="020B0604020202020204" pitchFamily="34" charset="0"/>
              <a:buChar char="•"/>
            </a:pPr>
            <a:r>
              <a:rPr lang="en-GB" sz="1600" dirty="0">
                <a:latin typeface="+mn-lt"/>
              </a:rPr>
              <a:t>making reasonable adjustments to facilitate decision making or accommodate individual needs</a:t>
            </a:r>
          </a:p>
          <a:p>
            <a:pPr marL="171450" lvl="0" indent="-171450">
              <a:lnSpc>
                <a:spcPct val="120000"/>
              </a:lnSpc>
              <a:spcBef>
                <a:spcPts val="0"/>
              </a:spcBef>
              <a:buFont typeface="Arial" panose="020B0604020202020204" pitchFamily="34" charset="0"/>
              <a:buChar char="•"/>
            </a:pPr>
            <a:r>
              <a:rPr lang="en-GB" sz="1600" dirty="0">
                <a:latin typeface="+mn-lt"/>
              </a:rPr>
              <a:t>using communication tools such as ‘Easy Read’ leaflets</a:t>
            </a:r>
          </a:p>
          <a:p>
            <a:pPr marL="171450" lvl="0" indent="-171450">
              <a:lnSpc>
                <a:spcPct val="120000"/>
              </a:lnSpc>
              <a:spcBef>
                <a:spcPts val="0"/>
              </a:spcBef>
              <a:buFont typeface="Arial" panose="020B0604020202020204" pitchFamily="34" charset="0"/>
              <a:buChar char="•"/>
            </a:pPr>
            <a:r>
              <a:rPr lang="en-GB" sz="1600" dirty="0">
                <a:latin typeface="+mn-lt"/>
              </a:rPr>
              <a:t>speaking with them at their best time of day</a:t>
            </a:r>
          </a:p>
          <a:p>
            <a:pPr marL="171450" lvl="0" indent="-171450">
              <a:lnSpc>
                <a:spcPct val="120000"/>
              </a:lnSpc>
              <a:spcBef>
                <a:spcPts val="0"/>
              </a:spcBef>
              <a:buFont typeface="Arial" panose="020B0604020202020204" pitchFamily="34" charset="0"/>
              <a:buChar char="•"/>
            </a:pPr>
            <a:r>
              <a:rPr lang="en-GB" sz="1600" dirty="0">
                <a:latin typeface="+mn-lt"/>
              </a:rPr>
              <a:t>asking someone who the person knows and trusts to speak to them </a:t>
            </a: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latin typeface="+mn-lt"/>
              </a:rPr>
              <a:t>If an adult does not have capacity and there is no Lasting Power of Attorney (LPA), Welfare Attorney or appointed deputy, a best interest decision will need to be made.</a:t>
            </a:r>
          </a:p>
          <a:p>
            <a:pPr>
              <a:lnSpc>
                <a:spcPct val="120000"/>
              </a:lnSpc>
              <a:spcBef>
                <a:spcPts val="0"/>
              </a:spcBef>
            </a:pPr>
            <a:endParaRPr lang="en-GB" sz="1600" dirty="0">
              <a:latin typeface="+mn-lt"/>
            </a:endParaRPr>
          </a:p>
          <a:p>
            <a:pPr marL="0" indent="0">
              <a:lnSpc>
                <a:spcPct val="120000"/>
              </a:lnSpc>
              <a:spcBef>
                <a:spcPts val="0"/>
              </a:spcBef>
              <a:buNone/>
            </a:pPr>
            <a:r>
              <a:rPr lang="en-GB" sz="1600" dirty="0">
                <a:latin typeface="+mn-lt"/>
              </a:rPr>
              <a:t>Lasting Power of Attorney (LPA) can be set up by adults over 18 years of age, who have capacity, in order for heath and care decisions to be made once capacity is lost. </a:t>
            </a:r>
          </a:p>
          <a:p>
            <a:pPr marL="0" indent="0">
              <a:lnSpc>
                <a:spcPct val="120000"/>
              </a:lnSpc>
              <a:spcBef>
                <a:spcPts val="0"/>
              </a:spcBef>
              <a:buNone/>
            </a:pPr>
            <a:r>
              <a:rPr lang="en-GB" sz="1600" dirty="0">
                <a:latin typeface="+mn-lt"/>
              </a:rPr>
              <a:t>Welfare attorney/designated decision maker is appointed by the individual to make health and personal welfare decisions on their behalf once capacity is lost. </a:t>
            </a:r>
          </a:p>
          <a:p>
            <a:pPr marL="0" indent="0">
              <a:lnSpc>
                <a:spcPct val="120000"/>
              </a:lnSpc>
              <a:spcBef>
                <a:spcPts val="0"/>
              </a:spcBef>
              <a:buNone/>
            </a:pPr>
            <a:r>
              <a:rPr lang="en-GB" sz="1600" dirty="0">
                <a:latin typeface="+mn-lt"/>
              </a:rPr>
              <a:t>Appointed deputy or welfare guardian from the Court of Protection.</a:t>
            </a:r>
          </a:p>
        </p:txBody>
      </p:sp>
      <p:sp>
        <p:nvSpPr>
          <p:cNvPr id="11" name="Footer Placeholder 10">
            <a:extLst>
              <a:ext uri="{FF2B5EF4-FFF2-40B4-BE49-F238E27FC236}">
                <a16:creationId xmlns:a16="http://schemas.microsoft.com/office/drawing/2014/main" id="{BE98A794-1261-478C-872C-77B8B9625D7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AA14CEC3-514B-453D-A1B6-0822CE1A307A}"/>
              </a:ext>
            </a:extLst>
          </p:cNvPr>
          <p:cNvSpPr>
            <a:spLocks noGrp="1"/>
          </p:cNvSpPr>
          <p:nvPr>
            <p:ph type="sldNum" sz="quarter" idx="11"/>
          </p:nvPr>
        </p:nvSpPr>
        <p:spPr/>
        <p:txBody>
          <a:bodyPr/>
          <a:lstStyle/>
          <a:p>
            <a:fld id="{344369E4-5DE7-46E5-874E-4FD437973785}" type="slidenum">
              <a:rPr lang="en-GB" smtClean="0"/>
              <a:pPr/>
              <a:t>94</a:t>
            </a:fld>
            <a:endParaRPr lang="en-GB" sz="1400" dirty="0"/>
          </a:p>
        </p:txBody>
      </p:sp>
    </p:spTree>
    <p:extLst>
      <p:ext uri="{BB962C8B-B14F-4D97-AF65-F5344CB8AC3E}">
        <p14:creationId xmlns:p14="http://schemas.microsoft.com/office/powerpoint/2010/main" val="2675431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B6BA-AD96-43D6-838E-9FEF87924C55}"/>
              </a:ext>
            </a:extLst>
          </p:cNvPr>
          <p:cNvSpPr>
            <a:spLocks noGrp="1"/>
          </p:cNvSpPr>
          <p:nvPr>
            <p:ph type="title"/>
          </p:nvPr>
        </p:nvSpPr>
        <p:spPr>
          <a:xfrm>
            <a:off x="428795" y="315067"/>
            <a:ext cx="10515600" cy="972607"/>
          </a:xfrm>
        </p:spPr>
        <p:txBody>
          <a:bodyPr/>
          <a:lstStyle/>
          <a:p>
            <a:r>
              <a:rPr lang="en-GB" dirty="0"/>
              <a:t>Making a best interest decision</a:t>
            </a:r>
          </a:p>
        </p:txBody>
      </p:sp>
      <p:sp>
        <p:nvSpPr>
          <p:cNvPr id="3" name="Content Placeholder 2">
            <a:extLst>
              <a:ext uri="{FF2B5EF4-FFF2-40B4-BE49-F238E27FC236}">
                <a16:creationId xmlns:a16="http://schemas.microsoft.com/office/drawing/2014/main" id="{76891F31-C215-4957-A513-C046BC0B02AE}"/>
              </a:ext>
            </a:extLst>
          </p:cNvPr>
          <p:cNvSpPr>
            <a:spLocks noGrp="1"/>
          </p:cNvSpPr>
          <p:nvPr>
            <p:ph idx="1"/>
          </p:nvPr>
        </p:nvSpPr>
        <p:spPr>
          <a:xfrm>
            <a:off x="490003" y="1573349"/>
            <a:ext cx="9727788" cy="4865501"/>
          </a:xfrm>
        </p:spPr>
        <p:txBody>
          <a:bodyPr>
            <a:noAutofit/>
          </a:bodyPr>
          <a:lstStyle/>
          <a:p>
            <a:pPr marL="0" indent="0">
              <a:lnSpc>
                <a:spcPct val="100000"/>
              </a:lnSpc>
              <a:spcBef>
                <a:spcPts val="0"/>
              </a:spcBef>
              <a:buNone/>
            </a:pPr>
            <a:r>
              <a:rPr lang="en-GB" sz="1600" dirty="0">
                <a:latin typeface="+mn-lt"/>
              </a:rPr>
              <a:t>To make a best interest decision, the following must be considered: </a:t>
            </a:r>
          </a:p>
          <a:p>
            <a:pPr marL="285750" lvl="0" indent="-285750">
              <a:lnSpc>
                <a:spcPct val="100000"/>
              </a:lnSpc>
              <a:spcBef>
                <a:spcPts val="1200"/>
              </a:spcBef>
              <a:buFont typeface="Arial" panose="020B0604020202020204" pitchFamily="34" charset="0"/>
              <a:buChar char="•"/>
            </a:pPr>
            <a:r>
              <a:rPr lang="en-GB" sz="1600" dirty="0">
                <a:latin typeface="+mn-lt"/>
              </a:rPr>
              <a:t>the person who lacks capacity should be involved in the decision-making process if possible, particularly if their capacity fluctuates. If capacity does fluctuate, the healthcare professional would accept consent given at the time  </a:t>
            </a:r>
          </a:p>
          <a:p>
            <a:pPr marL="285750" lvl="0" indent="-285750">
              <a:lnSpc>
                <a:spcPct val="100000"/>
              </a:lnSpc>
              <a:spcBef>
                <a:spcPts val="600"/>
              </a:spcBef>
              <a:buFont typeface="Arial" panose="020B0604020202020204" pitchFamily="34" charset="0"/>
              <a:buChar char="•"/>
            </a:pPr>
            <a:r>
              <a:rPr lang="en-GB" sz="1600" dirty="0">
                <a:latin typeface="+mn-lt"/>
              </a:rPr>
              <a:t>any previously expressed wishes or behaviours such as previously consenting to vaccination should be acknowledged</a:t>
            </a:r>
          </a:p>
          <a:p>
            <a:pPr marL="285750" lvl="0" indent="-285750">
              <a:lnSpc>
                <a:spcPct val="100000"/>
              </a:lnSpc>
              <a:spcBef>
                <a:spcPts val="600"/>
              </a:spcBef>
              <a:buFont typeface="Arial" panose="020B0604020202020204" pitchFamily="34" charset="0"/>
              <a:buChar char="•"/>
            </a:pPr>
            <a:r>
              <a:rPr lang="en-GB" sz="1600" dirty="0">
                <a:latin typeface="+mn-lt"/>
              </a:rPr>
              <a:t>the offer of vaccination should be discussed with those close to the patient such as their carer, relatives or anyone appointed as a Lasting Power of Attorney (LPA) for Health and Welfare, or those named by the person to be consulted on vaccination if practical</a:t>
            </a:r>
          </a:p>
          <a:p>
            <a:pPr marL="285750" lvl="0" indent="-285750">
              <a:lnSpc>
                <a:spcPct val="100000"/>
              </a:lnSpc>
              <a:spcBef>
                <a:spcPts val="600"/>
              </a:spcBef>
              <a:buFont typeface="Arial" panose="020B0604020202020204" pitchFamily="34" charset="0"/>
              <a:buChar char="•"/>
            </a:pPr>
            <a:r>
              <a:rPr lang="en-GB" sz="1600" dirty="0">
                <a:latin typeface="+mn-lt"/>
              </a:rPr>
              <a:t>the person’s actual interests at the time the vaccine is offered </a:t>
            </a:r>
          </a:p>
          <a:p>
            <a:pPr marL="0" indent="0">
              <a:lnSpc>
                <a:spcPct val="100000"/>
              </a:lnSpc>
              <a:spcBef>
                <a:spcPts val="0"/>
              </a:spcBef>
            </a:pPr>
            <a:endParaRPr lang="en-GB" sz="1600" dirty="0">
              <a:latin typeface="+mn-lt"/>
            </a:endParaRPr>
          </a:p>
          <a:p>
            <a:pPr marL="0" indent="0">
              <a:lnSpc>
                <a:spcPct val="100000"/>
              </a:lnSpc>
              <a:spcBef>
                <a:spcPts val="0"/>
              </a:spcBef>
              <a:buNone/>
            </a:pPr>
            <a:r>
              <a:rPr lang="en-GB" sz="1600" dirty="0">
                <a:latin typeface="+mn-lt"/>
              </a:rPr>
              <a:t>This process should be documented and the decision recorded.</a:t>
            </a:r>
          </a:p>
          <a:p>
            <a:pPr marL="0" indent="0">
              <a:lnSpc>
                <a:spcPct val="100000"/>
              </a:lnSpc>
              <a:spcBef>
                <a:spcPts val="0"/>
              </a:spcBef>
              <a:buNone/>
            </a:pPr>
            <a:endParaRPr lang="en-GB" sz="1600" dirty="0">
              <a:latin typeface="+mn-lt"/>
            </a:endParaRPr>
          </a:p>
          <a:p>
            <a:pPr marL="0" indent="0">
              <a:lnSpc>
                <a:spcPct val="100000"/>
              </a:lnSpc>
              <a:spcBef>
                <a:spcPts val="0"/>
              </a:spcBef>
              <a:buNone/>
            </a:pPr>
            <a:r>
              <a:rPr lang="en-GB" sz="1600" dirty="0">
                <a:latin typeface="+mn-lt"/>
              </a:rPr>
              <a:t>It is good practice to inform nursing or care home management teams of any plans to vaccinate residents in advance of the scheduled date to allow time to address any potential issues.</a:t>
            </a:r>
          </a:p>
        </p:txBody>
      </p:sp>
      <p:sp>
        <p:nvSpPr>
          <p:cNvPr id="11" name="Footer Placeholder 10">
            <a:extLst>
              <a:ext uri="{FF2B5EF4-FFF2-40B4-BE49-F238E27FC236}">
                <a16:creationId xmlns:a16="http://schemas.microsoft.com/office/drawing/2014/main" id="{868C6917-5C1B-4A73-B2EB-752DED4AB52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9C832B9-6350-4B61-A4EF-4E261A2BDF57}"/>
              </a:ext>
            </a:extLst>
          </p:cNvPr>
          <p:cNvSpPr>
            <a:spLocks noGrp="1"/>
          </p:cNvSpPr>
          <p:nvPr>
            <p:ph type="sldNum" sz="quarter" idx="11"/>
          </p:nvPr>
        </p:nvSpPr>
        <p:spPr/>
        <p:txBody>
          <a:bodyPr/>
          <a:lstStyle/>
          <a:p>
            <a:fld id="{344369E4-5DE7-46E5-874E-4FD437973785}" type="slidenum">
              <a:rPr lang="en-GB" smtClean="0"/>
              <a:pPr/>
              <a:t>95</a:t>
            </a:fld>
            <a:endParaRPr lang="en-GB" sz="1400" dirty="0"/>
          </a:p>
        </p:txBody>
      </p:sp>
    </p:spTree>
    <p:extLst>
      <p:ext uri="{BB962C8B-B14F-4D97-AF65-F5344CB8AC3E}">
        <p14:creationId xmlns:p14="http://schemas.microsoft.com/office/powerpoint/2010/main" val="13611709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D6B-554F-48E8-8E6F-276A72E8ADA1}"/>
              </a:ext>
            </a:extLst>
          </p:cNvPr>
          <p:cNvSpPr>
            <a:spLocks noGrp="1"/>
          </p:cNvSpPr>
          <p:nvPr>
            <p:ph type="title"/>
          </p:nvPr>
        </p:nvSpPr>
        <p:spPr>
          <a:xfrm>
            <a:off x="330206" y="245532"/>
            <a:ext cx="10515600" cy="972607"/>
          </a:xfrm>
        </p:spPr>
        <p:txBody>
          <a:bodyPr/>
          <a:lstStyle/>
          <a:p>
            <a:r>
              <a:rPr lang="en-GB" dirty="0"/>
              <a:t>Consent for children and young people</a:t>
            </a:r>
          </a:p>
        </p:txBody>
      </p:sp>
      <p:sp>
        <p:nvSpPr>
          <p:cNvPr id="3" name="Content Placeholder 2">
            <a:extLst>
              <a:ext uri="{FF2B5EF4-FFF2-40B4-BE49-F238E27FC236}">
                <a16:creationId xmlns:a16="http://schemas.microsoft.com/office/drawing/2014/main" id="{B0194411-3D76-45B5-9530-93733805DDE8}"/>
              </a:ext>
            </a:extLst>
          </p:cNvPr>
          <p:cNvSpPr>
            <a:spLocks noGrp="1"/>
          </p:cNvSpPr>
          <p:nvPr>
            <p:ph idx="1"/>
          </p:nvPr>
        </p:nvSpPr>
        <p:spPr>
          <a:xfrm>
            <a:off x="330206" y="1652825"/>
            <a:ext cx="10147645" cy="4351338"/>
          </a:xfrm>
        </p:spPr>
        <p:txBody>
          <a:bodyPr>
            <a:normAutofit fontScale="92500"/>
          </a:bodyPr>
          <a:lstStyle/>
          <a:p>
            <a:pPr marL="0" indent="0">
              <a:lnSpc>
                <a:spcPct val="120000"/>
              </a:lnSpc>
              <a:spcBef>
                <a:spcPts val="0"/>
              </a:spcBef>
              <a:buNone/>
            </a:pPr>
            <a:r>
              <a:rPr lang="en-GB" sz="2200" dirty="0"/>
              <a:t>At 16 years of age, a young person is presumed in law to have the capacity to consent, so young people aged 16 or 17 years should consent to their own medical treatment and a parent cannot override that consent.</a:t>
            </a:r>
          </a:p>
          <a:p>
            <a:pPr marL="0" indent="0">
              <a:lnSpc>
                <a:spcPct val="120000"/>
              </a:lnSpc>
              <a:spcBef>
                <a:spcPts val="600"/>
              </a:spcBef>
              <a:buNone/>
            </a:pPr>
            <a:r>
              <a:rPr lang="en-GB" sz="2200" dirty="0"/>
              <a:t>Children under 16 can consent for themselves if they have the capacity and maturity to understand what they are consenting to and fully understand what is involved in the proposed procedure (this is referred to as ‘Gillick competence’).</a:t>
            </a:r>
          </a:p>
          <a:p>
            <a:pPr marL="0" indent="0">
              <a:lnSpc>
                <a:spcPct val="120000"/>
              </a:lnSpc>
              <a:spcBef>
                <a:spcPts val="600"/>
              </a:spcBef>
              <a:buNone/>
            </a:pPr>
            <a:r>
              <a:rPr lang="en-GB" sz="2200" dirty="0"/>
              <a:t>Although they can give their own consent, it is advised that ideally, the parents of those under 16 are involved in the consent process.</a:t>
            </a:r>
          </a:p>
          <a:p>
            <a:pPr marL="0" indent="0">
              <a:lnSpc>
                <a:spcPct val="120000"/>
              </a:lnSpc>
              <a:spcBef>
                <a:spcPts val="600"/>
              </a:spcBef>
              <a:buNone/>
            </a:pPr>
            <a:r>
              <a:rPr lang="en-GB" sz="2200" dirty="0"/>
              <a:t>However, if a Gillick-competent child consents to vaccination, a parent cannot override that consent and if a Gillick-competent child refuses vaccination, that refusal should be accepted.</a:t>
            </a:r>
          </a:p>
          <a:p>
            <a:endParaRPr lang="en-GB" dirty="0"/>
          </a:p>
          <a:p>
            <a:endParaRPr lang="en-GB" dirty="0"/>
          </a:p>
        </p:txBody>
      </p:sp>
      <p:sp>
        <p:nvSpPr>
          <p:cNvPr id="11" name="Footer Placeholder 10">
            <a:extLst>
              <a:ext uri="{FF2B5EF4-FFF2-40B4-BE49-F238E27FC236}">
                <a16:creationId xmlns:a16="http://schemas.microsoft.com/office/drawing/2014/main" id="{BAB475A8-D333-4E91-A884-53422C97CA8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E069080F-CF9D-41B2-BC5D-977B3A0F6B32}"/>
              </a:ext>
            </a:extLst>
          </p:cNvPr>
          <p:cNvSpPr>
            <a:spLocks noGrp="1"/>
          </p:cNvSpPr>
          <p:nvPr>
            <p:ph type="sldNum" sz="quarter" idx="11"/>
          </p:nvPr>
        </p:nvSpPr>
        <p:spPr/>
        <p:txBody>
          <a:bodyPr/>
          <a:lstStyle/>
          <a:p>
            <a:fld id="{344369E4-5DE7-46E5-874E-4FD437973785}" type="slidenum">
              <a:rPr lang="en-GB" smtClean="0"/>
              <a:pPr/>
              <a:t>96</a:t>
            </a:fld>
            <a:endParaRPr lang="en-GB" sz="1400" dirty="0"/>
          </a:p>
        </p:txBody>
      </p:sp>
    </p:spTree>
    <p:extLst>
      <p:ext uri="{BB962C8B-B14F-4D97-AF65-F5344CB8AC3E}">
        <p14:creationId xmlns:p14="http://schemas.microsoft.com/office/powerpoint/2010/main" val="2863623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47DF-100D-454F-9951-6FE2D3078971}"/>
              </a:ext>
            </a:extLst>
          </p:cNvPr>
          <p:cNvSpPr>
            <a:spLocks noGrp="1"/>
          </p:cNvSpPr>
          <p:nvPr>
            <p:ph type="title"/>
          </p:nvPr>
        </p:nvSpPr>
        <p:spPr>
          <a:xfrm>
            <a:off x="330206" y="245532"/>
            <a:ext cx="10515600" cy="972607"/>
          </a:xfrm>
        </p:spPr>
        <p:txBody>
          <a:bodyPr/>
          <a:lstStyle/>
          <a:p>
            <a:r>
              <a:rPr lang="en-GB" dirty="0"/>
              <a:t>Gillick competence</a:t>
            </a:r>
          </a:p>
        </p:txBody>
      </p:sp>
      <p:sp>
        <p:nvSpPr>
          <p:cNvPr id="3" name="Content Placeholder 2">
            <a:extLst>
              <a:ext uri="{FF2B5EF4-FFF2-40B4-BE49-F238E27FC236}">
                <a16:creationId xmlns:a16="http://schemas.microsoft.com/office/drawing/2014/main" id="{4CCA8DA8-2A99-4286-9D5F-49D176091A64}"/>
              </a:ext>
            </a:extLst>
          </p:cNvPr>
          <p:cNvSpPr>
            <a:spLocks noGrp="1"/>
          </p:cNvSpPr>
          <p:nvPr>
            <p:ph idx="1"/>
          </p:nvPr>
        </p:nvSpPr>
        <p:spPr>
          <a:xfrm>
            <a:off x="330206" y="1652825"/>
            <a:ext cx="10007607" cy="4351338"/>
          </a:xfrm>
        </p:spPr>
        <p:txBody>
          <a:bodyPr>
            <a:normAutofit lnSpcReduction="10000"/>
          </a:bodyPr>
          <a:lstStyle/>
          <a:p>
            <a:pPr marL="0" indent="0">
              <a:lnSpc>
                <a:spcPct val="110000"/>
              </a:lnSpc>
              <a:spcBef>
                <a:spcPts val="0"/>
              </a:spcBef>
              <a:buNone/>
            </a:pPr>
            <a:r>
              <a:rPr lang="en-GB" dirty="0"/>
              <a:t>For a young person under the age of 16 to be Gillick competent, they should have: </a:t>
            </a:r>
          </a:p>
          <a:p>
            <a:pPr>
              <a:lnSpc>
                <a:spcPct val="110000"/>
              </a:lnSpc>
              <a:spcBef>
                <a:spcPts val="0"/>
              </a:spcBef>
            </a:pPr>
            <a:endParaRPr lang="en-GB" sz="1000" dirty="0"/>
          </a:p>
          <a:p>
            <a:pPr marL="285750" indent="-285750">
              <a:lnSpc>
                <a:spcPct val="110000"/>
              </a:lnSpc>
              <a:spcBef>
                <a:spcPts val="0"/>
              </a:spcBef>
              <a:buFont typeface="Arial" panose="020B0604020202020204" pitchFamily="34" charset="0"/>
              <a:buChar char="•"/>
            </a:pPr>
            <a:r>
              <a:rPr lang="en-GB"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dirty="0"/>
              <a:t>an understanding of the nature and purpose of vaccination </a:t>
            </a:r>
          </a:p>
          <a:p>
            <a:pPr marL="285750" indent="-285750">
              <a:lnSpc>
                <a:spcPct val="110000"/>
              </a:lnSpc>
              <a:spcBef>
                <a:spcPts val="0"/>
              </a:spcBef>
              <a:buFont typeface="Arial" panose="020B0604020202020204" pitchFamily="34" charset="0"/>
              <a:buChar char="•"/>
            </a:pPr>
            <a:r>
              <a:rPr lang="en-GB"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dirty="0"/>
              <a:t>freedom from any undue pressure</a:t>
            </a:r>
          </a:p>
          <a:p>
            <a:endParaRPr lang="en-GB" dirty="0"/>
          </a:p>
          <a:p>
            <a:endParaRPr lang="en-GB" dirty="0"/>
          </a:p>
        </p:txBody>
      </p:sp>
      <p:sp>
        <p:nvSpPr>
          <p:cNvPr id="11" name="Footer Placeholder 10">
            <a:extLst>
              <a:ext uri="{FF2B5EF4-FFF2-40B4-BE49-F238E27FC236}">
                <a16:creationId xmlns:a16="http://schemas.microsoft.com/office/drawing/2014/main" id="{B5B0CD0F-63F2-4517-999E-1C91F6454D04}"/>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F1E6900F-5491-480E-BC35-6ECB2A127808}"/>
              </a:ext>
            </a:extLst>
          </p:cNvPr>
          <p:cNvSpPr>
            <a:spLocks noGrp="1"/>
          </p:cNvSpPr>
          <p:nvPr>
            <p:ph type="sldNum" sz="quarter" idx="11"/>
          </p:nvPr>
        </p:nvSpPr>
        <p:spPr/>
        <p:txBody>
          <a:bodyPr/>
          <a:lstStyle/>
          <a:p>
            <a:fld id="{344369E4-5DE7-46E5-874E-4FD437973785}" type="slidenum">
              <a:rPr lang="en-GB" smtClean="0"/>
              <a:pPr/>
              <a:t>97</a:t>
            </a:fld>
            <a:endParaRPr lang="en-GB" sz="1400" dirty="0"/>
          </a:p>
        </p:txBody>
      </p:sp>
    </p:spTree>
    <p:extLst>
      <p:ext uri="{BB962C8B-B14F-4D97-AF65-F5344CB8AC3E}">
        <p14:creationId xmlns:p14="http://schemas.microsoft.com/office/powerpoint/2010/main" val="9550908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A1BF-577A-41D3-982F-689CF6F4805B}"/>
              </a:ext>
            </a:extLst>
          </p:cNvPr>
          <p:cNvSpPr>
            <a:spLocks noGrp="1"/>
          </p:cNvSpPr>
          <p:nvPr>
            <p:ph type="title"/>
          </p:nvPr>
        </p:nvSpPr>
        <p:spPr>
          <a:xfrm>
            <a:off x="330206" y="206269"/>
            <a:ext cx="10515600" cy="972607"/>
          </a:xfrm>
        </p:spPr>
        <p:txBody>
          <a:bodyPr/>
          <a:lstStyle/>
          <a:p>
            <a:r>
              <a:rPr lang="en-GB" dirty="0"/>
              <a:t>Documenting informed consent</a:t>
            </a:r>
          </a:p>
        </p:txBody>
      </p:sp>
      <p:sp>
        <p:nvSpPr>
          <p:cNvPr id="3" name="Content Placeholder 2">
            <a:extLst>
              <a:ext uri="{FF2B5EF4-FFF2-40B4-BE49-F238E27FC236}">
                <a16:creationId xmlns:a16="http://schemas.microsoft.com/office/drawing/2014/main" id="{FB22EF48-781E-461C-B1ED-D2AAB8838969}"/>
              </a:ext>
            </a:extLst>
          </p:cNvPr>
          <p:cNvSpPr>
            <a:spLocks noGrp="1"/>
          </p:cNvSpPr>
          <p:nvPr>
            <p:ph idx="1"/>
          </p:nvPr>
        </p:nvSpPr>
        <p:spPr>
          <a:xfrm>
            <a:off x="395239" y="1556229"/>
            <a:ext cx="9163398" cy="4706604"/>
          </a:xfrm>
        </p:spPr>
        <p:txBody>
          <a:bodyPr>
            <a:normAutofit/>
          </a:bodyPr>
          <a:lstStyle/>
          <a:p>
            <a:pPr marL="0" indent="0">
              <a:lnSpc>
                <a:spcPct val="110000"/>
              </a:lnSpc>
              <a:spcBef>
                <a:spcPts val="0"/>
              </a:spcBef>
              <a:buNone/>
            </a:pPr>
            <a:r>
              <a:rPr lang="en-GB" sz="1900" dirty="0"/>
              <a:t>It is best practice to document on the vaccine recipient’s healthcare record that a consent discussion has taken place informed and consent has been obtained.</a:t>
            </a:r>
          </a:p>
          <a:p>
            <a:pPr marL="0" indent="0">
              <a:lnSpc>
                <a:spcPct val="110000"/>
              </a:lnSpc>
              <a:spcBef>
                <a:spcPts val="1200"/>
              </a:spcBef>
              <a:buNone/>
            </a:pPr>
            <a:r>
              <a:rPr lang="en-GB" sz="1900" dirty="0"/>
              <a:t>Providers of an immunisation service may decide, for operational purposes or in accordance with their local consent policy, that written consent should be obtained for each vaccine recipient. </a:t>
            </a:r>
          </a:p>
          <a:p>
            <a:pPr marL="0" indent="0">
              <a:lnSpc>
                <a:spcPct val="110000"/>
              </a:lnSpc>
              <a:spcBef>
                <a:spcPts val="1200"/>
              </a:spcBef>
              <a:buNone/>
            </a:pPr>
            <a:r>
              <a:rPr lang="en-GB" sz="1900" dirty="0"/>
              <a:t>Operational purposes may include assessing the numbers of vaccines required for a clinic or venue, enabling data capture for patient records or obtaining consent from someone other than the vaccinee (such as a parent or an attorney).</a:t>
            </a:r>
          </a:p>
          <a:p>
            <a:pPr marL="0" indent="0">
              <a:lnSpc>
                <a:spcPct val="110000"/>
              </a:lnSpc>
              <a:spcBef>
                <a:spcPts val="1200"/>
              </a:spcBef>
              <a:buNone/>
            </a:pPr>
            <a:r>
              <a:rPr lang="en-GB" sz="1900" dirty="0"/>
              <a:t>National consent forms and letters for local adaptation have been provided on the GOV.UK COVID-19 vaccination programme page</a:t>
            </a:r>
            <a:r>
              <a:rPr lang="en-GB" sz="1900" b="1" dirty="0"/>
              <a:t> </a:t>
            </a:r>
            <a:r>
              <a:rPr lang="en-GB" sz="1900" dirty="0"/>
              <a:t>to support those providers who do wish to obtain written consent.</a:t>
            </a:r>
          </a:p>
          <a:p>
            <a:endParaRPr lang="en-GB" dirty="0"/>
          </a:p>
        </p:txBody>
      </p:sp>
      <p:sp>
        <p:nvSpPr>
          <p:cNvPr id="11" name="Footer Placeholder 10">
            <a:extLst>
              <a:ext uri="{FF2B5EF4-FFF2-40B4-BE49-F238E27FC236}">
                <a16:creationId xmlns:a16="http://schemas.microsoft.com/office/drawing/2014/main" id="{C2F0D9A1-9642-42BF-AA69-9DCC3E0223F4}"/>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4D17DF1C-84EF-442E-92D3-351F0EA21EFD}"/>
              </a:ext>
            </a:extLst>
          </p:cNvPr>
          <p:cNvSpPr>
            <a:spLocks noGrp="1"/>
          </p:cNvSpPr>
          <p:nvPr>
            <p:ph type="sldNum" sz="quarter" idx="11"/>
          </p:nvPr>
        </p:nvSpPr>
        <p:spPr/>
        <p:txBody>
          <a:bodyPr/>
          <a:lstStyle/>
          <a:p>
            <a:fld id="{344369E4-5DE7-46E5-874E-4FD437973785}" type="slidenum">
              <a:rPr lang="en-GB" smtClean="0"/>
              <a:pPr/>
              <a:t>98</a:t>
            </a:fld>
            <a:endParaRPr lang="en-GB" sz="1400" dirty="0"/>
          </a:p>
        </p:txBody>
      </p:sp>
    </p:spTree>
    <p:extLst>
      <p:ext uri="{BB962C8B-B14F-4D97-AF65-F5344CB8AC3E}">
        <p14:creationId xmlns:p14="http://schemas.microsoft.com/office/powerpoint/2010/main" val="42568405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527468" y="303914"/>
            <a:ext cx="10629069" cy="1103473"/>
          </a:xfrm>
        </p:spPr>
        <p:txBody>
          <a:bodyPr>
            <a:normAutofit fontScale="90000"/>
          </a:bodyPr>
          <a:lstStyle/>
          <a:p>
            <a:r>
              <a:rPr lang="en-GB" dirty="0"/>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705405"/>
            <a:ext cx="9255403" cy="4915245"/>
          </a:xfrm>
        </p:spPr>
        <p:txBody>
          <a:bodyPr/>
          <a:lstStyle/>
          <a:p>
            <a:pPr marL="0" indent="0">
              <a:lnSpc>
                <a:spcPct val="100000"/>
              </a:lnSpc>
              <a:spcBef>
                <a:spcPts val="0"/>
              </a:spcBef>
              <a:buNone/>
            </a:pPr>
            <a:r>
              <a:rPr lang="en-GB" sz="2000" dirty="0"/>
              <a:t>The regulation of medicines is defined under the Human Medicines Regulations 2012.</a:t>
            </a:r>
          </a:p>
          <a:p>
            <a:pPr marL="0" indent="0">
              <a:lnSpc>
                <a:spcPct val="100000"/>
              </a:lnSpc>
              <a:spcBef>
                <a:spcPts val="1200"/>
              </a:spcBef>
              <a:buNone/>
            </a:pPr>
            <a:r>
              <a:rPr lang="en-GB" sz="2000" dirty="0"/>
              <a:t>All vaccines are classified as Prescription Only Medicines (POMs).</a:t>
            </a:r>
          </a:p>
          <a:p>
            <a:pPr marL="0" indent="0">
              <a:lnSpc>
                <a:spcPct val="100000"/>
              </a:lnSpc>
              <a:spcBef>
                <a:spcPts val="1200"/>
              </a:spcBef>
              <a:buNone/>
            </a:pPr>
            <a:r>
              <a:rPr lang="en-GB" sz="2000" dirty="0"/>
              <a:t>This means that they are subject to legal restrictions and in order to give them, there needs to be an appropriate legal framework in place before they can be supplied and/or administered to eligible people.</a:t>
            </a:r>
          </a:p>
          <a:p>
            <a:pPr marL="0" indent="0">
              <a:lnSpc>
                <a:spcPct val="100000"/>
              </a:lnSpc>
              <a:spcBef>
                <a:spcPts val="1200"/>
              </a:spcBef>
              <a:buNone/>
            </a:pPr>
            <a:r>
              <a:rPr lang="en-GB" sz="2000" dirty="0"/>
              <a:t>Additionally, any person who supplies and administers a vaccine must have a legal authority to do so.</a:t>
            </a:r>
          </a:p>
          <a:p>
            <a:endParaRPr lang="en-GB" dirty="0"/>
          </a:p>
          <a:p>
            <a:endParaRPr lang="en-GB" dirty="0">
              <a:solidFill>
                <a:srgbClr val="FF0000"/>
              </a:solidFill>
            </a:endParaRPr>
          </a:p>
        </p:txBody>
      </p:sp>
      <p:sp>
        <p:nvSpPr>
          <p:cNvPr id="11" name="Footer Placeholder 10">
            <a:extLst>
              <a:ext uri="{FF2B5EF4-FFF2-40B4-BE49-F238E27FC236}">
                <a16:creationId xmlns:a16="http://schemas.microsoft.com/office/drawing/2014/main" id="{A1166F11-CFEB-4B07-831F-7D2EB41AB67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1"/>
          </p:nvPr>
        </p:nvSpPr>
        <p:spPr/>
        <p:txBody>
          <a:bodyPr/>
          <a:lstStyle/>
          <a:p>
            <a:fld id="{344369E4-5DE7-46E5-874E-4FD437973785}" type="slidenum">
              <a:rPr lang="en-GB" smtClean="0"/>
              <a:pPr/>
              <a:t>99</a:t>
            </a:fld>
            <a:endParaRPr lang="en-GB" sz="1400" dirty="0"/>
          </a:p>
        </p:txBody>
      </p:sp>
    </p:spTree>
    <p:extLst>
      <p:ext uri="{BB962C8B-B14F-4D97-AF65-F5344CB8AC3E}">
        <p14:creationId xmlns:p14="http://schemas.microsoft.com/office/powerpoint/2010/main" val="3082990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10465</TotalTime>
  <Words>29449</Words>
  <Application>Microsoft Office PowerPoint</Application>
  <PresentationFormat>Widescreen</PresentationFormat>
  <Paragraphs>1975</Paragraphs>
  <Slides>147</Slides>
  <Notes>143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147</vt:i4>
      </vt:variant>
    </vt:vector>
  </HeadingPairs>
  <TitlesOfParts>
    <vt:vector size="155" baseType="lpstr">
      <vt:lpstr>arial</vt:lpstr>
      <vt:lpstr>arial</vt:lpstr>
      <vt:lpstr>Calibri</vt:lpstr>
      <vt:lpstr>source-serif-pro</vt:lpstr>
      <vt:lpstr>Symbol</vt:lpstr>
      <vt:lpstr>Times New Roman</vt:lpstr>
      <vt:lpstr>Verdana</vt:lpstr>
      <vt:lpstr>Office Theme</vt:lpstr>
      <vt:lpstr>COVID-19 vaccination programme     Core training slideset for healthcare practitioners   Version 20 Last update: 2 June 2023</vt:lpstr>
      <vt:lpstr>Note to trainers</vt:lpstr>
      <vt:lpstr>Content</vt:lpstr>
      <vt:lpstr>Learning objectives</vt:lpstr>
      <vt:lpstr>Prerequisites to administering COVID-19 vaccine</vt:lpstr>
      <vt:lpstr>Key messages</vt:lpstr>
      <vt:lpstr>Introduction</vt:lpstr>
      <vt:lpstr>International and UK COVID-19 timeline, from first case to first vaccine (&lt; 12 months) (1)</vt:lpstr>
      <vt:lpstr>International and UK COVID-19 timeline, from first case to first vaccine (&lt; 12 months) (2)</vt:lpstr>
      <vt:lpstr>COVID-19 and coronavirus</vt:lpstr>
      <vt:lpstr>Viral infection</vt:lpstr>
      <vt:lpstr>Coronavirus structure</vt:lpstr>
      <vt:lpstr>Variants</vt:lpstr>
      <vt:lpstr>Transmission of COVID-19 infection</vt:lpstr>
      <vt:lpstr>COVID-19 Chain of infection</vt:lpstr>
      <vt:lpstr>COVID-19 symptoms</vt:lpstr>
      <vt:lpstr>COVID-19 symptom progression</vt:lpstr>
      <vt:lpstr>Complications of COVID-19 disease</vt:lpstr>
      <vt:lpstr>COVID-19 complications in pregnancy (1)</vt:lpstr>
      <vt:lpstr>COVID-19 complications in pregnancy (2)</vt:lpstr>
      <vt:lpstr>Children and young people</vt:lpstr>
      <vt:lpstr>Complications from COVID-19 in children and young people</vt:lpstr>
      <vt:lpstr>Long COVID</vt:lpstr>
      <vt:lpstr>Symptoms of Long COVID</vt:lpstr>
      <vt:lpstr>Long COVID risk: contributory factors</vt:lpstr>
      <vt:lpstr>COVID-19 epidemiology</vt:lpstr>
      <vt:lpstr>COVID-19 vaccine taskforce</vt:lpstr>
      <vt:lpstr>COVID-19 vaccine development</vt:lpstr>
      <vt:lpstr>Properties of an ideal vaccine</vt:lpstr>
      <vt:lpstr>Stages of vaccine trials</vt:lpstr>
      <vt:lpstr>Safety (1)</vt:lpstr>
      <vt:lpstr>Safety (2)</vt:lpstr>
      <vt:lpstr>Effectiveness</vt:lpstr>
      <vt:lpstr>Real world effectiveness (1) </vt:lpstr>
      <vt:lpstr>Real world effectiveness (2) </vt:lpstr>
      <vt:lpstr>Post authorisation surveillance</vt:lpstr>
      <vt:lpstr>Variant vaccines</vt:lpstr>
      <vt:lpstr>Regulatory approval and licencing </vt:lpstr>
      <vt:lpstr>COVID-19 vaccines (1)</vt:lpstr>
      <vt:lpstr>COVID-19 vaccines (2)</vt:lpstr>
      <vt:lpstr>mRNA COVID-19 vaccines (Pfizer BioNTech and Moderna)  </vt:lpstr>
      <vt:lpstr>Recombinant adjuvanted vaccine (Sanofi)</vt:lpstr>
      <vt:lpstr>Key factors that inform UK vaccination policy</vt:lpstr>
      <vt:lpstr>Designing and implementing a vaccination programme</vt:lpstr>
      <vt:lpstr>Other agencies </vt:lpstr>
      <vt:lpstr>COVID-19 vaccine programme considerations </vt:lpstr>
      <vt:lpstr>Priority groups for COVID-19 vaccination </vt:lpstr>
      <vt:lpstr>Vaccine priority groups: Phase 1</vt:lpstr>
      <vt:lpstr>Vaccine priority groups: Phase 2</vt:lpstr>
      <vt:lpstr>Older adults resident in a care home</vt:lpstr>
      <vt:lpstr>Older adults</vt:lpstr>
      <vt:lpstr>Groups with underlying health conditions</vt:lpstr>
      <vt:lpstr>Deprivation and ethnicity</vt:lpstr>
      <vt:lpstr>Pregnancy (1)</vt:lpstr>
      <vt:lpstr>Pregnancy (2)</vt:lpstr>
      <vt:lpstr>Messages for pregnant women</vt:lpstr>
      <vt:lpstr>Breastfeeding</vt:lpstr>
      <vt:lpstr>Young people aged 12 to 17 years at higher risk </vt:lpstr>
      <vt:lpstr>Young people aged 12 to 17 years  (not in an at risk group)</vt:lpstr>
      <vt:lpstr>Children aged 5 to 11 years in at risk groups</vt:lpstr>
      <vt:lpstr>Children aged 5 to 11 years not in an at risk group</vt:lpstr>
      <vt:lpstr>Children aged 6 months to 4 years in at risk groups </vt:lpstr>
      <vt:lpstr>Dose interval for children and young people  </vt:lpstr>
      <vt:lpstr>Vaccination of children and young people who have had SARS-CoV-2 infection </vt:lpstr>
      <vt:lpstr>Immunosuppression and HIV infection </vt:lpstr>
      <vt:lpstr>Third primary dose for severely immunosuppressed</vt:lpstr>
      <vt:lpstr>Booster dose following third primary dose for severely  immunosuppressed</vt:lpstr>
      <vt:lpstr>Reinforcing doses</vt:lpstr>
      <vt:lpstr>Living with COVID-19 vaccination programme </vt:lpstr>
      <vt:lpstr>Spring 2023 vaccination campaign  </vt:lpstr>
      <vt:lpstr>How vaccination works</vt:lpstr>
      <vt:lpstr>Innate and adaptive immunity</vt:lpstr>
      <vt:lpstr>PPE and infection prevention and control</vt:lpstr>
      <vt:lpstr>Preparing the vaccine </vt:lpstr>
      <vt:lpstr>Before administering a vaccine</vt:lpstr>
      <vt:lpstr>Vaccine contraindications and precautions</vt:lpstr>
      <vt:lpstr>COVID-19 vaccine contraindications</vt:lpstr>
      <vt:lpstr>Vaccine-specific contraindications and precautions</vt:lpstr>
      <vt:lpstr>Polyethylene glycol (PEG) </vt:lpstr>
      <vt:lpstr>Polysorbate 80 (PS80) </vt:lpstr>
      <vt:lpstr>History of allergy </vt:lpstr>
      <vt:lpstr>Allergic reaction to previous dose</vt:lpstr>
      <vt:lpstr>Myocarditis and pericarditis </vt:lpstr>
      <vt:lpstr>Blood clots</vt:lpstr>
      <vt:lpstr>Follow up of individuals who experience blood clots </vt:lpstr>
      <vt:lpstr>Capillary leak syndrome</vt:lpstr>
      <vt:lpstr>Guillain-Barré syndrome (GBS) </vt:lpstr>
      <vt:lpstr>Immune thrombocytopenia (ITP)</vt:lpstr>
      <vt:lpstr>Consent (1)</vt:lpstr>
      <vt:lpstr>Consent (2)</vt:lpstr>
      <vt:lpstr>Consent (3)</vt:lpstr>
      <vt:lpstr>Informed consent</vt:lpstr>
      <vt:lpstr>Mental capacity and best interest decisions</vt:lpstr>
      <vt:lpstr>Actions to support decision making</vt:lpstr>
      <vt:lpstr>Making a best interest decision</vt:lpstr>
      <vt:lpstr>Consent for children and young people</vt:lpstr>
      <vt:lpstr>Gillick competence</vt:lpstr>
      <vt:lpstr>Documenting informed consent</vt:lpstr>
      <vt:lpstr>Legal requirements for the supply and administration of vaccines</vt:lpstr>
      <vt:lpstr>Legal requirements for the supply and administration of vaccines</vt:lpstr>
      <vt:lpstr>Patient Group Directions (PGD)</vt:lpstr>
      <vt:lpstr>Protocols for the supply and/or administration of COVID-19 vaccine </vt:lpstr>
      <vt:lpstr>‘Off label’ use of a vaccine given Marketing Authorisation  </vt:lpstr>
      <vt:lpstr>Ordering COVID-19 vaccines</vt:lpstr>
      <vt:lpstr>Vaccine storage, preparation and administration</vt:lpstr>
      <vt:lpstr>Vaccine storage (1)</vt:lpstr>
      <vt:lpstr>Vaccine storage (2)</vt:lpstr>
      <vt:lpstr>General principles of vaccine storage</vt:lpstr>
      <vt:lpstr>Storage and transportation of COVID-19 vaccines</vt:lpstr>
      <vt:lpstr>Temperature monitoring systems</vt:lpstr>
      <vt:lpstr>Temperature monitoring equipment</vt:lpstr>
      <vt:lpstr>Action to take if vaccines are stored incorrectly</vt:lpstr>
      <vt:lpstr>Portable refrigeration</vt:lpstr>
      <vt:lpstr>Preparing and drawing up vaccine</vt:lpstr>
      <vt:lpstr>Vaccination site</vt:lpstr>
      <vt:lpstr>Administering vaccine into the deltoid muscle  (upper arm)</vt:lpstr>
      <vt:lpstr>The vastus lateralis muscle (anterolateral aspect of the thigh)</vt:lpstr>
      <vt:lpstr>Vaccine administration continued</vt:lpstr>
      <vt:lpstr>Individuals with bleeding disorders or taking anticoagulation therapy</vt:lpstr>
      <vt:lpstr>Post vaccination (1)</vt:lpstr>
      <vt:lpstr>Post vaccination (2)</vt:lpstr>
      <vt:lpstr>Post vaccination advice</vt:lpstr>
      <vt:lpstr>Disposal of consumables</vt:lpstr>
      <vt:lpstr>Adverse reactions following vaccination (1) </vt:lpstr>
      <vt:lpstr>Adverse reactions following vaccination (2)</vt:lpstr>
      <vt:lpstr>Anaphylaxis (1) </vt:lpstr>
      <vt:lpstr>Anaphylaxis (2)</vt:lpstr>
      <vt:lpstr>Fainting</vt:lpstr>
      <vt:lpstr>Preparing for and minimising faints associated with vaccination  </vt:lpstr>
      <vt:lpstr>Reporting adverse reactions</vt:lpstr>
      <vt:lpstr>Documentation and record keeping</vt:lpstr>
      <vt:lpstr>Communicating about vaccination</vt:lpstr>
      <vt:lpstr>Addressing concerns and providing information to those being vaccinated</vt:lpstr>
      <vt:lpstr>General principles for addressing concerns</vt:lpstr>
      <vt:lpstr>Knowledge and skills</vt:lpstr>
      <vt:lpstr>Knowledge and skill check</vt:lpstr>
      <vt:lpstr>Competency assessment tool</vt:lpstr>
      <vt:lpstr>COVID-19 vaccinator competency assessment tool</vt:lpstr>
      <vt:lpstr>Supervision and accountability</vt:lpstr>
      <vt:lpstr>Delegation</vt:lpstr>
      <vt:lpstr>Maximising vaccine uptake</vt:lpstr>
      <vt:lpstr>Reasonable adjustments</vt:lpstr>
      <vt:lpstr>Further information</vt:lpstr>
      <vt:lpstr>Guidance on handling multiple COVID-19 vaccines  </vt:lpstr>
      <vt:lpstr>Action plan</vt:lpstr>
      <vt:lpstr>Learning objectives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 programme  core training slideset</dc:title>
  <dc:creator>UKHSA</dc:creator>
  <cp:lastModifiedBy>Richard.N Allen</cp:lastModifiedBy>
  <cp:revision>392</cp:revision>
  <cp:lastPrinted>2021-08-09T14:01:33Z</cp:lastPrinted>
  <dcterms:created xsi:type="dcterms:W3CDTF">2021-10-19T15:06:39Z</dcterms:created>
  <dcterms:modified xsi:type="dcterms:W3CDTF">2023-07-06T13:58:22Z</dcterms:modified>
</cp:coreProperties>
</file>