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sldIdLst>
    <p:sldId id="256" r:id="rId2"/>
    <p:sldId id="637" r:id="rId3"/>
    <p:sldId id="638" r:id="rId4"/>
    <p:sldId id="635" r:id="rId5"/>
    <p:sldId id="640" r:id="rId6"/>
    <p:sldId id="641" r:id="rId7"/>
    <p:sldId id="429" r:id="rId8"/>
    <p:sldId id="443" r:id="rId9"/>
    <p:sldId id="316" r:id="rId10"/>
    <p:sldId id="346" r:id="rId11"/>
    <p:sldId id="450" r:id="rId12"/>
    <p:sldId id="315" r:id="rId13"/>
    <p:sldId id="395" r:id="rId14"/>
    <p:sldId id="362" r:id="rId15"/>
    <p:sldId id="372" r:id="rId16"/>
    <p:sldId id="268" r:id="rId17"/>
    <p:sldId id="678" r:id="rId18"/>
    <p:sldId id="602" r:id="rId19"/>
    <p:sldId id="381" r:id="rId20"/>
    <p:sldId id="452" r:id="rId21"/>
    <p:sldId id="397" r:id="rId22"/>
    <p:sldId id="378" r:id="rId23"/>
    <p:sldId id="345" r:id="rId24"/>
    <p:sldId id="323" r:id="rId25"/>
    <p:sldId id="456" r:id="rId26"/>
    <p:sldId id="296" r:id="rId27"/>
    <p:sldId id="670" r:id="rId28"/>
    <p:sldId id="297" r:id="rId29"/>
    <p:sldId id="588" r:id="rId30"/>
    <p:sldId id="679" r:id="rId31"/>
    <p:sldId id="351" r:id="rId32"/>
    <p:sldId id="373" r:id="rId33"/>
    <p:sldId id="457" r:id="rId34"/>
    <p:sldId id="293" r:id="rId35"/>
    <p:sldId id="504" r:id="rId36"/>
    <p:sldId id="312" r:id="rId37"/>
    <p:sldId id="455" r:id="rId38"/>
    <p:sldId id="309" r:id="rId39"/>
    <p:sldId id="460" r:id="rId40"/>
    <p:sldId id="387" r:id="rId41"/>
    <p:sldId id="462" r:id="rId42"/>
    <p:sldId id="636" r:id="rId43"/>
    <p:sldId id="587" r:id="rId44"/>
    <p:sldId id="534" r:id="rId45"/>
    <p:sldId id="383" r:id="rId46"/>
    <p:sldId id="437" r:id="rId47"/>
    <p:sldId id="537" r:id="rId48"/>
    <p:sldId id="600" r:id="rId49"/>
    <p:sldId id="671" r:id="rId50"/>
    <p:sldId id="557" r:id="rId51"/>
    <p:sldId id="680" r:id="rId52"/>
    <p:sldId id="621" r:id="rId53"/>
    <p:sldId id="673" r:id="rId54"/>
    <p:sldId id="675" r:id="rId55"/>
    <p:sldId id="631" r:id="rId56"/>
    <p:sldId id="674" r:id="rId57"/>
    <p:sldId id="676" r:id="rId58"/>
    <p:sldId id="681" r:id="rId59"/>
    <p:sldId id="385" r:id="rId60"/>
    <p:sldId id="630" r:id="rId61"/>
    <p:sldId id="677" r:id="rId62"/>
    <p:sldId id="628" r:id="rId63"/>
    <p:sldId id="634" r:id="rId64"/>
    <p:sldId id="322" r:id="rId65"/>
    <p:sldId id="318" r:id="rId66"/>
    <p:sldId id="353" r:id="rId67"/>
    <p:sldId id="358" r:id="rId68"/>
    <p:sldId id="473" r:id="rId69"/>
    <p:sldId id="605" r:id="rId70"/>
    <p:sldId id="606" r:id="rId71"/>
    <p:sldId id="474" r:id="rId72"/>
    <p:sldId id="566" r:id="rId73"/>
    <p:sldId id="567" r:id="rId74"/>
    <p:sldId id="559" r:id="rId75"/>
    <p:sldId id="565" r:id="rId76"/>
    <p:sldId id="607" r:id="rId77"/>
    <p:sldId id="608" r:id="rId78"/>
    <p:sldId id="609" r:id="rId79"/>
    <p:sldId id="610" r:id="rId80"/>
    <p:sldId id="611" r:id="rId81"/>
    <p:sldId id="612" r:id="rId82"/>
    <p:sldId id="613" r:id="rId83"/>
    <p:sldId id="614" r:id="rId84"/>
    <p:sldId id="615" r:id="rId85"/>
    <p:sldId id="627" r:id="rId86"/>
    <p:sldId id="682" r:id="rId87"/>
    <p:sldId id="684" r:id="rId88"/>
    <p:sldId id="683" r:id="rId89"/>
    <p:sldId id="389" r:id="rId90"/>
    <p:sldId id="329" r:id="rId91"/>
    <p:sldId id="357" r:id="rId92"/>
    <p:sldId id="330" r:id="rId93"/>
    <p:sldId id="503" r:id="rId94"/>
    <p:sldId id="511" r:id="rId95"/>
    <p:sldId id="507" r:id="rId96"/>
    <p:sldId id="622" r:id="rId97"/>
    <p:sldId id="633" r:id="rId98"/>
    <p:sldId id="520" r:id="rId99"/>
    <p:sldId id="471" r:id="rId100"/>
    <p:sldId id="331" r:id="rId101"/>
    <p:sldId id="517" r:id="rId102"/>
    <p:sldId id="513" r:id="rId103"/>
    <p:sldId id="512" r:id="rId104"/>
    <p:sldId id="589" r:id="rId105"/>
    <p:sldId id="590" r:id="rId106"/>
    <p:sldId id="430" r:id="rId107"/>
    <p:sldId id="431" r:id="rId108"/>
    <p:sldId id="432" r:id="rId109"/>
    <p:sldId id="475" r:id="rId110"/>
    <p:sldId id="433" r:id="rId111"/>
    <p:sldId id="434" r:id="rId112"/>
    <p:sldId id="435" r:id="rId113"/>
    <p:sldId id="391" r:id="rId114"/>
    <p:sldId id="337" r:id="rId115"/>
    <p:sldId id="618" r:id="rId116"/>
    <p:sldId id="479" r:id="rId117"/>
    <p:sldId id="440" r:id="rId118"/>
    <p:sldId id="480" r:id="rId119"/>
    <p:sldId id="392" r:id="rId120"/>
    <p:sldId id="558" r:id="rId121"/>
    <p:sldId id="685" r:id="rId122"/>
    <p:sldId id="686" r:id="rId123"/>
    <p:sldId id="481" r:id="rId124"/>
    <p:sldId id="642" r:id="rId125"/>
    <p:sldId id="283" r:id="rId126"/>
    <p:sldId id="326" r:id="rId127"/>
    <p:sldId id="482" r:id="rId128"/>
    <p:sldId id="483" r:id="rId129"/>
    <p:sldId id="616" r:id="rId130"/>
    <p:sldId id="617" r:id="rId131"/>
    <p:sldId id="643" r:id="rId132"/>
    <p:sldId id="508" r:id="rId133"/>
    <p:sldId id="328" r:id="rId134"/>
    <p:sldId id="464" r:id="rId135"/>
    <p:sldId id="327" r:id="rId136"/>
    <p:sldId id="466" r:id="rId137"/>
    <p:sldId id="467" r:id="rId138"/>
    <p:sldId id="468" r:id="rId139"/>
    <p:sldId id="469" r:id="rId140"/>
    <p:sldId id="470" r:id="rId141"/>
    <p:sldId id="411" r:id="rId142"/>
    <p:sldId id="498" r:id="rId143"/>
    <p:sldId id="563" r:id="rId144"/>
    <p:sldId id="264" r:id="rId145"/>
    <p:sldId id="535" r:id="rId146"/>
    <p:sldId id="591" r:id="rId147"/>
    <p:sldId id="486" r:id="rId148"/>
    <p:sldId id="519" r:id="rId149"/>
    <p:sldId id="361" r:id="rId150"/>
    <p:sldId id="644" r:id="rId151"/>
    <p:sldId id="538" r:id="rId152"/>
    <p:sldId id="536" r:id="rId153"/>
    <p:sldId id="539" r:id="rId154"/>
    <p:sldId id="521" r:id="rId155"/>
    <p:sldId id="550" r:id="rId156"/>
    <p:sldId id="522" r:id="rId157"/>
    <p:sldId id="529" r:id="rId158"/>
    <p:sldId id="523" r:id="rId159"/>
    <p:sldId id="626" r:id="rId160"/>
    <p:sldId id="524" r:id="rId161"/>
    <p:sldId id="525" r:id="rId162"/>
    <p:sldId id="526" r:id="rId163"/>
    <p:sldId id="531" r:id="rId164"/>
    <p:sldId id="532" r:id="rId165"/>
    <p:sldId id="528" r:id="rId166"/>
    <p:sldId id="653" r:id="rId167"/>
    <p:sldId id="568" r:id="rId168"/>
    <p:sldId id="555" r:id="rId169"/>
    <p:sldId id="655" r:id="rId170"/>
    <p:sldId id="661" r:id="rId171"/>
    <p:sldId id="656" r:id="rId172"/>
    <p:sldId id="657" r:id="rId173"/>
    <p:sldId id="658" r:id="rId174"/>
    <p:sldId id="659" r:id="rId175"/>
    <p:sldId id="660" r:id="rId176"/>
    <p:sldId id="665" r:id="rId177"/>
    <p:sldId id="669" r:id="rId178"/>
    <p:sldId id="570" r:id="rId179"/>
    <p:sldId id="571" r:id="rId180"/>
    <p:sldId id="572" r:id="rId181"/>
    <p:sldId id="619" r:id="rId182"/>
    <p:sldId id="573" r:id="rId183"/>
    <p:sldId id="666" r:id="rId184"/>
    <p:sldId id="576" r:id="rId185"/>
    <p:sldId id="577" r:id="rId186"/>
    <p:sldId id="578" r:id="rId187"/>
    <p:sldId id="667" r:id="rId188"/>
    <p:sldId id="668" r:id="rId189"/>
    <p:sldId id="687" r:id="rId190"/>
    <p:sldId id="688" r:id="rId191"/>
    <p:sldId id="689" r:id="rId192"/>
    <p:sldId id="690" r:id="rId193"/>
    <p:sldId id="691" r:id="rId194"/>
    <p:sldId id="692" r:id="rId195"/>
    <p:sldId id="693" r:id="rId196"/>
    <p:sldId id="694" r:id="rId197"/>
    <p:sldId id="695" r:id="rId198"/>
    <p:sldId id="696" r:id="rId199"/>
    <p:sldId id="697" r:id="rId200"/>
    <p:sldId id="698" r:id="rId201"/>
    <p:sldId id="699" r:id="rId202"/>
    <p:sldId id="700" r:id="rId203"/>
    <p:sldId id="701" r:id="rId204"/>
    <p:sldId id="702" r:id="rId2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124" autoAdjust="0"/>
  </p:normalViewPr>
  <p:slideViewPr>
    <p:cSldViewPr snapToGrid="0">
      <p:cViewPr varScale="1">
        <p:scale>
          <a:sx n="92" d="100"/>
          <a:sy n="92" d="100"/>
        </p:scale>
        <p:origin x="1176" y="78"/>
      </p:cViewPr>
      <p:guideLst/>
    </p:cSldViewPr>
  </p:slideViewPr>
  <p:notesTextViewPr>
    <p:cViewPr>
      <p:scale>
        <a:sx n="1" d="1"/>
        <a:sy n="1" d="1"/>
      </p:scale>
      <p:origin x="0" y="0"/>
    </p:cViewPr>
  </p:notesTextViewPr>
  <p:notesViewPr>
    <p:cSldViewPr snapToGrid="0">
      <p:cViewPr varScale="1">
        <p:scale>
          <a:sx n="87" d="100"/>
          <a:sy n="87" d="100"/>
        </p:scale>
        <p:origin x="2790"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notesMaster" Target="notesMasters/notesMaster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2/11/2022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s://www.sciencedirect.com/science/journal/19394551" TargetMode="External"/><Relationship Id="rId2" Type="http://schemas.openxmlformats.org/officeDocument/2006/relationships/slide" Target="../slides/slide127.xml"/><Relationship Id="rId1" Type="http://schemas.openxmlformats.org/officeDocument/2006/relationships/notesMaster" Target="../notesMasters/notesMaster1.xml"/><Relationship Id="rId4" Type="http://schemas.openxmlformats.org/officeDocument/2006/relationships/hyperlink" Target="https://www.sciencedirect.com/science/journal/19394551/14/2" TargetMode="Externa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3" Type="http://schemas.openxmlformats.org/officeDocument/2006/relationships/hyperlink" Target="https://www.gov.uk/government/publications/regulatory-approval-of-covid-19-vaccine-moderna" TargetMode="External"/><Relationship Id="rId2" Type="http://schemas.openxmlformats.org/officeDocument/2006/relationships/slide" Target="../slides/slide185.xml"/><Relationship Id="rId1" Type="http://schemas.openxmlformats.org/officeDocument/2006/relationships/notesMaster" Target="../notesMasters/notesMaster1.xml"/><Relationship Id="rId4" Type="http://schemas.openxmlformats.org/officeDocument/2006/relationships/hyperlink" Target="https://www.sps.nhs.uk/articles/unpacking-of-frozen-covid-19-vaccine-moderna-and-transfer-to-fridges-to-thaw-in-trusts-and-vaccination-centres-without-freezer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ronavirus.data.gov.uk/?_ga=2.258492298.1207688930.1604066233-1632845157.157746626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overnment/publications/vivaldi-1-coronavirus-covid-19-care-homes-study-report/vivaldi-1-covid-19-care-homes-study-report"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thelancet.com/journals/eclinm/article/PIIS2589-5370(20)30277-7/fulltex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cdc.gov/coronavirus/2019-ncov/vaccines/safety/vsafepregnancyregistry.html"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gov.uk/government/publications/covid-19-vaccination-blood-clotting-information-for-healthcare-professionals/information-for-healthcare-professionals-on-blood-clotting-following-covid-19-vaccination"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eur01.safelinks.protection.outlook.com/?url=https%3A%2F%2Fwww.scie.org.uk%2Fmca%2Fpractice%2Fbest-interests&amp;data=04%7C01%7CLaura.Craig%40phe.gov.uk%7Ce442c2fd4e0e4b30526208d8b2369507%7Cee4e14994a354b2ead475f3cf9de8666%7C0%7C0%7C637455294777504157%7CUnknown%7CTWFpbGZsb3d8eyJWIjoiMC4wLjAwMDAiLCJQIjoiV2luMzIiLCJBTiI6Ik1haWwiLCJXVCI6Mn0%3D%7C1000&amp;sdata=B7Wl6dJIoKT3wWu7y4e0lzgm1uKCGxR%2F%2F5X2O6N5u%2B8%3D&amp;reserved=0"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62211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15719808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105</a:t>
            </a:fld>
            <a:endParaRPr lang="en-US" dirty="0"/>
          </a:p>
        </p:txBody>
      </p:sp>
    </p:spTree>
    <p:extLst>
      <p:ext uri="{BB962C8B-B14F-4D97-AF65-F5344CB8AC3E}">
        <p14:creationId xmlns:p14="http://schemas.microsoft.com/office/powerpoint/2010/main" val="31768499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106</a:t>
            </a:fld>
            <a:endParaRPr lang="en-US" dirty="0"/>
          </a:p>
        </p:txBody>
      </p:sp>
    </p:spTree>
    <p:extLst>
      <p:ext uri="{BB962C8B-B14F-4D97-AF65-F5344CB8AC3E}">
        <p14:creationId xmlns:p14="http://schemas.microsoft.com/office/powerpoint/2010/main" val="4132226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107</a:t>
            </a:fld>
            <a:endParaRPr lang="en-US" dirty="0"/>
          </a:p>
        </p:txBody>
      </p:sp>
    </p:spTree>
    <p:extLst>
      <p:ext uri="{BB962C8B-B14F-4D97-AF65-F5344CB8AC3E}">
        <p14:creationId xmlns:p14="http://schemas.microsoft.com/office/powerpoint/2010/main" val="38927139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108</a:t>
            </a:fld>
            <a:endParaRPr lang="en-US" dirty="0"/>
          </a:p>
        </p:txBody>
      </p:sp>
    </p:spTree>
    <p:extLst>
      <p:ext uri="{BB962C8B-B14F-4D97-AF65-F5344CB8AC3E}">
        <p14:creationId xmlns:p14="http://schemas.microsoft.com/office/powerpoint/2010/main" val="10828619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109</a:t>
            </a:fld>
            <a:endParaRPr lang="en-US" dirty="0"/>
          </a:p>
        </p:txBody>
      </p:sp>
    </p:spTree>
    <p:extLst>
      <p:ext uri="{BB962C8B-B14F-4D97-AF65-F5344CB8AC3E}">
        <p14:creationId xmlns:p14="http://schemas.microsoft.com/office/powerpoint/2010/main" val="16884261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110</a:t>
            </a:fld>
            <a:endParaRPr lang="en-US" dirty="0"/>
          </a:p>
        </p:txBody>
      </p:sp>
    </p:spTree>
    <p:extLst>
      <p:ext uri="{BB962C8B-B14F-4D97-AF65-F5344CB8AC3E}">
        <p14:creationId xmlns:p14="http://schemas.microsoft.com/office/powerpoint/2010/main" val="14810864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111</a:t>
            </a:fld>
            <a:endParaRPr lang="en-US" dirty="0"/>
          </a:p>
        </p:txBody>
      </p:sp>
    </p:spTree>
    <p:extLst>
      <p:ext uri="{BB962C8B-B14F-4D97-AF65-F5344CB8AC3E}">
        <p14:creationId xmlns:p14="http://schemas.microsoft.com/office/powerpoint/2010/main" val="7555668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112</a:t>
            </a:fld>
            <a:endParaRPr lang="en-US" dirty="0"/>
          </a:p>
        </p:txBody>
      </p:sp>
    </p:spTree>
    <p:extLst>
      <p:ext uri="{BB962C8B-B14F-4D97-AF65-F5344CB8AC3E}">
        <p14:creationId xmlns:p14="http://schemas.microsoft.com/office/powerpoint/2010/main" val="22161031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113</a:t>
            </a:fld>
            <a:endParaRPr lang="en-US" dirty="0"/>
          </a:p>
        </p:txBody>
      </p:sp>
    </p:spTree>
    <p:extLst>
      <p:ext uri="{BB962C8B-B14F-4D97-AF65-F5344CB8AC3E}">
        <p14:creationId xmlns:p14="http://schemas.microsoft.com/office/powerpoint/2010/main" val="33352234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114</a:t>
            </a:fld>
            <a:endParaRPr lang="en-US" dirty="0"/>
          </a:p>
        </p:txBody>
      </p:sp>
    </p:spTree>
    <p:extLst>
      <p:ext uri="{BB962C8B-B14F-4D97-AF65-F5344CB8AC3E}">
        <p14:creationId xmlns:p14="http://schemas.microsoft.com/office/powerpoint/2010/main" val="321515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903250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115</a:t>
            </a:fld>
            <a:endParaRPr lang="en-US" dirty="0"/>
          </a:p>
        </p:txBody>
      </p:sp>
    </p:spTree>
    <p:extLst>
      <p:ext uri="{BB962C8B-B14F-4D97-AF65-F5344CB8AC3E}">
        <p14:creationId xmlns:p14="http://schemas.microsoft.com/office/powerpoint/2010/main" val="11103033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116</a:t>
            </a:fld>
            <a:endParaRPr lang="en-US" dirty="0"/>
          </a:p>
        </p:txBody>
      </p:sp>
    </p:spTree>
    <p:extLst>
      <p:ext uri="{BB962C8B-B14F-4D97-AF65-F5344CB8AC3E}">
        <p14:creationId xmlns:p14="http://schemas.microsoft.com/office/powerpoint/2010/main" val="37184559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117</a:t>
            </a:fld>
            <a:endParaRPr lang="en-US" dirty="0"/>
          </a:p>
        </p:txBody>
      </p:sp>
    </p:spTree>
    <p:extLst>
      <p:ext uri="{BB962C8B-B14F-4D97-AF65-F5344CB8AC3E}">
        <p14:creationId xmlns:p14="http://schemas.microsoft.com/office/powerpoint/2010/main" val="8160965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118</a:t>
            </a:fld>
            <a:endParaRPr lang="en-US" dirty="0"/>
          </a:p>
        </p:txBody>
      </p:sp>
    </p:spTree>
    <p:extLst>
      <p:ext uri="{BB962C8B-B14F-4D97-AF65-F5344CB8AC3E}">
        <p14:creationId xmlns:p14="http://schemas.microsoft.com/office/powerpoint/2010/main" val="10461369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https://assets.publishing.service.gov.uk/government/uploads/system/uploads/attachment_data/file/147915/Green-Book-Chapter-4.pdf</a:t>
            </a:r>
            <a:endParaRPr lang="en-GB" sz="1200" dirty="0"/>
          </a:p>
        </p:txBody>
      </p:sp>
      <p:sp>
        <p:nvSpPr>
          <p:cNvPr id="4" name="Slide Number Placeholder 3"/>
          <p:cNvSpPr>
            <a:spLocks noGrp="1"/>
          </p:cNvSpPr>
          <p:nvPr>
            <p:ph type="sldNum" sz="quarter" idx="10"/>
          </p:nvPr>
        </p:nvSpPr>
        <p:spPr/>
        <p:txBody>
          <a:bodyPr/>
          <a:lstStyle/>
          <a:p>
            <a:fld id="{E3F8AA70-D14C-4B43-B2DB-D09A5DC98D55}" type="slidenum">
              <a:rPr lang="en-GB" smtClean="0"/>
              <a:t>119</a:t>
            </a:fld>
            <a:endParaRPr lang="en-GB" dirty="0"/>
          </a:p>
        </p:txBody>
      </p:sp>
    </p:spTree>
    <p:extLst>
      <p:ext uri="{BB962C8B-B14F-4D97-AF65-F5344CB8AC3E}">
        <p14:creationId xmlns:p14="http://schemas.microsoft.com/office/powerpoint/2010/main" val="9666282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120</a:t>
            </a:fld>
            <a:endParaRPr lang="en-US" dirty="0"/>
          </a:p>
        </p:txBody>
      </p:sp>
    </p:spTree>
    <p:extLst>
      <p:ext uri="{BB962C8B-B14F-4D97-AF65-F5344CB8AC3E}">
        <p14:creationId xmlns:p14="http://schemas.microsoft.com/office/powerpoint/2010/main" val="36546492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solidFill>
                <a:srgbClr val="FF0000"/>
              </a:solidFill>
            </a:endParaRPr>
          </a:p>
          <a:p>
            <a:endParaRPr lang="en-GB" altLang="en-US" dirty="0"/>
          </a:p>
        </p:txBody>
      </p:sp>
      <p:sp>
        <p:nvSpPr>
          <p:cNvPr id="4" name="Slide Number Placeholder 3"/>
          <p:cNvSpPr>
            <a:spLocks noGrp="1"/>
          </p:cNvSpPr>
          <p:nvPr>
            <p:ph type="sldNum" sz="quarter" idx="10"/>
          </p:nvPr>
        </p:nvSpPr>
        <p:spPr/>
        <p:txBody>
          <a:bodyPr/>
          <a:lstStyle/>
          <a:p>
            <a:fld id="{E3F8AA70-D14C-4B43-B2DB-D09A5DC98D55}" type="slidenum">
              <a:rPr lang="en-GB" smtClean="0"/>
              <a:t>121</a:t>
            </a:fld>
            <a:endParaRPr lang="en-GB" dirty="0"/>
          </a:p>
        </p:txBody>
      </p:sp>
    </p:spTree>
    <p:extLst>
      <p:ext uri="{BB962C8B-B14F-4D97-AF65-F5344CB8AC3E}">
        <p14:creationId xmlns:p14="http://schemas.microsoft.com/office/powerpoint/2010/main" val="5956866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p>
          <a:p>
            <a:r>
              <a:rPr lang="en-GB" dirty="0"/>
              <a:t>The patient should be given a copy of the patient information leaflet (PIL) and/or any other relevant written information.</a:t>
            </a:r>
          </a:p>
          <a:p>
            <a:endParaRPr lang="en-GB" altLang="en-US" dirty="0">
              <a:solidFill>
                <a:srgbClr val="FF0000"/>
              </a:solidFill>
            </a:endParaRPr>
          </a:p>
          <a:p>
            <a:r>
              <a:rPr lang="en-GB" altLang="en-US" dirty="0"/>
              <a:t>If a further dose will be required, an appointment should be made for this and the individual should be given a record card with details the first dose of vaccine and details of the appointment date and time for the second dose.</a:t>
            </a:r>
          </a:p>
          <a:p>
            <a:endParaRPr lang="en-GB" altLang="en-US" dirty="0"/>
          </a:p>
          <a:p>
            <a:r>
              <a:rPr lang="en-GB" dirty="0"/>
              <a:t>As syncope can occur following vaccination, those vaccinated should be advised to wait for 15 minutes post-vaccination before driving. There is no waiting period required for those vaccinated who are not driving</a:t>
            </a:r>
          </a:p>
        </p:txBody>
      </p:sp>
      <p:sp>
        <p:nvSpPr>
          <p:cNvPr id="4" name="Slide Number Placeholder 3"/>
          <p:cNvSpPr>
            <a:spLocks noGrp="1"/>
          </p:cNvSpPr>
          <p:nvPr>
            <p:ph type="sldNum" sz="quarter" idx="10"/>
          </p:nvPr>
        </p:nvSpPr>
        <p:spPr/>
        <p:txBody>
          <a:bodyPr/>
          <a:lstStyle/>
          <a:p>
            <a:fld id="{E3F8AA70-D14C-4B43-B2DB-D09A5DC98D55}" type="slidenum">
              <a:rPr lang="en-GB" smtClean="0"/>
              <a:t>123</a:t>
            </a:fld>
            <a:endParaRPr lang="en-GB" dirty="0"/>
          </a:p>
        </p:txBody>
      </p:sp>
    </p:spTree>
    <p:extLst>
      <p:ext uri="{BB962C8B-B14F-4D97-AF65-F5344CB8AC3E}">
        <p14:creationId xmlns:p14="http://schemas.microsoft.com/office/powerpoint/2010/main" val="29621770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124</a:t>
            </a:fld>
            <a:endParaRPr lang="en-US" dirty="0"/>
          </a:p>
        </p:txBody>
      </p:sp>
    </p:spTree>
    <p:extLst>
      <p:ext uri="{BB962C8B-B14F-4D97-AF65-F5344CB8AC3E}">
        <p14:creationId xmlns:p14="http://schemas.microsoft.com/office/powerpoint/2010/main" val="23949394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125</a:t>
            </a:fld>
            <a:endParaRPr lang="en-US" dirty="0"/>
          </a:p>
        </p:txBody>
      </p:sp>
    </p:spTree>
    <p:extLst>
      <p:ext uri="{BB962C8B-B14F-4D97-AF65-F5344CB8AC3E}">
        <p14:creationId xmlns:p14="http://schemas.microsoft.com/office/powerpoint/2010/main" val="96800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1479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126</a:t>
            </a:fld>
            <a:endParaRPr lang="en-US" dirty="0"/>
          </a:p>
        </p:txBody>
      </p:sp>
    </p:spTree>
    <p:extLst>
      <p:ext uri="{BB962C8B-B14F-4D97-AF65-F5344CB8AC3E}">
        <p14:creationId xmlns:p14="http://schemas.microsoft.com/office/powerpoint/2010/main" val="22584183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Turner P and others. COVID-19 vaccine-associated anaphylaxis: A statement of the World Allergy Organization Anaphylaxis Committee. </a:t>
            </a:r>
            <a:r>
              <a:rPr lang="en-GB" b="0" dirty="0">
                <a:hlinkClick r:id="rId3" tooltip="Go to World Allergy Organization Journal on ScienceDirect"/>
              </a:rPr>
              <a:t>World Allergy Organization Journal</a:t>
            </a:r>
            <a:r>
              <a:rPr lang="en-GB" b="0" dirty="0"/>
              <a:t> </a:t>
            </a:r>
            <a:r>
              <a:rPr lang="en-GB" b="0" dirty="0">
                <a:hlinkClick r:id="rId4" tooltip="Go to table of contents for this volume/issue"/>
              </a:rPr>
              <a:t>Volume 14, Issue 2</a:t>
            </a:r>
            <a:r>
              <a:rPr lang="en-GB" b="0" dirty="0"/>
              <a:t>, February 2021, 100517</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127</a:t>
            </a:fld>
            <a:endParaRPr lang="en-GB" dirty="0"/>
          </a:p>
        </p:txBody>
      </p:sp>
    </p:spTree>
    <p:extLst>
      <p:ext uri="{BB962C8B-B14F-4D97-AF65-F5344CB8AC3E}">
        <p14:creationId xmlns:p14="http://schemas.microsoft.com/office/powerpoint/2010/main" val="213032049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128</a:t>
            </a:fld>
            <a:endParaRPr lang="en-US" dirty="0"/>
          </a:p>
        </p:txBody>
      </p:sp>
    </p:spTree>
    <p:extLst>
      <p:ext uri="{BB962C8B-B14F-4D97-AF65-F5344CB8AC3E}">
        <p14:creationId xmlns:p14="http://schemas.microsoft.com/office/powerpoint/2010/main" val="23681383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129</a:t>
            </a:fld>
            <a:endParaRPr lang="en-US" dirty="0"/>
          </a:p>
        </p:txBody>
      </p:sp>
    </p:spTree>
    <p:extLst>
      <p:ext uri="{BB962C8B-B14F-4D97-AF65-F5344CB8AC3E}">
        <p14:creationId xmlns:p14="http://schemas.microsoft.com/office/powerpoint/2010/main" val="27656872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130</a:t>
            </a:fld>
            <a:endParaRPr lang="en-US" dirty="0"/>
          </a:p>
        </p:txBody>
      </p:sp>
    </p:spTree>
    <p:extLst>
      <p:ext uri="{BB962C8B-B14F-4D97-AF65-F5344CB8AC3E}">
        <p14:creationId xmlns:p14="http://schemas.microsoft.com/office/powerpoint/2010/main" val="33380592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131</a:t>
            </a:fld>
            <a:endParaRPr lang="en-US" dirty="0"/>
          </a:p>
        </p:txBody>
      </p:sp>
    </p:spTree>
    <p:extLst>
      <p:ext uri="{BB962C8B-B14F-4D97-AF65-F5344CB8AC3E}">
        <p14:creationId xmlns:p14="http://schemas.microsoft.com/office/powerpoint/2010/main" val="28908429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132</a:t>
            </a:fld>
            <a:endParaRPr lang="en-US" dirty="0"/>
          </a:p>
        </p:txBody>
      </p:sp>
    </p:spTree>
    <p:extLst>
      <p:ext uri="{BB962C8B-B14F-4D97-AF65-F5344CB8AC3E}">
        <p14:creationId xmlns:p14="http://schemas.microsoft.com/office/powerpoint/2010/main" val="11157809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133</a:t>
            </a:fld>
            <a:endParaRPr lang="en-US" dirty="0"/>
          </a:p>
        </p:txBody>
      </p:sp>
    </p:spTree>
    <p:extLst>
      <p:ext uri="{BB962C8B-B14F-4D97-AF65-F5344CB8AC3E}">
        <p14:creationId xmlns:p14="http://schemas.microsoft.com/office/powerpoint/2010/main" val="30069982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Undertaking this training should give immunisers a lot of the information they will require to answer some of the questions, for example, how the vaccine is made, whether it has been thoroughly tested, how many people it has been given to in clinical trials and the possible reactions it might cause.</a:t>
            </a:r>
          </a:p>
          <a:p>
            <a:endParaRPr lang="en-GB" dirty="0"/>
          </a:p>
          <a:p>
            <a:r>
              <a:rPr lang="en-GB" dirty="0"/>
              <a:t>It is important that immunisers read the information being made available to vaccinees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134</a:t>
            </a:fld>
            <a:endParaRPr lang="en-GB" dirty="0"/>
          </a:p>
        </p:txBody>
      </p:sp>
    </p:spTree>
    <p:extLst>
      <p:ext uri="{BB962C8B-B14F-4D97-AF65-F5344CB8AC3E}">
        <p14:creationId xmlns:p14="http://schemas.microsoft.com/office/powerpoint/2010/main" val="15677549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135</a:t>
            </a:fld>
            <a:endParaRPr lang="en-US" dirty="0"/>
          </a:p>
        </p:txBody>
      </p:sp>
    </p:spTree>
    <p:extLst>
      <p:ext uri="{BB962C8B-B14F-4D97-AF65-F5344CB8AC3E}">
        <p14:creationId xmlns:p14="http://schemas.microsoft.com/office/powerpoint/2010/main" val="208657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22432483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136</a:t>
            </a:fld>
            <a:endParaRPr lang="en-GB" dirty="0"/>
          </a:p>
        </p:txBody>
      </p:sp>
    </p:spTree>
    <p:extLst>
      <p:ext uri="{BB962C8B-B14F-4D97-AF65-F5344CB8AC3E}">
        <p14:creationId xmlns:p14="http://schemas.microsoft.com/office/powerpoint/2010/main" val="1221805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137</a:t>
            </a:fld>
            <a:endParaRPr lang="en-GB" dirty="0"/>
          </a:p>
        </p:txBody>
      </p:sp>
    </p:spTree>
    <p:extLst>
      <p:ext uri="{BB962C8B-B14F-4D97-AF65-F5344CB8AC3E}">
        <p14:creationId xmlns:p14="http://schemas.microsoft.com/office/powerpoint/2010/main" val="103984306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138</a:t>
            </a:fld>
            <a:endParaRPr lang="en-GB" dirty="0"/>
          </a:p>
        </p:txBody>
      </p:sp>
    </p:spTree>
    <p:extLst>
      <p:ext uri="{BB962C8B-B14F-4D97-AF65-F5344CB8AC3E}">
        <p14:creationId xmlns:p14="http://schemas.microsoft.com/office/powerpoint/2010/main" val="75976187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139</a:t>
            </a:fld>
            <a:endParaRPr lang="en-US" dirty="0"/>
          </a:p>
        </p:txBody>
      </p:sp>
    </p:spTree>
    <p:extLst>
      <p:ext uri="{BB962C8B-B14F-4D97-AF65-F5344CB8AC3E}">
        <p14:creationId xmlns:p14="http://schemas.microsoft.com/office/powerpoint/2010/main" val="32822402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E3F8AA70-D14C-4B43-B2DB-D09A5DC98D55}" type="slidenum">
              <a:rPr lang="en-GB" smtClean="0"/>
              <a:t>140</a:t>
            </a:fld>
            <a:endParaRPr lang="en-GB" dirty="0"/>
          </a:p>
        </p:txBody>
      </p:sp>
    </p:spTree>
    <p:extLst>
      <p:ext uri="{BB962C8B-B14F-4D97-AF65-F5344CB8AC3E}">
        <p14:creationId xmlns:p14="http://schemas.microsoft.com/office/powerpoint/2010/main" val="30215689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141</a:t>
            </a:fld>
            <a:endParaRPr lang="en-GB" dirty="0"/>
          </a:p>
        </p:txBody>
      </p:sp>
    </p:spTree>
    <p:extLst>
      <p:ext uri="{BB962C8B-B14F-4D97-AF65-F5344CB8AC3E}">
        <p14:creationId xmlns:p14="http://schemas.microsoft.com/office/powerpoint/2010/main" val="299117790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142</a:t>
            </a:fld>
            <a:endParaRPr lang="en-US" dirty="0"/>
          </a:p>
        </p:txBody>
      </p:sp>
    </p:spTree>
    <p:extLst>
      <p:ext uri="{BB962C8B-B14F-4D97-AF65-F5344CB8AC3E}">
        <p14:creationId xmlns:p14="http://schemas.microsoft.com/office/powerpoint/2010/main" val="40101624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143</a:t>
            </a:fld>
            <a:endParaRPr lang="en-US" dirty="0"/>
          </a:p>
        </p:txBody>
      </p:sp>
    </p:spTree>
    <p:extLst>
      <p:ext uri="{BB962C8B-B14F-4D97-AF65-F5344CB8AC3E}">
        <p14:creationId xmlns:p14="http://schemas.microsoft.com/office/powerpoint/2010/main" val="258015228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144</a:t>
            </a:fld>
            <a:endParaRPr lang="en-GB" dirty="0"/>
          </a:p>
        </p:txBody>
      </p:sp>
    </p:spTree>
    <p:extLst>
      <p:ext uri="{BB962C8B-B14F-4D97-AF65-F5344CB8AC3E}">
        <p14:creationId xmlns:p14="http://schemas.microsoft.com/office/powerpoint/2010/main" val="41817500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145</a:t>
            </a:fld>
            <a:endParaRPr lang="en-US" dirty="0"/>
          </a:p>
        </p:txBody>
      </p:sp>
    </p:spTree>
    <p:extLst>
      <p:ext uri="{BB962C8B-B14F-4D97-AF65-F5344CB8AC3E}">
        <p14:creationId xmlns:p14="http://schemas.microsoft.com/office/powerpoint/2010/main" val="356379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6575620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Always check website for latest version of ‘Which COVID-19 vaccine’ poster as one shown on slide may not be the latest version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146</a:t>
            </a:fld>
            <a:endParaRPr lang="en-GB" dirty="0"/>
          </a:p>
        </p:txBody>
      </p:sp>
    </p:spTree>
    <p:extLst>
      <p:ext uri="{BB962C8B-B14F-4D97-AF65-F5344CB8AC3E}">
        <p14:creationId xmlns:p14="http://schemas.microsoft.com/office/powerpoint/2010/main" val="15146794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147</a:t>
            </a:fld>
            <a:endParaRPr lang="en-US" dirty="0"/>
          </a:p>
        </p:txBody>
      </p:sp>
    </p:spTree>
    <p:extLst>
      <p:ext uri="{BB962C8B-B14F-4D97-AF65-F5344CB8AC3E}">
        <p14:creationId xmlns:p14="http://schemas.microsoft.com/office/powerpoint/2010/main" val="9438958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148</a:t>
            </a:fld>
            <a:endParaRPr lang="en-US" dirty="0"/>
          </a:p>
        </p:txBody>
      </p:sp>
    </p:spTree>
    <p:extLst>
      <p:ext uri="{BB962C8B-B14F-4D97-AF65-F5344CB8AC3E}">
        <p14:creationId xmlns:p14="http://schemas.microsoft.com/office/powerpoint/2010/main" val="15953077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149</a:t>
            </a:fld>
            <a:endParaRPr lang="en-US" dirty="0"/>
          </a:p>
        </p:txBody>
      </p:sp>
    </p:spTree>
    <p:extLst>
      <p:ext uri="{BB962C8B-B14F-4D97-AF65-F5344CB8AC3E}">
        <p14:creationId xmlns:p14="http://schemas.microsoft.com/office/powerpoint/2010/main" val="281214113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150</a:t>
            </a:fld>
            <a:endParaRPr lang="en-US" dirty="0"/>
          </a:p>
        </p:txBody>
      </p:sp>
    </p:spTree>
    <p:extLst>
      <p:ext uri="{BB962C8B-B14F-4D97-AF65-F5344CB8AC3E}">
        <p14:creationId xmlns:p14="http://schemas.microsoft.com/office/powerpoint/2010/main" val="232061425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151</a:t>
            </a:fld>
            <a:endParaRPr lang="en-US" dirty="0"/>
          </a:p>
        </p:txBody>
      </p:sp>
    </p:spTree>
    <p:extLst>
      <p:ext uri="{BB962C8B-B14F-4D97-AF65-F5344CB8AC3E}">
        <p14:creationId xmlns:p14="http://schemas.microsoft.com/office/powerpoint/2010/main" val="282070181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152</a:t>
            </a:fld>
            <a:endParaRPr lang="en-GB" dirty="0"/>
          </a:p>
        </p:txBody>
      </p:sp>
    </p:spTree>
    <p:extLst>
      <p:ext uri="{BB962C8B-B14F-4D97-AF65-F5344CB8AC3E}">
        <p14:creationId xmlns:p14="http://schemas.microsoft.com/office/powerpoint/2010/main" val="31195938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153</a:t>
            </a:fld>
            <a:endParaRPr lang="en-GB" dirty="0"/>
          </a:p>
        </p:txBody>
      </p:sp>
    </p:spTree>
    <p:extLst>
      <p:ext uri="{BB962C8B-B14F-4D97-AF65-F5344CB8AC3E}">
        <p14:creationId xmlns:p14="http://schemas.microsoft.com/office/powerpoint/2010/main" val="32686189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154</a:t>
            </a:fld>
            <a:endParaRPr lang="en-GB" dirty="0"/>
          </a:p>
        </p:txBody>
      </p:sp>
    </p:spTree>
    <p:extLst>
      <p:ext uri="{BB962C8B-B14F-4D97-AF65-F5344CB8AC3E}">
        <p14:creationId xmlns:p14="http://schemas.microsoft.com/office/powerpoint/2010/main" val="386379148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155</a:t>
            </a:fld>
            <a:endParaRPr lang="en-US" dirty="0"/>
          </a:p>
        </p:txBody>
      </p:sp>
    </p:spTree>
    <p:extLst>
      <p:ext uri="{BB962C8B-B14F-4D97-AF65-F5344CB8AC3E}">
        <p14:creationId xmlns:p14="http://schemas.microsoft.com/office/powerpoint/2010/main" val="284936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370008195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156</a:t>
            </a:fld>
            <a:endParaRPr lang="en-US" dirty="0"/>
          </a:p>
        </p:txBody>
      </p:sp>
    </p:spTree>
    <p:extLst>
      <p:ext uri="{BB962C8B-B14F-4D97-AF65-F5344CB8AC3E}">
        <p14:creationId xmlns:p14="http://schemas.microsoft.com/office/powerpoint/2010/main" val="411481959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157</a:t>
            </a:fld>
            <a:endParaRPr lang="en-GB" dirty="0"/>
          </a:p>
        </p:txBody>
      </p:sp>
    </p:spTree>
    <p:extLst>
      <p:ext uri="{BB962C8B-B14F-4D97-AF65-F5344CB8AC3E}">
        <p14:creationId xmlns:p14="http://schemas.microsoft.com/office/powerpoint/2010/main" val="28892901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158</a:t>
            </a:fld>
            <a:endParaRPr lang="en-US" dirty="0"/>
          </a:p>
        </p:txBody>
      </p:sp>
    </p:spTree>
    <p:extLst>
      <p:ext uri="{BB962C8B-B14F-4D97-AF65-F5344CB8AC3E}">
        <p14:creationId xmlns:p14="http://schemas.microsoft.com/office/powerpoint/2010/main" val="332570263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159</a:t>
            </a:fld>
            <a:endParaRPr lang="en-US" dirty="0"/>
          </a:p>
        </p:txBody>
      </p:sp>
    </p:spTree>
    <p:extLst>
      <p:ext uri="{BB962C8B-B14F-4D97-AF65-F5344CB8AC3E}">
        <p14:creationId xmlns:p14="http://schemas.microsoft.com/office/powerpoint/2010/main" val="24560147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160</a:t>
            </a:fld>
            <a:endParaRPr lang="en-US" dirty="0"/>
          </a:p>
        </p:txBody>
      </p:sp>
    </p:spTree>
    <p:extLst>
      <p:ext uri="{BB962C8B-B14F-4D97-AF65-F5344CB8AC3E}">
        <p14:creationId xmlns:p14="http://schemas.microsoft.com/office/powerpoint/2010/main" val="784779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161</a:t>
            </a:fld>
            <a:endParaRPr lang="en-US" dirty="0"/>
          </a:p>
        </p:txBody>
      </p:sp>
    </p:spTree>
    <p:extLst>
      <p:ext uri="{BB962C8B-B14F-4D97-AF65-F5344CB8AC3E}">
        <p14:creationId xmlns:p14="http://schemas.microsoft.com/office/powerpoint/2010/main" val="174795585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162</a:t>
            </a:fld>
            <a:endParaRPr lang="en-US" dirty="0"/>
          </a:p>
        </p:txBody>
      </p:sp>
    </p:spTree>
    <p:extLst>
      <p:ext uri="{BB962C8B-B14F-4D97-AF65-F5344CB8AC3E}">
        <p14:creationId xmlns:p14="http://schemas.microsoft.com/office/powerpoint/2010/main" val="5238340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163</a:t>
            </a:fld>
            <a:endParaRPr lang="en-US" dirty="0"/>
          </a:p>
        </p:txBody>
      </p:sp>
    </p:spTree>
    <p:extLst>
      <p:ext uri="{BB962C8B-B14F-4D97-AF65-F5344CB8AC3E}">
        <p14:creationId xmlns:p14="http://schemas.microsoft.com/office/powerpoint/2010/main" val="39305286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164</a:t>
            </a:fld>
            <a:endParaRPr lang="en-GB" dirty="0"/>
          </a:p>
        </p:txBody>
      </p:sp>
    </p:spTree>
    <p:extLst>
      <p:ext uri="{BB962C8B-B14F-4D97-AF65-F5344CB8AC3E}">
        <p14:creationId xmlns:p14="http://schemas.microsoft.com/office/powerpoint/2010/main" val="334620123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165</a:t>
            </a:fld>
            <a:endParaRPr lang="en-US" dirty="0"/>
          </a:p>
        </p:txBody>
      </p:sp>
    </p:spTree>
    <p:extLst>
      <p:ext uri="{BB962C8B-B14F-4D97-AF65-F5344CB8AC3E}">
        <p14:creationId xmlns:p14="http://schemas.microsoft.com/office/powerpoint/2010/main" val="390939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90434539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166</a:t>
            </a:fld>
            <a:endParaRPr lang="en-US" dirty="0"/>
          </a:p>
        </p:txBody>
      </p:sp>
    </p:spTree>
    <p:extLst>
      <p:ext uri="{BB962C8B-B14F-4D97-AF65-F5344CB8AC3E}">
        <p14:creationId xmlns:p14="http://schemas.microsoft.com/office/powerpoint/2010/main" val="33822042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167</a:t>
            </a:fld>
            <a:endParaRPr lang="en-US" dirty="0"/>
          </a:p>
        </p:txBody>
      </p:sp>
    </p:spTree>
    <p:extLst>
      <p:ext uri="{BB962C8B-B14F-4D97-AF65-F5344CB8AC3E}">
        <p14:creationId xmlns:p14="http://schemas.microsoft.com/office/powerpoint/2010/main" val="193965304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168</a:t>
            </a:fld>
            <a:endParaRPr lang="en-GB" dirty="0"/>
          </a:p>
        </p:txBody>
      </p:sp>
    </p:spTree>
    <p:extLst>
      <p:ext uri="{BB962C8B-B14F-4D97-AF65-F5344CB8AC3E}">
        <p14:creationId xmlns:p14="http://schemas.microsoft.com/office/powerpoint/2010/main" val="61182003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169</a:t>
            </a:fld>
            <a:endParaRPr lang="en-US" dirty="0"/>
          </a:p>
        </p:txBody>
      </p:sp>
    </p:spTree>
    <p:extLst>
      <p:ext uri="{BB962C8B-B14F-4D97-AF65-F5344CB8AC3E}">
        <p14:creationId xmlns:p14="http://schemas.microsoft.com/office/powerpoint/2010/main" val="282764413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170</a:t>
            </a:fld>
            <a:endParaRPr lang="en-US" dirty="0"/>
          </a:p>
        </p:txBody>
      </p:sp>
    </p:spTree>
    <p:extLst>
      <p:ext uri="{BB962C8B-B14F-4D97-AF65-F5344CB8AC3E}">
        <p14:creationId xmlns:p14="http://schemas.microsoft.com/office/powerpoint/2010/main" val="19230722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171</a:t>
            </a:fld>
            <a:endParaRPr lang="en-US" dirty="0"/>
          </a:p>
        </p:txBody>
      </p:sp>
    </p:spTree>
    <p:extLst>
      <p:ext uri="{BB962C8B-B14F-4D97-AF65-F5344CB8AC3E}">
        <p14:creationId xmlns:p14="http://schemas.microsoft.com/office/powerpoint/2010/main" val="417974278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172</a:t>
            </a:fld>
            <a:endParaRPr lang="en-US" dirty="0"/>
          </a:p>
        </p:txBody>
      </p:sp>
    </p:spTree>
    <p:extLst>
      <p:ext uri="{BB962C8B-B14F-4D97-AF65-F5344CB8AC3E}">
        <p14:creationId xmlns:p14="http://schemas.microsoft.com/office/powerpoint/2010/main" val="391023502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173</a:t>
            </a:fld>
            <a:endParaRPr lang="en-US" dirty="0"/>
          </a:p>
        </p:txBody>
      </p:sp>
    </p:spTree>
    <p:extLst>
      <p:ext uri="{BB962C8B-B14F-4D97-AF65-F5344CB8AC3E}">
        <p14:creationId xmlns:p14="http://schemas.microsoft.com/office/powerpoint/2010/main" val="327017368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174</a:t>
            </a:fld>
            <a:endParaRPr lang="en-US" dirty="0"/>
          </a:p>
        </p:txBody>
      </p:sp>
    </p:spTree>
    <p:extLst>
      <p:ext uri="{BB962C8B-B14F-4D97-AF65-F5344CB8AC3E}">
        <p14:creationId xmlns:p14="http://schemas.microsoft.com/office/powerpoint/2010/main" val="31353982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175</a:t>
            </a:fld>
            <a:endParaRPr lang="en-US" dirty="0"/>
          </a:p>
        </p:txBody>
      </p:sp>
    </p:spTree>
    <p:extLst>
      <p:ext uri="{BB962C8B-B14F-4D97-AF65-F5344CB8AC3E}">
        <p14:creationId xmlns:p14="http://schemas.microsoft.com/office/powerpoint/2010/main" val="159857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203253080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176</a:t>
            </a:fld>
            <a:endParaRPr lang="en-US" dirty="0"/>
          </a:p>
        </p:txBody>
      </p:sp>
    </p:spTree>
    <p:extLst>
      <p:ext uri="{BB962C8B-B14F-4D97-AF65-F5344CB8AC3E}">
        <p14:creationId xmlns:p14="http://schemas.microsoft.com/office/powerpoint/2010/main" val="108092215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177</a:t>
            </a:fld>
            <a:endParaRPr lang="en-US" dirty="0"/>
          </a:p>
        </p:txBody>
      </p:sp>
    </p:spTree>
    <p:extLst>
      <p:ext uri="{BB962C8B-B14F-4D97-AF65-F5344CB8AC3E}">
        <p14:creationId xmlns:p14="http://schemas.microsoft.com/office/powerpoint/2010/main" val="95800001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178</a:t>
            </a:fld>
            <a:endParaRPr lang="en-US" dirty="0"/>
          </a:p>
        </p:txBody>
      </p:sp>
    </p:spTree>
    <p:extLst>
      <p:ext uri="{BB962C8B-B14F-4D97-AF65-F5344CB8AC3E}">
        <p14:creationId xmlns:p14="http://schemas.microsoft.com/office/powerpoint/2010/main" val="139578574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179</a:t>
            </a:fld>
            <a:endParaRPr lang="en-GB" dirty="0"/>
          </a:p>
        </p:txBody>
      </p:sp>
    </p:spTree>
    <p:extLst>
      <p:ext uri="{BB962C8B-B14F-4D97-AF65-F5344CB8AC3E}">
        <p14:creationId xmlns:p14="http://schemas.microsoft.com/office/powerpoint/2010/main" val="27006493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180</a:t>
            </a:fld>
            <a:endParaRPr lang="en-GB" dirty="0"/>
          </a:p>
        </p:txBody>
      </p:sp>
    </p:spTree>
    <p:extLst>
      <p:ext uri="{BB962C8B-B14F-4D97-AF65-F5344CB8AC3E}">
        <p14:creationId xmlns:p14="http://schemas.microsoft.com/office/powerpoint/2010/main" val="241384880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181</a:t>
            </a:fld>
            <a:endParaRPr lang="en-US" dirty="0"/>
          </a:p>
        </p:txBody>
      </p:sp>
    </p:spTree>
    <p:extLst>
      <p:ext uri="{BB962C8B-B14F-4D97-AF65-F5344CB8AC3E}">
        <p14:creationId xmlns:p14="http://schemas.microsoft.com/office/powerpoint/2010/main" val="94447512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182</a:t>
            </a:fld>
            <a:endParaRPr lang="en-GB" dirty="0"/>
          </a:p>
        </p:txBody>
      </p:sp>
    </p:spTree>
    <p:extLst>
      <p:ext uri="{BB962C8B-B14F-4D97-AF65-F5344CB8AC3E}">
        <p14:creationId xmlns:p14="http://schemas.microsoft.com/office/powerpoint/2010/main" val="361653843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183</a:t>
            </a:fld>
            <a:endParaRPr lang="en-US" dirty="0"/>
          </a:p>
        </p:txBody>
      </p:sp>
    </p:spTree>
    <p:extLst>
      <p:ext uri="{BB962C8B-B14F-4D97-AF65-F5344CB8AC3E}">
        <p14:creationId xmlns:p14="http://schemas.microsoft.com/office/powerpoint/2010/main" val="326882335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184</a:t>
            </a:fld>
            <a:endParaRPr lang="en-US" dirty="0"/>
          </a:p>
        </p:txBody>
      </p:sp>
    </p:spTree>
    <p:extLst>
      <p:ext uri="{BB962C8B-B14F-4D97-AF65-F5344CB8AC3E}">
        <p14:creationId xmlns:p14="http://schemas.microsoft.com/office/powerpoint/2010/main" val="205528657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To note: whilst the 2.5 hours thawing advice is stated in the Moderna vaccine (Spikevax) vaccine’s </a:t>
            </a:r>
            <a:r>
              <a:rPr lang="en-GB" sz="1200" b="0" u="none" strike="noStrike" kern="1200" dirty="0">
                <a:solidFill>
                  <a:schemeClr val="tx1"/>
                </a:solidFill>
                <a:effectLst/>
                <a:latin typeface="+mn-lt"/>
                <a:ea typeface="+mn-ea"/>
                <a:cs typeface="+mn-cs"/>
                <a:hlinkClick r:id="rId3"/>
              </a:rPr>
              <a:t>Summary of Product Characteristics,</a:t>
            </a:r>
            <a:r>
              <a:rPr lang="en-GB" sz="1200" b="0" kern="1200" dirty="0">
                <a:solidFill>
                  <a:schemeClr val="tx1"/>
                </a:solidFill>
                <a:effectLst/>
                <a:latin typeface="+mn-lt"/>
                <a:ea typeface="+mn-ea"/>
                <a:cs typeface="+mn-cs"/>
              </a:rPr>
              <a:t> in practice it has been found to take significantly longer than this to thaw. The </a:t>
            </a:r>
            <a:r>
              <a:rPr lang="en-GB" sz="1200" b="0" u="none" strike="noStrike" kern="1200" dirty="0">
                <a:solidFill>
                  <a:schemeClr val="tx1"/>
                </a:solidFill>
                <a:effectLst/>
                <a:latin typeface="+mn-lt"/>
                <a:ea typeface="+mn-ea"/>
                <a:cs typeface="+mn-cs"/>
                <a:hlinkClick r:id="rId4"/>
              </a:rPr>
              <a:t>Specialist Pharmacy Service Standard Operating Procedure ‘Unpacking of frozen Moderna vaccine (Spikevax) COVID-19 Vaccine and transfer to fridges to thaw</a:t>
            </a:r>
            <a:r>
              <a:rPr lang="en-GB" sz="1200" b="0" u="none" strike="noStrike"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states that the vials may take up to 24 hours to thaw in a fridge</a:t>
            </a:r>
            <a:endParaRPr lang="en-GB" b="0" dirty="0"/>
          </a:p>
        </p:txBody>
      </p:sp>
      <p:sp>
        <p:nvSpPr>
          <p:cNvPr id="4" name="Slide Number Placeholder 3"/>
          <p:cNvSpPr>
            <a:spLocks noGrp="1"/>
          </p:cNvSpPr>
          <p:nvPr>
            <p:ph type="sldNum" sz="quarter" idx="5"/>
          </p:nvPr>
        </p:nvSpPr>
        <p:spPr/>
        <p:txBody>
          <a:bodyPr/>
          <a:lstStyle/>
          <a:p>
            <a:fld id="{E3F8AA70-D14C-4B43-B2DB-D09A5DC98D55}" type="slidenum">
              <a:rPr lang="en-GB" smtClean="0"/>
              <a:t>185</a:t>
            </a:fld>
            <a:endParaRPr lang="en-GB" dirty="0"/>
          </a:p>
        </p:txBody>
      </p:sp>
    </p:spTree>
    <p:extLst>
      <p:ext uri="{BB962C8B-B14F-4D97-AF65-F5344CB8AC3E}">
        <p14:creationId xmlns:p14="http://schemas.microsoft.com/office/powerpoint/2010/main" val="1055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2100166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186</a:t>
            </a:fld>
            <a:endParaRPr lang="en-US" dirty="0"/>
          </a:p>
        </p:txBody>
      </p:sp>
    </p:spTree>
    <p:extLst>
      <p:ext uri="{BB962C8B-B14F-4D97-AF65-F5344CB8AC3E}">
        <p14:creationId xmlns:p14="http://schemas.microsoft.com/office/powerpoint/2010/main" val="39502184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187</a:t>
            </a:fld>
            <a:endParaRPr lang="en-US" dirty="0"/>
          </a:p>
        </p:txBody>
      </p:sp>
    </p:spTree>
    <p:extLst>
      <p:ext uri="{BB962C8B-B14F-4D97-AF65-F5344CB8AC3E}">
        <p14:creationId xmlns:p14="http://schemas.microsoft.com/office/powerpoint/2010/main" val="295924951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188</a:t>
            </a:fld>
            <a:endParaRPr lang="en-US" dirty="0"/>
          </a:p>
        </p:txBody>
      </p:sp>
    </p:spTree>
    <p:extLst>
      <p:ext uri="{BB962C8B-B14F-4D97-AF65-F5344CB8AC3E}">
        <p14:creationId xmlns:p14="http://schemas.microsoft.com/office/powerpoint/2010/main" val="30175524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189</a:t>
            </a:fld>
            <a:endParaRPr lang="en-US" dirty="0"/>
          </a:p>
        </p:txBody>
      </p:sp>
    </p:spTree>
    <p:extLst>
      <p:ext uri="{BB962C8B-B14F-4D97-AF65-F5344CB8AC3E}">
        <p14:creationId xmlns:p14="http://schemas.microsoft.com/office/powerpoint/2010/main" val="293664569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190</a:t>
            </a:fld>
            <a:endParaRPr lang="en-US" dirty="0"/>
          </a:p>
        </p:txBody>
      </p:sp>
    </p:spTree>
    <p:extLst>
      <p:ext uri="{BB962C8B-B14F-4D97-AF65-F5344CB8AC3E}">
        <p14:creationId xmlns:p14="http://schemas.microsoft.com/office/powerpoint/2010/main" val="231018676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191</a:t>
            </a:fld>
            <a:endParaRPr lang="en-GB" dirty="0"/>
          </a:p>
        </p:txBody>
      </p:sp>
    </p:spTree>
    <p:extLst>
      <p:ext uri="{BB962C8B-B14F-4D97-AF65-F5344CB8AC3E}">
        <p14:creationId xmlns:p14="http://schemas.microsoft.com/office/powerpoint/2010/main" val="93499411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192</a:t>
            </a:fld>
            <a:endParaRPr lang="en-GB" dirty="0"/>
          </a:p>
        </p:txBody>
      </p:sp>
    </p:spTree>
    <p:extLst>
      <p:ext uri="{BB962C8B-B14F-4D97-AF65-F5344CB8AC3E}">
        <p14:creationId xmlns:p14="http://schemas.microsoft.com/office/powerpoint/2010/main" val="123078856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193</a:t>
            </a:fld>
            <a:endParaRPr lang="en-GB" dirty="0"/>
          </a:p>
        </p:txBody>
      </p:sp>
    </p:spTree>
    <p:extLst>
      <p:ext uri="{BB962C8B-B14F-4D97-AF65-F5344CB8AC3E}">
        <p14:creationId xmlns:p14="http://schemas.microsoft.com/office/powerpoint/2010/main" val="314825619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194</a:t>
            </a:fld>
            <a:endParaRPr lang="en-US" dirty="0"/>
          </a:p>
        </p:txBody>
      </p:sp>
    </p:spTree>
    <p:extLst>
      <p:ext uri="{BB962C8B-B14F-4D97-AF65-F5344CB8AC3E}">
        <p14:creationId xmlns:p14="http://schemas.microsoft.com/office/powerpoint/2010/main" val="75217217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195</a:t>
            </a:fld>
            <a:endParaRPr lang="en-US" dirty="0"/>
          </a:p>
        </p:txBody>
      </p:sp>
    </p:spTree>
    <p:extLst>
      <p:ext uri="{BB962C8B-B14F-4D97-AF65-F5344CB8AC3E}">
        <p14:creationId xmlns:p14="http://schemas.microsoft.com/office/powerpoint/2010/main" val="26068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Olivia V Swann,1,2 Karl A Holden,3,4 Lance Turtle,5,6 Louisa Pollock,7 Cameron J Fairfield,8 Thomas M Drake,8 Sohan Seth,9 Conor Egan,9 Hayley E Hardwick,5 Sophie Halpin,10 Michelle Girvan,10 Chloe Donohue,10 Mark Pritchard,11 Latifa B Patel,12 Shamez Ladhani,13,14 Louise Sigfrid,15 Ian P Sinha,3,12 Piero L  lliaro,15 Jonathan S Nguyen-Van-Tam,16,17 Peter W Horby,15 Laura Merson,15 Gail Carson,15 Jake Dunning,18,19 Peter J M Openshaw,19 J Kenneth Baillie,20,21 Ewen M Harrison,8 Annemarie B Docherty,8,21 Malcolm G Semple,4,5</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85302900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196</a:t>
            </a:fld>
            <a:endParaRPr lang="en-GB" dirty="0"/>
          </a:p>
        </p:txBody>
      </p:sp>
    </p:spTree>
    <p:extLst>
      <p:ext uri="{BB962C8B-B14F-4D97-AF65-F5344CB8AC3E}">
        <p14:creationId xmlns:p14="http://schemas.microsoft.com/office/powerpoint/2010/main" val="370380005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197</a:t>
            </a:fld>
            <a:endParaRPr lang="en-US" dirty="0"/>
          </a:p>
        </p:txBody>
      </p:sp>
    </p:spTree>
    <p:extLst>
      <p:ext uri="{BB962C8B-B14F-4D97-AF65-F5344CB8AC3E}">
        <p14:creationId xmlns:p14="http://schemas.microsoft.com/office/powerpoint/2010/main" val="216631488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198</a:t>
            </a:fld>
            <a:endParaRPr lang="en-US" dirty="0"/>
          </a:p>
        </p:txBody>
      </p:sp>
    </p:spTree>
    <p:extLst>
      <p:ext uri="{BB962C8B-B14F-4D97-AF65-F5344CB8AC3E}">
        <p14:creationId xmlns:p14="http://schemas.microsoft.com/office/powerpoint/2010/main" val="319129737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199</a:t>
            </a:fld>
            <a:endParaRPr lang="en-US" dirty="0"/>
          </a:p>
        </p:txBody>
      </p:sp>
    </p:spTree>
    <p:extLst>
      <p:ext uri="{BB962C8B-B14F-4D97-AF65-F5344CB8AC3E}">
        <p14:creationId xmlns:p14="http://schemas.microsoft.com/office/powerpoint/2010/main" val="41802150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200</a:t>
            </a:fld>
            <a:endParaRPr lang="en-US" dirty="0"/>
          </a:p>
        </p:txBody>
      </p:sp>
    </p:spTree>
    <p:extLst>
      <p:ext uri="{BB962C8B-B14F-4D97-AF65-F5344CB8AC3E}">
        <p14:creationId xmlns:p14="http://schemas.microsoft.com/office/powerpoint/2010/main" val="18028539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201</a:t>
            </a:fld>
            <a:endParaRPr lang="en-US" dirty="0"/>
          </a:p>
        </p:txBody>
      </p:sp>
    </p:spTree>
    <p:extLst>
      <p:ext uri="{BB962C8B-B14F-4D97-AF65-F5344CB8AC3E}">
        <p14:creationId xmlns:p14="http://schemas.microsoft.com/office/powerpoint/2010/main" val="218750217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202</a:t>
            </a:fld>
            <a:endParaRPr lang="en-US" dirty="0"/>
          </a:p>
        </p:txBody>
      </p:sp>
    </p:spTree>
    <p:extLst>
      <p:ext uri="{BB962C8B-B14F-4D97-AF65-F5344CB8AC3E}">
        <p14:creationId xmlns:p14="http://schemas.microsoft.com/office/powerpoint/2010/main" val="219415290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203</a:t>
            </a:fld>
            <a:endParaRPr lang="en-GB" dirty="0"/>
          </a:p>
        </p:txBody>
      </p:sp>
    </p:spTree>
    <p:extLst>
      <p:ext uri="{BB962C8B-B14F-4D97-AF65-F5344CB8AC3E}">
        <p14:creationId xmlns:p14="http://schemas.microsoft.com/office/powerpoint/2010/main" val="27661187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204</a:t>
            </a:fld>
            <a:endParaRPr lang="en-US" dirty="0"/>
          </a:p>
        </p:txBody>
      </p:sp>
    </p:spTree>
    <p:extLst>
      <p:ext uri="{BB962C8B-B14F-4D97-AF65-F5344CB8AC3E}">
        <p14:creationId xmlns:p14="http://schemas.microsoft.com/office/powerpoint/2010/main" val="213518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Further information on the SARS-Cov-2 virus and COVID-19 disease, epidemiology and the currently </a:t>
            </a:r>
            <a:r>
              <a:rPr lang="en-GB" dirty="0"/>
              <a:t>authorised vaccines in the COVID-19 chapter of the Green Book.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323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233540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https://coronavirus.data.gov.uk/?_ga=2.258492298.1207688930.1604066233-1632845157.1577466264</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21</a:t>
            </a:fld>
            <a:endParaRPr lang="en-GB" dirty="0"/>
          </a:p>
        </p:txBody>
      </p:sp>
    </p:spTree>
    <p:extLst>
      <p:ext uri="{BB962C8B-B14F-4D97-AF65-F5344CB8AC3E}">
        <p14:creationId xmlns:p14="http://schemas.microsoft.com/office/powerpoint/2010/main" val="387214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244841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COVID-19 vaccines in development, see the LSHTM COVID-19 vaccine tracker https://vac-lshtm.shinyapps.io/ncov_vaccine_landscape/.  </a:t>
            </a:r>
          </a:p>
        </p:txBody>
      </p:sp>
      <p:sp>
        <p:nvSpPr>
          <p:cNvPr id="4" name="Slide Number Placeholder 3"/>
          <p:cNvSpPr>
            <a:spLocks noGrp="1"/>
          </p:cNvSpPr>
          <p:nvPr>
            <p:ph type="sldNum" sz="quarter" idx="10"/>
          </p:nvPr>
        </p:nvSpPr>
        <p:spPr/>
        <p:txBody>
          <a:bodyPr/>
          <a:lstStyle/>
          <a:p>
            <a:fld id="{E3F8AA70-D14C-4B43-B2DB-D09A5DC98D55}" type="slidenum">
              <a:rPr lang="en-GB" smtClean="0"/>
              <a:t>23</a:t>
            </a:fld>
            <a:endParaRPr lang="en-GB" dirty="0"/>
          </a:p>
        </p:txBody>
      </p:sp>
    </p:spTree>
    <p:extLst>
      <p:ext uri="{BB962C8B-B14F-4D97-AF65-F5344CB8AC3E}">
        <p14:creationId xmlns:p14="http://schemas.microsoft.com/office/powerpoint/2010/main" val="112141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sz="1200" b="1" dirty="0">
              <a:latin typeface="+mn-lt"/>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24</a:t>
            </a:fld>
            <a:endParaRPr lang="en-GB" dirty="0"/>
          </a:p>
        </p:txBody>
      </p:sp>
    </p:spTree>
    <p:extLst>
      <p:ext uri="{BB962C8B-B14F-4D97-AF65-F5344CB8AC3E}">
        <p14:creationId xmlns:p14="http://schemas.microsoft.com/office/powerpoint/2010/main" val="223287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323314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extensive vaccination campaigns such as the COVID-19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26</a:t>
            </a:fld>
            <a:endParaRPr lang="en-GB" dirty="0"/>
          </a:p>
        </p:txBody>
      </p:sp>
    </p:spTree>
    <p:extLst>
      <p:ext uri="{BB962C8B-B14F-4D97-AF65-F5344CB8AC3E}">
        <p14:creationId xmlns:p14="http://schemas.microsoft.com/office/powerpoint/2010/main" val="1234782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extensive vaccination campaigns such as the COVID-19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27</a:t>
            </a:fld>
            <a:endParaRPr lang="en-GB" dirty="0"/>
          </a:p>
        </p:txBody>
      </p:sp>
    </p:spTree>
    <p:extLst>
      <p:ext uri="{BB962C8B-B14F-4D97-AF65-F5344CB8AC3E}">
        <p14:creationId xmlns:p14="http://schemas.microsoft.com/office/powerpoint/2010/main" val="373981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28</a:t>
            </a:fld>
            <a:endParaRPr lang="en-GB" dirty="0"/>
          </a:p>
        </p:txBody>
      </p:sp>
    </p:spTree>
    <p:extLst>
      <p:ext uri="{BB962C8B-B14F-4D97-AF65-F5344CB8AC3E}">
        <p14:creationId xmlns:p14="http://schemas.microsoft.com/office/powerpoint/2010/main" val="2483598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29</a:t>
            </a:fld>
            <a:endParaRPr lang="en-GB" dirty="0"/>
          </a:p>
        </p:txBody>
      </p:sp>
    </p:spTree>
    <p:extLst>
      <p:ext uri="{BB962C8B-B14F-4D97-AF65-F5344CB8AC3E}">
        <p14:creationId xmlns:p14="http://schemas.microsoft.com/office/powerpoint/2010/main" val="76072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246029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30</a:t>
            </a:fld>
            <a:endParaRPr lang="en-GB" dirty="0"/>
          </a:p>
        </p:txBody>
      </p:sp>
    </p:spTree>
    <p:extLst>
      <p:ext uri="{BB962C8B-B14F-4D97-AF65-F5344CB8AC3E}">
        <p14:creationId xmlns:p14="http://schemas.microsoft.com/office/powerpoint/2010/main" val="3644823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112017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32</a:t>
            </a:fld>
            <a:endParaRPr lang="en-GB" dirty="0"/>
          </a:p>
        </p:txBody>
      </p:sp>
    </p:spTree>
    <p:extLst>
      <p:ext uri="{BB962C8B-B14F-4D97-AF65-F5344CB8AC3E}">
        <p14:creationId xmlns:p14="http://schemas.microsoft.com/office/powerpoint/2010/main" val="3442533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33</a:t>
            </a:fld>
            <a:endParaRPr lang="en-GB" dirty="0"/>
          </a:p>
        </p:txBody>
      </p:sp>
    </p:spTree>
    <p:extLst>
      <p:ext uri="{BB962C8B-B14F-4D97-AF65-F5344CB8AC3E}">
        <p14:creationId xmlns:p14="http://schemas.microsoft.com/office/powerpoint/2010/main" val="66664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34</a:t>
            </a:fld>
            <a:endParaRPr lang="en-GB" dirty="0"/>
          </a:p>
        </p:txBody>
      </p:sp>
    </p:spTree>
    <p:extLst>
      <p:ext uri="{BB962C8B-B14F-4D97-AF65-F5344CB8AC3E}">
        <p14:creationId xmlns:p14="http://schemas.microsoft.com/office/powerpoint/2010/main" val="2822957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DA662B-7074-4FA1-BCCB-44B73B41B03E}" type="slidenum">
              <a:rPr lang="en-GB" smtClean="0"/>
              <a:t>35</a:t>
            </a:fld>
            <a:endParaRPr lang="en-GB" dirty="0"/>
          </a:p>
        </p:txBody>
      </p:sp>
    </p:spTree>
    <p:extLst>
      <p:ext uri="{BB962C8B-B14F-4D97-AF65-F5344CB8AC3E}">
        <p14:creationId xmlns:p14="http://schemas.microsoft.com/office/powerpoint/2010/main" val="687935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47638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37</a:t>
            </a:fld>
            <a:endParaRPr lang="en-GB" dirty="0"/>
          </a:p>
        </p:txBody>
      </p:sp>
    </p:spTree>
    <p:extLst>
      <p:ext uri="{BB962C8B-B14F-4D97-AF65-F5344CB8AC3E}">
        <p14:creationId xmlns:p14="http://schemas.microsoft.com/office/powerpoint/2010/main" val="392041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1550313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25167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187195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1297883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41</a:t>
            </a:fld>
            <a:endParaRPr lang="en-GB" dirty="0"/>
          </a:p>
        </p:txBody>
      </p:sp>
    </p:spTree>
    <p:extLst>
      <p:ext uri="{BB962C8B-B14F-4D97-AF65-F5344CB8AC3E}">
        <p14:creationId xmlns:p14="http://schemas.microsoft.com/office/powerpoint/2010/main" val="946718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30 December 2020 available at:</a:t>
            </a:r>
          </a:p>
          <a:p>
            <a:r>
              <a:rPr lang="en-GB" dirty="0"/>
              <a:t>https://www.gov.uk/government/publications/priority-groups-for-coronavirus-covid-19-vaccination-advice-from-the-jcvi-30-december-2020/joint-committee-on-vaccination-and-immunisation-advice-on-priority-groups-for-covid-19-vaccination-30-december-2020 </a:t>
            </a:r>
          </a:p>
          <a:p>
            <a:r>
              <a:rPr lang="en-GB" dirty="0"/>
              <a:t>It is estimated that taken together, these groups represent around 99% of preventable mortality from COVID-19.</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2834042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4279309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3969206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hlinkClick r:id="rId3"/>
              </a:rPr>
              <a:t>Vivaldi 1: COVID-19 care homes study report</a:t>
            </a:r>
            <a:endParaRPr lang="en-GB" dirty="0"/>
          </a:p>
          <a:p>
            <a:pPr marL="0" indent="0"/>
            <a:r>
              <a:rPr lang="en-GB" dirty="0">
                <a:hlinkClick r:id="rId4"/>
              </a:rPr>
              <a:t>Investigation of SARS-CoV-2 outbreaks in six care homes in London, April 2020</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19862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4205727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GOV.UK website (</a:t>
            </a:r>
            <a:r>
              <a:rPr lang="en-GB" dirty="0">
                <a:hlinkClick r:id="rId3"/>
              </a:rPr>
              <a:t>www.gov.uk/government/publications/safety-of-covid-19-vaccines-when-given-in-pregnancy/the-safety-of-covid-19-vaccines-when-given-in-pregnancy</a:t>
            </a: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47</a:t>
            </a:fld>
            <a:endParaRPr lang="en-GB" dirty="0"/>
          </a:p>
        </p:txBody>
      </p:sp>
    </p:spTree>
    <p:extLst>
      <p:ext uri="{BB962C8B-B14F-4D97-AF65-F5344CB8AC3E}">
        <p14:creationId xmlns:p14="http://schemas.microsoft.com/office/powerpoint/2010/main" val="3207112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48</a:t>
            </a:fld>
            <a:endParaRPr lang="en-GB" dirty="0"/>
          </a:p>
        </p:txBody>
      </p:sp>
    </p:spTree>
    <p:extLst>
      <p:ext uri="{BB962C8B-B14F-4D97-AF65-F5344CB8AC3E}">
        <p14:creationId xmlns:p14="http://schemas.microsoft.com/office/powerpoint/2010/main" val="3414070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49</a:t>
            </a:fld>
            <a:endParaRPr lang="en-GB" dirty="0"/>
          </a:p>
        </p:txBody>
      </p:sp>
    </p:spTree>
    <p:extLst>
      <p:ext uri="{BB962C8B-B14F-4D97-AF65-F5344CB8AC3E}">
        <p14:creationId xmlns:p14="http://schemas.microsoft.com/office/powerpoint/2010/main" val="165624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1460086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and others (2021) ‘COVID-19 mRNA vaccine is not detected in human milk’ 8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and others (2021). </a:t>
            </a:r>
            <a:r>
              <a:rPr lang="en-GB" dirty="0">
                <a:hlinkClick r:id="rId4"/>
              </a:rPr>
              <a:t>The Levels of SARS- CoV-2 Specific Antibodies in Human Milk Following Vaccination</a:t>
            </a:r>
            <a:r>
              <a:rPr lang="en-GB" dirty="0"/>
              <a:t> Journal of Human Lactation 27 June 2021 </a:t>
            </a:r>
            <a:r>
              <a:rPr lang="en-GB" dirty="0">
                <a:hlinkClick r:id="rId4"/>
              </a:rPr>
              <a:t>https://doi.org/10.1177/08903344211027112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50</a:t>
            </a:fld>
            <a:endParaRPr lang="en-GB" dirty="0"/>
          </a:p>
        </p:txBody>
      </p:sp>
    </p:spTree>
    <p:extLst>
      <p:ext uri="{BB962C8B-B14F-4D97-AF65-F5344CB8AC3E}">
        <p14:creationId xmlns:p14="http://schemas.microsoft.com/office/powerpoint/2010/main" val="2514483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hlinkClick r:id="rId3"/>
              </a:rPr>
              <a:t>www.gov.uk/government/publications/jcvi-update-on-advice-for-covid-19-vaccination-of-children-and-young-people/jcvi-statement-on-covid-19-vaccination-of-children-and-young-people-22-december-2021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51</a:t>
            </a:fld>
            <a:endParaRPr lang="en-GB" dirty="0"/>
          </a:p>
        </p:txBody>
      </p:sp>
    </p:spTree>
    <p:extLst>
      <p:ext uri="{BB962C8B-B14F-4D97-AF65-F5344CB8AC3E}">
        <p14:creationId xmlns:p14="http://schemas.microsoft.com/office/powerpoint/2010/main" val="4041410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p>
          <a:p>
            <a:endParaRPr lang="en-GB" sz="1200" u="sng" kern="1200" dirty="0">
              <a:solidFill>
                <a:schemeClr val="tx1"/>
              </a:solidFill>
              <a:effectLst/>
              <a:latin typeface="+mn-lt"/>
              <a:ea typeface="+mn-ea"/>
              <a:cs typeface="+mn-cs"/>
            </a:endParaRPr>
          </a:p>
          <a:p>
            <a:r>
              <a:rPr lang="en-GB" dirty="0">
                <a:hlinkClick r:id="rId3"/>
              </a:rPr>
              <a:t>https://www.gov.uk/government/publications/uk-vaccine-response-to-the-omicron-variant-jcvi-advice/jcvi-advice-on-the-uk-vaccine-response-to-the-omicron-variant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52</a:t>
            </a:fld>
            <a:endParaRPr lang="en-GB" dirty="0"/>
          </a:p>
        </p:txBody>
      </p:sp>
    </p:spTree>
    <p:extLst>
      <p:ext uri="{BB962C8B-B14F-4D97-AF65-F5344CB8AC3E}">
        <p14:creationId xmlns:p14="http://schemas.microsoft.com/office/powerpoint/2010/main" val="1432745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53</a:t>
            </a:fld>
            <a:endParaRPr lang="en-GB" dirty="0"/>
          </a:p>
        </p:txBody>
      </p:sp>
    </p:spTree>
    <p:extLst>
      <p:ext uri="{BB962C8B-B14F-4D97-AF65-F5344CB8AC3E}">
        <p14:creationId xmlns:p14="http://schemas.microsoft.com/office/powerpoint/2010/main" val="2182569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54</a:t>
            </a:fld>
            <a:endParaRPr lang="en-GB" dirty="0"/>
          </a:p>
        </p:txBody>
      </p:sp>
    </p:spTree>
    <p:extLst>
      <p:ext uri="{BB962C8B-B14F-4D97-AF65-F5344CB8AC3E}">
        <p14:creationId xmlns:p14="http://schemas.microsoft.com/office/powerpoint/2010/main" val="1978515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55</a:t>
            </a:fld>
            <a:endParaRPr lang="en-GB" dirty="0"/>
          </a:p>
        </p:txBody>
      </p:sp>
    </p:spTree>
    <p:extLst>
      <p:ext uri="{BB962C8B-B14F-4D97-AF65-F5344CB8AC3E}">
        <p14:creationId xmlns:p14="http://schemas.microsoft.com/office/powerpoint/2010/main" val="1139543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57</a:t>
            </a:fld>
            <a:endParaRPr lang="en-GB" dirty="0"/>
          </a:p>
        </p:txBody>
      </p:sp>
    </p:spTree>
    <p:extLst>
      <p:ext uri="{BB962C8B-B14F-4D97-AF65-F5344CB8AC3E}">
        <p14:creationId xmlns:p14="http://schemas.microsoft.com/office/powerpoint/2010/main" val="32007526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59</a:t>
            </a:fld>
            <a:endParaRPr lang="en-GB" dirty="0"/>
          </a:p>
        </p:txBody>
      </p:sp>
    </p:spTree>
    <p:extLst>
      <p:ext uri="{BB962C8B-B14F-4D97-AF65-F5344CB8AC3E}">
        <p14:creationId xmlns:p14="http://schemas.microsoft.com/office/powerpoint/2010/main" val="584544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a:t>
            </a:r>
          </a:p>
          <a:p>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60</a:t>
            </a:fld>
            <a:endParaRPr lang="en-GB" dirty="0"/>
          </a:p>
        </p:txBody>
      </p:sp>
    </p:spTree>
    <p:extLst>
      <p:ext uri="{BB962C8B-B14F-4D97-AF65-F5344CB8AC3E}">
        <p14:creationId xmlns:p14="http://schemas.microsoft.com/office/powerpoint/2010/main" val="4053387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  </a:t>
            </a:r>
          </a:p>
          <a:p>
            <a:endParaRPr lang="en-GB" dirty="0"/>
          </a:p>
          <a:p>
            <a:r>
              <a:rPr lang="en-GB" dirty="0">
                <a:hlinkClick r:id="rId3"/>
              </a:rPr>
              <a:t>https://www.gov.uk/government/publications/uk-vaccine-response-to-the-omicron-variant-jcvi-advice/jcvi-advice-on-the-uk-vaccine-response-to-the-omicron-variant</a:t>
            </a:r>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61</a:t>
            </a:fld>
            <a:endParaRPr lang="en-GB" dirty="0"/>
          </a:p>
        </p:txBody>
      </p:sp>
    </p:spTree>
    <p:extLst>
      <p:ext uri="{BB962C8B-B14F-4D97-AF65-F5344CB8AC3E}">
        <p14:creationId xmlns:p14="http://schemas.microsoft.com/office/powerpoint/2010/main" val="18535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https://coronavirus.jhu.edu/map.html</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995823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dirty="0"/>
              <a:t>https://www.gov.uk/government/publications/covid-19-booster-vaccine-programme-for-winter-2021-to-2022-jcvi-statement-november-2021/update-to-jcvi-advice-on-booster-vaccination-in-adults-15-november-2021  </a:t>
            </a:r>
          </a:p>
          <a:p>
            <a:endParaRPr lang="en-GB" dirty="0"/>
          </a:p>
          <a:p>
            <a:pPr marL="0" indent="0">
              <a:lnSpc>
                <a:spcPct val="100000"/>
              </a:lnSpc>
              <a:spcBef>
                <a:spcPts val="0"/>
              </a:spcBef>
              <a:buNone/>
            </a:pPr>
            <a:r>
              <a:rPr lang="en-GB" sz="1200" dirty="0"/>
              <a:t>On 14 September 2021, JCVI advised that adults who received a primary course in Phase 1 of the COVID-19 vaccination programme (priority groups 1 to 9) should be offered a COVID-19 booster vaccine.</a:t>
            </a:r>
          </a:p>
          <a:p>
            <a:pPr marL="0" indent="0">
              <a:lnSpc>
                <a:spcPct val="100000"/>
              </a:lnSpc>
              <a:spcBef>
                <a:spcPts val="0"/>
              </a:spcBef>
              <a:buNone/>
            </a:pPr>
            <a:endParaRPr lang="en-GB" sz="1200" dirty="0"/>
          </a:p>
          <a:p>
            <a:pPr marL="0" indent="0">
              <a:lnSpc>
                <a:spcPct val="100000"/>
              </a:lnSpc>
              <a:spcBef>
                <a:spcPts val="0"/>
              </a:spcBef>
              <a:buNone/>
            </a:pPr>
            <a:r>
              <a:rPr lang="en-GB" sz="1200" dirty="0">
                <a:ea typeface="Calibri" panose="020F0502020204030204" pitchFamily="34" charset="0"/>
              </a:rPr>
              <a:t>On 15 November 2021, those aged 40 to 49 years were included in booster dose recommendations.</a:t>
            </a:r>
          </a:p>
          <a:p>
            <a:pPr marL="0" indent="0">
              <a:lnSpc>
                <a:spcPct val="100000"/>
              </a:lnSpc>
              <a:spcBef>
                <a:spcPts val="0"/>
              </a:spcBef>
              <a:buNone/>
            </a:pPr>
            <a:endParaRPr lang="en-GB" sz="1200" dirty="0"/>
          </a:p>
          <a:p>
            <a:pPr marL="0" indent="0">
              <a:lnSpc>
                <a:spcPct val="100000"/>
              </a:lnSpc>
              <a:spcBef>
                <a:spcPts val="0"/>
              </a:spcBef>
              <a:buNone/>
            </a:pPr>
            <a:r>
              <a:rPr lang="en-GB" sz="1200" dirty="0"/>
              <a:t>On 29 November 2021, following the emergence of the Omicron variant, the JCVI further extended their recommendations for booster doses to include all adults aged 18 years to 39 years</a:t>
            </a:r>
          </a:p>
          <a:p>
            <a:r>
              <a:rPr lang="en-GB" dirty="0"/>
              <a:t>ttps://www.gov.uk/government/publications/uk-vaccine-response-to-the-omicron-variant-jcvi-advice/jcvi-advice-on-the-uk-vaccine-response-to-the-omicron-variant </a:t>
            </a:r>
          </a:p>
        </p:txBody>
      </p:sp>
      <p:sp>
        <p:nvSpPr>
          <p:cNvPr id="4" name="Slide Number Placeholder 3"/>
          <p:cNvSpPr>
            <a:spLocks noGrp="1"/>
          </p:cNvSpPr>
          <p:nvPr>
            <p:ph type="sldNum" sz="quarter" idx="5"/>
          </p:nvPr>
        </p:nvSpPr>
        <p:spPr/>
        <p:txBody>
          <a:bodyPr/>
          <a:lstStyle/>
          <a:p>
            <a:fld id="{E3F8AA70-D14C-4B43-B2DB-D09A5DC98D55}" type="slidenum">
              <a:rPr lang="en-GB" smtClean="0"/>
              <a:t>62</a:t>
            </a:fld>
            <a:endParaRPr lang="en-GB" dirty="0"/>
          </a:p>
        </p:txBody>
      </p:sp>
    </p:spTree>
    <p:extLst>
      <p:ext uri="{BB962C8B-B14F-4D97-AF65-F5344CB8AC3E}">
        <p14:creationId xmlns:p14="http://schemas.microsoft.com/office/powerpoint/2010/main" val="352743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63</a:t>
            </a:fld>
            <a:endParaRPr lang="en-US" dirty="0"/>
          </a:p>
        </p:txBody>
      </p:sp>
    </p:spTree>
    <p:extLst>
      <p:ext uri="{BB962C8B-B14F-4D97-AF65-F5344CB8AC3E}">
        <p14:creationId xmlns:p14="http://schemas.microsoft.com/office/powerpoint/2010/main" val="1120810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64</a:t>
            </a:fld>
            <a:endParaRPr lang="en-US" dirty="0"/>
          </a:p>
        </p:txBody>
      </p:sp>
    </p:spTree>
    <p:extLst>
      <p:ext uri="{BB962C8B-B14F-4D97-AF65-F5344CB8AC3E}">
        <p14:creationId xmlns:p14="http://schemas.microsoft.com/office/powerpoint/2010/main" val="22203992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dirty="0"/>
          </a:p>
        </p:txBody>
      </p:sp>
    </p:spTree>
    <p:extLst>
      <p:ext uri="{BB962C8B-B14F-4D97-AF65-F5344CB8AC3E}">
        <p14:creationId xmlns:p14="http://schemas.microsoft.com/office/powerpoint/2010/main" val="15499326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66</a:t>
            </a:fld>
            <a:endParaRPr lang="en-US" dirty="0"/>
          </a:p>
        </p:txBody>
      </p:sp>
    </p:spTree>
    <p:extLst>
      <p:ext uri="{BB962C8B-B14F-4D97-AF65-F5344CB8AC3E}">
        <p14:creationId xmlns:p14="http://schemas.microsoft.com/office/powerpoint/2010/main" val="1139575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too much diluent is added, the dose will be too weak to stimulate an immune response and the vaccinee will not be protected</a:t>
            </a:r>
          </a:p>
        </p:txBody>
      </p:sp>
      <p:sp>
        <p:nvSpPr>
          <p:cNvPr id="4" name="Slide Number Placeholder 3"/>
          <p:cNvSpPr>
            <a:spLocks noGrp="1"/>
          </p:cNvSpPr>
          <p:nvPr>
            <p:ph type="sldNum" sz="quarter" idx="10"/>
          </p:nvPr>
        </p:nvSpPr>
        <p:spPr/>
        <p:txBody>
          <a:bodyPr/>
          <a:lstStyle/>
          <a:p>
            <a:fld id="{E3F8AA70-D14C-4B43-B2DB-D09A5DC98D55}" type="slidenum">
              <a:rPr lang="en-GB" smtClean="0"/>
              <a:t>67</a:t>
            </a:fld>
            <a:endParaRPr lang="en-GB" dirty="0"/>
          </a:p>
        </p:txBody>
      </p:sp>
    </p:spTree>
    <p:extLst>
      <p:ext uri="{BB962C8B-B14F-4D97-AF65-F5344CB8AC3E}">
        <p14:creationId xmlns:p14="http://schemas.microsoft.com/office/powerpoint/2010/main" val="13294708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dirty="0"/>
          </a:p>
        </p:txBody>
      </p:sp>
    </p:spTree>
    <p:extLst>
      <p:ext uri="{BB962C8B-B14F-4D97-AF65-F5344CB8AC3E}">
        <p14:creationId xmlns:p14="http://schemas.microsoft.com/office/powerpoint/2010/main" val="2407674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69</a:t>
            </a:fld>
            <a:endParaRPr lang="en-GB" dirty="0"/>
          </a:p>
        </p:txBody>
      </p:sp>
    </p:spTree>
    <p:extLst>
      <p:ext uri="{BB962C8B-B14F-4D97-AF65-F5344CB8AC3E}">
        <p14:creationId xmlns:p14="http://schemas.microsoft.com/office/powerpoint/2010/main" val="13702669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70</a:t>
            </a:fld>
            <a:endParaRPr lang="en-GB" dirty="0"/>
          </a:p>
        </p:txBody>
      </p:sp>
    </p:spTree>
    <p:extLst>
      <p:ext uri="{BB962C8B-B14F-4D97-AF65-F5344CB8AC3E}">
        <p14:creationId xmlns:p14="http://schemas.microsoft.com/office/powerpoint/2010/main" val="2752056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71</a:t>
            </a:fld>
            <a:endParaRPr lang="en-GB" dirty="0"/>
          </a:p>
        </p:txBody>
      </p:sp>
    </p:spTree>
    <p:extLst>
      <p:ext uri="{BB962C8B-B14F-4D97-AF65-F5344CB8AC3E}">
        <p14:creationId xmlns:p14="http://schemas.microsoft.com/office/powerpoint/2010/main" val="2586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data can be obtained from https://coronavirus.data.gov.uk/ </a:t>
            </a:r>
          </a:p>
        </p:txBody>
      </p:sp>
      <p:sp>
        <p:nvSpPr>
          <p:cNvPr id="4" name="Slide Number Placeholder 3"/>
          <p:cNvSpPr>
            <a:spLocks noGrp="1"/>
          </p:cNvSpPr>
          <p:nvPr>
            <p:ph type="sldNum" sz="quarter" idx="10"/>
          </p:nvPr>
        </p:nvSpPr>
        <p:spPr/>
        <p:txBody>
          <a:bodyPr/>
          <a:lstStyle/>
          <a:p>
            <a:fld id="{E3F8AA70-D14C-4B43-B2DB-D09A5DC98D55}" type="slidenum">
              <a:rPr lang="en-GB" smtClean="0"/>
              <a:t>7</a:t>
            </a:fld>
            <a:endParaRPr lang="en-GB" dirty="0"/>
          </a:p>
        </p:txBody>
      </p:sp>
    </p:spTree>
    <p:extLst>
      <p:ext uri="{BB962C8B-B14F-4D97-AF65-F5344CB8AC3E}">
        <p14:creationId xmlns:p14="http://schemas.microsoft.com/office/powerpoint/2010/main" val="1805100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72</a:t>
            </a:fld>
            <a:endParaRPr lang="en-US" dirty="0"/>
          </a:p>
        </p:txBody>
      </p:sp>
    </p:spTree>
    <p:extLst>
      <p:ext uri="{BB962C8B-B14F-4D97-AF65-F5344CB8AC3E}">
        <p14:creationId xmlns:p14="http://schemas.microsoft.com/office/powerpoint/2010/main" val="6441311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73</a:t>
            </a:fld>
            <a:endParaRPr lang="en-US" dirty="0"/>
          </a:p>
        </p:txBody>
      </p:sp>
    </p:spTree>
    <p:extLst>
      <p:ext uri="{BB962C8B-B14F-4D97-AF65-F5344CB8AC3E}">
        <p14:creationId xmlns:p14="http://schemas.microsoft.com/office/powerpoint/2010/main" val="12232817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74</a:t>
            </a:fld>
            <a:endParaRPr lang="en-US" dirty="0"/>
          </a:p>
        </p:txBody>
      </p:sp>
    </p:spTree>
    <p:extLst>
      <p:ext uri="{BB962C8B-B14F-4D97-AF65-F5344CB8AC3E}">
        <p14:creationId xmlns:p14="http://schemas.microsoft.com/office/powerpoint/2010/main" val="20925746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75</a:t>
            </a:fld>
            <a:endParaRPr lang="en-US" dirty="0"/>
          </a:p>
        </p:txBody>
      </p:sp>
    </p:spTree>
    <p:extLst>
      <p:ext uri="{BB962C8B-B14F-4D97-AF65-F5344CB8AC3E}">
        <p14:creationId xmlns:p14="http://schemas.microsoft.com/office/powerpoint/2010/main" val="16078241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thromboembolic</a:t>
            </a:r>
            <a:r>
              <a:rPr lang="en-GB" sz="1200" kern="1200" dirty="0">
                <a:solidFill>
                  <a:schemeClr val="tx1"/>
                </a:solidFill>
                <a:effectLst/>
                <a:latin typeface="+mn-lt"/>
                <a:ea typeface="+mn-ea"/>
                <a:cs typeface="+mn-cs"/>
              </a:rPr>
              <a:t>: obstruction of a blood vessel by a blood clot</a:t>
            </a:r>
          </a:p>
          <a:p>
            <a:r>
              <a:rPr lang="en-GB" sz="1200" u="sng" kern="1200" dirty="0">
                <a:solidFill>
                  <a:schemeClr val="tx1"/>
                </a:solidFill>
                <a:effectLst/>
                <a:latin typeface="+mn-lt"/>
                <a:ea typeface="+mn-ea"/>
                <a:cs typeface="+mn-cs"/>
              </a:rPr>
              <a:t>thrombocytopaenia</a:t>
            </a:r>
            <a:r>
              <a:rPr lang="en-GB" sz="1200" kern="1200" dirty="0">
                <a:solidFill>
                  <a:schemeClr val="tx1"/>
                </a:solidFill>
                <a:effectLst/>
                <a:latin typeface="+mn-lt"/>
                <a:ea typeface="+mn-ea"/>
                <a:cs typeface="+mn-cs"/>
              </a:rPr>
              <a:t>: low levels of platelets in the blood. Platelets are blood cells which help the blood to clot </a:t>
            </a:r>
          </a:p>
          <a:p>
            <a:r>
              <a:rPr lang="en-GB" sz="1200" u="sng" kern="1200" dirty="0">
                <a:solidFill>
                  <a:schemeClr val="tx1"/>
                </a:solidFill>
                <a:effectLst/>
                <a:latin typeface="+mn-lt"/>
                <a:ea typeface="+mn-ea"/>
                <a:cs typeface="+mn-cs"/>
              </a:rPr>
              <a:t>cerebral venous sinus thrombosis</a:t>
            </a:r>
            <a:r>
              <a:rPr lang="en-GB" sz="1200" kern="1200" dirty="0">
                <a:solidFill>
                  <a:schemeClr val="tx1"/>
                </a:solidFill>
                <a:effectLst/>
                <a:latin typeface="+mn-lt"/>
                <a:ea typeface="+mn-ea"/>
                <a:cs typeface="+mn-cs"/>
              </a:rPr>
              <a:t>: a blood clot in the brain</a:t>
            </a:r>
          </a:p>
          <a:p>
            <a:r>
              <a:rPr lang="en-GB" sz="1200" u="sng" kern="1200" dirty="0">
                <a:solidFill>
                  <a:schemeClr val="tx1"/>
                </a:solidFill>
                <a:effectLst/>
                <a:latin typeface="+mn-lt"/>
                <a:ea typeface="+mn-ea"/>
                <a:cs typeface="+mn-cs"/>
              </a:rPr>
              <a:t>portal vein thrombosis</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clot in the blood vessel that brings blood to the liver from the intestines </a:t>
            </a:r>
          </a:p>
          <a:p>
            <a:r>
              <a:rPr lang="en-GB" sz="1200" u="sng" kern="1200" dirty="0">
                <a:solidFill>
                  <a:schemeClr val="tx1"/>
                </a:solidFill>
                <a:effectLst/>
                <a:latin typeface="+mn-lt"/>
                <a:ea typeface="+mn-ea"/>
                <a:cs typeface="+mn-cs"/>
              </a:rPr>
              <a:t>arterial thrombosis</a:t>
            </a:r>
            <a:r>
              <a:rPr lang="en-GB" sz="1200" u="none"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blood clot in an artery </a:t>
            </a:r>
          </a:p>
          <a:p>
            <a:r>
              <a:rPr lang="en-GB" sz="1200" u="sng" kern="1200" dirty="0">
                <a:solidFill>
                  <a:schemeClr val="tx1"/>
                </a:solidFill>
                <a:effectLst/>
                <a:latin typeface="+mn-lt"/>
                <a:ea typeface="+mn-ea"/>
                <a:cs typeface="+mn-cs"/>
              </a:rPr>
              <a:t>D-dimer measurements: </a:t>
            </a:r>
            <a:r>
              <a:rPr lang="en-GB" sz="1200" kern="1200" dirty="0">
                <a:solidFill>
                  <a:schemeClr val="tx1"/>
                </a:solidFill>
                <a:effectLst/>
                <a:latin typeface="+mn-lt"/>
                <a:ea typeface="+mn-ea"/>
                <a:cs typeface="+mn-cs"/>
              </a:rPr>
              <a:t>the D-dimer test is a blood test that indicates whether blood clots are being actively formed somewhere within a person’s vascular system.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After the second dose, the reported rate is much lower, particularly in younger individuals</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currently no evidence to suggest these rare events occur following administration of either the Pfizer BioNTech or Moderna vaccine (Spikevax) vaccines which are available in the UK.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76</a:t>
            </a:fld>
            <a:endParaRPr lang="en-GB" dirty="0"/>
          </a:p>
        </p:txBody>
      </p:sp>
    </p:spTree>
    <p:extLst>
      <p:ext uri="{BB962C8B-B14F-4D97-AF65-F5344CB8AC3E}">
        <p14:creationId xmlns:p14="http://schemas.microsoft.com/office/powerpoint/2010/main" val="654782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77</a:t>
            </a:fld>
            <a:endParaRPr lang="en-GB" dirty="0"/>
          </a:p>
        </p:txBody>
      </p:sp>
    </p:spTree>
    <p:extLst>
      <p:ext uri="{BB962C8B-B14F-4D97-AF65-F5344CB8AC3E}">
        <p14:creationId xmlns:p14="http://schemas.microsoft.com/office/powerpoint/2010/main" val="724420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78</a:t>
            </a:fld>
            <a:endParaRPr lang="en-GB" dirty="0"/>
          </a:p>
        </p:txBody>
      </p:sp>
    </p:spTree>
    <p:extLst>
      <p:ext uri="{BB962C8B-B14F-4D97-AF65-F5344CB8AC3E}">
        <p14:creationId xmlns:p14="http://schemas.microsoft.com/office/powerpoint/2010/main" val="7653943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79</a:t>
            </a:fld>
            <a:endParaRPr lang="en-US" dirty="0"/>
          </a:p>
        </p:txBody>
      </p:sp>
    </p:spTree>
    <p:extLst>
      <p:ext uri="{BB962C8B-B14F-4D97-AF65-F5344CB8AC3E}">
        <p14:creationId xmlns:p14="http://schemas.microsoft.com/office/powerpoint/2010/main" val="756826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JCVI has advised that pregnant women should be offered the COVID-19 vaccine at the same time as the rest of the population, based on their age and clinical risk group.</a:t>
            </a:r>
          </a:p>
          <a:p>
            <a:endParaRPr lang="en-GB" dirty="0"/>
          </a:p>
          <a:p>
            <a:r>
              <a:rPr lang="en-GB" dirty="0"/>
              <a:t>JCVI advises that it’s preferable for pregnant women in the UK to be offered the Pfizer BioNTech or Moderna vaccine (Spikevax) vaccines where available. This is based on </a:t>
            </a:r>
            <a:r>
              <a:rPr lang="en-GB" dirty="0">
                <a:hlinkClick r:id="rId3"/>
              </a:rPr>
              <a:t>real-world data from the United States</a:t>
            </a:r>
            <a:r>
              <a:rPr lang="en-GB" dirty="0"/>
              <a:t> where pregnant women have been vaccinated, mainly with mRNA vaccines including Pfizer BioNTech and Moderna vaccine (Spikevax), without any safety concerns being raised. There is no evidence to suggest that other vaccines are unsafe for pregnant women, but more research is needed.</a:t>
            </a:r>
          </a:p>
        </p:txBody>
      </p:sp>
      <p:sp>
        <p:nvSpPr>
          <p:cNvPr id="4" name="Slide Number Placeholder 3"/>
          <p:cNvSpPr>
            <a:spLocks noGrp="1"/>
          </p:cNvSpPr>
          <p:nvPr>
            <p:ph type="sldNum" sz="quarter" idx="5"/>
          </p:nvPr>
        </p:nvSpPr>
        <p:spPr/>
        <p:txBody>
          <a:bodyPr/>
          <a:lstStyle/>
          <a:p>
            <a:fld id="{E3F8AA70-D14C-4B43-B2DB-D09A5DC98D55}" type="slidenum">
              <a:rPr lang="en-GB" smtClean="0"/>
              <a:t>80</a:t>
            </a:fld>
            <a:endParaRPr lang="en-GB" dirty="0"/>
          </a:p>
        </p:txBody>
      </p:sp>
    </p:spTree>
    <p:extLst>
      <p:ext uri="{BB962C8B-B14F-4D97-AF65-F5344CB8AC3E}">
        <p14:creationId xmlns:p14="http://schemas.microsoft.com/office/powerpoint/2010/main" val="26778722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81</a:t>
            </a:fld>
            <a:endParaRPr lang="en-US" dirty="0"/>
          </a:p>
        </p:txBody>
      </p:sp>
    </p:spTree>
    <p:extLst>
      <p:ext uri="{BB962C8B-B14F-4D97-AF65-F5344CB8AC3E}">
        <p14:creationId xmlns:p14="http://schemas.microsoft.com/office/powerpoint/2010/main" val="205320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239136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latin typeface="+mn-lt"/>
                <a:ea typeface="+mn-ea"/>
                <a:cs typeface="+mn-cs"/>
              </a:rPr>
              <a:t>Further detailed information is available in the </a:t>
            </a:r>
            <a:r>
              <a:rPr lang="en-GB" sz="1200" u="none" strike="noStrike" kern="1200" dirty="0">
                <a:solidFill>
                  <a:schemeClr val="tx1"/>
                </a:solidFill>
                <a:effectLst/>
                <a:latin typeface="+mn-lt"/>
                <a:ea typeface="+mn-ea"/>
                <a:cs typeface="+mn-cs"/>
                <a:hlinkClick r:id="rId3"/>
              </a:rPr>
              <a:t>Information for healthcare professionals on blood clotting following COVID-19 vaccination</a:t>
            </a:r>
            <a:r>
              <a:rPr lang="en-GB" sz="1200" kern="1200" dirty="0">
                <a:solidFill>
                  <a:schemeClr val="tx1"/>
                </a:solidFill>
                <a:effectLst/>
                <a:latin typeface="+mn-lt"/>
                <a:ea typeface="+mn-ea"/>
                <a:cs typeface="+mn-cs"/>
              </a:rPr>
              <a:t> document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82</a:t>
            </a:fld>
            <a:endParaRPr lang="en-GB" dirty="0"/>
          </a:p>
        </p:txBody>
      </p:sp>
    </p:spTree>
    <p:extLst>
      <p:ext uri="{BB962C8B-B14F-4D97-AF65-F5344CB8AC3E}">
        <p14:creationId xmlns:p14="http://schemas.microsoft.com/office/powerpoint/2010/main" val="16161908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83</a:t>
            </a:fld>
            <a:endParaRPr lang="en-US" dirty="0"/>
          </a:p>
        </p:txBody>
      </p:sp>
    </p:spTree>
    <p:extLst>
      <p:ext uri="{BB962C8B-B14F-4D97-AF65-F5344CB8AC3E}">
        <p14:creationId xmlns:p14="http://schemas.microsoft.com/office/powerpoint/2010/main" val="21230198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r>
              <a:rPr lang="en-GB" dirty="0"/>
              <a:t>https://www.gov.uk/government/publications/covid-19-vaccination-myocarditis-and-pericarditis-information-for-healthcare-professionals/information-for-healthcare-professionals-on-myocarditis-and-pericarditis-following-covid-19-vaccination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84</a:t>
            </a:fld>
            <a:endParaRPr lang="en-GB" dirty="0"/>
          </a:p>
        </p:txBody>
      </p:sp>
    </p:spTree>
    <p:extLst>
      <p:ext uri="{BB962C8B-B14F-4D97-AF65-F5344CB8AC3E}">
        <p14:creationId xmlns:p14="http://schemas.microsoft.com/office/powerpoint/2010/main" val="3275851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https://www.gov.uk/government/publications/covid-19-vaccination-guillain-barre-syndrome-information-for-healthcare-professionals/information-for-healthcare-professionals-on-guillain-barre-syndrome-gbs-following-covid-19-vaccination</a:t>
            </a:r>
          </a:p>
        </p:txBody>
      </p:sp>
      <p:sp>
        <p:nvSpPr>
          <p:cNvPr id="4" name="Slide Number Placeholder 3"/>
          <p:cNvSpPr>
            <a:spLocks noGrp="1"/>
          </p:cNvSpPr>
          <p:nvPr>
            <p:ph type="sldNum" sz="quarter" idx="5"/>
          </p:nvPr>
        </p:nvSpPr>
        <p:spPr/>
        <p:txBody>
          <a:bodyPr/>
          <a:lstStyle/>
          <a:p>
            <a:fld id="{E3F8AA70-D14C-4B43-B2DB-D09A5DC98D55}" type="slidenum">
              <a:rPr lang="en-GB" smtClean="0"/>
              <a:t>85</a:t>
            </a:fld>
            <a:endParaRPr lang="en-GB" dirty="0"/>
          </a:p>
        </p:txBody>
      </p:sp>
    </p:spTree>
    <p:extLst>
      <p:ext uri="{BB962C8B-B14F-4D97-AF65-F5344CB8AC3E}">
        <p14:creationId xmlns:p14="http://schemas.microsoft.com/office/powerpoint/2010/main" val="1577979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89</a:t>
            </a:fld>
            <a:endParaRPr lang="en-US" dirty="0"/>
          </a:p>
        </p:txBody>
      </p:sp>
    </p:spTree>
    <p:extLst>
      <p:ext uri="{BB962C8B-B14F-4D97-AF65-F5344CB8AC3E}">
        <p14:creationId xmlns:p14="http://schemas.microsoft.com/office/powerpoint/2010/main" val="33859427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90</a:t>
            </a:fld>
            <a:endParaRPr lang="en-US" dirty="0"/>
          </a:p>
        </p:txBody>
      </p:sp>
    </p:spTree>
    <p:extLst>
      <p:ext uri="{BB962C8B-B14F-4D97-AF65-F5344CB8AC3E}">
        <p14:creationId xmlns:p14="http://schemas.microsoft.com/office/powerpoint/2010/main" val="18080422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91</a:t>
            </a:fld>
            <a:endParaRPr lang="en-US" dirty="0"/>
          </a:p>
        </p:txBody>
      </p:sp>
    </p:spTree>
    <p:extLst>
      <p:ext uri="{BB962C8B-B14F-4D97-AF65-F5344CB8AC3E}">
        <p14:creationId xmlns:p14="http://schemas.microsoft.com/office/powerpoint/2010/main" val="3485629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7388"/>
            <a:r>
              <a:rPr lang="en-GB" altLang="en-US" dirty="0">
                <a:cs typeface="Arial" panose="020B0604020202020204" pitchFamily="34" charset="0"/>
              </a:rPr>
              <a:t>The need for ‘informed consent’ is a legal requirement and the patient’s views must be respected and consent sought</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Sufficient evidence-based information must be provided to the person to enable them to make a balanced and informed decision about their care and treatment. As well as a general explanation of the procedure, there is also a duty to explain the risks inherent in the procedure and the risks inherent in refusing the procedure.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Consent can be given verbally, in writing (although there is no requirement for written consent or a particular consent form) or it can be implied (non-verbal consent) but however it is given, the person must understand what they are consenting to.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The consent process should not be an unnecessary barrier to immunising. If there are any issues or uncertainties with seeking or gaining consent, ask for advice from an experienced colleague rather than abandon the offer of immunisation.</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92</a:t>
            </a:fld>
            <a:endParaRPr lang="en-GB" dirty="0"/>
          </a:p>
        </p:txBody>
      </p:sp>
    </p:spTree>
    <p:extLst>
      <p:ext uri="{BB962C8B-B14F-4D97-AF65-F5344CB8AC3E}">
        <p14:creationId xmlns:p14="http://schemas.microsoft.com/office/powerpoint/2010/main" val="26612820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93</a:t>
            </a:fld>
            <a:endParaRPr lang="en-US" dirty="0"/>
          </a:p>
        </p:txBody>
      </p:sp>
    </p:spTree>
    <p:extLst>
      <p:ext uri="{BB962C8B-B14F-4D97-AF65-F5344CB8AC3E}">
        <p14:creationId xmlns:p14="http://schemas.microsoft.com/office/powerpoint/2010/main" val="42771402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94</a:t>
            </a:fld>
            <a:endParaRPr lang="en-US" dirty="0"/>
          </a:p>
        </p:txBody>
      </p:sp>
    </p:spTree>
    <p:extLst>
      <p:ext uri="{BB962C8B-B14F-4D97-AF65-F5344CB8AC3E}">
        <p14:creationId xmlns:p14="http://schemas.microsoft.com/office/powerpoint/2010/main" val="31784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dirty="0"/>
          </a:p>
        </p:txBody>
      </p:sp>
    </p:spTree>
    <p:extLst>
      <p:ext uri="{BB962C8B-B14F-4D97-AF65-F5344CB8AC3E}">
        <p14:creationId xmlns:p14="http://schemas.microsoft.com/office/powerpoint/2010/main" val="17677626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SICE guidance on best interests decision making: </a:t>
            </a:r>
            <a:r>
              <a:rPr lang="en-GB" sz="1200" u="sng" kern="1200" dirty="0">
                <a:solidFill>
                  <a:schemeClr val="tx1"/>
                </a:solidFill>
                <a:effectLst/>
                <a:latin typeface="+mn-lt"/>
                <a:ea typeface="+mn-ea"/>
                <a:cs typeface="+mn-cs"/>
                <a:hlinkClick r:id="rId3"/>
              </a:rPr>
              <a:t>https://www.scie.org.uk/mca/practice/best-interests</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95</a:t>
            </a:fld>
            <a:endParaRPr lang="en-GB" dirty="0"/>
          </a:p>
        </p:txBody>
      </p:sp>
    </p:spTree>
    <p:extLst>
      <p:ext uri="{BB962C8B-B14F-4D97-AF65-F5344CB8AC3E}">
        <p14:creationId xmlns:p14="http://schemas.microsoft.com/office/powerpoint/2010/main" val="163494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96</a:t>
            </a:fld>
            <a:endParaRPr lang="en-US" dirty="0"/>
          </a:p>
        </p:txBody>
      </p:sp>
    </p:spTree>
    <p:extLst>
      <p:ext uri="{BB962C8B-B14F-4D97-AF65-F5344CB8AC3E}">
        <p14:creationId xmlns:p14="http://schemas.microsoft.com/office/powerpoint/2010/main" val="3911718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97</a:t>
            </a:fld>
            <a:endParaRPr lang="en-US" dirty="0"/>
          </a:p>
        </p:txBody>
      </p:sp>
    </p:spTree>
    <p:extLst>
      <p:ext uri="{BB962C8B-B14F-4D97-AF65-F5344CB8AC3E}">
        <p14:creationId xmlns:p14="http://schemas.microsoft.com/office/powerpoint/2010/main" val="16916015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98</a:t>
            </a:fld>
            <a:endParaRPr lang="en-US" dirty="0"/>
          </a:p>
        </p:txBody>
      </p:sp>
    </p:spTree>
    <p:extLst>
      <p:ext uri="{BB962C8B-B14F-4D97-AF65-F5344CB8AC3E}">
        <p14:creationId xmlns:p14="http://schemas.microsoft.com/office/powerpoint/2010/main" val="27051507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99</a:t>
            </a:fld>
            <a:endParaRPr lang="en-US" dirty="0"/>
          </a:p>
        </p:txBody>
      </p:sp>
    </p:spTree>
    <p:extLst>
      <p:ext uri="{BB962C8B-B14F-4D97-AF65-F5344CB8AC3E}">
        <p14:creationId xmlns:p14="http://schemas.microsoft.com/office/powerpoint/2010/main" val="6301345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1000" dirty="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dirty="0">
                <a:solidFill>
                  <a:prstClr val="black"/>
                </a:solidFill>
                <a:latin typeface="Arial"/>
              </a:rPr>
              <a:t>. It must include the dose, route and frequency or appliance to be supplied or administered to a named patient</a:t>
            </a:r>
          </a:p>
          <a:p>
            <a:pPr defTabSz="687388"/>
            <a:endParaRPr lang="en-GB" altLang="en-US" sz="1000" dirty="0">
              <a:solidFill>
                <a:prstClr val="black"/>
              </a:solidFill>
              <a:latin typeface="Arial"/>
            </a:endParaRPr>
          </a:p>
          <a:p>
            <a:pPr defTabSz="687388"/>
            <a:r>
              <a:rPr lang="en-GB" altLang="en-US" sz="1000" dirty="0">
                <a:solidFill>
                  <a:prstClr val="black"/>
                </a:solidFill>
                <a:latin typeface="Arial"/>
              </a:rPr>
              <a:t>A PGD provides a legal framework </a:t>
            </a:r>
            <a:r>
              <a:rPr lang="en-US" altLang="en-US" sz="1000" dirty="0">
                <a:solidFill>
                  <a:prstClr val="black"/>
                </a:solidFill>
                <a:latin typeface="Arial"/>
              </a:rPr>
              <a:t>to </a:t>
            </a:r>
            <a:r>
              <a:rPr lang="en-GB" altLang="en-US" sz="1000" dirty="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100</a:t>
            </a:fld>
            <a:endParaRPr lang="en-GB" dirty="0"/>
          </a:p>
        </p:txBody>
      </p:sp>
    </p:spTree>
    <p:extLst>
      <p:ext uri="{BB962C8B-B14F-4D97-AF65-F5344CB8AC3E}">
        <p14:creationId xmlns:p14="http://schemas.microsoft.com/office/powerpoint/2010/main" val="31005621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101</a:t>
            </a:fld>
            <a:endParaRPr lang="en-US" dirty="0"/>
          </a:p>
        </p:txBody>
      </p:sp>
    </p:spTree>
    <p:extLst>
      <p:ext uri="{BB962C8B-B14F-4D97-AF65-F5344CB8AC3E}">
        <p14:creationId xmlns:p14="http://schemas.microsoft.com/office/powerpoint/2010/main" val="41206671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102</a:t>
            </a:fld>
            <a:endParaRPr lang="en-US" dirty="0"/>
          </a:p>
        </p:txBody>
      </p:sp>
    </p:spTree>
    <p:extLst>
      <p:ext uri="{BB962C8B-B14F-4D97-AF65-F5344CB8AC3E}">
        <p14:creationId xmlns:p14="http://schemas.microsoft.com/office/powerpoint/2010/main" val="30127542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103</a:t>
            </a:fld>
            <a:endParaRPr lang="en-US" dirty="0"/>
          </a:p>
        </p:txBody>
      </p:sp>
    </p:spTree>
    <p:extLst>
      <p:ext uri="{BB962C8B-B14F-4D97-AF65-F5344CB8AC3E}">
        <p14:creationId xmlns:p14="http://schemas.microsoft.com/office/powerpoint/2010/main" val="4231319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104</a:t>
            </a:fld>
            <a:endParaRPr lang="en-GB" dirty="0"/>
          </a:p>
        </p:txBody>
      </p:sp>
    </p:spTree>
    <p:extLst>
      <p:ext uri="{BB962C8B-B14F-4D97-AF65-F5344CB8AC3E}">
        <p14:creationId xmlns:p14="http://schemas.microsoft.com/office/powerpoint/2010/main" val="4234736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dirty="0"/>
              <a:t>COVID-19 Vaccination programme: Core training slide set for healthcare practitioners 10 February 2022 </a:t>
            </a:r>
          </a:p>
        </p:txBody>
      </p:sp>
    </p:spTree>
    <p:extLst>
      <p:ext uri="{BB962C8B-B14F-4D97-AF65-F5344CB8AC3E}">
        <p14:creationId xmlns:p14="http://schemas.microsoft.com/office/powerpoint/2010/main" val="3089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dirty="0"/>
              <a:t>COVID-19 Vaccination programme: Core training slide set for healthcare practitioners 10 February 2022 </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gov.uk/government/publications/letter-from-the-health-and-social-care-secretary-on-use-of-the-moderna-vaccine"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cdc.gov/vaccines/pubs/pinkbook/vac-admin.html"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coronavirus-yellowcard.mhra.gov.uk/"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gov.uk/government/publications/coronavirus-covid-19-vaccine-adverse-reactions/coronavirus-vaccine-summary-of-yellow-card-reporting" TargetMode="Externa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www.england.nhs.uk/learning-disabilities/improving-health/reasonable-adjustments/"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4.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www.gov.uk/health-and-social-care/pharmacy"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s://www.gov.uk/government/collections/vaccine-update" TargetMode="External"/><Relationship Id="rId4" Type="http://schemas.openxmlformats.org/officeDocument/2006/relationships/hyperlink" Target="https://www.gov.uk/government/collections/immunisation-against-infectious-disease-the-green-book"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www.gov.uk/government/collections/immunisation-against-infectious-disease-the-green-book" TargetMode="External"/><Relationship Id="rId7" Type="http://schemas.openxmlformats.org/officeDocument/2006/relationships/hyperlink" Target="http://www.rcn.org.uk/clinical-topics/public-health/immunisation/covid-19-vaccination"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s://covid19.who.int/?gclid=EAIaIQobChMInr6P36Dc7AIVBWHmCh3IswIXEAAYASAAEgIPT_D_BwE" TargetMode="External"/><Relationship Id="rId5" Type="http://schemas.openxmlformats.org/officeDocument/2006/relationships/hyperlink" Target="https://coronavirus.data.gov.uk/" TargetMode="External"/><Relationship Id="rId10" Type="http://schemas.openxmlformats.org/officeDocument/2006/relationships/hyperlink" Target="http://www.immunology.org/public-information/guide-vaccinations-for-covid-19" TargetMode="External"/><Relationship Id="rId4" Type="http://schemas.openxmlformats.org/officeDocument/2006/relationships/hyperlink" Target="http://www.gov.uk/government/collections/immunisation" TargetMode="External"/><Relationship Id="rId9" Type="http://schemas.openxmlformats.org/officeDocument/2006/relationships/hyperlink" Target="https://vk.ovg.ox.ac.uk/vk/covid-19-vaccin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www.gov.uk/government/publications/regulatory-approval-of-pfizer-biontech-vaccine-for-covid-19"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hyperlink" Target="http://www.comirnatyeducation.co.uk/" TargetMode="Externa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portal.immform.phe.gov.uk/Logon.aspx?returnurl=%2f"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www.gov.uk/government/publications/regulatory-approval-of-covid-19-vaccine-astrazeneca" TargetMode="Externa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hyperlink" Target="http://www.gov.uk/government/publications/regulatory-approval-of-covid-19-vaccine-Moderna%20vaccine%20(Spikevax)"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www.gov.uk/government/publications/regulatory-approval-of-covid-19-vaccine-Moderna%20vaccine" TargetMode="External"/><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gov.uk/government/publications/regulatory-approval-of-pfizer-biontech-vaccine-for-covid-19" TargetMode="Externa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hyperlink" Target="https://www.comirnatyeducation.co.uk/" TargetMode="Externa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s://portal.immform.phe.gov.uk/Logon.aspx?returnurl=%2f" TargetMode="External"/><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immunologyanimation.phe.org.uk/"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gov.uk/government/collections/covid-19-vaccination-and-rare-side-effects"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COVID-19 Vaccination programme</a:t>
            </a:r>
            <a:br>
              <a:rPr lang="en-GB" dirty="0"/>
            </a:br>
            <a:br>
              <a:rPr lang="en-GB" dirty="0"/>
            </a:br>
            <a:br>
              <a:rPr lang="en-GB" dirty="0"/>
            </a:br>
            <a:br>
              <a:rPr lang="en-GB" dirty="0"/>
            </a:br>
            <a:br>
              <a:rPr lang="en-GB" dirty="0"/>
            </a:br>
            <a:r>
              <a:rPr lang="en-GB" sz="2700" dirty="0"/>
              <a:t>Core training slideset for healthcare practitioners </a:t>
            </a:r>
            <a:br>
              <a:rPr lang="en-GB" sz="2700" dirty="0"/>
            </a:br>
            <a:br>
              <a:rPr lang="en-GB" sz="2700" dirty="0"/>
            </a:br>
            <a:r>
              <a:rPr lang="en-GB" sz="2700" dirty="0"/>
              <a:t>Version 16</a:t>
            </a:r>
            <a:br>
              <a:rPr lang="en-GB" sz="2700" dirty="0"/>
            </a:br>
            <a:r>
              <a:rPr lang="en-GB" sz="2700" dirty="0"/>
              <a:t>Last update: 10 February 2022</a:t>
            </a:r>
            <a:endParaRPr lang="en-GB" sz="2200" dirty="0">
              <a:solidFill>
                <a:srgbClr val="FF0000"/>
              </a:solidFill>
              <a:highlight>
                <a:srgbClr val="FFFF00"/>
              </a:highlight>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E19B-E5C2-47BB-AE37-5776B86351BB}"/>
              </a:ext>
            </a:extLst>
          </p:cNvPr>
          <p:cNvSpPr>
            <a:spLocks noGrp="1"/>
          </p:cNvSpPr>
          <p:nvPr>
            <p:ph type="title"/>
          </p:nvPr>
        </p:nvSpPr>
        <p:spPr>
          <a:xfrm>
            <a:off x="330206" y="245532"/>
            <a:ext cx="10515600" cy="972607"/>
          </a:xfrm>
        </p:spPr>
        <p:txBody>
          <a:bodyPr/>
          <a:lstStyle/>
          <a:p>
            <a:r>
              <a:rPr lang="en-GB" dirty="0"/>
              <a:t>Viral infection</a:t>
            </a:r>
          </a:p>
        </p:txBody>
      </p:sp>
      <p:sp>
        <p:nvSpPr>
          <p:cNvPr id="3" name="Content Placeholder 2">
            <a:extLst>
              <a:ext uri="{FF2B5EF4-FFF2-40B4-BE49-F238E27FC236}">
                <a16:creationId xmlns:a16="http://schemas.microsoft.com/office/drawing/2014/main" id="{BD83992C-0248-41ED-B871-76907FE50A7E}"/>
              </a:ext>
            </a:extLst>
          </p:cNvPr>
          <p:cNvSpPr>
            <a:spLocks noGrp="1"/>
          </p:cNvSpPr>
          <p:nvPr>
            <p:ph idx="1"/>
          </p:nvPr>
        </p:nvSpPr>
        <p:spPr>
          <a:xfrm>
            <a:off x="330206" y="1774826"/>
            <a:ext cx="9132576" cy="4351338"/>
          </a:xfrm>
        </p:spPr>
        <p:txBody>
          <a:bodyPr>
            <a:normAutofit/>
          </a:bodyPr>
          <a:lstStyle/>
          <a:p>
            <a:pPr marL="342900" indent="-342900">
              <a:lnSpc>
                <a:spcPct val="100000"/>
              </a:lnSpc>
              <a:spcBef>
                <a:spcPts val="0"/>
              </a:spcBef>
              <a:buFont typeface="Arial" panose="020B0604020202020204" pitchFamily="34" charset="0"/>
              <a:buChar char="•"/>
            </a:pPr>
            <a:r>
              <a:rPr lang="en-GB" sz="2000" dirty="0"/>
              <a:t>viruses are much smaller than bacteria and consist of a small amount of either DNA or RNA surrounded by a protein coat called a capsid </a:t>
            </a:r>
          </a:p>
          <a:p>
            <a:pPr marL="342900" indent="-342900">
              <a:lnSpc>
                <a:spcPct val="100000"/>
              </a:lnSpc>
              <a:spcBef>
                <a:spcPts val="1200"/>
              </a:spcBef>
              <a:buFont typeface="Arial" panose="020B0604020202020204" pitchFamily="34" charset="0"/>
              <a:buChar char="•"/>
            </a:pPr>
            <a:r>
              <a:rPr lang="en-GB" sz="2000" dirty="0"/>
              <a:t>viruses cannot replicate themselves, but need to seek out the replication mechanism contained within a host cell </a:t>
            </a:r>
          </a:p>
          <a:p>
            <a:pPr marL="342900" indent="-342900">
              <a:lnSpc>
                <a:spcPct val="100000"/>
              </a:lnSpc>
              <a:spcBef>
                <a:spcPts val="1200"/>
              </a:spcBef>
              <a:buFont typeface="Arial" panose="020B0604020202020204" pitchFamily="34" charset="0"/>
              <a:buChar char="•"/>
            </a:pPr>
            <a:r>
              <a:rPr lang="en-GB" sz="2000" dirty="0"/>
              <a:t>examples of vaccine preventable viral diseases include measles, mumps, rubella, influenza, hepatitis A and B</a:t>
            </a:r>
          </a:p>
          <a:p>
            <a:pPr marL="342900" indent="-342900">
              <a:lnSpc>
                <a:spcPct val="100000"/>
              </a:lnSpc>
              <a:spcBef>
                <a:spcPts val="1200"/>
              </a:spcBef>
              <a:buFont typeface="Arial" panose="020B0604020202020204" pitchFamily="34" charset="0"/>
              <a:buChar char="•"/>
            </a:pPr>
            <a:r>
              <a:rPr lang="en-GB" sz="2000" dirty="0"/>
              <a:t>SARS-CoV-2 is an RNA virus – this means they have RNA (ribonucleic acid) as their genetic material</a:t>
            </a:r>
          </a:p>
          <a:p>
            <a:pPr marL="342900" indent="-342900">
              <a:lnSpc>
                <a:spcPct val="100000"/>
              </a:lnSpc>
              <a:spcBef>
                <a:spcPts val="1200"/>
              </a:spcBef>
            </a:pPr>
            <a:r>
              <a:rPr lang="en-GB" sz="2000" dirty="0"/>
              <a:t>Influenza viruses, which are also RNA viruses, are constantly mutating into slightly different forms, which is why we need to produce and give different flu vaccines every year</a:t>
            </a:r>
          </a:p>
          <a:p>
            <a:endParaRPr lang="en-GB" dirty="0"/>
          </a:p>
          <a:p>
            <a:endParaRPr lang="en-GB" dirty="0">
              <a:solidFill>
                <a:srgbClr val="FF0000"/>
              </a:solidFill>
              <a:latin typeface="Verdana" pitchFamily="1" charset="0"/>
            </a:endParaRPr>
          </a:p>
          <a:p>
            <a:endParaRPr lang="en-GB" dirty="0"/>
          </a:p>
        </p:txBody>
      </p:sp>
      <p:sp>
        <p:nvSpPr>
          <p:cNvPr id="10" name="Footer Placeholder 9">
            <a:extLst>
              <a:ext uri="{FF2B5EF4-FFF2-40B4-BE49-F238E27FC236}">
                <a16:creationId xmlns:a16="http://schemas.microsoft.com/office/drawing/2014/main" id="{F531A65B-A408-443E-9CEA-2267752D023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EC05E15-9893-4944-B9F3-51D382A92B68}"/>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3102270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608336" y="302582"/>
            <a:ext cx="10237470" cy="1075558"/>
          </a:xfrm>
        </p:spPr>
        <p:txBody>
          <a:bodyPr>
            <a:normAutofit fontScale="90000"/>
          </a:bodyPr>
          <a:lstStyle/>
          <a:p>
            <a:r>
              <a:rPr lang="en-GB" dirty="0"/>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16026" y="1631181"/>
            <a:ext cx="9207482" cy="4739679"/>
          </a:xfrm>
        </p:spPr>
        <p:txBody>
          <a:bodyPr>
            <a:normAutofit/>
          </a:bodyPr>
          <a:lstStyle/>
          <a:p>
            <a:pPr marL="0" indent="0" defTabSz="687388">
              <a:lnSpc>
                <a:spcPct val="100000"/>
              </a:lnSpc>
              <a:spcBef>
                <a:spcPts val="0"/>
              </a:spcBef>
              <a:buNone/>
            </a:pPr>
            <a:r>
              <a:rPr lang="en-GB" sz="1900" dirty="0">
                <a:latin typeface="+mn-lt"/>
              </a:rPr>
              <a:t>Vaccines are Prescription Only Medicines (POMs). This means a legal framework to supply and/or administer a vaccine must be in place and can be in the form of:</a:t>
            </a:r>
          </a:p>
          <a:p>
            <a:pPr marL="171450" indent="-171450" defTabSz="687388">
              <a:lnSpc>
                <a:spcPct val="100000"/>
              </a:lnSpc>
              <a:spcBef>
                <a:spcPts val="1200"/>
              </a:spcBef>
              <a:buFont typeface="Arial" panose="020B0604020202020204" pitchFamily="34" charset="0"/>
              <a:buChar char="•"/>
            </a:pPr>
            <a:r>
              <a:rPr lang="en-GB" altLang="en-US" sz="1900" dirty="0">
                <a:solidFill>
                  <a:prstClr val="black"/>
                </a:solidFill>
                <a:latin typeface="+mn-lt"/>
              </a:rPr>
              <a:t>a written patient specific prescription</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sz="1900" dirty="0">
                <a:latin typeface="+mn-lt"/>
              </a:rPr>
              <a:t>PGDs are often used for the administration of vaccines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or another process such as a Protocol or Written Instruction</a:t>
            </a:r>
          </a:p>
          <a:p>
            <a:pPr marL="0" indent="0" defTabSz="687388">
              <a:buNone/>
            </a:pPr>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
        <p:nvSpPr>
          <p:cNvPr id="10" name="Footer Placeholder 9">
            <a:extLst>
              <a:ext uri="{FF2B5EF4-FFF2-40B4-BE49-F238E27FC236}">
                <a16:creationId xmlns:a16="http://schemas.microsoft.com/office/drawing/2014/main" id="{552B8D26-20C6-4835-9A06-D66561AF9A9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1"/>
          </p:nvPr>
        </p:nvSpPr>
        <p:spPr/>
        <p:txBody>
          <a:bodyPr/>
          <a:lstStyle/>
          <a:p>
            <a:fld id="{344369E4-5DE7-46E5-874E-4FD437973785}" type="slidenum">
              <a:rPr lang="en-GB" smtClean="0"/>
              <a:pPr/>
              <a:t>100</a:t>
            </a:fld>
            <a:endParaRPr lang="en-GB" sz="1400" dirty="0"/>
          </a:p>
        </p:txBody>
      </p:sp>
    </p:spTree>
    <p:extLst>
      <p:ext uri="{BB962C8B-B14F-4D97-AF65-F5344CB8AC3E}">
        <p14:creationId xmlns:p14="http://schemas.microsoft.com/office/powerpoint/2010/main" val="1223176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330206" y="276048"/>
            <a:ext cx="10515600" cy="972607"/>
          </a:xfrm>
        </p:spPr>
        <p:txBody>
          <a:bodyPr/>
          <a:lstStyle/>
          <a:p>
            <a:r>
              <a:rPr lang="en-GB" dirty="0"/>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356329" y="1515053"/>
            <a:ext cx="9433623" cy="4995009"/>
          </a:xfrm>
        </p:spPr>
        <p:txBody>
          <a:bodyPr>
            <a:noAutofit/>
          </a:bodyPr>
          <a:lstStyle/>
          <a:p>
            <a:pPr marL="0" indent="0">
              <a:lnSpc>
                <a:spcPct val="110000"/>
              </a:lnSpc>
              <a:spcBef>
                <a:spcPts val="0"/>
              </a:spcBef>
              <a:buNone/>
            </a:pPr>
            <a:r>
              <a:rPr lang="en-GB" sz="1800" dirty="0"/>
              <a:t>PGDs set out the core requisites of those people who can have the medicine under the direction and those who should not.</a:t>
            </a:r>
          </a:p>
          <a:p>
            <a:pPr marL="285750" indent="-285750">
              <a:lnSpc>
                <a:spcPct val="110000"/>
              </a:lnSpc>
              <a:spcBef>
                <a:spcPts val="600"/>
              </a:spcBef>
              <a:buFont typeface="Arial" panose="020B0604020202020204" pitchFamily="34" charset="0"/>
              <a:buChar char="•"/>
            </a:pPr>
            <a:r>
              <a:rPr lang="en-GB" sz="1800" dirty="0"/>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p>
          <a:p>
            <a:pPr marL="285750" indent="-285750">
              <a:lnSpc>
                <a:spcPct val="110000"/>
              </a:lnSpc>
              <a:spcBef>
                <a:spcPts val="600"/>
              </a:spcBef>
              <a:buFont typeface="Arial" panose="020B0604020202020204" pitchFamily="34" charset="0"/>
              <a:buChar char="•"/>
            </a:pPr>
            <a:r>
              <a:rPr lang="en-GB" sz="1800" dirty="0"/>
              <a:t>the HCP working under a PGD is responsible for assessing that the patient fits the criteria set out in the PGD. The healthcare professional operating under the PGD may not delegate the role to others</a:t>
            </a:r>
          </a:p>
          <a:p>
            <a:pPr marL="285750" indent="-285750">
              <a:lnSpc>
                <a:spcPct val="110000"/>
              </a:lnSpc>
              <a:spcBef>
                <a:spcPts val="600"/>
              </a:spcBef>
              <a:buFont typeface="Arial" panose="020B0604020202020204" pitchFamily="34" charset="0"/>
              <a:buChar char="•"/>
            </a:pPr>
            <a:r>
              <a:rPr lang="en-GB" sz="1800" dirty="0"/>
              <a:t>PGDs must be authorised before use by a doctor and a pharmacist and by an appropriate body for example NHS EI, UKHSA, NHS Trust, CCG and so on </a:t>
            </a:r>
          </a:p>
          <a:p>
            <a:pPr marL="285750" indent="-285750">
              <a:lnSpc>
                <a:spcPct val="110000"/>
              </a:lnSpc>
              <a:spcBef>
                <a:spcPts val="600"/>
              </a:spcBef>
              <a:buFont typeface="Arial" panose="020B0604020202020204" pitchFamily="34" charset="0"/>
              <a:buChar char="•"/>
            </a:pPr>
            <a:r>
              <a:rPr lang="en-GB" sz="1800" dirty="0"/>
              <a:t>health professionals who will be using the PGD must be named and authorised before they use it to provide care </a:t>
            </a:r>
          </a:p>
        </p:txBody>
      </p:sp>
      <p:sp>
        <p:nvSpPr>
          <p:cNvPr id="11" name="Footer Placeholder 10">
            <a:extLst>
              <a:ext uri="{FF2B5EF4-FFF2-40B4-BE49-F238E27FC236}">
                <a16:creationId xmlns:a16="http://schemas.microsoft.com/office/drawing/2014/main" id="{3EDC7D1B-3BA6-492F-8833-070A2CBCDA4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1"/>
          </p:nvPr>
        </p:nvSpPr>
        <p:spPr/>
        <p:txBody>
          <a:bodyPr/>
          <a:lstStyle/>
          <a:p>
            <a:fld id="{344369E4-5DE7-46E5-874E-4FD437973785}" type="slidenum">
              <a:rPr lang="en-GB" smtClean="0"/>
              <a:pPr/>
              <a:t>101</a:t>
            </a:fld>
            <a:endParaRPr lang="en-GB" sz="1400" dirty="0"/>
          </a:p>
        </p:txBody>
      </p:sp>
    </p:spTree>
    <p:extLst>
      <p:ext uri="{BB962C8B-B14F-4D97-AF65-F5344CB8AC3E}">
        <p14:creationId xmlns:p14="http://schemas.microsoft.com/office/powerpoint/2010/main" val="31560119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D0D4-3032-47D4-A12A-7B3E61CC14F9}"/>
              </a:ext>
            </a:extLst>
          </p:cNvPr>
          <p:cNvSpPr>
            <a:spLocks noGrp="1"/>
          </p:cNvSpPr>
          <p:nvPr>
            <p:ph type="title"/>
          </p:nvPr>
        </p:nvSpPr>
        <p:spPr/>
        <p:txBody>
          <a:bodyPr>
            <a:normAutofit fontScale="90000"/>
          </a:bodyPr>
          <a:lstStyle/>
          <a:p>
            <a:r>
              <a:rPr lang="en-GB" dirty="0"/>
              <a:t>Using a Patient Group Direction (PGD) to give COVID-19 vaccine authorised under regulation 174</a:t>
            </a:r>
            <a:br>
              <a:rPr lang="en-GB" dirty="0"/>
            </a:br>
            <a:endParaRPr lang="en-GB" dirty="0"/>
          </a:p>
        </p:txBody>
      </p:sp>
      <p:sp>
        <p:nvSpPr>
          <p:cNvPr id="3" name="Content Placeholder 2">
            <a:extLst>
              <a:ext uri="{FF2B5EF4-FFF2-40B4-BE49-F238E27FC236}">
                <a16:creationId xmlns:a16="http://schemas.microsoft.com/office/drawing/2014/main" id="{6F80249D-4E06-408A-92A5-67C0367947D8}"/>
              </a:ext>
            </a:extLst>
          </p:cNvPr>
          <p:cNvSpPr>
            <a:spLocks noGrp="1"/>
          </p:cNvSpPr>
          <p:nvPr>
            <p:ph idx="1"/>
          </p:nvPr>
        </p:nvSpPr>
        <p:spPr>
          <a:xfrm>
            <a:off x="330206" y="1556584"/>
            <a:ext cx="10007606" cy="4441544"/>
          </a:xfrm>
        </p:spPr>
        <p:txBody>
          <a:bodyPr>
            <a:noAutofit/>
          </a:bodyPr>
          <a:lstStyle/>
          <a:p>
            <a:pPr marL="0" indent="0">
              <a:lnSpc>
                <a:spcPct val="120000"/>
              </a:lnSpc>
              <a:spcBef>
                <a:spcPts val="0"/>
              </a:spcBef>
              <a:buNone/>
            </a:pPr>
            <a:r>
              <a:rPr lang="en-GB" sz="1800" dirty="0"/>
              <a:t>In response to certain public health threats, such as the current pandemic, the MHRA can temporarily authorise the supply of an unlicensed medicine or vaccine for use, under regulation 174 of The Human Medicines Regulations 2012, when it is satisfied that there is robust evidence to show the safety, quality and effectiveness of the medicine/vaccine.</a:t>
            </a:r>
          </a:p>
          <a:p>
            <a:pPr marL="285750" indent="-285750">
              <a:lnSpc>
                <a:spcPct val="120000"/>
              </a:lnSpc>
              <a:spcBef>
                <a:spcPts val="600"/>
              </a:spcBef>
              <a:buFont typeface="Arial" panose="020B0604020202020204" pitchFamily="34" charset="0"/>
              <a:buChar char="•"/>
            </a:pPr>
            <a:r>
              <a:rPr lang="en-GB" sz="1800" dirty="0"/>
              <a:t>in October 2020, new legislation amending The Human Medicines Regulations 2012 was passed </a:t>
            </a:r>
          </a:p>
          <a:p>
            <a:pPr marL="285750" indent="-285750">
              <a:lnSpc>
                <a:spcPct val="120000"/>
              </a:lnSpc>
              <a:spcBef>
                <a:spcPts val="0"/>
              </a:spcBef>
              <a:buFont typeface="Arial" panose="020B0604020202020204" pitchFamily="34" charset="0"/>
              <a:buChar char="•"/>
            </a:pPr>
            <a:r>
              <a:rPr lang="en-GB" sz="1800" dirty="0"/>
              <a:t>prior to this, PGDs could only be used for licensed medicines</a:t>
            </a:r>
          </a:p>
          <a:p>
            <a:pPr marL="285750" indent="-285750">
              <a:lnSpc>
                <a:spcPct val="120000"/>
              </a:lnSpc>
              <a:spcBef>
                <a:spcPts val="0"/>
              </a:spcBef>
              <a:buFont typeface="Arial" panose="020B0604020202020204" pitchFamily="34" charset="0"/>
              <a:buChar char="•"/>
            </a:pPr>
            <a:r>
              <a:rPr lang="en-GB" sz="1800" dirty="0"/>
              <a:t>the change to legislation allows medicines/vaccines which have been temporarily authorised for supply in the UK under regulation 174 to be administered in accordance with a PGD </a:t>
            </a:r>
          </a:p>
          <a:p>
            <a:pPr marL="285750" indent="-285750">
              <a:lnSpc>
                <a:spcPct val="120000"/>
              </a:lnSpc>
              <a:spcBef>
                <a:spcPts val="0"/>
              </a:spcBef>
              <a:buFont typeface="Arial" panose="020B0604020202020204" pitchFamily="34" charset="0"/>
              <a:buChar char="•"/>
            </a:pPr>
            <a:r>
              <a:rPr lang="en-GB" sz="1800" dirty="0"/>
              <a:t>registered HCPs who are allowed to work to a PGD may supply and administer COVID-19 vaccines, as temporarily authorised vaccines under Regulation 174, using a PGD </a:t>
            </a:r>
          </a:p>
          <a:p>
            <a:pPr marL="285750" indent="-285750">
              <a:lnSpc>
                <a:spcPct val="120000"/>
              </a:lnSpc>
              <a:spcBef>
                <a:spcPts val="0"/>
              </a:spcBef>
              <a:buFont typeface="Arial" panose="020B0604020202020204" pitchFamily="34" charset="0"/>
              <a:buChar char="•"/>
            </a:pPr>
            <a:r>
              <a:rPr lang="en-GB" sz="1800" dirty="0"/>
              <a:t>the workforce that can administer under PGDs has not changed </a:t>
            </a:r>
          </a:p>
          <a:p>
            <a:pPr marL="285750" indent="-285750">
              <a:lnSpc>
                <a:spcPct val="120000"/>
              </a:lnSpc>
              <a:spcBef>
                <a:spcPts val="0"/>
              </a:spcBef>
              <a:buFont typeface="Arial" panose="020B0604020202020204" pitchFamily="34" charset="0"/>
              <a:buChar char="•"/>
            </a:pPr>
            <a:r>
              <a:rPr lang="en-GB" sz="1800" dirty="0"/>
              <a:t>UKHSA are developing and publishing PGDs for COVID-19 vaccines</a:t>
            </a:r>
          </a:p>
        </p:txBody>
      </p:sp>
      <p:sp>
        <p:nvSpPr>
          <p:cNvPr id="11" name="Footer Placeholder 10">
            <a:extLst>
              <a:ext uri="{FF2B5EF4-FFF2-40B4-BE49-F238E27FC236}">
                <a16:creationId xmlns:a16="http://schemas.microsoft.com/office/drawing/2014/main" id="{CA761A31-E2A7-40E1-AE3A-CA36FC78828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3ED9B04-FDF2-498E-B2EE-EAAF33E652AE}"/>
              </a:ext>
            </a:extLst>
          </p:cNvPr>
          <p:cNvSpPr>
            <a:spLocks noGrp="1"/>
          </p:cNvSpPr>
          <p:nvPr>
            <p:ph type="sldNum" sz="quarter" idx="11"/>
          </p:nvPr>
        </p:nvSpPr>
        <p:spPr/>
        <p:txBody>
          <a:bodyPr/>
          <a:lstStyle/>
          <a:p>
            <a:fld id="{344369E4-5DE7-46E5-874E-4FD437973785}" type="slidenum">
              <a:rPr lang="en-GB" smtClean="0"/>
              <a:pPr/>
              <a:t>102</a:t>
            </a:fld>
            <a:endParaRPr lang="en-GB" sz="1400" dirty="0"/>
          </a:p>
        </p:txBody>
      </p:sp>
    </p:spTree>
    <p:extLst>
      <p:ext uri="{BB962C8B-B14F-4D97-AF65-F5344CB8AC3E}">
        <p14:creationId xmlns:p14="http://schemas.microsoft.com/office/powerpoint/2010/main" val="41975581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7C58-67F8-4D5B-BA88-8F2FC3B8132F}"/>
              </a:ext>
            </a:extLst>
          </p:cNvPr>
          <p:cNvSpPr>
            <a:spLocks noGrp="1"/>
          </p:cNvSpPr>
          <p:nvPr>
            <p:ph type="title"/>
          </p:nvPr>
        </p:nvSpPr>
        <p:spPr>
          <a:xfrm>
            <a:off x="573400" y="297618"/>
            <a:ext cx="10871980" cy="648072"/>
          </a:xfrm>
        </p:spPr>
        <p:txBody>
          <a:bodyPr>
            <a:normAutofit fontScale="90000"/>
          </a:bodyPr>
          <a:lstStyle/>
          <a:p>
            <a:r>
              <a:rPr lang="en-GB" dirty="0"/>
              <a:t>Protocols for the supply and/or administration of COVID-19 vaccine</a:t>
            </a:r>
            <a:br>
              <a:rPr lang="en-GB" dirty="0"/>
            </a:br>
            <a:endParaRPr lang="en-GB" dirty="0"/>
          </a:p>
        </p:txBody>
      </p:sp>
      <p:sp>
        <p:nvSpPr>
          <p:cNvPr id="3" name="Content Placeholder 2">
            <a:extLst>
              <a:ext uri="{FF2B5EF4-FFF2-40B4-BE49-F238E27FC236}">
                <a16:creationId xmlns:a16="http://schemas.microsoft.com/office/drawing/2014/main" id="{AC1A07FD-2711-41A1-91A2-4681D89D8946}"/>
              </a:ext>
            </a:extLst>
          </p:cNvPr>
          <p:cNvSpPr>
            <a:spLocks noGrp="1"/>
          </p:cNvSpPr>
          <p:nvPr>
            <p:ph idx="1"/>
          </p:nvPr>
        </p:nvSpPr>
        <p:spPr>
          <a:xfrm>
            <a:off x="490003" y="1570390"/>
            <a:ext cx="9912346" cy="4739679"/>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the changes to the Human Medicines Regulations also brought about a new regulation (247A) </a:t>
            </a:r>
          </a:p>
          <a:p>
            <a:pPr marL="285750" indent="-285750">
              <a:lnSpc>
                <a:spcPct val="120000"/>
              </a:lnSpc>
              <a:spcBef>
                <a:spcPts val="600"/>
              </a:spcBef>
              <a:buFont typeface="Arial" panose="020B0604020202020204" pitchFamily="34" charset="0"/>
              <a:buChar char="•"/>
            </a:pPr>
            <a:r>
              <a:rPr lang="en-GB" dirty="0"/>
              <a:t>while a disease is pandemic, regulation 247A permits the supply or administration of a medicinal product used for vaccination against coronavirus in accordance with a protocol that is approved by ministers </a:t>
            </a:r>
          </a:p>
          <a:p>
            <a:pPr marL="285750" indent="-285750">
              <a:lnSpc>
                <a:spcPct val="120000"/>
              </a:lnSpc>
              <a:spcBef>
                <a:spcPts val="600"/>
              </a:spcBef>
              <a:buFont typeface="Arial" panose="020B0604020202020204" pitchFamily="34" charset="0"/>
              <a:buChar char="•"/>
            </a:pPr>
            <a:r>
              <a:rPr lang="en-GB" dirty="0"/>
              <a:t>national protocols for each of the currently authorised vaccines have been published which allows trained and competent non-registered healthcare workers as well as registered healthcare professionals, to administer COVID-19 vaccine</a:t>
            </a:r>
          </a:p>
          <a:p>
            <a:pPr marL="285750" indent="-285750">
              <a:lnSpc>
                <a:spcPct val="120000"/>
              </a:lnSpc>
              <a:spcBef>
                <a:spcPts val="600"/>
              </a:spcBef>
              <a:buFont typeface="Arial" panose="020B0604020202020204" pitchFamily="34" charset="0"/>
              <a:buChar char="•"/>
            </a:pPr>
            <a:r>
              <a:rPr lang="en-GB" dirty="0"/>
              <a:t>the protocol specifies who can use it and includes information similar to that commonly found in PGDs</a:t>
            </a:r>
          </a:p>
          <a:p>
            <a:pPr marL="285750" indent="-285750">
              <a:lnSpc>
                <a:spcPct val="120000"/>
              </a:lnSpc>
              <a:spcBef>
                <a:spcPts val="600"/>
              </a:spcBef>
              <a:buFont typeface="Arial" panose="020B0604020202020204" pitchFamily="34" charset="0"/>
              <a:buChar char="•"/>
            </a:pPr>
            <a:r>
              <a:rPr lang="en-GB" dirty="0"/>
              <a:t>the protocol allows flexibility for different COVID-19 vaccine delivery models </a:t>
            </a:r>
          </a:p>
          <a:p>
            <a:pPr marL="285750" indent="-285750">
              <a:lnSpc>
                <a:spcPct val="120000"/>
              </a:lnSpc>
              <a:spcBef>
                <a:spcPts val="600"/>
              </a:spcBef>
              <a:buFont typeface="Arial" panose="020B0604020202020204" pitchFamily="34" charset="0"/>
              <a:buChar char="•"/>
            </a:pPr>
            <a:r>
              <a:rPr lang="en-GB" dirty="0"/>
              <a:t>it may be followed wholly from patient assessment through to post-vaccination by a single person. Alternatively, multiple HCWs may undertake different roles or stages in the patient vaccination pathway in accordance with the protocol </a:t>
            </a:r>
          </a:p>
          <a:p>
            <a:pPr marL="285750" indent="-285750">
              <a:lnSpc>
                <a:spcPct val="120000"/>
              </a:lnSpc>
              <a:spcBef>
                <a:spcPts val="600"/>
              </a:spcBef>
              <a:buFont typeface="Arial" panose="020B0604020202020204" pitchFamily="34" charset="0"/>
              <a:buChar char="•"/>
            </a:pPr>
            <a:r>
              <a:rPr lang="en-GB" dirty="0"/>
              <a:t>the service provider is responsible for ensuring that HCWs are trained and competent to safely deliver the activity they are employed to provide under the protocol </a:t>
            </a:r>
          </a:p>
        </p:txBody>
      </p:sp>
      <p:sp>
        <p:nvSpPr>
          <p:cNvPr id="11" name="Footer Placeholder 10">
            <a:extLst>
              <a:ext uri="{FF2B5EF4-FFF2-40B4-BE49-F238E27FC236}">
                <a16:creationId xmlns:a16="http://schemas.microsoft.com/office/drawing/2014/main" id="{250A67D3-E06B-4B52-B2AF-296D5FF04B4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756CE3B8-156D-4732-A4AB-10F5B52C75DD}"/>
              </a:ext>
            </a:extLst>
          </p:cNvPr>
          <p:cNvSpPr>
            <a:spLocks noGrp="1"/>
          </p:cNvSpPr>
          <p:nvPr>
            <p:ph type="sldNum" sz="quarter" idx="11"/>
          </p:nvPr>
        </p:nvSpPr>
        <p:spPr/>
        <p:txBody>
          <a:bodyPr/>
          <a:lstStyle/>
          <a:p>
            <a:fld id="{344369E4-5DE7-46E5-874E-4FD437973785}" type="slidenum">
              <a:rPr lang="en-GB" smtClean="0"/>
              <a:pPr/>
              <a:t>103</a:t>
            </a:fld>
            <a:endParaRPr lang="en-GB" sz="1400" dirty="0"/>
          </a:p>
        </p:txBody>
      </p:sp>
    </p:spTree>
    <p:extLst>
      <p:ext uri="{BB962C8B-B14F-4D97-AF65-F5344CB8AC3E}">
        <p14:creationId xmlns:p14="http://schemas.microsoft.com/office/powerpoint/2010/main" val="24966098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62FA-92A0-49D5-9BE5-6FD9164EACA9}"/>
              </a:ext>
            </a:extLst>
          </p:cNvPr>
          <p:cNvSpPr>
            <a:spLocks noGrp="1"/>
          </p:cNvSpPr>
          <p:nvPr>
            <p:ph type="title"/>
          </p:nvPr>
        </p:nvSpPr>
        <p:spPr>
          <a:xfrm>
            <a:off x="446314" y="305250"/>
            <a:ext cx="10515600" cy="972607"/>
          </a:xfrm>
        </p:spPr>
        <p:txBody>
          <a:bodyPr/>
          <a:lstStyle/>
          <a:p>
            <a:r>
              <a:rPr lang="en-GB" dirty="0"/>
              <a:t>Licensure</a:t>
            </a:r>
          </a:p>
        </p:txBody>
      </p:sp>
      <p:sp>
        <p:nvSpPr>
          <p:cNvPr id="3" name="Content Placeholder 2">
            <a:extLst>
              <a:ext uri="{FF2B5EF4-FFF2-40B4-BE49-F238E27FC236}">
                <a16:creationId xmlns:a16="http://schemas.microsoft.com/office/drawing/2014/main" id="{6902C1BC-293C-4B08-8838-DA64B16E82F0}"/>
              </a:ext>
            </a:extLst>
          </p:cNvPr>
          <p:cNvSpPr>
            <a:spLocks noGrp="1"/>
          </p:cNvSpPr>
          <p:nvPr>
            <p:ph idx="1"/>
          </p:nvPr>
        </p:nvSpPr>
        <p:spPr>
          <a:xfrm>
            <a:off x="446315" y="1511981"/>
            <a:ext cx="9746310" cy="5167079"/>
          </a:xfrm>
        </p:spPr>
        <p:txBody>
          <a:bodyPr>
            <a:noAutofit/>
          </a:bodyPr>
          <a:lstStyle/>
          <a:p>
            <a:pPr marL="0" indent="0">
              <a:lnSpc>
                <a:spcPct val="120000"/>
              </a:lnSpc>
              <a:spcBef>
                <a:spcPts val="0"/>
              </a:spcBef>
              <a:buNone/>
            </a:pPr>
            <a:r>
              <a:rPr lang="en-GB" sz="1600" dirty="0">
                <a:latin typeface="+mn-lt"/>
              </a:rPr>
              <a:t>Following initial temporary authorisation from the MHRA under Regulation 174, the Moderna, AstraZeneca and Pfizer BioNTech COVID-19 vaccines have sought Conditional Marketing Authorisation (CMA). Marketing authorisation is often referred to as a license.</a:t>
            </a:r>
          </a:p>
          <a:p>
            <a:pPr marL="0" indent="0">
              <a:lnSpc>
                <a:spcPct val="120000"/>
              </a:lnSpc>
              <a:spcBef>
                <a:spcPts val="1200"/>
              </a:spcBef>
              <a:buNone/>
            </a:pPr>
            <a:r>
              <a:rPr lang="en-GB" sz="1600" dirty="0">
                <a:latin typeface="+mn-lt"/>
              </a:rPr>
              <a:t>CMA is the fast-track approval of a medicine that fulfils an unmet medical need. During the COVID-19 pandemic, CMA is being used to expedite the approval of safe and effective COVID-19 vaccines. </a:t>
            </a:r>
          </a:p>
          <a:p>
            <a:pPr marL="0" indent="0">
              <a:lnSpc>
                <a:spcPct val="120000"/>
              </a:lnSpc>
              <a:spcBef>
                <a:spcPts val="1200"/>
              </a:spcBef>
              <a:buNone/>
            </a:pPr>
            <a:r>
              <a:rPr lang="en-GB" sz="1600" dirty="0">
                <a:latin typeface="+mn-lt"/>
              </a:rPr>
              <a:t>The medicine still has to meet rigorous standards for safety, efficacy and quality but it can be approved on the basis of less comprehensive data than is normally required for full licensure. The manufacturer has to continue to provide comprehensive clinical data to the MHRA after CMA has been granted and the CMA is valid for 1 year before renewal is required. </a:t>
            </a:r>
          </a:p>
          <a:p>
            <a:pPr marL="0" indent="0">
              <a:lnSpc>
                <a:spcPct val="120000"/>
              </a:lnSpc>
              <a:spcBef>
                <a:spcPts val="1200"/>
              </a:spcBef>
              <a:buNone/>
            </a:pPr>
            <a:r>
              <a:rPr lang="en-GB" sz="1600" dirty="0">
                <a:latin typeface="+mn-lt"/>
              </a:rPr>
              <a:t>Once a vaccine is given CMA, the ‘Information for Healthcare Professionals’ and ‘Information for UK Recipients’ documents are replaced with a ‘Summary of Product Characteristics (SPC)’ and ‘Patient Information Leaflet (PIL)’, as are required for licensed medicines.</a:t>
            </a:r>
          </a:p>
          <a:p>
            <a:pPr marL="0" indent="0">
              <a:lnSpc>
                <a:spcPct val="120000"/>
              </a:lnSpc>
              <a:spcBef>
                <a:spcPts val="1200"/>
              </a:spcBef>
              <a:buNone/>
            </a:pPr>
            <a:r>
              <a:rPr lang="en-GB" sz="1600" dirty="0">
                <a:latin typeface="+mn-lt"/>
              </a:rPr>
              <a:t>Reg174 authorised vaccines are currently still in use for AstraZeneca but CMA vaccine will be used once supplies become available.</a:t>
            </a:r>
          </a:p>
        </p:txBody>
      </p:sp>
      <p:sp>
        <p:nvSpPr>
          <p:cNvPr id="11" name="Footer Placeholder 10">
            <a:extLst>
              <a:ext uri="{FF2B5EF4-FFF2-40B4-BE49-F238E27FC236}">
                <a16:creationId xmlns:a16="http://schemas.microsoft.com/office/drawing/2014/main" id="{CF959C5D-36A7-4BC3-BDB3-9F4580E399A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683BA43C-9DDD-4931-A87D-CDA5A63ED81E}"/>
              </a:ext>
            </a:extLst>
          </p:cNvPr>
          <p:cNvSpPr>
            <a:spLocks noGrp="1"/>
          </p:cNvSpPr>
          <p:nvPr>
            <p:ph type="sldNum" sz="quarter" idx="11"/>
          </p:nvPr>
        </p:nvSpPr>
        <p:spPr/>
        <p:txBody>
          <a:bodyPr/>
          <a:lstStyle/>
          <a:p>
            <a:fld id="{344369E4-5DE7-46E5-874E-4FD437973785}" type="slidenum">
              <a:rPr lang="en-GB" smtClean="0"/>
              <a:pPr/>
              <a:t>104</a:t>
            </a:fld>
            <a:endParaRPr lang="en-GB" sz="1400" dirty="0"/>
          </a:p>
        </p:txBody>
      </p:sp>
    </p:spTree>
    <p:extLst>
      <p:ext uri="{BB962C8B-B14F-4D97-AF65-F5344CB8AC3E}">
        <p14:creationId xmlns:p14="http://schemas.microsoft.com/office/powerpoint/2010/main" val="3907195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17CD-008A-4B23-9E8F-45BBB1E48BC3}"/>
              </a:ext>
            </a:extLst>
          </p:cNvPr>
          <p:cNvSpPr>
            <a:spLocks noGrp="1"/>
          </p:cNvSpPr>
          <p:nvPr>
            <p:ph type="title"/>
          </p:nvPr>
        </p:nvSpPr>
        <p:spPr>
          <a:xfrm>
            <a:off x="498599" y="288622"/>
            <a:ext cx="10987844" cy="648072"/>
          </a:xfrm>
        </p:spPr>
        <p:txBody>
          <a:bodyPr>
            <a:normAutofit fontScale="90000"/>
          </a:bodyPr>
          <a:lstStyle/>
          <a:p>
            <a:r>
              <a:rPr lang="en-GB" sz="3600" dirty="0"/>
              <a:t>‘Off label’ use of a vaccine given Conditional Marketing Authorisation </a:t>
            </a:r>
            <a:br>
              <a:rPr lang="en-GB" dirty="0"/>
            </a:br>
            <a:endParaRPr lang="en-GB" dirty="0"/>
          </a:p>
        </p:txBody>
      </p:sp>
      <p:sp>
        <p:nvSpPr>
          <p:cNvPr id="3" name="Content Placeholder 2">
            <a:extLst>
              <a:ext uri="{FF2B5EF4-FFF2-40B4-BE49-F238E27FC236}">
                <a16:creationId xmlns:a16="http://schemas.microsoft.com/office/drawing/2014/main" id="{647DFD3B-A128-44EF-B607-FA71397F937D}"/>
              </a:ext>
            </a:extLst>
          </p:cNvPr>
          <p:cNvSpPr>
            <a:spLocks noGrp="1"/>
          </p:cNvSpPr>
          <p:nvPr>
            <p:ph idx="1"/>
          </p:nvPr>
        </p:nvSpPr>
        <p:spPr>
          <a:xfrm>
            <a:off x="512496" y="1508676"/>
            <a:ext cx="9915020" cy="5111974"/>
          </a:xfrm>
        </p:spPr>
        <p:txBody>
          <a:bodyPr>
            <a:normAutofit fontScale="77500" lnSpcReduction="20000"/>
          </a:bodyPr>
          <a:lstStyle/>
          <a:p>
            <a:pPr marL="0" indent="0">
              <a:lnSpc>
                <a:spcPct val="120000"/>
              </a:lnSpc>
              <a:spcBef>
                <a:spcPts val="0"/>
              </a:spcBef>
              <a:buNone/>
            </a:pPr>
            <a:r>
              <a:rPr lang="en-GB" dirty="0"/>
              <a:t>There are occasions when official recommendations for the use of a vaccine differ from those set out in the CMA, for example giving the second dose of the Moderna (Spikevax) vaccine at an 8-week interval instead of 28 day interval stated in the SPC.</a:t>
            </a:r>
          </a:p>
          <a:p>
            <a:pPr>
              <a:lnSpc>
                <a:spcPct val="120000"/>
              </a:lnSpc>
              <a:spcBef>
                <a:spcPts val="0"/>
              </a:spcBef>
            </a:pPr>
            <a:endParaRPr lang="en-GB" sz="1000" dirty="0"/>
          </a:p>
          <a:p>
            <a:pPr marL="0" indent="0">
              <a:lnSpc>
                <a:spcPct val="120000"/>
              </a:lnSpc>
              <a:spcBef>
                <a:spcPts val="0"/>
              </a:spcBef>
              <a:buNone/>
            </a:pPr>
            <a:r>
              <a:rPr lang="en-GB" dirty="0"/>
              <a:t>Giving the 2 doses at a longer interval than the 28 day interval recommended in the SPC will be an ‘off label’ use of this vaccine.</a:t>
            </a:r>
          </a:p>
          <a:p>
            <a:pPr>
              <a:lnSpc>
                <a:spcPct val="120000"/>
              </a:lnSpc>
              <a:spcBef>
                <a:spcPts val="0"/>
              </a:spcBef>
            </a:pPr>
            <a:endParaRPr lang="en-GB" sz="1000" dirty="0"/>
          </a:p>
          <a:p>
            <a:pPr marL="0" indent="0">
              <a:lnSpc>
                <a:spcPct val="120000"/>
              </a:lnSpc>
              <a:spcBef>
                <a:spcPts val="0"/>
              </a:spcBef>
              <a:buNone/>
            </a:pPr>
            <a:r>
              <a:rPr lang="en-GB" dirty="0"/>
              <a:t>This means that, although the vaccine is authorised for use, it is being used in a way that is slightly different from the terms laid down in its CMA. When a vaccine is used ‘off-label’, it means that experts (the JCVI) have advised that there are clear benefits of using the vaccine in this way and that this is considered to be safe and effective.</a:t>
            </a:r>
          </a:p>
          <a:p>
            <a:pPr>
              <a:lnSpc>
                <a:spcPct val="120000"/>
              </a:lnSpc>
              <a:spcBef>
                <a:spcPts val="0"/>
              </a:spcBef>
            </a:pPr>
            <a:endParaRPr lang="en-GB" sz="1000" u="sng" dirty="0"/>
          </a:p>
          <a:p>
            <a:pPr marL="0" indent="0">
              <a:lnSpc>
                <a:spcPct val="120000"/>
              </a:lnSpc>
              <a:spcBef>
                <a:spcPts val="0"/>
              </a:spcBef>
              <a:buNone/>
            </a:pPr>
            <a:r>
              <a:rPr lang="en-GB" dirty="0"/>
              <a:t>Vaccines can be given ‘off-label’ using a PGD or protocol where use of the vaccine in a way that is different from that which is stated in the product’s marketing authorisation is judged to be best clinical practice.</a:t>
            </a:r>
          </a:p>
          <a:p>
            <a:pPr>
              <a:lnSpc>
                <a:spcPct val="120000"/>
              </a:lnSpc>
              <a:spcBef>
                <a:spcPts val="0"/>
              </a:spcBef>
            </a:pPr>
            <a:endParaRPr lang="en-GB" sz="1000" dirty="0"/>
          </a:p>
          <a:p>
            <a:pPr marL="0" indent="0">
              <a:lnSpc>
                <a:spcPct val="120000"/>
              </a:lnSpc>
              <a:spcBef>
                <a:spcPts val="0"/>
              </a:spcBef>
              <a:buNone/>
            </a:pPr>
            <a:r>
              <a:rPr lang="en-GB" dirty="0"/>
              <a:t>In this situation, the </a:t>
            </a:r>
            <a:r>
              <a:rPr lang="en-GB" u="sng" dirty="0">
                <a:hlinkClick r:id="rId3"/>
              </a:rPr>
              <a:t>JCVI</a:t>
            </a:r>
            <a:r>
              <a:rPr lang="en-GB" dirty="0"/>
              <a:t> have recommended that giving the COVID-19 vaccines with longer intervals between doses will enable more people to be protected more quickly whilst still providing high levels of protection to the vaccinated individual.</a:t>
            </a:r>
          </a:p>
          <a:p>
            <a:endParaRPr lang="en-GB" dirty="0"/>
          </a:p>
        </p:txBody>
      </p:sp>
      <p:sp>
        <p:nvSpPr>
          <p:cNvPr id="11" name="Footer Placeholder 10">
            <a:extLst>
              <a:ext uri="{FF2B5EF4-FFF2-40B4-BE49-F238E27FC236}">
                <a16:creationId xmlns:a16="http://schemas.microsoft.com/office/drawing/2014/main" id="{29A7EA30-D550-473A-95A5-F3B582153D3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4174EED0-419B-45C3-BCF0-1EB3F93EC9F4}"/>
              </a:ext>
            </a:extLst>
          </p:cNvPr>
          <p:cNvSpPr>
            <a:spLocks noGrp="1"/>
          </p:cNvSpPr>
          <p:nvPr>
            <p:ph type="sldNum" sz="quarter" idx="11"/>
          </p:nvPr>
        </p:nvSpPr>
        <p:spPr/>
        <p:txBody>
          <a:bodyPr/>
          <a:lstStyle/>
          <a:p>
            <a:fld id="{344369E4-5DE7-46E5-874E-4FD437973785}" type="slidenum">
              <a:rPr lang="en-GB" smtClean="0"/>
              <a:pPr/>
              <a:t>105</a:t>
            </a:fld>
            <a:endParaRPr lang="en-GB" sz="1400" dirty="0"/>
          </a:p>
        </p:txBody>
      </p:sp>
    </p:spTree>
    <p:extLst>
      <p:ext uri="{BB962C8B-B14F-4D97-AF65-F5344CB8AC3E}">
        <p14:creationId xmlns:p14="http://schemas.microsoft.com/office/powerpoint/2010/main" val="33275938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223C-8287-4E47-9D81-53322EB686CB}"/>
              </a:ext>
            </a:extLst>
          </p:cNvPr>
          <p:cNvSpPr>
            <a:spLocks noGrp="1"/>
          </p:cNvSpPr>
          <p:nvPr>
            <p:ph type="title"/>
          </p:nvPr>
        </p:nvSpPr>
        <p:spPr>
          <a:xfrm>
            <a:off x="451469" y="365329"/>
            <a:ext cx="9718869" cy="648072"/>
          </a:xfrm>
        </p:spPr>
        <p:txBody>
          <a:bodyPr>
            <a:noAutofit/>
          </a:bodyPr>
          <a:lstStyle/>
          <a:p>
            <a:r>
              <a:rPr lang="en-GB" sz="3200" dirty="0"/>
              <a:t>Vaccine storage, preparation and administration</a:t>
            </a:r>
          </a:p>
        </p:txBody>
      </p:sp>
      <p:sp>
        <p:nvSpPr>
          <p:cNvPr id="3" name="Content Placeholder 2">
            <a:extLst>
              <a:ext uri="{FF2B5EF4-FFF2-40B4-BE49-F238E27FC236}">
                <a16:creationId xmlns:a16="http://schemas.microsoft.com/office/drawing/2014/main" id="{A71CAB98-5CE3-45D5-B388-848559041D70}"/>
              </a:ext>
            </a:extLst>
          </p:cNvPr>
          <p:cNvSpPr>
            <a:spLocks noGrp="1"/>
          </p:cNvSpPr>
          <p:nvPr>
            <p:ph idx="1"/>
          </p:nvPr>
        </p:nvSpPr>
        <p:spPr>
          <a:xfrm>
            <a:off x="451469" y="1455652"/>
            <a:ext cx="10115311" cy="5272524"/>
          </a:xfrm>
        </p:spPr>
        <p:txBody>
          <a:bodyPr>
            <a:normAutofit/>
          </a:bodyPr>
          <a:lstStyle/>
          <a:p>
            <a:pPr marL="0" indent="0">
              <a:lnSpc>
                <a:spcPct val="100000"/>
              </a:lnSpc>
              <a:spcBef>
                <a:spcPts val="0"/>
              </a:spcBef>
              <a:buNone/>
            </a:pPr>
            <a:r>
              <a:rPr lang="en-GB" sz="2000" dirty="0"/>
              <a:t>Vaccine storage, preparation and administration are critical components of a successful vaccination programme and are key to ensuring that vaccination is as safe and effective as possible.</a:t>
            </a:r>
            <a:endParaRPr lang="en-GB" sz="1200" dirty="0"/>
          </a:p>
          <a:p>
            <a:pPr marL="0" indent="0">
              <a:lnSpc>
                <a:spcPct val="100000"/>
              </a:lnSpc>
              <a:spcBef>
                <a:spcPts val="1200"/>
              </a:spcBef>
              <a:buNone/>
            </a:pPr>
            <a:r>
              <a:rPr lang="en-GB" sz="2000" dirty="0"/>
              <a:t>If specific requirements are not followed, vaccinees may not make a response to the vaccine and so remain unprotected or, they may be at higher risk of developing a vaccine reaction.</a:t>
            </a:r>
          </a:p>
          <a:p>
            <a:pPr marL="0" indent="0">
              <a:lnSpc>
                <a:spcPct val="100000"/>
              </a:lnSpc>
              <a:spcBef>
                <a:spcPts val="1200"/>
              </a:spcBef>
              <a:buNone/>
            </a:pPr>
            <a:r>
              <a:rPr lang="en-GB" sz="2000" dirty="0"/>
              <a:t>To minimise the risk of vaccine failures and reactions:</a:t>
            </a:r>
          </a:p>
          <a:p>
            <a:pPr marL="285750" indent="-285750">
              <a:lnSpc>
                <a:spcPct val="100000"/>
              </a:lnSpc>
              <a:spcBef>
                <a:spcPts val="0"/>
              </a:spcBef>
              <a:buFont typeface="Arial" panose="020B0604020202020204" pitchFamily="34" charset="0"/>
              <a:buChar char="•"/>
            </a:pPr>
            <a:r>
              <a:rPr lang="en-GB" sz="2000" dirty="0"/>
              <a:t>the storage conditions of the vaccine should always be checked before administration</a:t>
            </a:r>
          </a:p>
          <a:p>
            <a:pPr marL="285750" indent="-285750">
              <a:lnSpc>
                <a:spcPct val="100000"/>
              </a:lnSpc>
              <a:spcBef>
                <a:spcPts val="0"/>
              </a:spcBef>
              <a:buFont typeface="Arial" panose="020B0604020202020204" pitchFamily="34" charset="0"/>
              <a:buChar char="•"/>
            </a:pPr>
            <a:r>
              <a:rPr lang="en-GB" sz="2000" dirty="0"/>
              <a:t>the person preparing the vaccine must be aware of the date and time the vaccine must be used by after thawing, removing from the fridge and first puncture of the vial</a:t>
            </a:r>
          </a:p>
          <a:p>
            <a:pPr marL="285750" indent="-285750">
              <a:lnSpc>
                <a:spcPct val="100000"/>
              </a:lnSpc>
              <a:spcBef>
                <a:spcPts val="0"/>
              </a:spcBef>
              <a:buFont typeface="Arial" panose="020B0604020202020204" pitchFamily="34" charset="0"/>
              <a:buChar char="•"/>
            </a:pPr>
            <a:r>
              <a:rPr lang="en-GB" sz="2000" dirty="0"/>
              <a:t>the vaccine must be reconstituted according to the manufacturer’s instructions</a:t>
            </a:r>
          </a:p>
          <a:p>
            <a:pPr marL="285750" indent="-285750">
              <a:lnSpc>
                <a:spcPct val="100000"/>
              </a:lnSpc>
              <a:spcBef>
                <a:spcPts val="0"/>
              </a:spcBef>
              <a:buFont typeface="Arial" panose="020B0604020202020204" pitchFamily="34" charset="0"/>
              <a:buChar char="•"/>
            </a:pPr>
            <a:r>
              <a:rPr lang="en-GB" sz="2000" dirty="0"/>
              <a:t>the correct equipment should be used to prepare the vaccine</a:t>
            </a:r>
          </a:p>
          <a:p>
            <a:pPr marL="285750" indent="-285750">
              <a:lnSpc>
                <a:spcPct val="100000"/>
              </a:lnSpc>
              <a:spcBef>
                <a:spcPts val="0"/>
              </a:spcBef>
              <a:buFont typeface="Arial" panose="020B0604020202020204" pitchFamily="34" charset="0"/>
              <a:buChar char="•"/>
            </a:pPr>
            <a:r>
              <a:rPr lang="en-GB" sz="2000" dirty="0"/>
              <a:t>the correct technique must be used to deliver the injection and</a:t>
            </a:r>
          </a:p>
          <a:p>
            <a:pPr marL="285750" indent="-285750">
              <a:lnSpc>
                <a:spcPct val="100000"/>
              </a:lnSpc>
              <a:spcBef>
                <a:spcPts val="0"/>
              </a:spcBef>
              <a:buFont typeface="Arial" panose="020B0604020202020204" pitchFamily="34" charset="0"/>
              <a:buChar char="•"/>
            </a:pPr>
            <a:r>
              <a:rPr lang="en-GB" sz="2000" dirty="0"/>
              <a:t>the vaccine must be administered in the correct anatomical site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11" name="Footer Placeholder 10">
            <a:extLst>
              <a:ext uri="{FF2B5EF4-FFF2-40B4-BE49-F238E27FC236}">
                <a16:creationId xmlns:a16="http://schemas.microsoft.com/office/drawing/2014/main" id="{84DF7E6D-4C28-4629-8B36-8783D8C632D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3B1164B-3D43-47D0-8542-9AAED839BC0E}"/>
              </a:ext>
            </a:extLst>
          </p:cNvPr>
          <p:cNvSpPr>
            <a:spLocks noGrp="1"/>
          </p:cNvSpPr>
          <p:nvPr>
            <p:ph type="sldNum" sz="quarter" idx="11"/>
          </p:nvPr>
        </p:nvSpPr>
        <p:spPr/>
        <p:txBody>
          <a:bodyPr/>
          <a:lstStyle/>
          <a:p>
            <a:fld id="{344369E4-5DE7-46E5-874E-4FD437973785}" type="slidenum">
              <a:rPr lang="en-GB" smtClean="0"/>
              <a:pPr/>
              <a:t>106</a:t>
            </a:fld>
            <a:endParaRPr lang="en-GB" sz="1400" dirty="0"/>
          </a:p>
        </p:txBody>
      </p:sp>
    </p:spTree>
    <p:extLst>
      <p:ext uri="{BB962C8B-B14F-4D97-AF65-F5344CB8AC3E}">
        <p14:creationId xmlns:p14="http://schemas.microsoft.com/office/powerpoint/2010/main" val="1860815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697A-0283-4119-85CA-7CE37CD1731C}"/>
              </a:ext>
            </a:extLst>
          </p:cNvPr>
          <p:cNvSpPr>
            <a:spLocks noGrp="1"/>
          </p:cNvSpPr>
          <p:nvPr>
            <p:ph type="title"/>
          </p:nvPr>
        </p:nvSpPr>
        <p:spPr>
          <a:xfrm>
            <a:off x="752652" y="297466"/>
            <a:ext cx="8028000" cy="648072"/>
          </a:xfrm>
        </p:spPr>
        <p:txBody>
          <a:bodyPr/>
          <a:lstStyle/>
          <a:p>
            <a:r>
              <a:rPr lang="en-GB" dirty="0"/>
              <a:t>Vaccine storage</a:t>
            </a:r>
          </a:p>
        </p:txBody>
      </p:sp>
      <p:sp>
        <p:nvSpPr>
          <p:cNvPr id="3" name="Content Placeholder 2">
            <a:extLst>
              <a:ext uri="{FF2B5EF4-FFF2-40B4-BE49-F238E27FC236}">
                <a16:creationId xmlns:a16="http://schemas.microsoft.com/office/drawing/2014/main" id="{EEFACF2C-A775-4195-AC10-7701A4F1509C}"/>
              </a:ext>
            </a:extLst>
          </p:cNvPr>
          <p:cNvSpPr>
            <a:spLocks noGrp="1"/>
          </p:cNvSpPr>
          <p:nvPr>
            <p:ph idx="1"/>
          </p:nvPr>
        </p:nvSpPr>
        <p:spPr>
          <a:xfrm>
            <a:off x="596143" y="1461556"/>
            <a:ext cx="9193810" cy="5233064"/>
          </a:xfrm>
        </p:spPr>
        <p:txBody>
          <a:bodyPr>
            <a:normAutofit/>
          </a:bodyPr>
          <a:lstStyle/>
          <a:p>
            <a:pPr marL="285750" indent="-285750">
              <a:lnSpc>
                <a:spcPct val="120000"/>
              </a:lnSpc>
              <a:spcBef>
                <a:spcPts val="0"/>
              </a:spcBef>
              <a:buFont typeface="Arial" panose="020B0604020202020204" pitchFamily="34" charset="0"/>
              <a:buChar char="•"/>
              <a:defRPr/>
            </a:pPr>
            <a:r>
              <a:rPr lang="en-GB" sz="2000" dirty="0"/>
              <a:t>as vaccines are biological products, they are temperature sensitive so must be stored and transported within the recommended temperature range </a:t>
            </a:r>
          </a:p>
          <a:p>
            <a:pPr marL="285750" indent="-285750">
              <a:lnSpc>
                <a:spcPct val="120000"/>
              </a:lnSpc>
              <a:spcBef>
                <a:spcPts val="600"/>
              </a:spcBef>
              <a:buFont typeface="Arial" panose="020B0604020202020204" pitchFamily="34" charset="0"/>
              <a:buChar char="•"/>
              <a:defRPr/>
            </a:pPr>
            <a:r>
              <a:rPr lang="en-GB" sz="2000" dirty="0"/>
              <a:t>the system of transporting and storing vaccines is called the cold chain</a:t>
            </a:r>
          </a:p>
          <a:p>
            <a:pPr marL="285750" indent="-285750">
              <a:lnSpc>
                <a:spcPct val="120000"/>
              </a:lnSpc>
              <a:spcBef>
                <a:spcPts val="600"/>
              </a:spcBef>
              <a:buFont typeface="Arial" panose="020B0604020202020204" pitchFamily="34" charset="0"/>
              <a:buChar char="•"/>
              <a:defRPr/>
            </a:pPr>
            <a:r>
              <a:rPr lang="en-GB" altLang="en-US" sz="2000" dirty="0">
                <a:cs typeface="Arial" charset="0"/>
              </a:rPr>
              <a:t>a cold chain breach occurs when vaccines have been stored outside of this temperature range</a:t>
            </a:r>
          </a:p>
          <a:p>
            <a:pPr marL="285750" indent="-285750">
              <a:lnSpc>
                <a:spcPct val="120000"/>
              </a:lnSpc>
              <a:spcBef>
                <a:spcPts val="600"/>
              </a:spcBef>
              <a:buFont typeface="Arial" panose="020B0604020202020204" pitchFamily="34" charset="0"/>
              <a:buChar char="•"/>
              <a:defRPr/>
            </a:pPr>
            <a:r>
              <a:rPr lang="en-GB" altLang="en-US" sz="2000" dirty="0">
                <a:cs typeface="Arial" charset="0"/>
              </a:rPr>
              <a:t>vaccines that have not been stored or transported correctly can lose potency and may not evoke a full or lasting immune response, leaving the vaccinee at risk of the disease the vaccine should have prevented</a:t>
            </a:r>
            <a:endParaRPr lang="en-GB" sz="2000" dirty="0"/>
          </a:p>
          <a:p>
            <a:pPr marL="285750" indent="-285750">
              <a:lnSpc>
                <a:spcPct val="120000"/>
              </a:lnSpc>
              <a:spcBef>
                <a:spcPts val="600"/>
              </a:spcBef>
              <a:buFont typeface="Arial" panose="020B0604020202020204" pitchFamily="34" charset="0"/>
              <a:buChar char="•"/>
              <a:defRPr/>
            </a:pPr>
            <a:r>
              <a:rPr lang="en-GB" sz="2000" dirty="0"/>
              <a:t>for most vaccines, the recommended vaccine storage temperature range is between +2˚C to +8˚C</a:t>
            </a:r>
          </a:p>
          <a:p>
            <a:pPr marL="285750" indent="-285750">
              <a:lnSpc>
                <a:spcPct val="120000"/>
              </a:lnSpc>
              <a:spcBef>
                <a:spcPts val="600"/>
              </a:spcBef>
              <a:buFont typeface="Arial" panose="020B0604020202020204" pitchFamily="34" charset="0"/>
              <a:buChar char="•"/>
              <a:defRPr/>
            </a:pPr>
            <a:r>
              <a:rPr lang="en-GB" sz="2000" dirty="0"/>
              <a:t>always check the specific recommended storage temperatures for each vaccine as each of the COVID-19 vaccines have different requirements </a:t>
            </a:r>
          </a:p>
          <a:p>
            <a:pPr>
              <a:lnSpc>
                <a:spcPct val="100000"/>
              </a:lnSpc>
            </a:pPr>
            <a:endParaRPr lang="en-GB" dirty="0"/>
          </a:p>
        </p:txBody>
      </p:sp>
      <p:sp>
        <p:nvSpPr>
          <p:cNvPr id="11" name="Footer Placeholder 10">
            <a:extLst>
              <a:ext uri="{FF2B5EF4-FFF2-40B4-BE49-F238E27FC236}">
                <a16:creationId xmlns:a16="http://schemas.microsoft.com/office/drawing/2014/main" id="{FA94957E-8D41-4F56-8662-12F19CD7CA4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F99D298-BA15-4EF6-B7FF-E2BDBE378A66}"/>
              </a:ext>
            </a:extLst>
          </p:cNvPr>
          <p:cNvSpPr>
            <a:spLocks noGrp="1"/>
          </p:cNvSpPr>
          <p:nvPr>
            <p:ph type="sldNum" sz="quarter" idx="11"/>
          </p:nvPr>
        </p:nvSpPr>
        <p:spPr/>
        <p:txBody>
          <a:bodyPr/>
          <a:lstStyle/>
          <a:p>
            <a:fld id="{344369E4-5DE7-46E5-874E-4FD437973785}" type="slidenum">
              <a:rPr lang="en-GB" smtClean="0"/>
              <a:pPr/>
              <a:t>107</a:t>
            </a:fld>
            <a:endParaRPr lang="en-GB" sz="1400" dirty="0"/>
          </a:p>
        </p:txBody>
      </p:sp>
    </p:spTree>
    <p:extLst>
      <p:ext uri="{BB962C8B-B14F-4D97-AF65-F5344CB8AC3E}">
        <p14:creationId xmlns:p14="http://schemas.microsoft.com/office/powerpoint/2010/main" val="8941163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6942-2DB6-4646-A881-2BB1181BD0E9}"/>
              </a:ext>
            </a:extLst>
          </p:cNvPr>
          <p:cNvSpPr>
            <a:spLocks noGrp="1"/>
          </p:cNvSpPr>
          <p:nvPr>
            <p:ph type="title"/>
          </p:nvPr>
        </p:nvSpPr>
        <p:spPr>
          <a:xfrm>
            <a:off x="482163" y="245532"/>
            <a:ext cx="10515600" cy="972607"/>
          </a:xfrm>
        </p:spPr>
        <p:txBody>
          <a:bodyPr/>
          <a:lstStyle/>
          <a:p>
            <a:r>
              <a:rPr lang="en-GB" dirty="0"/>
              <a:t>Vaccine storage (continued)</a:t>
            </a:r>
          </a:p>
        </p:txBody>
      </p:sp>
      <p:sp>
        <p:nvSpPr>
          <p:cNvPr id="3" name="Content Placeholder 2">
            <a:extLst>
              <a:ext uri="{FF2B5EF4-FFF2-40B4-BE49-F238E27FC236}">
                <a16:creationId xmlns:a16="http://schemas.microsoft.com/office/drawing/2014/main" id="{59C338C2-FED9-4AE6-B554-061B074B7140}"/>
              </a:ext>
            </a:extLst>
          </p:cNvPr>
          <p:cNvSpPr>
            <a:spLocks noGrp="1"/>
          </p:cNvSpPr>
          <p:nvPr>
            <p:ph idx="1"/>
          </p:nvPr>
        </p:nvSpPr>
        <p:spPr>
          <a:xfrm>
            <a:off x="363762" y="1581879"/>
            <a:ext cx="9518470" cy="4351338"/>
          </a:xfrm>
        </p:spPr>
        <p:txBody>
          <a:bodyPr>
            <a:normAutofit/>
          </a:bodyPr>
          <a:lstStyle/>
          <a:p>
            <a:pPr marL="342900" indent="-342900">
              <a:lnSpc>
                <a:spcPct val="100000"/>
              </a:lnSpc>
              <a:spcBef>
                <a:spcPts val="0"/>
              </a:spcBef>
              <a:buFont typeface="Arial" panose="020B0604020202020204" pitchFamily="34" charset="0"/>
              <a:buChar char="•"/>
              <a:defRPr/>
            </a:pPr>
            <a:r>
              <a:rPr lang="en-GB" sz="2000" dirty="0"/>
              <a:t>vaccine storage recommendations are set out by the manufacturer and are part of the licensing or authorisation conditions </a:t>
            </a:r>
          </a:p>
          <a:p>
            <a:pPr marL="342900" indent="-342900">
              <a:lnSpc>
                <a:spcPct val="100000"/>
              </a:lnSpc>
              <a:spcBef>
                <a:spcPts val="0"/>
              </a:spcBef>
              <a:buFont typeface="Arial" panose="020B0604020202020204" pitchFamily="34" charset="0"/>
              <a:buChar char="•"/>
              <a:defRPr/>
            </a:pPr>
            <a:endParaRPr lang="en-GB" sz="2000" dirty="0"/>
          </a:p>
          <a:p>
            <a:pPr marL="342900" indent="-342900">
              <a:lnSpc>
                <a:spcPct val="100000"/>
              </a:lnSpc>
              <a:spcBef>
                <a:spcPts val="0"/>
              </a:spcBef>
              <a:buFont typeface="Arial" panose="020B0604020202020204" pitchFamily="34" charset="0"/>
              <a:buChar char="•"/>
              <a:defRPr/>
            </a:pPr>
            <a:r>
              <a:rPr lang="en-GB" sz="2000" dirty="0"/>
              <a:t>vaccines that have not been stored in the recommended temperature range are outside of those conditions. A</a:t>
            </a:r>
            <a:r>
              <a:rPr lang="en-GB" altLang="en-US" sz="2000" dirty="0">
                <a:ea typeface="ＭＳ Ｐゴシック" pitchFamily="34" charset="-128"/>
              </a:rPr>
              <a:t>ny apparent failure of the vaccine and r</a:t>
            </a:r>
            <a:r>
              <a:rPr lang="en-GB" sz="2000" dirty="0"/>
              <a:t>esponsibility and liability for their use will therefore lie with the immunisation provider</a:t>
            </a:r>
          </a:p>
          <a:p>
            <a:pPr marL="342900" indent="-342900">
              <a:lnSpc>
                <a:spcPct val="100000"/>
              </a:lnSpc>
              <a:spcBef>
                <a:spcPts val="0"/>
              </a:spcBef>
              <a:buFont typeface="Arial" panose="020B0604020202020204" pitchFamily="34" charset="0"/>
              <a:buChar char="•"/>
              <a:defRPr/>
            </a:pPr>
            <a:endParaRPr lang="en-GB" sz="2000" dirty="0"/>
          </a:p>
          <a:p>
            <a:pPr marL="342900" indent="-342900">
              <a:lnSpc>
                <a:spcPct val="100000"/>
              </a:lnSpc>
              <a:spcBef>
                <a:spcPts val="0"/>
              </a:spcBef>
              <a:buFont typeface="Arial" panose="020B0604020202020204" pitchFamily="34" charset="0"/>
              <a:buChar char="•"/>
              <a:defRPr/>
            </a:pPr>
            <a:r>
              <a:rPr lang="en-GB" sz="2000" dirty="0"/>
              <a:t>vaccines that are not stored and transported correctly may need to be disposed of which leads to increased wastage and programme costs</a:t>
            </a:r>
          </a:p>
          <a:p>
            <a:pPr marL="342900" indent="-342900">
              <a:lnSpc>
                <a:spcPct val="100000"/>
              </a:lnSpc>
              <a:spcBef>
                <a:spcPts val="0"/>
              </a:spcBef>
              <a:buFont typeface="Arial" panose="020B0604020202020204" pitchFamily="34" charset="0"/>
              <a:buChar char="•"/>
              <a:defRPr/>
            </a:pPr>
            <a:endParaRPr lang="en-GB" altLang="en-US" sz="2000" dirty="0">
              <a:cs typeface="Arial" charset="0"/>
            </a:endParaRPr>
          </a:p>
          <a:p>
            <a:pPr marL="342900" indent="-342900">
              <a:lnSpc>
                <a:spcPct val="100000"/>
              </a:lnSpc>
              <a:spcBef>
                <a:spcPts val="0"/>
              </a:spcBef>
              <a:buFont typeface="Arial" panose="020B0604020202020204" pitchFamily="34" charset="0"/>
              <a:buChar char="•"/>
              <a:defRPr/>
            </a:pPr>
            <a:r>
              <a:rPr lang="en-GB" altLang="en-US" sz="2000" dirty="0">
                <a:cs typeface="Arial" charset="0"/>
              </a:rPr>
              <a:t>adhering to the temperature recommendations will ensure that vaccines are in optimum condition for those individuals they are given to</a:t>
            </a:r>
            <a:endParaRPr lang="en-GB" altLang="en-US" sz="2000" dirty="0"/>
          </a:p>
          <a:p>
            <a:endParaRPr lang="en-GB" dirty="0"/>
          </a:p>
        </p:txBody>
      </p:sp>
      <p:sp>
        <p:nvSpPr>
          <p:cNvPr id="11" name="Footer Placeholder 10">
            <a:extLst>
              <a:ext uri="{FF2B5EF4-FFF2-40B4-BE49-F238E27FC236}">
                <a16:creationId xmlns:a16="http://schemas.microsoft.com/office/drawing/2014/main" id="{B5BE4D08-AAF1-4478-9E0C-C81EF5BCB89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55D684AF-DE38-485A-A87C-FD9909B55EDB}"/>
              </a:ext>
            </a:extLst>
          </p:cNvPr>
          <p:cNvSpPr>
            <a:spLocks noGrp="1"/>
          </p:cNvSpPr>
          <p:nvPr>
            <p:ph type="sldNum" sz="quarter" idx="11"/>
          </p:nvPr>
        </p:nvSpPr>
        <p:spPr/>
        <p:txBody>
          <a:bodyPr/>
          <a:lstStyle/>
          <a:p>
            <a:fld id="{344369E4-5DE7-46E5-874E-4FD437973785}" type="slidenum">
              <a:rPr lang="en-GB" smtClean="0"/>
              <a:pPr/>
              <a:t>108</a:t>
            </a:fld>
            <a:endParaRPr lang="en-GB" sz="1400" dirty="0"/>
          </a:p>
        </p:txBody>
      </p:sp>
    </p:spTree>
    <p:extLst>
      <p:ext uri="{BB962C8B-B14F-4D97-AF65-F5344CB8AC3E}">
        <p14:creationId xmlns:p14="http://schemas.microsoft.com/office/powerpoint/2010/main" val="20702977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102" y="296469"/>
            <a:ext cx="8028000" cy="648072"/>
          </a:xfrm>
        </p:spPr>
        <p:txBody>
          <a:bodyPr>
            <a:normAutofit fontScale="90000"/>
          </a:bodyPr>
          <a:lstStyle/>
          <a:p>
            <a:r>
              <a:rPr lang="en-GB" dirty="0"/>
              <a:t>General principles of vaccine storage</a:t>
            </a:r>
            <a:endParaRPr lang="en-GB" dirty="0">
              <a:solidFill>
                <a:schemeClr val="bg1">
                  <a:lumMod val="75000"/>
                </a:schemeClr>
              </a:solidFill>
            </a:endParaRP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461491" y="1456568"/>
            <a:ext cx="9613688" cy="4868731"/>
          </a:xfrm>
        </p:spPr>
        <p:txBody>
          <a:bodyPr>
            <a:normAutofit fontScale="77500" lnSpcReduction="20000"/>
          </a:bodyPr>
          <a:lstStyle/>
          <a:p>
            <a:pPr marL="171450" lvl="2" indent="-171450" eaLnBrk="1" hangingPunct="1">
              <a:lnSpc>
                <a:spcPct val="120000"/>
              </a:lnSpc>
              <a:spcBef>
                <a:spcPts val="0"/>
              </a:spcBef>
              <a:defRPr/>
            </a:pPr>
            <a:r>
              <a:rPr lang="en-GB" altLang="en-US" dirty="0"/>
              <a:t>all vaccines must be stored in a lockable dedicated vaccine/medicine fridge between 2</a:t>
            </a:r>
            <a:r>
              <a:rPr lang="en-GB" altLang="en-US" baseline="30000" dirty="0"/>
              <a:t>o</a:t>
            </a:r>
            <a:r>
              <a:rPr lang="en-GB" altLang="en-US" dirty="0"/>
              <a:t>C and 8</a:t>
            </a:r>
            <a:r>
              <a:rPr lang="en-GB" altLang="en-US" baseline="30000" dirty="0"/>
              <a:t>o</a:t>
            </a:r>
            <a:r>
              <a:rPr lang="en-GB" altLang="en-US" dirty="0"/>
              <a:t>C (unless other storage requirements have been specified)</a:t>
            </a:r>
          </a:p>
          <a:p>
            <a:pPr marL="171450" lvl="2" indent="-171450" eaLnBrk="1" hangingPunct="1">
              <a:lnSpc>
                <a:spcPct val="120000"/>
              </a:lnSpc>
              <a:spcBef>
                <a:spcPts val="600"/>
              </a:spcBef>
              <a:defRPr/>
            </a:pPr>
            <a:r>
              <a:rPr lang="en-GB" altLang="en-US" dirty="0"/>
              <a:t>systems to prevent accidental interruption of the power supply to the fridge must be in place</a:t>
            </a:r>
          </a:p>
          <a:p>
            <a:pPr marL="171450" lvl="2" indent="-171450" eaLnBrk="1" hangingPunct="1">
              <a:lnSpc>
                <a:spcPct val="120000"/>
              </a:lnSpc>
              <a:spcBef>
                <a:spcPts val="600"/>
              </a:spcBef>
              <a:defRPr/>
            </a:pPr>
            <a:r>
              <a:rPr lang="en-GB" altLang="en-US" dirty="0"/>
              <a:t>fridges should be situated away from radiators and other sources of heat which could affect how they work</a:t>
            </a:r>
          </a:p>
          <a:p>
            <a:pPr marL="171450" lvl="2" indent="-171450" eaLnBrk="1" hangingPunct="1">
              <a:lnSpc>
                <a:spcPct val="120000"/>
              </a:lnSpc>
              <a:spcBef>
                <a:spcPts val="600"/>
              </a:spcBef>
              <a:defRPr/>
            </a:pPr>
            <a:r>
              <a:rPr lang="en-GB" altLang="en-US" dirty="0"/>
              <a:t>records should be kept of regular fridge servicing and thermometer calibration</a:t>
            </a:r>
          </a:p>
          <a:p>
            <a:pPr marL="171450" lvl="2" indent="-171450" eaLnBrk="1" hangingPunct="1">
              <a:lnSpc>
                <a:spcPct val="120000"/>
              </a:lnSpc>
              <a:spcBef>
                <a:spcPts val="600"/>
              </a:spcBef>
              <a:defRPr/>
            </a:pPr>
            <a:r>
              <a:rPr lang="en-GB" altLang="en-US" spc="-40" dirty="0"/>
              <a:t>the temperature in the fridge must be continually monitored using a current/minimum/maximum thermometer </a:t>
            </a:r>
          </a:p>
          <a:p>
            <a:pPr marL="171450" lvl="2" indent="-171450" eaLnBrk="1" hangingPunct="1">
              <a:lnSpc>
                <a:spcPct val="120000"/>
              </a:lnSpc>
              <a:spcBef>
                <a:spcPts val="600"/>
              </a:spcBef>
              <a:defRPr/>
            </a:pPr>
            <a:r>
              <a:rPr lang="en-GB" altLang="en-US" spc="-30" dirty="0"/>
              <a:t>fridge temperatures should be monitored and recorded on a designated chart ideally at the beginning and end of every working day</a:t>
            </a:r>
          </a:p>
          <a:p>
            <a:pPr marL="171450" lvl="2" indent="-171450" eaLnBrk="1" hangingPunct="1">
              <a:lnSpc>
                <a:spcPct val="120000"/>
              </a:lnSpc>
              <a:spcBef>
                <a:spcPts val="600"/>
              </a:spcBef>
              <a:defRPr/>
            </a:pPr>
            <a:r>
              <a:rPr lang="en-GB" altLang="en-US" dirty="0"/>
              <a:t>fridge alarm parameters should be set appropriately to alert to any deviations from the 2</a:t>
            </a:r>
            <a:r>
              <a:rPr lang="en-GB" altLang="en-US" baseline="30000" dirty="0"/>
              <a:t>o</a:t>
            </a:r>
            <a:r>
              <a:rPr lang="en-GB" altLang="en-US" dirty="0"/>
              <a:t>C to 8</a:t>
            </a:r>
            <a:r>
              <a:rPr lang="en-GB" altLang="en-US" baseline="30000" dirty="0"/>
              <a:t>o</a:t>
            </a:r>
            <a:r>
              <a:rPr lang="en-GB" altLang="en-US" dirty="0"/>
              <a:t>C range</a:t>
            </a:r>
          </a:p>
          <a:p>
            <a:pPr marL="171450" lvl="2" indent="-171450" eaLnBrk="1" hangingPunct="1">
              <a:lnSpc>
                <a:spcPct val="120000"/>
              </a:lnSpc>
              <a:spcBef>
                <a:spcPts val="600"/>
              </a:spcBef>
              <a:defRPr/>
            </a:pPr>
            <a:r>
              <a:rPr lang="en-GB" altLang="en-US" dirty="0"/>
              <a:t>vaccines must be kept upright and stored in their original packaging </a:t>
            </a:r>
          </a:p>
          <a:p>
            <a:pPr marL="171450" lvl="2" indent="-171450" eaLnBrk="1" hangingPunct="1">
              <a:lnSpc>
                <a:spcPct val="120000"/>
              </a:lnSpc>
              <a:spcBef>
                <a:spcPts val="600"/>
              </a:spcBef>
              <a:defRPr/>
            </a:pPr>
            <a:r>
              <a:rPr lang="en-GB" altLang="en-US" dirty="0"/>
              <a:t>vaccines with shorter expiry dates </a:t>
            </a:r>
            <a:r>
              <a:rPr lang="en-GB" dirty="0"/>
              <a:t>and use by dates after thawing </a:t>
            </a:r>
            <a:r>
              <a:rPr lang="en-GB" altLang="en-US" dirty="0"/>
              <a:t>should be placed at the front of the fridge</a:t>
            </a:r>
          </a:p>
          <a:p>
            <a:pPr marL="171450" lvl="2" indent="-171450" eaLnBrk="1" hangingPunct="1">
              <a:lnSpc>
                <a:spcPct val="120000"/>
              </a:lnSpc>
              <a:spcBef>
                <a:spcPts val="600"/>
              </a:spcBef>
              <a:defRPr/>
            </a:pPr>
            <a:r>
              <a:rPr lang="en-GB" altLang="en-US" dirty="0"/>
              <a:t>expired stock and stock beyond the used by date should be removed from the fridge and destroyed</a:t>
            </a:r>
          </a:p>
          <a:p>
            <a:pPr marL="171450" lvl="2" indent="-171450" eaLnBrk="1" hangingPunct="1">
              <a:lnSpc>
                <a:spcPct val="120000"/>
              </a:lnSpc>
              <a:spcBef>
                <a:spcPts val="600"/>
              </a:spcBef>
              <a:defRPr/>
            </a:pPr>
            <a:r>
              <a:rPr lang="en-GB" altLang="en-US" dirty="0"/>
              <a:t>take immediate action if the temperature goes outside recommended range</a:t>
            </a:r>
            <a:endParaRPr lang="en-GB" dirty="0"/>
          </a:p>
        </p:txBody>
      </p:sp>
      <p:sp>
        <p:nvSpPr>
          <p:cNvPr id="11" name="Footer Placeholder 10">
            <a:extLst>
              <a:ext uri="{FF2B5EF4-FFF2-40B4-BE49-F238E27FC236}">
                <a16:creationId xmlns:a16="http://schemas.microsoft.com/office/drawing/2014/main" id="{1CF6AC1E-1003-447E-8B9F-86DF6AB3BBF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5F3C80E2-5659-4409-98E6-0F1F66DFA4CC}"/>
              </a:ext>
            </a:extLst>
          </p:cNvPr>
          <p:cNvSpPr>
            <a:spLocks noGrp="1"/>
          </p:cNvSpPr>
          <p:nvPr>
            <p:ph type="sldNum" sz="quarter" idx="11"/>
          </p:nvPr>
        </p:nvSpPr>
        <p:spPr/>
        <p:txBody>
          <a:bodyPr/>
          <a:lstStyle/>
          <a:p>
            <a:fld id="{344369E4-5DE7-46E5-874E-4FD437973785}" type="slidenum">
              <a:rPr lang="en-GB" smtClean="0"/>
              <a:pPr/>
              <a:t>109</a:t>
            </a:fld>
            <a:endParaRPr lang="en-GB" sz="1400" dirty="0"/>
          </a:p>
        </p:txBody>
      </p:sp>
    </p:spTree>
    <p:extLst>
      <p:ext uri="{BB962C8B-B14F-4D97-AF65-F5344CB8AC3E}">
        <p14:creationId xmlns:p14="http://schemas.microsoft.com/office/powerpoint/2010/main" val="23524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0268-F6C0-4790-B185-25982D55C0BD}"/>
              </a:ext>
            </a:extLst>
          </p:cNvPr>
          <p:cNvSpPr>
            <a:spLocks noGrp="1"/>
          </p:cNvSpPr>
          <p:nvPr>
            <p:ph type="title"/>
          </p:nvPr>
        </p:nvSpPr>
        <p:spPr/>
        <p:txBody>
          <a:bodyPr>
            <a:normAutofit/>
          </a:bodyPr>
          <a:lstStyle/>
          <a:p>
            <a:r>
              <a:rPr lang="en-GB" dirty="0"/>
              <a:t>Coronavirus structure</a:t>
            </a:r>
          </a:p>
        </p:txBody>
      </p:sp>
      <p:sp>
        <p:nvSpPr>
          <p:cNvPr id="8" name="Rectangle 7">
            <a:extLst>
              <a:ext uri="{FF2B5EF4-FFF2-40B4-BE49-F238E27FC236}">
                <a16:creationId xmlns:a16="http://schemas.microsoft.com/office/drawing/2014/main" id="{E95D8D4F-5749-427F-B843-2F9F651D26F8}"/>
              </a:ext>
            </a:extLst>
          </p:cNvPr>
          <p:cNvSpPr/>
          <p:nvPr/>
        </p:nvSpPr>
        <p:spPr>
          <a:xfrm>
            <a:off x="5314433" y="1368926"/>
            <a:ext cx="4760745" cy="5139869"/>
          </a:xfrm>
          <a:prstGeom prst="rect">
            <a:avLst/>
          </a:prstGeom>
        </p:spPr>
        <p:txBody>
          <a:bodyPr wrap="square">
            <a:spAutoFit/>
          </a:bodyPr>
          <a:lstStyle/>
          <a:p>
            <a:endParaRPr lang="en-GB" sz="600" dirty="0">
              <a:highlight>
                <a:srgbClr val="FFFF00"/>
              </a:highlight>
            </a:endParaRPr>
          </a:p>
          <a:p>
            <a:pPr marL="285750" indent="-285750">
              <a:buFont typeface="Arial" panose="020B0604020202020204" pitchFamily="34" charset="0"/>
              <a:buChar char="•"/>
            </a:pPr>
            <a:r>
              <a:rPr lang="en-GB" sz="1600" dirty="0"/>
              <a:t>the key parts of the coronavirus are the RNA and the spike proteins</a:t>
            </a:r>
          </a:p>
          <a:p>
            <a:pPr marL="285750" indent="-285750">
              <a:spcBef>
                <a:spcPts val="600"/>
              </a:spcBef>
              <a:buFont typeface="Arial" panose="020B0604020202020204" pitchFamily="34" charset="0"/>
              <a:buChar char="•"/>
            </a:pPr>
            <a:r>
              <a:rPr lang="en-GB" sz="1600" dirty="0"/>
              <a:t>the RNA is surrounded by an </a:t>
            </a:r>
            <a:r>
              <a:rPr lang="en-GB" sz="1600" b="1" dirty="0"/>
              <a:t>envelope</a:t>
            </a:r>
            <a:r>
              <a:rPr lang="en-GB" sz="1600" dirty="0"/>
              <a:t> which has different roles in the life cycle of the virus. These may include the assembly of new virus and helping new virus to leave the infected cell</a:t>
            </a:r>
          </a:p>
          <a:p>
            <a:pPr marL="285750" indent="-285750">
              <a:spcBef>
                <a:spcPts val="600"/>
              </a:spcBef>
              <a:buFont typeface="Arial" panose="020B0604020202020204" pitchFamily="34" charset="0"/>
              <a:buChar char="•"/>
            </a:pPr>
            <a:r>
              <a:rPr lang="en-GB" sz="1600" dirty="0"/>
              <a:t>the spike proteins (S) are anchored into the viral envelope and form a crown like appearance, like the solar corona, hence the name coronavirus. The spike proteins attach to the target cell and allow the virus to enter it</a:t>
            </a:r>
          </a:p>
          <a:p>
            <a:pPr marL="285750" indent="-285750">
              <a:spcBef>
                <a:spcPts val="600"/>
              </a:spcBef>
              <a:buFont typeface="Arial" panose="020B0604020202020204" pitchFamily="34" charset="0"/>
              <a:buChar char="•"/>
            </a:pPr>
            <a:r>
              <a:rPr lang="en-GB" sz="1600" dirty="0"/>
              <a:t>the RNA is inside the envelope and acts as a template so that once it is inside the host cell, the coronavirus can replicate itself and be released into the body</a:t>
            </a:r>
          </a:p>
          <a:p>
            <a:pPr marL="285750" indent="-285750">
              <a:spcBef>
                <a:spcPts val="600"/>
              </a:spcBef>
              <a:buFont typeface="Arial" panose="020B0604020202020204" pitchFamily="34" charset="0"/>
              <a:buChar char="•"/>
            </a:pPr>
            <a:r>
              <a:rPr lang="en-GB" sz="1600" dirty="0"/>
              <a:t>the spike protein and the RNA have been used to develop and make different vaccines to protect against SARS-CoV-2</a:t>
            </a:r>
          </a:p>
          <a:p>
            <a:pPr marL="285750" indent="-285750">
              <a:buFont typeface="Arial" panose="020B0604020202020204" pitchFamily="34" charset="0"/>
              <a:buChar char="•"/>
            </a:pPr>
            <a:endParaRPr lang="en-GB" sz="1400" dirty="0"/>
          </a:p>
        </p:txBody>
      </p:sp>
      <p:pic>
        <p:nvPicPr>
          <p:cNvPr id="10" name="Picture 9">
            <a:extLst>
              <a:ext uri="{FF2B5EF4-FFF2-40B4-BE49-F238E27FC236}">
                <a16:creationId xmlns:a16="http://schemas.microsoft.com/office/drawing/2014/main" id="{F5ED8853-5D6E-4326-8739-4FFB4185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62" y="2106267"/>
            <a:ext cx="5068117" cy="2645465"/>
          </a:xfrm>
          <a:prstGeom prst="rect">
            <a:avLst/>
          </a:prstGeom>
        </p:spPr>
      </p:pic>
      <p:sp>
        <p:nvSpPr>
          <p:cNvPr id="11" name="Footer Placeholder 10">
            <a:extLst>
              <a:ext uri="{FF2B5EF4-FFF2-40B4-BE49-F238E27FC236}">
                <a16:creationId xmlns:a16="http://schemas.microsoft.com/office/drawing/2014/main" id="{ECEF7EBA-B8B4-4A06-9AE1-EBCBE4B5320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C43FFE31-01F6-4496-AACE-0E2982062537}"/>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621289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442" y="317247"/>
            <a:ext cx="9410699" cy="673353"/>
          </a:xfrm>
        </p:spPr>
        <p:txBody>
          <a:bodyPr>
            <a:normAutofit fontScale="90000"/>
          </a:bodyPr>
          <a:lstStyle/>
          <a:p>
            <a:r>
              <a:rPr lang="en-GB" dirty="0"/>
              <a:t>Storage and transportation of COVID-19 vaccines</a:t>
            </a: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604443" y="1515451"/>
            <a:ext cx="9235844" cy="4994921"/>
          </a:xfrm>
        </p:spPr>
        <p:txBody>
          <a:bodyPr>
            <a:normAutofit/>
          </a:bodyPr>
          <a:lstStyle/>
          <a:p>
            <a:pPr marL="0" indent="0">
              <a:lnSpc>
                <a:spcPct val="100000"/>
              </a:lnSpc>
              <a:spcBef>
                <a:spcPts val="0"/>
              </a:spcBef>
              <a:buNone/>
            </a:pPr>
            <a:r>
              <a:rPr lang="en-GB" sz="1900" dirty="0"/>
              <a:t>All those involved in the delivery of the COVID-19 vaccination programme</a:t>
            </a:r>
            <a:r>
              <a:rPr lang="en-GB" altLang="en-US" sz="1900" dirty="0"/>
              <a:t> have a responsibility to ensure that the cold chain is maintained and</a:t>
            </a:r>
            <a:r>
              <a:rPr lang="en-GB" sz="1900" dirty="0"/>
              <a:t> must be aware of the recommended storage requirements for the different COVID-19 vaccines.</a:t>
            </a:r>
          </a:p>
          <a:p>
            <a:pPr marL="0" indent="0">
              <a:lnSpc>
                <a:spcPct val="100000"/>
              </a:lnSpc>
              <a:spcBef>
                <a:spcPts val="0"/>
              </a:spcBef>
              <a:buNone/>
            </a:pPr>
            <a:endParaRPr lang="en-GB" sz="1900" dirty="0"/>
          </a:p>
          <a:p>
            <a:pPr marL="0" indent="0">
              <a:lnSpc>
                <a:spcPct val="100000"/>
              </a:lnSpc>
              <a:spcBef>
                <a:spcPts val="0"/>
              </a:spcBef>
              <a:buNone/>
            </a:pPr>
            <a:r>
              <a:rPr lang="en-GB" sz="1900" dirty="0"/>
              <a:t>It is critical that vaccines are stored as recommended to ensure they retain their optimum potency and to avoid any vaccine wastage.</a:t>
            </a:r>
            <a:endParaRPr lang="en-GB" sz="1900" b="1" dirty="0"/>
          </a:p>
          <a:p>
            <a:pPr algn="ctr">
              <a:lnSpc>
                <a:spcPct val="100000"/>
              </a:lnSpc>
              <a:spcBef>
                <a:spcPts val="0"/>
              </a:spcBef>
            </a:pPr>
            <a:endParaRPr lang="en-GB" sz="1900" dirty="0"/>
          </a:p>
          <a:p>
            <a:pPr marL="0" indent="0">
              <a:lnSpc>
                <a:spcPct val="100000"/>
              </a:lnSpc>
              <a:spcBef>
                <a:spcPts val="0"/>
              </a:spcBef>
              <a:buNone/>
            </a:pPr>
            <a:r>
              <a:rPr lang="en-GB" sz="1900" dirty="0"/>
              <a:t>Be very clear about your specific responsibilities for maintaining the cold chain and at what point for example transporting it, receiving a delivery, daily fridge monitoring, reconstitution, and so on.</a:t>
            </a:r>
          </a:p>
          <a:p>
            <a:pPr marL="0" indent="0" algn="ctr">
              <a:lnSpc>
                <a:spcPct val="100000"/>
              </a:lnSpc>
              <a:spcBef>
                <a:spcPts val="600"/>
              </a:spcBef>
              <a:buNone/>
            </a:pPr>
            <a:endParaRPr lang="en-GB" altLang="en-US" sz="1800" dirty="0"/>
          </a:p>
          <a:p>
            <a:pPr marL="0" indent="0" algn="ctr">
              <a:lnSpc>
                <a:spcPct val="100000"/>
              </a:lnSpc>
              <a:spcBef>
                <a:spcPts val="600"/>
              </a:spcBef>
              <a:buNone/>
            </a:pPr>
            <a:r>
              <a:rPr lang="en-GB" altLang="en-US" sz="1900" dirty="0"/>
              <a:t>COVID-19 vaccine must not be given</a:t>
            </a:r>
            <a:r>
              <a:rPr lang="en-GB" sz="1900" dirty="0"/>
              <a:t> if you are not confident that it has </a:t>
            </a:r>
            <a:br>
              <a:rPr lang="en-GB" sz="1900" dirty="0"/>
            </a:br>
            <a:r>
              <a:rPr lang="en-GB" sz="1900" dirty="0"/>
              <a:t>been stored or reconstituted as recommended by the manufacturer or </a:t>
            </a:r>
            <a:br>
              <a:rPr lang="en-GB" sz="1900" dirty="0"/>
            </a:br>
            <a:r>
              <a:rPr lang="en-GB" sz="1900" dirty="0"/>
              <a:t>as advised by a vaccine expert</a:t>
            </a:r>
          </a:p>
          <a:p>
            <a:pPr marL="0" indent="0" algn="ctr">
              <a:lnSpc>
                <a:spcPct val="100000"/>
              </a:lnSpc>
              <a:spcBef>
                <a:spcPts val="600"/>
              </a:spcBef>
              <a:buNone/>
            </a:pPr>
            <a:endParaRPr lang="en-GB" sz="1800" dirty="0"/>
          </a:p>
        </p:txBody>
      </p:sp>
      <p:sp>
        <p:nvSpPr>
          <p:cNvPr id="6" name="Rectangle 5">
            <a:extLst>
              <a:ext uri="{FF2B5EF4-FFF2-40B4-BE49-F238E27FC236}">
                <a16:creationId xmlns:a16="http://schemas.microsoft.com/office/drawing/2014/main" id="{CEC75921-BD2F-491C-81B2-68BC5CADBAD8}"/>
              </a:ext>
            </a:extLst>
          </p:cNvPr>
          <p:cNvSpPr/>
          <p:nvPr/>
        </p:nvSpPr>
        <p:spPr>
          <a:xfrm>
            <a:off x="1200727" y="4711297"/>
            <a:ext cx="8118763" cy="12027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8E65501F-DB3E-4DB3-9890-38DC7E0ED95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9884BEDF-C786-4488-9049-D6947AF26DD9}"/>
              </a:ext>
            </a:extLst>
          </p:cNvPr>
          <p:cNvSpPr>
            <a:spLocks noGrp="1"/>
          </p:cNvSpPr>
          <p:nvPr>
            <p:ph type="sldNum" sz="quarter" idx="11"/>
          </p:nvPr>
        </p:nvSpPr>
        <p:spPr/>
        <p:txBody>
          <a:bodyPr/>
          <a:lstStyle/>
          <a:p>
            <a:fld id="{344369E4-5DE7-46E5-874E-4FD437973785}" type="slidenum">
              <a:rPr lang="en-GB" smtClean="0"/>
              <a:pPr/>
              <a:t>110</a:t>
            </a:fld>
            <a:endParaRPr lang="en-GB" sz="1400" dirty="0"/>
          </a:p>
        </p:txBody>
      </p:sp>
    </p:spTree>
    <p:extLst>
      <p:ext uri="{BB962C8B-B14F-4D97-AF65-F5344CB8AC3E}">
        <p14:creationId xmlns:p14="http://schemas.microsoft.com/office/powerpoint/2010/main" val="29708373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378D-E3AE-4A81-9BB5-8246C7D7A73D}"/>
              </a:ext>
            </a:extLst>
          </p:cNvPr>
          <p:cNvSpPr>
            <a:spLocks noGrp="1"/>
          </p:cNvSpPr>
          <p:nvPr>
            <p:ph type="title"/>
          </p:nvPr>
        </p:nvSpPr>
        <p:spPr>
          <a:xfrm>
            <a:off x="330206" y="221361"/>
            <a:ext cx="10515600" cy="972607"/>
          </a:xfrm>
        </p:spPr>
        <p:txBody>
          <a:bodyPr/>
          <a:lstStyle/>
          <a:p>
            <a:r>
              <a:rPr lang="en-GB" dirty="0"/>
              <a:t>Temperature monitoring systems</a:t>
            </a:r>
          </a:p>
        </p:txBody>
      </p:sp>
      <p:sp>
        <p:nvSpPr>
          <p:cNvPr id="6" name="Content Placeholder 5">
            <a:extLst>
              <a:ext uri="{FF2B5EF4-FFF2-40B4-BE49-F238E27FC236}">
                <a16:creationId xmlns:a16="http://schemas.microsoft.com/office/drawing/2014/main" id="{A535B641-1143-42C1-B7B9-0BCDD81A0CDB}"/>
              </a:ext>
            </a:extLst>
          </p:cNvPr>
          <p:cNvSpPr>
            <a:spLocks noGrp="1"/>
          </p:cNvSpPr>
          <p:nvPr>
            <p:ph idx="1"/>
          </p:nvPr>
        </p:nvSpPr>
        <p:spPr>
          <a:xfrm>
            <a:off x="381496" y="1567130"/>
            <a:ext cx="9777572" cy="3708708"/>
          </a:xfrm>
          <a:prstGeom prst="rect">
            <a:avLst/>
          </a:prstGeom>
        </p:spPr>
        <p:txBody>
          <a:bodyPr wrap="square">
            <a:spAutoFit/>
          </a:bodyPr>
          <a:lstStyle/>
          <a:p>
            <a:pPr marL="342900" indent="-342900">
              <a:lnSpc>
                <a:spcPct val="100000"/>
              </a:lnSpc>
              <a:spcBef>
                <a:spcPts val="0"/>
              </a:spcBef>
              <a:buFont typeface="Arial" panose="020B0604020202020204" pitchFamily="34" charset="0"/>
              <a:buChar char="•"/>
              <a:defRPr/>
            </a:pPr>
            <a:r>
              <a:rPr lang="en-GB" sz="2000" dirty="0"/>
              <a:t>there should be a named person and a deputy responsible for COVID-19 vaccine storage</a:t>
            </a:r>
          </a:p>
          <a:p>
            <a:pPr marL="342900" indent="-342900">
              <a:lnSpc>
                <a:spcPct val="100000"/>
              </a:lnSpc>
              <a:spcBef>
                <a:spcPts val="600"/>
              </a:spcBef>
              <a:buFont typeface="Arial" panose="020B0604020202020204" pitchFamily="34" charset="0"/>
              <a:buChar char="•"/>
              <a:defRPr/>
            </a:pPr>
            <a:r>
              <a:rPr lang="en-GB" sz="2000" dirty="0"/>
              <a:t>those responsible should be familiar with the fridge digital display readings, the functioning of the thermometer reset button and the manufacturer’s user guidelines</a:t>
            </a:r>
          </a:p>
          <a:p>
            <a:pPr marL="342900" indent="-342900">
              <a:lnSpc>
                <a:spcPct val="100000"/>
              </a:lnSpc>
              <a:spcBef>
                <a:spcPts val="600"/>
              </a:spcBef>
              <a:buFont typeface="Arial" panose="020B0604020202020204" pitchFamily="34" charset="0"/>
              <a:buChar char="•"/>
              <a:defRPr/>
            </a:pPr>
            <a:r>
              <a:rPr lang="en-GB" sz="2000" dirty="0"/>
              <a:t>data loggers can be useful in the event of a cold chain breach as the data can be used to calculate cumulative exposure to out of range temperatures. However, they should always be used in conjunction with the integral fridge thermometer and should not be used to replace the daily temperature monitoring and recording</a:t>
            </a:r>
          </a:p>
          <a:p>
            <a:pPr marL="342900" indent="-342900">
              <a:lnSpc>
                <a:spcPct val="100000"/>
              </a:lnSpc>
              <a:spcBef>
                <a:spcPts val="600"/>
              </a:spcBef>
              <a:buFont typeface="Arial" panose="020B0604020202020204" pitchFamily="34" charset="0"/>
              <a:buChar char="•"/>
              <a:defRPr/>
            </a:pPr>
            <a:r>
              <a:rPr lang="en-GB" sz="2000" dirty="0"/>
              <a:t>a visual check of the actual temperature should also be made each time a vaccine is removed from the fridge</a:t>
            </a:r>
          </a:p>
        </p:txBody>
      </p:sp>
      <p:sp>
        <p:nvSpPr>
          <p:cNvPr id="10" name="Footer Placeholder 9">
            <a:extLst>
              <a:ext uri="{FF2B5EF4-FFF2-40B4-BE49-F238E27FC236}">
                <a16:creationId xmlns:a16="http://schemas.microsoft.com/office/drawing/2014/main" id="{23B54784-5A39-4A63-B54C-76B26F93DA8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8478B20-9E74-49DE-A11F-F99F345EF54A}"/>
              </a:ext>
            </a:extLst>
          </p:cNvPr>
          <p:cNvSpPr>
            <a:spLocks noGrp="1"/>
          </p:cNvSpPr>
          <p:nvPr>
            <p:ph type="sldNum" sz="quarter" idx="11"/>
          </p:nvPr>
        </p:nvSpPr>
        <p:spPr/>
        <p:txBody>
          <a:bodyPr/>
          <a:lstStyle/>
          <a:p>
            <a:fld id="{344369E4-5DE7-46E5-874E-4FD437973785}" type="slidenum">
              <a:rPr lang="en-GB" smtClean="0"/>
              <a:pPr/>
              <a:t>111</a:t>
            </a:fld>
            <a:endParaRPr lang="en-GB" sz="1400" dirty="0"/>
          </a:p>
        </p:txBody>
      </p:sp>
    </p:spTree>
    <p:extLst>
      <p:ext uri="{BB962C8B-B14F-4D97-AF65-F5344CB8AC3E}">
        <p14:creationId xmlns:p14="http://schemas.microsoft.com/office/powerpoint/2010/main" val="24583261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AB7A-9154-4917-8B90-DDEB3EB93F5B}"/>
              </a:ext>
            </a:extLst>
          </p:cNvPr>
          <p:cNvSpPr>
            <a:spLocks noGrp="1"/>
          </p:cNvSpPr>
          <p:nvPr>
            <p:ph type="title"/>
          </p:nvPr>
        </p:nvSpPr>
        <p:spPr>
          <a:xfrm>
            <a:off x="263094" y="296861"/>
            <a:ext cx="10515600" cy="972607"/>
          </a:xfrm>
        </p:spPr>
        <p:txBody>
          <a:bodyPr/>
          <a:lstStyle/>
          <a:p>
            <a:r>
              <a:rPr lang="en-GB" dirty="0"/>
              <a:t>Temperature monitoring equipment</a:t>
            </a:r>
            <a:endParaRPr lang="en-GB" dirty="0">
              <a:solidFill>
                <a:srgbClr val="FF0000"/>
              </a:solidFill>
            </a:endParaRPr>
          </a:p>
        </p:txBody>
      </p:sp>
      <p:sp>
        <p:nvSpPr>
          <p:cNvPr id="6" name="Rectangle 1">
            <a:extLst>
              <a:ext uri="{FF2B5EF4-FFF2-40B4-BE49-F238E27FC236}">
                <a16:creationId xmlns:a16="http://schemas.microsoft.com/office/drawing/2014/main" id="{CFBB5637-E271-4C1F-AB61-31B24ADF210D}"/>
              </a:ext>
            </a:extLst>
          </p:cNvPr>
          <p:cNvSpPr>
            <a:spLocks noGrp="1" noChangeArrowheads="1"/>
          </p:cNvSpPr>
          <p:nvPr>
            <p:ph idx="1"/>
          </p:nvPr>
        </p:nvSpPr>
        <p:spPr bwMode="auto">
          <a:xfrm>
            <a:off x="548030" y="1482999"/>
            <a:ext cx="979559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Bef>
                <a:spcPts val="0"/>
              </a:spcBef>
              <a:buFont typeface="Arial" panose="020B0604020202020204" pitchFamily="34" charset="0"/>
              <a:buChar char="•"/>
            </a:pPr>
            <a:r>
              <a:rPr lang="en-GB" altLang="en-US" sz="2000" dirty="0">
                <a:latin typeface="+mn-lt"/>
              </a:rPr>
              <a:t>most vaccine and medicine fridges have integral thermometers with a digital display. Ideally, a second thermometer, independent of the main power source (for example, battery operated) should be available to monitor the temperature in the event of a power failure</a:t>
            </a:r>
          </a:p>
          <a:p>
            <a:pPr marL="342900" indent="-342900">
              <a:lnSpc>
                <a:spcPct val="100000"/>
              </a:lnSpc>
              <a:spcBef>
                <a:spcPts val="600"/>
              </a:spcBef>
              <a:buFont typeface="Arial" panose="020B0604020202020204" pitchFamily="34" charset="0"/>
              <a:buChar char="•"/>
            </a:pPr>
            <a:r>
              <a:rPr lang="en-GB" altLang="en-US" sz="2000" dirty="0">
                <a:latin typeface="+mn-lt"/>
              </a:rPr>
              <a:t>temperature probes with cables should be correctly positioned in the fridge, ensuring that the cable does not interfere with the door seal and that the probe is not up against the back or sides of the fridge</a:t>
            </a:r>
          </a:p>
          <a:p>
            <a:pPr marL="342900" indent="-342900">
              <a:lnSpc>
                <a:spcPct val="100000"/>
              </a:lnSpc>
              <a:spcBef>
                <a:spcPts val="600"/>
              </a:spcBef>
              <a:buFont typeface="Arial" panose="020B0604020202020204" pitchFamily="34" charset="0"/>
              <a:buChar char="•"/>
            </a:pPr>
            <a:r>
              <a:rPr lang="en-GB" altLang="en-US" sz="2000" dirty="0">
                <a:latin typeface="+mn-lt"/>
              </a:rPr>
              <a:t>data loggers are recommended as a back up to visual temperature reading from integral thermometers</a:t>
            </a:r>
          </a:p>
          <a:p>
            <a:pPr marL="342900" indent="-342900">
              <a:lnSpc>
                <a:spcPct val="100000"/>
              </a:lnSpc>
              <a:spcBef>
                <a:spcPts val="600"/>
              </a:spcBef>
              <a:buFont typeface="Arial" panose="020B0604020202020204" pitchFamily="34" charset="0"/>
              <a:buChar char="•"/>
            </a:pPr>
            <a:r>
              <a:rPr lang="en-GB" altLang="en-US" sz="2000" dirty="0">
                <a:latin typeface="+mn-lt"/>
              </a:rPr>
              <a:t>vaccines being stored or transported in portable cool bags or refrigeration devices should be monitored to the same standard as vaccines stored in vaccine fridges</a:t>
            </a:r>
          </a:p>
          <a:p>
            <a:pPr marL="342900" indent="-342900">
              <a:lnSpc>
                <a:spcPct val="100000"/>
              </a:lnSpc>
              <a:spcBef>
                <a:spcPts val="600"/>
              </a:spcBef>
              <a:buFont typeface="Arial" panose="020B0604020202020204" pitchFamily="34" charset="0"/>
              <a:buChar char="•"/>
            </a:pPr>
            <a:r>
              <a:rPr lang="en-GB" altLang="en-US" sz="2000" dirty="0">
                <a:latin typeface="+mn-lt"/>
              </a:rPr>
              <a:t>vaccine fridges and temperature-monitoring equipment should be regularly serviced and calibrated</a:t>
            </a:r>
          </a:p>
        </p:txBody>
      </p:sp>
      <p:sp>
        <p:nvSpPr>
          <p:cNvPr id="11" name="Footer Placeholder 10">
            <a:extLst>
              <a:ext uri="{FF2B5EF4-FFF2-40B4-BE49-F238E27FC236}">
                <a16:creationId xmlns:a16="http://schemas.microsoft.com/office/drawing/2014/main" id="{4C4554EF-8EB5-4F16-8FD6-7DF56C1CAE0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1C80FDD6-8EA3-46E4-829D-1C15FA5AC8DF}"/>
              </a:ext>
            </a:extLst>
          </p:cNvPr>
          <p:cNvSpPr>
            <a:spLocks noGrp="1"/>
          </p:cNvSpPr>
          <p:nvPr>
            <p:ph type="sldNum" sz="quarter" idx="11"/>
          </p:nvPr>
        </p:nvSpPr>
        <p:spPr/>
        <p:txBody>
          <a:bodyPr/>
          <a:lstStyle/>
          <a:p>
            <a:fld id="{344369E4-5DE7-46E5-874E-4FD437973785}" type="slidenum">
              <a:rPr lang="en-GB" smtClean="0"/>
              <a:pPr/>
              <a:t>112</a:t>
            </a:fld>
            <a:endParaRPr lang="en-GB" sz="1400" dirty="0"/>
          </a:p>
        </p:txBody>
      </p:sp>
    </p:spTree>
    <p:extLst>
      <p:ext uri="{BB962C8B-B14F-4D97-AF65-F5344CB8AC3E}">
        <p14:creationId xmlns:p14="http://schemas.microsoft.com/office/powerpoint/2010/main" val="11997612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C9BE-EE67-4FC7-9C6B-E416C3FB5C95}"/>
              </a:ext>
            </a:extLst>
          </p:cNvPr>
          <p:cNvSpPr>
            <a:spLocks noGrp="1"/>
          </p:cNvSpPr>
          <p:nvPr>
            <p:ph type="title"/>
          </p:nvPr>
        </p:nvSpPr>
        <p:spPr>
          <a:xfrm>
            <a:off x="497321" y="298198"/>
            <a:ext cx="9938583" cy="648072"/>
          </a:xfrm>
        </p:spPr>
        <p:txBody>
          <a:bodyPr>
            <a:noAutofit/>
          </a:bodyPr>
          <a:lstStyle/>
          <a:p>
            <a:r>
              <a:rPr lang="en-GB" sz="3600" dirty="0"/>
              <a:t>Action to take if vaccines are stored incorrectly</a:t>
            </a:r>
          </a:p>
        </p:txBody>
      </p:sp>
      <p:sp>
        <p:nvSpPr>
          <p:cNvPr id="3" name="Content Placeholder 2">
            <a:extLst>
              <a:ext uri="{FF2B5EF4-FFF2-40B4-BE49-F238E27FC236}">
                <a16:creationId xmlns:a16="http://schemas.microsoft.com/office/drawing/2014/main" id="{732F8FDF-F286-4BAB-866D-759D227057B0}"/>
              </a:ext>
            </a:extLst>
          </p:cNvPr>
          <p:cNvSpPr>
            <a:spLocks noGrp="1"/>
          </p:cNvSpPr>
          <p:nvPr>
            <p:ph idx="1"/>
          </p:nvPr>
        </p:nvSpPr>
        <p:spPr>
          <a:xfrm>
            <a:off x="572823" y="1560438"/>
            <a:ext cx="9548344" cy="4739679"/>
          </a:xfrm>
        </p:spPr>
        <p:txBody>
          <a:bodyPr>
            <a:normAutofit fontScale="25000" lnSpcReduction="20000"/>
          </a:bodyPr>
          <a:lstStyle/>
          <a:p>
            <a:pPr marL="0" indent="0">
              <a:lnSpc>
                <a:spcPct val="120000"/>
              </a:lnSpc>
              <a:spcBef>
                <a:spcPts val="0"/>
              </a:spcBef>
              <a:buNone/>
            </a:pPr>
            <a:r>
              <a:rPr lang="en-GB" sz="7200" dirty="0">
                <a:latin typeface="+mn-lt"/>
              </a:rPr>
              <a:t>If COVID-19 vaccines are stored incorrectly:</a:t>
            </a:r>
          </a:p>
          <a:p>
            <a:pPr marL="285750" indent="-285750">
              <a:lnSpc>
                <a:spcPct val="120000"/>
              </a:lnSpc>
              <a:spcBef>
                <a:spcPts val="1200"/>
              </a:spcBef>
              <a:buFont typeface="Arial" panose="020B0604020202020204" pitchFamily="34" charset="0"/>
              <a:buChar char="•"/>
            </a:pPr>
            <a:r>
              <a:rPr lang="en-GB" altLang="en-US" sz="7200" dirty="0">
                <a:latin typeface="+mn-lt"/>
                <a:ea typeface="ヒラギノ角ゴ Pro W3"/>
                <a:cs typeface="ヒラギノ角ゴ Pro W3"/>
              </a:rPr>
              <a:t>label and isolate affected vaccines and do not use </a:t>
            </a:r>
            <a:r>
              <a:rPr lang="en-US" altLang="en-US" sz="7200" dirty="0">
                <a:latin typeface="+mn-lt"/>
                <a:ea typeface="ヒラギノ角ゴ Pro W3"/>
                <a:cs typeface="ヒラギノ角ゴ Pro W3"/>
              </a:rPr>
              <a:t>until further notice</a:t>
            </a:r>
            <a:endParaRPr lang="en-GB" sz="7200" dirty="0">
              <a:latin typeface="+mn-lt"/>
            </a:endParaRPr>
          </a:p>
          <a:p>
            <a:pPr marL="285750" indent="-285750">
              <a:lnSpc>
                <a:spcPct val="120000"/>
              </a:lnSpc>
              <a:spcBef>
                <a:spcPts val="600"/>
              </a:spcBef>
              <a:buFont typeface="Arial" panose="020B0604020202020204" pitchFamily="34" charset="0"/>
              <a:buChar char="•"/>
            </a:pPr>
            <a:r>
              <a:rPr lang="en-GB" sz="7200" dirty="0">
                <a:latin typeface="+mn-lt"/>
              </a:rPr>
              <a:t>inform your team leader or manager and other vaccinators in the clinic</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make alternative arrangements for immunisation clinics until resolved</a:t>
            </a:r>
          </a:p>
          <a:p>
            <a:pPr marL="285750" indent="-285750">
              <a:lnSpc>
                <a:spcPct val="120000"/>
              </a:lnSpc>
              <a:spcBef>
                <a:spcPts val="600"/>
              </a:spcBef>
              <a:buFont typeface="Arial" panose="020B0604020202020204" pitchFamily="34" charset="0"/>
              <a:buChar char="•"/>
            </a:pPr>
            <a:r>
              <a:rPr lang="en-GB" sz="7200" dirty="0">
                <a:latin typeface="+mn-lt"/>
              </a:rPr>
              <a:t>seek advice from the manufacturer or a source of expert advice </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be able to provide the following information:</a:t>
            </a:r>
            <a:endParaRPr lang="en-GB" sz="7200" dirty="0">
              <a:latin typeface="+mn-lt"/>
            </a:endParaRPr>
          </a:p>
          <a:p>
            <a:pPr marL="1130300" lvl="3" indent="-319088">
              <a:lnSpc>
                <a:spcPct val="120000"/>
              </a:lnSpc>
              <a:spcBef>
                <a:spcPts val="600"/>
              </a:spcBef>
            </a:pPr>
            <a:r>
              <a:rPr lang="en-GB" altLang="en-US" sz="7200" dirty="0">
                <a:latin typeface="+mn-lt"/>
                <a:ea typeface="ヒラギノ角ゴ Pro W3"/>
              </a:rPr>
              <a:t>what monitoring has taken place (max or min or current thermometer readings)</a:t>
            </a:r>
          </a:p>
          <a:p>
            <a:pPr marL="1130300" lvl="3" indent="-319088">
              <a:lnSpc>
                <a:spcPct val="120000"/>
              </a:lnSpc>
              <a:spcBef>
                <a:spcPts val="600"/>
              </a:spcBef>
            </a:pPr>
            <a:r>
              <a:rPr lang="en-GB" altLang="en-US" sz="7200" dirty="0">
                <a:latin typeface="+mn-lt"/>
                <a:ea typeface="ヒラギノ角ゴ Pro W3"/>
              </a:rPr>
              <a:t>when the cold chain was last guaranteed</a:t>
            </a:r>
          </a:p>
          <a:p>
            <a:pPr marL="1130300" lvl="3" indent="-319088">
              <a:lnSpc>
                <a:spcPct val="120000"/>
              </a:lnSpc>
              <a:spcBef>
                <a:spcPts val="600"/>
              </a:spcBef>
            </a:pPr>
            <a:r>
              <a:rPr lang="en-GB" altLang="en-US" sz="7200" dirty="0">
                <a:latin typeface="+mn-lt"/>
                <a:ea typeface="ヒラギノ角ゴ Pro W3"/>
              </a:rPr>
              <a:t>what time periods are involved (hours or days)</a:t>
            </a:r>
          </a:p>
          <a:p>
            <a:pPr marL="1130300" lvl="3" indent="-319088">
              <a:lnSpc>
                <a:spcPct val="120000"/>
              </a:lnSpc>
              <a:spcBef>
                <a:spcPts val="600"/>
              </a:spcBef>
            </a:pPr>
            <a:r>
              <a:rPr lang="en-GB" altLang="en-US" sz="7200" dirty="0">
                <a:latin typeface="+mn-lt"/>
                <a:ea typeface="ヒラギノ角ゴ Pro W3"/>
              </a:rPr>
              <a:t>what the temperature range has been during this period</a:t>
            </a:r>
          </a:p>
          <a:p>
            <a:pPr marL="1130300" lvl="3" indent="-319088">
              <a:lnSpc>
                <a:spcPct val="120000"/>
              </a:lnSpc>
              <a:spcBef>
                <a:spcPts val="600"/>
              </a:spcBef>
            </a:pPr>
            <a:r>
              <a:rPr lang="en-GB" altLang="en-US" sz="7200" dirty="0">
                <a:latin typeface="+mn-lt"/>
                <a:ea typeface="ヒラギノ角ゴ Pro W3"/>
              </a:rPr>
              <a:t>identify all vaccines stored in the fridge, the time they have been stored there and expiry dates</a:t>
            </a:r>
          </a:p>
          <a:p>
            <a:pPr marL="285750" indent="-285750">
              <a:buFont typeface="Arial" panose="020B0604020202020204" pitchFamily="34" charset="0"/>
              <a:buChar char="•"/>
            </a:pPr>
            <a:endParaRPr lang="en-GB" dirty="0">
              <a:solidFill>
                <a:srgbClr val="FF0000"/>
              </a:solidFill>
            </a:endParaRPr>
          </a:p>
          <a:p>
            <a:endParaRPr lang="en-GB" dirty="0">
              <a:solidFill>
                <a:schemeClr val="bg1">
                  <a:lumMod val="75000"/>
                </a:schemeClr>
              </a:solidFill>
            </a:endParaRPr>
          </a:p>
          <a:p>
            <a:pPr marL="0" indent="0" eaLnBrk="1" hangingPunct="1">
              <a:buNone/>
            </a:pPr>
            <a:r>
              <a:rPr lang="en-GB" altLang="en-US" dirty="0"/>
              <a:t> </a:t>
            </a:r>
          </a:p>
          <a:p>
            <a:endParaRPr lang="en-GB" dirty="0"/>
          </a:p>
        </p:txBody>
      </p:sp>
      <p:sp>
        <p:nvSpPr>
          <p:cNvPr id="11" name="Footer Placeholder 10">
            <a:extLst>
              <a:ext uri="{FF2B5EF4-FFF2-40B4-BE49-F238E27FC236}">
                <a16:creationId xmlns:a16="http://schemas.microsoft.com/office/drawing/2014/main" id="{6E483D7D-ADCB-4954-874D-A2DE71EE48A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06E0A12-26A4-413B-9B28-0BCA8942D4D3}"/>
              </a:ext>
            </a:extLst>
          </p:cNvPr>
          <p:cNvSpPr>
            <a:spLocks noGrp="1"/>
          </p:cNvSpPr>
          <p:nvPr>
            <p:ph type="sldNum" sz="quarter" idx="11"/>
          </p:nvPr>
        </p:nvSpPr>
        <p:spPr/>
        <p:txBody>
          <a:bodyPr/>
          <a:lstStyle/>
          <a:p>
            <a:fld id="{344369E4-5DE7-46E5-874E-4FD437973785}" type="slidenum">
              <a:rPr lang="en-GB" smtClean="0"/>
              <a:pPr/>
              <a:t>113</a:t>
            </a:fld>
            <a:endParaRPr lang="en-GB" sz="1400" dirty="0"/>
          </a:p>
        </p:txBody>
      </p:sp>
    </p:spTree>
    <p:extLst>
      <p:ext uri="{BB962C8B-B14F-4D97-AF65-F5344CB8AC3E}">
        <p14:creationId xmlns:p14="http://schemas.microsoft.com/office/powerpoint/2010/main" val="23426645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2626-51BD-42EF-B836-2AF7699595D4}"/>
              </a:ext>
            </a:extLst>
          </p:cNvPr>
          <p:cNvSpPr>
            <a:spLocks noGrp="1"/>
          </p:cNvSpPr>
          <p:nvPr>
            <p:ph type="title"/>
          </p:nvPr>
        </p:nvSpPr>
        <p:spPr>
          <a:xfrm>
            <a:off x="330206" y="238138"/>
            <a:ext cx="10515600" cy="972607"/>
          </a:xfrm>
        </p:spPr>
        <p:txBody>
          <a:bodyPr/>
          <a:lstStyle/>
          <a:p>
            <a:r>
              <a:rPr lang="en-GB" dirty="0"/>
              <a:t>Portable refrigeration</a:t>
            </a:r>
          </a:p>
        </p:txBody>
      </p:sp>
      <p:sp>
        <p:nvSpPr>
          <p:cNvPr id="6" name="Rectangle 1">
            <a:extLst>
              <a:ext uri="{FF2B5EF4-FFF2-40B4-BE49-F238E27FC236}">
                <a16:creationId xmlns:a16="http://schemas.microsoft.com/office/drawing/2014/main" id="{7F5F88BB-F40F-4E64-B45F-9676AF423B35}"/>
              </a:ext>
            </a:extLst>
          </p:cNvPr>
          <p:cNvSpPr>
            <a:spLocks noGrp="1" noChangeArrowheads="1"/>
          </p:cNvSpPr>
          <p:nvPr>
            <p:ph idx="1"/>
          </p:nvPr>
        </p:nvSpPr>
        <p:spPr bwMode="auto">
          <a:xfrm>
            <a:off x="425914" y="1700675"/>
            <a:ext cx="90620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Bef>
                <a:spcPts val="0"/>
              </a:spcBef>
              <a:buFont typeface="Arial" panose="020B0604020202020204" pitchFamily="34" charset="0"/>
              <a:buChar char="•"/>
            </a:pPr>
            <a:r>
              <a:rPr lang="en-GB" altLang="en-US" sz="2000" dirty="0">
                <a:latin typeface="+mn-lt"/>
              </a:rPr>
              <a:t>a medical grade cool box or bag purchased from a medical supplier must be used for storage and transportation of vaccines being used for home visits or community clinics</a:t>
            </a:r>
          </a:p>
          <a:p>
            <a:pPr marL="342900" indent="-342900">
              <a:lnSpc>
                <a:spcPct val="100000"/>
              </a:lnSpc>
              <a:spcBef>
                <a:spcPts val="600"/>
              </a:spcBef>
              <a:buFont typeface="Arial" panose="020B0604020202020204" pitchFamily="34" charset="0"/>
              <a:buChar char="•"/>
            </a:pPr>
            <a:r>
              <a:rPr lang="en-GB" altLang="en-US" sz="2000" dirty="0">
                <a:latin typeface="+mn-lt"/>
              </a:rPr>
              <a:t>all vaccines should be kept in their original packaging until use and the cool box or bag should be packed following the manufacturer’s instructions and not overfilled</a:t>
            </a:r>
          </a:p>
          <a:p>
            <a:pPr marL="342900" indent="-342900">
              <a:lnSpc>
                <a:spcPct val="100000"/>
              </a:lnSpc>
              <a:spcBef>
                <a:spcPts val="600"/>
              </a:spcBef>
              <a:buFont typeface="Arial" panose="020B0604020202020204" pitchFamily="34" charset="0"/>
              <a:buChar char="•"/>
            </a:pPr>
            <a:r>
              <a:rPr lang="en-GB" altLang="en-US" sz="2000" dirty="0">
                <a:latin typeface="+mn-lt"/>
              </a:rPr>
              <a:t>the minimum and maximum temperatures in the cool box or bag should be recorded</a:t>
            </a:r>
          </a:p>
          <a:p>
            <a:pPr marL="342900" indent="-342900">
              <a:lnSpc>
                <a:spcPct val="100000"/>
              </a:lnSpc>
              <a:spcBef>
                <a:spcPts val="600"/>
              </a:spcBef>
              <a:buFont typeface="Arial" panose="020B0604020202020204" pitchFamily="34" charset="0"/>
              <a:buChar char="•"/>
            </a:pPr>
            <a:r>
              <a:rPr lang="en-GB" altLang="en-US" sz="2000" dirty="0">
                <a:latin typeface="+mn-lt"/>
              </a:rPr>
              <a:t>the temperature should be checked before vaccines are given</a:t>
            </a:r>
          </a:p>
          <a:p>
            <a:pPr marL="342900" indent="-342900">
              <a:lnSpc>
                <a:spcPct val="100000"/>
              </a:lnSpc>
              <a:spcBef>
                <a:spcPts val="600"/>
              </a:spcBef>
              <a:buFont typeface="Arial" panose="020B0604020202020204" pitchFamily="34" charset="0"/>
              <a:buChar char="•"/>
            </a:pPr>
            <a:r>
              <a:rPr lang="en-GB" altLang="en-US" sz="2000" dirty="0">
                <a:latin typeface="+mn-lt"/>
              </a:rPr>
              <a:t>if the temperature has gone out of range, a risk assessment should be conducted before using or disposing of the vaccines</a:t>
            </a:r>
          </a:p>
        </p:txBody>
      </p:sp>
      <p:sp>
        <p:nvSpPr>
          <p:cNvPr id="11" name="Footer Placeholder 10">
            <a:extLst>
              <a:ext uri="{FF2B5EF4-FFF2-40B4-BE49-F238E27FC236}">
                <a16:creationId xmlns:a16="http://schemas.microsoft.com/office/drawing/2014/main" id="{47C82437-45DC-449A-9DF3-2642FFDCD23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7485FF64-7B2E-43C5-88E1-989E452DB63A}"/>
              </a:ext>
            </a:extLst>
          </p:cNvPr>
          <p:cNvSpPr>
            <a:spLocks noGrp="1"/>
          </p:cNvSpPr>
          <p:nvPr>
            <p:ph type="sldNum" sz="quarter" idx="11"/>
          </p:nvPr>
        </p:nvSpPr>
        <p:spPr/>
        <p:txBody>
          <a:bodyPr/>
          <a:lstStyle/>
          <a:p>
            <a:fld id="{344369E4-5DE7-46E5-874E-4FD437973785}" type="slidenum">
              <a:rPr lang="en-GB" smtClean="0"/>
              <a:pPr/>
              <a:t>114</a:t>
            </a:fld>
            <a:endParaRPr lang="en-GB" sz="1400" dirty="0"/>
          </a:p>
        </p:txBody>
      </p:sp>
    </p:spTree>
    <p:extLst>
      <p:ext uri="{BB962C8B-B14F-4D97-AF65-F5344CB8AC3E}">
        <p14:creationId xmlns:p14="http://schemas.microsoft.com/office/powerpoint/2010/main" val="9249544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29F0-2D3C-4D9B-B38C-A0366AC3FD88}"/>
              </a:ext>
            </a:extLst>
          </p:cNvPr>
          <p:cNvSpPr>
            <a:spLocks noGrp="1"/>
          </p:cNvSpPr>
          <p:nvPr>
            <p:ph type="title"/>
          </p:nvPr>
        </p:nvSpPr>
        <p:spPr>
          <a:xfrm>
            <a:off x="330205" y="245532"/>
            <a:ext cx="10515600" cy="972607"/>
          </a:xfrm>
        </p:spPr>
        <p:txBody>
          <a:bodyPr/>
          <a:lstStyle/>
          <a:p>
            <a:r>
              <a:rPr lang="en-GB" dirty="0"/>
              <a:t>Drawing up vaccine</a:t>
            </a:r>
          </a:p>
        </p:txBody>
      </p:sp>
      <p:sp>
        <p:nvSpPr>
          <p:cNvPr id="3" name="Content Placeholder 2">
            <a:extLst>
              <a:ext uri="{FF2B5EF4-FFF2-40B4-BE49-F238E27FC236}">
                <a16:creationId xmlns:a16="http://schemas.microsoft.com/office/drawing/2014/main" id="{F88843D1-AA40-41A2-977D-7579562880C7}"/>
              </a:ext>
            </a:extLst>
          </p:cNvPr>
          <p:cNvSpPr>
            <a:spLocks noGrp="1"/>
          </p:cNvSpPr>
          <p:nvPr>
            <p:ph idx="1"/>
          </p:nvPr>
        </p:nvSpPr>
        <p:spPr>
          <a:xfrm>
            <a:off x="350017" y="1652825"/>
            <a:ext cx="10130866" cy="4351338"/>
          </a:xfrm>
        </p:spPr>
        <p:txBody>
          <a:bodyPr>
            <a:normAutofit/>
          </a:bodyPr>
          <a:lstStyle/>
          <a:p>
            <a:pPr marL="0" indent="0">
              <a:lnSpc>
                <a:spcPct val="100000"/>
              </a:lnSpc>
              <a:spcBef>
                <a:spcPts val="0"/>
              </a:spcBef>
              <a:buNone/>
            </a:pPr>
            <a:r>
              <a:rPr lang="en-GB" sz="1800" dirty="0">
                <a:latin typeface="+mn-lt"/>
              </a:rPr>
              <a:t>Specific instructions for drawing up each vaccine are provided in the vaccine-specific slides.</a:t>
            </a:r>
          </a:p>
          <a:p>
            <a:pPr marL="0" indent="0">
              <a:lnSpc>
                <a:spcPct val="100000"/>
              </a:lnSpc>
              <a:spcBef>
                <a:spcPts val="0"/>
              </a:spcBef>
              <a:buNone/>
            </a:pPr>
            <a:endParaRPr lang="en-GB" sz="1800" dirty="0">
              <a:latin typeface="+mn-lt"/>
            </a:endParaRPr>
          </a:p>
          <a:p>
            <a:pPr marL="0" indent="0">
              <a:lnSpc>
                <a:spcPct val="100000"/>
              </a:lnSpc>
              <a:spcBef>
                <a:spcPts val="0"/>
              </a:spcBef>
              <a:buNone/>
            </a:pPr>
            <a:r>
              <a:rPr lang="en-GB" sz="1800" dirty="0">
                <a:latin typeface="+mn-lt"/>
              </a:rPr>
              <a:t>When drawing up the COVID-19 vaccines, it is important to follow the instructions below to minimise the risk of particles breaking off from the rubber stopper and entering the vial: </a:t>
            </a:r>
          </a:p>
          <a:p>
            <a:pPr marL="285750" indent="-285750">
              <a:lnSpc>
                <a:spcPct val="100000"/>
              </a:lnSpc>
              <a:spcBef>
                <a:spcPts val="1200"/>
              </a:spcBef>
              <a:buFont typeface="Arial" panose="020B0604020202020204" pitchFamily="34" charset="0"/>
              <a:buChar char="•"/>
            </a:pPr>
            <a:r>
              <a:rPr lang="en-GB" sz="1800" dirty="0">
                <a:latin typeface="+mn-lt"/>
              </a:rPr>
              <a:t>insert the needle vertically through the centre ring of the vaccine vial stopper </a:t>
            </a:r>
          </a:p>
          <a:p>
            <a:pPr marL="285750" lvl="0" indent="-285750">
              <a:lnSpc>
                <a:spcPct val="100000"/>
              </a:lnSpc>
              <a:spcBef>
                <a:spcPts val="600"/>
              </a:spcBef>
              <a:buFont typeface="Arial" panose="020B0604020202020204" pitchFamily="34" charset="0"/>
              <a:buChar char="•"/>
            </a:pPr>
            <a:r>
              <a:rPr lang="en-GB" sz="1800" dirty="0">
                <a:latin typeface="+mn-lt"/>
              </a:rPr>
              <a:t>if the needle is not inserted vertically into the centre ring, it can result in the needle scraping rubber off the inner wall of the small channel of the stopper</a:t>
            </a:r>
          </a:p>
          <a:p>
            <a:pPr marL="285750" lvl="0" indent="-285750">
              <a:lnSpc>
                <a:spcPct val="100000"/>
              </a:lnSpc>
              <a:spcBef>
                <a:spcPts val="600"/>
              </a:spcBef>
              <a:buFont typeface="Arial" panose="020B0604020202020204" pitchFamily="34" charset="0"/>
              <a:buChar char="•"/>
            </a:pPr>
            <a:r>
              <a:rPr lang="en-GB" sz="1800" dirty="0">
                <a:latin typeface="+mn-lt"/>
              </a:rPr>
              <a:t>do not twist or rotate the needle once inserted. If the needle is rotated or twisted during the piercing of the stopper, a particle may be cored out of the stopper</a:t>
            </a:r>
          </a:p>
          <a:p>
            <a:pPr marL="0" indent="0">
              <a:lnSpc>
                <a:spcPct val="100000"/>
              </a:lnSpc>
              <a:spcBef>
                <a:spcPts val="1200"/>
              </a:spcBef>
              <a:buNone/>
            </a:pPr>
            <a:r>
              <a:rPr lang="en-GB" sz="1800" dirty="0">
                <a:latin typeface="+mn-lt"/>
              </a:rPr>
              <a:t>Vials must be visually inspected for appearance and particles before and after dilution and each time a dose is drawn up.</a:t>
            </a:r>
          </a:p>
        </p:txBody>
      </p:sp>
      <p:sp>
        <p:nvSpPr>
          <p:cNvPr id="11" name="Footer Placeholder 10">
            <a:extLst>
              <a:ext uri="{FF2B5EF4-FFF2-40B4-BE49-F238E27FC236}">
                <a16:creationId xmlns:a16="http://schemas.microsoft.com/office/drawing/2014/main" id="{0431ABFC-9C35-48C4-AC9E-92804EDEA63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8B9F027-5DAB-4EAD-A234-B18B1F1F14E6}"/>
              </a:ext>
            </a:extLst>
          </p:cNvPr>
          <p:cNvSpPr>
            <a:spLocks noGrp="1"/>
          </p:cNvSpPr>
          <p:nvPr>
            <p:ph type="sldNum" sz="quarter" idx="11"/>
          </p:nvPr>
        </p:nvSpPr>
        <p:spPr/>
        <p:txBody>
          <a:bodyPr/>
          <a:lstStyle/>
          <a:p>
            <a:fld id="{344369E4-5DE7-46E5-874E-4FD437973785}" type="slidenum">
              <a:rPr lang="en-GB" smtClean="0"/>
              <a:pPr/>
              <a:t>115</a:t>
            </a:fld>
            <a:endParaRPr lang="en-GB" sz="1400" dirty="0"/>
          </a:p>
        </p:txBody>
      </p:sp>
    </p:spTree>
    <p:extLst>
      <p:ext uri="{BB962C8B-B14F-4D97-AF65-F5344CB8AC3E}">
        <p14:creationId xmlns:p14="http://schemas.microsoft.com/office/powerpoint/2010/main" val="6295600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6" y="189362"/>
            <a:ext cx="10515600" cy="972607"/>
          </a:xfrm>
        </p:spPr>
        <p:txBody>
          <a:bodyPr/>
          <a:lstStyle/>
          <a:p>
            <a:r>
              <a:rPr lang="en-GB" dirty="0"/>
              <a:t>Vaccination site</a:t>
            </a:r>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3263" y="1466789"/>
            <a:ext cx="9840029" cy="4835021"/>
          </a:xfrm>
        </p:spPr>
        <p:txBody>
          <a:bodyPr>
            <a:normAutofit/>
          </a:bodyPr>
          <a:lstStyle/>
          <a:p>
            <a:pPr marL="0" indent="0">
              <a:lnSpc>
                <a:spcPct val="110000"/>
              </a:lnSpc>
              <a:spcBef>
                <a:spcPts val="0"/>
              </a:spcBef>
              <a:buNone/>
            </a:pPr>
            <a:r>
              <a:rPr lang="en-GB" sz="2000" dirty="0"/>
              <a:t>Giving vaccine into the muscle: </a:t>
            </a:r>
          </a:p>
          <a:p>
            <a:pPr marL="457200" indent="-457200">
              <a:lnSpc>
                <a:spcPct val="110000"/>
              </a:lnSpc>
              <a:spcBef>
                <a:spcPts val="600"/>
              </a:spcBef>
              <a:buFont typeface="+mj-lt"/>
              <a:buAutoNum type="arabicParenR"/>
            </a:pPr>
            <a:r>
              <a:rPr lang="en-GB" sz="2000" dirty="0"/>
              <a:t>leads to a better immune response to the vaccine (as the muscle contains the </a:t>
            </a:r>
            <a:r>
              <a:rPr lang="en-GB" altLang="en-US" sz="2000" dirty="0"/>
              <a:t>appropriate cells necessary to initiate the immune response).</a:t>
            </a:r>
          </a:p>
          <a:p>
            <a:pPr marL="457200" indent="-457200">
              <a:lnSpc>
                <a:spcPct val="110000"/>
              </a:lnSpc>
              <a:spcBef>
                <a:spcPts val="0"/>
              </a:spcBef>
              <a:buFont typeface="+mj-lt"/>
              <a:buAutoNum type="arabicParenR"/>
            </a:pPr>
            <a:r>
              <a:rPr lang="en-GB" sz="2000" dirty="0"/>
              <a:t>is less likely to cause local reactions than if the vaccine is given into the skin (subcutaneously)</a:t>
            </a:r>
          </a:p>
          <a:p>
            <a:pPr marL="0" indent="0" eaLnBrk="1" hangingPunct="1">
              <a:lnSpc>
                <a:spcPct val="110000"/>
              </a:lnSpc>
              <a:spcBef>
                <a:spcPts val="1200"/>
              </a:spcBef>
              <a:buNone/>
            </a:pPr>
            <a:r>
              <a:rPr lang="en-GB" altLang="en-US" sz="2000" dirty="0"/>
              <a:t>The needle needs to be long enough to ensure vaccine is injected into the muscle. For this reason, a 25mm needle is being provided for administration of the COVID-19 vaccine. A 38mm length needle is available if required for adults who have more fat covering their muscles.</a:t>
            </a:r>
          </a:p>
          <a:p>
            <a:pPr marL="0" indent="0">
              <a:lnSpc>
                <a:spcPct val="110000"/>
              </a:lnSpc>
              <a:spcBef>
                <a:spcPts val="1200"/>
              </a:spcBef>
              <a:buNone/>
            </a:pPr>
            <a:r>
              <a:rPr lang="en-GB" sz="2000" dirty="0"/>
              <a:t>COVID-19 vaccine should be injected into the deltoid muscle in the upper arm. If there is insufficient muscle mass in the deltoid or a particular reason the deltoid muscle is unsuitable, the vaccine should be given into the vastus lateralis muscle in the anterolateral aspect of the thigh.</a:t>
            </a:r>
          </a:p>
        </p:txBody>
      </p:sp>
      <p:sp>
        <p:nvSpPr>
          <p:cNvPr id="11" name="Footer Placeholder 10">
            <a:extLst>
              <a:ext uri="{FF2B5EF4-FFF2-40B4-BE49-F238E27FC236}">
                <a16:creationId xmlns:a16="http://schemas.microsoft.com/office/drawing/2014/main" id="{601665BB-613A-4C53-8661-1E3E3F41F46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1"/>
          </p:nvPr>
        </p:nvSpPr>
        <p:spPr/>
        <p:txBody>
          <a:bodyPr/>
          <a:lstStyle/>
          <a:p>
            <a:fld id="{344369E4-5DE7-46E5-874E-4FD437973785}" type="slidenum">
              <a:rPr lang="en-GB" smtClean="0"/>
              <a:pPr/>
              <a:t>116</a:t>
            </a:fld>
            <a:endParaRPr lang="en-GB" sz="1400" dirty="0"/>
          </a:p>
        </p:txBody>
      </p:sp>
    </p:spTree>
    <p:extLst>
      <p:ext uri="{BB962C8B-B14F-4D97-AF65-F5344CB8AC3E}">
        <p14:creationId xmlns:p14="http://schemas.microsoft.com/office/powerpoint/2010/main" val="17404200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605136" y="351315"/>
            <a:ext cx="10894437" cy="648072"/>
          </a:xfrm>
        </p:spPr>
        <p:txBody>
          <a:bodyPr>
            <a:normAutofit fontScale="90000"/>
          </a:bodyPr>
          <a:lstStyle/>
          <a:p>
            <a:r>
              <a:rPr lang="en-GB" dirty="0"/>
              <a:t>Administering vaccine into the deltoid muscle </a:t>
            </a:r>
            <a:br>
              <a:rPr lang="en-GB" dirty="0"/>
            </a:br>
            <a:r>
              <a:rPr lang="en-GB" dirty="0"/>
              <a:t>(upper arm)</a:t>
            </a: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73" y="1663123"/>
            <a:ext cx="4343436" cy="41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156470" y="1618543"/>
            <a:ext cx="4859986" cy="4201150"/>
          </a:xfrm>
          <a:prstGeom prst="rect">
            <a:avLst/>
          </a:prstGeom>
          <a:noFill/>
        </p:spPr>
        <p:txBody>
          <a:bodyPr wrap="square" rtlCol="0">
            <a:spAutoFit/>
          </a:bodyPr>
          <a:lstStyle/>
          <a:p>
            <a:pPr marL="342900" indent="-342900">
              <a:buFont typeface="Arial" panose="020B0604020202020204" pitchFamily="34" charset="0"/>
              <a:buChar char="•"/>
            </a:pPr>
            <a:r>
              <a:rPr lang="en-GB" dirty="0"/>
              <a:t>it is essential that the correct site and injection technique is used to administer vaccines</a:t>
            </a:r>
          </a:p>
          <a:p>
            <a:pPr marL="342900" indent="-342900">
              <a:spcBef>
                <a:spcPts val="600"/>
              </a:spcBef>
              <a:buFont typeface="Arial" panose="020B0604020202020204" pitchFamily="34" charset="0"/>
              <a:buChar char="•"/>
            </a:pPr>
            <a:r>
              <a:rPr lang="en-GB" dirty="0"/>
              <a:t>injecting too high into the upper arm might result in a shoulder injury or a frozen shoulder. This leads to pain, weakness and a limited range of motion that can last for months</a:t>
            </a:r>
          </a:p>
          <a:p>
            <a:pPr marL="342900" indent="-342900">
              <a:spcBef>
                <a:spcPts val="600"/>
              </a:spcBef>
              <a:buFont typeface="Arial" panose="020B0604020202020204" pitchFamily="34" charset="0"/>
              <a:buChar char="•"/>
            </a:pPr>
            <a:r>
              <a:rPr lang="en-GB" dirty="0"/>
              <a:t>injecting too low or too far to the side of the arm risks injecting into the axillary nerve or the radial nerve </a:t>
            </a:r>
          </a:p>
          <a:p>
            <a:pPr marL="342900" indent="-342900">
              <a:spcBef>
                <a:spcPts val="600"/>
              </a:spcBef>
              <a:buFont typeface="Arial" panose="020B0604020202020204" pitchFamily="34" charset="0"/>
              <a:buChar char="•"/>
            </a:pPr>
            <a:r>
              <a:rPr lang="en-GB" dirty="0"/>
              <a:t>to avoid shoulder injury, always assess the limb before administering the vaccine to identify the correct site for injection</a:t>
            </a:r>
            <a:endParaRPr lang="en-GB" dirty="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dirty="0"/>
              <a:t>Image adapted from the Australian Immunisation Handbook </a:t>
            </a:r>
          </a:p>
        </p:txBody>
      </p:sp>
      <p:sp>
        <p:nvSpPr>
          <p:cNvPr id="12" name="Footer Placeholder 11">
            <a:extLst>
              <a:ext uri="{FF2B5EF4-FFF2-40B4-BE49-F238E27FC236}">
                <a16:creationId xmlns:a16="http://schemas.microsoft.com/office/drawing/2014/main" id="{E813D20C-74CD-4836-AC3B-DBC23037339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1"/>
          </p:nvPr>
        </p:nvSpPr>
        <p:spPr/>
        <p:txBody>
          <a:bodyPr/>
          <a:lstStyle/>
          <a:p>
            <a:fld id="{344369E4-5DE7-46E5-874E-4FD437973785}" type="slidenum">
              <a:rPr lang="en-GB" smtClean="0"/>
              <a:pPr/>
              <a:t>117</a:t>
            </a:fld>
            <a:endParaRPr lang="en-GB" sz="1400" dirty="0"/>
          </a:p>
        </p:txBody>
      </p:sp>
    </p:spTree>
    <p:extLst>
      <p:ext uri="{BB962C8B-B14F-4D97-AF65-F5344CB8AC3E}">
        <p14:creationId xmlns:p14="http://schemas.microsoft.com/office/powerpoint/2010/main" val="19769637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456699" y="275110"/>
            <a:ext cx="8955750" cy="1102767"/>
          </a:xfrm>
        </p:spPr>
        <p:txBody>
          <a:bodyPr>
            <a:normAutofit fontScale="90000"/>
          </a:bodyPr>
          <a:lstStyle/>
          <a:p>
            <a:r>
              <a:rPr lang="en-GB" dirty="0"/>
              <a:t>The vastus lateralis muscle (anterolateral aspect of the thigh)</a:t>
            </a:r>
          </a:p>
        </p:txBody>
      </p:sp>
      <p:sp>
        <p:nvSpPr>
          <p:cNvPr id="7" name="Rectangle 6">
            <a:extLst>
              <a:ext uri="{FF2B5EF4-FFF2-40B4-BE49-F238E27FC236}">
                <a16:creationId xmlns:a16="http://schemas.microsoft.com/office/drawing/2014/main" id="{84CFD21A-199D-4EF1-B93E-DD6733499121}"/>
              </a:ext>
            </a:extLst>
          </p:cNvPr>
          <p:cNvSpPr/>
          <p:nvPr/>
        </p:nvSpPr>
        <p:spPr>
          <a:xfrm>
            <a:off x="456698" y="5851120"/>
            <a:ext cx="3987294" cy="276999"/>
          </a:xfrm>
          <a:prstGeom prst="rect">
            <a:avLst/>
          </a:prstGeom>
        </p:spPr>
        <p:txBody>
          <a:bodyPr wrap="square">
            <a:spAutoFit/>
          </a:bodyPr>
          <a:lstStyle/>
          <a:p>
            <a:r>
              <a:rPr lang="en-GB" altLang="en-US" sz="1200" u="sng" dirty="0">
                <a:hlinkClick r:id="rId3"/>
              </a:rPr>
              <a:t>CDC Vaccine Administration</a:t>
            </a:r>
            <a:endParaRPr lang="en-GB" altLang="en-US" sz="1200" u="sng" dirty="0"/>
          </a:p>
        </p:txBody>
      </p:sp>
      <p:pic>
        <p:nvPicPr>
          <p:cNvPr id="8" name="Content Placeholder 7">
            <a:extLst>
              <a:ext uri="{FF2B5EF4-FFF2-40B4-BE49-F238E27FC236}">
                <a16:creationId xmlns:a16="http://schemas.microsoft.com/office/drawing/2014/main" id="{C85B9164-B311-437F-87D8-8D0103FB5093}"/>
              </a:ext>
            </a:extLst>
          </p:cNvPr>
          <p:cNvPicPr>
            <a:picLocks noGrp="1" noChangeAspect="1"/>
          </p:cNvPicPr>
          <p:nvPr>
            <p:ph idx="1"/>
          </p:nvPr>
        </p:nvPicPr>
        <p:blipFill>
          <a:blip r:embed="rId4"/>
          <a:stretch>
            <a:fillRect/>
          </a:stretch>
        </p:blipFill>
        <p:spPr>
          <a:xfrm>
            <a:off x="573953" y="1581040"/>
            <a:ext cx="3090305" cy="4270080"/>
          </a:xfrm>
          <a:prstGeom prst="rect">
            <a:avLst/>
          </a:prstGeom>
        </p:spPr>
      </p:pic>
      <p:sp>
        <p:nvSpPr>
          <p:cNvPr id="9" name="Oval 8">
            <a:extLst>
              <a:ext uri="{FF2B5EF4-FFF2-40B4-BE49-F238E27FC236}">
                <a16:creationId xmlns:a16="http://schemas.microsoft.com/office/drawing/2014/main" id="{B36105AB-52B2-43B7-B92C-9C2235FC4CAE}"/>
              </a:ext>
            </a:extLst>
          </p:cNvPr>
          <p:cNvSpPr/>
          <p:nvPr/>
        </p:nvSpPr>
        <p:spPr>
          <a:xfrm>
            <a:off x="726961" y="3429000"/>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8F35AF27-4233-4303-8D9C-6E4BF3271AA5}"/>
              </a:ext>
            </a:extLst>
          </p:cNvPr>
          <p:cNvSpPr/>
          <p:nvPr/>
        </p:nvSpPr>
        <p:spPr>
          <a:xfrm>
            <a:off x="4177583" y="2048741"/>
            <a:ext cx="5987649" cy="3447098"/>
          </a:xfrm>
          <a:prstGeom prst="rect">
            <a:avLst/>
          </a:prstGeom>
        </p:spPr>
        <p:txBody>
          <a:bodyPr wrap="square">
            <a:spAutoFit/>
          </a:bodyPr>
          <a:lstStyle/>
          <a:p>
            <a:r>
              <a:rPr lang="en-GB" sz="2000" dirty="0"/>
              <a:t>Infants under 1 year receive their immunisations into the anterolateral aspect of the thigh because the deltoid muscle is not sufficiently well enough developed at this age.</a:t>
            </a:r>
          </a:p>
          <a:p>
            <a:endParaRPr lang="en-GB" sz="2000" dirty="0"/>
          </a:p>
          <a:p>
            <a:r>
              <a:rPr lang="en-GB" sz="2000" dirty="0"/>
              <a:t>Although the deltoid muscle is more commonly used in older children and adults as it is quicker and easier to access, the vastus lateralis muscle in the thigh can be used in these age groups if necessary.</a:t>
            </a:r>
          </a:p>
          <a:p>
            <a:endParaRPr lang="en-GB" dirty="0"/>
          </a:p>
        </p:txBody>
      </p:sp>
      <p:sp>
        <p:nvSpPr>
          <p:cNvPr id="13" name="Footer Placeholder 12">
            <a:extLst>
              <a:ext uri="{FF2B5EF4-FFF2-40B4-BE49-F238E27FC236}">
                <a16:creationId xmlns:a16="http://schemas.microsoft.com/office/drawing/2014/main" id="{827B4C16-F4C4-4136-BCCF-15F676549CA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1"/>
          </p:nvPr>
        </p:nvSpPr>
        <p:spPr/>
        <p:txBody>
          <a:bodyPr/>
          <a:lstStyle/>
          <a:p>
            <a:fld id="{344369E4-5DE7-46E5-874E-4FD437973785}" type="slidenum">
              <a:rPr lang="en-GB" smtClean="0"/>
              <a:pPr/>
              <a:t>118</a:t>
            </a:fld>
            <a:endParaRPr lang="en-GB" sz="1400" dirty="0"/>
          </a:p>
        </p:txBody>
      </p:sp>
    </p:spTree>
    <p:extLst>
      <p:ext uri="{BB962C8B-B14F-4D97-AF65-F5344CB8AC3E}">
        <p14:creationId xmlns:p14="http://schemas.microsoft.com/office/powerpoint/2010/main" val="36400438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a:lstStyle/>
          <a:p>
            <a:r>
              <a:rPr lang="en-GB" dirty="0"/>
              <a:t>Vaccine administration continued</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537351"/>
            <a:ext cx="9108351" cy="782232"/>
          </a:xfrm>
        </p:spPr>
        <p:txBody>
          <a:bodyPr>
            <a:normAutofit/>
          </a:bodyPr>
          <a:lstStyle/>
          <a:p>
            <a:pPr marL="0" indent="0">
              <a:lnSpc>
                <a:spcPct val="100000"/>
              </a:lnSpc>
              <a:spcBef>
                <a:spcPts val="0"/>
              </a:spcBef>
              <a:buNone/>
            </a:pPr>
            <a:r>
              <a:rPr lang="en-GB" sz="2000" dirty="0"/>
              <a:t>Skin does not need to be specially cleaned prior to vaccination.  If it is visibly dirty then water is sufficient to clean it.</a:t>
            </a:r>
          </a:p>
          <a:p>
            <a:endParaRPr lang="en-GB" sz="2000" dirty="0"/>
          </a:p>
          <a:p>
            <a:endParaRPr lang="en-GB" dirty="0"/>
          </a:p>
        </p:txBody>
      </p:sp>
      <p:sp>
        <p:nvSpPr>
          <p:cNvPr id="6" name="TextBox 5">
            <a:extLst>
              <a:ext uri="{FF2B5EF4-FFF2-40B4-BE49-F238E27FC236}">
                <a16:creationId xmlns:a16="http://schemas.microsoft.com/office/drawing/2014/main" id="{C5BE5F29-83A9-4A9D-80B3-4B03C0A07606}"/>
              </a:ext>
            </a:extLst>
          </p:cNvPr>
          <p:cNvSpPr txBox="1"/>
          <p:nvPr/>
        </p:nvSpPr>
        <p:spPr>
          <a:xfrm>
            <a:off x="561121" y="2518970"/>
            <a:ext cx="6636634" cy="3367076"/>
          </a:xfrm>
          <a:prstGeom prst="rect">
            <a:avLst/>
          </a:prstGeom>
          <a:noFill/>
        </p:spPr>
        <p:txBody>
          <a:bodyPr wrap="square" rtlCol="0">
            <a:spAutoFit/>
          </a:bodyPr>
          <a:lstStyle/>
          <a:p>
            <a:pPr marL="4763" lvl="0" indent="-4763" eaLnBrk="0" fontAlgn="base" hangingPunct="0">
              <a:lnSpc>
                <a:spcPct val="114000"/>
              </a:lnSpc>
            </a:pPr>
            <a:r>
              <a:rPr lang="en-GB" sz="2000" dirty="0">
                <a:solidFill>
                  <a:prstClr val="black"/>
                </a:solidFill>
                <a:latin typeface="Arial" pitchFamily="34" charset="0"/>
                <a:ea typeface="ヒラギノ角ゴ Pro W3" pitchFamily="84" charset="-128"/>
              </a:rPr>
              <a:t>Intramuscular process:</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identify the correct site for IM injection</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stretch the skin at the site</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insert the needle at a 90 degree angle far enough to ensure vaccine is delivered into muscle</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depress the plunger</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gently remove the needle</a:t>
            </a:r>
          </a:p>
          <a:p>
            <a:pPr marL="342900" lvl="0" indent="-342900" eaLnBrk="0" fontAlgn="base" hangingPunct="0">
              <a:spcBef>
                <a:spcPts val="600"/>
              </a:spcBef>
              <a:buFont typeface="Arial" panose="020B0604020202020204" pitchFamily="34" charset="0"/>
              <a:buChar char="•"/>
            </a:pPr>
            <a:r>
              <a:rPr lang="en-GB" sz="2000" dirty="0">
                <a:solidFill>
                  <a:prstClr val="black"/>
                </a:solidFill>
                <a:latin typeface="Arial" pitchFamily="34" charset="0"/>
                <a:ea typeface="ヒラギノ角ゴ Pro W3" pitchFamily="84" charset="-128"/>
              </a:rPr>
              <a:t>apply light pressure using gauze or cotton wool if bleeding occurs</a:t>
            </a: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137684" y="2515727"/>
            <a:ext cx="3358684" cy="3052793"/>
          </a:xfrm>
          <a:prstGeom prst="rect">
            <a:avLst/>
          </a:prstGeom>
        </p:spPr>
      </p:pic>
      <p:sp>
        <p:nvSpPr>
          <p:cNvPr id="12" name="Footer Placeholder 11">
            <a:extLst>
              <a:ext uri="{FF2B5EF4-FFF2-40B4-BE49-F238E27FC236}">
                <a16:creationId xmlns:a16="http://schemas.microsoft.com/office/drawing/2014/main" id="{4C2BE468-401D-44D5-9B81-F30DB154C22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1"/>
          </p:nvPr>
        </p:nvSpPr>
        <p:spPr/>
        <p:txBody>
          <a:bodyPr/>
          <a:lstStyle/>
          <a:p>
            <a:fld id="{344369E4-5DE7-46E5-874E-4FD437973785}" type="slidenum">
              <a:rPr lang="en-GB" smtClean="0"/>
              <a:pPr/>
              <a:t>119</a:t>
            </a:fld>
            <a:endParaRPr lang="en-GB" sz="1400" dirty="0"/>
          </a:p>
        </p:txBody>
      </p:sp>
    </p:spTree>
    <p:extLst>
      <p:ext uri="{BB962C8B-B14F-4D97-AF65-F5344CB8AC3E}">
        <p14:creationId xmlns:p14="http://schemas.microsoft.com/office/powerpoint/2010/main" val="230583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40C-F1C1-4063-902E-4CA5D261C8E4}"/>
              </a:ext>
            </a:extLst>
          </p:cNvPr>
          <p:cNvSpPr>
            <a:spLocks noGrp="1"/>
          </p:cNvSpPr>
          <p:nvPr>
            <p:ph type="title"/>
          </p:nvPr>
        </p:nvSpPr>
        <p:spPr>
          <a:xfrm>
            <a:off x="330206" y="242968"/>
            <a:ext cx="10515600" cy="972607"/>
          </a:xfrm>
        </p:spPr>
        <p:txBody>
          <a:bodyPr/>
          <a:lstStyle/>
          <a:p>
            <a:r>
              <a:rPr lang="en-GB" dirty="0"/>
              <a:t>Transmission of COVID-19 infection</a:t>
            </a:r>
          </a:p>
        </p:txBody>
      </p:sp>
      <p:sp>
        <p:nvSpPr>
          <p:cNvPr id="6" name="Content Placeholder 5">
            <a:extLst>
              <a:ext uri="{FF2B5EF4-FFF2-40B4-BE49-F238E27FC236}">
                <a16:creationId xmlns:a16="http://schemas.microsoft.com/office/drawing/2014/main" id="{166BC574-02C2-47BA-9E5C-E0459ABE9673}"/>
              </a:ext>
            </a:extLst>
          </p:cNvPr>
          <p:cNvSpPr txBox="1">
            <a:spLocks noGrp="1"/>
          </p:cNvSpPr>
          <p:nvPr>
            <p:ph idx="1"/>
          </p:nvPr>
        </p:nvSpPr>
        <p:spPr>
          <a:xfrm>
            <a:off x="428795" y="1547614"/>
            <a:ext cx="9419880" cy="4861844"/>
          </a:xfrm>
          <a:prstGeom prst="rect">
            <a:avLst/>
          </a:prstGeom>
          <a:noFill/>
        </p:spPr>
        <p:txBody>
          <a:bodyPr wrap="square">
            <a:spAutoFit/>
          </a:bodyPr>
          <a:lstStyle/>
          <a:p>
            <a:pPr marL="0" indent="0">
              <a:buNone/>
              <a:defRPr/>
            </a:pPr>
            <a:r>
              <a:rPr lang="en-GB" sz="1800" dirty="0"/>
              <a:t>For transmission to occur, the SARS-CoV-2 virus needs to be transported to a susceptible person. To do this, it needs to have:</a:t>
            </a:r>
          </a:p>
          <a:p>
            <a:pPr marL="285750" indent="-285750">
              <a:lnSpc>
                <a:spcPct val="100000"/>
              </a:lnSpc>
              <a:spcBef>
                <a:spcPts val="1200"/>
              </a:spcBef>
              <a:buFont typeface="Arial" panose="020B0604020202020204" pitchFamily="34" charset="0"/>
              <a:buChar char="•"/>
              <a:defRPr/>
            </a:pPr>
            <a:r>
              <a:rPr lang="en-GB" sz="1800" dirty="0"/>
              <a:t>a portal of exit (from the place where it is living and replicating)</a:t>
            </a:r>
          </a:p>
          <a:p>
            <a:pPr marL="285750" indent="-285750">
              <a:buFont typeface="Arial" panose="020B0604020202020204" pitchFamily="34" charset="0"/>
              <a:buChar char="•"/>
              <a:defRPr/>
            </a:pPr>
            <a:r>
              <a:rPr lang="en-GB" sz="1800" dirty="0"/>
              <a:t>a mode of transmission (such as coughing or sneezing) and </a:t>
            </a:r>
          </a:p>
          <a:p>
            <a:pPr marL="285750" indent="-285750">
              <a:buFont typeface="Arial" panose="020B0604020202020204" pitchFamily="34" charset="0"/>
              <a:buChar char="•"/>
              <a:defRPr/>
            </a:pPr>
            <a:r>
              <a:rPr lang="en-GB" sz="1800" dirty="0"/>
              <a:t>a portal of entry (to the susceptible host)</a:t>
            </a:r>
          </a:p>
          <a:p>
            <a:pPr marL="285750" indent="-285750">
              <a:spcBef>
                <a:spcPts val="0"/>
              </a:spcBef>
              <a:buFont typeface="Arial" panose="020B0604020202020204" pitchFamily="34" charset="0"/>
              <a:buChar char="•"/>
              <a:defRPr/>
            </a:pPr>
            <a:endParaRPr lang="en-GB" sz="1800" dirty="0"/>
          </a:p>
          <a:p>
            <a:pPr marL="0" indent="0">
              <a:spcBef>
                <a:spcPts val="0"/>
              </a:spcBef>
              <a:buNone/>
              <a:defRPr/>
            </a:pPr>
            <a:r>
              <a:rPr lang="en-GB" sz="1800" dirty="0"/>
              <a:t>COVID-19 spreads primarily from person to person through small droplets from the nose or mouth which are expelled when a person with COVID-19 coughs, sneezes, or speaks.</a:t>
            </a:r>
          </a:p>
          <a:p>
            <a:pPr marL="0" indent="0">
              <a:spcBef>
                <a:spcPts val="1200"/>
              </a:spcBef>
              <a:buNone/>
              <a:defRPr/>
            </a:pPr>
            <a:r>
              <a:rPr lang="en-GB" sz="1800" dirty="0"/>
              <a:t>These droplets can also survive on objects and surfaces such as tables, doorknobs and handrails.</a:t>
            </a:r>
          </a:p>
          <a:p>
            <a:pPr marL="0" indent="0">
              <a:spcBef>
                <a:spcPts val="1200"/>
              </a:spcBef>
              <a:buNone/>
              <a:defRPr/>
            </a:pPr>
            <a:r>
              <a:rPr lang="en-GB" sz="1800" dirty="0"/>
              <a:t>People can catch COVID-19 if they breathe in these droplets from a person infected with the virus or by touching contaminated objects or surfaces, then touching their eyes, nose or mouth (although this risk is now generally considered to be low)</a:t>
            </a:r>
          </a:p>
          <a:p>
            <a:pPr>
              <a:defRPr/>
            </a:pPr>
            <a:endParaRPr lang="en-GB" dirty="0"/>
          </a:p>
          <a:p>
            <a:pPr marL="0" indent="0">
              <a:defRPr/>
            </a:pPr>
            <a:endParaRPr lang="en-GB" sz="1400" dirty="0">
              <a:latin typeface="Verdana" pitchFamily="1" charset="0"/>
            </a:endParaRPr>
          </a:p>
        </p:txBody>
      </p:sp>
      <p:sp>
        <p:nvSpPr>
          <p:cNvPr id="10" name="Footer Placeholder 9">
            <a:extLst>
              <a:ext uri="{FF2B5EF4-FFF2-40B4-BE49-F238E27FC236}">
                <a16:creationId xmlns:a16="http://schemas.microsoft.com/office/drawing/2014/main" id="{4F8728DF-F270-4FA6-9B3F-9B359548FD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FC00B28-58FC-4350-BEA4-74D71451FDB9}"/>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18776281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434303" y="297472"/>
            <a:ext cx="10546886" cy="648072"/>
          </a:xfrm>
        </p:spPr>
        <p:txBody>
          <a:bodyPr>
            <a:noAutofit/>
          </a:bodyPr>
          <a:lstStyle/>
          <a:p>
            <a:r>
              <a:rPr lang="en-GB" sz="3200" dirty="0"/>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493138" y="1463111"/>
            <a:ext cx="9707876" cy="4739679"/>
          </a:xfrm>
        </p:spPr>
        <p:txBody>
          <a:bodyPr>
            <a:normAutofit fontScale="85000" lnSpcReduction="20000"/>
          </a:bodyPr>
          <a:lstStyle/>
          <a:p>
            <a:pPr marL="285750" indent="-285750">
              <a:lnSpc>
                <a:spcPct val="120000"/>
              </a:lnSpc>
              <a:spcBef>
                <a:spcPts val="0"/>
              </a:spcBef>
              <a:buFont typeface="Arial" panose="020B0604020202020204" pitchFamily="34" charset="0"/>
              <a:buChar char="•"/>
            </a:pPr>
            <a:r>
              <a:rPr lang="en-GB" dirty="0"/>
              <a:t>individuals with bleeding disorders may be vaccinated intramuscularly if, in the opinion of a doctor familiar with the individual’s bleeding risk, vaccines or similar small volume intramuscular injections can be administered with reasonable safety by this route </a:t>
            </a:r>
            <a:endParaRPr lang="en-GB" sz="1200" dirty="0"/>
          </a:p>
          <a:p>
            <a:pPr marL="285750" indent="-285750">
              <a:lnSpc>
                <a:spcPct val="120000"/>
              </a:lnSpc>
              <a:spcBef>
                <a:spcPts val="600"/>
              </a:spcBef>
              <a:buFont typeface="Arial" panose="020B0604020202020204" pitchFamily="34" charset="0"/>
              <a:buChar char="•"/>
            </a:pPr>
            <a:r>
              <a:rPr lang="en-GB" dirty="0"/>
              <a:t>if the individual receives medication/ treatment to reduce bleeding, for example treatment for haemophilia, intramuscular vaccination can be scheduled shortly after such medication/ treatment is administered</a:t>
            </a:r>
            <a:endParaRPr lang="en-GB" sz="1200" dirty="0"/>
          </a:p>
          <a:p>
            <a:pPr marL="285750" indent="-285750">
              <a:lnSpc>
                <a:spcPct val="120000"/>
              </a:lnSpc>
              <a:spcBef>
                <a:spcPts val="600"/>
              </a:spcBef>
              <a:buFont typeface="Arial" panose="020B0604020202020204" pitchFamily="34" charset="0"/>
              <a:buChar char="•"/>
            </a:pPr>
            <a:r>
              <a:rPr lang="en-GB" dirty="0"/>
              <a:t>individuals on stable anticoagulation therapy, including individuals on warfarin who are up-to-date with their scheduled INR testing and whose latest INR is below the upper level of the therapeutic range, can receive intramuscular vaccination</a:t>
            </a:r>
            <a:endParaRPr lang="en-GB" sz="1200" dirty="0"/>
          </a:p>
          <a:p>
            <a:pPr marL="285750" indent="-285750">
              <a:lnSpc>
                <a:spcPct val="120000"/>
              </a:lnSpc>
              <a:spcBef>
                <a:spcPts val="600"/>
              </a:spcBef>
              <a:buFont typeface="Arial" panose="020B0604020202020204" pitchFamily="34" charset="0"/>
              <a:buChar char="•"/>
            </a:pPr>
            <a:r>
              <a:rPr lang="en-GB" dirty="0"/>
              <a:t>a fine needle (23 or 25 gauge) should be used for the vaccination, followed by firm pressure applied to the site without rubbing for at least 2 minutes </a:t>
            </a:r>
            <a:endParaRPr lang="en-GB" sz="1200" dirty="0"/>
          </a:p>
          <a:p>
            <a:pPr marL="285750" indent="-285750">
              <a:lnSpc>
                <a:spcPct val="120000"/>
              </a:lnSpc>
              <a:spcBef>
                <a:spcPts val="600"/>
              </a:spcBef>
              <a:buFont typeface="Arial" panose="020B0604020202020204" pitchFamily="34" charset="0"/>
              <a:buChar char="•"/>
            </a:pPr>
            <a:r>
              <a:rPr lang="en-GB" dirty="0"/>
              <a:t>the individual/parent/ carer should be informed about the risk of haematoma from the injection</a:t>
            </a:r>
          </a:p>
        </p:txBody>
      </p:sp>
      <p:sp>
        <p:nvSpPr>
          <p:cNvPr id="11" name="Footer Placeholder 10">
            <a:extLst>
              <a:ext uri="{FF2B5EF4-FFF2-40B4-BE49-F238E27FC236}">
                <a16:creationId xmlns:a16="http://schemas.microsoft.com/office/drawing/2014/main" id="{BF13E44A-DD8F-4E96-A87D-078F966E889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1"/>
          </p:nvPr>
        </p:nvSpPr>
        <p:spPr/>
        <p:txBody>
          <a:bodyPr/>
          <a:lstStyle/>
          <a:p>
            <a:fld id="{344369E4-5DE7-46E5-874E-4FD437973785}" type="slidenum">
              <a:rPr lang="en-GB" smtClean="0"/>
              <a:pPr/>
              <a:t>120</a:t>
            </a:fld>
            <a:endParaRPr lang="en-GB" sz="1400" dirty="0"/>
          </a:p>
        </p:txBody>
      </p:sp>
    </p:spTree>
    <p:extLst>
      <p:ext uri="{BB962C8B-B14F-4D97-AF65-F5344CB8AC3E}">
        <p14:creationId xmlns:p14="http://schemas.microsoft.com/office/powerpoint/2010/main" val="3425263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566010"/>
            <a:ext cx="8558421" cy="5054640"/>
          </a:xfrm>
        </p:spPr>
        <p:txBody>
          <a:bodyPr>
            <a:normAutofit lnSpcReduction="10000"/>
          </a:bodyPr>
          <a:lstStyle/>
          <a:p>
            <a:pPr>
              <a:lnSpc>
                <a:spcPct val="100000"/>
              </a:lnSpc>
            </a:pPr>
            <a:r>
              <a:rPr lang="en-GB" dirty="0"/>
              <a:t>following COVID-19 vaccine administration, individuals should be observed for any immediate reactions whilst you are giving them any verbal post vaccination information </a:t>
            </a:r>
          </a:p>
          <a:p>
            <a:pPr>
              <a:lnSpc>
                <a:spcPct val="100000"/>
              </a:lnSpc>
            </a:pPr>
            <a:r>
              <a:rPr lang="en-GB" dirty="0"/>
              <a:t>the previous 15 minute recommended observation period has been suspended in recognition of the need to accelerate delivery of the programme in response to the emergence of the Omicron variant</a:t>
            </a:r>
          </a:p>
          <a:p>
            <a:pPr>
              <a:lnSpc>
                <a:spcPct val="100000"/>
              </a:lnSpc>
            </a:pPr>
            <a:r>
              <a:rPr lang="en-GB" dirty="0"/>
              <a:t>vaccinated individuals should be informed how to access immediate healthcare advice in the event of displaying any symptoms </a:t>
            </a:r>
          </a:p>
          <a:p>
            <a:pPr>
              <a:lnSpc>
                <a:spcPct val="100000"/>
              </a:lnSpc>
            </a:pPr>
            <a:r>
              <a:rPr lang="en-GB" dirty="0"/>
              <a:t>in some settings, for example domiciliary vaccination, this may require a responsible adult to be present for at least 15 minutes after vaccination </a:t>
            </a:r>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121</a:t>
            </a:fld>
            <a:endParaRPr lang="en-GB" sz="1400" dirty="0"/>
          </a:p>
        </p:txBody>
      </p:sp>
      <p:pic>
        <p:nvPicPr>
          <p:cNvPr id="5" name="Picture 4">
            <a:extLst>
              <a:ext uri="{FF2B5EF4-FFF2-40B4-BE49-F238E27FC236}">
                <a16:creationId xmlns:a16="http://schemas.microsoft.com/office/drawing/2014/main" id="{EB0984A1-17F6-453D-8569-02AF204B87DC}"/>
              </a:ext>
            </a:extLst>
          </p:cNvPr>
          <p:cNvPicPr>
            <a:picLocks noChangeAspect="1"/>
          </p:cNvPicPr>
          <p:nvPr/>
        </p:nvPicPr>
        <p:blipFill>
          <a:blip r:embed="rId3"/>
          <a:stretch>
            <a:fillRect/>
          </a:stretch>
        </p:blipFill>
        <p:spPr>
          <a:xfrm>
            <a:off x="9074746" y="1566011"/>
            <a:ext cx="2969473" cy="4132826"/>
          </a:xfrm>
          <a:prstGeom prst="rect">
            <a:avLst/>
          </a:prstGeom>
          <a:ln>
            <a:solidFill>
              <a:schemeClr val="tx1"/>
            </a:solidFill>
          </a:ln>
        </p:spPr>
      </p:pic>
    </p:spTree>
    <p:extLst>
      <p:ext uri="{BB962C8B-B14F-4D97-AF65-F5344CB8AC3E}">
        <p14:creationId xmlns:p14="http://schemas.microsoft.com/office/powerpoint/2010/main" val="4129039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964E-FE8F-4740-9641-D53F4A084F30}"/>
              </a:ext>
            </a:extLst>
          </p:cNvPr>
          <p:cNvSpPr>
            <a:spLocks noGrp="1"/>
          </p:cNvSpPr>
          <p:nvPr>
            <p:ph type="title"/>
          </p:nvPr>
        </p:nvSpPr>
        <p:spPr/>
        <p:txBody>
          <a:bodyPr/>
          <a:lstStyle/>
          <a:p>
            <a:r>
              <a:rPr lang="en-GB" dirty="0"/>
              <a:t>Post vaccination (cont)</a:t>
            </a:r>
          </a:p>
        </p:txBody>
      </p:sp>
      <p:sp>
        <p:nvSpPr>
          <p:cNvPr id="3" name="Content Placeholder 2">
            <a:extLst>
              <a:ext uri="{FF2B5EF4-FFF2-40B4-BE49-F238E27FC236}">
                <a16:creationId xmlns:a16="http://schemas.microsoft.com/office/drawing/2014/main" id="{4FDB3A79-D52F-4E37-B127-996464AFAEC7}"/>
              </a:ext>
            </a:extLst>
          </p:cNvPr>
          <p:cNvSpPr>
            <a:spLocks noGrp="1"/>
          </p:cNvSpPr>
          <p:nvPr>
            <p:ph idx="1"/>
          </p:nvPr>
        </p:nvSpPr>
        <p:spPr/>
        <p:txBody>
          <a:bodyPr>
            <a:normAutofit/>
          </a:bodyPr>
          <a:lstStyle/>
          <a:p>
            <a:r>
              <a:rPr lang="en-GB" dirty="0"/>
              <a:t>patients with a personal history of allergy will require a period of observation following vaccination (either 15 or 30 minutes depending on their clinical history). </a:t>
            </a:r>
          </a:p>
          <a:p>
            <a:r>
              <a:rPr lang="en-GB" dirty="0"/>
              <a:t>no specific management is required for patients with a family history of allergies </a:t>
            </a:r>
          </a:p>
          <a:p>
            <a:pPr fontAlgn="base"/>
            <a:r>
              <a:rPr lang="en-GB" dirty="0"/>
              <a:t>as fainting can occur following vaccination, all those vaccinated with any of the COVID-19 vaccines should either be driven by someone else or should not drive for 15 minutes after vaccination</a:t>
            </a:r>
          </a:p>
          <a:p>
            <a:pPr fontAlgn="base"/>
            <a:r>
              <a:rPr lang="en-GB" dirty="0"/>
              <a:t>facilities for management of anaphylaxis should be available at all vaccination sites and staff should have undertaken BLS and anaphylaxis training</a:t>
            </a:r>
          </a:p>
        </p:txBody>
      </p:sp>
      <p:sp>
        <p:nvSpPr>
          <p:cNvPr id="4" name="Footer Placeholder 3">
            <a:extLst>
              <a:ext uri="{FF2B5EF4-FFF2-40B4-BE49-F238E27FC236}">
                <a16:creationId xmlns:a16="http://schemas.microsoft.com/office/drawing/2014/main" id="{86162D33-DE71-42FD-8ACF-06FCEFA30A6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1EA3B8E8-81D2-4715-9D9B-956BA6F43F78}"/>
              </a:ext>
            </a:extLst>
          </p:cNvPr>
          <p:cNvSpPr>
            <a:spLocks noGrp="1"/>
          </p:cNvSpPr>
          <p:nvPr>
            <p:ph type="sldNum" sz="quarter" idx="11"/>
          </p:nvPr>
        </p:nvSpPr>
        <p:spPr/>
        <p:txBody>
          <a:bodyPr/>
          <a:lstStyle/>
          <a:p>
            <a:fld id="{344369E4-5DE7-46E5-874E-4FD437973785}" type="slidenum">
              <a:rPr lang="en-GB" smtClean="0"/>
              <a:pPr/>
              <a:t>122</a:t>
            </a:fld>
            <a:endParaRPr lang="en-GB" sz="1400" dirty="0"/>
          </a:p>
        </p:txBody>
      </p:sp>
    </p:spTree>
    <p:extLst>
      <p:ext uri="{BB962C8B-B14F-4D97-AF65-F5344CB8AC3E}">
        <p14:creationId xmlns:p14="http://schemas.microsoft.com/office/powerpoint/2010/main" val="18234412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 advice</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566010"/>
            <a:ext cx="8558421" cy="5054640"/>
          </a:xfrm>
        </p:spPr>
        <p:txBody>
          <a:bodyPr>
            <a:normAutofit/>
          </a:bodyPr>
          <a:lstStyle/>
          <a:p>
            <a:pPr marL="342900" indent="-342900">
              <a:lnSpc>
                <a:spcPct val="100000"/>
              </a:lnSpc>
              <a:spcBef>
                <a:spcPts val="600"/>
              </a:spcBef>
              <a:buFont typeface="Arial" panose="020B0604020202020204" pitchFamily="34" charset="0"/>
              <a:buChar char="•"/>
            </a:pPr>
            <a:r>
              <a:rPr lang="en-GB" sz="2000" dirty="0"/>
              <a:t>vaccinees should be given a copy of the patient information leaflet and any other relevant written information </a:t>
            </a:r>
          </a:p>
          <a:p>
            <a:pPr marL="342900" indent="-342900">
              <a:lnSpc>
                <a:spcPct val="100000"/>
              </a:lnSpc>
              <a:spcBef>
                <a:spcPts val="600"/>
              </a:spcBef>
              <a:buFont typeface="Arial" panose="020B0604020202020204" pitchFamily="34" charset="0"/>
              <a:buChar char="•"/>
            </a:pPr>
            <a:r>
              <a:rPr lang="en-GB" sz="2000" dirty="0"/>
              <a:t>they should be given information about possible vaccine reactions, how to treat these, and when and from whom to seek further advice if required</a:t>
            </a:r>
          </a:p>
          <a:p>
            <a:pPr marL="342900" indent="-342900">
              <a:lnSpc>
                <a:spcPct val="100000"/>
              </a:lnSpc>
              <a:spcBef>
                <a:spcPts val="600"/>
              </a:spcBef>
            </a:pPr>
            <a:r>
              <a:rPr lang="en-GB" sz="2000" dirty="0"/>
              <a:t>generally symptoms post vaccination resolve within one to two days without treatment but antipyretics and/or analgesics can be taken if necessary to relieve any symptoms</a:t>
            </a:r>
          </a:p>
          <a:p>
            <a:pPr marL="342900" indent="-342900">
              <a:lnSpc>
                <a:spcPct val="100000"/>
              </a:lnSpc>
              <a:spcBef>
                <a:spcPts val="600"/>
              </a:spcBef>
            </a:pPr>
            <a:r>
              <a:rPr lang="en-GB" sz="2000" dirty="0"/>
              <a:t>if individuals are concerned about any symptoms following vaccination, they should seek advice from their GP or NHS 111</a:t>
            </a:r>
          </a:p>
          <a:p>
            <a:pPr marL="342900" indent="-342900">
              <a:lnSpc>
                <a:spcPct val="100000"/>
              </a:lnSpc>
              <a:spcBef>
                <a:spcPts val="600"/>
              </a:spcBef>
            </a:pPr>
            <a:r>
              <a:rPr lang="en-GB" sz="2000" dirty="0"/>
              <a:t>if a vaccinated person experiences symptoms that makes them think they may have COVID-19 infection, they should arrange to have a test. The COVID-19 vaccine will not interfere with testing for COVID-19 infection</a:t>
            </a:r>
          </a:p>
          <a:p>
            <a:pPr marL="342900" indent="-342900">
              <a:lnSpc>
                <a:spcPct val="100000"/>
              </a:lnSpc>
              <a:spcBef>
                <a:spcPts val="600"/>
              </a:spcBef>
            </a:pPr>
            <a:endParaRPr lang="en-GB" sz="2000" dirty="0"/>
          </a:p>
          <a:p>
            <a:pPr marL="342900" indent="-342900">
              <a:lnSpc>
                <a:spcPct val="100000"/>
              </a:lnSpc>
              <a:spcBef>
                <a:spcPts val="600"/>
              </a:spcBef>
              <a:buFont typeface="Arial" panose="020B0604020202020204" pitchFamily="34" charset="0"/>
              <a:buChar char="•"/>
            </a:pPr>
            <a:endParaRPr lang="en-GB" sz="2000" dirty="0"/>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123</a:t>
            </a:fld>
            <a:endParaRPr lang="en-GB" sz="1400" dirty="0"/>
          </a:p>
        </p:txBody>
      </p:sp>
      <p:pic>
        <p:nvPicPr>
          <p:cNvPr id="4" name="Picture 3">
            <a:extLst>
              <a:ext uri="{FF2B5EF4-FFF2-40B4-BE49-F238E27FC236}">
                <a16:creationId xmlns:a16="http://schemas.microsoft.com/office/drawing/2014/main" id="{FBD86478-FB41-40C1-9113-959B74C72CE3}"/>
              </a:ext>
            </a:extLst>
          </p:cNvPr>
          <p:cNvPicPr>
            <a:picLocks noChangeAspect="1"/>
          </p:cNvPicPr>
          <p:nvPr/>
        </p:nvPicPr>
        <p:blipFill>
          <a:blip r:embed="rId3"/>
          <a:stretch>
            <a:fillRect/>
          </a:stretch>
        </p:blipFill>
        <p:spPr>
          <a:xfrm>
            <a:off x="9214635" y="1566010"/>
            <a:ext cx="2339703" cy="4724400"/>
          </a:xfrm>
          <a:prstGeom prst="rect">
            <a:avLst/>
          </a:prstGeom>
          <a:ln>
            <a:solidFill>
              <a:schemeClr val="tx1"/>
            </a:solidFill>
          </a:ln>
        </p:spPr>
      </p:pic>
    </p:spTree>
    <p:extLst>
      <p:ext uri="{BB962C8B-B14F-4D97-AF65-F5344CB8AC3E}">
        <p14:creationId xmlns:p14="http://schemas.microsoft.com/office/powerpoint/2010/main" val="31787671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C611-3A5B-41F5-B79C-6CBC59E1F0E5}"/>
              </a:ext>
            </a:extLst>
          </p:cNvPr>
          <p:cNvSpPr>
            <a:spLocks noGrp="1"/>
          </p:cNvSpPr>
          <p:nvPr>
            <p:ph type="title"/>
          </p:nvPr>
        </p:nvSpPr>
        <p:spPr>
          <a:xfrm>
            <a:off x="330206" y="254917"/>
            <a:ext cx="10515600" cy="972607"/>
          </a:xfrm>
        </p:spPr>
        <p:txBody>
          <a:bodyPr/>
          <a:lstStyle/>
          <a:p>
            <a:r>
              <a:rPr lang="en-GB" dirty="0"/>
              <a:t>Disposal of consumables</a:t>
            </a:r>
          </a:p>
        </p:txBody>
      </p:sp>
      <p:sp>
        <p:nvSpPr>
          <p:cNvPr id="3" name="Content Placeholder 2">
            <a:extLst>
              <a:ext uri="{FF2B5EF4-FFF2-40B4-BE49-F238E27FC236}">
                <a16:creationId xmlns:a16="http://schemas.microsoft.com/office/drawing/2014/main" id="{3BD31947-1C2C-4C01-89AD-DA7FBAA8F6A7}"/>
              </a:ext>
            </a:extLst>
          </p:cNvPr>
          <p:cNvSpPr>
            <a:spLocks noGrp="1"/>
          </p:cNvSpPr>
          <p:nvPr>
            <p:ph idx="1"/>
          </p:nvPr>
        </p:nvSpPr>
        <p:spPr>
          <a:xfrm>
            <a:off x="465386" y="1556712"/>
            <a:ext cx="9644304" cy="4351338"/>
          </a:xfrm>
        </p:spPr>
        <p:txBody>
          <a:bodyPr>
            <a:normAutofit fontScale="92500"/>
          </a:bodyPr>
          <a:lstStyle/>
          <a:p>
            <a:pPr marL="342900" indent="-342900">
              <a:lnSpc>
                <a:spcPct val="100000"/>
              </a:lnSpc>
              <a:spcBef>
                <a:spcPts val="0"/>
              </a:spcBef>
            </a:pPr>
            <a:r>
              <a:rPr lang="en-GB" dirty="0"/>
              <a:t>needles should not be re-sheathed following vaccination under any circumstances because of the risk of sustaining a needlestick injury</a:t>
            </a:r>
          </a:p>
          <a:p>
            <a:pPr marL="342900" indent="-342900">
              <a:lnSpc>
                <a:spcPct val="100000"/>
              </a:lnSpc>
              <a:spcBef>
                <a:spcPts val="1200"/>
              </a:spcBef>
            </a:pPr>
            <a:r>
              <a:rPr lang="en-GB" dirty="0"/>
              <a:t>the needle and syringe should be disposed of immediately after use in a puncture resistant yellow sharps bin</a:t>
            </a:r>
          </a:p>
          <a:p>
            <a:pPr marL="285750" indent="-285750">
              <a:lnSpc>
                <a:spcPct val="100000"/>
              </a:lnSpc>
              <a:spcBef>
                <a:spcPts val="1200"/>
              </a:spcBef>
            </a:pPr>
            <a:r>
              <a:rPr lang="en-GB" dirty="0"/>
              <a:t>the yellow sharps bin should be sealed when it is two-thirds full and replaced with a new one</a:t>
            </a:r>
          </a:p>
          <a:p>
            <a:pPr marL="285750" indent="-285750">
              <a:lnSpc>
                <a:spcPct val="110000"/>
              </a:lnSpc>
              <a:spcBef>
                <a:spcPts val="1200"/>
              </a:spcBef>
            </a:pPr>
            <a:r>
              <a:rPr lang="en-GB" dirty="0"/>
              <a:t>vaccine cardboard packaging should be placed in a confidential waste bag for incineration</a:t>
            </a:r>
          </a:p>
          <a:p>
            <a:pPr marL="285750" indent="-285750">
              <a:lnSpc>
                <a:spcPct val="110000"/>
              </a:lnSpc>
              <a:spcBef>
                <a:spcPts val="1200"/>
              </a:spcBef>
            </a:pPr>
            <a:r>
              <a:rPr lang="en-GB" dirty="0"/>
              <a:t>any blood stained gauze should be placed in a bin for healthcare waste</a:t>
            </a:r>
          </a:p>
          <a:p>
            <a:pPr marL="285750" indent="-285750">
              <a:lnSpc>
                <a:spcPct val="100000"/>
              </a:lnSpc>
              <a:spcBef>
                <a:spcPts val="1200"/>
              </a:spcBef>
            </a:pPr>
            <a:r>
              <a:rPr lang="en-GB" dirty="0"/>
              <a:t>local policy should be followed for the disposal of PPE</a:t>
            </a:r>
          </a:p>
          <a:p>
            <a:endParaRPr lang="en-GB" dirty="0"/>
          </a:p>
        </p:txBody>
      </p:sp>
      <p:sp>
        <p:nvSpPr>
          <p:cNvPr id="4" name="Footer Placeholder 3">
            <a:extLst>
              <a:ext uri="{FF2B5EF4-FFF2-40B4-BE49-F238E27FC236}">
                <a16:creationId xmlns:a16="http://schemas.microsoft.com/office/drawing/2014/main" id="{24C86171-33A1-4396-87C0-6C41AB70E85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28F5D863-4683-415C-B518-9CA7519C346A}"/>
              </a:ext>
            </a:extLst>
          </p:cNvPr>
          <p:cNvSpPr>
            <a:spLocks noGrp="1"/>
          </p:cNvSpPr>
          <p:nvPr>
            <p:ph type="sldNum" sz="quarter" idx="11"/>
          </p:nvPr>
        </p:nvSpPr>
        <p:spPr/>
        <p:txBody>
          <a:bodyPr/>
          <a:lstStyle/>
          <a:p>
            <a:fld id="{344369E4-5DE7-46E5-874E-4FD437973785}" type="slidenum">
              <a:rPr lang="en-GB" smtClean="0"/>
              <a:pPr/>
              <a:t>124</a:t>
            </a:fld>
            <a:endParaRPr lang="en-GB" sz="1400" dirty="0"/>
          </a:p>
        </p:txBody>
      </p:sp>
    </p:spTree>
    <p:extLst>
      <p:ext uri="{BB962C8B-B14F-4D97-AF65-F5344CB8AC3E}">
        <p14:creationId xmlns:p14="http://schemas.microsoft.com/office/powerpoint/2010/main" val="3699423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552556" y="381508"/>
            <a:ext cx="8401786" cy="648072"/>
          </a:xfrm>
        </p:spPr>
        <p:txBody>
          <a:bodyPr>
            <a:normAutofit fontScale="90000"/>
          </a:bodyPr>
          <a:lstStyle/>
          <a:p>
            <a:r>
              <a:rPr lang="en-GB" dirty="0"/>
              <a:t>Adverse reactions following vaccination </a:t>
            </a:r>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651721" y="1479889"/>
            <a:ext cx="8467112" cy="4739679"/>
          </a:xfrm>
        </p:spPr>
        <p:txBody>
          <a:bodyPr/>
          <a:lstStyle/>
          <a:p>
            <a:pPr marL="0" indent="0" defTabSz="762000">
              <a:lnSpc>
                <a:spcPct val="100000"/>
              </a:lnSpc>
              <a:spcBef>
                <a:spcPts val="0"/>
              </a:spcBef>
              <a:buNone/>
              <a:defRPr/>
            </a:pPr>
            <a:r>
              <a:rPr lang="en-GB" sz="2000" dirty="0"/>
              <a:t>Some people can feel unwell following an injection and some people may experience an adverse reaction.</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sz="2000" dirty="0"/>
              <a:t>Vaccinees should be informed of the potential expected reactions to COVID-19 vaccines.</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altLang="en-US" sz="2000" dirty="0">
                <a:latin typeface="+mn-lt"/>
                <a:ea typeface="Verdana" panose="020B0604030504040204" pitchFamily="34" charset="0"/>
                <a:cs typeface="Verdana" panose="020B0604030504040204" pitchFamily="34" charset="0"/>
              </a:rPr>
              <a:t>There are 3 main types of adverse reaction following immunisation:</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local reactions at the injection site such as redness, swelling or pain at the injection site</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systemic reactions (reaction affecting the whole body) such as fever, headache, loss of appetite</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allergic reaction such as anaphylaxis or a severe systemic allergic reaction</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a:defRPr/>
            </a:pPr>
            <a:endParaRPr lang="en-GB" sz="1600" dirty="0"/>
          </a:p>
          <a:p>
            <a:pPr marL="0" indent="0">
              <a:defRPr/>
            </a:pPr>
            <a:endParaRPr lang="en-GB" altLang="en-US" sz="1600" dirty="0">
              <a:latin typeface="+mn-lt"/>
              <a:ea typeface="Verdana" panose="020B0604030504040204" pitchFamily="34" charset="0"/>
              <a:cs typeface="Verdana" panose="020B0604030504040204" pitchFamily="34" charset="0"/>
            </a:endParaRPr>
          </a:p>
        </p:txBody>
      </p:sp>
      <p:sp>
        <p:nvSpPr>
          <p:cNvPr id="10" name="Footer Placeholder 9">
            <a:extLst>
              <a:ext uri="{FF2B5EF4-FFF2-40B4-BE49-F238E27FC236}">
                <a16:creationId xmlns:a16="http://schemas.microsoft.com/office/drawing/2014/main" id="{30840B35-9027-4980-91AD-1D3F8F93F75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D338B5D-CFE3-40A4-8CB9-0B58BE651CD9}"/>
              </a:ext>
            </a:extLst>
          </p:cNvPr>
          <p:cNvSpPr>
            <a:spLocks noGrp="1"/>
          </p:cNvSpPr>
          <p:nvPr>
            <p:ph type="sldNum" sz="quarter" idx="11"/>
          </p:nvPr>
        </p:nvSpPr>
        <p:spPr/>
        <p:txBody>
          <a:bodyPr/>
          <a:lstStyle/>
          <a:p>
            <a:fld id="{344369E4-5DE7-46E5-874E-4FD437973785}" type="slidenum">
              <a:rPr lang="en-GB" smtClean="0"/>
              <a:pPr/>
              <a:t>125</a:t>
            </a:fld>
            <a:endParaRPr lang="en-GB" sz="1400" dirty="0"/>
          </a:p>
        </p:txBody>
      </p:sp>
    </p:spTree>
    <p:extLst>
      <p:ext uri="{BB962C8B-B14F-4D97-AF65-F5344CB8AC3E}">
        <p14:creationId xmlns:p14="http://schemas.microsoft.com/office/powerpoint/2010/main" val="7179260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E1F6-2D53-4615-AAD0-BF2C11621241}"/>
              </a:ext>
            </a:extLst>
          </p:cNvPr>
          <p:cNvSpPr>
            <a:spLocks noGrp="1"/>
          </p:cNvSpPr>
          <p:nvPr>
            <p:ph type="title"/>
          </p:nvPr>
        </p:nvSpPr>
        <p:spPr>
          <a:xfrm>
            <a:off x="330206" y="321534"/>
            <a:ext cx="10515600" cy="972607"/>
          </a:xfrm>
        </p:spPr>
        <p:txBody>
          <a:bodyPr>
            <a:normAutofit/>
          </a:bodyPr>
          <a:lstStyle/>
          <a:p>
            <a:r>
              <a:rPr lang="en-GB" dirty="0"/>
              <a:t>Adverse reactions following vaccination</a:t>
            </a:r>
          </a:p>
        </p:txBody>
      </p:sp>
      <p:sp>
        <p:nvSpPr>
          <p:cNvPr id="6" name="Content Placeholder 5">
            <a:extLst>
              <a:ext uri="{FF2B5EF4-FFF2-40B4-BE49-F238E27FC236}">
                <a16:creationId xmlns:a16="http://schemas.microsoft.com/office/drawing/2014/main" id="{7D81B3A1-8B7F-4D1C-BD2D-3384B316D41C}"/>
              </a:ext>
            </a:extLst>
          </p:cNvPr>
          <p:cNvSpPr txBox="1">
            <a:spLocks noGrp="1"/>
          </p:cNvSpPr>
          <p:nvPr>
            <p:ph idx="1"/>
          </p:nvPr>
        </p:nvSpPr>
        <p:spPr>
          <a:xfrm>
            <a:off x="525731" y="1543295"/>
            <a:ext cx="9406834" cy="3092129"/>
          </a:xfrm>
          <a:prstGeom prst="rect">
            <a:avLst/>
          </a:prstGeom>
          <a:noFill/>
        </p:spPr>
        <p:txBody>
          <a:bodyPr wrap="square">
            <a:spAutoFit/>
          </a:bodyPr>
          <a:lstStyle/>
          <a:p>
            <a:pPr marL="0" indent="0">
              <a:lnSpc>
                <a:spcPct val="100000"/>
              </a:lnSpc>
              <a:spcBef>
                <a:spcPts val="0"/>
              </a:spcBef>
              <a:buNone/>
              <a:defRPr/>
            </a:pPr>
            <a:r>
              <a:rPr lang="en-GB" sz="2000" dirty="0"/>
              <a:t>Adverse events following vaccination may occur for various reasons. </a:t>
            </a:r>
          </a:p>
          <a:p>
            <a:pPr marL="0" indent="0">
              <a:lnSpc>
                <a:spcPct val="100000"/>
              </a:lnSpc>
              <a:spcBef>
                <a:spcPts val="0"/>
              </a:spcBef>
              <a:buNone/>
              <a:defRPr/>
            </a:pPr>
            <a:r>
              <a:rPr lang="en-GB" sz="2000" dirty="0"/>
              <a:t>These include:</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t>inappropriate practices in the provision of vaccinations such as giving the wrong dose of vaccine or poor injection technique</a:t>
            </a:r>
          </a:p>
          <a:p>
            <a:pPr marL="285750" indent="-285750">
              <a:lnSpc>
                <a:spcPct val="100000"/>
              </a:lnSpc>
              <a:spcBef>
                <a:spcPts val="600"/>
              </a:spcBef>
              <a:buFont typeface="Arial" panose="020B0604020202020204" pitchFamily="34" charset="0"/>
              <a:buChar char="•"/>
              <a:defRPr/>
            </a:pPr>
            <a:r>
              <a:rPr lang="en-GB" sz="2000" dirty="0"/>
              <a:t>reactions caused by the vaccine or its component parts. These may be a direct effect of the vaccine or due to an underlying medical condition in the individual</a:t>
            </a:r>
          </a:p>
          <a:p>
            <a:pPr marL="0" indent="0">
              <a:lnSpc>
                <a:spcPct val="100000"/>
              </a:lnSpc>
              <a:spcBef>
                <a:spcPts val="0"/>
              </a:spcBef>
              <a:defRPr/>
            </a:pPr>
            <a:endParaRPr lang="en-GB" sz="2000" dirty="0"/>
          </a:p>
          <a:p>
            <a:pPr marL="0" indent="0">
              <a:buNone/>
              <a:defRPr/>
            </a:pPr>
            <a:endParaRPr lang="en-GB" dirty="0"/>
          </a:p>
        </p:txBody>
      </p:sp>
      <p:sp>
        <p:nvSpPr>
          <p:cNvPr id="10" name="Footer Placeholder 9">
            <a:extLst>
              <a:ext uri="{FF2B5EF4-FFF2-40B4-BE49-F238E27FC236}">
                <a16:creationId xmlns:a16="http://schemas.microsoft.com/office/drawing/2014/main" id="{E252A978-4B91-4E2E-A36F-31A65F839C5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283A2F1-670D-4627-B0E0-5F6E22E27EC3}"/>
              </a:ext>
            </a:extLst>
          </p:cNvPr>
          <p:cNvSpPr>
            <a:spLocks noGrp="1"/>
          </p:cNvSpPr>
          <p:nvPr>
            <p:ph type="sldNum" sz="quarter" idx="11"/>
          </p:nvPr>
        </p:nvSpPr>
        <p:spPr/>
        <p:txBody>
          <a:bodyPr/>
          <a:lstStyle/>
          <a:p>
            <a:fld id="{344369E4-5DE7-46E5-874E-4FD437973785}" type="slidenum">
              <a:rPr lang="en-GB" smtClean="0"/>
              <a:pPr/>
              <a:t>126</a:t>
            </a:fld>
            <a:endParaRPr lang="en-GB" sz="1400" dirty="0"/>
          </a:p>
        </p:txBody>
      </p:sp>
    </p:spTree>
    <p:extLst>
      <p:ext uri="{BB962C8B-B14F-4D97-AF65-F5344CB8AC3E}">
        <p14:creationId xmlns:p14="http://schemas.microsoft.com/office/powerpoint/2010/main" val="1430178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D411-E566-424B-B6AE-81C0E2D39B14}"/>
              </a:ext>
            </a:extLst>
          </p:cNvPr>
          <p:cNvSpPr>
            <a:spLocks noGrp="1"/>
          </p:cNvSpPr>
          <p:nvPr>
            <p:ph type="title"/>
          </p:nvPr>
        </p:nvSpPr>
        <p:spPr>
          <a:xfrm>
            <a:off x="330206" y="224805"/>
            <a:ext cx="10515600" cy="972607"/>
          </a:xfrm>
        </p:spPr>
        <p:txBody>
          <a:bodyPr/>
          <a:lstStyle/>
          <a:p>
            <a:r>
              <a:rPr lang="en-GB" dirty="0"/>
              <a:t>Anaphylaxis </a:t>
            </a:r>
          </a:p>
        </p:txBody>
      </p:sp>
      <p:sp>
        <p:nvSpPr>
          <p:cNvPr id="3" name="Content Placeholder 2">
            <a:extLst>
              <a:ext uri="{FF2B5EF4-FFF2-40B4-BE49-F238E27FC236}">
                <a16:creationId xmlns:a16="http://schemas.microsoft.com/office/drawing/2014/main" id="{E94D6894-22E4-48D8-A52D-4BC543813B89}"/>
              </a:ext>
            </a:extLst>
          </p:cNvPr>
          <p:cNvSpPr>
            <a:spLocks noGrp="1"/>
          </p:cNvSpPr>
          <p:nvPr>
            <p:ph idx="1"/>
          </p:nvPr>
        </p:nvSpPr>
        <p:spPr>
          <a:xfrm>
            <a:off x="389886" y="1457660"/>
            <a:ext cx="10389968" cy="4981190"/>
          </a:xfrm>
        </p:spPr>
        <p:txBody>
          <a:bodyPr/>
          <a:lstStyle/>
          <a:p>
            <a:pPr marL="342900" indent="-342900">
              <a:lnSpc>
                <a:spcPct val="100000"/>
              </a:lnSpc>
              <a:spcBef>
                <a:spcPts val="0"/>
              </a:spcBef>
              <a:buFont typeface="Arial" panose="020B0604020202020204" pitchFamily="34" charset="0"/>
              <a:buChar char="•"/>
            </a:pPr>
            <a:r>
              <a:rPr lang="en-GB" sz="2000" dirty="0"/>
              <a:t>common causes of anaphylaxis include food, eggs, and nuts but it can also be caused by medicines or vaccines </a:t>
            </a:r>
          </a:p>
          <a:p>
            <a:pPr marL="342900" indent="-342900">
              <a:lnSpc>
                <a:spcPct val="100000"/>
              </a:lnSpc>
              <a:spcBef>
                <a:spcPts val="600"/>
              </a:spcBef>
              <a:buFont typeface="Arial" panose="020B0604020202020204" pitchFamily="34" charset="0"/>
              <a:buChar char="•"/>
            </a:pPr>
            <a:r>
              <a:rPr lang="en-GB" sz="2000" dirty="0"/>
              <a:t>anaphylaxis is a rare, potentially life-threatening event </a:t>
            </a:r>
          </a:p>
          <a:p>
            <a:pPr marL="342900" indent="-342900">
              <a:lnSpc>
                <a:spcPct val="100000"/>
              </a:lnSpc>
              <a:spcBef>
                <a:spcPts val="600"/>
              </a:spcBef>
              <a:buFont typeface="Arial" panose="020B0604020202020204" pitchFamily="34" charset="0"/>
              <a:buChar char="•"/>
            </a:pPr>
            <a:r>
              <a:rPr lang="en-GB" sz="2000" dirty="0"/>
              <a:t>data from the US indicates anaphylaxis rates of 1 per every 200,000 doses of the Pfizer BioNTech vaccine administered and 1 per 360,000 doses of the Moderna vaccine given </a:t>
            </a:r>
          </a:p>
          <a:p>
            <a:pPr marL="342900" indent="-342900">
              <a:lnSpc>
                <a:spcPct val="100000"/>
              </a:lnSpc>
              <a:spcBef>
                <a:spcPts val="600"/>
              </a:spcBef>
              <a:buFont typeface="Arial" panose="020B0604020202020204" pitchFamily="34" charset="0"/>
              <a:buChar char="•"/>
            </a:pPr>
            <a:r>
              <a:rPr lang="en-GB" sz="2000" dirty="0"/>
              <a:t>rate of anaphylaxis reported to date to the AstraZeneca vaccine is in line with the expected rate of anaphylaxis to non-COVID vaccines (less than 1 per million doses of vaccine given) </a:t>
            </a:r>
          </a:p>
          <a:p>
            <a:pPr marL="342900" indent="-342900">
              <a:lnSpc>
                <a:spcPct val="100000"/>
              </a:lnSpc>
              <a:spcBef>
                <a:spcPts val="600"/>
              </a:spcBef>
              <a:buFont typeface="Arial" panose="020B0604020202020204" pitchFamily="34" charset="0"/>
              <a:buChar char="•"/>
            </a:pPr>
            <a:r>
              <a:rPr lang="en-GB" sz="2000" dirty="0"/>
              <a:t>onset is typically rapid, within minutes, with variable severity</a:t>
            </a:r>
          </a:p>
          <a:p>
            <a:pPr marL="342900" indent="-342900">
              <a:lnSpc>
                <a:spcPct val="100000"/>
              </a:lnSpc>
              <a:spcBef>
                <a:spcPts val="600"/>
              </a:spcBef>
              <a:buFont typeface="Arial" panose="020B0604020202020204" pitchFamily="34" charset="0"/>
              <a:buChar char="•"/>
            </a:pPr>
            <a:r>
              <a:rPr lang="en-GB" sz="2000" dirty="0"/>
              <a:t>it is critically important that immunisers know how to treat anaphylaxis should it occur and equipment for treating anaphylaxis must always be available in all vaccination settings</a:t>
            </a:r>
          </a:p>
          <a:p>
            <a:pPr marL="342900" indent="-342900">
              <a:lnSpc>
                <a:spcPct val="100000"/>
              </a:lnSpc>
              <a:spcBef>
                <a:spcPts val="600"/>
              </a:spcBef>
              <a:buFont typeface="Arial" panose="020B0604020202020204" pitchFamily="34" charset="0"/>
              <a:buChar char="•"/>
            </a:pPr>
            <a:r>
              <a:rPr lang="en-GB" sz="2000" dirty="0"/>
              <a:t>you must have completed Basic Life Support and anaphylaxis training prior to giving any vaccinations</a:t>
            </a:r>
          </a:p>
        </p:txBody>
      </p:sp>
      <p:sp>
        <p:nvSpPr>
          <p:cNvPr id="10" name="Footer Placeholder 9">
            <a:extLst>
              <a:ext uri="{FF2B5EF4-FFF2-40B4-BE49-F238E27FC236}">
                <a16:creationId xmlns:a16="http://schemas.microsoft.com/office/drawing/2014/main" id="{DAB1CA17-0C81-4051-BCCC-03AA13EC17C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04C69AF-D64B-4B1C-8A2A-758A827C8BA0}"/>
              </a:ext>
            </a:extLst>
          </p:cNvPr>
          <p:cNvSpPr>
            <a:spLocks noGrp="1"/>
          </p:cNvSpPr>
          <p:nvPr>
            <p:ph type="sldNum" sz="quarter" idx="11"/>
          </p:nvPr>
        </p:nvSpPr>
        <p:spPr/>
        <p:txBody>
          <a:bodyPr/>
          <a:lstStyle/>
          <a:p>
            <a:fld id="{344369E4-5DE7-46E5-874E-4FD437973785}" type="slidenum">
              <a:rPr lang="en-GB" smtClean="0"/>
              <a:pPr/>
              <a:t>127</a:t>
            </a:fld>
            <a:endParaRPr lang="en-GB" sz="1400" dirty="0"/>
          </a:p>
        </p:txBody>
      </p:sp>
    </p:spTree>
    <p:extLst>
      <p:ext uri="{BB962C8B-B14F-4D97-AF65-F5344CB8AC3E}">
        <p14:creationId xmlns:p14="http://schemas.microsoft.com/office/powerpoint/2010/main" val="5424190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5259-80C0-4AE4-BAE7-58EF28706615}"/>
              </a:ext>
            </a:extLst>
          </p:cNvPr>
          <p:cNvSpPr>
            <a:spLocks noGrp="1"/>
          </p:cNvSpPr>
          <p:nvPr>
            <p:ph type="title"/>
          </p:nvPr>
        </p:nvSpPr>
        <p:spPr>
          <a:xfrm>
            <a:off x="254705" y="219240"/>
            <a:ext cx="10515600" cy="972607"/>
          </a:xfrm>
        </p:spPr>
        <p:txBody>
          <a:bodyPr/>
          <a:lstStyle/>
          <a:p>
            <a:r>
              <a:rPr lang="en-GB" dirty="0"/>
              <a:t>Anaphylaxis</a:t>
            </a:r>
          </a:p>
        </p:txBody>
      </p:sp>
      <p:sp>
        <p:nvSpPr>
          <p:cNvPr id="3" name="Content Placeholder 2">
            <a:extLst>
              <a:ext uri="{FF2B5EF4-FFF2-40B4-BE49-F238E27FC236}">
                <a16:creationId xmlns:a16="http://schemas.microsoft.com/office/drawing/2014/main" id="{E420D68E-3717-436E-A409-9593431C3447}"/>
              </a:ext>
            </a:extLst>
          </p:cNvPr>
          <p:cNvSpPr>
            <a:spLocks noGrp="1"/>
          </p:cNvSpPr>
          <p:nvPr>
            <p:ph idx="1"/>
          </p:nvPr>
        </p:nvSpPr>
        <p:spPr>
          <a:xfrm>
            <a:off x="285380" y="1505056"/>
            <a:ext cx="5049897" cy="4739679"/>
          </a:xfrm>
        </p:spPr>
        <p:txBody>
          <a:bodyPr>
            <a:normAutofit/>
          </a:bodyPr>
          <a:lstStyle/>
          <a:p>
            <a:pPr marL="0" indent="0">
              <a:buNone/>
            </a:pPr>
            <a:r>
              <a:rPr lang="en-GB" sz="2000" dirty="0"/>
              <a:t>Anaphylaxis occurs as a result of </a:t>
            </a:r>
            <a:br>
              <a:rPr lang="en-GB" sz="2000" dirty="0"/>
            </a:br>
            <a:r>
              <a:rPr lang="en-GB" sz="2000" dirty="0"/>
              <a:t>exposure to an allergen to which a person has been sensitised and previously made specific immunoglobulin E (IgE).</a:t>
            </a:r>
          </a:p>
          <a:p>
            <a:endParaRPr lang="en-GB" sz="2000" dirty="0"/>
          </a:p>
          <a:p>
            <a:pPr marL="0" indent="0">
              <a:buNone/>
            </a:pPr>
            <a:r>
              <a:rPr lang="en-GB" sz="2000" dirty="0"/>
              <a:t>On re-exposure to the antigen, explosive amounts of histamine and other chemical mediators are released following the binding of the antigen to IgE coated mast cells.</a:t>
            </a:r>
          </a:p>
          <a:p>
            <a:endParaRPr lang="en-GB" sz="2000" dirty="0"/>
          </a:p>
          <a:p>
            <a:pPr marL="0" indent="0">
              <a:buNone/>
            </a:pPr>
            <a:r>
              <a:rPr lang="en-GB" sz="2000" dirty="0"/>
              <a:t>This causes bronchospasm, angioedema, pulmonary oedema, cardiovascular collapse, and loss of consciousness.</a:t>
            </a:r>
            <a:endParaRPr lang="en-GB" sz="2000" dirty="0">
              <a:solidFill>
                <a:srgbClr val="FF0000"/>
              </a:solidFill>
            </a:endParaRPr>
          </a:p>
        </p:txBody>
      </p:sp>
      <p:pic>
        <p:nvPicPr>
          <p:cNvPr id="6" name="Content Placeholder 5">
            <a:extLst>
              <a:ext uri="{FF2B5EF4-FFF2-40B4-BE49-F238E27FC236}">
                <a16:creationId xmlns:a16="http://schemas.microsoft.com/office/drawing/2014/main" id="{F69460FD-66B7-431A-95FC-6E5AE5E798B4}"/>
              </a:ext>
            </a:extLst>
          </p:cNvPr>
          <p:cNvPicPr>
            <a:picLocks noChangeAspect="1"/>
          </p:cNvPicPr>
          <p:nvPr/>
        </p:nvPicPr>
        <p:blipFill>
          <a:blip r:embed="rId3"/>
          <a:stretch>
            <a:fillRect/>
          </a:stretch>
        </p:blipFill>
        <p:spPr bwMode="auto">
          <a:xfrm>
            <a:off x="5097378" y="1445509"/>
            <a:ext cx="6809242" cy="4739679"/>
          </a:xfrm>
          <a:prstGeom prst="rect">
            <a:avLst/>
          </a:prstGeom>
          <a:noFill/>
          <a:ln w="9525">
            <a:noFill/>
            <a:miter lim="800000"/>
            <a:headEnd/>
            <a:tailEnd/>
          </a:ln>
        </p:spPr>
      </p:pic>
      <p:sp>
        <p:nvSpPr>
          <p:cNvPr id="11" name="Footer Placeholder 10">
            <a:extLst>
              <a:ext uri="{FF2B5EF4-FFF2-40B4-BE49-F238E27FC236}">
                <a16:creationId xmlns:a16="http://schemas.microsoft.com/office/drawing/2014/main" id="{C65648E3-752E-4C3F-83DF-1E48874BB13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3EDFF4B1-6540-45E3-88FF-0A7BA9BE49F3}"/>
              </a:ext>
            </a:extLst>
          </p:cNvPr>
          <p:cNvSpPr>
            <a:spLocks noGrp="1"/>
          </p:cNvSpPr>
          <p:nvPr>
            <p:ph type="sldNum" sz="quarter" idx="11"/>
          </p:nvPr>
        </p:nvSpPr>
        <p:spPr/>
        <p:txBody>
          <a:bodyPr/>
          <a:lstStyle/>
          <a:p>
            <a:fld id="{344369E4-5DE7-46E5-874E-4FD437973785}" type="slidenum">
              <a:rPr lang="en-GB" smtClean="0"/>
              <a:pPr/>
              <a:t>128</a:t>
            </a:fld>
            <a:endParaRPr lang="en-GB" sz="1400" dirty="0"/>
          </a:p>
        </p:txBody>
      </p:sp>
    </p:spTree>
    <p:extLst>
      <p:ext uri="{BB962C8B-B14F-4D97-AF65-F5344CB8AC3E}">
        <p14:creationId xmlns:p14="http://schemas.microsoft.com/office/powerpoint/2010/main" val="31967191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9C30-B5A9-4E02-BC61-2AA113F645F9}"/>
              </a:ext>
            </a:extLst>
          </p:cNvPr>
          <p:cNvSpPr>
            <a:spLocks noGrp="1"/>
          </p:cNvSpPr>
          <p:nvPr>
            <p:ph type="title"/>
          </p:nvPr>
        </p:nvSpPr>
        <p:spPr>
          <a:xfrm>
            <a:off x="504650" y="449018"/>
            <a:ext cx="5591350" cy="648072"/>
          </a:xfrm>
        </p:spPr>
        <p:txBody>
          <a:bodyPr/>
          <a:lstStyle/>
          <a:p>
            <a:r>
              <a:rPr lang="en-GB" dirty="0"/>
              <a:t>Fainting</a:t>
            </a:r>
          </a:p>
        </p:txBody>
      </p:sp>
      <p:sp>
        <p:nvSpPr>
          <p:cNvPr id="3" name="Content Placeholder 2">
            <a:extLst>
              <a:ext uri="{FF2B5EF4-FFF2-40B4-BE49-F238E27FC236}">
                <a16:creationId xmlns:a16="http://schemas.microsoft.com/office/drawing/2014/main" id="{0C986210-EBC8-45F3-BB1C-66BEC2E3973D}"/>
              </a:ext>
            </a:extLst>
          </p:cNvPr>
          <p:cNvSpPr>
            <a:spLocks noGrp="1"/>
          </p:cNvSpPr>
          <p:nvPr>
            <p:ph idx="1"/>
          </p:nvPr>
        </p:nvSpPr>
        <p:spPr>
          <a:xfrm>
            <a:off x="428796" y="1524929"/>
            <a:ext cx="5384776" cy="4834548"/>
          </a:xfrm>
        </p:spPr>
        <p:txBody>
          <a:bodyPr>
            <a:normAutofit fontScale="70000" lnSpcReduction="20000"/>
          </a:bodyPr>
          <a:lstStyle/>
          <a:p>
            <a:pPr>
              <a:lnSpc>
                <a:spcPct val="120000"/>
              </a:lnSpc>
              <a:spcBef>
                <a:spcPts val="0"/>
              </a:spcBef>
            </a:pPr>
            <a:r>
              <a:rPr lang="en-GB" dirty="0"/>
              <a:t>all staff involved in vaccination should be able to distinguish an anaphylactic reaction from fainting and panic attacks</a:t>
            </a:r>
          </a:p>
          <a:p>
            <a:pPr>
              <a:lnSpc>
                <a:spcPct val="120000"/>
              </a:lnSpc>
              <a:spcBef>
                <a:spcPts val="0"/>
              </a:spcBef>
            </a:pPr>
            <a:endParaRPr lang="en-GB" sz="1000" dirty="0"/>
          </a:p>
          <a:p>
            <a:pPr>
              <a:lnSpc>
                <a:spcPct val="120000"/>
              </a:lnSpc>
              <a:spcBef>
                <a:spcPts val="0"/>
              </a:spcBef>
            </a:pPr>
            <a:r>
              <a:rPr lang="en-GB" dirty="0"/>
              <a:t>the features listed in the table differentiate between anaphylaxis and fainting. If the diagnosis is unclear, anaphylaxis should be presumed and appropriate management given</a:t>
            </a:r>
          </a:p>
          <a:p>
            <a:pPr>
              <a:lnSpc>
                <a:spcPct val="120000"/>
              </a:lnSpc>
              <a:spcBef>
                <a:spcPts val="0"/>
              </a:spcBef>
            </a:pPr>
            <a:endParaRPr lang="en-GB" sz="1000" dirty="0"/>
          </a:p>
          <a:p>
            <a:pPr>
              <a:lnSpc>
                <a:spcPct val="120000"/>
              </a:lnSpc>
              <a:spcBef>
                <a:spcPts val="0"/>
              </a:spcBef>
            </a:pPr>
            <a:r>
              <a:rPr lang="en-GB" dirty="0"/>
              <a:t>there should be rapid recovery from fainting. Although symptoms of malaise may persist, the patient should recover consciousness within a few minutes</a:t>
            </a:r>
          </a:p>
          <a:p>
            <a:pPr>
              <a:lnSpc>
                <a:spcPct val="120000"/>
              </a:lnSpc>
              <a:spcBef>
                <a:spcPts val="0"/>
              </a:spcBef>
            </a:pPr>
            <a:endParaRPr lang="en-GB" sz="1000" dirty="0"/>
          </a:p>
          <a:p>
            <a:pPr>
              <a:lnSpc>
                <a:spcPct val="120000"/>
              </a:lnSpc>
              <a:spcBef>
                <a:spcPts val="0"/>
              </a:spcBef>
            </a:pPr>
            <a:r>
              <a:rPr lang="en-GB" dirty="0"/>
              <a:t>some individuals may suffer panic attacks even before immunisation is undertaken. Symptoms include hyperventilation that may lead to numbness and tingling in the arms and legs but hypotension, pallor or wheezing should not occur in a panic attack</a:t>
            </a:r>
          </a:p>
        </p:txBody>
      </p:sp>
      <p:pic>
        <p:nvPicPr>
          <p:cNvPr id="7" name="Picture 6">
            <a:extLst>
              <a:ext uri="{FF2B5EF4-FFF2-40B4-BE49-F238E27FC236}">
                <a16:creationId xmlns:a16="http://schemas.microsoft.com/office/drawing/2014/main" id="{EBBA36BF-5DB8-4531-8B76-C3910265CA64}"/>
              </a:ext>
            </a:extLst>
          </p:cNvPr>
          <p:cNvPicPr>
            <a:picLocks noChangeAspect="1"/>
          </p:cNvPicPr>
          <p:nvPr/>
        </p:nvPicPr>
        <p:blipFill>
          <a:blip r:embed="rId3"/>
          <a:stretch>
            <a:fillRect/>
          </a:stretch>
        </p:blipFill>
        <p:spPr>
          <a:xfrm>
            <a:off x="5985904" y="1524928"/>
            <a:ext cx="4346065" cy="4834548"/>
          </a:xfrm>
          <a:prstGeom prst="rect">
            <a:avLst/>
          </a:prstGeom>
        </p:spPr>
      </p:pic>
      <p:sp>
        <p:nvSpPr>
          <p:cNvPr id="11" name="Footer Placeholder 10">
            <a:extLst>
              <a:ext uri="{FF2B5EF4-FFF2-40B4-BE49-F238E27FC236}">
                <a16:creationId xmlns:a16="http://schemas.microsoft.com/office/drawing/2014/main" id="{12F6D8B2-B132-46E1-9C17-633993114AA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48F7D3E5-30ED-483E-B7EC-38BB1D18C84A}"/>
              </a:ext>
            </a:extLst>
          </p:cNvPr>
          <p:cNvSpPr>
            <a:spLocks noGrp="1"/>
          </p:cNvSpPr>
          <p:nvPr>
            <p:ph type="sldNum" sz="quarter" idx="11"/>
          </p:nvPr>
        </p:nvSpPr>
        <p:spPr/>
        <p:txBody>
          <a:bodyPr/>
          <a:lstStyle/>
          <a:p>
            <a:fld id="{344369E4-5DE7-46E5-874E-4FD437973785}" type="slidenum">
              <a:rPr lang="en-GB" smtClean="0"/>
              <a:pPr/>
              <a:t>129</a:t>
            </a:fld>
            <a:endParaRPr lang="en-GB" sz="1400" dirty="0"/>
          </a:p>
        </p:txBody>
      </p:sp>
    </p:spTree>
    <p:extLst>
      <p:ext uri="{BB962C8B-B14F-4D97-AF65-F5344CB8AC3E}">
        <p14:creationId xmlns:p14="http://schemas.microsoft.com/office/powerpoint/2010/main" val="165627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6CA1-A7C4-4C5F-8698-28DFE8C82E44}"/>
              </a:ext>
            </a:extLst>
          </p:cNvPr>
          <p:cNvSpPr>
            <a:spLocks noGrp="1"/>
          </p:cNvSpPr>
          <p:nvPr>
            <p:ph type="title"/>
          </p:nvPr>
        </p:nvSpPr>
        <p:spPr>
          <a:xfrm>
            <a:off x="593630" y="229049"/>
            <a:ext cx="8028000" cy="648072"/>
          </a:xfrm>
        </p:spPr>
        <p:txBody>
          <a:bodyPr>
            <a:normAutofit/>
          </a:bodyPr>
          <a:lstStyle/>
          <a:p>
            <a:r>
              <a:rPr lang="en-GB" dirty="0"/>
              <a:t>COVID-19 Chain of infection</a:t>
            </a:r>
          </a:p>
        </p:txBody>
      </p:sp>
      <p:sp>
        <p:nvSpPr>
          <p:cNvPr id="10" name="Oval 9">
            <a:extLst>
              <a:ext uri="{FF2B5EF4-FFF2-40B4-BE49-F238E27FC236}">
                <a16:creationId xmlns:a16="http://schemas.microsoft.com/office/drawing/2014/main" id="{835A6BFE-2455-4EF3-8AFE-B2CF400FE36B}"/>
              </a:ext>
            </a:extLst>
          </p:cNvPr>
          <p:cNvSpPr/>
          <p:nvPr/>
        </p:nvSpPr>
        <p:spPr>
          <a:xfrm>
            <a:off x="4953684" y="1478091"/>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05623E91-AFDF-4473-90EA-073441351B1E}"/>
              </a:ext>
            </a:extLst>
          </p:cNvPr>
          <p:cNvSpPr/>
          <p:nvPr/>
        </p:nvSpPr>
        <p:spPr>
          <a:xfrm>
            <a:off x="5167195" y="463125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C3747F4-40F2-4518-8592-61A34CC48529}"/>
              </a:ext>
            </a:extLst>
          </p:cNvPr>
          <p:cNvSpPr/>
          <p:nvPr/>
        </p:nvSpPr>
        <p:spPr>
          <a:xfrm>
            <a:off x="2024904" y="4154586"/>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086390C-74E7-4991-A2EA-6E70E9A7AAB4}"/>
              </a:ext>
            </a:extLst>
          </p:cNvPr>
          <p:cNvSpPr/>
          <p:nvPr/>
        </p:nvSpPr>
        <p:spPr>
          <a:xfrm>
            <a:off x="1851745" y="1870322"/>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E017EEF-6909-4522-AF6B-98F19677B343}"/>
              </a:ext>
            </a:extLst>
          </p:cNvPr>
          <p:cNvSpPr/>
          <p:nvPr/>
        </p:nvSpPr>
        <p:spPr>
          <a:xfrm>
            <a:off x="8008180" y="392678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E2E08B6-58C5-409F-8588-04954EEFCAF3}"/>
              </a:ext>
            </a:extLst>
          </p:cNvPr>
          <p:cNvSpPr/>
          <p:nvPr/>
        </p:nvSpPr>
        <p:spPr>
          <a:xfrm>
            <a:off x="7952738" y="1618727"/>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ontent Placeholder 15">
            <a:extLst>
              <a:ext uri="{FF2B5EF4-FFF2-40B4-BE49-F238E27FC236}">
                <a16:creationId xmlns:a16="http://schemas.microsoft.com/office/drawing/2014/main" id="{498F0DF2-FF63-4D39-9487-34061FD8F538}"/>
              </a:ext>
            </a:extLst>
          </p:cNvPr>
          <p:cNvSpPr txBox="1">
            <a:spLocks noGrp="1"/>
          </p:cNvSpPr>
          <p:nvPr>
            <p:ph idx="1"/>
          </p:nvPr>
        </p:nvSpPr>
        <p:spPr>
          <a:xfrm>
            <a:off x="5189588" y="1918501"/>
            <a:ext cx="1373175" cy="719171"/>
          </a:xfrm>
          <a:prstGeom prst="rect">
            <a:avLst/>
          </a:prstGeom>
          <a:noFill/>
        </p:spPr>
        <p:txBody>
          <a:bodyPr wrap="square" rtlCol="0">
            <a:spAutoFit/>
          </a:bodyPr>
          <a:lstStyle/>
          <a:p>
            <a:pPr marL="0" indent="0" algn="ctr">
              <a:buNone/>
            </a:pPr>
            <a:r>
              <a:rPr lang="en-GB" sz="1200" b="1" dirty="0"/>
              <a:t>Infectious microbe</a:t>
            </a:r>
          </a:p>
          <a:p>
            <a:pPr marL="0" indent="0" algn="ctr">
              <a:buNone/>
            </a:pPr>
            <a:r>
              <a:rPr lang="en-GB" sz="1200" dirty="0"/>
              <a:t>SARS-CoV-2</a:t>
            </a:r>
          </a:p>
        </p:txBody>
      </p:sp>
      <p:sp>
        <p:nvSpPr>
          <p:cNvPr id="17" name="TextBox 16">
            <a:extLst>
              <a:ext uri="{FF2B5EF4-FFF2-40B4-BE49-F238E27FC236}">
                <a16:creationId xmlns:a16="http://schemas.microsoft.com/office/drawing/2014/main" id="{07BCEEAE-A36A-47F0-8DFA-0BA4194750FE}"/>
              </a:ext>
            </a:extLst>
          </p:cNvPr>
          <p:cNvSpPr txBox="1"/>
          <p:nvPr/>
        </p:nvSpPr>
        <p:spPr>
          <a:xfrm>
            <a:off x="8147309" y="1959101"/>
            <a:ext cx="1431461" cy="1015663"/>
          </a:xfrm>
          <a:prstGeom prst="rect">
            <a:avLst/>
          </a:prstGeom>
          <a:noFill/>
        </p:spPr>
        <p:txBody>
          <a:bodyPr wrap="square" rtlCol="0">
            <a:spAutoFit/>
          </a:bodyPr>
          <a:lstStyle/>
          <a:p>
            <a:pPr algn="ctr"/>
            <a:r>
              <a:rPr lang="en-GB" sz="1200" b="1" dirty="0"/>
              <a:t>Reservoir</a:t>
            </a:r>
          </a:p>
          <a:p>
            <a:pPr algn="ctr"/>
            <a:r>
              <a:rPr lang="en-GB" sz="1200" dirty="0"/>
              <a:t>Place where the virus lives and replicates: people, animals </a:t>
            </a:r>
          </a:p>
        </p:txBody>
      </p:sp>
      <p:sp>
        <p:nvSpPr>
          <p:cNvPr id="18" name="TextBox 17">
            <a:extLst>
              <a:ext uri="{FF2B5EF4-FFF2-40B4-BE49-F238E27FC236}">
                <a16:creationId xmlns:a16="http://schemas.microsoft.com/office/drawing/2014/main" id="{A20D9033-DFA7-4003-B954-2C02AC5E73E5}"/>
              </a:ext>
            </a:extLst>
          </p:cNvPr>
          <p:cNvSpPr txBox="1"/>
          <p:nvPr/>
        </p:nvSpPr>
        <p:spPr>
          <a:xfrm>
            <a:off x="8050598" y="4211092"/>
            <a:ext cx="1760147" cy="1200329"/>
          </a:xfrm>
          <a:prstGeom prst="rect">
            <a:avLst/>
          </a:prstGeom>
          <a:noFill/>
        </p:spPr>
        <p:txBody>
          <a:bodyPr wrap="square" rtlCol="0">
            <a:spAutoFit/>
          </a:bodyPr>
          <a:lstStyle/>
          <a:p>
            <a:pPr algn="ctr"/>
            <a:r>
              <a:rPr lang="en-GB" sz="1200" b="1" dirty="0"/>
              <a:t>Portal of exit</a:t>
            </a:r>
          </a:p>
          <a:p>
            <a:pPr algn="ctr"/>
            <a:r>
              <a:rPr lang="en-GB" sz="1200" dirty="0"/>
              <a:t>How the virus leaves the reservoir</a:t>
            </a:r>
          </a:p>
          <a:p>
            <a:pPr algn="ctr"/>
            <a:r>
              <a:rPr lang="en-GB" sz="1200" dirty="0"/>
              <a:t>Mouth or nose through coughing, sneezing or  talking</a:t>
            </a:r>
          </a:p>
        </p:txBody>
      </p:sp>
      <p:sp>
        <p:nvSpPr>
          <p:cNvPr id="19" name="TextBox 18">
            <a:extLst>
              <a:ext uri="{FF2B5EF4-FFF2-40B4-BE49-F238E27FC236}">
                <a16:creationId xmlns:a16="http://schemas.microsoft.com/office/drawing/2014/main" id="{5FB5C485-97CF-408A-853D-BE86E86D56C5}"/>
              </a:ext>
            </a:extLst>
          </p:cNvPr>
          <p:cNvSpPr txBox="1"/>
          <p:nvPr/>
        </p:nvSpPr>
        <p:spPr>
          <a:xfrm>
            <a:off x="5335918" y="4760264"/>
            <a:ext cx="1591209" cy="1384995"/>
          </a:xfrm>
          <a:prstGeom prst="rect">
            <a:avLst/>
          </a:prstGeom>
          <a:noFill/>
        </p:spPr>
        <p:txBody>
          <a:bodyPr wrap="square" rtlCol="0">
            <a:spAutoFit/>
          </a:bodyPr>
          <a:lstStyle/>
          <a:p>
            <a:pPr algn="ctr"/>
            <a:r>
              <a:rPr lang="en-GB" sz="1200" b="1" dirty="0"/>
              <a:t>Modes of transmission</a:t>
            </a:r>
          </a:p>
          <a:p>
            <a:pPr algn="ctr"/>
            <a:r>
              <a:rPr lang="en-GB" sz="1200" dirty="0"/>
              <a:t>Person to person, airborne, direct contact with virus on a contaminated surface</a:t>
            </a:r>
          </a:p>
        </p:txBody>
      </p:sp>
      <p:sp>
        <p:nvSpPr>
          <p:cNvPr id="20" name="TextBox 19">
            <a:extLst>
              <a:ext uri="{FF2B5EF4-FFF2-40B4-BE49-F238E27FC236}">
                <a16:creationId xmlns:a16="http://schemas.microsoft.com/office/drawing/2014/main" id="{90FF9C78-D193-4A82-9F8E-7D90783A3E85}"/>
              </a:ext>
            </a:extLst>
          </p:cNvPr>
          <p:cNvSpPr txBox="1"/>
          <p:nvPr/>
        </p:nvSpPr>
        <p:spPr>
          <a:xfrm>
            <a:off x="2265320" y="4580424"/>
            <a:ext cx="1368657" cy="830997"/>
          </a:xfrm>
          <a:prstGeom prst="rect">
            <a:avLst/>
          </a:prstGeom>
          <a:noFill/>
        </p:spPr>
        <p:txBody>
          <a:bodyPr wrap="square" rtlCol="0">
            <a:spAutoFit/>
          </a:bodyPr>
          <a:lstStyle/>
          <a:p>
            <a:pPr algn="ctr"/>
            <a:r>
              <a:rPr lang="en-GB" sz="1200" b="1" dirty="0"/>
              <a:t>Portal of entry</a:t>
            </a:r>
          </a:p>
          <a:p>
            <a:pPr algn="ctr"/>
            <a:r>
              <a:rPr lang="en-GB" sz="1200" dirty="0"/>
              <a:t>Mucous membrane of the nose and mouth</a:t>
            </a:r>
          </a:p>
        </p:txBody>
      </p:sp>
      <p:sp>
        <p:nvSpPr>
          <p:cNvPr id="21" name="TextBox 20">
            <a:extLst>
              <a:ext uri="{FF2B5EF4-FFF2-40B4-BE49-F238E27FC236}">
                <a16:creationId xmlns:a16="http://schemas.microsoft.com/office/drawing/2014/main" id="{6043EE5B-2731-447A-9AAB-D1A744186616}"/>
              </a:ext>
            </a:extLst>
          </p:cNvPr>
          <p:cNvSpPr txBox="1"/>
          <p:nvPr/>
        </p:nvSpPr>
        <p:spPr>
          <a:xfrm>
            <a:off x="2149642" y="2294021"/>
            <a:ext cx="1207683" cy="830997"/>
          </a:xfrm>
          <a:prstGeom prst="rect">
            <a:avLst/>
          </a:prstGeom>
          <a:noFill/>
        </p:spPr>
        <p:txBody>
          <a:bodyPr wrap="square" rtlCol="0">
            <a:spAutoFit/>
          </a:bodyPr>
          <a:lstStyle/>
          <a:p>
            <a:pPr algn="ctr"/>
            <a:r>
              <a:rPr lang="en-GB" sz="1200" b="1" dirty="0"/>
              <a:t>Susceptible host</a:t>
            </a:r>
          </a:p>
          <a:p>
            <a:pPr algn="ctr"/>
            <a:r>
              <a:rPr lang="en-GB" sz="1200" dirty="0"/>
              <a:t>Non-immune person</a:t>
            </a:r>
          </a:p>
        </p:txBody>
      </p:sp>
      <p:sp>
        <p:nvSpPr>
          <p:cNvPr id="22" name="Rectangle 21">
            <a:extLst>
              <a:ext uri="{FF2B5EF4-FFF2-40B4-BE49-F238E27FC236}">
                <a16:creationId xmlns:a16="http://schemas.microsoft.com/office/drawing/2014/main" id="{4E40D708-1FD9-4D63-8B40-536B90443386}"/>
              </a:ext>
            </a:extLst>
          </p:cNvPr>
          <p:cNvSpPr/>
          <p:nvPr/>
        </p:nvSpPr>
        <p:spPr>
          <a:xfrm>
            <a:off x="4338418" y="3272429"/>
            <a:ext cx="3150282" cy="1200329"/>
          </a:xfrm>
          <a:prstGeom prst="rect">
            <a:avLst/>
          </a:prstGeom>
        </p:spPr>
        <p:txBody>
          <a:bodyPr wrap="square">
            <a:spAutoFit/>
          </a:bodyPr>
          <a:lstStyle/>
          <a:p>
            <a:pPr algn="ctr">
              <a:defRPr/>
            </a:pPr>
            <a:r>
              <a:rPr lang="en-GB" dirty="0"/>
              <a:t>The chain of infection refers to the interaction between the pathogen, the host and the environment</a:t>
            </a:r>
          </a:p>
        </p:txBody>
      </p:sp>
      <p:sp>
        <p:nvSpPr>
          <p:cNvPr id="23" name="Arrow: Right 22">
            <a:extLst>
              <a:ext uri="{FF2B5EF4-FFF2-40B4-BE49-F238E27FC236}">
                <a16:creationId xmlns:a16="http://schemas.microsoft.com/office/drawing/2014/main" id="{B7F8FE04-BDB0-4099-BEA6-581CBD24B366}"/>
              </a:ext>
            </a:extLst>
          </p:cNvPr>
          <p:cNvSpPr/>
          <p:nvPr/>
        </p:nvSpPr>
        <p:spPr>
          <a:xfrm rot="952953">
            <a:off x="7037903" y="1880699"/>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00910F5A-D8B0-4BF7-BB25-79C9A91BBFF0}"/>
              </a:ext>
            </a:extLst>
          </p:cNvPr>
          <p:cNvSpPr/>
          <p:nvPr/>
        </p:nvSpPr>
        <p:spPr>
          <a:xfrm rot="5247728">
            <a:off x="8676681" y="3422823"/>
            <a:ext cx="549658" cy="402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BDE83AB4-EDA6-4DF9-BEEB-A3A831AA722B}"/>
              </a:ext>
            </a:extLst>
          </p:cNvPr>
          <p:cNvSpPr/>
          <p:nvPr/>
        </p:nvSpPr>
        <p:spPr>
          <a:xfrm rot="9789494">
            <a:off x="7233974" y="4992025"/>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3A51F2B6-5125-4369-AD4C-EED333426B82}"/>
              </a:ext>
            </a:extLst>
          </p:cNvPr>
          <p:cNvSpPr/>
          <p:nvPr/>
        </p:nvSpPr>
        <p:spPr>
          <a:xfrm rot="11052175">
            <a:off x="4089773" y="5134546"/>
            <a:ext cx="7498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8663295D-D729-40C7-B9CA-63535E5E9EFE}"/>
              </a:ext>
            </a:extLst>
          </p:cNvPr>
          <p:cNvSpPr/>
          <p:nvPr/>
        </p:nvSpPr>
        <p:spPr>
          <a:xfrm rot="16200000">
            <a:off x="2218636" y="3711076"/>
            <a:ext cx="530271" cy="35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extLst>
              <a:ext uri="{FF2B5EF4-FFF2-40B4-BE49-F238E27FC236}">
                <a16:creationId xmlns:a16="http://schemas.microsoft.com/office/drawing/2014/main" id="{EC4D1BEA-3985-468C-9141-D0B9F1DABA57}"/>
              </a:ext>
            </a:extLst>
          </p:cNvPr>
          <p:cNvSpPr/>
          <p:nvPr/>
        </p:nvSpPr>
        <p:spPr>
          <a:xfrm rot="20494345">
            <a:off x="3768374" y="1932147"/>
            <a:ext cx="679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8">
            <a:extLst>
              <a:ext uri="{FF2B5EF4-FFF2-40B4-BE49-F238E27FC236}">
                <a16:creationId xmlns:a16="http://schemas.microsoft.com/office/drawing/2014/main" id="{1A8242B9-3618-486B-B0FE-C7B9F336C9C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29" name="Slide Number Placeholder 28">
            <a:extLst>
              <a:ext uri="{FF2B5EF4-FFF2-40B4-BE49-F238E27FC236}">
                <a16:creationId xmlns:a16="http://schemas.microsoft.com/office/drawing/2014/main" id="{E27B5A25-BEB6-4577-BE47-4BAEA4E44E2F}"/>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3357217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E8A6-F660-479A-8BFE-C13637F726A8}"/>
              </a:ext>
            </a:extLst>
          </p:cNvPr>
          <p:cNvSpPr>
            <a:spLocks noGrp="1"/>
          </p:cNvSpPr>
          <p:nvPr>
            <p:ph type="title"/>
          </p:nvPr>
        </p:nvSpPr>
        <p:spPr>
          <a:xfrm>
            <a:off x="355987" y="196343"/>
            <a:ext cx="10697731" cy="1138606"/>
          </a:xfrm>
        </p:spPr>
        <p:txBody>
          <a:bodyPr>
            <a:normAutofit fontScale="90000"/>
          </a:bodyPr>
          <a:lstStyle/>
          <a:p>
            <a:r>
              <a:rPr lang="en-GB" dirty="0"/>
              <a:t>Preparing for and minimising faints associated with vaccination </a:t>
            </a:r>
            <a:br>
              <a:rPr lang="en-GB" dirty="0"/>
            </a:br>
            <a:endParaRPr lang="en-GB" dirty="0"/>
          </a:p>
        </p:txBody>
      </p:sp>
      <p:sp>
        <p:nvSpPr>
          <p:cNvPr id="3" name="Content Placeholder 2">
            <a:extLst>
              <a:ext uri="{FF2B5EF4-FFF2-40B4-BE49-F238E27FC236}">
                <a16:creationId xmlns:a16="http://schemas.microsoft.com/office/drawing/2014/main" id="{B28D9DCF-B974-49EA-B2EC-03CCA4E55551}"/>
              </a:ext>
            </a:extLst>
          </p:cNvPr>
          <p:cNvSpPr>
            <a:spLocks noGrp="1"/>
          </p:cNvSpPr>
          <p:nvPr>
            <p:ph idx="1"/>
          </p:nvPr>
        </p:nvSpPr>
        <p:spPr>
          <a:xfrm>
            <a:off x="428795" y="1544673"/>
            <a:ext cx="9327601" cy="4465170"/>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fainting is a common event associated with the vaccination process, as are dizziness and nausea which may also follow vaccination due to ‘immunisation anxiety’</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fainting tends to be more common in younger people, in warm weather, after queueing and where the situation is perceived as stressful</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vaccinators need to consider the situations that make fainting more likely for example queuing, seeing others being vaccinated and so on, and how they can reduce anxiety for example distraction techniques, chatting, encouraging deep breaths, drinking water, and </a:t>
            </a:r>
            <a:br>
              <a:rPr lang="en-GB" dirty="0"/>
            </a:br>
            <a:r>
              <a:rPr lang="en-GB" dirty="0"/>
              <a:t>so on</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ensure people are seated whilst having the vaccination or offer a couch to people who say they are prone to fainting when having injections </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people who faint usually regain consciousness within a few seconds so lie them down and raise their legs which improves blood pressure almost immediately. They should not stand up too soon since being active can lead to another episode</a:t>
            </a:r>
          </a:p>
          <a:p>
            <a:endParaRPr lang="en-GB" dirty="0"/>
          </a:p>
        </p:txBody>
      </p:sp>
      <p:sp>
        <p:nvSpPr>
          <p:cNvPr id="10" name="Footer Placeholder 9">
            <a:extLst>
              <a:ext uri="{FF2B5EF4-FFF2-40B4-BE49-F238E27FC236}">
                <a16:creationId xmlns:a16="http://schemas.microsoft.com/office/drawing/2014/main" id="{F5E5687D-A24F-4755-A1EC-DD64D869E40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D64B95B-C5DC-4528-9C56-8DBC2D989F00}"/>
              </a:ext>
            </a:extLst>
          </p:cNvPr>
          <p:cNvSpPr>
            <a:spLocks noGrp="1"/>
          </p:cNvSpPr>
          <p:nvPr>
            <p:ph type="sldNum" sz="quarter" idx="11"/>
          </p:nvPr>
        </p:nvSpPr>
        <p:spPr/>
        <p:txBody>
          <a:bodyPr/>
          <a:lstStyle/>
          <a:p>
            <a:fld id="{344369E4-5DE7-46E5-874E-4FD437973785}" type="slidenum">
              <a:rPr lang="en-GB" smtClean="0"/>
              <a:pPr/>
              <a:t>130</a:t>
            </a:fld>
            <a:endParaRPr lang="en-GB" sz="1400" dirty="0"/>
          </a:p>
        </p:txBody>
      </p:sp>
    </p:spTree>
    <p:extLst>
      <p:ext uri="{BB962C8B-B14F-4D97-AF65-F5344CB8AC3E}">
        <p14:creationId xmlns:p14="http://schemas.microsoft.com/office/powerpoint/2010/main" val="16264041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358-8D89-4A0B-A5E7-850A192CF4A6}"/>
              </a:ext>
            </a:extLst>
          </p:cNvPr>
          <p:cNvSpPr>
            <a:spLocks noGrp="1"/>
          </p:cNvSpPr>
          <p:nvPr>
            <p:ph type="title"/>
          </p:nvPr>
        </p:nvSpPr>
        <p:spPr/>
        <p:txBody>
          <a:bodyPr/>
          <a:lstStyle/>
          <a:p>
            <a:r>
              <a:rPr lang="en-GB" dirty="0"/>
              <a:t>Reporting adverse reactions</a:t>
            </a:r>
          </a:p>
        </p:txBody>
      </p:sp>
      <p:sp>
        <p:nvSpPr>
          <p:cNvPr id="3" name="Content Placeholder 2">
            <a:extLst>
              <a:ext uri="{FF2B5EF4-FFF2-40B4-BE49-F238E27FC236}">
                <a16:creationId xmlns:a16="http://schemas.microsoft.com/office/drawing/2014/main" id="{E9673EC5-A9A1-479D-998A-F0E8F2DC3C8C}"/>
              </a:ext>
            </a:extLst>
          </p:cNvPr>
          <p:cNvSpPr>
            <a:spLocks noGrp="1"/>
          </p:cNvSpPr>
          <p:nvPr>
            <p:ph idx="1"/>
          </p:nvPr>
        </p:nvSpPr>
        <p:spPr>
          <a:xfrm>
            <a:off x="232980" y="1557431"/>
            <a:ext cx="9775086" cy="4351338"/>
          </a:xfrm>
        </p:spPr>
        <p:txBody>
          <a:bodyPr/>
          <a:lstStyle/>
          <a:p>
            <a:pPr marL="0" indent="0">
              <a:lnSpc>
                <a:spcPct val="100000"/>
              </a:lnSpc>
              <a:buNone/>
            </a:pPr>
            <a:r>
              <a:rPr lang="en-GB" sz="1600" dirty="0"/>
              <a:t>Suspected adverse reactions following administration of COVID-19 vaccine should be reported to the MHRA using the specific Coronavirus Yellow Card reporting scheme (go to </a:t>
            </a:r>
            <a:r>
              <a:rPr lang="en-GB" sz="1600" dirty="0">
                <a:hlinkClick r:id="rId3" action="ppaction://hlinkfile"/>
              </a:rPr>
              <a:t>Coronavirus Yellow Card reporting site</a:t>
            </a:r>
            <a:r>
              <a:rPr lang="en-GB" sz="1600" dirty="0"/>
              <a:t> or call 0800 731 6789). As new vaccines, MHRA have a specific interest in the reporting of adverse drug reactions for these vaccines.</a:t>
            </a:r>
          </a:p>
          <a:p>
            <a:pPr marL="0" indent="0">
              <a:buNone/>
            </a:pPr>
            <a:endParaRPr lang="en-GB" dirty="0"/>
          </a:p>
        </p:txBody>
      </p:sp>
      <p:sp>
        <p:nvSpPr>
          <p:cNvPr id="4" name="Footer Placeholder 3">
            <a:extLst>
              <a:ext uri="{FF2B5EF4-FFF2-40B4-BE49-F238E27FC236}">
                <a16:creationId xmlns:a16="http://schemas.microsoft.com/office/drawing/2014/main" id="{34F9642F-3872-43C6-9244-E5FA027A52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1140E972-2B7D-42E8-B4B8-C099CCE6AFF1}"/>
              </a:ext>
            </a:extLst>
          </p:cNvPr>
          <p:cNvSpPr>
            <a:spLocks noGrp="1"/>
          </p:cNvSpPr>
          <p:nvPr>
            <p:ph type="sldNum" sz="quarter" idx="11"/>
          </p:nvPr>
        </p:nvSpPr>
        <p:spPr/>
        <p:txBody>
          <a:bodyPr/>
          <a:lstStyle/>
          <a:p>
            <a:fld id="{344369E4-5DE7-46E5-874E-4FD437973785}" type="slidenum">
              <a:rPr lang="en-GB" smtClean="0"/>
              <a:pPr/>
              <a:t>131</a:t>
            </a:fld>
            <a:endParaRPr lang="en-GB" sz="1400" dirty="0"/>
          </a:p>
        </p:txBody>
      </p:sp>
      <p:sp>
        <p:nvSpPr>
          <p:cNvPr id="6" name="Content Placeholder 2">
            <a:extLst>
              <a:ext uri="{FF2B5EF4-FFF2-40B4-BE49-F238E27FC236}">
                <a16:creationId xmlns:a16="http://schemas.microsoft.com/office/drawing/2014/main" id="{895A9C51-DA1C-4F2C-98DE-857229B3594D}"/>
              </a:ext>
            </a:extLst>
          </p:cNvPr>
          <p:cNvSpPr txBox="1">
            <a:spLocks/>
          </p:cNvSpPr>
          <p:nvPr/>
        </p:nvSpPr>
        <p:spPr bwMode="auto">
          <a:xfrm>
            <a:off x="330205" y="2910490"/>
            <a:ext cx="7240367" cy="32633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GB" altLang="en-US" sz="1600" dirty="0"/>
              <a:t>vaccines are carefully monitored to ensure they are safe, not causing untoward side effects and are suitable for the immunisation programme</a:t>
            </a:r>
          </a:p>
          <a:p>
            <a:pPr marL="285750" indent="-285750">
              <a:spcAft>
                <a:spcPts val="600"/>
              </a:spcAft>
              <a:buFont typeface="Arial" panose="020B0604020202020204" pitchFamily="34" charset="0"/>
              <a:buChar char="•"/>
            </a:pPr>
            <a:r>
              <a:rPr lang="en-GB" altLang="en-US" sz="1600" dirty="0"/>
              <a:t>MHRA promotes the collection and investigation of adverse reactions through the Yellow Card scheme which is a voluntary reporting system for suspected adverse reactions </a:t>
            </a:r>
          </a:p>
          <a:p>
            <a:pPr marL="285750" indent="-285750">
              <a:spcAft>
                <a:spcPts val="600"/>
              </a:spcAft>
              <a:buFont typeface="Arial" panose="020B0604020202020204" pitchFamily="34" charset="0"/>
              <a:buChar char="•"/>
            </a:pPr>
            <a:r>
              <a:rPr lang="en-GB" altLang="en-US" sz="1600" dirty="0"/>
              <a:t>anyone (patients and HCWs) can make a Yellow Card report, even if they are uncertain as to whether a vaccine caused the condition</a:t>
            </a:r>
          </a:p>
          <a:p>
            <a:pPr marL="285750" indent="-285750">
              <a:spcAft>
                <a:spcPts val="600"/>
              </a:spcAft>
              <a:buFont typeface="Arial" panose="020B0604020202020204" pitchFamily="34" charset="0"/>
              <a:buChar char="•"/>
            </a:pPr>
            <a:r>
              <a:rPr lang="en-GB" sz="1600" dirty="0"/>
              <a:t>weekly summaries of information received via Yellow Card reports for COVID-19 vaccines are published on the GOV.UK website at </a:t>
            </a:r>
            <a:r>
              <a:rPr lang="en-GB" sz="1600" dirty="0">
                <a:hlinkClick r:id="rId4"/>
              </a:rPr>
              <a:t>Coronavirus vaccine - weekly summary of Yellow Card reporting</a:t>
            </a:r>
            <a:endParaRPr lang="en-GB" sz="1600" dirty="0"/>
          </a:p>
        </p:txBody>
      </p:sp>
      <p:pic>
        <p:nvPicPr>
          <p:cNvPr id="7" name="Picture 6">
            <a:extLst>
              <a:ext uri="{FF2B5EF4-FFF2-40B4-BE49-F238E27FC236}">
                <a16:creationId xmlns:a16="http://schemas.microsoft.com/office/drawing/2014/main" id="{4EC8C6FB-C048-4C32-BC63-08C2E1DB39AA}"/>
              </a:ext>
            </a:extLst>
          </p:cNvPr>
          <p:cNvPicPr>
            <a:picLocks noChangeAspect="1"/>
          </p:cNvPicPr>
          <p:nvPr/>
        </p:nvPicPr>
        <p:blipFill>
          <a:blip r:embed="rId5"/>
          <a:stretch>
            <a:fillRect/>
          </a:stretch>
        </p:blipFill>
        <p:spPr>
          <a:xfrm>
            <a:off x="7825946" y="2675048"/>
            <a:ext cx="3693021" cy="2810178"/>
          </a:xfrm>
          <a:prstGeom prst="rect">
            <a:avLst/>
          </a:prstGeom>
        </p:spPr>
      </p:pic>
    </p:spTree>
    <p:extLst>
      <p:ext uri="{BB962C8B-B14F-4D97-AF65-F5344CB8AC3E}">
        <p14:creationId xmlns:p14="http://schemas.microsoft.com/office/powerpoint/2010/main" val="30964829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224145"/>
            <a:ext cx="10515600" cy="972607"/>
          </a:xfrm>
        </p:spPr>
        <p:txBody>
          <a:bodyPr/>
          <a:lstStyle/>
          <a:p>
            <a:r>
              <a:rPr lang="en-GB" dirty="0"/>
              <a:t>Documentation and record keeping</a:t>
            </a:r>
          </a:p>
        </p:txBody>
      </p:sp>
      <p:sp>
        <p:nvSpPr>
          <p:cNvPr id="6" name="TextBox 5">
            <a:extLst>
              <a:ext uri="{FF2B5EF4-FFF2-40B4-BE49-F238E27FC236}">
                <a16:creationId xmlns:a16="http://schemas.microsoft.com/office/drawing/2014/main" id="{E7C18F16-C829-4EA8-96AA-5B7909D84355}"/>
              </a:ext>
            </a:extLst>
          </p:cNvPr>
          <p:cNvSpPr txBox="1"/>
          <p:nvPr/>
        </p:nvSpPr>
        <p:spPr>
          <a:xfrm>
            <a:off x="1038197" y="3336726"/>
            <a:ext cx="3851809" cy="3154710"/>
          </a:xfrm>
          <a:prstGeom prst="rect">
            <a:avLst/>
          </a:prstGeom>
          <a:noFill/>
        </p:spPr>
        <p:txBody>
          <a:bodyPr wrap="square" rtlCol="0">
            <a:spAutoFit/>
          </a:bodyPr>
          <a:lstStyle/>
          <a:p>
            <a:r>
              <a:rPr lang="en-GB" sz="1600" dirty="0"/>
              <a:t>BOX 1.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dirty="0"/>
              <a:t>vaccine name</a:t>
            </a:r>
          </a:p>
          <a:p>
            <a:pPr marL="285750" indent="-285750">
              <a:buClr>
                <a:srgbClr val="007C91"/>
              </a:buClr>
              <a:buFont typeface="Arial" panose="020B0604020202020204" pitchFamily="34" charset="0"/>
              <a:buChar char="•"/>
            </a:pPr>
            <a:r>
              <a:rPr lang="en-GB" sz="1600" dirty="0"/>
              <a:t>product name</a:t>
            </a:r>
          </a:p>
          <a:p>
            <a:pPr marL="285750" indent="-285750">
              <a:buClr>
                <a:srgbClr val="007C91"/>
              </a:buClr>
              <a:buFont typeface="Arial" panose="020B0604020202020204" pitchFamily="34" charset="0"/>
              <a:buChar char="•"/>
            </a:pPr>
            <a:r>
              <a:rPr lang="en-GB" sz="1600" dirty="0"/>
              <a:t>batch number</a:t>
            </a:r>
          </a:p>
          <a:p>
            <a:pPr marL="285750" indent="-285750">
              <a:buClr>
                <a:srgbClr val="007C91"/>
              </a:buClr>
              <a:buFont typeface="Arial" panose="020B0604020202020204" pitchFamily="34" charset="0"/>
              <a:buChar char="•"/>
            </a:pPr>
            <a:r>
              <a:rPr lang="en-GB" sz="1600" dirty="0"/>
              <a:t>expiry date</a:t>
            </a:r>
          </a:p>
          <a:p>
            <a:pPr marL="285750" indent="-285750">
              <a:buClr>
                <a:srgbClr val="007C91"/>
              </a:buClr>
              <a:buFont typeface="Arial" panose="020B0604020202020204" pitchFamily="34" charset="0"/>
              <a:buChar char="•"/>
            </a:pPr>
            <a:r>
              <a:rPr lang="en-GB" sz="1600" dirty="0"/>
              <a:t>dose administered</a:t>
            </a:r>
          </a:p>
          <a:p>
            <a:pPr marL="285750" indent="-285750">
              <a:buClr>
                <a:srgbClr val="007C91"/>
              </a:buClr>
              <a:buFont typeface="Arial" panose="020B0604020202020204" pitchFamily="34" charset="0"/>
              <a:buChar char="•"/>
            </a:pPr>
            <a:r>
              <a:rPr lang="en-GB" sz="1600" dirty="0"/>
              <a:t>date immunisation given</a:t>
            </a:r>
          </a:p>
          <a:p>
            <a:pPr marL="285750" indent="-285750">
              <a:buClr>
                <a:srgbClr val="007C91"/>
              </a:buClr>
              <a:buFont typeface="Arial" panose="020B0604020202020204" pitchFamily="34" charset="0"/>
              <a:buChar char="•"/>
            </a:pPr>
            <a:r>
              <a:rPr lang="en-GB" sz="1600" dirty="0"/>
              <a:t>route/site used</a:t>
            </a:r>
          </a:p>
          <a:p>
            <a:pPr marL="285750" indent="-285750">
              <a:buClr>
                <a:srgbClr val="007C91"/>
              </a:buClr>
              <a:buFont typeface="Arial" panose="020B0604020202020204" pitchFamily="34" charset="0"/>
              <a:buChar char="•"/>
            </a:pPr>
            <a:r>
              <a:rPr lang="en-GB" sz="1600" dirty="0"/>
              <a:t>name and signature of vaccinator</a:t>
            </a:r>
          </a:p>
          <a:p>
            <a:endParaRPr lang="en-GB" dirty="0"/>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441100" y="3429000"/>
            <a:ext cx="4645296" cy="2267287"/>
          </a:xfrm>
          <a:prstGeom prst="rect">
            <a:avLst/>
          </a:prstGeom>
          <a:noFill/>
        </p:spPr>
        <p:txBody>
          <a:bodyPr wrap="square" rtlCol="0">
            <a:spAutoFit/>
          </a:bodyPr>
          <a:lstStyle/>
          <a:p>
            <a:pPr marL="0" indent="0">
              <a:buNone/>
            </a:pPr>
            <a:r>
              <a:rPr lang="en-GB" sz="1600" dirty="0"/>
              <a:t>Examples of patient records where vaccination details may need to be recorded:</a:t>
            </a:r>
          </a:p>
          <a:p>
            <a:pPr marL="285750" indent="-285750">
              <a:buFont typeface="Arial" panose="020B0604020202020204" pitchFamily="34" charset="0"/>
              <a:buChar char="•"/>
            </a:pPr>
            <a:r>
              <a:rPr lang="en-GB" sz="1600" dirty="0"/>
              <a:t>patient's GP record (or other patient record, depending on location)</a:t>
            </a:r>
          </a:p>
          <a:p>
            <a:pPr marL="285750" indent="-285750">
              <a:buFont typeface="Arial" panose="020B0604020202020204" pitchFamily="34" charset="0"/>
              <a:buChar char="•"/>
            </a:pPr>
            <a:r>
              <a:rPr lang="en-GB" sz="1600" dirty="0"/>
              <a:t>practice computer system</a:t>
            </a:r>
          </a:p>
          <a:p>
            <a:pPr marL="285750" indent="-285750">
              <a:buFont typeface="Arial" panose="020B0604020202020204" pitchFamily="34" charset="0"/>
              <a:buChar char="•"/>
            </a:pPr>
            <a:r>
              <a:rPr lang="en-GB" sz="1600" dirty="0"/>
              <a:t>occupational health record/employer's record</a:t>
            </a:r>
          </a:p>
          <a:p>
            <a:endParaRPr lang="en-GB" dirty="0"/>
          </a:p>
        </p:txBody>
      </p:sp>
      <p:sp>
        <p:nvSpPr>
          <p:cNvPr id="8" name="TextBox 7">
            <a:extLst>
              <a:ext uri="{FF2B5EF4-FFF2-40B4-BE49-F238E27FC236}">
                <a16:creationId xmlns:a16="http://schemas.microsoft.com/office/drawing/2014/main" id="{69635A68-6CA9-4021-A186-601190100554}"/>
              </a:ext>
            </a:extLst>
          </p:cNvPr>
          <p:cNvSpPr txBox="1"/>
          <p:nvPr/>
        </p:nvSpPr>
        <p:spPr>
          <a:xfrm>
            <a:off x="330206" y="1459270"/>
            <a:ext cx="10100408" cy="1831271"/>
          </a:xfrm>
          <a:prstGeom prst="rect">
            <a:avLst/>
          </a:prstGeom>
          <a:noFill/>
        </p:spPr>
        <p:txBody>
          <a:bodyPr wrap="square" rtlCol="0">
            <a:spAutoFit/>
          </a:bodyPr>
          <a:lstStyle/>
          <a:p>
            <a:pPr marL="285750" indent="-285750">
              <a:buFont typeface="Arial" panose="020B0604020202020204" pitchFamily="34" charset="0"/>
              <a:buChar char="•"/>
            </a:pPr>
            <a:r>
              <a:rPr lang="en-GB" dirty="0"/>
              <a:t>it is essential that the information in Box 1 is recorded for all doses of vaccine given to ensure complete and accurate patient vaccination records and to enable extraction of the correct data for surveillance and vaccine coverage purposes  </a:t>
            </a:r>
          </a:p>
          <a:p>
            <a:pPr marL="285750" indent="-285750">
              <a:spcBef>
                <a:spcPts val="600"/>
              </a:spcBef>
              <a:buFont typeface="Arial" panose="020B0604020202020204" pitchFamily="34" charset="0"/>
              <a:buChar char="•"/>
            </a:pPr>
            <a:r>
              <a:rPr lang="en-GB" dirty="0"/>
              <a:t>if not administered at the patient's GP surgery, a record of the vaccination given should be sent to the patient's GP to avoid duplicate vaccination and so that data can be submitted to the national COVID-19 vaccine uptake data survey</a:t>
            </a:r>
            <a:endParaRPr lang="en-GB" sz="2000" dirty="0">
              <a:solidFill>
                <a:srgbClr val="FF0000"/>
              </a:solidFill>
            </a:endParaRPr>
          </a:p>
        </p:txBody>
      </p:sp>
      <p:sp>
        <p:nvSpPr>
          <p:cNvPr id="3" name="Rectangle 2">
            <a:extLst>
              <a:ext uri="{FF2B5EF4-FFF2-40B4-BE49-F238E27FC236}">
                <a16:creationId xmlns:a16="http://schemas.microsoft.com/office/drawing/2014/main" id="{64CF2B0F-7244-4D0D-80A1-885D6EAF6984}"/>
              </a:ext>
            </a:extLst>
          </p:cNvPr>
          <p:cNvSpPr/>
          <p:nvPr/>
        </p:nvSpPr>
        <p:spPr>
          <a:xfrm>
            <a:off x="1051601" y="3312368"/>
            <a:ext cx="3825003" cy="2987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0FE1EF8-62C3-465C-BE95-5CCC3983CA27}"/>
              </a:ext>
            </a:extLst>
          </p:cNvPr>
          <p:cNvSpPr/>
          <p:nvPr/>
        </p:nvSpPr>
        <p:spPr>
          <a:xfrm>
            <a:off x="5315824" y="3312368"/>
            <a:ext cx="4895849" cy="2987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ooter Placeholder 15">
            <a:extLst>
              <a:ext uri="{FF2B5EF4-FFF2-40B4-BE49-F238E27FC236}">
                <a16:creationId xmlns:a16="http://schemas.microsoft.com/office/drawing/2014/main" id="{0FDE04F3-409B-44D9-8B48-812355405D2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1"/>
          </p:nvPr>
        </p:nvSpPr>
        <p:spPr/>
        <p:txBody>
          <a:bodyPr/>
          <a:lstStyle/>
          <a:p>
            <a:fld id="{344369E4-5DE7-46E5-874E-4FD437973785}" type="slidenum">
              <a:rPr lang="en-GB" smtClean="0"/>
              <a:pPr/>
              <a:t>132</a:t>
            </a:fld>
            <a:endParaRPr lang="en-GB" sz="1400" dirty="0"/>
          </a:p>
        </p:txBody>
      </p:sp>
    </p:spTree>
    <p:extLst>
      <p:ext uri="{BB962C8B-B14F-4D97-AF65-F5344CB8AC3E}">
        <p14:creationId xmlns:p14="http://schemas.microsoft.com/office/powerpoint/2010/main" val="28223776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5AC-FC3B-4AE7-B5D6-425F995EA698}"/>
              </a:ext>
            </a:extLst>
          </p:cNvPr>
          <p:cNvSpPr>
            <a:spLocks noGrp="1"/>
          </p:cNvSpPr>
          <p:nvPr>
            <p:ph type="title"/>
          </p:nvPr>
        </p:nvSpPr>
        <p:spPr>
          <a:xfrm>
            <a:off x="330206" y="245532"/>
            <a:ext cx="10515600" cy="972607"/>
          </a:xfrm>
        </p:spPr>
        <p:txBody>
          <a:bodyPr>
            <a:normAutofit/>
          </a:bodyPr>
          <a:lstStyle/>
          <a:p>
            <a:r>
              <a:rPr lang="en-GB" dirty="0"/>
              <a:t>Communicating about vaccination</a:t>
            </a:r>
          </a:p>
        </p:txBody>
      </p:sp>
      <p:sp>
        <p:nvSpPr>
          <p:cNvPr id="6" name="Content Placeholder 2">
            <a:extLst>
              <a:ext uri="{FF2B5EF4-FFF2-40B4-BE49-F238E27FC236}">
                <a16:creationId xmlns:a16="http://schemas.microsoft.com/office/drawing/2014/main" id="{95BA8313-776E-4977-90BC-5151F0836B1A}"/>
              </a:ext>
            </a:extLst>
          </p:cNvPr>
          <p:cNvSpPr>
            <a:spLocks noGrp="1"/>
          </p:cNvSpPr>
          <p:nvPr>
            <p:ph idx="1"/>
          </p:nvPr>
        </p:nvSpPr>
        <p:spPr bwMode="auto">
          <a:xfrm>
            <a:off x="428795" y="1652825"/>
            <a:ext cx="921646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fontScale="85000" lnSpcReduction="10000"/>
          </a:bodyPr>
          <a:lst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a:lstStyle>
          <a:p>
            <a:pPr marL="0" indent="0">
              <a:lnSpc>
                <a:spcPct val="120000"/>
              </a:lnSpc>
              <a:spcBef>
                <a:spcPts val="0"/>
              </a:spcBef>
              <a:buNone/>
            </a:pPr>
            <a:r>
              <a:rPr lang="en-GB" altLang="en-US" sz="1800" dirty="0">
                <a:latin typeface="Arial" pitchFamily="34" charset="0"/>
                <a:ea typeface="ヒラギノ角ゴ Pro W3" pitchFamily="84" charset="-128"/>
              </a:rPr>
              <a:t>There are many sources of information available relating to COVID-19. Since the virus was first identified in January 2020, there have been thousands of publications globally.</a:t>
            </a:r>
          </a:p>
          <a:p>
            <a:pPr marL="0" indent="0">
              <a:lnSpc>
                <a:spcPct val="120000"/>
              </a:lnSpc>
              <a:spcBef>
                <a:spcPts val="0"/>
              </a:spcBef>
              <a:buNone/>
            </a:pPr>
            <a:endParaRPr lang="en-GB" altLang="en-US" sz="1800" dirty="0">
              <a:latin typeface="Arial" pitchFamily="34" charset="0"/>
              <a:ea typeface="ヒラギノ角ゴ Pro W3" pitchFamily="84" charset="-128"/>
            </a:endParaRPr>
          </a:p>
          <a:p>
            <a:pPr marL="0" indent="0">
              <a:lnSpc>
                <a:spcPct val="120000"/>
              </a:lnSpc>
              <a:spcBef>
                <a:spcPts val="0"/>
              </a:spcBef>
              <a:buNone/>
            </a:pPr>
            <a:r>
              <a:rPr lang="en-GB" altLang="en-US" sz="1800" dirty="0">
                <a:latin typeface="Arial" pitchFamily="34" charset="0"/>
                <a:ea typeface="ヒラギノ角ゴ Pro W3" pitchFamily="84" charset="-128"/>
              </a:rPr>
              <a:t>When considering the information contained in written materials, there are some key points to consider:</a:t>
            </a:r>
          </a:p>
          <a:p>
            <a:pPr marL="0" indent="0">
              <a:lnSpc>
                <a:spcPct val="120000"/>
              </a:lnSpc>
              <a:spcBef>
                <a:spcPts val="0"/>
              </a:spcBef>
              <a:buNone/>
            </a:pPr>
            <a:endParaRPr lang="en-GB" altLang="en-US" sz="1200" dirty="0">
              <a:latin typeface="Arial" pitchFamily="34" charset="0"/>
              <a:ea typeface="ヒラギノ角ゴ Pro W3" pitchFamily="84" charset="-128"/>
            </a:endParaRPr>
          </a:p>
          <a:p>
            <a:pPr>
              <a:lnSpc>
                <a:spcPct val="120000"/>
              </a:lnSpc>
              <a:spcBef>
                <a:spcPts val="0"/>
              </a:spcBef>
            </a:pPr>
            <a:r>
              <a:rPr lang="en-GB" altLang="en-US" sz="1800" dirty="0">
                <a:latin typeface="Arial" pitchFamily="34" charset="0"/>
                <a:ea typeface="ヒラギノ角ゴ Pro W3" pitchFamily="84" charset="-128"/>
              </a:rPr>
              <a:t>the author and their</a:t>
            </a:r>
            <a:r>
              <a:rPr lang="en-GB" altLang="en-US" sz="1800" dirty="0">
                <a:latin typeface="Arial" pitchFamily="34" charset="0"/>
              </a:rPr>
              <a:t> expertise/background </a:t>
            </a:r>
          </a:p>
          <a:p>
            <a:pPr lvl="1">
              <a:lnSpc>
                <a:spcPct val="120000"/>
              </a:lnSpc>
              <a:spcBef>
                <a:spcPts val="0"/>
              </a:spcBef>
              <a:buFont typeface="Arial" panose="020B0604020202020204" pitchFamily="34" charset="0"/>
              <a:buChar char="•"/>
            </a:pPr>
            <a:r>
              <a:rPr lang="en-GB" altLang="en-US" sz="1800" dirty="0">
                <a:latin typeface="Arial" pitchFamily="34" charset="0"/>
              </a:rPr>
              <a:t>if the author is not named, or the source is not clear, this should raise your suspicion about the quality of the information</a:t>
            </a:r>
          </a:p>
          <a:p>
            <a:pPr lvl="1">
              <a:lnSpc>
                <a:spcPct val="120000"/>
              </a:lnSpc>
              <a:spcBef>
                <a:spcPts val="0"/>
              </a:spcBef>
              <a:buFont typeface="Arial" panose="020B0604020202020204" pitchFamily="34" charset="0"/>
              <a:buChar char="•"/>
            </a:pPr>
            <a:r>
              <a:rPr lang="en-GB" altLang="en-US" sz="1800" dirty="0">
                <a:latin typeface="Arial" pitchFamily="34" charset="0"/>
              </a:rPr>
              <a:t>does the author have a vested interest in presenting an unbalanced view?</a:t>
            </a:r>
          </a:p>
          <a:p>
            <a:pPr marL="360363" lvl="1" indent="0">
              <a:lnSpc>
                <a:spcPct val="120000"/>
              </a:lnSpc>
              <a:spcBef>
                <a:spcPts val="0"/>
              </a:spcBef>
              <a:buNone/>
            </a:pPr>
            <a:endParaRPr lang="en-GB" altLang="en-US" sz="1800" dirty="0">
              <a:latin typeface="Arial" pitchFamily="34" charset="0"/>
            </a:endParaRPr>
          </a:p>
          <a:p>
            <a:pPr>
              <a:lnSpc>
                <a:spcPct val="120000"/>
              </a:lnSpc>
              <a:spcBef>
                <a:spcPts val="0"/>
              </a:spcBef>
            </a:pPr>
            <a:r>
              <a:rPr lang="en-GB" altLang="en-US" sz="1800" dirty="0">
                <a:latin typeface="Arial" pitchFamily="34" charset="0"/>
                <a:ea typeface="ヒラギノ角ゴ Pro W3" pitchFamily="84" charset="-128"/>
              </a:rPr>
              <a:t>the way the information is presented</a:t>
            </a:r>
          </a:p>
          <a:p>
            <a:pPr lvl="1">
              <a:lnSpc>
                <a:spcPct val="120000"/>
              </a:lnSpc>
              <a:spcBef>
                <a:spcPts val="0"/>
              </a:spcBef>
              <a:buFont typeface="Arial" panose="020B0604020202020204" pitchFamily="34" charset="0"/>
              <a:buChar char="•"/>
            </a:pPr>
            <a:r>
              <a:rPr lang="en-GB" altLang="en-US" sz="1800" dirty="0">
                <a:latin typeface="Arial" pitchFamily="34" charset="0"/>
              </a:rPr>
              <a:t>is it </a:t>
            </a:r>
            <a:r>
              <a:rPr lang="en-GB" altLang="en-US" sz="1800" dirty="0">
                <a:latin typeface="Arial" pitchFamily="34" charset="0"/>
                <a:ea typeface="ヒラギノ角ゴ Pro W3" pitchFamily="84" charset="-128"/>
              </a:rPr>
              <a:t>presented in an unbiased manner, or is it selected to provide only one viewpoint when there are other equally valid views?</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the information dated? If so, there may be more recent information that is different</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if there are any uncertainties, are they mentioned?</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it possible to follow up any information by going to the original data, for example a trial of a vaccine?</a:t>
            </a:r>
          </a:p>
          <a:p>
            <a:endParaRPr lang="en-GB" altLang="en-US" dirty="0"/>
          </a:p>
        </p:txBody>
      </p:sp>
      <p:sp>
        <p:nvSpPr>
          <p:cNvPr id="10" name="Footer Placeholder 9">
            <a:extLst>
              <a:ext uri="{FF2B5EF4-FFF2-40B4-BE49-F238E27FC236}">
                <a16:creationId xmlns:a16="http://schemas.microsoft.com/office/drawing/2014/main" id="{FC58D11B-F0FD-427C-93A4-02E25F2F5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C060EE2-6E71-45C7-8F32-932481E5FB9C}"/>
              </a:ext>
            </a:extLst>
          </p:cNvPr>
          <p:cNvSpPr>
            <a:spLocks noGrp="1"/>
          </p:cNvSpPr>
          <p:nvPr>
            <p:ph type="sldNum" sz="quarter" idx="11"/>
          </p:nvPr>
        </p:nvSpPr>
        <p:spPr/>
        <p:txBody>
          <a:bodyPr/>
          <a:lstStyle/>
          <a:p>
            <a:fld id="{344369E4-5DE7-46E5-874E-4FD437973785}" type="slidenum">
              <a:rPr lang="en-GB" smtClean="0"/>
              <a:pPr/>
              <a:t>133</a:t>
            </a:fld>
            <a:endParaRPr lang="en-GB" sz="1400" dirty="0"/>
          </a:p>
        </p:txBody>
      </p:sp>
    </p:spTree>
    <p:extLst>
      <p:ext uri="{BB962C8B-B14F-4D97-AF65-F5344CB8AC3E}">
        <p14:creationId xmlns:p14="http://schemas.microsoft.com/office/powerpoint/2010/main" val="5897484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25B2-8C6C-41F6-AE72-7AC16BA6CA21}"/>
              </a:ext>
            </a:extLst>
          </p:cNvPr>
          <p:cNvSpPr>
            <a:spLocks noGrp="1"/>
          </p:cNvSpPr>
          <p:nvPr>
            <p:ph type="title"/>
          </p:nvPr>
        </p:nvSpPr>
        <p:spPr>
          <a:xfrm>
            <a:off x="675689" y="225238"/>
            <a:ext cx="10332627" cy="648072"/>
          </a:xfrm>
        </p:spPr>
        <p:txBody>
          <a:bodyPr>
            <a:normAutofit fontScale="90000"/>
          </a:bodyPr>
          <a:lstStyle/>
          <a:p>
            <a:r>
              <a:rPr lang="en-GB" dirty="0"/>
              <a:t>Addressing concerns and providing information to those being vaccinated</a:t>
            </a:r>
          </a:p>
        </p:txBody>
      </p:sp>
      <p:sp>
        <p:nvSpPr>
          <p:cNvPr id="3" name="Content Placeholder 2">
            <a:extLst>
              <a:ext uri="{FF2B5EF4-FFF2-40B4-BE49-F238E27FC236}">
                <a16:creationId xmlns:a16="http://schemas.microsoft.com/office/drawing/2014/main" id="{2A3EFFA4-406B-4ADB-BB0C-3D2A51D5B0ED}"/>
              </a:ext>
            </a:extLst>
          </p:cNvPr>
          <p:cNvSpPr>
            <a:spLocks noGrp="1"/>
          </p:cNvSpPr>
          <p:nvPr>
            <p:ph idx="1"/>
          </p:nvPr>
        </p:nvSpPr>
        <p:spPr>
          <a:xfrm>
            <a:off x="622474" y="1688927"/>
            <a:ext cx="9687596" cy="4535909"/>
          </a:xfrm>
        </p:spPr>
        <p:txBody>
          <a:bodyPr/>
          <a:lstStyle/>
          <a:p>
            <a:pPr marL="342900" indent="-342900">
              <a:lnSpc>
                <a:spcPct val="100000"/>
              </a:lnSpc>
              <a:spcBef>
                <a:spcPts val="0"/>
              </a:spcBef>
              <a:buFont typeface="Arial" panose="020B0604020202020204" pitchFamily="34" charset="0"/>
              <a:buChar char="•"/>
            </a:pPr>
            <a:r>
              <a:rPr lang="en-GB" sz="2000" dirty="0"/>
              <a:t>the COVID-19 vaccines are relatively new vaccines. Patient information leaflets are available but many patients will want additional verbal reassurance or answers</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r>
              <a:rPr lang="en-GB" sz="2000" dirty="0"/>
              <a:t>it is important to read the information being made available to vaccinees so the information you give is consistent with this and so you know what information they have already had</a:t>
            </a:r>
          </a:p>
          <a:p>
            <a:pPr marL="0" indent="0">
              <a:lnSpc>
                <a:spcPct val="100000"/>
              </a:lnSpc>
              <a:spcBef>
                <a:spcPts val="0"/>
              </a:spcBef>
            </a:pPr>
            <a:endParaRPr lang="en-GB" sz="2000" dirty="0"/>
          </a:p>
          <a:p>
            <a:pPr marL="342900" indent="-342900">
              <a:lnSpc>
                <a:spcPct val="100000"/>
              </a:lnSpc>
              <a:spcBef>
                <a:spcPts val="0"/>
              </a:spcBef>
              <a:buFont typeface="Arial" panose="020B0604020202020204" pitchFamily="34" charset="0"/>
              <a:buChar char="•"/>
            </a:pPr>
            <a:r>
              <a:rPr lang="en-GB" sz="2000" dirty="0"/>
              <a:t>it is also important to know where to direct patients to for further information</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r>
              <a:rPr lang="en-GB" sz="2000" dirty="0"/>
              <a:t>if people’s questions and concerns are answered accurately and appropriately, they are more likely to accept vaccination </a:t>
            </a:r>
          </a:p>
          <a:p>
            <a:endParaRPr lang="en-GB" sz="1600" dirty="0"/>
          </a:p>
          <a:p>
            <a:endParaRPr lang="en-GB" sz="1200" dirty="0">
              <a:solidFill>
                <a:srgbClr val="FF0000"/>
              </a:solidFill>
            </a:endParaRPr>
          </a:p>
        </p:txBody>
      </p:sp>
      <p:sp>
        <p:nvSpPr>
          <p:cNvPr id="10" name="Footer Placeholder 9">
            <a:extLst>
              <a:ext uri="{FF2B5EF4-FFF2-40B4-BE49-F238E27FC236}">
                <a16:creationId xmlns:a16="http://schemas.microsoft.com/office/drawing/2014/main" id="{006CB66F-3D5D-470F-BBC1-DE7C0C0A8B5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7B6DBC5E-0190-49EB-93DE-693E6AE46B4A}"/>
              </a:ext>
            </a:extLst>
          </p:cNvPr>
          <p:cNvSpPr>
            <a:spLocks noGrp="1"/>
          </p:cNvSpPr>
          <p:nvPr>
            <p:ph type="sldNum" sz="quarter" idx="11"/>
          </p:nvPr>
        </p:nvSpPr>
        <p:spPr/>
        <p:txBody>
          <a:bodyPr/>
          <a:lstStyle/>
          <a:p>
            <a:fld id="{344369E4-5DE7-46E5-874E-4FD437973785}" type="slidenum">
              <a:rPr lang="en-GB" smtClean="0"/>
              <a:pPr/>
              <a:t>134</a:t>
            </a:fld>
            <a:endParaRPr lang="en-GB" sz="1400" dirty="0"/>
          </a:p>
        </p:txBody>
      </p:sp>
    </p:spTree>
    <p:extLst>
      <p:ext uri="{BB962C8B-B14F-4D97-AF65-F5344CB8AC3E}">
        <p14:creationId xmlns:p14="http://schemas.microsoft.com/office/powerpoint/2010/main" val="31001369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A04-B4EB-4F9E-B321-D25A62028B1D}"/>
              </a:ext>
            </a:extLst>
          </p:cNvPr>
          <p:cNvSpPr>
            <a:spLocks noGrp="1"/>
          </p:cNvSpPr>
          <p:nvPr>
            <p:ph type="title"/>
          </p:nvPr>
        </p:nvSpPr>
        <p:spPr>
          <a:xfrm>
            <a:off x="375185" y="245532"/>
            <a:ext cx="10515600" cy="972607"/>
          </a:xfrm>
        </p:spPr>
        <p:txBody>
          <a:bodyPr>
            <a:normAutofit/>
          </a:bodyPr>
          <a:lstStyle/>
          <a:p>
            <a:r>
              <a:rPr lang="en-GB" dirty="0"/>
              <a:t>General principles for addressing concerns</a:t>
            </a:r>
          </a:p>
        </p:txBody>
      </p:sp>
      <p:sp>
        <p:nvSpPr>
          <p:cNvPr id="3" name="Content Placeholder 2">
            <a:extLst>
              <a:ext uri="{FF2B5EF4-FFF2-40B4-BE49-F238E27FC236}">
                <a16:creationId xmlns:a16="http://schemas.microsoft.com/office/drawing/2014/main" id="{7FEF12BA-2F2A-45E7-BCD8-0D80432D846C}"/>
              </a:ext>
            </a:extLst>
          </p:cNvPr>
          <p:cNvSpPr>
            <a:spLocks noGrp="1"/>
          </p:cNvSpPr>
          <p:nvPr>
            <p:ph idx="1"/>
          </p:nvPr>
        </p:nvSpPr>
        <p:spPr>
          <a:xfrm>
            <a:off x="330206" y="1774826"/>
            <a:ext cx="9669472" cy="4351338"/>
          </a:xfrm>
        </p:spPr>
        <p:txBody>
          <a:bodyPr>
            <a:normAutofit fontScale="92500" lnSpcReduction="20000"/>
          </a:bodyPr>
          <a:lstStyle/>
          <a:p>
            <a:pPr marL="285750" indent="-285750" defTabSz="720725">
              <a:lnSpc>
                <a:spcPct val="100000"/>
              </a:lnSpc>
              <a:spcAft>
                <a:spcPts val="900"/>
              </a:spcAft>
              <a:buFont typeface="Arial" panose="020B0604020202020204" pitchFamily="34" charset="0"/>
              <a:buChar char="•"/>
            </a:pPr>
            <a:r>
              <a:rPr lang="en-GB" altLang="en-US" sz="2000" dirty="0">
                <a:cs typeface="+mn-cs"/>
              </a:rPr>
              <a:t>give the patient/parent/carer time to ask questions</a:t>
            </a:r>
          </a:p>
          <a:p>
            <a:pPr marL="285750" indent="-285750" defTabSz="720725">
              <a:lnSpc>
                <a:spcPct val="100000"/>
              </a:lnSpc>
              <a:spcAft>
                <a:spcPts val="900"/>
              </a:spcAft>
              <a:buFont typeface="Arial" panose="020B0604020202020204" pitchFamily="34" charset="0"/>
              <a:buChar char="•"/>
            </a:pPr>
            <a:r>
              <a:rPr lang="en-GB" altLang="en-US" sz="2000" dirty="0">
                <a:cs typeface="+mn-cs"/>
              </a:rPr>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 patient/parents’/carers’ personal experience</a:t>
            </a:r>
          </a:p>
          <a:p>
            <a:pPr marL="285750" indent="-285750" defTabSz="720725">
              <a:lnSpc>
                <a:spcPct val="100000"/>
              </a:lnSpc>
              <a:spcAft>
                <a:spcPts val="900"/>
              </a:spcAft>
              <a:buFont typeface="Arial" panose="020B0604020202020204" pitchFamily="34" charset="0"/>
              <a:buChar char="•"/>
            </a:pPr>
            <a:r>
              <a:rPr lang="en-GB" altLang="en-US" sz="2000" dirty="0">
                <a:cs typeface="+mn-cs"/>
              </a:rPr>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2000" dirty="0">
                <a:cs typeface="+mn-cs"/>
              </a:rPr>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2000" dirty="0">
                <a:cs typeface="+mn-cs"/>
              </a:rPr>
              <a:t>recommend immunisation</a:t>
            </a:r>
          </a:p>
        </p:txBody>
      </p:sp>
      <p:sp>
        <p:nvSpPr>
          <p:cNvPr id="10" name="Footer Placeholder 9">
            <a:extLst>
              <a:ext uri="{FF2B5EF4-FFF2-40B4-BE49-F238E27FC236}">
                <a16:creationId xmlns:a16="http://schemas.microsoft.com/office/drawing/2014/main" id="{E26B4764-1259-485B-923B-D181207C549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A08D962-724A-4062-A88F-0F0FA437762A}"/>
              </a:ext>
            </a:extLst>
          </p:cNvPr>
          <p:cNvSpPr>
            <a:spLocks noGrp="1"/>
          </p:cNvSpPr>
          <p:nvPr>
            <p:ph type="sldNum" sz="quarter" idx="11"/>
          </p:nvPr>
        </p:nvSpPr>
        <p:spPr/>
        <p:txBody>
          <a:bodyPr/>
          <a:lstStyle/>
          <a:p>
            <a:fld id="{344369E4-5DE7-46E5-874E-4FD437973785}" type="slidenum">
              <a:rPr lang="en-GB" smtClean="0"/>
              <a:pPr/>
              <a:t>135</a:t>
            </a:fld>
            <a:endParaRPr lang="en-GB" sz="1400" dirty="0"/>
          </a:p>
        </p:txBody>
      </p:sp>
    </p:spTree>
    <p:extLst>
      <p:ext uri="{BB962C8B-B14F-4D97-AF65-F5344CB8AC3E}">
        <p14:creationId xmlns:p14="http://schemas.microsoft.com/office/powerpoint/2010/main" val="11576324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428795" y="245532"/>
            <a:ext cx="10515600" cy="972607"/>
          </a:xfrm>
        </p:spPr>
        <p:txBody>
          <a:bodyPr>
            <a:normAutofit/>
          </a:bodyPr>
          <a:lstStyle/>
          <a:p>
            <a:r>
              <a:rPr lang="en-GB" dirty="0"/>
              <a:t>Knowledge and skills</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330206" y="1774826"/>
            <a:ext cx="8721515" cy="4351338"/>
          </a:xfrm>
        </p:spPr>
        <p:txBody>
          <a:bodyPr/>
          <a:lstStyle/>
          <a:p>
            <a:pPr marL="342900" indent="-342900">
              <a:lnSpc>
                <a:spcPct val="100000"/>
              </a:lnSpc>
              <a:spcBef>
                <a:spcPts val="0"/>
              </a:spcBef>
              <a:buFont typeface="Arial" panose="020B0604020202020204" pitchFamily="34" charset="0"/>
              <a:buChar char="•"/>
            </a:pPr>
            <a:r>
              <a:rPr lang="en-GB" sz="2000" dirty="0"/>
              <a:t>a high level of knowledge and a positive attitude to immunisation helps to achieve and maintain high vaccine uptake</a:t>
            </a:r>
          </a:p>
          <a:p>
            <a:pPr marL="342900" indent="-342900">
              <a:lnSpc>
                <a:spcPct val="100000"/>
              </a:lnSpc>
              <a:spcBef>
                <a:spcPts val="1200"/>
              </a:spcBef>
              <a:buFont typeface="Arial" panose="020B0604020202020204" pitchFamily="34" charset="0"/>
              <a:buChar char="•"/>
            </a:pPr>
            <a:r>
              <a:rPr lang="en-GB" sz="2000" dirty="0"/>
              <a:t>those being vaccinated need to feel confident that the person giving them the vaccine or advising them knows what they are doing and has the appropriate knowledge, skills and ability</a:t>
            </a:r>
          </a:p>
          <a:p>
            <a:pPr marL="342900" indent="-342900">
              <a:lnSpc>
                <a:spcPct val="100000"/>
              </a:lnSpc>
              <a:spcBef>
                <a:spcPts val="1200"/>
              </a:spcBef>
              <a:buFont typeface="Arial" panose="020B0604020202020204" pitchFamily="34" charset="0"/>
              <a:buChar char="•"/>
            </a:pPr>
            <a:r>
              <a:rPr lang="en-GB" sz="2000" dirty="0"/>
              <a:t>immunisers who do not feel confident should discuss their concerns with a mentor or supervisor</a:t>
            </a:r>
          </a:p>
          <a:p>
            <a:endParaRPr lang="en-GB" dirty="0"/>
          </a:p>
          <a:p>
            <a:endParaRPr lang="en-GB" dirty="0"/>
          </a:p>
        </p:txBody>
      </p:sp>
      <p:sp>
        <p:nvSpPr>
          <p:cNvPr id="10" name="Footer Placeholder 9">
            <a:extLst>
              <a:ext uri="{FF2B5EF4-FFF2-40B4-BE49-F238E27FC236}">
                <a16:creationId xmlns:a16="http://schemas.microsoft.com/office/drawing/2014/main" id="{2EEF9F96-87A9-4125-85C2-931F96C39FA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6E1361B-B5BE-4928-8F40-E8AAC8E2887F}"/>
              </a:ext>
            </a:extLst>
          </p:cNvPr>
          <p:cNvSpPr>
            <a:spLocks noGrp="1"/>
          </p:cNvSpPr>
          <p:nvPr>
            <p:ph type="sldNum" sz="quarter" idx="11"/>
          </p:nvPr>
        </p:nvSpPr>
        <p:spPr/>
        <p:txBody>
          <a:bodyPr/>
          <a:lstStyle/>
          <a:p>
            <a:fld id="{344369E4-5DE7-46E5-874E-4FD437973785}" type="slidenum">
              <a:rPr lang="en-GB" smtClean="0"/>
              <a:pPr/>
              <a:t>136</a:t>
            </a:fld>
            <a:endParaRPr lang="en-GB" sz="1400" dirty="0"/>
          </a:p>
        </p:txBody>
      </p:sp>
    </p:spTree>
    <p:extLst>
      <p:ext uri="{BB962C8B-B14F-4D97-AF65-F5344CB8AC3E}">
        <p14:creationId xmlns:p14="http://schemas.microsoft.com/office/powerpoint/2010/main" val="27207885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814547" y="381508"/>
            <a:ext cx="8028000" cy="648072"/>
          </a:xfrm>
        </p:spPr>
        <p:txBody>
          <a:bodyPr/>
          <a:lstStyle/>
          <a:p>
            <a:r>
              <a:rPr lang="en-GB" dirty="0"/>
              <a:t>Knowledge and skill check</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502025" y="1520789"/>
            <a:ext cx="9606710" cy="4955703"/>
          </a:xfrm>
        </p:spPr>
        <p:txBody>
          <a:bodyPr>
            <a:normAutofit/>
          </a:bodyPr>
          <a:lstStyle/>
          <a:p>
            <a:pPr>
              <a:lnSpc>
                <a:spcPct val="110000"/>
              </a:lnSpc>
              <a:spcBef>
                <a:spcPts val="0"/>
              </a:spcBef>
            </a:pPr>
            <a:r>
              <a:rPr lang="en-GB" sz="2000" dirty="0"/>
              <a:t>statutory and mandatory training – should be completed as specified by your employer (including basic life support and anaphylaxis). This may also include additional sessions on infection prevention and control, information governance and other relevant topics to the patient group(s) you will be vaccinating</a:t>
            </a:r>
          </a:p>
          <a:p>
            <a:pPr>
              <a:lnSpc>
                <a:spcPct val="110000"/>
              </a:lnSpc>
              <a:spcBef>
                <a:spcPts val="600"/>
              </a:spcBef>
            </a:pPr>
            <a:r>
              <a:rPr lang="en-GB" sz="2000" dirty="0"/>
              <a:t>vaccine specific training (knowledge) – through elearning, classroom-based training or a webinar</a:t>
            </a:r>
          </a:p>
          <a:p>
            <a:pPr>
              <a:lnSpc>
                <a:spcPct val="110000"/>
              </a:lnSpc>
              <a:spcBef>
                <a:spcPts val="600"/>
              </a:spcBef>
            </a:pPr>
            <a:r>
              <a:rPr lang="en-GB" sz="2000" dirty="0"/>
              <a:t>vaccine specific training (practical) – preparing a vaccine and intramuscular (IM) injection technique</a:t>
            </a:r>
          </a:p>
          <a:p>
            <a:pPr>
              <a:lnSpc>
                <a:spcPct val="110000"/>
              </a:lnSpc>
              <a:spcBef>
                <a:spcPts val="600"/>
              </a:spcBef>
            </a:pPr>
            <a:r>
              <a:rPr lang="en-GB" sz="2000" dirty="0"/>
              <a:t>competency assessment –</a:t>
            </a:r>
            <a:r>
              <a:rPr lang="en-GB" sz="2000" dirty="0">
                <a:ea typeface="Calibri" panose="020F0502020204030204" pitchFamily="34" charset="0"/>
                <a:cs typeface="Times New Roman" panose="02020603050405020304" pitchFamily="18" charset="0"/>
              </a:rPr>
              <a:t> for formal assessment and sign-off of clinical competency</a:t>
            </a:r>
          </a:p>
          <a:p>
            <a:pPr>
              <a:lnSpc>
                <a:spcPct val="110000"/>
              </a:lnSpc>
              <a:spcBef>
                <a:spcPts val="600"/>
              </a:spcBef>
            </a:pPr>
            <a:r>
              <a:rPr lang="en-GB" sz="2000" dirty="0">
                <a:ea typeface="Calibri" panose="020F0502020204030204" pitchFamily="34" charset="0"/>
                <a:cs typeface="Times New Roman" panose="02020603050405020304" pitchFamily="18" charset="0"/>
              </a:rPr>
              <a:t>supervision is recommended for new immunisers until both they, and their supervisor or trainer, feel confident that they have the necessary knowledge and skills to administer vaccines safely and competently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DB9A793-4470-4D8A-8FAF-8F7940CD566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404F98D9-5C8D-4047-8CD8-58FD68320601}"/>
              </a:ext>
            </a:extLst>
          </p:cNvPr>
          <p:cNvSpPr>
            <a:spLocks noGrp="1"/>
          </p:cNvSpPr>
          <p:nvPr>
            <p:ph type="sldNum" sz="quarter" idx="11"/>
          </p:nvPr>
        </p:nvSpPr>
        <p:spPr/>
        <p:txBody>
          <a:bodyPr/>
          <a:lstStyle/>
          <a:p>
            <a:fld id="{344369E4-5DE7-46E5-874E-4FD437973785}" type="slidenum">
              <a:rPr lang="en-GB" smtClean="0"/>
              <a:pPr/>
              <a:t>137</a:t>
            </a:fld>
            <a:endParaRPr lang="en-GB" sz="1400" dirty="0"/>
          </a:p>
        </p:txBody>
      </p:sp>
    </p:spTree>
    <p:extLst>
      <p:ext uri="{BB962C8B-B14F-4D97-AF65-F5344CB8AC3E}">
        <p14:creationId xmlns:p14="http://schemas.microsoft.com/office/powerpoint/2010/main" val="28564148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6CAF-1D97-44B4-9D52-20381B339766}"/>
              </a:ext>
            </a:extLst>
          </p:cNvPr>
          <p:cNvSpPr>
            <a:spLocks noGrp="1"/>
          </p:cNvSpPr>
          <p:nvPr>
            <p:ph type="title"/>
          </p:nvPr>
        </p:nvSpPr>
        <p:spPr>
          <a:xfrm>
            <a:off x="755379" y="316472"/>
            <a:ext cx="8028000" cy="648072"/>
          </a:xfrm>
        </p:spPr>
        <p:txBody>
          <a:bodyPr/>
          <a:lstStyle/>
          <a:p>
            <a:r>
              <a:rPr lang="en-GB" dirty="0"/>
              <a:t>Competency assessment tool</a:t>
            </a:r>
          </a:p>
        </p:txBody>
      </p:sp>
      <p:sp>
        <p:nvSpPr>
          <p:cNvPr id="3" name="Content Placeholder 2">
            <a:extLst>
              <a:ext uri="{FF2B5EF4-FFF2-40B4-BE49-F238E27FC236}">
                <a16:creationId xmlns:a16="http://schemas.microsoft.com/office/drawing/2014/main" id="{BDE28F5C-1699-4CBF-81CB-612B1048DE38}"/>
              </a:ext>
            </a:extLst>
          </p:cNvPr>
          <p:cNvSpPr>
            <a:spLocks noGrp="1"/>
          </p:cNvSpPr>
          <p:nvPr>
            <p:ph idx="1"/>
          </p:nvPr>
        </p:nvSpPr>
        <p:spPr>
          <a:xfrm>
            <a:off x="567571" y="1483147"/>
            <a:ext cx="9792834" cy="4955703"/>
          </a:xfrm>
        </p:spPr>
        <p:txBody>
          <a:bodyPr>
            <a:normAutofit fontScale="85000" lnSpcReduction="20000"/>
          </a:bodyPr>
          <a:lstStyle/>
          <a:p>
            <a:pPr marL="0" indent="0">
              <a:lnSpc>
                <a:spcPct val="120000"/>
              </a:lnSpc>
              <a:spcBef>
                <a:spcPts val="0"/>
              </a:spcBef>
              <a:buNone/>
            </a:pPr>
            <a:r>
              <a:rPr lang="en-GB" dirty="0"/>
              <a:t>The competency assessment tool is divided into 3 areas:</a:t>
            </a:r>
          </a:p>
          <a:p>
            <a:pPr marL="457200" indent="-457200">
              <a:lnSpc>
                <a:spcPct val="120000"/>
              </a:lnSpc>
              <a:spcBef>
                <a:spcPts val="0"/>
              </a:spcBef>
              <a:buFont typeface="+mj-lt"/>
              <a:buAutoNum type="arabicParenR"/>
            </a:pPr>
            <a:r>
              <a:rPr lang="en-GB" dirty="0"/>
              <a:t>knowledge</a:t>
            </a:r>
          </a:p>
          <a:p>
            <a:pPr marL="457200" indent="-457200">
              <a:lnSpc>
                <a:spcPct val="120000"/>
              </a:lnSpc>
              <a:spcBef>
                <a:spcPts val="0"/>
              </a:spcBef>
              <a:buFont typeface="+mj-lt"/>
              <a:buAutoNum type="arabicParenR"/>
            </a:pPr>
            <a:r>
              <a:rPr lang="en-GB" dirty="0"/>
              <a:t>core clinical skills</a:t>
            </a:r>
          </a:p>
          <a:p>
            <a:pPr marL="457200" indent="-457200">
              <a:lnSpc>
                <a:spcPct val="120000"/>
              </a:lnSpc>
              <a:spcBef>
                <a:spcPts val="0"/>
              </a:spcBef>
              <a:buFont typeface="+mj-lt"/>
              <a:buAutoNum type="arabicParenR"/>
            </a:pPr>
            <a:r>
              <a:rPr lang="en-GB" dirty="0"/>
              <a:t>the clinical process/procedure for vaccine administration</a:t>
            </a:r>
          </a:p>
          <a:p>
            <a:pPr marL="0" indent="0">
              <a:lnSpc>
                <a:spcPct val="110000"/>
              </a:lnSpc>
              <a:spcBef>
                <a:spcPts val="1200"/>
              </a:spcBef>
              <a:buNone/>
            </a:pPr>
            <a:r>
              <a:rPr lang="en-GB" dirty="0"/>
              <a:t>It should be completed by those who are new to or returning to immunisation before sharing with their supervisor. Experienced immunisers should use it as a self-assessment tool.</a:t>
            </a:r>
            <a:endParaRPr lang="en-GB" sz="1100" dirty="0"/>
          </a:p>
          <a:p>
            <a:pPr marL="0" indent="0">
              <a:lnSpc>
                <a:spcPct val="110000"/>
              </a:lnSpc>
              <a:spcBef>
                <a:spcPts val="1200"/>
              </a:spcBef>
              <a:buNone/>
            </a:pPr>
            <a:r>
              <a:rPr lang="en-GB" dirty="0"/>
              <a:t>The supervisor carrying out the assessment should:</a:t>
            </a:r>
          </a:p>
          <a:p>
            <a:pPr marL="400050" indent="-400050">
              <a:lnSpc>
                <a:spcPct val="120000"/>
              </a:lnSpc>
              <a:spcBef>
                <a:spcPts val="0"/>
              </a:spcBef>
              <a:buFont typeface="+mj-lt"/>
              <a:buAutoNum type="romanLcPeriod"/>
            </a:pPr>
            <a:r>
              <a:rPr lang="en-GB" dirty="0"/>
              <a:t>review the self-assessment, discussing any areas identified as ‘need to improve’ </a:t>
            </a:r>
          </a:p>
          <a:p>
            <a:pPr marL="400050" indent="-400050">
              <a:lnSpc>
                <a:spcPct val="120000"/>
              </a:lnSpc>
              <a:spcBef>
                <a:spcPts val="0"/>
              </a:spcBef>
              <a:buFont typeface="+mj-lt"/>
              <a:buAutoNum type="romanLcPeriod"/>
            </a:pPr>
            <a:r>
              <a:rPr lang="en-GB" dirty="0"/>
              <a:t>observe performance in the provision of immunisations/advice and indicate whether each competency is ‘met’ or ‘needs to improve’ in the ‘supervisor review’ column</a:t>
            </a:r>
          </a:p>
          <a:p>
            <a:pPr marL="400050" indent="-400050">
              <a:lnSpc>
                <a:spcPct val="120000"/>
              </a:lnSpc>
              <a:spcBef>
                <a:spcPts val="0"/>
              </a:spcBef>
              <a:buFont typeface="+mj-lt"/>
              <a:buAutoNum type="romanLcPeriod"/>
            </a:pPr>
            <a:r>
              <a:rPr lang="en-GB" dirty="0"/>
              <a:t>if improvement is needed, help to develop an action plan to enable the achievement of the required level of competence and plan a further assessment</a:t>
            </a:r>
          </a:p>
          <a:p>
            <a:pPr marL="400050" indent="-400050">
              <a:lnSpc>
                <a:spcPct val="120000"/>
              </a:lnSpc>
              <a:spcBef>
                <a:spcPts val="0"/>
              </a:spcBef>
              <a:buFont typeface="+mj-lt"/>
              <a:buAutoNum type="romanLcPeriod"/>
            </a:pPr>
            <a:r>
              <a:rPr lang="en-GB" dirty="0"/>
              <a:t>sign off the section at the bottom of the assessment when competency is agreed</a:t>
            </a:r>
          </a:p>
          <a:p>
            <a:pPr>
              <a:lnSpc>
                <a:spcPct val="100000"/>
              </a:lnSpc>
              <a:spcAft>
                <a:spcPts val="600"/>
              </a:spcAft>
            </a:pPr>
            <a:endParaRPr lang="en-GB" dirty="0"/>
          </a:p>
        </p:txBody>
      </p:sp>
      <p:sp>
        <p:nvSpPr>
          <p:cNvPr id="10" name="Footer Placeholder 9">
            <a:extLst>
              <a:ext uri="{FF2B5EF4-FFF2-40B4-BE49-F238E27FC236}">
                <a16:creationId xmlns:a16="http://schemas.microsoft.com/office/drawing/2014/main" id="{17A1038D-343F-46C8-9DAE-09253F00180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5FBCC8D-6DDA-432C-925F-26EDD522D25A}"/>
              </a:ext>
            </a:extLst>
          </p:cNvPr>
          <p:cNvSpPr>
            <a:spLocks noGrp="1"/>
          </p:cNvSpPr>
          <p:nvPr>
            <p:ph type="sldNum" sz="quarter" idx="11"/>
          </p:nvPr>
        </p:nvSpPr>
        <p:spPr/>
        <p:txBody>
          <a:bodyPr/>
          <a:lstStyle/>
          <a:p>
            <a:fld id="{344369E4-5DE7-46E5-874E-4FD437973785}" type="slidenum">
              <a:rPr lang="en-GB" smtClean="0"/>
              <a:pPr/>
              <a:t>138</a:t>
            </a:fld>
            <a:endParaRPr lang="en-GB" sz="1400" dirty="0"/>
          </a:p>
        </p:txBody>
      </p:sp>
    </p:spTree>
    <p:extLst>
      <p:ext uri="{BB962C8B-B14F-4D97-AF65-F5344CB8AC3E}">
        <p14:creationId xmlns:p14="http://schemas.microsoft.com/office/powerpoint/2010/main" val="33987062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948D-4A3B-4813-AFA8-0DCEB89759A1}"/>
              </a:ext>
            </a:extLst>
          </p:cNvPr>
          <p:cNvSpPr>
            <a:spLocks noGrp="1"/>
          </p:cNvSpPr>
          <p:nvPr>
            <p:ph type="title"/>
          </p:nvPr>
        </p:nvSpPr>
        <p:spPr>
          <a:xfrm>
            <a:off x="567831" y="345754"/>
            <a:ext cx="10704000" cy="648072"/>
          </a:xfrm>
        </p:spPr>
        <p:txBody>
          <a:bodyPr>
            <a:normAutofit fontScale="90000"/>
          </a:bodyPr>
          <a:lstStyle/>
          <a:p>
            <a:r>
              <a:rPr lang="en-GB" dirty="0"/>
              <a:t>COVID-19 vaccinator competency assessment tool</a:t>
            </a:r>
          </a:p>
        </p:txBody>
      </p:sp>
      <p:pic>
        <p:nvPicPr>
          <p:cNvPr id="7" name="Picture 6">
            <a:extLst>
              <a:ext uri="{FF2B5EF4-FFF2-40B4-BE49-F238E27FC236}">
                <a16:creationId xmlns:a16="http://schemas.microsoft.com/office/drawing/2014/main" id="{E0050C75-2056-4C53-AECD-F9A92D8CC13E}"/>
              </a:ext>
            </a:extLst>
          </p:cNvPr>
          <p:cNvPicPr>
            <a:picLocks noChangeAspect="1"/>
          </p:cNvPicPr>
          <p:nvPr/>
        </p:nvPicPr>
        <p:blipFill>
          <a:blip r:embed="rId3"/>
          <a:stretch>
            <a:fillRect/>
          </a:stretch>
        </p:blipFill>
        <p:spPr>
          <a:xfrm>
            <a:off x="1275127" y="1482474"/>
            <a:ext cx="7629393" cy="4692028"/>
          </a:xfrm>
          <a:prstGeom prst="rect">
            <a:avLst/>
          </a:prstGeom>
        </p:spPr>
      </p:pic>
      <p:sp>
        <p:nvSpPr>
          <p:cNvPr id="10" name="Footer Placeholder 9">
            <a:extLst>
              <a:ext uri="{FF2B5EF4-FFF2-40B4-BE49-F238E27FC236}">
                <a16:creationId xmlns:a16="http://schemas.microsoft.com/office/drawing/2014/main" id="{27881E1D-73BF-4A52-81F0-D7F210AC209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700A5831-D90F-42F7-A703-FBD64AA5A31E}"/>
              </a:ext>
            </a:extLst>
          </p:cNvPr>
          <p:cNvSpPr>
            <a:spLocks noGrp="1"/>
          </p:cNvSpPr>
          <p:nvPr>
            <p:ph type="sldNum" sz="quarter" idx="11"/>
          </p:nvPr>
        </p:nvSpPr>
        <p:spPr/>
        <p:txBody>
          <a:bodyPr/>
          <a:lstStyle/>
          <a:p>
            <a:fld id="{344369E4-5DE7-46E5-874E-4FD437973785}" type="slidenum">
              <a:rPr lang="en-GB" smtClean="0"/>
              <a:pPr/>
              <a:t>139</a:t>
            </a:fld>
            <a:endParaRPr lang="en-GB" sz="1400" dirty="0"/>
          </a:p>
        </p:txBody>
      </p:sp>
    </p:spTree>
    <p:extLst>
      <p:ext uri="{BB962C8B-B14F-4D97-AF65-F5344CB8AC3E}">
        <p14:creationId xmlns:p14="http://schemas.microsoft.com/office/powerpoint/2010/main" val="414499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dirty="0"/>
              <a:t>COVID-19 symptoms</a:t>
            </a:r>
            <a:endParaRPr lang="en-GB" dirty="0">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495230" y="1604316"/>
            <a:ext cx="6098517" cy="4584510"/>
          </a:xfrm>
        </p:spPr>
        <p:txBody>
          <a:bodyPr>
            <a:normAutofit fontScale="62500" lnSpcReduction="20000"/>
          </a:bodyPr>
          <a:lstStyle/>
          <a:p>
            <a:pPr marL="0" indent="0">
              <a:lnSpc>
                <a:spcPct val="120000"/>
              </a:lnSpc>
              <a:buNone/>
            </a:pPr>
            <a:r>
              <a:rPr lang="en-GB" dirty="0"/>
              <a:t>The estimated incubation period is 3 to 6 days but can vary between 1 and 11 days.</a:t>
            </a:r>
          </a:p>
          <a:p>
            <a:endParaRPr lang="en-GB" sz="900" dirty="0"/>
          </a:p>
          <a:p>
            <a:pPr marL="0" indent="0">
              <a:buNone/>
            </a:pPr>
            <a:r>
              <a:rPr lang="en-GB" dirty="0"/>
              <a:t>Symptoms may vary by age but the key identifying symptoms of coronavirus are:</a:t>
            </a:r>
          </a:p>
          <a:p>
            <a:pPr marL="285750" indent="-285750">
              <a:lnSpc>
                <a:spcPct val="120000"/>
              </a:lnSpc>
              <a:buFont typeface="Arial" panose="020B0604020202020204" pitchFamily="34" charset="0"/>
              <a:buChar char="•"/>
            </a:pPr>
            <a:r>
              <a:rPr lang="en-GB" dirty="0"/>
              <a:t>a new, continuous cough – coughing for more than an hour, or 3 or more coughing episodes in 24 hours  </a:t>
            </a:r>
          </a:p>
          <a:p>
            <a:pPr marL="285750" indent="-285750">
              <a:buFont typeface="Arial" panose="020B0604020202020204" pitchFamily="34" charset="0"/>
              <a:buChar char="•"/>
            </a:pPr>
            <a:r>
              <a:rPr lang="en-GB" dirty="0"/>
              <a:t>a high temperature </a:t>
            </a:r>
          </a:p>
          <a:p>
            <a:pPr marL="285750" indent="-285750">
              <a:buFont typeface="Arial" panose="020B0604020202020204" pitchFamily="34" charset="0"/>
              <a:buChar char="•"/>
            </a:pPr>
            <a:r>
              <a:rPr lang="en-GB" dirty="0"/>
              <a:t>a loss or change to sense of smell or taste</a:t>
            </a:r>
          </a:p>
          <a:p>
            <a:endParaRPr lang="en-GB" sz="900" dirty="0"/>
          </a:p>
          <a:p>
            <a:pPr marL="0" indent="0">
              <a:buNone/>
            </a:pPr>
            <a:r>
              <a:rPr lang="en-GB" dirty="0"/>
              <a:t>Other symptoms reported include:</a:t>
            </a:r>
          </a:p>
          <a:p>
            <a:pPr marL="285750" indent="-285750">
              <a:buFont typeface="Arial" panose="020B0604020202020204" pitchFamily="34" charset="0"/>
              <a:buChar char="•"/>
            </a:pPr>
            <a:r>
              <a:rPr lang="en-GB" dirty="0"/>
              <a:t>fatigue and lethargy</a:t>
            </a:r>
          </a:p>
          <a:p>
            <a:pPr marL="285750" indent="-285750">
              <a:buFont typeface="Arial" panose="020B0604020202020204" pitchFamily="34" charset="0"/>
              <a:buChar char="•"/>
            </a:pPr>
            <a:r>
              <a:rPr lang="en-GB" dirty="0"/>
              <a:t>shortness of breath</a:t>
            </a:r>
          </a:p>
          <a:p>
            <a:pPr marL="285750" indent="-285750">
              <a:buFont typeface="Arial" panose="020B0604020202020204" pitchFamily="34" charset="0"/>
              <a:buChar char="•"/>
            </a:pPr>
            <a:r>
              <a:rPr lang="en-GB" dirty="0"/>
              <a:t>headache </a:t>
            </a:r>
          </a:p>
          <a:p>
            <a:pPr marL="285750" indent="-285750">
              <a:buFont typeface="Arial" panose="020B0604020202020204" pitchFamily="34" charset="0"/>
              <a:buChar char="•"/>
            </a:pPr>
            <a:r>
              <a:rPr lang="en-GB" dirty="0"/>
              <a:t>sore throat</a:t>
            </a:r>
          </a:p>
          <a:p>
            <a:pPr marL="285750" indent="-285750">
              <a:buFont typeface="Arial" panose="020B0604020202020204" pitchFamily="34" charset="0"/>
              <a:buChar char="•"/>
            </a:pPr>
            <a:r>
              <a:rPr lang="en-GB" dirty="0"/>
              <a:t>aching muscles</a:t>
            </a:r>
          </a:p>
          <a:p>
            <a:pPr marL="285750" indent="-285750">
              <a:buFont typeface="Arial" panose="020B0604020202020204" pitchFamily="34" charset="0"/>
              <a:buChar char="•"/>
            </a:pPr>
            <a:r>
              <a:rPr lang="en-GB" dirty="0"/>
              <a:t>diarrhoea and vomiting</a:t>
            </a:r>
          </a:p>
          <a:p>
            <a:endParaRPr lang="en-GB" sz="1600" dirty="0">
              <a:highlight>
                <a:srgbClr val="FFFF00"/>
              </a:highlight>
            </a:endParaRPr>
          </a:p>
          <a:p>
            <a:endParaRPr lang="en-GB" dirty="0"/>
          </a:p>
        </p:txBody>
      </p:sp>
      <p:pic>
        <p:nvPicPr>
          <p:cNvPr id="7" name="Picture 6">
            <a:extLst>
              <a:ext uri="{FF2B5EF4-FFF2-40B4-BE49-F238E27FC236}">
                <a16:creationId xmlns:a16="http://schemas.microsoft.com/office/drawing/2014/main" id="{97C4170C-4627-44F8-A3EC-3BCD4966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586" y="1488509"/>
            <a:ext cx="3363986" cy="4845211"/>
          </a:xfrm>
          <a:prstGeom prst="rect">
            <a:avLst/>
          </a:prstGeom>
        </p:spPr>
      </p:pic>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7082385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24-CA75-4B1D-8DFA-EF940F9AF5F3}"/>
              </a:ext>
            </a:extLst>
          </p:cNvPr>
          <p:cNvSpPr>
            <a:spLocks noGrp="1"/>
          </p:cNvSpPr>
          <p:nvPr>
            <p:ph type="title"/>
          </p:nvPr>
        </p:nvSpPr>
        <p:spPr>
          <a:xfrm>
            <a:off x="428795" y="218773"/>
            <a:ext cx="10208445" cy="972607"/>
          </a:xfrm>
        </p:spPr>
        <p:txBody>
          <a:bodyPr>
            <a:normAutofit/>
          </a:bodyPr>
          <a:lstStyle/>
          <a:p>
            <a:r>
              <a:rPr lang="en-GB" dirty="0"/>
              <a:t>Supervision and accountability</a:t>
            </a:r>
          </a:p>
        </p:txBody>
      </p:sp>
      <p:sp>
        <p:nvSpPr>
          <p:cNvPr id="3" name="Content Placeholder 2">
            <a:extLst>
              <a:ext uri="{FF2B5EF4-FFF2-40B4-BE49-F238E27FC236}">
                <a16:creationId xmlns:a16="http://schemas.microsoft.com/office/drawing/2014/main" id="{B5E9242B-2264-4545-8C1E-5DC830A801A1}"/>
              </a:ext>
            </a:extLst>
          </p:cNvPr>
          <p:cNvSpPr>
            <a:spLocks noGrp="1"/>
          </p:cNvSpPr>
          <p:nvPr>
            <p:ph idx="1"/>
          </p:nvPr>
        </p:nvSpPr>
        <p:spPr>
          <a:xfrm>
            <a:off x="899529" y="1413244"/>
            <a:ext cx="9041426" cy="4739679"/>
          </a:xfrm>
        </p:spPr>
        <p:txBody>
          <a:bodyPr>
            <a:normAutofit lnSpcReduction="10000"/>
          </a:bodyPr>
          <a:lstStyle/>
          <a:p>
            <a:pPr marL="0" indent="0">
              <a:lnSpc>
                <a:spcPct val="120000"/>
              </a:lnSpc>
              <a:spcBef>
                <a:spcPts val="0"/>
              </a:spcBef>
              <a:buNone/>
            </a:pPr>
            <a:r>
              <a:rPr lang="en-GB" sz="2000" b="1" dirty="0"/>
              <a:t>Supervision</a:t>
            </a:r>
            <a:r>
              <a:rPr lang="en-GB" sz="2000" dirty="0"/>
              <a:t> </a:t>
            </a:r>
          </a:p>
          <a:p>
            <a:pPr marL="342900" indent="-342900">
              <a:lnSpc>
                <a:spcPct val="120000"/>
              </a:lnSpc>
              <a:spcBef>
                <a:spcPts val="0"/>
              </a:spcBef>
              <a:buFont typeface="Arial" panose="020B0604020202020204" pitchFamily="34" charset="0"/>
              <a:buChar char="•"/>
            </a:pPr>
            <a:r>
              <a:rPr lang="en-GB" sz="2000" dirty="0"/>
              <a:t>supervision for new immunisers is critical to the safe and successful delivery of the COVID-19 immunisation programme </a:t>
            </a:r>
          </a:p>
          <a:p>
            <a:pPr marL="342900" indent="-342900">
              <a:lnSpc>
                <a:spcPct val="110000"/>
              </a:lnSpc>
              <a:spcBef>
                <a:spcPts val="600"/>
              </a:spcBef>
              <a:buFont typeface="Arial" panose="020B0604020202020204" pitchFamily="34" charset="0"/>
              <a:buChar char="•"/>
            </a:pPr>
            <a:r>
              <a:rPr lang="en-GB" sz="2000" dirty="0"/>
              <a:t>supervisors must be registered, appropriately trained, experienced and knowledgeable practitioners in immunisation</a:t>
            </a:r>
          </a:p>
          <a:p>
            <a:pPr>
              <a:lnSpc>
                <a:spcPct val="120000"/>
              </a:lnSpc>
              <a:spcBef>
                <a:spcPts val="0"/>
              </a:spcBef>
            </a:pPr>
            <a:endParaRPr lang="en-GB" sz="2000" dirty="0">
              <a:solidFill>
                <a:srgbClr val="000000"/>
              </a:solidFill>
            </a:endParaRPr>
          </a:p>
          <a:p>
            <a:pPr marL="0" indent="0">
              <a:lnSpc>
                <a:spcPct val="120000"/>
              </a:lnSpc>
              <a:spcBef>
                <a:spcPts val="0"/>
              </a:spcBef>
              <a:buNone/>
            </a:pPr>
            <a:r>
              <a:rPr lang="en-GB" sz="2000" b="1" dirty="0">
                <a:solidFill>
                  <a:srgbClr val="000000"/>
                </a:solidFill>
              </a:rPr>
              <a:t>Accountability</a:t>
            </a:r>
          </a:p>
          <a:p>
            <a:pPr marL="342900" indent="-342900">
              <a:lnSpc>
                <a:spcPct val="120000"/>
              </a:lnSpc>
              <a:spcBef>
                <a:spcPts val="0"/>
              </a:spcBef>
              <a:buFont typeface="Arial" panose="020B0604020202020204" pitchFamily="34" charset="0"/>
              <a:buChar char="•"/>
            </a:pPr>
            <a:r>
              <a:rPr lang="en-GB" sz="2000" dirty="0"/>
              <a:t>all staff involved in immunisation are accountable for their own practice, both to their employer and to their professional regulator (where applicable)</a:t>
            </a:r>
          </a:p>
          <a:p>
            <a:pPr marL="342900" indent="-342900">
              <a:lnSpc>
                <a:spcPct val="110000"/>
              </a:lnSpc>
              <a:spcBef>
                <a:spcPts val="600"/>
              </a:spcBef>
              <a:buFont typeface="Arial" panose="020B0604020202020204" pitchFamily="34" charset="0"/>
              <a:buChar char="•"/>
            </a:pPr>
            <a:r>
              <a:rPr lang="en-GB" sz="2000" spc="-20" dirty="0"/>
              <a:t>employers are responsible and accountable for ensuring that employees have the required training and competency and are provided with an appropriate level of supervision to safely and effectively carry out the role they have been contracted to provide</a:t>
            </a:r>
            <a:endParaRPr lang="en-GB" sz="1600" b="1" spc="-20" dirty="0"/>
          </a:p>
        </p:txBody>
      </p:sp>
      <p:sp>
        <p:nvSpPr>
          <p:cNvPr id="10" name="Footer Placeholder 9">
            <a:extLst>
              <a:ext uri="{FF2B5EF4-FFF2-40B4-BE49-F238E27FC236}">
                <a16:creationId xmlns:a16="http://schemas.microsoft.com/office/drawing/2014/main" id="{E8A8095D-3628-4607-89A7-D942CE6FD4B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F5102F64-1534-433F-B071-03E6349B590D}"/>
              </a:ext>
            </a:extLst>
          </p:cNvPr>
          <p:cNvSpPr>
            <a:spLocks noGrp="1"/>
          </p:cNvSpPr>
          <p:nvPr>
            <p:ph type="sldNum" sz="quarter" idx="11"/>
          </p:nvPr>
        </p:nvSpPr>
        <p:spPr/>
        <p:txBody>
          <a:bodyPr/>
          <a:lstStyle/>
          <a:p>
            <a:fld id="{344369E4-5DE7-46E5-874E-4FD437973785}" type="slidenum">
              <a:rPr lang="en-GB" smtClean="0"/>
              <a:pPr/>
              <a:t>140</a:t>
            </a:fld>
            <a:endParaRPr lang="en-GB" sz="1400" dirty="0"/>
          </a:p>
        </p:txBody>
      </p:sp>
    </p:spTree>
    <p:extLst>
      <p:ext uri="{BB962C8B-B14F-4D97-AF65-F5344CB8AC3E}">
        <p14:creationId xmlns:p14="http://schemas.microsoft.com/office/powerpoint/2010/main" val="33890049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FA13-AFB1-4F29-BF46-67834C78AFB7}"/>
              </a:ext>
            </a:extLst>
          </p:cNvPr>
          <p:cNvSpPr>
            <a:spLocks noGrp="1"/>
          </p:cNvSpPr>
          <p:nvPr>
            <p:ph type="title"/>
          </p:nvPr>
        </p:nvSpPr>
        <p:spPr>
          <a:xfrm>
            <a:off x="576104" y="337866"/>
            <a:ext cx="8028000" cy="506581"/>
          </a:xfrm>
        </p:spPr>
        <p:txBody>
          <a:bodyPr>
            <a:noAutofit/>
          </a:bodyPr>
          <a:lstStyle/>
          <a:p>
            <a:r>
              <a:rPr lang="en-GB" sz="3200" dirty="0"/>
              <a:t>Delegation</a:t>
            </a:r>
          </a:p>
        </p:txBody>
      </p:sp>
      <p:sp>
        <p:nvSpPr>
          <p:cNvPr id="3" name="Content Placeholder 2">
            <a:extLst>
              <a:ext uri="{FF2B5EF4-FFF2-40B4-BE49-F238E27FC236}">
                <a16:creationId xmlns:a16="http://schemas.microsoft.com/office/drawing/2014/main" id="{6ED70D0D-9D85-4D12-9E2C-B91F67869264}"/>
              </a:ext>
            </a:extLst>
          </p:cNvPr>
          <p:cNvSpPr>
            <a:spLocks noGrp="1"/>
          </p:cNvSpPr>
          <p:nvPr>
            <p:ph idx="1"/>
          </p:nvPr>
        </p:nvSpPr>
        <p:spPr>
          <a:xfrm>
            <a:off x="576104" y="1529366"/>
            <a:ext cx="9390017" cy="5472608"/>
          </a:xfrm>
        </p:spPr>
        <p:txBody>
          <a:bodyPr>
            <a:normAutofit/>
          </a:bodyPr>
          <a:lstStyle/>
          <a:p>
            <a:pPr marL="0" indent="0">
              <a:lnSpc>
                <a:spcPct val="100000"/>
              </a:lnSpc>
              <a:spcBef>
                <a:spcPts val="0"/>
              </a:spcBef>
              <a:buNone/>
            </a:pPr>
            <a:r>
              <a:rPr lang="en-GB" sz="2000" dirty="0"/>
              <a:t>If immunisation is delegated, patient safety must be considered and not compromised in any way.</a:t>
            </a:r>
          </a:p>
          <a:p>
            <a:pPr marL="0" indent="0">
              <a:lnSpc>
                <a:spcPct val="100000"/>
              </a:lnSpc>
              <a:spcBef>
                <a:spcPts val="1200"/>
              </a:spcBef>
              <a:buNone/>
            </a:pPr>
            <a:r>
              <a:rPr lang="en-GB" sz="2000" dirty="0"/>
              <a:t>The delegation must be appropriate, safe and in the best interests of the patient.</a:t>
            </a:r>
          </a:p>
          <a:p>
            <a:pPr marL="0" indent="0">
              <a:lnSpc>
                <a:spcPct val="100000"/>
              </a:lnSpc>
              <a:spcBef>
                <a:spcPts val="1200"/>
              </a:spcBef>
              <a:buNone/>
            </a:pPr>
            <a:r>
              <a:rPr lang="en-GB" sz="2000" dirty="0"/>
              <a:t>When delegating immunisation, the delegating healthcare professional (whether nursing, medical or other independent prescriber) must ensure that:</a:t>
            </a:r>
          </a:p>
          <a:p>
            <a:pPr marL="342900" indent="-342900">
              <a:lnSpc>
                <a:spcPct val="100000"/>
              </a:lnSpc>
              <a:spcBef>
                <a:spcPts val="600"/>
              </a:spcBef>
              <a:buFont typeface="Arial" panose="020B0604020202020204" pitchFamily="34" charset="0"/>
              <a:buChar char="•"/>
            </a:pPr>
            <a:r>
              <a:rPr lang="en-GB" sz="2000" dirty="0"/>
              <a:t>the person they are delegating to has undergone training, has the appropriate knowledge, skills and competency</a:t>
            </a:r>
          </a:p>
          <a:p>
            <a:pPr marL="342900" indent="-342900">
              <a:lnSpc>
                <a:spcPct val="100000"/>
              </a:lnSpc>
              <a:spcBef>
                <a:spcPts val="0"/>
              </a:spcBef>
              <a:buFont typeface="Arial" panose="020B0604020202020204" pitchFamily="34" charset="0"/>
              <a:buChar char="•"/>
            </a:pPr>
            <a:r>
              <a:rPr lang="en-GB" sz="2000" dirty="0"/>
              <a:t>there is adequate supervision and support in place </a:t>
            </a:r>
          </a:p>
          <a:p>
            <a:pPr marL="0" indent="0">
              <a:lnSpc>
                <a:spcPct val="100000"/>
              </a:lnSpc>
              <a:spcBef>
                <a:spcPts val="1200"/>
              </a:spcBef>
              <a:buNone/>
            </a:pPr>
            <a:r>
              <a:rPr lang="en-GB" sz="2000" dirty="0"/>
              <a:t>If these conditions have been met and the role of administering an immunisation is delegated, the delegatee is accountable to the patient for their actions and decisions, and for any errors they make through civil law and to their employer.</a:t>
            </a:r>
          </a:p>
        </p:txBody>
      </p:sp>
      <p:sp>
        <p:nvSpPr>
          <p:cNvPr id="10" name="Footer Placeholder 9">
            <a:extLst>
              <a:ext uri="{FF2B5EF4-FFF2-40B4-BE49-F238E27FC236}">
                <a16:creationId xmlns:a16="http://schemas.microsoft.com/office/drawing/2014/main" id="{D9DF516A-AEEB-4ABF-9DE5-6D28594D9F4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2C207EEE-3A4D-40A0-A8EA-4B063C2D344C}"/>
              </a:ext>
            </a:extLst>
          </p:cNvPr>
          <p:cNvSpPr>
            <a:spLocks noGrp="1"/>
          </p:cNvSpPr>
          <p:nvPr>
            <p:ph type="sldNum" sz="quarter" idx="11"/>
          </p:nvPr>
        </p:nvSpPr>
        <p:spPr/>
        <p:txBody>
          <a:bodyPr/>
          <a:lstStyle/>
          <a:p>
            <a:fld id="{344369E4-5DE7-46E5-874E-4FD437973785}" type="slidenum">
              <a:rPr lang="en-GB" smtClean="0"/>
              <a:pPr/>
              <a:t>141</a:t>
            </a:fld>
            <a:endParaRPr lang="en-GB" sz="1400" dirty="0"/>
          </a:p>
        </p:txBody>
      </p:sp>
    </p:spTree>
    <p:extLst>
      <p:ext uri="{BB962C8B-B14F-4D97-AF65-F5344CB8AC3E}">
        <p14:creationId xmlns:p14="http://schemas.microsoft.com/office/powerpoint/2010/main" val="31651656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614-6B25-402B-8EE4-12A2C7B66848}"/>
              </a:ext>
            </a:extLst>
          </p:cNvPr>
          <p:cNvSpPr>
            <a:spLocks noGrp="1"/>
          </p:cNvSpPr>
          <p:nvPr>
            <p:ph type="title"/>
          </p:nvPr>
        </p:nvSpPr>
        <p:spPr>
          <a:xfrm>
            <a:off x="348679" y="296973"/>
            <a:ext cx="10515600" cy="972607"/>
          </a:xfrm>
        </p:spPr>
        <p:txBody>
          <a:bodyPr/>
          <a:lstStyle/>
          <a:p>
            <a:r>
              <a:rPr lang="en-GB" dirty="0"/>
              <a:t>Maximising vaccine uptake</a:t>
            </a:r>
          </a:p>
        </p:txBody>
      </p:sp>
      <p:sp>
        <p:nvSpPr>
          <p:cNvPr id="3" name="Content Placeholder 2">
            <a:extLst>
              <a:ext uri="{FF2B5EF4-FFF2-40B4-BE49-F238E27FC236}">
                <a16:creationId xmlns:a16="http://schemas.microsoft.com/office/drawing/2014/main" id="{0F1B43D3-46AB-441D-BF4E-042BB13F077E}"/>
              </a:ext>
            </a:extLst>
          </p:cNvPr>
          <p:cNvSpPr>
            <a:spLocks noGrp="1"/>
          </p:cNvSpPr>
          <p:nvPr>
            <p:ph idx="1"/>
          </p:nvPr>
        </p:nvSpPr>
        <p:spPr>
          <a:xfrm>
            <a:off x="537851" y="1484375"/>
            <a:ext cx="7124873" cy="4739679"/>
          </a:xfrm>
        </p:spPr>
        <p:txBody>
          <a:bodyPr>
            <a:normAutofit fontScale="70000" lnSpcReduction="20000"/>
          </a:bodyPr>
          <a:lstStyle/>
          <a:p>
            <a:pPr marL="0" indent="0">
              <a:lnSpc>
                <a:spcPct val="120000"/>
              </a:lnSpc>
              <a:spcBef>
                <a:spcPts val="0"/>
              </a:spcBef>
              <a:buNone/>
            </a:pPr>
            <a:r>
              <a:rPr lang="en-GB" dirty="0"/>
              <a:t>As COVID-19 vaccine may be offered in different settings, different methods of promoting the vaccine to maximise uptake may be required.</a:t>
            </a:r>
          </a:p>
          <a:p>
            <a:pPr marL="0" indent="0">
              <a:lnSpc>
                <a:spcPct val="120000"/>
              </a:lnSpc>
              <a:spcBef>
                <a:spcPts val="600"/>
              </a:spcBef>
              <a:buNone/>
            </a:pPr>
            <a:r>
              <a:rPr lang="en-GB" dirty="0"/>
              <a:t>This may include:</a:t>
            </a:r>
          </a:p>
          <a:p>
            <a:pPr marL="285750" lvl="0" indent="-285750">
              <a:lnSpc>
                <a:spcPct val="120000"/>
              </a:lnSpc>
              <a:spcBef>
                <a:spcPts val="600"/>
              </a:spcBef>
              <a:buFont typeface="Arial" panose="020B0604020202020204" pitchFamily="34" charset="0"/>
              <a:buChar char="•"/>
            </a:pPr>
            <a:r>
              <a:rPr lang="en-GB" dirty="0"/>
              <a:t>displaying posters in areas of high footfall such as waiting rooms, train stations, shopping centres</a:t>
            </a:r>
          </a:p>
          <a:p>
            <a:pPr marL="285750" lvl="0" indent="-285750">
              <a:lnSpc>
                <a:spcPct val="120000"/>
              </a:lnSpc>
              <a:spcBef>
                <a:spcPts val="600"/>
              </a:spcBef>
              <a:buFont typeface="Arial" panose="020B0604020202020204" pitchFamily="34" charset="0"/>
              <a:buChar char="•"/>
            </a:pPr>
            <a:r>
              <a:rPr lang="en-GB" dirty="0"/>
              <a:t>having leaflets available for patients to read before their appointment</a:t>
            </a:r>
          </a:p>
          <a:p>
            <a:pPr marL="285750" lvl="0" indent="-285750">
              <a:lnSpc>
                <a:spcPct val="120000"/>
              </a:lnSpc>
              <a:spcBef>
                <a:spcPts val="600"/>
              </a:spcBef>
              <a:buFont typeface="Arial" panose="020B0604020202020204" pitchFamily="34" charset="0"/>
              <a:buChar char="•"/>
            </a:pPr>
            <a:r>
              <a:rPr lang="en-GB" dirty="0"/>
              <a:t>signposting people to online resources or resources in a suitable format, for example Easy Read, BSL, large text and translated versions</a:t>
            </a:r>
          </a:p>
          <a:p>
            <a:pPr marL="285750" lvl="0" indent="-285750">
              <a:lnSpc>
                <a:spcPct val="120000"/>
              </a:lnSpc>
              <a:spcBef>
                <a:spcPts val="600"/>
              </a:spcBef>
              <a:buFont typeface="Arial" panose="020B0604020202020204" pitchFamily="34" charset="0"/>
              <a:buChar char="•"/>
            </a:pPr>
            <a:r>
              <a:rPr lang="en-GB" dirty="0"/>
              <a:t>speaking confidently and positively about the vaccines and encouraging others in the vaccination clinic to do so as well</a:t>
            </a:r>
          </a:p>
          <a:p>
            <a:pPr marL="285750" lvl="0" indent="-285750">
              <a:lnSpc>
                <a:spcPct val="120000"/>
              </a:lnSpc>
              <a:spcBef>
                <a:spcPts val="600"/>
              </a:spcBef>
              <a:buFont typeface="Arial" panose="020B0604020202020204" pitchFamily="34" charset="0"/>
              <a:buChar char="•"/>
            </a:pPr>
            <a:r>
              <a:rPr lang="en-GB" dirty="0"/>
              <a:t>confirming an appointment has been made for the second dose</a:t>
            </a:r>
          </a:p>
          <a:p>
            <a:pPr marL="285750" lvl="0" indent="-285750">
              <a:lnSpc>
                <a:spcPct val="120000"/>
              </a:lnSpc>
              <a:spcBef>
                <a:spcPts val="600"/>
              </a:spcBef>
              <a:buFont typeface="Arial" panose="020B0604020202020204" pitchFamily="34" charset="0"/>
              <a:buChar char="•"/>
            </a:pPr>
            <a:r>
              <a:rPr lang="en-GB" dirty="0"/>
              <a:t>offering flexible appointments, including evening and weekend clinics</a:t>
            </a:r>
          </a:p>
          <a:p>
            <a:pPr marL="285750" lvl="0" indent="-285750">
              <a:lnSpc>
                <a:spcPct val="120000"/>
              </a:lnSpc>
              <a:spcBef>
                <a:spcPts val="600"/>
              </a:spcBef>
              <a:buFont typeface="Arial" panose="020B0604020202020204" pitchFamily="34" charset="0"/>
              <a:buChar char="•"/>
            </a:pPr>
            <a:r>
              <a:rPr lang="en-GB" dirty="0"/>
              <a:t>ensuring mobile staff are able to locate patient’s homes</a:t>
            </a:r>
            <a:endParaRPr lang="en-GB" dirty="0">
              <a:highlight>
                <a:srgbClr val="FFFF00"/>
              </a:highlight>
            </a:endParaRPr>
          </a:p>
        </p:txBody>
      </p:sp>
      <p:sp>
        <p:nvSpPr>
          <p:cNvPr id="11" name="Footer Placeholder 10">
            <a:extLst>
              <a:ext uri="{FF2B5EF4-FFF2-40B4-BE49-F238E27FC236}">
                <a16:creationId xmlns:a16="http://schemas.microsoft.com/office/drawing/2014/main" id="{4A28113C-7182-40E6-9897-A13046FFB28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CDC065B7-7F99-4BB3-AB78-CDA4DEFAC5B7}"/>
              </a:ext>
            </a:extLst>
          </p:cNvPr>
          <p:cNvSpPr>
            <a:spLocks noGrp="1"/>
          </p:cNvSpPr>
          <p:nvPr>
            <p:ph type="sldNum" sz="quarter" idx="11"/>
          </p:nvPr>
        </p:nvSpPr>
        <p:spPr/>
        <p:txBody>
          <a:bodyPr/>
          <a:lstStyle/>
          <a:p>
            <a:fld id="{344369E4-5DE7-46E5-874E-4FD437973785}" type="slidenum">
              <a:rPr lang="en-GB" smtClean="0"/>
              <a:pPr/>
              <a:t>142</a:t>
            </a:fld>
            <a:endParaRPr lang="en-GB" sz="1400" dirty="0"/>
          </a:p>
        </p:txBody>
      </p:sp>
      <p:pic>
        <p:nvPicPr>
          <p:cNvPr id="5" name="Picture 4">
            <a:extLst>
              <a:ext uri="{FF2B5EF4-FFF2-40B4-BE49-F238E27FC236}">
                <a16:creationId xmlns:a16="http://schemas.microsoft.com/office/drawing/2014/main" id="{37950025-5C4A-4256-9B95-39B8D81E4ED7}"/>
              </a:ext>
            </a:extLst>
          </p:cNvPr>
          <p:cNvPicPr>
            <a:picLocks noChangeAspect="1"/>
          </p:cNvPicPr>
          <p:nvPr/>
        </p:nvPicPr>
        <p:blipFill>
          <a:blip r:embed="rId3"/>
          <a:stretch>
            <a:fillRect/>
          </a:stretch>
        </p:blipFill>
        <p:spPr>
          <a:xfrm>
            <a:off x="8552873" y="1658302"/>
            <a:ext cx="3225674" cy="4565752"/>
          </a:xfrm>
          <a:prstGeom prst="rect">
            <a:avLst/>
          </a:prstGeom>
          <a:ln>
            <a:solidFill>
              <a:schemeClr val="tx1"/>
            </a:solidFill>
          </a:ln>
        </p:spPr>
      </p:pic>
    </p:spTree>
    <p:extLst>
      <p:ext uri="{BB962C8B-B14F-4D97-AF65-F5344CB8AC3E}">
        <p14:creationId xmlns:p14="http://schemas.microsoft.com/office/powerpoint/2010/main" val="11797123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B0E-12CD-4D8C-B41A-050503B55222}"/>
              </a:ext>
            </a:extLst>
          </p:cNvPr>
          <p:cNvSpPr>
            <a:spLocks noGrp="1"/>
          </p:cNvSpPr>
          <p:nvPr>
            <p:ph type="title"/>
          </p:nvPr>
        </p:nvSpPr>
        <p:spPr>
          <a:xfrm>
            <a:off x="320012" y="229814"/>
            <a:ext cx="10515600" cy="972607"/>
          </a:xfrm>
        </p:spPr>
        <p:txBody>
          <a:bodyPr/>
          <a:lstStyle/>
          <a:p>
            <a:r>
              <a:rPr lang="en-GB" dirty="0"/>
              <a:t>Reasonable adjustments</a:t>
            </a:r>
          </a:p>
        </p:txBody>
      </p:sp>
      <p:sp>
        <p:nvSpPr>
          <p:cNvPr id="3" name="Content Placeholder 2">
            <a:extLst>
              <a:ext uri="{FF2B5EF4-FFF2-40B4-BE49-F238E27FC236}">
                <a16:creationId xmlns:a16="http://schemas.microsoft.com/office/drawing/2014/main" id="{7C792F25-2352-498B-A375-6A9D69F74F58}"/>
              </a:ext>
            </a:extLst>
          </p:cNvPr>
          <p:cNvSpPr>
            <a:spLocks noGrp="1"/>
          </p:cNvSpPr>
          <p:nvPr>
            <p:ph idx="1"/>
          </p:nvPr>
        </p:nvSpPr>
        <p:spPr>
          <a:xfrm>
            <a:off x="428795" y="1532769"/>
            <a:ext cx="8547425" cy="4739679"/>
          </a:xfrm>
        </p:spPr>
        <p:txBody>
          <a:bodyPr>
            <a:normAutofit fontScale="92500" lnSpcReduction="20000"/>
          </a:bodyPr>
          <a:lstStyle/>
          <a:p>
            <a:pPr marL="0" indent="0">
              <a:lnSpc>
                <a:spcPct val="120000"/>
              </a:lnSpc>
              <a:spcBef>
                <a:spcPts val="0"/>
              </a:spcBef>
              <a:buNone/>
            </a:pPr>
            <a:r>
              <a:rPr lang="en-GB" sz="1600" dirty="0"/>
              <a:t>Learning disability, autism and other disabilities have protections under the Equality Act 2010. These include reasonable adjustments to communication and services. These should be person-centred.</a:t>
            </a:r>
          </a:p>
          <a:p>
            <a:pPr marL="0" indent="0">
              <a:lnSpc>
                <a:spcPct val="120000"/>
              </a:lnSpc>
              <a:spcBef>
                <a:spcPts val="0"/>
              </a:spcBef>
            </a:pPr>
            <a:endParaRPr lang="en-GB" sz="1600" dirty="0"/>
          </a:p>
          <a:p>
            <a:pPr marL="0" indent="0">
              <a:lnSpc>
                <a:spcPct val="120000"/>
              </a:lnSpc>
              <a:spcBef>
                <a:spcPts val="0"/>
              </a:spcBef>
              <a:buNone/>
            </a:pPr>
            <a:r>
              <a:rPr lang="en-GB" sz="1600" dirty="0"/>
              <a:t>Prior to the appointment, ensure you are fully aware of any reasonable adjustments that may be necessary in order to ensure appointment times and vaccines are utilised efficiently and effectively.</a:t>
            </a:r>
          </a:p>
          <a:p>
            <a:pPr marL="0" indent="0">
              <a:lnSpc>
                <a:spcPct val="120000"/>
              </a:lnSpc>
              <a:spcBef>
                <a:spcPts val="0"/>
              </a:spcBef>
            </a:pPr>
            <a:endParaRPr lang="en-GB" sz="1600" dirty="0"/>
          </a:p>
          <a:p>
            <a:pPr marL="0" indent="0">
              <a:lnSpc>
                <a:spcPct val="120000"/>
              </a:lnSpc>
              <a:spcBef>
                <a:spcPts val="0"/>
              </a:spcBef>
              <a:buNone/>
            </a:pPr>
            <a:r>
              <a:rPr lang="en-GB" sz="1600" dirty="0"/>
              <a:t>Reasonable adjustments can include, but are not limited to, offering:</a:t>
            </a:r>
          </a:p>
          <a:p>
            <a:pPr marL="285750" indent="-285750">
              <a:lnSpc>
                <a:spcPct val="120000"/>
              </a:lnSpc>
              <a:spcBef>
                <a:spcPts val="0"/>
              </a:spcBef>
              <a:buFont typeface="Arial" panose="020B0604020202020204" pitchFamily="34" charset="0"/>
              <a:buChar char="•"/>
            </a:pPr>
            <a:r>
              <a:rPr lang="en-GB" sz="1600" dirty="0"/>
              <a:t>appointment times at the start or the end of clinics when there is likely to be less of a wait</a:t>
            </a:r>
          </a:p>
          <a:p>
            <a:pPr marL="285750" indent="-285750">
              <a:lnSpc>
                <a:spcPct val="120000"/>
              </a:lnSpc>
              <a:spcBef>
                <a:spcPts val="0"/>
              </a:spcBef>
              <a:buFont typeface="Arial" panose="020B0604020202020204" pitchFamily="34" charset="0"/>
              <a:buChar char="•"/>
            </a:pPr>
            <a:r>
              <a:rPr lang="en-GB" sz="1600" dirty="0"/>
              <a:t>double appointment times so there is more time  </a:t>
            </a:r>
          </a:p>
          <a:p>
            <a:pPr marL="285750" indent="-285750">
              <a:lnSpc>
                <a:spcPct val="120000"/>
              </a:lnSpc>
              <a:spcBef>
                <a:spcPts val="0"/>
              </a:spcBef>
              <a:buFont typeface="Arial" panose="020B0604020202020204" pitchFamily="34" charset="0"/>
              <a:buChar char="•"/>
            </a:pPr>
            <a:r>
              <a:rPr lang="en-GB" sz="1600" dirty="0"/>
              <a:t>the option of waiting in a quiet room, if one is available</a:t>
            </a:r>
          </a:p>
          <a:p>
            <a:pPr marL="285750" indent="-285750">
              <a:lnSpc>
                <a:spcPct val="120000"/>
              </a:lnSpc>
              <a:spcBef>
                <a:spcPts val="0"/>
              </a:spcBef>
              <a:buFont typeface="Arial" panose="020B0604020202020204" pitchFamily="34" charset="0"/>
              <a:buChar char="•"/>
            </a:pPr>
            <a:r>
              <a:rPr lang="en-GB" sz="1600" dirty="0"/>
              <a:t>the option of waiting in their car outside and being texted or called on their mobile when ready</a:t>
            </a:r>
          </a:p>
          <a:p>
            <a:pPr marL="285750" indent="-285750">
              <a:lnSpc>
                <a:spcPct val="120000"/>
              </a:lnSpc>
              <a:spcBef>
                <a:spcPts val="0"/>
              </a:spcBef>
              <a:buFont typeface="Arial" panose="020B0604020202020204" pitchFamily="34" charset="0"/>
              <a:buChar char="•"/>
            </a:pPr>
            <a:r>
              <a:rPr lang="en-GB" sz="1600" dirty="0"/>
              <a:t>the option of delivering this at home or another familiar setting if possible</a:t>
            </a:r>
          </a:p>
          <a:p>
            <a:pPr marL="0" indent="0">
              <a:lnSpc>
                <a:spcPct val="120000"/>
              </a:lnSpc>
              <a:spcBef>
                <a:spcPts val="0"/>
              </a:spcBef>
            </a:pPr>
            <a:endParaRPr lang="en-GB" sz="1600" dirty="0"/>
          </a:p>
          <a:p>
            <a:pPr marL="0" indent="0">
              <a:lnSpc>
                <a:spcPct val="120000"/>
              </a:lnSpc>
              <a:spcBef>
                <a:spcPts val="0"/>
              </a:spcBef>
              <a:buNone/>
            </a:pPr>
            <a:r>
              <a:rPr lang="en-GB" sz="1600" dirty="0"/>
              <a:t>Ideally avoid long waits and let people know if it is going to be a long wait.</a:t>
            </a:r>
          </a:p>
          <a:p>
            <a:pPr marL="0" indent="0">
              <a:lnSpc>
                <a:spcPct val="120000"/>
              </a:lnSpc>
              <a:spcBef>
                <a:spcPts val="0"/>
              </a:spcBef>
              <a:buNone/>
            </a:pPr>
            <a:r>
              <a:rPr lang="en-GB" sz="1600" dirty="0"/>
              <a:t>Explain what the procedure entails and ask them whether they have any suggestions about how best to handle this.</a:t>
            </a:r>
          </a:p>
          <a:p>
            <a:pPr marL="0" indent="0">
              <a:lnSpc>
                <a:spcPct val="120000"/>
              </a:lnSpc>
              <a:spcBef>
                <a:spcPts val="0"/>
              </a:spcBef>
              <a:buNone/>
            </a:pPr>
            <a:r>
              <a:rPr lang="en-GB" sz="1600" dirty="0"/>
              <a:t>Make use of easy-read information available.</a:t>
            </a:r>
          </a:p>
          <a:p>
            <a:pPr marL="0" indent="0">
              <a:lnSpc>
                <a:spcPct val="120000"/>
              </a:lnSpc>
              <a:spcBef>
                <a:spcPts val="0"/>
              </a:spcBef>
              <a:buNone/>
            </a:pPr>
            <a:r>
              <a:rPr lang="en-GB" sz="1600" dirty="0"/>
              <a:t>More information is available at </a:t>
            </a:r>
            <a:r>
              <a:rPr lang="en-GB" sz="1600" dirty="0">
                <a:hlinkClick r:id="rId3"/>
              </a:rPr>
              <a:t>NHS Reasonable adjustments</a:t>
            </a:r>
            <a:r>
              <a:rPr lang="en-GB" sz="1600" dirty="0"/>
              <a:t>.</a:t>
            </a:r>
          </a:p>
        </p:txBody>
      </p:sp>
      <p:sp>
        <p:nvSpPr>
          <p:cNvPr id="11" name="Footer Placeholder 10">
            <a:extLst>
              <a:ext uri="{FF2B5EF4-FFF2-40B4-BE49-F238E27FC236}">
                <a16:creationId xmlns:a16="http://schemas.microsoft.com/office/drawing/2014/main" id="{71FB1344-8FE0-41AF-A88A-64A91AAF869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F273000B-3111-438B-9FCD-9BC929183BFD}"/>
              </a:ext>
            </a:extLst>
          </p:cNvPr>
          <p:cNvSpPr>
            <a:spLocks noGrp="1"/>
          </p:cNvSpPr>
          <p:nvPr>
            <p:ph type="sldNum" sz="quarter" idx="11"/>
          </p:nvPr>
        </p:nvSpPr>
        <p:spPr/>
        <p:txBody>
          <a:bodyPr/>
          <a:lstStyle/>
          <a:p>
            <a:fld id="{344369E4-5DE7-46E5-874E-4FD437973785}" type="slidenum">
              <a:rPr lang="en-GB" smtClean="0"/>
              <a:pPr/>
              <a:t>143</a:t>
            </a:fld>
            <a:endParaRPr lang="en-GB" sz="1400" dirty="0"/>
          </a:p>
        </p:txBody>
      </p:sp>
      <p:pic>
        <p:nvPicPr>
          <p:cNvPr id="4" name="Picture 3">
            <a:extLst>
              <a:ext uri="{FF2B5EF4-FFF2-40B4-BE49-F238E27FC236}">
                <a16:creationId xmlns:a16="http://schemas.microsoft.com/office/drawing/2014/main" id="{187F8BE3-9725-4463-9838-5B070B4ADFED}"/>
              </a:ext>
            </a:extLst>
          </p:cNvPr>
          <p:cNvPicPr>
            <a:picLocks noChangeAspect="1"/>
          </p:cNvPicPr>
          <p:nvPr/>
        </p:nvPicPr>
        <p:blipFill>
          <a:blip r:embed="rId4"/>
          <a:stretch>
            <a:fillRect/>
          </a:stretch>
        </p:blipFill>
        <p:spPr>
          <a:xfrm>
            <a:off x="9124602" y="1823598"/>
            <a:ext cx="2892151" cy="4107419"/>
          </a:xfrm>
          <a:prstGeom prst="rect">
            <a:avLst/>
          </a:prstGeom>
          <a:ln>
            <a:solidFill>
              <a:schemeClr val="tx1"/>
            </a:solidFill>
          </a:ln>
        </p:spPr>
      </p:pic>
    </p:spTree>
    <p:extLst>
      <p:ext uri="{BB962C8B-B14F-4D97-AF65-F5344CB8AC3E}">
        <p14:creationId xmlns:p14="http://schemas.microsoft.com/office/powerpoint/2010/main" val="31392941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615319" y="325202"/>
            <a:ext cx="8028000" cy="648072"/>
          </a:xfrm>
        </p:spPr>
        <p:txBody>
          <a:bodyPr/>
          <a:lstStyle/>
          <a:p>
            <a:r>
              <a:rPr lang="en-GB" dirty="0"/>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449136" y="1624298"/>
            <a:ext cx="9684766" cy="51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0">
              <a:lnSpc>
                <a:spcPct val="100000"/>
              </a:lnSpc>
              <a:spcBef>
                <a:spcPts val="0"/>
              </a:spcBef>
              <a:buFontTx/>
              <a:buNone/>
            </a:pPr>
            <a:r>
              <a:rPr lang="en-GB" altLang="en-US" sz="2000" dirty="0"/>
              <a:t>UK vaccine policy can be found in the online publication commonly referred to as the </a:t>
            </a:r>
            <a:r>
              <a:rPr lang="en-GB" altLang="en-US" sz="2000" dirty="0">
                <a:hlinkClick r:id="rId3"/>
              </a:rPr>
              <a:t>Green Book</a:t>
            </a:r>
            <a:r>
              <a:rPr lang="en-GB" altLang="en-US" sz="2000" dirty="0"/>
              <a:t>. This can be found on the </a:t>
            </a:r>
            <a:r>
              <a:rPr lang="en-GB" altLang="en-US" sz="2000" dirty="0">
                <a:hlinkClick r:id="rId4"/>
              </a:rPr>
              <a:t>Immunisation page</a:t>
            </a:r>
            <a:r>
              <a:rPr lang="en-GB" altLang="en-US" sz="2000" dirty="0"/>
              <a:t> of the GOV.UK website.</a:t>
            </a:r>
          </a:p>
          <a:p>
            <a:pPr>
              <a:lnSpc>
                <a:spcPct val="100000"/>
              </a:lnSpc>
              <a:spcBef>
                <a:spcPts val="0"/>
              </a:spcBef>
              <a:buFontTx/>
              <a:buNone/>
            </a:pPr>
            <a:endParaRPr lang="en-GB" altLang="en-US" sz="800" dirty="0"/>
          </a:p>
          <a:p>
            <a:pPr marL="0">
              <a:lnSpc>
                <a:spcPct val="100000"/>
              </a:lnSpc>
              <a:spcBef>
                <a:spcPts val="0"/>
              </a:spcBef>
              <a:spcAft>
                <a:spcPts val="600"/>
              </a:spcAft>
              <a:buFontTx/>
              <a:buNone/>
            </a:pPr>
            <a:r>
              <a:rPr lang="en-GB" altLang="en-US" sz="2000" dirty="0"/>
              <a:t>Green Book recommendations are based upon JCVI’s expert opinion and should always be followed, even when they differ from those made by the vaccine manufacturer.</a:t>
            </a:r>
          </a:p>
          <a:p>
            <a:pPr marL="0">
              <a:lnSpc>
                <a:spcPct val="100000"/>
              </a:lnSpc>
              <a:spcBef>
                <a:spcPts val="1200"/>
              </a:spcBef>
              <a:buFontTx/>
              <a:buNone/>
            </a:pPr>
            <a:r>
              <a:rPr lang="en-GB" altLang="en-US" sz="2000" dirty="0">
                <a:hlinkClick r:id="rId5"/>
              </a:rPr>
              <a:t>UKHSA COVID-19 immunisation programme Information for healthcare practitioners</a:t>
            </a:r>
            <a:r>
              <a:rPr lang="en-GB" altLang="en-US" sz="2000" dirty="0"/>
              <a:t>  </a:t>
            </a:r>
          </a:p>
          <a:p>
            <a:pPr marL="0">
              <a:lnSpc>
                <a:spcPct val="100000"/>
              </a:lnSpc>
              <a:spcBef>
                <a:spcPts val="600"/>
              </a:spcBef>
              <a:buFontTx/>
              <a:buNone/>
            </a:pPr>
            <a:r>
              <a:rPr lang="en-GB" altLang="en-US" sz="2000" dirty="0"/>
              <a:t>This document provides additional information, answers to frequently asked questions and actions to take in the event of inadvertent errors.</a:t>
            </a:r>
          </a:p>
          <a:p>
            <a:pPr marL="0">
              <a:lnSpc>
                <a:spcPct val="100000"/>
              </a:lnSpc>
              <a:spcBef>
                <a:spcPts val="600"/>
              </a:spcBef>
              <a:buFontTx/>
              <a:buNone/>
            </a:pPr>
            <a:r>
              <a:rPr lang="en-GB" altLang="en-US" sz="2000" dirty="0"/>
              <a:t>It is important to read this document before you start vaccinating and also to refer to the online version regularly as it will be updated as more information becomes available and to address any issues or frequently arising questions as COVID-19 vaccines are delivered more widely.</a:t>
            </a:r>
          </a:p>
          <a:p>
            <a:pPr>
              <a:buFontTx/>
              <a:buNone/>
            </a:pPr>
            <a:endParaRPr lang="en-GB" altLang="en-US" sz="1400" dirty="0"/>
          </a:p>
          <a:p>
            <a:pPr>
              <a:buFontTx/>
              <a:buNone/>
            </a:pPr>
            <a:endParaRPr lang="en-GB" altLang="en-US" sz="1400" dirty="0"/>
          </a:p>
        </p:txBody>
      </p:sp>
      <p:sp>
        <p:nvSpPr>
          <p:cNvPr id="10" name="Footer Placeholder 9">
            <a:extLst>
              <a:ext uri="{FF2B5EF4-FFF2-40B4-BE49-F238E27FC236}">
                <a16:creationId xmlns:a16="http://schemas.microsoft.com/office/drawing/2014/main" id="{441ED1E4-BEFA-444B-99A1-D71CDB9C3A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2C2F78C4-62F9-47AE-94DE-CAE466E326AD}"/>
              </a:ext>
            </a:extLst>
          </p:cNvPr>
          <p:cNvSpPr>
            <a:spLocks noGrp="1"/>
          </p:cNvSpPr>
          <p:nvPr>
            <p:ph type="sldNum" sz="quarter" idx="11"/>
          </p:nvPr>
        </p:nvSpPr>
        <p:spPr/>
        <p:txBody>
          <a:bodyPr/>
          <a:lstStyle/>
          <a:p>
            <a:fld id="{344369E4-5DE7-46E5-874E-4FD437973785}" type="slidenum">
              <a:rPr lang="en-GB" smtClean="0"/>
              <a:pPr/>
              <a:t>144</a:t>
            </a:fld>
            <a:endParaRPr lang="en-GB" sz="1400" dirty="0"/>
          </a:p>
        </p:txBody>
      </p:sp>
    </p:spTree>
    <p:extLst>
      <p:ext uri="{BB962C8B-B14F-4D97-AF65-F5344CB8AC3E}">
        <p14:creationId xmlns:p14="http://schemas.microsoft.com/office/powerpoint/2010/main" val="33748536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E832-CC5D-4207-B70F-6583D0126104}"/>
              </a:ext>
            </a:extLst>
          </p:cNvPr>
          <p:cNvSpPr>
            <a:spLocks noGrp="1"/>
          </p:cNvSpPr>
          <p:nvPr>
            <p:ph type="title"/>
          </p:nvPr>
        </p:nvSpPr>
        <p:spPr>
          <a:xfrm>
            <a:off x="330206" y="219240"/>
            <a:ext cx="10515600" cy="972607"/>
          </a:xfrm>
        </p:spPr>
        <p:txBody>
          <a:bodyPr/>
          <a:lstStyle/>
          <a:p>
            <a:r>
              <a:rPr lang="en-GB" dirty="0"/>
              <a:t>Vaccine product information</a:t>
            </a:r>
          </a:p>
        </p:txBody>
      </p:sp>
      <p:sp>
        <p:nvSpPr>
          <p:cNvPr id="3" name="Content Placeholder 2">
            <a:extLst>
              <a:ext uri="{FF2B5EF4-FFF2-40B4-BE49-F238E27FC236}">
                <a16:creationId xmlns:a16="http://schemas.microsoft.com/office/drawing/2014/main" id="{A1517CDC-AEF1-40E7-B693-4C70BC837CCF}"/>
              </a:ext>
            </a:extLst>
          </p:cNvPr>
          <p:cNvSpPr>
            <a:spLocks noGrp="1"/>
          </p:cNvSpPr>
          <p:nvPr>
            <p:ph idx="1"/>
          </p:nvPr>
        </p:nvSpPr>
        <p:spPr>
          <a:xfrm>
            <a:off x="542664" y="1445509"/>
            <a:ext cx="9792574" cy="4739679"/>
          </a:xfrm>
        </p:spPr>
        <p:txBody>
          <a:bodyPr>
            <a:normAutofit fontScale="85000" lnSpcReduction="20000"/>
          </a:bodyPr>
          <a:lstStyle/>
          <a:p>
            <a:pPr marL="0" indent="0">
              <a:lnSpc>
                <a:spcPct val="120000"/>
              </a:lnSpc>
              <a:spcBef>
                <a:spcPts val="0"/>
              </a:spcBef>
              <a:buNone/>
            </a:pPr>
            <a:r>
              <a:rPr lang="en-GB" dirty="0"/>
              <a:t>Licensed vaccines have a Summary of Product Characteristics (SPC) and a Patient Information Leaflet (PIL).</a:t>
            </a:r>
          </a:p>
          <a:p>
            <a:pPr>
              <a:lnSpc>
                <a:spcPct val="120000"/>
              </a:lnSpc>
              <a:spcBef>
                <a:spcPts val="0"/>
              </a:spcBef>
            </a:pPr>
            <a:endParaRPr lang="en-GB" sz="1000" dirty="0"/>
          </a:p>
          <a:p>
            <a:pPr marL="0" indent="0">
              <a:lnSpc>
                <a:spcPct val="120000"/>
              </a:lnSpc>
              <a:spcBef>
                <a:spcPts val="0"/>
              </a:spcBef>
              <a:buNone/>
            </a:pPr>
            <a:r>
              <a:rPr lang="en-GB" dirty="0"/>
              <a:t>Initially, some of the COVID-19 vaccines have been given authorisation for temporary supply rather than a product license.</a:t>
            </a:r>
          </a:p>
          <a:p>
            <a:pPr>
              <a:lnSpc>
                <a:spcPct val="120000"/>
              </a:lnSpc>
              <a:spcBef>
                <a:spcPts val="0"/>
              </a:spcBef>
            </a:pPr>
            <a:endParaRPr lang="en-GB" sz="1100" dirty="0"/>
          </a:p>
          <a:p>
            <a:pPr marL="0" indent="0">
              <a:lnSpc>
                <a:spcPct val="120000"/>
              </a:lnSpc>
              <a:spcBef>
                <a:spcPts val="0"/>
              </a:spcBef>
              <a:buNone/>
            </a:pPr>
            <a:r>
              <a:rPr lang="en-GB" dirty="0"/>
              <a:t>This means they will not have an SPC but all the information about the vaccine that would usually be found in an SPC is presented in an ‘Information for Healthcare Professional’  document.</a:t>
            </a:r>
          </a:p>
          <a:p>
            <a:pPr>
              <a:lnSpc>
                <a:spcPct val="120000"/>
              </a:lnSpc>
              <a:spcBef>
                <a:spcPts val="0"/>
              </a:spcBef>
            </a:pPr>
            <a:endParaRPr lang="en-GB" dirty="0"/>
          </a:p>
          <a:p>
            <a:pPr marL="457200" indent="-457200">
              <a:lnSpc>
                <a:spcPct val="120000"/>
              </a:lnSpc>
              <a:spcBef>
                <a:spcPts val="0"/>
              </a:spcBef>
              <a:buFont typeface="+mj-lt"/>
              <a:buAutoNum type="arabicParenR"/>
            </a:pPr>
            <a:r>
              <a:rPr lang="en-GB" dirty="0"/>
              <a:t>The ‘Information for Healthcare Professionals’ document provides a description of the vaccine, how to use it and the conditions attached to its use.</a:t>
            </a:r>
          </a:p>
          <a:p>
            <a:pPr marL="457200" indent="-457200">
              <a:lnSpc>
                <a:spcPct val="120000"/>
              </a:lnSpc>
              <a:spcBef>
                <a:spcPts val="0"/>
              </a:spcBef>
              <a:buFont typeface="+mj-lt"/>
              <a:buAutoNum type="arabicParenR"/>
            </a:pPr>
            <a:r>
              <a:rPr lang="en-GB" dirty="0"/>
              <a:t>An ‘Information for UK recipients’ document is also available which provides information for patients about the vaccine.</a:t>
            </a:r>
          </a:p>
          <a:p>
            <a:pPr marL="0" indent="0">
              <a:lnSpc>
                <a:spcPct val="120000"/>
              </a:lnSpc>
              <a:spcBef>
                <a:spcPts val="0"/>
              </a:spcBef>
            </a:pPr>
            <a:endParaRPr lang="en-GB" dirty="0"/>
          </a:p>
          <a:p>
            <a:pPr marL="0" indent="0">
              <a:lnSpc>
                <a:spcPct val="120000"/>
              </a:lnSpc>
              <a:spcBef>
                <a:spcPts val="0"/>
              </a:spcBef>
              <a:buNone/>
            </a:pPr>
            <a:r>
              <a:rPr lang="en-GB" dirty="0"/>
              <a:t>These documents are available on the MHRA website at </a:t>
            </a:r>
            <a:r>
              <a:rPr lang="en-GB" dirty="0">
                <a:hlinkClick r:id="rId3"/>
              </a:rPr>
              <a:t>Pharmacy</a:t>
            </a:r>
            <a:r>
              <a:rPr lang="en-GB" dirty="0"/>
              <a:t>.</a:t>
            </a:r>
          </a:p>
        </p:txBody>
      </p:sp>
      <p:sp>
        <p:nvSpPr>
          <p:cNvPr id="10" name="Footer Placeholder 9">
            <a:extLst>
              <a:ext uri="{FF2B5EF4-FFF2-40B4-BE49-F238E27FC236}">
                <a16:creationId xmlns:a16="http://schemas.microsoft.com/office/drawing/2014/main" id="{D79F7285-333B-43E2-AFA2-6B3A87111FF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777BB8B-5101-4B63-A825-3DA2C4229D2E}"/>
              </a:ext>
            </a:extLst>
          </p:cNvPr>
          <p:cNvSpPr>
            <a:spLocks noGrp="1"/>
          </p:cNvSpPr>
          <p:nvPr>
            <p:ph type="sldNum" sz="quarter" idx="11"/>
          </p:nvPr>
        </p:nvSpPr>
        <p:spPr/>
        <p:txBody>
          <a:bodyPr/>
          <a:lstStyle/>
          <a:p>
            <a:fld id="{344369E4-5DE7-46E5-874E-4FD437973785}" type="slidenum">
              <a:rPr lang="en-GB" smtClean="0"/>
              <a:pPr/>
              <a:t>145</a:t>
            </a:fld>
            <a:endParaRPr lang="en-GB" sz="1400" dirty="0"/>
          </a:p>
        </p:txBody>
      </p:sp>
    </p:spTree>
    <p:extLst>
      <p:ext uri="{BB962C8B-B14F-4D97-AF65-F5344CB8AC3E}">
        <p14:creationId xmlns:p14="http://schemas.microsoft.com/office/powerpoint/2010/main" val="20246743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35EA-8D03-4511-8356-081D402C6742}"/>
              </a:ext>
            </a:extLst>
          </p:cNvPr>
          <p:cNvSpPr>
            <a:spLocks noGrp="1"/>
          </p:cNvSpPr>
          <p:nvPr>
            <p:ph type="title"/>
          </p:nvPr>
        </p:nvSpPr>
        <p:spPr>
          <a:xfrm>
            <a:off x="330206" y="264304"/>
            <a:ext cx="10515600" cy="972607"/>
          </a:xfrm>
        </p:spPr>
        <p:txBody>
          <a:bodyPr>
            <a:normAutofit fontScale="90000"/>
          </a:bodyPr>
          <a:lstStyle/>
          <a:p>
            <a:r>
              <a:rPr lang="en-GB" dirty="0"/>
              <a:t>Guidance on handling multiple COVID-19 vaccines </a:t>
            </a:r>
            <a:br>
              <a:rPr lang="en-GB" dirty="0"/>
            </a:br>
            <a:endParaRPr lang="en-GB" dirty="0"/>
          </a:p>
        </p:txBody>
      </p:sp>
      <p:sp>
        <p:nvSpPr>
          <p:cNvPr id="3" name="Content Placeholder 2">
            <a:extLst>
              <a:ext uri="{FF2B5EF4-FFF2-40B4-BE49-F238E27FC236}">
                <a16:creationId xmlns:a16="http://schemas.microsoft.com/office/drawing/2014/main" id="{A9EC2D34-053B-4331-848C-594616D36875}"/>
              </a:ext>
            </a:extLst>
          </p:cNvPr>
          <p:cNvSpPr>
            <a:spLocks noGrp="1"/>
          </p:cNvSpPr>
          <p:nvPr>
            <p:ph idx="1"/>
          </p:nvPr>
        </p:nvSpPr>
        <p:spPr>
          <a:xfrm>
            <a:off x="490209" y="1498757"/>
            <a:ext cx="9124845" cy="4855862"/>
          </a:xfrm>
        </p:spPr>
        <p:txBody>
          <a:bodyPr>
            <a:normAutofit/>
          </a:bodyPr>
          <a:lstStyle/>
          <a:p>
            <a:pPr marL="0" indent="0">
              <a:lnSpc>
                <a:spcPct val="120000"/>
              </a:lnSpc>
              <a:spcBef>
                <a:spcPts val="0"/>
              </a:spcBef>
              <a:buNone/>
            </a:pPr>
            <a:r>
              <a:rPr lang="en-GB" sz="1800" dirty="0"/>
              <a:t>As there are now several different COVID-19 vaccines in use, it is important to ensure there are procedures in place to make certain that each person gets the right dose of the right vaccine at the right time and that the vaccine has been stored and handled as specified in the product’s authorisation documentation.</a:t>
            </a:r>
          </a:p>
          <a:p>
            <a:pPr marL="0" indent="0">
              <a:lnSpc>
                <a:spcPct val="120000"/>
              </a:lnSpc>
              <a:spcBef>
                <a:spcPts val="0"/>
              </a:spcBef>
              <a:buNone/>
            </a:pPr>
            <a:r>
              <a:rPr lang="en-GB" sz="1800" dirty="0"/>
              <a:t> </a:t>
            </a:r>
          </a:p>
          <a:p>
            <a:pPr marL="0" indent="0">
              <a:lnSpc>
                <a:spcPct val="120000"/>
              </a:lnSpc>
              <a:spcBef>
                <a:spcPts val="0"/>
              </a:spcBef>
              <a:buNone/>
            </a:pPr>
            <a:r>
              <a:rPr lang="en-GB" sz="18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lnSpc>
                <a:spcPct val="120000"/>
              </a:lnSpc>
              <a:spcBef>
                <a:spcPts val="0"/>
              </a:spcBef>
              <a:buNone/>
            </a:pPr>
            <a:endParaRPr lang="en-GB" sz="1800" dirty="0"/>
          </a:p>
          <a:p>
            <a:pPr marL="0" indent="0">
              <a:lnSpc>
                <a:spcPct val="120000"/>
              </a:lnSpc>
              <a:spcBef>
                <a:spcPts val="0"/>
              </a:spcBef>
              <a:buNone/>
            </a:pPr>
            <a:r>
              <a:rPr lang="en-GB" sz="1800" dirty="0"/>
              <a:t>Ensure you know what these are in order to minimise the risk of errors where multiple vaccines are available.</a:t>
            </a:r>
          </a:p>
        </p:txBody>
      </p:sp>
      <p:sp>
        <p:nvSpPr>
          <p:cNvPr id="6" name="Rectangle 2">
            <a:extLst>
              <a:ext uri="{FF2B5EF4-FFF2-40B4-BE49-F238E27FC236}">
                <a16:creationId xmlns:a16="http://schemas.microsoft.com/office/drawing/2014/main" id="{CDB8B0A6-3EA7-457A-8AE9-8C27D835DDC0}"/>
              </a:ext>
            </a:extLst>
          </p:cNvPr>
          <p:cNvSpPr>
            <a:spLocks noChangeArrowheads="1"/>
          </p:cNvSpPr>
          <p:nvPr/>
        </p:nvSpPr>
        <p:spPr bwMode="auto">
          <a:xfrm>
            <a:off x="7394714" y="11967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D959E415-D5D2-4400-BDB2-740C1974210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85BD4C61-A059-45FC-842A-681DFF77FED3}"/>
              </a:ext>
            </a:extLst>
          </p:cNvPr>
          <p:cNvSpPr>
            <a:spLocks noGrp="1"/>
          </p:cNvSpPr>
          <p:nvPr>
            <p:ph type="sldNum" sz="quarter" idx="11"/>
          </p:nvPr>
        </p:nvSpPr>
        <p:spPr/>
        <p:txBody>
          <a:bodyPr/>
          <a:lstStyle/>
          <a:p>
            <a:fld id="{344369E4-5DE7-46E5-874E-4FD437973785}" type="slidenum">
              <a:rPr lang="en-GB" smtClean="0"/>
              <a:pPr/>
              <a:t>146</a:t>
            </a:fld>
            <a:endParaRPr lang="en-GB" sz="1400" dirty="0"/>
          </a:p>
        </p:txBody>
      </p:sp>
    </p:spTree>
    <p:extLst>
      <p:ext uri="{BB962C8B-B14F-4D97-AF65-F5344CB8AC3E}">
        <p14:creationId xmlns:p14="http://schemas.microsoft.com/office/powerpoint/2010/main" val="17552855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F478-2918-4AE0-A94C-4971E2AFC44A}"/>
              </a:ext>
            </a:extLst>
          </p:cNvPr>
          <p:cNvSpPr>
            <a:spLocks noGrp="1"/>
          </p:cNvSpPr>
          <p:nvPr>
            <p:ph type="title"/>
          </p:nvPr>
        </p:nvSpPr>
        <p:spPr>
          <a:xfrm>
            <a:off x="529388" y="274637"/>
            <a:ext cx="8028000" cy="648072"/>
          </a:xfrm>
        </p:spPr>
        <p:txBody>
          <a:bodyPr/>
          <a:lstStyle/>
          <a:p>
            <a:r>
              <a:rPr lang="en-GB" dirty="0"/>
              <a:t>Action plan</a:t>
            </a:r>
          </a:p>
        </p:txBody>
      </p:sp>
      <p:sp>
        <p:nvSpPr>
          <p:cNvPr id="6" name="Rectangle 3">
            <a:extLst>
              <a:ext uri="{FF2B5EF4-FFF2-40B4-BE49-F238E27FC236}">
                <a16:creationId xmlns:a16="http://schemas.microsoft.com/office/drawing/2014/main" id="{715D3F88-2936-4401-BF5A-BA2E36ED8965}"/>
              </a:ext>
            </a:extLst>
          </p:cNvPr>
          <p:cNvSpPr>
            <a:spLocks noGrp="1" noChangeArrowheads="1"/>
          </p:cNvSpPr>
          <p:nvPr>
            <p:ph idx="1"/>
          </p:nvPr>
        </p:nvSpPr>
        <p:spPr>
          <a:xfrm>
            <a:off x="388567" y="1505725"/>
            <a:ext cx="8856102" cy="5580977"/>
          </a:xfrm>
        </p:spPr>
        <p:txBody>
          <a:bodyPr>
            <a:normAutofit/>
          </a:bodyPr>
          <a:lstStyle/>
          <a:p>
            <a:pPr marL="0" indent="0" eaLnBrk="1" hangingPunct="1">
              <a:lnSpc>
                <a:spcPct val="100000"/>
              </a:lnSpc>
              <a:spcBef>
                <a:spcPts val="0"/>
              </a:spcBef>
              <a:buNone/>
            </a:pPr>
            <a:r>
              <a:rPr lang="en-GB" altLang="en-US" sz="1400" dirty="0">
                <a:latin typeface="+mn-lt"/>
              </a:rPr>
              <a:t>To consolidate learning, the following actions should be completed:</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the COVID-19 vaccine, vaccine administration, storage and legal aspects elearning sessions if required after this training session</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Basic Life Support and anaphylaxis training if not undertaken in the past year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any additional statutory and mandatory training required by your employer</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practical training in immunisation if required, for example IM injection technique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the COVID-19 competency assessment tool </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visit the </a:t>
            </a:r>
            <a:r>
              <a:rPr lang="en-US" altLang="en-US" sz="1400" dirty="0">
                <a:latin typeface="+mn-lt"/>
                <a:ea typeface="Verdana" panose="020B0604030504040204" pitchFamily="34" charset="0"/>
                <a:cs typeface="Verdana" panose="020B0604030504040204" pitchFamily="34" charset="0"/>
                <a:hlinkClick r:id="rId3"/>
              </a:rPr>
              <a:t>GOV.UK Immunisation web pages</a:t>
            </a:r>
            <a:r>
              <a:rPr lang="en-US" altLang="en-US" sz="1400" dirty="0">
                <a:latin typeface="+mn-lt"/>
                <a:ea typeface="Verdana" panose="020B0604030504040204" pitchFamily="34" charset="0"/>
                <a:cs typeface="Verdana" panose="020B0604030504040204" pitchFamily="34" charset="0"/>
              </a:rPr>
              <a:t> and familiarise yourself with the resources available on this site</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UKHSA ‘COVID-19 immunisation programme Information for healthcare practitioners’ document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vaccine product information in the ‘Summary of Product Characteristics’ and ‘Information for healthcare professionals’ documents on the MHRA website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access the </a:t>
            </a:r>
            <a:r>
              <a:rPr lang="en-US" altLang="en-US" sz="1400" dirty="0">
                <a:latin typeface="+mn-lt"/>
                <a:ea typeface="Verdana" panose="020B0604030504040204" pitchFamily="34" charset="0"/>
                <a:cs typeface="Verdana" panose="020B0604030504040204" pitchFamily="34" charset="0"/>
                <a:hlinkClick r:id="rId4"/>
              </a:rPr>
              <a:t>Green Book</a:t>
            </a:r>
            <a:r>
              <a:rPr lang="en-US" altLang="en-US" sz="1400" dirty="0">
                <a:latin typeface="+mn-lt"/>
                <a:ea typeface="Verdana" panose="020B0604030504040204" pitchFamily="34" charset="0"/>
                <a:cs typeface="Verdana" panose="020B0604030504040204" pitchFamily="34" charset="0"/>
              </a:rPr>
              <a:t> online and read the COVID-19 vaccine chapter and any other chapters that are relevant for example vaccine administration, vaccine storage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subscribe to </a:t>
            </a:r>
            <a:r>
              <a:rPr lang="en-US" altLang="en-US" sz="1400" dirty="0">
                <a:latin typeface="+mn-lt"/>
                <a:ea typeface="Verdana" panose="020B0604030504040204" pitchFamily="34" charset="0"/>
                <a:cs typeface="Verdana" panose="020B0604030504040204" pitchFamily="34" charset="0"/>
                <a:hlinkClick r:id="rId5"/>
              </a:rPr>
              <a:t>Vaccine Update </a:t>
            </a:r>
            <a:r>
              <a:rPr lang="en-US" altLang="en-US" sz="1400" dirty="0">
                <a:latin typeface="+mn-lt"/>
                <a:ea typeface="Verdana" panose="020B0604030504040204" pitchFamily="34" charset="0"/>
                <a:cs typeface="Verdana" panose="020B0604030504040204" pitchFamily="34" charset="0"/>
              </a:rPr>
              <a:t>to ensure that you receive this free monthly newsletter as it is published. It contains details of immunisation programme updates and changes</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find out and make a note of who you can contact if you have an immunisation query or incident. This may be your local NHS England Screening and Immunisation Team or lead consultant (if working in Occupational Health, and so on)</a:t>
            </a:r>
          </a:p>
        </p:txBody>
      </p:sp>
      <p:sp>
        <p:nvSpPr>
          <p:cNvPr id="10" name="Footer Placeholder 9">
            <a:extLst>
              <a:ext uri="{FF2B5EF4-FFF2-40B4-BE49-F238E27FC236}">
                <a16:creationId xmlns:a16="http://schemas.microsoft.com/office/drawing/2014/main" id="{01E49967-B7F4-4265-8549-9C0BA63AF58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AF982DB-444C-43C7-BD0B-C891E463D195}"/>
              </a:ext>
            </a:extLst>
          </p:cNvPr>
          <p:cNvSpPr>
            <a:spLocks noGrp="1"/>
          </p:cNvSpPr>
          <p:nvPr>
            <p:ph type="sldNum" sz="quarter" idx="11"/>
          </p:nvPr>
        </p:nvSpPr>
        <p:spPr/>
        <p:txBody>
          <a:bodyPr/>
          <a:lstStyle/>
          <a:p>
            <a:fld id="{344369E4-5DE7-46E5-874E-4FD437973785}" type="slidenum">
              <a:rPr lang="en-GB" smtClean="0"/>
              <a:pPr/>
              <a:t>147</a:t>
            </a:fld>
            <a:endParaRPr lang="en-GB" sz="1400" dirty="0"/>
          </a:p>
        </p:txBody>
      </p:sp>
    </p:spTree>
    <p:extLst>
      <p:ext uri="{BB962C8B-B14F-4D97-AF65-F5344CB8AC3E}">
        <p14:creationId xmlns:p14="http://schemas.microsoft.com/office/powerpoint/2010/main" val="10410809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820-68BC-4337-BCF9-18EB02F618E4}"/>
              </a:ext>
            </a:extLst>
          </p:cNvPr>
          <p:cNvSpPr>
            <a:spLocks noGrp="1"/>
          </p:cNvSpPr>
          <p:nvPr>
            <p:ph type="title"/>
          </p:nvPr>
        </p:nvSpPr>
        <p:spPr>
          <a:xfrm>
            <a:off x="330206" y="245532"/>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6432023A-5781-42BC-96D9-A50A583EF6DF}"/>
              </a:ext>
            </a:extLst>
          </p:cNvPr>
          <p:cNvSpPr>
            <a:spLocks noGrp="1"/>
          </p:cNvSpPr>
          <p:nvPr>
            <p:ph idx="1"/>
          </p:nvPr>
        </p:nvSpPr>
        <p:spPr>
          <a:xfrm>
            <a:off x="330206" y="1497989"/>
            <a:ext cx="9258412" cy="4351338"/>
          </a:xfrm>
        </p:spPr>
        <p:txBody>
          <a:bodyPr>
            <a:noAutofit/>
          </a:bodyPr>
          <a:lstStyle/>
          <a:p>
            <a:pPr marL="0" indent="0">
              <a:lnSpc>
                <a:spcPct val="120000"/>
              </a:lnSpc>
              <a:spcBef>
                <a:spcPts val="0"/>
              </a:spcBef>
              <a:buNone/>
            </a:pPr>
            <a:r>
              <a:rPr lang="en-GB" sz="1600" dirty="0"/>
              <a:t>By the end of this session, you should be able to:</a:t>
            </a:r>
          </a:p>
          <a:p>
            <a:pPr marL="285750" indent="-285750">
              <a:lnSpc>
                <a:spcPct val="120000"/>
              </a:lnSpc>
              <a:spcBef>
                <a:spcPts val="600"/>
              </a:spcBef>
              <a:buFont typeface="Arial" panose="020B0604020202020204" pitchFamily="34" charset="0"/>
              <a:buChar char="•"/>
            </a:pPr>
            <a:r>
              <a:rPr lang="en-GB" sz="1600" dirty="0"/>
              <a:t>explain what COVID-19 is and be aware of the UK epidemiology</a:t>
            </a:r>
          </a:p>
          <a:p>
            <a:pPr marL="285750" indent="-285750">
              <a:lnSpc>
                <a:spcPct val="120000"/>
              </a:lnSpc>
              <a:spcBef>
                <a:spcPts val="600"/>
              </a:spcBef>
              <a:buFont typeface="Arial" panose="020B0604020202020204" pitchFamily="34" charset="0"/>
              <a:buChar char="•"/>
            </a:pPr>
            <a:r>
              <a:rPr lang="en-GB" sz="1600" dirty="0"/>
              <a:t>understand the policy behind the COVID-19 vaccination programme</a:t>
            </a:r>
          </a:p>
          <a:p>
            <a:pPr marL="285750" indent="-285750">
              <a:lnSpc>
                <a:spcPct val="120000"/>
              </a:lnSpc>
              <a:spcBef>
                <a:spcPts val="600"/>
              </a:spcBef>
              <a:buFont typeface="Arial" panose="020B0604020202020204" pitchFamily="34" charset="0"/>
              <a:buChar char="•"/>
            </a:pPr>
            <a:r>
              <a:rPr lang="en-GB" sz="1600" dirty="0"/>
              <a:t>describe how vaccines work and how they are developed and trialled</a:t>
            </a:r>
          </a:p>
          <a:p>
            <a:pPr marL="285750" indent="-285750">
              <a:lnSpc>
                <a:spcPct val="120000"/>
              </a:lnSpc>
              <a:spcBef>
                <a:spcPts val="600"/>
              </a:spcBef>
              <a:buFont typeface="Arial" panose="020B0604020202020204" pitchFamily="34" charset="0"/>
              <a:buChar char="•"/>
            </a:pPr>
            <a:r>
              <a:rPr lang="en-GB" sz="1600" dirty="0"/>
              <a:t>identify the groups who are at high risk for COVID-19 infection and who should be prioritised to receive the COVID-19 vaccine</a:t>
            </a:r>
          </a:p>
          <a:p>
            <a:pPr marL="285750" indent="-285750">
              <a:lnSpc>
                <a:spcPct val="120000"/>
              </a:lnSpc>
              <a:spcBef>
                <a:spcPts val="600"/>
              </a:spcBef>
              <a:buFont typeface="Arial" panose="020B0604020202020204" pitchFamily="34" charset="0"/>
              <a:buChar char="•"/>
            </a:pPr>
            <a:r>
              <a:rPr lang="en-GB" sz="1600" dirty="0"/>
              <a:t>describe the process of consent and how this applies when giving vaccines</a:t>
            </a:r>
          </a:p>
          <a:p>
            <a:pPr marL="285750" indent="-285750">
              <a:lnSpc>
                <a:spcPct val="120000"/>
              </a:lnSpc>
              <a:spcBef>
                <a:spcPts val="600"/>
              </a:spcBef>
              <a:buFont typeface="Arial" panose="020B0604020202020204" pitchFamily="34" charset="0"/>
              <a:buChar char="•"/>
            </a:pPr>
            <a:r>
              <a:rPr lang="en-GB" sz="1600" dirty="0"/>
              <a:t>understand the legal mechanisms by which immunisers can supply and administer COVID-19 vaccine</a:t>
            </a:r>
          </a:p>
          <a:p>
            <a:pPr marL="285750" indent="-285750">
              <a:lnSpc>
                <a:spcPct val="120000"/>
              </a:lnSpc>
              <a:spcBef>
                <a:spcPts val="600"/>
              </a:spcBef>
              <a:buFont typeface="Arial" panose="020B0604020202020204" pitchFamily="34" charset="0"/>
              <a:buChar char="•"/>
            </a:pPr>
            <a:r>
              <a:rPr lang="en-GB" sz="1600" dirty="0"/>
              <a:t>recognise the differences between a prescription, a PSD, a PGD and a Protocol and understand which staff can use each of these</a:t>
            </a:r>
          </a:p>
          <a:p>
            <a:pPr marL="285750" indent="-285750">
              <a:lnSpc>
                <a:spcPct val="120000"/>
              </a:lnSpc>
              <a:spcBef>
                <a:spcPts val="600"/>
              </a:spcBef>
              <a:buFont typeface="Arial" panose="020B0604020202020204" pitchFamily="34" charset="0"/>
              <a:buChar char="•"/>
            </a:pPr>
            <a:r>
              <a:rPr lang="en-GB" sz="1600" dirty="0"/>
              <a:t>describe the key principles of how to correctly store, prepare and administer vaccines</a:t>
            </a:r>
          </a:p>
          <a:p>
            <a:pPr marL="285750" indent="-285750">
              <a:lnSpc>
                <a:spcPct val="120000"/>
              </a:lnSpc>
              <a:spcBef>
                <a:spcPts val="600"/>
              </a:spcBef>
              <a:buFont typeface="Arial" panose="020B0604020202020204" pitchFamily="34" charset="0"/>
              <a:buChar char="•"/>
            </a:pPr>
            <a:r>
              <a:rPr lang="en-GB" sz="1600" dirty="0"/>
              <a:t>communicate key facts in response to questions from patients and direct them to additional sources of information</a:t>
            </a:r>
          </a:p>
        </p:txBody>
      </p:sp>
      <p:sp>
        <p:nvSpPr>
          <p:cNvPr id="10" name="Footer Placeholder 9">
            <a:extLst>
              <a:ext uri="{FF2B5EF4-FFF2-40B4-BE49-F238E27FC236}">
                <a16:creationId xmlns:a16="http://schemas.microsoft.com/office/drawing/2014/main" id="{0C856502-8680-4F08-8147-03A8F5CC7B7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FEF4FF26-6A5E-4257-AF10-D15B2279C921}"/>
              </a:ext>
            </a:extLst>
          </p:cNvPr>
          <p:cNvSpPr>
            <a:spLocks noGrp="1"/>
          </p:cNvSpPr>
          <p:nvPr>
            <p:ph type="sldNum" sz="quarter" idx="11"/>
          </p:nvPr>
        </p:nvSpPr>
        <p:spPr/>
        <p:txBody>
          <a:bodyPr/>
          <a:lstStyle/>
          <a:p>
            <a:fld id="{344369E4-5DE7-46E5-874E-4FD437973785}" type="slidenum">
              <a:rPr lang="en-GB" smtClean="0"/>
              <a:pPr/>
              <a:t>148</a:t>
            </a:fld>
            <a:endParaRPr lang="en-GB" sz="1400" dirty="0"/>
          </a:p>
        </p:txBody>
      </p:sp>
    </p:spTree>
    <p:extLst>
      <p:ext uri="{BB962C8B-B14F-4D97-AF65-F5344CB8AC3E}">
        <p14:creationId xmlns:p14="http://schemas.microsoft.com/office/powerpoint/2010/main" val="42184755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BA18-0759-4AB5-A023-2F07B564E495}"/>
              </a:ext>
            </a:extLst>
          </p:cNvPr>
          <p:cNvSpPr>
            <a:spLocks noGrp="1"/>
          </p:cNvSpPr>
          <p:nvPr>
            <p:ph type="title"/>
          </p:nvPr>
        </p:nvSpPr>
        <p:spPr>
          <a:xfrm>
            <a:off x="744000" y="395405"/>
            <a:ext cx="10704000" cy="648072"/>
          </a:xfrm>
        </p:spPr>
        <p:txBody>
          <a:bodyPr>
            <a:normAutofit/>
          </a:bodyPr>
          <a:lstStyle/>
          <a:p>
            <a:r>
              <a:rPr lang="en-GB" dirty="0"/>
              <a:t>Resources</a:t>
            </a:r>
          </a:p>
        </p:txBody>
      </p:sp>
      <p:sp>
        <p:nvSpPr>
          <p:cNvPr id="3" name="Content Placeholder 2">
            <a:extLst>
              <a:ext uri="{FF2B5EF4-FFF2-40B4-BE49-F238E27FC236}">
                <a16:creationId xmlns:a16="http://schemas.microsoft.com/office/drawing/2014/main" id="{DC55705F-75CC-47B1-BF24-BBC239C1C430}"/>
              </a:ext>
            </a:extLst>
          </p:cNvPr>
          <p:cNvSpPr>
            <a:spLocks noGrp="1"/>
          </p:cNvSpPr>
          <p:nvPr>
            <p:ph idx="1"/>
          </p:nvPr>
        </p:nvSpPr>
        <p:spPr>
          <a:xfrm>
            <a:off x="428795" y="1577845"/>
            <a:ext cx="9713495" cy="4739679"/>
          </a:xfrm>
        </p:spPr>
        <p:txBody>
          <a:bodyPr>
            <a:normAutofit fontScale="92500" lnSpcReduction="10000"/>
          </a:bodyPr>
          <a:lstStyle/>
          <a:p>
            <a:pPr marL="285750" indent="-285750">
              <a:lnSpc>
                <a:spcPct val="100000"/>
              </a:lnSpc>
              <a:spcAft>
                <a:spcPts val="1200"/>
              </a:spcAft>
            </a:pPr>
            <a:r>
              <a:rPr lang="en-GB" dirty="0"/>
              <a:t>Green Book COVID-19 chapter </a:t>
            </a:r>
            <a:r>
              <a:rPr lang="en-GB" dirty="0">
                <a:hlinkClick r:id="rId3"/>
              </a:rPr>
              <a:t>Immunisation against infectious disease</a:t>
            </a:r>
            <a:endParaRPr lang="en-GB" dirty="0"/>
          </a:p>
          <a:p>
            <a:pPr marL="285750" lvl="0" indent="-285750">
              <a:lnSpc>
                <a:spcPct val="100000"/>
              </a:lnSpc>
              <a:spcAft>
                <a:spcPts val="1200"/>
              </a:spcAft>
              <a:buFont typeface="Arial" panose="020B0604020202020204" pitchFamily="34" charset="0"/>
              <a:buChar char="•"/>
            </a:pPr>
            <a:r>
              <a:rPr lang="en-GB" dirty="0"/>
              <a:t>UK Health Security Agency </a:t>
            </a:r>
            <a:r>
              <a:rPr lang="en-GB" dirty="0">
                <a:hlinkClick r:id="rId4"/>
              </a:rPr>
              <a:t>Coronavirus resources</a:t>
            </a:r>
            <a:endParaRPr lang="en-GB" dirty="0"/>
          </a:p>
          <a:p>
            <a:pPr marL="285750" lvl="0" indent="-285750">
              <a:lnSpc>
                <a:spcPct val="100000"/>
              </a:lnSpc>
              <a:spcAft>
                <a:spcPts val="1200"/>
              </a:spcAft>
              <a:buFont typeface="Arial" panose="020B0604020202020204" pitchFamily="34" charset="0"/>
              <a:buChar char="•"/>
            </a:pPr>
            <a:r>
              <a:rPr lang="en-GB" dirty="0"/>
              <a:t>GOV.UK </a:t>
            </a:r>
            <a:r>
              <a:rPr lang="en-GB" dirty="0">
                <a:hlinkClick r:id="rId5"/>
              </a:rPr>
              <a:t>Coronavirus (COVID-19) in the UK</a:t>
            </a:r>
            <a:endParaRPr lang="en-GB" dirty="0"/>
          </a:p>
          <a:p>
            <a:pPr marL="285750" lvl="0" indent="-285750">
              <a:lnSpc>
                <a:spcPct val="100000"/>
              </a:lnSpc>
              <a:spcAft>
                <a:spcPts val="1200"/>
              </a:spcAft>
              <a:buFont typeface="Arial" panose="020B0604020202020204" pitchFamily="34" charset="0"/>
              <a:buChar char="•"/>
            </a:pPr>
            <a:r>
              <a:rPr lang="en-GB" dirty="0"/>
              <a:t>WHO </a:t>
            </a:r>
            <a:r>
              <a:rPr lang="en-GB" dirty="0">
                <a:hlinkClick r:id="rId6"/>
              </a:rPr>
              <a:t>COVID-19 Worldwide Dashboard</a:t>
            </a:r>
            <a:endParaRPr lang="en-GB" dirty="0"/>
          </a:p>
          <a:p>
            <a:pPr marL="285750" indent="-285750">
              <a:lnSpc>
                <a:spcPct val="100000"/>
              </a:lnSpc>
              <a:spcAft>
                <a:spcPts val="1200"/>
              </a:spcAft>
              <a:buFont typeface="Arial" panose="020B0604020202020204" pitchFamily="34" charset="0"/>
              <a:buChar char="•"/>
            </a:pPr>
            <a:r>
              <a:rPr lang="en-GB" dirty="0"/>
              <a:t>Royal College of Nursing </a:t>
            </a:r>
            <a:r>
              <a:rPr lang="en-GB" dirty="0">
                <a:hlinkClick r:id="rId7"/>
              </a:rPr>
              <a:t>COVID-19 vaccination resources</a:t>
            </a:r>
            <a:endParaRPr lang="en-GB" dirty="0"/>
          </a:p>
          <a:p>
            <a:pPr marL="285750" lvl="0" indent="-285750">
              <a:lnSpc>
                <a:spcPct val="100000"/>
              </a:lnSpc>
              <a:spcAft>
                <a:spcPts val="1200"/>
              </a:spcAft>
              <a:buFont typeface="Arial" panose="020B0604020202020204" pitchFamily="34" charset="0"/>
              <a:buChar char="•"/>
            </a:pPr>
            <a:r>
              <a:rPr lang="en-GB" dirty="0">
                <a:hlinkClick r:id="rId8"/>
              </a:rPr>
              <a:t>MHRA guidance on coronavirus (COVID-19)</a:t>
            </a:r>
            <a:r>
              <a:rPr lang="en-GB" dirty="0"/>
              <a:t> </a:t>
            </a:r>
          </a:p>
          <a:p>
            <a:pPr marL="285750" indent="-285750">
              <a:lnSpc>
                <a:spcPct val="100000"/>
              </a:lnSpc>
              <a:spcAft>
                <a:spcPts val="1200"/>
              </a:spcAft>
              <a:buFont typeface="Arial" panose="020B0604020202020204" pitchFamily="34" charset="0"/>
              <a:buChar char="•"/>
            </a:pPr>
            <a:r>
              <a:rPr lang="en-GB" dirty="0"/>
              <a:t>Oxford Knowledge Project </a:t>
            </a:r>
            <a:r>
              <a:rPr lang="en-GB" dirty="0">
                <a:hlinkClick r:id="rId9"/>
              </a:rPr>
              <a:t>COVID-19 vaccines</a:t>
            </a:r>
            <a:endParaRPr lang="en-GB" dirty="0"/>
          </a:p>
          <a:p>
            <a:pPr marL="285750" indent="-285750">
              <a:lnSpc>
                <a:spcPct val="100000"/>
              </a:lnSpc>
              <a:spcAft>
                <a:spcPts val="1200"/>
              </a:spcAft>
              <a:buFont typeface="Arial" panose="020B0604020202020204" pitchFamily="34" charset="0"/>
              <a:buChar char="•"/>
            </a:pPr>
            <a:r>
              <a:rPr lang="en-GB" dirty="0"/>
              <a:t>British Society of Immunology </a:t>
            </a:r>
            <a:r>
              <a:rPr lang="en-GB" dirty="0">
                <a:hlinkClick r:id="rId10"/>
              </a:rPr>
              <a:t>A guide to vaccinations for COVID-19</a:t>
            </a:r>
            <a:r>
              <a:rPr lang="en-GB" dirty="0"/>
              <a:t> </a:t>
            </a:r>
          </a:p>
          <a:p>
            <a:pPr marL="285750" indent="-285750">
              <a:lnSpc>
                <a:spcPct val="100000"/>
              </a:lnSpc>
              <a:spcAft>
                <a:spcPts val="1200"/>
              </a:spcAft>
              <a:buFont typeface="Arial" panose="020B0604020202020204" pitchFamily="34" charset="0"/>
              <a:buChar char="•"/>
            </a:pPr>
            <a:endParaRPr lang="en-GB" dirty="0"/>
          </a:p>
          <a:p>
            <a:pPr marL="28575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a:lnSpc>
                <a:spcPct val="100000"/>
              </a:lnSpc>
              <a:spcAft>
                <a:spcPts val="1200"/>
              </a:spcAft>
            </a:pPr>
            <a:endParaRPr lang="en-GB" dirty="0"/>
          </a:p>
        </p:txBody>
      </p:sp>
      <p:sp>
        <p:nvSpPr>
          <p:cNvPr id="10" name="Footer Placeholder 9">
            <a:extLst>
              <a:ext uri="{FF2B5EF4-FFF2-40B4-BE49-F238E27FC236}">
                <a16:creationId xmlns:a16="http://schemas.microsoft.com/office/drawing/2014/main" id="{9E44F8F0-DF29-44A4-A21E-07AD9D335AA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391841D-6509-4154-AFA6-A2928482FF1C}"/>
              </a:ext>
            </a:extLst>
          </p:cNvPr>
          <p:cNvSpPr>
            <a:spLocks noGrp="1"/>
          </p:cNvSpPr>
          <p:nvPr>
            <p:ph type="sldNum" sz="quarter" idx="11"/>
          </p:nvPr>
        </p:nvSpPr>
        <p:spPr/>
        <p:txBody>
          <a:bodyPr/>
          <a:lstStyle/>
          <a:p>
            <a:fld id="{344369E4-5DE7-46E5-874E-4FD437973785}" type="slidenum">
              <a:rPr lang="en-GB" smtClean="0"/>
              <a:pPr/>
              <a:t>149</a:t>
            </a:fld>
            <a:endParaRPr lang="en-GB" sz="1400" dirty="0"/>
          </a:p>
        </p:txBody>
      </p:sp>
    </p:spTree>
    <p:extLst>
      <p:ext uri="{BB962C8B-B14F-4D97-AF65-F5344CB8AC3E}">
        <p14:creationId xmlns:p14="http://schemas.microsoft.com/office/powerpoint/2010/main" val="19240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257C-600D-4AB2-8AC9-B9D380AD758D}"/>
              </a:ext>
            </a:extLst>
          </p:cNvPr>
          <p:cNvSpPr>
            <a:spLocks noGrp="1"/>
          </p:cNvSpPr>
          <p:nvPr>
            <p:ph type="title"/>
          </p:nvPr>
        </p:nvSpPr>
        <p:spPr/>
        <p:txBody>
          <a:bodyPr/>
          <a:lstStyle/>
          <a:p>
            <a:r>
              <a:rPr lang="en-GB" dirty="0"/>
              <a:t>COVID-19 symptom progression</a:t>
            </a:r>
          </a:p>
        </p:txBody>
      </p:sp>
      <p:sp>
        <p:nvSpPr>
          <p:cNvPr id="3" name="Content Placeholder 2">
            <a:extLst>
              <a:ext uri="{FF2B5EF4-FFF2-40B4-BE49-F238E27FC236}">
                <a16:creationId xmlns:a16="http://schemas.microsoft.com/office/drawing/2014/main" id="{04B96FF3-5594-489C-9D05-4AA3964DE976}"/>
              </a:ext>
            </a:extLst>
          </p:cNvPr>
          <p:cNvSpPr>
            <a:spLocks noGrp="1"/>
          </p:cNvSpPr>
          <p:nvPr>
            <p:ph idx="1"/>
          </p:nvPr>
        </p:nvSpPr>
        <p:spPr>
          <a:xfrm>
            <a:off x="456041" y="1560353"/>
            <a:ext cx="9728194" cy="4697834"/>
          </a:xfrm>
        </p:spPr>
        <p:txBody>
          <a:bodyPr>
            <a:normAutofit fontScale="92500" lnSpcReduction="10000"/>
          </a:bodyPr>
          <a:lstStyle/>
          <a:p>
            <a:pPr marL="0" indent="0">
              <a:lnSpc>
                <a:spcPct val="120000"/>
              </a:lnSpc>
              <a:buNone/>
            </a:pPr>
            <a:r>
              <a:rPr lang="en-GB" sz="2100" dirty="0"/>
              <a:t>Symptoms may begin gradually and are usually mild.</a:t>
            </a:r>
          </a:p>
          <a:p>
            <a:pPr marL="285750" indent="-285750">
              <a:lnSpc>
                <a:spcPct val="120000"/>
              </a:lnSpc>
              <a:buFont typeface="Arial" panose="020B0604020202020204" pitchFamily="34" charset="0"/>
              <a:buChar char="•"/>
            </a:pPr>
            <a:r>
              <a:rPr lang="en-GB" sz="2100" dirty="0"/>
              <a:t>the majority of people (around 80%) have asymptomatic to moderate disease and recover without needing hospital treatment</a:t>
            </a:r>
          </a:p>
          <a:p>
            <a:pPr marL="285750" indent="-285750">
              <a:lnSpc>
                <a:spcPct val="120000"/>
              </a:lnSpc>
              <a:buFont typeface="Arial" panose="020B0604020202020204" pitchFamily="34" charset="0"/>
              <a:buChar char="•"/>
            </a:pPr>
            <a:r>
              <a:rPr lang="en-GB" sz="2100" dirty="0"/>
              <a:t>around 15% may get severe disease including pneumonia</a:t>
            </a:r>
          </a:p>
          <a:p>
            <a:pPr marL="635000" lvl="1" indent="-285750">
              <a:lnSpc>
                <a:spcPct val="120000"/>
              </a:lnSpc>
              <a:buFont typeface="Arial" panose="020B0604020202020204" pitchFamily="34" charset="0"/>
              <a:buChar char="•"/>
            </a:pPr>
            <a:r>
              <a:rPr lang="en-GB" sz="2100" dirty="0"/>
              <a:t>older people and those with underlying medical problems such as high blood pressure, heart and lung problems, diabetes, or cancer are more likely to develop serious illness</a:t>
            </a:r>
          </a:p>
          <a:p>
            <a:pPr marL="285750" indent="-285750">
              <a:lnSpc>
                <a:spcPct val="120000"/>
              </a:lnSpc>
              <a:buFont typeface="Arial" panose="020B0604020202020204" pitchFamily="34" charset="0"/>
              <a:buChar char="•"/>
            </a:pPr>
            <a:r>
              <a:rPr lang="en-GB" sz="2100" spc="-50" dirty="0"/>
              <a:t>around 5% become critically unwell. This may include septic shock and/or multi-organ and respiratory failure</a:t>
            </a:r>
            <a:endParaRPr lang="en-GB" sz="2100" dirty="0">
              <a:solidFill>
                <a:srgbClr val="FF0000"/>
              </a:solidFill>
            </a:endParaRPr>
          </a:p>
          <a:p>
            <a:pPr marL="0" indent="0">
              <a:lnSpc>
                <a:spcPct val="120000"/>
              </a:lnSpc>
              <a:buNone/>
            </a:pPr>
            <a:r>
              <a:rPr lang="en-GB" sz="2100" dirty="0"/>
              <a:t>The infection fatality rate (the proportion of deaths among all infected individuals) is estimated to be 0.9% but it varies according to age and sex. It is lower in younger people (0.5% for those 45 to 64 years) and higher in those over 75 years of age (11.6%).</a:t>
            </a:r>
          </a:p>
          <a:p>
            <a:endParaRPr lang="en-GB" dirty="0">
              <a:solidFill>
                <a:srgbClr val="FF0000"/>
              </a:solidFill>
            </a:endParaRPr>
          </a:p>
          <a:p>
            <a:endParaRPr lang="en-GB" dirty="0">
              <a:solidFill>
                <a:srgbClr val="FF0000"/>
              </a:solidFill>
            </a:endParaRPr>
          </a:p>
          <a:p>
            <a:endParaRPr lang="en-GB" dirty="0"/>
          </a:p>
        </p:txBody>
      </p:sp>
      <p:sp>
        <p:nvSpPr>
          <p:cNvPr id="10" name="Footer Placeholder 9">
            <a:extLst>
              <a:ext uri="{FF2B5EF4-FFF2-40B4-BE49-F238E27FC236}">
                <a16:creationId xmlns:a16="http://schemas.microsoft.com/office/drawing/2014/main" id="{8ACFD67A-02EF-4539-92E0-844BB284B30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F9F67ED0-AAFC-4479-B6A8-1C0FAC8B992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7547107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F925-62B7-4812-B68F-AC79F7568D2D}"/>
              </a:ext>
            </a:extLst>
          </p:cNvPr>
          <p:cNvSpPr>
            <a:spLocks noGrp="1"/>
          </p:cNvSpPr>
          <p:nvPr>
            <p:ph type="title"/>
          </p:nvPr>
        </p:nvSpPr>
        <p:spPr/>
        <p:txBody>
          <a:bodyPr/>
          <a:lstStyle/>
          <a:p>
            <a:r>
              <a:rPr lang="en-GB" dirty="0"/>
              <a:t>COVID-19 Vaccine Pfizer BioNTech</a:t>
            </a:r>
          </a:p>
        </p:txBody>
      </p:sp>
      <p:sp>
        <p:nvSpPr>
          <p:cNvPr id="3" name="Content Placeholder 2">
            <a:extLst>
              <a:ext uri="{FF2B5EF4-FFF2-40B4-BE49-F238E27FC236}">
                <a16:creationId xmlns:a16="http://schemas.microsoft.com/office/drawing/2014/main" id="{963304FA-58E4-4EA8-9F74-D5A85EFCC62E}"/>
              </a:ext>
            </a:extLst>
          </p:cNvPr>
          <p:cNvSpPr>
            <a:spLocks noGrp="1"/>
          </p:cNvSpPr>
          <p:nvPr>
            <p:ph idx="1"/>
          </p:nvPr>
        </p:nvSpPr>
        <p:spPr>
          <a:xfrm>
            <a:off x="1510018" y="1724891"/>
            <a:ext cx="8271545" cy="2628995"/>
          </a:xfrm>
          <a:solidFill>
            <a:srgbClr val="9933FF"/>
          </a:solidFill>
          <a:ln w="38100">
            <a:solidFill>
              <a:srgbClr val="002060"/>
            </a:solidFill>
          </a:ln>
        </p:spPr>
        <p:txBody>
          <a:bodyPr/>
          <a:lstStyle/>
          <a:p>
            <a:pPr marL="0" indent="0" algn="ctr">
              <a:buNone/>
            </a:pPr>
            <a:endParaRPr lang="en-GB" dirty="0"/>
          </a:p>
          <a:p>
            <a:pPr marL="0" indent="0" algn="ctr">
              <a:buNone/>
            </a:pPr>
            <a:endParaRPr lang="en-GB" dirty="0"/>
          </a:p>
          <a:p>
            <a:pPr marL="0" indent="0" algn="ctr">
              <a:buNone/>
            </a:pPr>
            <a:r>
              <a:rPr lang="en-GB" sz="3200" dirty="0">
                <a:solidFill>
                  <a:schemeClr val="bg1"/>
                </a:solidFill>
              </a:rPr>
              <a:t>COVID-19 Vaccine Pfizer BioNTech Comirnaty 30 micrograms/dose</a:t>
            </a:r>
          </a:p>
        </p:txBody>
      </p:sp>
      <p:sp>
        <p:nvSpPr>
          <p:cNvPr id="4" name="Footer Placeholder 3">
            <a:extLst>
              <a:ext uri="{FF2B5EF4-FFF2-40B4-BE49-F238E27FC236}">
                <a16:creationId xmlns:a16="http://schemas.microsoft.com/office/drawing/2014/main" id="{D153E7E4-09E7-4FAC-8431-C9EF87C36E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D5F72F79-81B9-4808-9F5D-DEE51BD3767F}"/>
              </a:ext>
            </a:extLst>
          </p:cNvPr>
          <p:cNvSpPr>
            <a:spLocks noGrp="1"/>
          </p:cNvSpPr>
          <p:nvPr>
            <p:ph type="sldNum" sz="quarter" idx="11"/>
          </p:nvPr>
        </p:nvSpPr>
        <p:spPr/>
        <p:txBody>
          <a:bodyPr/>
          <a:lstStyle/>
          <a:p>
            <a:fld id="{344369E4-5DE7-46E5-874E-4FD437973785}" type="slidenum">
              <a:rPr lang="en-GB" smtClean="0"/>
              <a:pPr/>
              <a:t>150</a:t>
            </a:fld>
            <a:endParaRPr lang="en-GB" sz="1400" dirty="0"/>
          </a:p>
        </p:txBody>
      </p:sp>
    </p:spTree>
    <p:extLst>
      <p:ext uri="{BB962C8B-B14F-4D97-AF65-F5344CB8AC3E}">
        <p14:creationId xmlns:p14="http://schemas.microsoft.com/office/powerpoint/2010/main" val="22795173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a:xfrm>
            <a:off x="330206" y="321421"/>
            <a:ext cx="10515600" cy="972607"/>
          </a:xfrm>
        </p:spPr>
        <p:txBody>
          <a:bodyPr>
            <a:noAutofit/>
          </a:bodyPr>
          <a:lstStyle/>
          <a:p>
            <a:r>
              <a:rPr lang="en-GB" sz="3200" dirty="0"/>
              <a:t>Contraindications to COVID-19 Pfizer BioNTech vaccine </a:t>
            </a:r>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371986" y="1476233"/>
            <a:ext cx="9376021" cy="4907324"/>
          </a:xfrm>
        </p:spPr>
        <p:txBody>
          <a:bodyPr>
            <a:normAutofit/>
          </a:bodyPr>
          <a:lstStyle/>
          <a:p>
            <a:pPr marL="0" indent="0">
              <a:lnSpc>
                <a:spcPct val="100000"/>
              </a:lnSpc>
              <a:spcBef>
                <a:spcPts val="0"/>
              </a:spcBef>
              <a:buNone/>
            </a:pPr>
            <a:r>
              <a:rPr lang="en-GB" sz="1500" dirty="0"/>
              <a:t>The COVID-19 Pfizer BioNTech vaccine may be contraindicated for people who have had a previous systemic allergic anaphylaxis reaction to a previous dose of COVID-19 vaccine or to any components (excipient) of the vaccine. Expert advice should be sought where either contraindication is present.</a:t>
            </a:r>
          </a:p>
          <a:p>
            <a:pPr marL="0" indent="0">
              <a:lnSpc>
                <a:spcPct val="100000"/>
              </a:lnSpc>
              <a:spcBef>
                <a:spcPts val="1200"/>
              </a:spcBef>
              <a:buNone/>
            </a:pPr>
            <a:r>
              <a:rPr lang="en-GB" sz="1500" dirty="0"/>
              <a:t>In addition to the highly purified messenger RNA, the vaccine also contains:</a:t>
            </a:r>
          </a:p>
          <a:p>
            <a:pPr marL="285750" indent="-285750">
              <a:lnSpc>
                <a:spcPct val="100000"/>
              </a:lnSpc>
              <a:spcBef>
                <a:spcPts val="600"/>
              </a:spcBef>
              <a:buFont typeface="Arial" panose="020B0604020202020204" pitchFamily="34" charset="0"/>
              <a:buChar char="•"/>
            </a:pPr>
            <a:r>
              <a:rPr lang="en-GB" sz="1500" dirty="0"/>
              <a:t>ALC-0315 = (4-hydroxybutyl) azanediyl)bis (hexane-6,1-diyl)bis(2-hexyldecanoate)</a:t>
            </a:r>
          </a:p>
          <a:p>
            <a:pPr marL="285750" indent="-285750">
              <a:lnSpc>
                <a:spcPct val="100000"/>
              </a:lnSpc>
              <a:spcBef>
                <a:spcPts val="0"/>
              </a:spcBef>
              <a:buFont typeface="Arial" panose="020B0604020202020204" pitchFamily="34" charset="0"/>
              <a:buChar char="•"/>
            </a:pPr>
            <a:r>
              <a:rPr lang="en-GB" sz="1500" dirty="0"/>
              <a:t>ALC-0159 = 2-[(polyethylene glycol)-2000]-N*,N-ditetradecylacetamide</a:t>
            </a:r>
          </a:p>
          <a:p>
            <a:pPr marL="285750" indent="-285750">
              <a:lnSpc>
                <a:spcPct val="100000"/>
              </a:lnSpc>
              <a:spcBef>
                <a:spcPts val="0"/>
              </a:spcBef>
              <a:buFont typeface="Arial" panose="020B0604020202020204" pitchFamily="34" charset="0"/>
              <a:buChar char="•"/>
            </a:pPr>
            <a:r>
              <a:rPr lang="en-GB" sz="1500" dirty="0"/>
              <a:t>1,2-Distearoyl-sn-glycero-3-phosphocholine</a:t>
            </a:r>
          </a:p>
          <a:p>
            <a:pPr marL="285750" indent="-285750">
              <a:lnSpc>
                <a:spcPct val="100000"/>
              </a:lnSpc>
              <a:spcBef>
                <a:spcPts val="0"/>
              </a:spcBef>
              <a:buFont typeface="Arial" panose="020B0604020202020204" pitchFamily="34" charset="0"/>
              <a:buChar char="•"/>
            </a:pPr>
            <a:r>
              <a:rPr lang="en-GB" sz="1500" dirty="0"/>
              <a:t>cholesterol</a:t>
            </a:r>
          </a:p>
          <a:p>
            <a:pPr marL="285750" indent="-285750">
              <a:lnSpc>
                <a:spcPct val="100000"/>
              </a:lnSpc>
              <a:spcBef>
                <a:spcPts val="0"/>
              </a:spcBef>
              <a:buFont typeface="Arial" panose="020B0604020202020204" pitchFamily="34" charset="0"/>
              <a:buChar char="•"/>
            </a:pPr>
            <a:r>
              <a:rPr lang="en-GB" sz="1500" dirty="0"/>
              <a:t>potassium chloride</a:t>
            </a:r>
          </a:p>
          <a:p>
            <a:pPr marL="285750" indent="-285750">
              <a:lnSpc>
                <a:spcPct val="100000"/>
              </a:lnSpc>
              <a:spcBef>
                <a:spcPts val="0"/>
              </a:spcBef>
              <a:buFont typeface="Arial" panose="020B0604020202020204" pitchFamily="34" charset="0"/>
              <a:buChar char="•"/>
            </a:pPr>
            <a:r>
              <a:rPr lang="en-GB" sz="1500" dirty="0"/>
              <a:t>potassium dihydrogen phosphate</a:t>
            </a:r>
          </a:p>
          <a:p>
            <a:pPr marL="285750" indent="-285750">
              <a:lnSpc>
                <a:spcPct val="100000"/>
              </a:lnSpc>
              <a:spcBef>
                <a:spcPts val="0"/>
              </a:spcBef>
              <a:buFont typeface="Arial" panose="020B0604020202020204" pitchFamily="34" charset="0"/>
              <a:buChar char="•"/>
            </a:pPr>
            <a:r>
              <a:rPr lang="en-GB" sz="1500" dirty="0"/>
              <a:t>sodium chloride</a:t>
            </a:r>
          </a:p>
          <a:p>
            <a:pPr marL="285750" indent="-285750">
              <a:lnSpc>
                <a:spcPct val="100000"/>
              </a:lnSpc>
              <a:spcBef>
                <a:spcPts val="0"/>
              </a:spcBef>
              <a:buFont typeface="Arial" panose="020B0604020202020204" pitchFamily="34" charset="0"/>
              <a:buChar char="•"/>
            </a:pPr>
            <a:r>
              <a:rPr lang="en-GB" sz="1500" dirty="0"/>
              <a:t>disodium hydrogen phosphate dihydrate</a:t>
            </a:r>
          </a:p>
          <a:p>
            <a:pPr marL="285750" indent="-285750">
              <a:lnSpc>
                <a:spcPct val="100000"/>
              </a:lnSpc>
              <a:spcBef>
                <a:spcPts val="0"/>
              </a:spcBef>
              <a:buFont typeface="Arial" panose="020B0604020202020204" pitchFamily="34" charset="0"/>
              <a:buChar char="•"/>
            </a:pPr>
            <a:r>
              <a:rPr lang="en-GB" sz="1500" dirty="0"/>
              <a:t>sucrose</a:t>
            </a:r>
          </a:p>
          <a:p>
            <a:pPr marL="285750" indent="-285750">
              <a:lnSpc>
                <a:spcPct val="100000"/>
              </a:lnSpc>
              <a:spcBef>
                <a:spcPts val="0"/>
              </a:spcBef>
              <a:buFont typeface="Arial" panose="020B0604020202020204" pitchFamily="34" charset="0"/>
              <a:buChar char="•"/>
            </a:pPr>
            <a:r>
              <a:rPr lang="en-GB" sz="1500" dirty="0"/>
              <a:t>water for injections</a:t>
            </a:r>
          </a:p>
          <a:p>
            <a:pPr marL="285750" indent="-285750">
              <a:lnSpc>
                <a:spcPct val="100000"/>
              </a:lnSpc>
              <a:spcBef>
                <a:spcPts val="0"/>
              </a:spcBef>
            </a:pPr>
            <a:r>
              <a:rPr lang="en-GB" sz="1500" dirty="0"/>
              <a:t>sodium hydroxide (for pH-adjustment) </a:t>
            </a:r>
          </a:p>
          <a:p>
            <a:pPr marL="285750" indent="-285750">
              <a:lnSpc>
                <a:spcPct val="100000"/>
              </a:lnSpc>
              <a:spcBef>
                <a:spcPts val="0"/>
              </a:spcBef>
            </a:pPr>
            <a:r>
              <a:rPr lang="en-GB" sz="1500" dirty="0"/>
              <a:t>hydrochloric acid (for pH-adjustment)</a:t>
            </a:r>
          </a:p>
          <a:p>
            <a:pPr marL="285750" indent="-285750">
              <a:lnSpc>
                <a:spcPct val="100000"/>
              </a:lnSpc>
              <a:spcBef>
                <a:spcPts val="0"/>
              </a:spcBef>
            </a:pPr>
            <a:endParaRPr lang="en-GB" sz="1500" dirty="0"/>
          </a:p>
          <a:p>
            <a:pPr marL="285750" indent="-285750">
              <a:lnSpc>
                <a:spcPct val="100000"/>
              </a:lnSpc>
              <a:spcBef>
                <a:spcPts val="0"/>
              </a:spcBef>
            </a:pPr>
            <a:endParaRPr lang="en-GB" sz="1500" dirty="0"/>
          </a:p>
          <a:p>
            <a:pPr marL="285750" indent="-285750">
              <a:lnSpc>
                <a:spcPct val="100000"/>
              </a:lnSpc>
              <a:spcBef>
                <a:spcPts val="0"/>
              </a:spcBef>
              <a:buFont typeface="Arial" panose="020B0604020202020204" pitchFamily="34" charset="0"/>
              <a:buChar char="•"/>
            </a:pPr>
            <a:endParaRPr lang="en-GB" sz="1500" dirty="0"/>
          </a:p>
          <a:p>
            <a:pPr marL="0" indent="0">
              <a:buNone/>
            </a:pPr>
            <a:endParaRPr lang="en-GB" dirty="0"/>
          </a:p>
        </p:txBody>
      </p:sp>
      <p:sp>
        <p:nvSpPr>
          <p:cNvPr id="7" name="TextBox 6">
            <a:extLst>
              <a:ext uri="{FF2B5EF4-FFF2-40B4-BE49-F238E27FC236}">
                <a16:creationId xmlns:a16="http://schemas.microsoft.com/office/drawing/2014/main" id="{8A9150D9-22F9-4C7A-911E-96279D892AC5}"/>
              </a:ext>
            </a:extLst>
          </p:cNvPr>
          <p:cNvSpPr txBox="1"/>
          <p:nvPr/>
        </p:nvSpPr>
        <p:spPr>
          <a:xfrm>
            <a:off x="330206" y="5607853"/>
            <a:ext cx="10323977" cy="553998"/>
          </a:xfrm>
          <a:prstGeom prst="rect">
            <a:avLst/>
          </a:prstGeom>
          <a:noFill/>
        </p:spPr>
        <p:txBody>
          <a:bodyPr wrap="square" rtlCol="0">
            <a:spAutoFit/>
          </a:bodyPr>
          <a:lstStyle/>
          <a:p>
            <a:pPr fontAlgn="base"/>
            <a:r>
              <a:rPr lang="en-GB" sz="1500" dirty="0"/>
              <a:t>*Polyethylene glycol (PEG) is from a group of known allergens commonly found in medicines, household goods and cosmetics. Known allergy to PEG is rare but would contraindicate receipt of the Pfizer and the Moderna vaccines</a:t>
            </a:r>
          </a:p>
        </p:txBody>
      </p:sp>
      <p:sp>
        <p:nvSpPr>
          <p:cNvPr id="11" name="Footer Placeholder 10">
            <a:extLst>
              <a:ext uri="{FF2B5EF4-FFF2-40B4-BE49-F238E27FC236}">
                <a16:creationId xmlns:a16="http://schemas.microsoft.com/office/drawing/2014/main" id="{3E3C28CC-60FF-498D-BD4F-21DBBD839DB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E05C4ECE-0599-4E40-9DC2-11CB47392B42}"/>
              </a:ext>
            </a:extLst>
          </p:cNvPr>
          <p:cNvSpPr>
            <a:spLocks noGrp="1"/>
          </p:cNvSpPr>
          <p:nvPr>
            <p:ph type="sldNum" sz="quarter" idx="11"/>
          </p:nvPr>
        </p:nvSpPr>
        <p:spPr/>
        <p:txBody>
          <a:bodyPr/>
          <a:lstStyle/>
          <a:p>
            <a:fld id="{344369E4-5DE7-46E5-874E-4FD437973785}" type="slidenum">
              <a:rPr lang="en-GB" smtClean="0"/>
              <a:pPr/>
              <a:t>151</a:t>
            </a:fld>
            <a:endParaRPr lang="en-GB" sz="1400" dirty="0"/>
          </a:p>
        </p:txBody>
      </p:sp>
    </p:spTree>
    <p:extLst>
      <p:ext uri="{BB962C8B-B14F-4D97-AF65-F5344CB8AC3E}">
        <p14:creationId xmlns:p14="http://schemas.microsoft.com/office/powerpoint/2010/main" val="3354170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50018" y="245532"/>
            <a:ext cx="10515600" cy="972607"/>
          </a:xfrm>
        </p:spPr>
        <p:txBody>
          <a:bodyPr>
            <a:normAutofit fontScale="90000"/>
          </a:bodyPr>
          <a:lstStyle/>
          <a:p>
            <a:r>
              <a:rPr lang="en-GB" dirty="0"/>
              <a:t>COVID-19 Pfizer BioNTech </a:t>
            </a:r>
            <a:r>
              <a:rPr lang="en-GB" sz="3600" dirty="0"/>
              <a:t>Comirnaty 30 micrograms/dose </a:t>
            </a:r>
            <a:r>
              <a:rPr lang="en-GB" dirty="0"/>
              <a:t>vaccine</a:t>
            </a: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280074" y="1652825"/>
            <a:ext cx="11123857" cy="4351338"/>
          </a:xfrm>
        </p:spPr>
        <p:txBody>
          <a:bodyPr>
            <a:normAutofit/>
          </a:bodyPr>
          <a:lstStyle/>
          <a:p>
            <a:pPr marL="285750" indent="-285750">
              <a:lnSpc>
                <a:spcPct val="120000"/>
              </a:lnSpc>
              <a:spcBef>
                <a:spcPts val="600"/>
              </a:spcBef>
              <a:buFont typeface="Arial" panose="020B0604020202020204" pitchFamily="34" charset="0"/>
              <a:buChar char="•"/>
            </a:pPr>
            <a:r>
              <a:rPr lang="en-GB" dirty="0"/>
              <a:t>the vaccine does not contain preservative</a:t>
            </a:r>
          </a:p>
          <a:p>
            <a:pPr marL="285750" indent="-285750">
              <a:lnSpc>
                <a:spcPct val="120000"/>
              </a:lnSpc>
              <a:spcBef>
                <a:spcPts val="600"/>
              </a:spcBef>
              <a:buFont typeface="Arial" panose="020B0604020202020204" pitchFamily="34" charset="0"/>
              <a:buChar char="•"/>
            </a:pPr>
            <a:r>
              <a:rPr lang="en-GB" dirty="0"/>
              <a:t>no animal products are contained in the vaccine product</a:t>
            </a:r>
          </a:p>
          <a:p>
            <a:pPr marL="285750" indent="-285750">
              <a:lnSpc>
                <a:spcPct val="120000"/>
              </a:lnSpc>
              <a:spcBef>
                <a:spcPts val="600"/>
              </a:spcBef>
              <a:buFont typeface="Arial" panose="020B0604020202020204" pitchFamily="34" charset="0"/>
              <a:buChar char="•"/>
            </a:pPr>
            <a:r>
              <a:rPr lang="en-GB" dirty="0"/>
              <a:t>the vaccine does not contain latex, milk, lactose, gluten, egg, maize/corn or peanuts</a:t>
            </a:r>
          </a:p>
          <a:p>
            <a:pPr marL="285750" indent="-285750">
              <a:lnSpc>
                <a:spcPct val="120000"/>
              </a:lnSpc>
              <a:spcBef>
                <a:spcPts val="600"/>
              </a:spcBef>
            </a:pPr>
            <a:r>
              <a:rPr lang="en-GB" dirty="0"/>
              <a:t>full product information about the COVID-19 Pfizer BioNTech vaccine is available at </a:t>
            </a:r>
            <a:r>
              <a:rPr lang="en-GB" dirty="0">
                <a:hlinkClick r:id="rId3"/>
              </a:rPr>
              <a:t>Regulatory approval of Pfizer/BioNTech vaccine for COVID-19</a:t>
            </a:r>
            <a:endParaRPr lang="en-GB" dirty="0"/>
          </a:p>
          <a:p>
            <a:pPr marL="285750" indent="-285750">
              <a:lnSpc>
                <a:spcPct val="120000"/>
              </a:lnSpc>
              <a:spcBef>
                <a:spcPts val="600"/>
              </a:spcBef>
            </a:pPr>
            <a:r>
              <a:rPr lang="en-GB" dirty="0"/>
              <a:t>a video showing how to reconstitute and prepare the Pfizer BioNTech vaccine is available: </a:t>
            </a:r>
            <a:r>
              <a:rPr lang="en-GB" dirty="0">
                <a:hlinkClick r:id="rId4"/>
              </a:rPr>
              <a:t>www.comirnatyeducation.co.uk/</a:t>
            </a:r>
            <a:endParaRPr lang="en-GB" dirty="0"/>
          </a:p>
        </p:txBody>
      </p:sp>
      <p:sp>
        <p:nvSpPr>
          <p:cNvPr id="10" name="Footer Placeholder 9">
            <a:extLst>
              <a:ext uri="{FF2B5EF4-FFF2-40B4-BE49-F238E27FC236}">
                <a16:creationId xmlns:a16="http://schemas.microsoft.com/office/drawing/2014/main" id="{9EAA6B0F-88C9-481A-8E27-E57524B0FA7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F503F0E-2C4B-4FAC-87E6-CAB4FEF5FCA1}"/>
              </a:ext>
            </a:extLst>
          </p:cNvPr>
          <p:cNvSpPr>
            <a:spLocks noGrp="1"/>
          </p:cNvSpPr>
          <p:nvPr>
            <p:ph type="sldNum" sz="quarter" idx="11"/>
          </p:nvPr>
        </p:nvSpPr>
        <p:spPr/>
        <p:txBody>
          <a:bodyPr/>
          <a:lstStyle/>
          <a:p>
            <a:fld id="{344369E4-5DE7-46E5-874E-4FD437973785}" type="slidenum">
              <a:rPr lang="en-GB" smtClean="0"/>
              <a:pPr/>
              <a:t>152</a:t>
            </a:fld>
            <a:endParaRPr lang="en-GB" sz="1400" dirty="0"/>
          </a:p>
        </p:txBody>
      </p:sp>
    </p:spTree>
    <p:extLst>
      <p:ext uri="{BB962C8B-B14F-4D97-AF65-F5344CB8AC3E}">
        <p14:creationId xmlns:p14="http://schemas.microsoft.com/office/powerpoint/2010/main" val="29181018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COVID-19 Pfizer BioNTech Comirnaty 30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417525" y="1571410"/>
            <a:ext cx="10428281" cy="5231040"/>
          </a:xfrm>
        </p:spPr>
        <p:txBody>
          <a:bodyPr>
            <a:normAutofit fontScale="70000" lnSpcReduction="20000"/>
          </a:bodyPr>
          <a:lstStyle/>
          <a:p>
            <a:pPr marL="0" indent="0">
              <a:lnSpc>
                <a:spcPct val="120000"/>
              </a:lnSpc>
              <a:spcBef>
                <a:spcPts val="0"/>
              </a:spcBef>
              <a:buNone/>
            </a:pPr>
            <a:r>
              <a:rPr lang="en-GB" dirty="0"/>
              <a:t>The following reactions were reported by the vaccine clinical trial participants.</a:t>
            </a:r>
          </a:p>
          <a:p>
            <a:pPr marL="0" indent="0">
              <a:lnSpc>
                <a:spcPct val="120000"/>
              </a:lnSpc>
              <a:spcBef>
                <a:spcPts val="1200"/>
              </a:spcBef>
              <a:buNone/>
            </a:pPr>
            <a:r>
              <a:rPr lang="en-GB" b="1" dirty="0"/>
              <a:t>Local reactions</a:t>
            </a:r>
            <a:endParaRPr lang="en-GB" dirty="0"/>
          </a:p>
          <a:p>
            <a:pPr marL="0" indent="0">
              <a:lnSpc>
                <a:spcPct val="120000"/>
              </a:lnSpc>
              <a:spcBef>
                <a:spcPts val="0"/>
              </a:spcBef>
              <a:buNone/>
            </a:pPr>
            <a:r>
              <a:rPr lang="en-GB" dirty="0"/>
              <a:t>Over 80% reported pain at the injection site. Redness and swelling was also commonly reported.</a:t>
            </a:r>
          </a:p>
          <a:p>
            <a:pPr>
              <a:lnSpc>
                <a:spcPct val="120000"/>
              </a:lnSpc>
              <a:spcBef>
                <a:spcPts val="0"/>
              </a:spcBef>
            </a:pPr>
            <a:endParaRPr lang="en-GB" sz="800" dirty="0"/>
          </a:p>
          <a:p>
            <a:pPr marL="0" indent="0">
              <a:lnSpc>
                <a:spcPct val="120000"/>
              </a:lnSpc>
              <a:spcBef>
                <a:spcPts val="600"/>
              </a:spcBef>
              <a:buNone/>
            </a:pPr>
            <a:r>
              <a:rPr lang="en-GB" b="1" dirty="0"/>
              <a:t>Systemic reactions</a:t>
            </a:r>
            <a:endParaRPr lang="en-GB" dirty="0"/>
          </a:p>
          <a:p>
            <a:pPr marL="0" indent="0">
              <a:lnSpc>
                <a:spcPct val="120000"/>
              </a:lnSpc>
              <a:spcBef>
                <a:spcPts val="0"/>
              </a:spcBef>
              <a:buNone/>
            </a:pPr>
            <a:r>
              <a:rPr lang="en-GB" dirty="0"/>
              <a:t>The most frequently reported systemic reactions (reactions affecting the whole body) were:</a:t>
            </a:r>
          </a:p>
          <a:p>
            <a:pPr marL="0" indent="0">
              <a:lnSpc>
                <a:spcPct val="120000"/>
              </a:lnSpc>
              <a:spcBef>
                <a:spcPts val="0"/>
              </a:spcBef>
              <a:buNone/>
            </a:pPr>
            <a:r>
              <a:rPr lang="en-GB" dirty="0"/>
              <a:t>	tiredness (&gt; 60%)	 	headache (&gt; 50%) </a:t>
            </a:r>
          </a:p>
          <a:p>
            <a:pPr marL="0" indent="0">
              <a:lnSpc>
                <a:spcPct val="120000"/>
              </a:lnSpc>
              <a:spcBef>
                <a:spcPts val="0"/>
              </a:spcBef>
              <a:buNone/>
            </a:pPr>
            <a:r>
              <a:rPr lang="en-GB" dirty="0"/>
              <a:t>	muscle aches (&gt; 40%)	chills (&gt; 30%) </a:t>
            </a:r>
          </a:p>
          <a:p>
            <a:pPr marL="0" indent="0">
              <a:lnSpc>
                <a:spcPct val="120000"/>
              </a:lnSpc>
              <a:spcBef>
                <a:spcPts val="0"/>
              </a:spcBef>
              <a:buNone/>
            </a:pPr>
            <a:r>
              <a:rPr lang="en-GB" dirty="0"/>
              <a:t>	joint pain (&gt; 20%) 		raised temperature (fever)(&gt; 10%) </a:t>
            </a:r>
          </a:p>
          <a:p>
            <a:pPr>
              <a:lnSpc>
                <a:spcPct val="120000"/>
              </a:lnSpc>
              <a:spcBef>
                <a:spcPts val="0"/>
              </a:spcBef>
            </a:pPr>
            <a:endParaRPr lang="en-GB" sz="800" dirty="0"/>
          </a:p>
          <a:p>
            <a:pPr marL="285750" indent="-285750">
              <a:lnSpc>
                <a:spcPct val="120000"/>
              </a:lnSpc>
              <a:spcBef>
                <a:spcPts val="0"/>
              </a:spcBef>
              <a:buFont typeface="Arial" panose="020B0604020202020204" pitchFamily="34" charset="0"/>
              <a:buChar char="•"/>
            </a:pPr>
            <a:r>
              <a:rPr lang="en-GB" dirty="0"/>
              <a:t>these symptoms were usually mild or moderate in intensity and resolved within a few days after vaccination</a:t>
            </a:r>
          </a:p>
          <a:p>
            <a:pPr marL="285750" indent="-285750">
              <a:lnSpc>
                <a:spcPct val="120000"/>
              </a:lnSpc>
              <a:spcBef>
                <a:spcPts val="0"/>
              </a:spcBef>
              <a:buFont typeface="Arial" panose="020B0604020202020204" pitchFamily="34" charset="0"/>
              <a:buChar char="•"/>
            </a:pPr>
            <a:r>
              <a:rPr lang="en-GB" dirty="0"/>
              <a:t>the types of reactions reported in adolescents aged 12 to 15 years who received the Pfizer BioNTech vaccine in clinical trials were the same as those reported in older individuals but were reported slightly more frequently</a:t>
            </a:r>
          </a:p>
          <a:p>
            <a:pPr marL="285750" indent="-285750">
              <a:lnSpc>
                <a:spcPct val="120000"/>
              </a:lnSpc>
              <a:spcBef>
                <a:spcPts val="0"/>
              </a:spcBef>
              <a:buFont typeface="Arial" panose="020B0604020202020204" pitchFamily="34" charset="0"/>
              <a:buChar char="•"/>
            </a:pPr>
            <a:r>
              <a:rPr lang="en-GB"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dirty="0"/>
              <a:t>inform vaccinees these symptoms normally last less than a week but if their symptoms get worse or they are concerned, they should speak to their GP or call NHS 111</a:t>
            </a:r>
          </a:p>
          <a:p>
            <a:endParaRPr lang="en-GB" dirty="0"/>
          </a:p>
        </p:txBody>
      </p:sp>
      <p:sp>
        <p:nvSpPr>
          <p:cNvPr id="10" name="Footer Placeholder 9">
            <a:extLst>
              <a:ext uri="{FF2B5EF4-FFF2-40B4-BE49-F238E27FC236}">
                <a16:creationId xmlns:a16="http://schemas.microsoft.com/office/drawing/2014/main" id="{9E8731BC-B4FE-40F7-811B-46685ED5A4F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E3B4959-8581-4B55-B471-1CDF4C34A0E5}"/>
              </a:ext>
            </a:extLst>
          </p:cNvPr>
          <p:cNvSpPr>
            <a:spLocks noGrp="1"/>
          </p:cNvSpPr>
          <p:nvPr>
            <p:ph type="sldNum" sz="quarter" idx="11"/>
          </p:nvPr>
        </p:nvSpPr>
        <p:spPr/>
        <p:txBody>
          <a:bodyPr/>
          <a:lstStyle/>
          <a:p>
            <a:fld id="{344369E4-5DE7-46E5-874E-4FD437973785}" type="slidenum">
              <a:rPr lang="en-GB" smtClean="0"/>
              <a:pPr/>
              <a:t>153</a:t>
            </a:fld>
            <a:endParaRPr lang="en-GB" sz="1400" dirty="0"/>
          </a:p>
        </p:txBody>
      </p:sp>
    </p:spTree>
    <p:extLst>
      <p:ext uri="{BB962C8B-B14F-4D97-AF65-F5344CB8AC3E}">
        <p14:creationId xmlns:p14="http://schemas.microsoft.com/office/powerpoint/2010/main" val="508464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30206" y="305275"/>
            <a:ext cx="10515600" cy="972607"/>
          </a:xfrm>
        </p:spPr>
        <p:txBody>
          <a:bodyPr>
            <a:normAutofit fontScale="90000"/>
          </a:bodyPr>
          <a:lstStyle/>
          <a:p>
            <a:r>
              <a:rPr lang="en-GB" dirty="0"/>
              <a:t>COVID-19 Vaccine Pfizer BioNTech </a:t>
            </a:r>
            <a:r>
              <a:rPr lang="en-GB" sz="4000" dirty="0"/>
              <a:t>Comirnaty 30 micrograms/dose vaccine </a:t>
            </a:r>
            <a:r>
              <a:rPr lang="en-GB" dirty="0"/>
              <a:t>presentation</a:t>
            </a:r>
            <a:br>
              <a:rPr lang="en-GB" dirty="0"/>
            </a:b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417526" y="1556871"/>
            <a:ext cx="6897674" cy="4739679"/>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the vaccine packs contain 195 vials of vaccine</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the vaccine is contained in a multidose clear glass vial. The vial has a rubber (bromobutyl) stopper, aluminium seal and a purple flip-off plastic cap. The stopper does not contain latex</a:t>
            </a:r>
          </a:p>
          <a:p>
            <a:pPr marL="285750" indent="-285750">
              <a:lnSpc>
                <a:spcPct val="120000"/>
              </a:lnSpc>
              <a:spcBef>
                <a:spcPts val="0"/>
              </a:spcBef>
              <a:buFont typeface="Arial" panose="020B0604020202020204" pitchFamily="34" charset="0"/>
              <a:buChar char="•"/>
            </a:pPr>
            <a:endParaRPr lang="en-GB" sz="900" dirty="0"/>
          </a:p>
          <a:p>
            <a:pPr marL="285750" indent="-285750">
              <a:lnSpc>
                <a:spcPct val="120000"/>
              </a:lnSpc>
              <a:spcBef>
                <a:spcPts val="0"/>
              </a:spcBef>
              <a:buFont typeface="Arial" panose="020B0604020202020204" pitchFamily="34" charset="0"/>
              <a:buChar char="•"/>
            </a:pPr>
            <a:r>
              <a:rPr lang="en-GB" dirty="0"/>
              <a:t>each vial contains 0.45 ml of vaccine and should be diluted with 1.8 ml of Sodium Chloride 0.9% Solution for Injection (normal saline)</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if the dose-sparing needles and syringes being supplied with the vaccine are used, it should be possible to obtain 6 full 0.3ml doses from the vial. If standard syringes and needles are used, there may not be sufficient volume to extract a sixth dose from a single vial</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care should be taken to ensure a full 0.3 ml dose will be administered to the patient from the same vial. If the amount of vaccine remaining in the vial cannot provide a full dose of 0.3 ml, discard the vial and any excess volume. Do not pool excess vaccine from multiple vials</a:t>
            </a:r>
          </a:p>
          <a:p>
            <a:endParaRPr lang="en-GB" dirty="0"/>
          </a:p>
        </p:txBody>
      </p:sp>
      <p:sp>
        <p:nvSpPr>
          <p:cNvPr id="12" name="Rectangle 8">
            <a:extLst>
              <a:ext uri="{FF2B5EF4-FFF2-40B4-BE49-F238E27FC236}">
                <a16:creationId xmlns:a16="http://schemas.microsoft.com/office/drawing/2014/main" id="{9F08C3A1-B9FB-4187-8BC1-938C92C88567}"/>
              </a:ext>
            </a:extLst>
          </p:cNvPr>
          <p:cNvSpPr>
            <a:spLocks noChangeArrowheads="1"/>
          </p:cNvSpPr>
          <p:nvPr/>
        </p:nvSpPr>
        <p:spPr bwMode="auto">
          <a:xfrm>
            <a:off x="10592641" y="116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461DB06E-B18E-4838-BE94-16DC730651A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C764267-7F7E-4B2D-BECC-BD7792AD0F1C}"/>
              </a:ext>
            </a:extLst>
          </p:cNvPr>
          <p:cNvSpPr>
            <a:spLocks noGrp="1"/>
          </p:cNvSpPr>
          <p:nvPr>
            <p:ph type="sldNum" sz="quarter" idx="11"/>
          </p:nvPr>
        </p:nvSpPr>
        <p:spPr/>
        <p:txBody>
          <a:bodyPr/>
          <a:lstStyle/>
          <a:p>
            <a:fld id="{344369E4-5DE7-46E5-874E-4FD437973785}" type="slidenum">
              <a:rPr lang="en-GB" smtClean="0"/>
              <a:pPr/>
              <a:t>154</a:t>
            </a:fld>
            <a:endParaRPr lang="en-GB" sz="1400" dirty="0"/>
          </a:p>
        </p:txBody>
      </p:sp>
      <p:pic>
        <p:nvPicPr>
          <p:cNvPr id="4" name="Picture 3">
            <a:extLst>
              <a:ext uri="{FF2B5EF4-FFF2-40B4-BE49-F238E27FC236}">
                <a16:creationId xmlns:a16="http://schemas.microsoft.com/office/drawing/2014/main" id="{CF5439EF-309B-4E66-8590-57B078BA1A7C}"/>
              </a:ext>
            </a:extLst>
          </p:cNvPr>
          <p:cNvPicPr>
            <a:picLocks noChangeAspect="1"/>
          </p:cNvPicPr>
          <p:nvPr/>
        </p:nvPicPr>
        <p:blipFill>
          <a:blip r:embed="rId3"/>
          <a:stretch>
            <a:fillRect/>
          </a:stretch>
        </p:blipFill>
        <p:spPr>
          <a:xfrm>
            <a:off x="8744791" y="1709649"/>
            <a:ext cx="1847850" cy="3619500"/>
          </a:xfrm>
          <a:prstGeom prst="rect">
            <a:avLst/>
          </a:prstGeom>
        </p:spPr>
      </p:pic>
    </p:spTree>
    <p:extLst>
      <p:ext uri="{BB962C8B-B14F-4D97-AF65-F5344CB8AC3E}">
        <p14:creationId xmlns:p14="http://schemas.microsoft.com/office/powerpoint/2010/main" val="20515712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B65C-5AE5-4F19-B687-8E939BBF0B3F}"/>
              </a:ext>
            </a:extLst>
          </p:cNvPr>
          <p:cNvSpPr>
            <a:spLocks noGrp="1"/>
          </p:cNvSpPr>
          <p:nvPr>
            <p:ph type="title"/>
          </p:nvPr>
        </p:nvSpPr>
        <p:spPr>
          <a:xfrm>
            <a:off x="330206" y="245532"/>
            <a:ext cx="10515600" cy="972607"/>
          </a:xfrm>
        </p:spPr>
        <p:txBody>
          <a:bodyPr>
            <a:normAutofit fontScale="90000"/>
          </a:bodyPr>
          <a:lstStyle/>
          <a:p>
            <a:r>
              <a:rPr lang="en-GB" dirty="0"/>
              <a:t>Diluent for COVID-19 Pfizer BioNTech </a:t>
            </a:r>
            <a:r>
              <a:rPr lang="en-GB" sz="4000" dirty="0"/>
              <a:t>Comirnaty 30 micrograms/dose </a:t>
            </a:r>
            <a:r>
              <a:rPr lang="en-GB" dirty="0"/>
              <a:t>vaccine</a:t>
            </a:r>
          </a:p>
        </p:txBody>
      </p:sp>
      <p:sp>
        <p:nvSpPr>
          <p:cNvPr id="3" name="Content Placeholder 2">
            <a:extLst>
              <a:ext uri="{FF2B5EF4-FFF2-40B4-BE49-F238E27FC236}">
                <a16:creationId xmlns:a16="http://schemas.microsoft.com/office/drawing/2014/main" id="{6ECD763D-BA2A-4D19-8297-A5FECCFAF181}"/>
              </a:ext>
            </a:extLst>
          </p:cNvPr>
          <p:cNvSpPr>
            <a:spLocks noGrp="1"/>
          </p:cNvSpPr>
          <p:nvPr>
            <p:ph idx="1"/>
          </p:nvPr>
        </p:nvSpPr>
        <p:spPr>
          <a:xfrm>
            <a:off x="330206" y="1783215"/>
            <a:ext cx="9887586" cy="4351338"/>
          </a:xfrm>
        </p:spPr>
        <p:txBody>
          <a:bodyPr>
            <a:normAutofit fontScale="85000" lnSpcReduction="10000"/>
          </a:bodyPr>
          <a:lstStyle/>
          <a:p>
            <a:pPr marL="285750" indent="-285750">
              <a:lnSpc>
                <a:spcPct val="120000"/>
              </a:lnSpc>
              <a:spcBef>
                <a:spcPts val="0"/>
              </a:spcBef>
              <a:buFont typeface="Arial" panose="020B0604020202020204" pitchFamily="34" charset="0"/>
              <a:buChar char="•"/>
            </a:pPr>
            <a:r>
              <a:rPr lang="en-GB" dirty="0"/>
              <a:t>only Sodium Chloride 0.9% Solution for Injection (normal saline) should be used as a diluent for this vaccine</a:t>
            </a:r>
          </a:p>
          <a:p>
            <a:pPr marL="0" indent="0">
              <a:lnSpc>
                <a:spcPct val="120000"/>
              </a:lnSpc>
              <a:spcBef>
                <a:spcPts val="0"/>
              </a:spcBef>
            </a:pPr>
            <a:endParaRPr lang="en-GB" dirty="0"/>
          </a:p>
          <a:p>
            <a:pPr marL="285750" indent="-285750">
              <a:lnSpc>
                <a:spcPct val="120000"/>
              </a:lnSpc>
              <a:spcBef>
                <a:spcPts val="0"/>
              </a:spcBef>
              <a:buFont typeface="Arial" panose="020B0604020202020204" pitchFamily="34" charset="0"/>
              <a:buChar char="•"/>
            </a:pPr>
            <a:r>
              <a:rPr lang="en-GB" dirty="0"/>
              <a:t>a separate ampoule containing a minimum of 2 ml of normal saline is required for vaccine reconstitution</a:t>
            </a:r>
          </a:p>
          <a:p>
            <a:pPr marL="0" indent="0">
              <a:lnSpc>
                <a:spcPct val="120000"/>
              </a:lnSpc>
              <a:spcBef>
                <a:spcPts val="0"/>
              </a:spcBef>
            </a:pPr>
            <a:endParaRPr lang="en-GB" dirty="0"/>
          </a:p>
          <a:p>
            <a:pPr marL="285750" indent="-285750">
              <a:lnSpc>
                <a:spcPct val="120000"/>
              </a:lnSpc>
              <a:spcBef>
                <a:spcPts val="0"/>
              </a:spcBef>
              <a:buFont typeface="Arial" panose="020B0604020202020204" pitchFamily="34" charset="0"/>
              <a:buChar char="•"/>
            </a:pPr>
            <a:r>
              <a:rPr lang="en-GB" dirty="0"/>
              <a:t>each ampoule of diluent is single use and any remaining diluent must be discarded after 1.8 ml has been withdrawn, regardless of the ampoule volume</a:t>
            </a:r>
          </a:p>
          <a:p>
            <a:pPr marL="285750" indent="-285750">
              <a:lnSpc>
                <a:spcPct val="120000"/>
              </a:lnSpc>
              <a:spcBef>
                <a:spcPts val="0"/>
              </a:spcBef>
              <a:buFont typeface="Arial" panose="020B0604020202020204" pitchFamily="34" charset="0"/>
              <a:buChar char="•"/>
            </a:pPr>
            <a:endParaRPr lang="en-GB" dirty="0"/>
          </a:p>
          <a:p>
            <a:pPr marL="285750" indent="-285750">
              <a:lnSpc>
                <a:spcPct val="120000"/>
              </a:lnSpc>
              <a:spcBef>
                <a:spcPts val="0"/>
              </a:spcBef>
              <a:buFont typeface="Arial" panose="020B0604020202020204" pitchFamily="34" charset="0"/>
              <a:buChar char="•"/>
            </a:pPr>
            <a:r>
              <a:rPr lang="en-GB" dirty="0"/>
              <a:t>there are no special storage requirements for the diluent and this can be stored with other ambient products (needles and syringes) in a dry environment away from direct sunlight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a:p>
            <a:pPr marL="0" indent="0"/>
            <a:endParaRPr lang="en-GB" dirty="0"/>
          </a:p>
          <a:p>
            <a:endParaRPr lang="en-GB" dirty="0"/>
          </a:p>
        </p:txBody>
      </p:sp>
      <p:sp>
        <p:nvSpPr>
          <p:cNvPr id="10" name="Footer Placeholder 9">
            <a:extLst>
              <a:ext uri="{FF2B5EF4-FFF2-40B4-BE49-F238E27FC236}">
                <a16:creationId xmlns:a16="http://schemas.microsoft.com/office/drawing/2014/main" id="{4D08D592-426F-498F-8A04-3DB294FB1D7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F7B492D-2D4C-4C7D-9CDD-C727BE559FEE}"/>
              </a:ext>
            </a:extLst>
          </p:cNvPr>
          <p:cNvSpPr>
            <a:spLocks noGrp="1"/>
          </p:cNvSpPr>
          <p:nvPr>
            <p:ph type="sldNum" sz="quarter" idx="11"/>
          </p:nvPr>
        </p:nvSpPr>
        <p:spPr/>
        <p:txBody>
          <a:bodyPr/>
          <a:lstStyle/>
          <a:p>
            <a:fld id="{344369E4-5DE7-46E5-874E-4FD437973785}" type="slidenum">
              <a:rPr lang="en-GB" smtClean="0"/>
              <a:pPr/>
              <a:t>155</a:t>
            </a:fld>
            <a:endParaRPr lang="en-GB" sz="1400" dirty="0"/>
          </a:p>
        </p:txBody>
      </p:sp>
    </p:spTree>
    <p:extLst>
      <p:ext uri="{BB962C8B-B14F-4D97-AF65-F5344CB8AC3E}">
        <p14:creationId xmlns:p14="http://schemas.microsoft.com/office/powerpoint/2010/main" val="42480335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D90E-D0D7-43A4-A1CE-A065E5D23955}"/>
              </a:ext>
            </a:extLst>
          </p:cNvPr>
          <p:cNvSpPr>
            <a:spLocks noGrp="1"/>
          </p:cNvSpPr>
          <p:nvPr>
            <p:ph type="title"/>
          </p:nvPr>
        </p:nvSpPr>
        <p:spPr>
          <a:xfrm>
            <a:off x="330206" y="238139"/>
            <a:ext cx="10515600" cy="972607"/>
          </a:xfrm>
        </p:spPr>
        <p:txBody>
          <a:bodyPr>
            <a:normAutofit/>
          </a:bodyPr>
          <a:lstStyle/>
          <a:p>
            <a:r>
              <a:rPr lang="en-GB" dirty="0"/>
              <a:t>Ordering COVID-19 Pfizer BioNTech vaccine</a:t>
            </a:r>
          </a:p>
        </p:txBody>
      </p:sp>
      <p:sp>
        <p:nvSpPr>
          <p:cNvPr id="3" name="Content Placeholder 2">
            <a:extLst>
              <a:ext uri="{FF2B5EF4-FFF2-40B4-BE49-F238E27FC236}">
                <a16:creationId xmlns:a16="http://schemas.microsoft.com/office/drawing/2014/main" id="{1BE2C2F5-A0CB-411A-B723-C364724B04E8}"/>
              </a:ext>
            </a:extLst>
          </p:cNvPr>
          <p:cNvSpPr>
            <a:spLocks noGrp="1"/>
          </p:cNvSpPr>
          <p:nvPr>
            <p:ph idx="1"/>
          </p:nvPr>
        </p:nvSpPr>
        <p:spPr>
          <a:xfrm>
            <a:off x="428795" y="1474686"/>
            <a:ext cx="9377935" cy="4884374"/>
          </a:xfrm>
        </p:spPr>
        <p:txBody>
          <a:bodyPr>
            <a:normAutofit/>
          </a:bodyPr>
          <a:lstStyle/>
          <a:p>
            <a:pPr marL="285750" indent="-285750">
              <a:lnSpc>
                <a:spcPct val="110000"/>
              </a:lnSpc>
              <a:spcBef>
                <a:spcPts val="0"/>
              </a:spcBef>
              <a:buFont typeface="Arial" panose="020B0604020202020204" pitchFamily="34" charset="0"/>
              <a:buChar char="•"/>
            </a:pPr>
            <a:r>
              <a:rPr lang="en-GB" sz="1800" dirty="0">
                <a:latin typeface="+mn-lt"/>
              </a:rPr>
              <a:t>pre-authorised NHS Trusts should order the Pfizer BioNTech COVID-19 vaccine via the </a:t>
            </a:r>
            <a:r>
              <a:rPr lang="en-GB" sz="1800" dirty="0">
                <a:latin typeface="+mn-lt"/>
                <a:hlinkClick r:id="rId3"/>
              </a:rPr>
              <a:t>ImmForm platform</a:t>
            </a:r>
            <a:r>
              <a:rPr lang="en-GB" sz="1800" dirty="0">
                <a:latin typeface="+mn-lt"/>
              </a:rPr>
              <a:t>. PCN designated sites need to use the Foundry system to order vaccines. Ordering is only available for pre-authorised sites</a:t>
            </a:r>
          </a:p>
          <a:p>
            <a:pPr marL="0" indent="0">
              <a:lnSpc>
                <a:spcPct val="110000"/>
              </a:lnSpc>
              <a:spcBef>
                <a:spcPts val="0"/>
              </a:spcBef>
              <a:buNone/>
            </a:pPr>
            <a:endParaRPr lang="en-GB" sz="1800" dirty="0">
              <a:latin typeface="+mn-lt"/>
            </a:endParaRPr>
          </a:p>
          <a:p>
            <a:pPr marL="285750" indent="-285750">
              <a:lnSpc>
                <a:spcPct val="110000"/>
              </a:lnSpc>
              <a:spcBef>
                <a:spcPts val="0"/>
              </a:spcBef>
              <a:buFont typeface="Arial" panose="020B0604020202020204" pitchFamily="34" charset="0"/>
              <a:buChar char="•"/>
            </a:pPr>
            <a:r>
              <a:rPr lang="en-GB" sz="1800" dirty="0">
                <a:latin typeface="+mn-lt"/>
              </a:rPr>
              <a:t>each pack of vaccine ordered should automatically generate an order for the required number of the following for that vaccine pack:</a:t>
            </a:r>
          </a:p>
          <a:p>
            <a:pPr marL="963612" lvl="3" indent="-342900">
              <a:lnSpc>
                <a:spcPct val="110000"/>
              </a:lnSpc>
              <a:spcBef>
                <a:spcPts val="0"/>
              </a:spcBef>
              <a:buFont typeface="Wingdings" panose="05000000000000000000" pitchFamily="2" charset="2"/>
              <a:buChar char="ü"/>
            </a:pPr>
            <a:r>
              <a:rPr lang="en-GB" dirty="0">
                <a:latin typeface="+mn-lt"/>
              </a:rPr>
              <a:t>diluent </a:t>
            </a:r>
          </a:p>
          <a:p>
            <a:pPr marL="963612" lvl="3" indent="-342900">
              <a:lnSpc>
                <a:spcPct val="110000"/>
              </a:lnSpc>
              <a:spcBef>
                <a:spcPts val="0"/>
              </a:spcBef>
              <a:buFont typeface="Wingdings" panose="05000000000000000000" pitchFamily="2" charset="2"/>
              <a:buChar char="ü"/>
            </a:pPr>
            <a:r>
              <a:rPr lang="en-GB" dirty="0">
                <a:latin typeface="+mn-lt"/>
              </a:rPr>
              <a:t>combined needles and syringes for dilution</a:t>
            </a:r>
          </a:p>
          <a:p>
            <a:pPr marL="963612" lvl="3" indent="-342900">
              <a:lnSpc>
                <a:spcPct val="110000"/>
              </a:lnSpc>
              <a:spcBef>
                <a:spcPts val="0"/>
              </a:spcBef>
              <a:buFont typeface="Wingdings" panose="05000000000000000000" pitchFamily="2" charset="2"/>
              <a:buChar char="ü"/>
            </a:pPr>
            <a:r>
              <a:rPr lang="en-GB" dirty="0">
                <a:latin typeface="+mn-lt"/>
              </a:rPr>
              <a:t>syringes and needles for vaccine administration*</a:t>
            </a:r>
          </a:p>
          <a:p>
            <a:pPr marL="963612" lvl="3" indent="-342900">
              <a:lnSpc>
                <a:spcPct val="110000"/>
              </a:lnSpc>
              <a:spcBef>
                <a:spcPts val="0"/>
              </a:spcBef>
              <a:buFont typeface="Wingdings" panose="05000000000000000000" pitchFamily="2" charset="2"/>
              <a:buChar char="ü"/>
            </a:pPr>
            <a:r>
              <a:rPr lang="en-GB" dirty="0">
                <a:latin typeface="+mn-lt"/>
              </a:rPr>
              <a:t>patient information leaflets </a:t>
            </a:r>
          </a:p>
          <a:p>
            <a:pPr marL="620712" lvl="3" indent="0">
              <a:lnSpc>
                <a:spcPct val="110000"/>
              </a:lnSpc>
              <a:spcBef>
                <a:spcPts val="0"/>
              </a:spcBef>
              <a:buNone/>
            </a:pPr>
            <a:r>
              <a:rPr lang="en-GB" sz="1800" dirty="0">
                <a:solidFill>
                  <a:prstClr val="black"/>
                </a:solidFill>
                <a:latin typeface="+mn-lt"/>
              </a:rPr>
              <a:t>Patient vaccination record cards should be ordered</a:t>
            </a:r>
            <a:r>
              <a:rPr lang="en-GB" sz="1800" b="1" dirty="0">
                <a:solidFill>
                  <a:prstClr val="black"/>
                </a:solidFill>
                <a:latin typeface="+mn-lt"/>
                <a:ea typeface="Calibri" panose="020F0502020204030204" pitchFamily="34" charset="0"/>
              </a:rPr>
              <a:t> </a:t>
            </a:r>
            <a:r>
              <a:rPr lang="en-GB" sz="1800" dirty="0">
                <a:solidFill>
                  <a:prstClr val="black"/>
                </a:solidFill>
                <a:latin typeface="+mn-lt"/>
                <a:ea typeface="Calibri" panose="020F0502020204030204" pitchFamily="34" charset="0"/>
              </a:rPr>
              <a:t>directly from the Health Publications website</a:t>
            </a:r>
          </a:p>
          <a:p>
            <a:pPr marL="0" lvl="0" indent="0">
              <a:lnSpc>
                <a:spcPct val="110000"/>
              </a:lnSpc>
              <a:spcBef>
                <a:spcPts val="0"/>
              </a:spcBef>
              <a:buNone/>
            </a:pPr>
            <a:endParaRPr lang="en-GB" sz="1400" dirty="0">
              <a:latin typeface="+mn-lt"/>
            </a:endParaRPr>
          </a:p>
          <a:p>
            <a:pPr marL="0" indent="0">
              <a:lnSpc>
                <a:spcPct val="110000"/>
              </a:lnSpc>
              <a:spcBef>
                <a:spcPts val="0"/>
              </a:spcBef>
              <a:buNone/>
            </a:pPr>
            <a:r>
              <a:rPr lang="en-GB" sz="1400" dirty="0"/>
              <a:t>*Longer length (38mm) needles are recommended for morbidly obese individuals to ensure the vaccine is injected into muscle. These can be ordered from ImmForm when ordering vaccine if required in addition to the 25mm needles and syringes that will be supplied</a:t>
            </a:r>
          </a:p>
        </p:txBody>
      </p:sp>
      <p:sp>
        <p:nvSpPr>
          <p:cNvPr id="10" name="Footer Placeholder 9">
            <a:extLst>
              <a:ext uri="{FF2B5EF4-FFF2-40B4-BE49-F238E27FC236}">
                <a16:creationId xmlns:a16="http://schemas.microsoft.com/office/drawing/2014/main" id="{7DF6C781-DE61-471E-9CC5-5D577E67E9E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5DB4EC4-439F-413D-AC57-B9B245B55731}"/>
              </a:ext>
            </a:extLst>
          </p:cNvPr>
          <p:cNvSpPr>
            <a:spLocks noGrp="1"/>
          </p:cNvSpPr>
          <p:nvPr>
            <p:ph type="sldNum" sz="quarter" idx="11"/>
          </p:nvPr>
        </p:nvSpPr>
        <p:spPr/>
        <p:txBody>
          <a:bodyPr/>
          <a:lstStyle/>
          <a:p>
            <a:fld id="{344369E4-5DE7-46E5-874E-4FD437973785}" type="slidenum">
              <a:rPr lang="en-GB" smtClean="0"/>
              <a:pPr/>
              <a:t>156</a:t>
            </a:fld>
            <a:endParaRPr lang="en-GB" sz="1400" dirty="0"/>
          </a:p>
        </p:txBody>
      </p:sp>
    </p:spTree>
    <p:extLst>
      <p:ext uri="{BB962C8B-B14F-4D97-AF65-F5344CB8AC3E}">
        <p14:creationId xmlns:p14="http://schemas.microsoft.com/office/powerpoint/2010/main" val="15869655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2293" y="328904"/>
            <a:ext cx="10704000" cy="1010369"/>
          </a:xfrm>
        </p:spPr>
        <p:txBody>
          <a:bodyPr>
            <a:normAutofit fontScale="90000"/>
          </a:bodyPr>
          <a:lstStyle/>
          <a:p>
            <a:r>
              <a:rPr lang="en-GB" dirty="0"/>
              <a:t>COVID-19 Pfizer BioNTech </a:t>
            </a:r>
            <a:r>
              <a:rPr lang="en-GB" sz="4000" dirty="0"/>
              <a:t>Comirnaty 30 micrograms/dose vaccine </a:t>
            </a:r>
            <a:r>
              <a:rPr lang="en-GB" dirty="0"/>
              <a:t>dose and schedule</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65711" y="1483953"/>
            <a:ext cx="9685636" cy="4730191"/>
          </a:xfrm>
        </p:spPr>
        <p:txBody>
          <a:bodyPr>
            <a:normAutofit fontScale="77500" lnSpcReduction="20000"/>
          </a:bodyPr>
          <a:lstStyle/>
          <a:p>
            <a:pPr marL="285750" indent="-285750">
              <a:lnSpc>
                <a:spcPct val="120000"/>
              </a:lnSpc>
              <a:spcBef>
                <a:spcPts val="0"/>
              </a:spcBef>
              <a:buFont typeface="Arial" panose="020B0604020202020204" pitchFamily="34" charset="0"/>
              <a:buChar char="•"/>
            </a:pPr>
            <a:r>
              <a:rPr lang="en-GB" dirty="0"/>
              <a:t>a single dose is 0.3 ml</a:t>
            </a:r>
          </a:p>
          <a:p>
            <a:pPr marL="0" indent="0">
              <a:lnSpc>
                <a:spcPct val="120000"/>
              </a:lnSpc>
              <a:spcBef>
                <a:spcPts val="0"/>
              </a:spcBef>
            </a:pPr>
            <a:endParaRPr lang="en-GB" sz="800" dirty="0"/>
          </a:p>
          <a:p>
            <a:pPr marL="285750" indent="-285750">
              <a:lnSpc>
                <a:spcPct val="120000"/>
              </a:lnSpc>
              <a:spcBef>
                <a:spcPts val="0"/>
              </a:spcBef>
              <a:buFont typeface="Arial" panose="020B0604020202020204" pitchFamily="34" charset="0"/>
              <a:buChar char="•"/>
            </a:pPr>
            <a:r>
              <a:rPr lang="en-GB" dirty="0"/>
              <a:t>2 doses of COVID-19 Pfizer BioNTech vaccine are required with a minimum 21-day interval between doses</a:t>
            </a:r>
          </a:p>
          <a:p>
            <a:pPr marL="285750" indent="-285750">
              <a:lnSpc>
                <a:spcPct val="120000"/>
              </a:lnSpc>
              <a:spcBef>
                <a:spcPts val="0"/>
              </a:spcBef>
              <a:buFont typeface="Arial" panose="020B0604020202020204" pitchFamily="34" charset="0"/>
              <a:buChar char="•"/>
            </a:pPr>
            <a:endParaRPr lang="en-GB" sz="800" dirty="0"/>
          </a:p>
          <a:p>
            <a:pPr marL="285750" indent="-285750">
              <a:lnSpc>
                <a:spcPct val="120000"/>
              </a:lnSpc>
              <a:spcBef>
                <a:spcPts val="0"/>
              </a:spcBef>
            </a:pPr>
            <a:r>
              <a:rPr lang="en-GB" dirty="0"/>
              <a:t>currently, JCVI is recommending an interval of 8 weeks between primary doses of the Pfizer BioNTech COVID-19 vaccine (12 weeks for 12 to 17 year olds)</a:t>
            </a:r>
          </a:p>
          <a:p>
            <a:pPr marL="285750" indent="-285750">
              <a:lnSpc>
                <a:spcPct val="120000"/>
              </a:lnSpc>
              <a:spcBef>
                <a:spcPts val="0"/>
              </a:spcBef>
              <a:buFont typeface="Arial" panose="020B0604020202020204" pitchFamily="34" charset="0"/>
              <a:buChar char="•"/>
            </a:pPr>
            <a:endParaRPr lang="en-GB" sz="800" dirty="0"/>
          </a:p>
          <a:p>
            <a:pPr marL="285750" indent="-285750">
              <a:lnSpc>
                <a:spcPct val="120000"/>
              </a:lnSpc>
              <a:spcBef>
                <a:spcPts val="0"/>
              </a:spcBef>
            </a:pPr>
            <a:r>
              <a:rPr lang="en-GB" dirty="0"/>
              <a:t>operationally, using the same minimum interval for all products will simplify supply and booking, and will help to ensure a good balance between achieving rapid and long-lasting protection</a:t>
            </a:r>
          </a:p>
          <a:p>
            <a:pPr marL="285750" indent="-285750">
              <a:lnSpc>
                <a:spcPct val="120000"/>
              </a:lnSpc>
              <a:spcBef>
                <a:spcPts val="0"/>
              </a:spcBef>
            </a:pPr>
            <a:endParaRPr lang="en-GB" sz="800" dirty="0"/>
          </a:p>
          <a:p>
            <a:pPr marL="285750" indent="-285750">
              <a:lnSpc>
                <a:spcPct val="120000"/>
              </a:lnSpc>
              <a:spcBef>
                <a:spcPts val="0"/>
              </a:spcBef>
              <a:buFont typeface="Arial" panose="020B0604020202020204" pitchFamily="34" charset="0"/>
              <a:buChar char="•"/>
            </a:pPr>
            <a:r>
              <a:rPr lang="en-GB" dirty="0"/>
              <a:t>the main exception to the 8 week lower interval would be those about to commence immunosuppressive treatment. In these individuals, the minimal interval between doses (21 days for Pfizer) may be followed to ensure vaccine is given whilst their immune system is better able to respond</a:t>
            </a:r>
          </a:p>
          <a:p>
            <a:pPr marL="285750" indent="-285750">
              <a:lnSpc>
                <a:spcPct val="120000"/>
              </a:lnSpc>
              <a:spcBef>
                <a:spcPts val="0"/>
              </a:spcBef>
              <a:buFont typeface="Arial" panose="020B0604020202020204" pitchFamily="34" charset="0"/>
              <a:buChar char="•"/>
            </a:pPr>
            <a:endParaRPr lang="en-GB" sz="800" dirty="0"/>
          </a:p>
          <a:p>
            <a:pPr marL="285750" indent="-285750">
              <a:lnSpc>
                <a:spcPct val="120000"/>
              </a:lnSpc>
              <a:spcBef>
                <a:spcPts val="0"/>
              </a:spcBef>
              <a:buFont typeface="Arial" panose="020B0604020202020204" pitchFamily="34" charset="0"/>
              <a:buChar char="•"/>
            </a:pPr>
            <a:r>
              <a:rPr lang="en-GB" dirty="0"/>
              <a:t>the booster vaccination dose is also 0.3ml and should be given to eligible individuals at least 3 months after completing the primary course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83FD2D43-A4A5-4DFE-A528-C3208A2E8EF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A7B6FAF-393C-42BE-BDEF-CEF834EC20F9}"/>
              </a:ext>
            </a:extLst>
          </p:cNvPr>
          <p:cNvSpPr>
            <a:spLocks noGrp="1"/>
          </p:cNvSpPr>
          <p:nvPr>
            <p:ph type="sldNum" sz="quarter" idx="11"/>
          </p:nvPr>
        </p:nvSpPr>
        <p:spPr/>
        <p:txBody>
          <a:bodyPr/>
          <a:lstStyle/>
          <a:p>
            <a:fld id="{344369E4-5DE7-46E5-874E-4FD437973785}" type="slidenum">
              <a:rPr lang="en-GB" smtClean="0"/>
              <a:pPr/>
              <a:t>157</a:t>
            </a:fld>
            <a:endParaRPr lang="en-GB" sz="1400" dirty="0"/>
          </a:p>
        </p:txBody>
      </p:sp>
    </p:spTree>
    <p:extLst>
      <p:ext uri="{BB962C8B-B14F-4D97-AF65-F5344CB8AC3E}">
        <p14:creationId xmlns:p14="http://schemas.microsoft.com/office/powerpoint/2010/main" val="22407110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7F9-9BD2-4292-914E-E1E31815470A}"/>
              </a:ext>
            </a:extLst>
          </p:cNvPr>
          <p:cNvSpPr>
            <a:spLocks noGrp="1"/>
          </p:cNvSpPr>
          <p:nvPr>
            <p:ph type="title"/>
          </p:nvPr>
        </p:nvSpPr>
        <p:spPr>
          <a:xfrm>
            <a:off x="490003" y="338954"/>
            <a:ext cx="10704000" cy="800223"/>
          </a:xfrm>
        </p:spPr>
        <p:txBody>
          <a:bodyPr>
            <a:normAutofit fontScale="90000"/>
          </a:bodyPr>
          <a:lstStyle/>
          <a:p>
            <a:r>
              <a:rPr lang="en-GB" dirty="0"/>
              <a:t>Storage and transportation of Pfizer BioNTech </a:t>
            </a:r>
            <a:r>
              <a:rPr lang="en-GB" sz="3600" dirty="0"/>
              <a:t>Comirnaty 30 micrograms/dose vaccine </a:t>
            </a:r>
            <a:endParaRPr lang="en-GB" dirty="0"/>
          </a:p>
        </p:txBody>
      </p:sp>
      <p:sp>
        <p:nvSpPr>
          <p:cNvPr id="3" name="Content Placeholder 2">
            <a:extLst>
              <a:ext uri="{FF2B5EF4-FFF2-40B4-BE49-F238E27FC236}">
                <a16:creationId xmlns:a16="http://schemas.microsoft.com/office/drawing/2014/main" id="{375ABC03-44C4-4D33-B1F8-FF4D2A17D74D}"/>
              </a:ext>
            </a:extLst>
          </p:cNvPr>
          <p:cNvSpPr>
            <a:spLocks noGrp="1"/>
          </p:cNvSpPr>
          <p:nvPr>
            <p:ph idx="1"/>
          </p:nvPr>
        </p:nvSpPr>
        <p:spPr>
          <a:xfrm>
            <a:off x="460422" y="1479026"/>
            <a:ext cx="10007607" cy="4959824"/>
          </a:xfrm>
        </p:spPr>
        <p:txBody>
          <a:bodyPr>
            <a:normAutofit fontScale="77500" lnSpcReduction="20000"/>
          </a:bodyPr>
          <a:lstStyle/>
          <a:p>
            <a:pPr marL="0" indent="0">
              <a:lnSpc>
                <a:spcPct val="120000"/>
              </a:lnSpc>
              <a:spcBef>
                <a:spcPts val="0"/>
              </a:spcBef>
              <a:buNone/>
            </a:pPr>
            <a:r>
              <a:rPr lang="en-GB" dirty="0"/>
              <a:t>For information only as those handling vaccines at ultra low temperatures should have received specific additional training for this and should be working to detailed standard operating procedures:</a:t>
            </a:r>
          </a:p>
          <a:p>
            <a:pPr marL="0" indent="0">
              <a:lnSpc>
                <a:spcPct val="120000"/>
              </a:lnSpc>
              <a:spcBef>
                <a:spcPts val="0"/>
              </a:spcBef>
            </a:pPr>
            <a:endParaRPr lang="en-GB" sz="1100" dirty="0"/>
          </a:p>
          <a:p>
            <a:pPr marL="285750" indent="-285750">
              <a:lnSpc>
                <a:spcPct val="120000"/>
              </a:lnSpc>
              <a:spcBef>
                <a:spcPts val="0"/>
              </a:spcBef>
              <a:buFont typeface="Arial" panose="020B0604020202020204" pitchFamily="34" charset="0"/>
              <a:buChar char="•"/>
            </a:pPr>
            <a:r>
              <a:rPr lang="en-GB" dirty="0"/>
              <a:t>the vaccine will be delivered frozen to healthcare facilities with ultra low temperature (ULT) freezers</a:t>
            </a:r>
          </a:p>
          <a:p>
            <a:pPr marL="285750" lvl="0" indent="-285750">
              <a:lnSpc>
                <a:spcPct val="120000"/>
              </a:lnSpc>
              <a:spcBef>
                <a:spcPts val="0"/>
              </a:spcBef>
              <a:buFont typeface="Arial" panose="020B0604020202020204" pitchFamily="34" charset="0"/>
              <a:buChar char="•"/>
            </a:pPr>
            <a:r>
              <a:rPr lang="en-GB" dirty="0"/>
              <a:t>vaccine packs will be shipped inside isothermic boxes (validated boxes which will maintain a constant temperature for a specified period of time) inside a cardboard box</a:t>
            </a:r>
          </a:p>
          <a:p>
            <a:pPr marL="285750" lvl="0" indent="-285750">
              <a:lnSpc>
                <a:spcPct val="120000"/>
              </a:lnSpc>
              <a:spcBef>
                <a:spcPts val="0"/>
              </a:spcBef>
              <a:buFont typeface="Arial" panose="020B0604020202020204" pitchFamily="34" charset="0"/>
              <a:buChar char="•"/>
            </a:pPr>
            <a:r>
              <a:rPr lang="en-GB" dirty="0"/>
              <a:t>the isothermic box will also contain dry ice which should be disposed of carefully following local protocols</a:t>
            </a:r>
          </a:p>
          <a:p>
            <a:pPr marL="285750" lvl="0" indent="-285750">
              <a:lnSpc>
                <a:spcPct val="120000"/>
              </a:lnSpc>
              <a:spcBef>
                <a:spcPts val="0"/>
              </a:spcBef>
              <a:buFont typeface="Arial" panose="020B0604020202020204" pitchFamily="34" charset="0"/>
              <a:buChar char="•"/>
            </a:pPr>
            <a:r>
              <a:rPr lang="en-GB" dirty="0"/>
              <a:t>upon delivery, the vaccine packs should be removed from the isothermic box and transferred to a suitable ULT freezer to ensure ongoing storage between -90</a:t>
            </a:r>
            <a:r>
              <a:rPr lang="en-GB" baseline="30000" dirty="0"/>
              <a:t>o</a:t>
            </a:r>
            <a:r>
              <a:rPr lang="en-GB" dirty="0"/>
              <a:t>C to -60</a:t>
            </a:r>
            <a:r>
              <a:rPr lang="en-GB" baseline="30000" dirty="0"/>
              <a:t>o</a:t>
            </a:r>
            <a:r>
              <a:rPr lang="en-GB" dirty="0"/>
              <a:t>C </a:t>
            </a:r>
          </a:p>
          <a:p>
            <a:pPr marL="285750" lvl="0" indent="-285750">
              <a:lnSpc>
                <a:spcPct val="120000"/>
              </a:lnSpc>
              <a:spcBef>
                <a:spcPts val="0"/>
              </a:spcBef>
              <a:buFont typeface="Arial" panose="020B0604020202020204" pitchFamily="34" charset="0"/>
              <a:buChar char="•"/>
            </a:pPr>
            <a:r>
              <a:rPr lang="en-GB" dirty="0"/>
              <a:t>the vaccine should be kept upright, in its original packaging and away from prolonged light exposure</a:t>
            </a:r>
          </a:p>
          <a:p>
            <a:pPr marL="285750" lvl="0" indent="-285750">
              <a:lnSpc>
                <a:spcPct val="120000"/>
              </a:lnSpc>
              <a:spcBef>
                <a:spcPts val="0"/>
              </a:spcBef>
              <a:buFont typeface="Arial" panose="020B0604020202020204" pitchFamily="34" charset="0"/>
              <a:buChar char="•"/>
            </a:pPr>
            <a:r>
              <a:rPr lang="en-GB" dirty="0"/>
              <a:t>shelf-life is 9 months at -90</a:t>
            </a:r>
            <a:r>
              <a:rPr lang="en-GB" baseline="30000" dirty="0"/>
              <a:t>o</a:t>
            </a:r>
            <a:r>
              <a:rPr lang="en-GB" dirty="0"/>
              <a:t>C to -60</a:t>
            </a:r>
            <a:r>
              <a:rPr lang="en-GB" baseline="30000" dirty="0"/>
              <a:t>o</a:t>
            </a:r>
            <a:r>
              <a:rPr lang="en-GB" dirty="0"/>
              <a:t>C</a:t>
            </a:r>
          </a:p>
          <a:p>
            <a:endParaRPr lang="en-GB" dirty="0"/>
          </a:p>
        </p:txBody>
      </p:sp>
      <p:sp>
        <p:nvSpPr>
          <p:cNvPr id="10" name="Footer Placeholder 9">
            <a:extLst>
              <a:ext uri="{FF2B5EF4-FFF2-40B4-BE49-F238E27FC236}">
                <a16:creationId xmlns:a16="http://schemas.microsoft.com/office/drawing/2014/main" id="{92933CE6-70B6-4F61-B8CE-D2B702EA032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6E1AE7D7-D47C-4EC5-B7ED-6D2B339A89B5}"/>
              </a:ext>
            </a:extLst>
          </p:cNvPr>
          <p:cNvSpPr>
            <a:spLocks noGrp="1"/>
          </p:cNvSpPr>
          <p:nvPr>
            <p:ph type="sldNum" sz="quarter" idx="11"/>
          </p:nvPr>
        </p:nvSpPr>
        <p:spPr/>
        <p:txBody>
          <a:bodyPr/>
          <a:lstStyle/>
          <a:p>
            <a:fld id="{344369E4-5DE7-46E5-874E-4FD437973785}" type="slidenum">
              <a:rPr lang="en-GB" smtClean="0"/>
              <a:pPr/>
              <a:t>158</a:t>
            </a:fld>
            <a:endParaRPr lang="en-GB" sz="1400" dirty="0"/>
          </a:p>
        </p:txBody>
      </p:sp>
    </p:spTree>
    <p:extLst>
      <p:ext uri="{BB962C8B-B14F-4D97-AF65-F5344CB8AC3E}">
        <p14:creationId xmlns:p14="http://schemas.microsoft.com/office/powerpoint/2010/main" val="8077272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A2F2-B0F6-4708-AB4F-727A00654CE1}"/>
              </a:ext>
            </a:extLst>
          </p:cNvPr>
          <p:cNvSpPr>
            <a:spLocks noGrp="1"/>
          </p:cNvSpPr>
          <p:nvPr>
            <p:ph type="title"/>
          </p:nvPr>
        </p:nvSpPr>
        <p:spPr>
          <a:xfrm>
            <a:off x="341629" y="245532"/>
            <a:ext cx="10515600" cy="972607"/>
          </a:xfrm>
        </p:spPr>
        <p:txBody>
          <a:bodyPr/>
          <a:lstStyle/>
          <a:p>
            <a:r>
              <a:rPr lang="en-GB" dirty="0"/>
              <a:t>Thawing</a:t>
            </a:r>
          </a:p>
        </p:txBody>
      </p:sp>
      <p:sp>
        <p:nvSpPr>
          <p:cNvPr id="3" name="Content Placeholder 2">
            <a:extLst>
              <a:ext uri="{FF2B5EF4-FFF2-40B4-BE49-F238E27FC236}">
                <a16:creationId xmlns:a16="http://schemas.microsoft.com/office/drawing/2014/main" id="{76EC49D2-7417-46B3-AF98-1FC2D95E4005}"/>
              </a:ext>
            </a:extLst>
          </p:cNvPr>
          <p:cNvSpPr>
            <a:spLocks noGrp="1"/>
          </p:cNvSpPr>
          <p:nvPr>
            <p:ph idx="1"/>
          </p:nvPr>
        </p:nvSpPr>
        <p:spPr>
          <a:xfrm>
            <a:off x="330206" y="1774826"/>
            <a:ext cx="9719806" cy="4351338"/>
          </a:xfrm>
        </p:spPr>
        <p:txBody>
          <a:bodyPr>
            <a:normAutofit/>
          </a:bodyPr>
          <a:lstStyle/>
          <a:p>
            <a:pPr marL="285750" indent="-285750">
              <a:lnSpc>
                <a:spcPct val="120000"/>
              </a:lnSpc>
              <a:spcBef>
                <a:spcPts val="0"/>
              </a:spcBef>
              <a:buFont typeface="Arial" panose="020B0604020202020204" pitchFamily="34" charset="0"/>
              <a:buChar char="•"/>
            </a:pPr>
            <a:r>
              <a:rPr lang="en-GB" dirty="0"/>
              <a:t>when required, frozen vials should be transferred to 2ºC to 8ºC to thaw; a 195 vial pack may take 3 hours to thaw at this temperature</a:t>
            </a:r>
          </a:p>
          <a:p>
            <a:pPr marL="0" lvl="0" indent="0">
              <a:lnSpc>
                <a:spcPct val="120000"/>
              </a:lnSpc>
              <a:spcBef>
                <a:spcPts val="0"/>
              </a:spcBef>
              <a:buNone/>
            </a:pPr>
            <a:endParaRPr lang="en-GB" dirty="0"/>
          </a:p>
          <a:p>
            <a:pPr marL="285750" lvl="0" indent="-285750">
              <a:lnSpc>
                <a:spcPct val="120000"/>
              </a:lnSpc>
              <a:spcBef>
                <a:spcPts val="0"/>
              </a:spcBef>
              <a:buFont typeface="Arial" panose="020B0604020202020204" pitchFamily="34" charset="0"/>
              <a:buChar char="•"/>
            </a:pPr>
            <a:r>
              <a:rPr lang="en-GB" dirty="0"/>
              <a:t>frozen vials may be thawed at temperatures up to 30ºC for 30 minutes for immediate use. It must not be kept at room temperature (up to 30ºC) for any longer than 2 hours prior to dilution</a:t>
            </a:r>
          </a:p>
          <a:p>
            <a:pPr marL="285750" lvl="0" indent="-285750">
              <a:lnSpc>
                <a:spcPct val="120000"/>
              </a:lnSpc>
              <a:spcBef>
                <a:spcPts val="0"/>
              </a:spcBef>
              <a:buFont typeface="Arial" panose="020B0604020202020204" pitchFamily="34" charset="0"/>
              <a:buChar char="•"/>
            </a:pPr>
            <a:endParaRPr lang="en-GB" dirty="0"/>
          </a:p>
          <a:p>
            <a:pPr marL="285750" lvl="0" indent="-285750">
              <a:lnSpc>
                <a:spcPct val="120000"/>
              </a:lnSpc>
              <a:spcBef>
                <a:spcPts val="0"/>
              </a:spcBef>
              <a:buFont typeface="Arial" panose="020B0604020202020204" pitchFamily="34" charset="0"/>
              <a:buChar char="•"/>
            </a:pPr>
            <a:r>
              <a:rPr lang="en-GB" dirty="0"/>
              <a:t>once thawed, the vaccine should not be re-frozen </a:t>
            </a:r>
          </a:p>
          <a:p>
            <a:endParaRPr lang="en-GB" dirty="0"/>
          </a:p>
        </p:txBody>
      </p:sp>
      <p:sp>
        <p:nvSpPr>
          <p:cNvPr id="10" name="Footer Placeholder 9">
            <a:extLst>
              <a:ext uri="{FF2B5EF4-FFF2-40B4-BE49-F238E27FC236}">
                <a16:creationId xmlns:a16="http://schemas.microsoft.com/office/drawing/2014/main" id="{9A1DA34D-244A-44F2-9163-737854EAFDE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C2403141-1DEA-44FE-B770-DEA30AFD0176}"/>
              </a:ext>
            </a:extLst>
          </p:cNvPr>
          <p:cNvSpPr>
            <a:spLocks noGrp="1"/>
          </p:cNvSpPr>
          <p:nvPr>
            <p:ph type="sldNum" sz="quarter" idx="11"/>
          </p:nvPr>
        </p:nvSpPr>
        <p:spPr/>
        <p:txBody>
          <a:bodyPr/>
          <a:lstStyle/>
          <a:p>
            <a:fld id="{344369E4-5DE7-46E5-874E-4FD437973785}" type="slidenum">
              <a:rPr lang="en-GB" smtClean="0"/>
              <a:pPr/>
              <a:t>159</a:t>
            </a:fld>
            <a:endParaRPr lang="en-GB" sz="1400" dirty="0"/>
          </a:p>
        </p:txBody>
      </p:sp>
    </p:spTree>
    <p:extLst>
      <p:ext uri="{BB962C8B-B14F-4D97-AF65-F5344CB8AC3E}">
        <p14:creationId xmlns:p14="http://schemas.microsoft.com/office/powerpoint/2010/main" val="221696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107E-6375-492C-A0F4-5619E7D2354C}"/>
              </a:ext>
            </a:extLst>
          </p:cNvPr>
          <p:cNvSpPr>
            <a:spLocks noGrp="1"/>
          </p:cNvSpPr>
          <p:nvPr>
            <p:ph type="title"/>
          </p:nvPr>
        </p:nvSpPr>
        <p:spPr/>
        <p:txBody>
          <a:bodyPr/>
          <a:lstStyle/>
          <a:p>
            <a:r>
              <a:rPr lang="en-GB" dirty="0"/>
              <a:t>Complications of COVID-19 disease</a:t>
            </a:r>
          </a:p>
        </p:txBody>
      </p:sp>
      <p:sp>
        <p:nvSpPr>
          <p:cNvPr id="3" name="Content Placeholder 2">
            <a:extLst>
              <a:ext uri="{FF2B5EF4-FFF2-40B4-BE49-F238E27FC236}">
                <a16:creationId xmlns:a16="http://schemas.microsoft.com/office/drawing/2014/main" id="{5BF93EC2-9AD6-46D8-AC79-5A5727476B85}"/>
              </a:ext>
            </a:extLst>
          </p:cNvPr>
          <p:cNvSpPr>
            <a:spLocks noGrp="1"/>
          </p:cNvSpPr>
          <p:nvPr>
            <p:ph idx="1"/>
          </p:nvPr>
        </p:nvSpPr>
        <p:spPr>
          <a:xfrm>
            <a:off x="590263" y="1593908"/>
            <a:ext cx="9392635" cy="4672668"/>
          </a:xfrm>
        </p:spPr>
        <p:txBody>
          <a:bodyPr>
            <a:normAutofit/>
          </a:bodyPr>
          <a:lstStyle/>
          <a:p>
            <a:pPr marL="0" indent="0">
              <a:lnSpc>
                <a:spcPct val="100000"/>
              </a:lnSpc>
              <a:spcBef>
                <a:spcPts val="600"/>
              </a:spcBef>
              <a:buNone/>
            </a:pPr>
            <a:r>
              <a:rPr lang="en-GB" sz="1900" dirty="0"/>
              <a:t>Complications from COVID-19 can be severe and fatal.</a:t>
            </a:r>
          </a:p>
          <a:p>
            <a:pPr marL="0" indent="0">
              <a:lnSpc>
                <a:spcPct val="100000"/>
              </a:lnSpc>
              <a:spcBef>
                <a:spcPts val="600"/>
              </a:spcBef>
              <a:buNone/>
            </a:pPr>
            <a:r>
              <a:rPr lang="en-GB" sz="1900" spc="-60" dirty="0"/>
              <a:t>The risk of developing complications increases with age and is greater in those with underlying health conditions.</a:t>
            </a:r>
          </a:p>
          <a:p>
            <a:pPr marL="0" indent="0">
              <a:lnSpc>
                <a:spcPct val="120000"/>
              </a:lnSpc>
              <a:spcBef>
                <a:spcPts val="0"/>
              </a:spcBef>
              <a:buNone/>
            </a:pPr>
            <a:endParaRPr lang="en-GB" sz="1900" dirty="0"/>
          </a:p>
          <a:p>
            <a:pPr marL="0" indent="0">
              <a:lnSpc>
                <a:spcPct val="120000"/>
              </a:lnSpc>
              <a:spcBef>
                <a:spcPts val="0"/>
              </a:spcBef>
              <a:buNone/>
            </a:pPr>
            <a:r>
              <a:rPr lang="en-GB" sz="1900" dirty="0"/>
              <a:t>The type of complication that can develop may include:</a:t>
            </a:r>
          </a:p>
          <a:p>
            <a:pPr marL="285750" indent="-285750">
              <a:lnSpc>
                <a:spcPct val="100000"/>
              </a:lnSpc>
              <a:spcBef>
                <a:spcPts val="600"/>
              </a:spcBef>
              <a:buFont typeface="Arial" panose="020B0604020202020204" pitchFamily="34" charset="0"/>
              <a:buChar char="•"/>
            </a:pPr>
            <a:r>
              <a:rPr lang="en-GB" sz="1900" dirty="0"/>
              <a:t>venous thromboembolism</a:t>
            </a:r>
          </a:p>
          <a:p>
            <a:pPr marL="285750" indent="-285750">
              <a:lnSpc>
                <a:spcPct val="120000"/>
              </a:lnSpc>
              <a:spcBef>
                <a:spcPts val="0"/>
              </a:spcBef>
              <a:buFont typeface="Arial" panose="020B0604020202020204" pitchFamily="34" charset="0"/>
              <a:buChar char="•"/>
            </a:pPr>
            <a:r>
              <a:rPr lang="en-GB" sz="1900" dirty="0"/>
              <a:t>heart, liver and kidney problems</a:t>
            </a:r>
          </a:p>
          <a:p>
            <a:pPr marL="285750" indent="-285750">
              <a:lnSpc>
                <a:spcPct val="120000"/>
              </a:lnSpc>
              <a:spcBef>
                <a:spcPts val="0"/>
              </a:spcBef>
              <a:buFont typeface="Arial" panose="020B0604020202020204" pitchFamily="34" charset="0"/>
              <a:buChar char="•"/>
            </a:pPr>
            <a:r>
              <a:rPr lang="en-GB" sz="1900" dirty="0"/>
              <a:t>neurological problems</a:t>
            </a:r>
          </a:p>
          <a:p>
            <a:pPr marL="285750" indent="-285750">
              <a:lnSpc>
                <a:spcPct val="120000"/>
              </a:lnSpc>
              <a:spcBef>
                <a:spcPts val="0"/>
              </a:spcBef>
              <a:buFont typeface="Arial" panose="020B0604020202020204" pitchFamily="34" charset="0"/>
              <a:buChar char="•"/>
            </a:pPr>
            <a:r>
              <a:rPr lang="en-GB" sz="1900" dirty="0"/>
              <a:t>coagulation (blood clotting) failure</a:t>
            </a:r>
          </a:p>
          <a:p>
            <a:pPr marL="285750" indent="-285750">
              <a:lnSpc>
                <a:spcPct val="120000"/>
              </a:lnSpc>
              <a:spcBef>
                <a:spcPts val="0"/>
              </a:spcBef>
              <a:buFont typeface="Arial" panose="020B0604020202020204" pitchFamily="34" charset="0"/>
              <a:buChar char="•"/>
            </a:pPr>
            <a:r>
              <a:rPr lang="en-GB" sz="1900" dirty="0"/>
              <a:t>respiratory failure</a:t>
            </a:r>
          </a:p>
          <a:p>
            <a:pPr marL="285750" indent="-285750">
              <a:lnSpc>
                <a:spcPct val="120000"/>
              </a:lnSpc>
              <a:spcBef>
                <a:spcPts val="0"/>
              </a:spcBef>
              <a:buFont typeface="Arial" panose="020B0604020202020204" pitchFamily="34" charset="0"/>
              <a:buChar char="•"/>
            </a:pPr>
            <a:r>
              <a:rPr lang="en-GB" sz="1900" dirty="0"/>
              <a:t>multiple organ failure</a:t>
            </a:r>
          </a:p>
          <a:p>
            <a:pPr marL="285750" indent="-285750">
              <a:lnSpc>
                <a:spcPct val="120000"/>
              </a:lnSpc>
              <a:spcBef>
                <a:spcPts val="0"/>
              </a:spcBef>
              <a:buFont typeface="Arial" panose="020B0604020202020204" pitchFamily="34" charset="0"/>
              <a:buChar char="•"/>
            </a:pPr>
            <a:r>
              <a:rPr lang="en-GB" sz="1900" dirty="0"/>
              <a:t>septic shock</a:t>
            </a:r>
          </a:p>
          <a:p>
            <a:pPr marL="0" indent="0"/>
            <a:endParaRPr lang="en-GB" dirty="0">
              <a:solidFill>
                <a:srgbClr val="FF0000"/>
              </a:solidFill>
            </a:endParaRPr>
          </a:p>
        </p:txBody>
      </p:sp>
      <p:sp>
        <p:nvSpPr>
          <p:cNvPr id="10" name="Footer Placeholder 9">
            <a:extLst>
              <a:ext uri="{FF2B5EF4-FFF2-40B4-BE49-F238E27FC236}">
                <a16:creationId xmlns:a16="http://schemas.microsoft.com/office/drawing/2014/main" id="{7072317F-BD2E-46A1-BD0C-D28FB145C21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AC6F72F-1FC1-48F0-95A0-9F387FA06846}"/>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24420999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19A-4C52-422D-B83E-4789912A592A}"/>
              </a:ext>
            </a:extLst>
          </p:cNvPr>
          <p:cNvSpPr>
            <a:spLocks noGrp="1"/>
          </p:cNvSpPr>
          <p:nvPr>
            <p:ph type="title"/>
          </p:nvPr>
        </p:nvSpPr>
        <p:spPr>
          <a:xfrm>
            <a:off x="557322" y="322177"/>
            <a:ext cx="10704000" cy="1066989"/>
          </a:xfrm>
        </p:spPr>
        <p:txBody>
          <a:bodyPr>
            <a:normAutofit/>
          </a:bodyPr>
          <a:lstStyle/>
          <a:p>
            <a:r>
              <a:rPr lang="en-GB" sz="3200" dirty="0"/>
              <a:t>Storage of COVID-19 Pfizer BioNTech Comirnaty 30 micrograms/dose vaccine in a thawed state</a:t>
            </a:r>
          </a:p>
        </p:txBody>
      </p:sp>
      <p:sp>
        <p:nvSpPr>
          <p:cNvPr id="3" name="Content Placeholder 2">
            <a:extLst>
              <a:ext uri="{FF2B5EF4-FFF2-40B4-BE49-F238E27FC236}">
                <a16:creationId xmlns:a16="http://schemas.microsoft.com/office/drawing/2014/main" id="{60B42B8C-693A-4B15-9B0C-34879261E270}"/>
              </a:ext>
            </a:extLst>
          </p:cNvPr>
          <p:cNvSpPr>
            <a:spLocks noGrp="1"/>
          </p:cNvSpPr>
          <p:nvPr>
            <p:ph idx="1"/>
          </p:nvPr>
        </p:nvSpPr>
        <p:spPr>
          <a:xfrm>
            <a:off x="557322" y="1553477"/>
            <a:ext cx="8653789" cy="4885373"/>
          </a:xfrm>
        </p:spPr>
        <p:txBody>
          <a:bodyPr>
            <a:normAutofit/>
          </a:bodyPr>
          <a:lstStyle/>
          <a:p>
            <a:pPr marL="285750" indent="-285750">
              <a:lnSpc>
                <a:spcPct val="120000"/>
              </a:lnSpc>
              <a:spcBef>
                <a:spcPts val="0"/>
              </a:spcBef>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endParaRPr lang="en-GB" sz="800" dirty="0"/>
          </a:p>
          <a:p>
            <a:pPr marL="285750" lvl="0" indent="-285750">
              <a:lnSpc>
                <a:spcPct val="120000"/>
              </a:lnSpc>
              <a:spcBef>
                <a:spcPts val="600"/>
              </a:spcBef>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endParaRPr lang="en-GB" sz="800" dirty="0"/>
          </a:p>
          <a:p>
            <a:pPr marL="285750" indent="-285750">
              <a:lnSpc>
                <a:spcPct val="120000"/>
              </a:lnSpc>
              <a:spcBef>
                <a:spcPts val="600"/>
              </a:spcBef>
              <a:buFont typeface="Arial" panose="020B0604020202020204" pitchFamily="34" charset="0"/>
              <a:buChar char="•"/>
            </a:pPr>
            <a:r>
              <a:rPr lang="en-GB" sz="1600" dirty="0"/>
              <a:t>when removed from the freezer, the undiluted vaccine has a maximum shelf life of up to 1 month at +2 and +8</a:t>
            </a:r>
            <a:r>
              <a:rPr lang="en-GB" sz="1600" baseline="30000" dirty="0"/>
              <a:t>o</a:t>
            </a:r>
            <a:r>
              <a:rPr lang="en-GB" sz="1600" dirty="0"/>
              <a:t>C 	</a:t>
            </a:r>
          </a:p>
          <a:p>
            <a:pPr marL="285750" lvl="0" indent="-285750">
              <a:lnSpc>
                <a:spcPct val="120000"/>
              </a:lnSpc>
              <a:spcBef>
                <a:spcPts val="600"/>
              </a:spcBef>
              <a:buFont typeface="Arial" panose="020B0604020202020204" pitchFamily="34" charset="0"/>
              <a:buChar char="•"/>
            </a:pPr>
            <a:r>
              <a:rPr lang="en-GB" sz="1600" dirty="0"/>
              <a:t>prior to use, the unopened vaccine can be stored for up to 2 hours at temperatures up to 30</a:t>
            </a:r>
            <a:r>
              <a:rPr lang="en-GB" sz="1600" baseline="30000" dirty="0"/>
              <a:t>o</a:t>
            </a:r>
            <a:r>
              <a:rPr lang="en-GB" sz="1600" dirty="0"/>
              <a:t>C </a:t>
            </a:r>
          </a:p>
          <a:p>
            <a:pPr marL="285750" lvl="0" indent="-285750">
              <a:lnSpc>
                <a:spcPct val="120000"/>
              </a:lnSpc>
              <a:spcBef>
                <a:spcPts val="600"/>
              </a:spcBef>
              <a:buFont typeface="Arial" panose="020B0604020202020204" pitchFamily="34" charset="0"/>
              <a:buChar char="•"/>
            </a:pPr>
            <a:r>
              <a:rPr lang="en-GB" sz="1600" dirty="0"/>
              <a:t>the Comirnaty pack has a space on the label on the front which should state the expiry(discard) time and date on it</a:t>
            </a:r>
          </a:p>
          <a:p>
            <a:pPr marL="285750" lvl="0" indent="-285750">
              <a:lnSpc>
                <a:spcPct val="120000"/>
              </a:lnSpc>
              <a:spcBef>
                <a:spcPts val="600"/>
              </a:spcBef>
              <a:buFont typeface="Arial" panose="020B0604020202020204" pitchFamily="34" charset="0"/>
              <a:buChar char="•"/>
            </a:pPr>
            <a:r>
              <a:rPr lang="en-GB" sz="1600" dirty="0"/>
              <a:t>vaccine should be stored in the original package to protect it from light. Exposure to room light should be minimised and exposure to direct sunlight and ultraviolet light should be avoided</a:t>
            </a:r>
          </a:p>
        </p:txBody>
      </p:sp>
      <p:sp>
        <p:nvSpPr>
          <p:cNvPr id="10" name="Footer Placeholder 9">
            <a:extLst>
              <a:ext uri="{FF2B5EF4-FFF2-40B4-BE49-F238E27FC236}">
                <a16:creationId xmlns:a16="http://schemas.microsoft.com/office/drawing/2014/main" id="{AE9378AC-5AC9-42A4-9AF8-A2A3DBA9A34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AE13A4F4-1976-4BAD-A7F6-BA99466B7187}"/>
              </a:ext>
            </a:extLst>
          </p:cNvPr>
          <p:cNvSpPr>
            <a:spLocks noGrp="1"/>
          </p:cNvSpPr>
          <p:nvPr>
            <p:ph type="sldNum" sz="quarter" idx="11"/>
          </p:nvPr>
        </p:nvSpPr>
        <p:spPr/>
        <p:txBody>
          <a:bodyPr/>
          <a:lstStyle/>
          <a:p>
            <a:fld id="{344369E4-5DE7-46E5-874E-4FD437973785}" type="slidenum">
              <a:rPr lang="en-GB" smtClean="0"/>
              <a:pPr/>
              <a:t>160</a:t>
            </a:fld>
            <a:endParaRPr lang="en-GB" sz="1400" dirty="0"/>
          </a:p>
        </p:txBody>
      </p:sp>
    </p:spTree>
    <p:extLst>
      <p:ext uri="{BB962C8B-B14F-4D97-AF65-F5344CB8AC3E}">
        <p14:creationId xmlns:p14="http://schemas.microsoft.com/office/powerpoint/2010/main" val="34831402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428795" y="298881"/>
            <a:ext cx="10515600" cy="972607"/>
          </a:xfrm>
        </p:spPr>
        <p:txBody>
          <a:bodyPr>
            <a:normAutofit/>
          </a:bodyPr>
          <a:lstStyle/>
          <a:p>
            <a:r>
              <a:rPr lang="en-GB" sz="3200" dirty="0"/>
              <a:t>Storage and use of COVID-19 Pfizer BioNTech Comirnaty 30 micrograms/dose vaccine </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490003" y="1591380"/>
            <a:ext cx="9841862" cy="4385533"/>
          </a:xfrm>
        </p:spPr>
        <p:txBody>
          <a:bodyPr>
            <a:normAutofit fontScale="85000" lnSpcReduction="10000"/>
          </a:bodyPr>
          <a:lstStyle/>
          <a:p>
            <a:pPr marL="285750" indent="-285750">
              <a:lnSpc>
                <a:spcPct val="110000"/>
              </a:lnSpc>
            </a:pPr>
            <a:r>
              <a:rPr lang="en-GB" dirty="0"/>
              <a:t>the Pfizer BioNTech Comirnaty 30 micrograms/dose vaccine has very specific storage, reconstitution and 'use within' requirements</a:t>
            </a:r>
          </a:p>
          <a:p>
            <a:pPr marL="285750" indent="-285750">
              <a:lnSpc>
                <a:spcPct val="110000"/>
              </a:lnSpc>
              <a:buFont typeface="Arial" panose="020B0604020202020204" pitchFamily="34" charset="0"/>
              <a:buChar char="•"/>
            </a:pPr>
            <a:r>
              <a:rPr lang="en-GB" dirty="0"/>
              <a:t>all those involved in the delivery of the COVID-19 vaccination programme must be aware of the recommended storage requirements</a:t>
            </a:r>
          </a:p>
          <a:p>
            <a:pPr marL="0" indent="0"/>
            <a:endParaRPr lang="en-GB" dirty="0"/>
          </a:p>
          <a:p>
            <a:pPr marL="0" indent="0" algn="ctr">
              <a:lnSpc>
                <a:spcPct val="120000"/>
              </a:lnSpc>
              <a:buNone/>
            </a:pPr>
            <a:r>
              <a:rPr lang="en-GB" sz="2000" b="1" dirty="0"/>
              <a:t>The vaccine must not be given if you are not confident that it has been stored or reconstituted as recommended by the manufacturer or as advised by a vaccine expert</a:t>
            </a:r>
          </a:p>
          <a:p>
            <a:endParaRPr lang="en-GB" dirty="0"/>
          </a:p>
          <a:p>
            <a:pPr marL="0" indent="0">
              <a:buNone/>
            </a:pPr>
            <a:r>
              <a:rPr lang="en-GB" dirty="0"/>
              <a:t>If the vaccine is stored incorrectly:</a:t>
            </a:r>
          </a:p>
          <a:p>
            <a:pPr marL="285750" indent="-285750">
              <a:buFont typeface="Wingdings" panose="05000000000000000000" pitchFamily="2" charset="2"/>
              <a:buChar char="Ø"/>
            </a:pPr>
            <a:r>
              <a:rPr lang="en-GB" dirty="0"/>
              <a:t>label and isolate affected vaccines in the fridge and do not use until further notice</a:t>
            </a:r>
          </a:p>
          <a:p>
            <a:pPr marL="285750" indent="-285750">
              <a:buFont typeface="Wingdings" panose="05000000000000000000" pitchFamily="2" charset="2"/>
              <a:buChar char="Ø"/>
            </a:pPr>
            <a:r>
              <a:rPr lang="en-GB" dirty="0"/>
              <a:t>seek advice from the manufacturer or a source of expert advice</a:t>
            </a:r>
          </a:p>
          <a:p>
            <a:endParaRPr lang="en-GB" dirty="0"/>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894482" y="3257807"/>
            <a:ext cx="9032904" cy="10526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A71692DE-B363-46CA-9640-1133635B72D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32F143C7-50C0-4F56-8E50-538D9886071D}"/>
              </a:ext>
            </a:extLst>
          </p:cNvPr>
          <p:cNvSpPr>
            <a:spLocks noGrp="1"/>
          </p:cNvSpPr>
          <p:nvPr>
            <p:ph type="sldNum" sz="quarter" idx="11"/>
          </p:nvPr>
        </p:nvSpPr>
        <p:spPr/>
        <p:txBody>
          <a:bodyPr/>
          <a:lstStyle/>
          <a:p>
            <a:fld id="{344369E4-5DE7-46E5-874E-4FD437973785}" type="slidenum">
              <a:rPr lang="en-GB" smtClean="0"/>
              <a:pPr/>
              <a:t>161</a:t>
            </a:fld>
            <a:endParaRPr lang="en-GB" sz="1400" dirty="0"/>
          </a:p>
        </p:txBody>
      </p:sp>
    </p:spTree>
    <p:extLst>
      <p:ext uri="{BB962C8B-B14F-4D97-AF65-F5344CB8AC3E}">
        <p14:creationId xmlns:p14="http://schemas.microsoft.com/office/powerpoint/2010/main" val="37392182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648295" y="281852"/>
            <a:ext cx="10730905" cy="1028717"/>
          </a:xfrm>
        </p:spPr>
        <p:txBody>
          <a:bodyPr>
            <a:normAutofit fontScale="90000"/>
          </a:bodyPr>
          <a:lstStyle/>
          <a:p>
            <a:r>
              <a:rPr lang="en-GB" sz="3600" dirty="0"/>
              <a:t>COVID-19 Pfizer BioNTech Comirnaty 30 micrograms/dose vaccine reconstitution</a:t>
            </a:r>
            <a:br>
              <a:rPr lang="en-GB" dirty="0"/>
            </a:br>
            <a:endParaRPr lang="en-GB"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428795" y="1440103"/>
            <a:ext cx="8942321" cy="4739679"/>
          </a:xfrm>
        </p:spPr>
        <p:txBody>
          <a:bodyPr>
            <a:normAutofit/>
          </a:bodyPr>
          <a:lstStyle/>
          <a:p>
            <a:pPr marL="0" indent="0">
              <a:lnSpc>
                <a:spcPct val="120000"/>
              </a:lnSpc>
              <a:spcBef>
                <a:spcPts val="0"/>
              </a:spcBef>
              <a:buNone/>
            </a:pPr>
            <a:r>
              <a:rPr lang="en-GB" sz="1800" dirty="0"/>
              <a:t>The following equipment is required for reconstitution:</a:t>
            </a:r>
          </a:p>
          <a:p>
            <a:pPr marL="285750" lvl="0" indent="-285750">
              <a:lnSpc>
                <a:spcPct val="120000"/>
              </a:lnSpc>
              <a:spcBef>
                <a:spcPts val="600"/>
              </a:spcBef>
            </a:pPr>
            <a:r>
              <a:rPr lang="en-GB" sz="1800" dirty="0"/>
              <a:t>one Pfizer BioNTech Comirnaty 30 micrograms/dose COVID-19 vaccine multidose vial</a:t>
            </a:r>
          </a:p>
          <a:p>
            <a:pPr marL="285750" lvl="0" indent="-285750">
              <a:lnSpc>
                <a:spcPct val="120000"/>
              </a:lnSpc>
              <a:spcBef>
                <a:spcPts val="600"/>
              </a:spcBef>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lnSpc>
                <a:spcPct val="120000"/>
              </a:lnSpc>
              <a:spcBef>
                <a:spcPts val="600"/>
              </a:spcBef>
            </a:pPr>
            <a:r>
              <a:rPr lang="en-GB" sz="1800" dirty="0"/>
              <a:t>an alcohol swab and 1 of the combined needle and syringes supplied for dilution of the Pfizer BioNTech vaccine </a:t>
            </a:r>
          </a:p>
          <a:p>
            <a:pPr marL="0" indent="0" algn="ctr">
              <a:lnSpc>
                <a:spcPct val="120000"/>
              </a:lnSpc>
              <a:buNone/>
            </a:pPr>
            <a:endParaRPr lang="en-GB" sz="100" dirty="0"/>
          </a:p>
          <a:p>
            <a:pPr marL="0" indent="0" algn="ctr">
              <a:lnSpc>
                <a:spcPct val="120000"/>
              </a:lnSpc>
              <a:buNone/>
            </a:pPr>
            <a:r>
              <a:rPr lang="en-GB" sz="1800" dirty="0"/>
              <a:t>After dilution the vaccine should be used as soon as is practically possible.</a:t>
            </a:r>
          </a:p>
          <a:p>
            <a:pPr marL="0" indent="0" algn="ctr">
              <a:lnSpc>
                <a:spcPct val="120000"/>
              </a:lnSpc>
              <a:buNone/>
            </a:pPr>
            <a:r>
              <a:rPr lang="en-GB" sz="1800" dirty="0"/>
              <a:t>Reconstituted vaccine can be stored between +2</a:t>
            </a:r>
            <a:r>
              <a:rPr lang="en-GB" sz="1800" baseline="30000" dirty="0"/>
              <a:t>o</a:t>
            </a:r>
            <a:r>
              <a:rPr lang="en-GB" sz="1800" dirty="0"/>
              <a:t>C and +30</a:t>
            </a:r>
            <a:r>
              <a:rPr lang="en-GB" sz="1800" baseline="30000" dirty="0"/>
              <a:t>o</a:t>
            </a:r>
            <a:r>
              <a:rPr lang="en-GB" sz="1800" dirty="0"/>
              <a:t>C but must be used within 6 hours following dilution</a:t>
            </a:r>
          </a:p>
        </p:txBody>
      </p:sp>
      <p:sp>
        <p:nvSpPr>
          <p:cNvPr id="10" name="Footer Placeholder 9">
            <a:extLst>
              <a:ext uri="{FF2B5EF4-FFF2-40B4-BE49-F238E27FC236}">
                <a16:creationId xmlns:a16="http://schemas.microsoft.com/office/drawing/2014/main" id="{9746287F-0121-4A8A-85F9-DAB777BE806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470F252-59DE-40F4-8A39-347672D14ABA}"/>
              </a:ext>
            </a:extLst>
          </p:cNvPr>
          <p:cNvSpPr>
            <a:spLocks noGrp="1"/>
          </p:cNvSpPr>
          <p:nvPr>
            <p:ph type="sldNum" sz="quarter" idx="11"/>
          </p:nvPr>
        </p:nvSpPr>
        <p:spPr/>
        <p:txBody>
          <a:bodyPr/>
          <a:lstStyle/>
          <a:p>
            <a:fld id="{344369E4-5DE7-46E5-874E-4FD437973785}" type="slidenum">
              <a:rPr lang="en-GB" smtClean="0"/>
              <a:pPr/>
              <a:t>162</a:t>
            </a:fld>
            <a:endParaRPr lang="en-GB" sz="1400" dirty="0"/>
          </a:p>
        </p:txBody>
      </p:sp>
    </p:spTree>
    <p:extLst>
      <p:ext uri="{BB962C8B-B14F-4D97-AF65-F5344CB8AC3E}">
        <p14:creationId xmlns:p14="http://schemas.microsoft.com/office/powerpoint/2010/main" val="5994480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565114" y="475055"/>
            <a:ext cx="10704000" cy="811812"/>
          </a:xfrm>
        </p:spPr>
        <p:txBody>
          <a:bodyPr>
            <a:normAutofit fontScale="90000"/>
          </a:bodyPr>
          <a:lstStyle/>
          <a:p>
            <a:r>
              <a:rPr lang="en-GB" sz="3200" dirty="0"/>
              <a:t>Reconstituting COVID-19 Pfizer BioNTech Comirnaty 30 micrograms/dose vaccine (1)</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412677" y="1409884"/>
            <a:ext cx="10007606" cy="4905949"/>
          </a:xfrm>
        </p:spPr>
        <p:txBody>
          <a:bodyPr>
            <a:normAutofit fontScale="92500" lnSpcReduction="20000"/>
          </a:bodyPr>
          <a:lstStyle/>
          <a:p>
            <a:pPr marL="457200" lvl="0" indent="-457200">
              <a:lnSpc>
                <a:spcPct val="120000"/>
              </a:lnSpc>
              <a:spcBef>
                <a:spcPts val="0"/>
              </a:spcBef>
              <a:buFont typeface="+mj-lt"/>
              <a:buAutoNum type="arabicParenR"/>
            </a:pPr>
            <a:r>
              <a:rPr lang="en-GB" sz="1800" dirty="0"/>
              <a:t>clean hands with alcohol-based gel or soap and water </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assemble 1 ampoule of Sodium Chloride 0.9% Solution for Injection, a single use alcohol swab and one of the combined needle and syringes provided for dilution</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from cold storage, remove 1 vial of vaccine. Ensure it is the purple capped vial. </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if removing the multidose vaccine vial directly from a ULT freezer, allow the vaccine to thaw as previously described</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if removing the multidose vaccine vial from cold storage between +2 and +8</a:t>
            </a:r>
            <a:r>
              <a:rPr lang="en-GB" sz="1800" baseline="30000" dirty="0"/>
              <a:t>o</a:t>
            </a:r>
            <a:r>
              <a:rPr lang="en-GB" sz="1800" dirty="0"/>
              <a:t>C, check that it has not been stored there for longer than 1 month</a:t>
            </a:r>
          </a:p>
          <a:p>
            <a:pPr marL="342900" lvl="0" indent="-342900">
              <a:lnSpc>
                <a:spcPct val="120000"/>
              </a:lnSpc>
              <a:spcBef>
                <a:spcPts val="0"/>
              </a:spcBef>
              <a:buFont typeface="+mj-lt"/>
              <a:buAutoNum type="arabicParenR"/>
            </a:pPr>
            <a:endParaRPr lang="en-GB" sz="800" dirty="0"/>
          </a:p>
          <a:p>
            <a:pPr marL="457200" indent="-457200">
              <a:lnSpc>
                <a:spcPct val="120000"/>
              </a:lnSpc>
              <a:spcBef>
                <a:spcPts val="0"/>
              </a:spcBef>
              <a:buFont typeface="+mj-lt"/>
              <a:buAutoNum type="arabicParenR"/>
            </a:pPr>
            <a:r>
              <a:rPr lang="en-GB" sz="1800" dirty="0"/>
              <a:t>allow the thawed vaccine to come to room temperature, then gently invert the vial 10 times prior to dilution. One inversion means turning the vial upside down and back again. Do not shake</a:t>
            </a:r>
          </a:p>
          <a:p>
            <a:pPr marL="342900" indent="-342900">
              <a:lnSpc>
                <a:spcPct val="120000"/>
              </a:lnSpc>
              <a:spcBef>
                <a:spcPts val="0"/>
              </a:spcBef>
              <a:buFont typeface="+mj-lt"/>
              <a:buAutoNum type="arabicParenR"/>
            </a:pPr>
            <a:endParaRPr lang="en-GB" sz="900" b="1" dirty="0"/>
          </a:p>
          <a:p>
            <a:pPr marL="457200" indent="-457200">
              <a:lnSpc>
                <a:spcPct val="120000"/>
              </a:lnSpc>
              <a:spcBef>
                <a:spcPts val="0"/>
              </a:spcBef>
              <a:buFont typeface="+mj-lt"/>
              <a:buAutoNum type="arabicParen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457200" indent="-457200">
              <a:lnSpc>
                <a:spcPct val="120000"/>
              </a:lnSpc>
              <a:spcBef>
                <a:spcPts val="0"/>
              </a:spcBef>
              <a:buFont typeface="+mj-lt"/>
              <a:buAutoNum type="arabicParenR"/>
            </a:pPr>
            <a:endParaRPr lang="en-GB" sz="1100" dirty="0"/>
          </a:p>
          <a:p>
            <a:pPr marL="457200" indent="-457200">
              <a:lnSpc>
                <a:spcPct val="120000"/>
              </a:lnSpc>
              <a:spcBef>
                <a:spcPts val="0"/>
              </a:spcBef>
              <a:buFont typeface="+mj-lt"/>
              <a:buAutoNum type="arabicParenR"/>
            </a:pPr>
            <a:r>
              <a:rPr lang="en-GB" sz="1800" dirty="0"/>
              <a:t>clean the vial stopper with the single use alcohol swab and allow to air dry fully</a:t>
            </a:r>
          </a:p>
        </p:txBody>
      </p:sp>
      <p:sp>
        <p:nvSpPr>
          <p:cNvPr id="10" name="Footer Placeholder 9">
            <a:extLst>
              <a:ext uri="{FF2B5EF4-FFF2-40B4-BE49-F238E27FC236}">
                <a16:creationId xmlns:a16="http://schemas.microsoft.com/office/drawing/2014/main" id="{BB1CE919-461B-437C-AE4B-ABEAB60BDFE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60E4229F-F08B-4D04-BEB7-B4352624A6B5}"/>
              </a:ext>
            </a:extLst>
          </p:cNvPr>
          <p:cNvSpPr>
            <a:spLocks noGrp="1"/>
          </p:cNvSpPr>
          <p:nvPr>
            <p:ph type="sldNum" sz="quarter" idx="11"/>
          </p:nvPr>
        </p:nvSpPr>
        <p:spPr/>
        <p:txBody>
          <a:bodyPr/>
          <a:lstStyle/>
          <a:p>
            <a:fld id="{344369E4-5DE7-46E5-874E-4FD437973785}" type="slidenum">
              <a:rPr lang="en-GB" smtClean="0"/>
              <a:pPr/>
              <a:t>163</a:t>
            </a:fld>
            <a:endParaRPr lang="en-GB" sz="1400" dirty="0"/>
          </a:p>
        </p:txBody>
      </p:sp>
    </p:spTree>
    <p:extLst>
      <p:ext uri="{BB962C8B-B14F-4D97-AF65-F5344CB8AC3E}">
        <p14:creationId xmlns:p14="http://schemas.microsoft.com/office/powerpoint/2010/main" val="34809792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641496" y="360202"/>
            <a:ext cx="10704000" cy="915803"/>
          </a:xfrm>
        </p:spPr>
        <p:txBody>
          <a:bodyPr>
            <a:normAutofit fontScale="90000"/>
          </a:bodyPr>
          <a:lstStyle/>
          <a:p>
            <a:r>
              <a:rPr lang="en-GB" sz="3200" dirty="0"/>
              <a:t>Reconstituting COVID-19 Pfizer BioNTech Comirnaty 30 micrograms/dose vaccine (2)</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428794" y="1401098"/>
            <a:ext cx="10417011" cy="5277784"/>
          </a:xfrm>
        </p:spPr>
        <p:txBody>
          <a:bodyPr>
            <a:normAutofit/>
          </a:bodyPr>
          <a:lstStyle/>
          <a:p>
            <a:pPr marL="342900" lvl="0" indent="-342900">
              <a:lnSpc>
                <a:spcPct val="100000"/>
              </a:lnSpc>
              <a:buFont typeface="+mj-lt"/>
              <a:buAutoNum type="arabicParenR" startAt="8"/>
            </a:pPr>
            <a:r>
              <a:rPr lang="en-GB" sz="1800" dirty="0"/>
              <a:t>invert the ampoule containing the Sodium Chloride 0.9% Solution for Injection diluent and withdraw 1.8ml slowly to avoid formation of bubbles </a:t>
            </a:r>
          </a:p>
          <a:p>
            <a:pPr marL="342900" lvl="0" indent="-342900">
              <a:lnSpc>
                <a:spcPct val="100000"/>
              </a:lnSpc>
              <a:buFont typeface="+mj-lt"/>
              <a:buAutoNum type="arabicParenR" startAt="8"/>
            </a:pPr>
            <a:r>
              <a:rPr lang="en-GB" sz="1800" dirty="0"/>
              <a:t>discard the diluent ampoule and any remaining diluent in it. Do not use any other type of diluent</a:t>
            </a:r>
          </a:p>
          <a:p>
            <a:pPr marL="342900" lvl="0" indent="-342900">
              <a:lnSpc>
                <a:spcPct val="100000"/>
              </a:lnSpc>
              <a:buFont typeface="+mj-lt"/>
              <a:buAutoNum type="arabicParenR" startAt="8"/>
            </a:pPr>
            <a:r>
              <a:rPr lang="en-GB" sz="1800" dirty="0"/>
              <a:t> add diluent to the vaccine vial. You may feel some pressure in the vial as you add the diluent. Equalise the vial pressure by withdrawing 1.8 ml of air into the empty diluent syringe before removing the needle from the vial</a:t>
            </a:r>
          </a:p>
          <a:p>
            <a:pPr marL="342900" lvl="0" indent="-342900">
              <a:lnSpc>
                <a:spcPct val="100000"/>
              </a:lnSpc>
              <a:buFont typeface="+mj-lt"/>
              <a:buAutoNum type="arabicParenR" startAt="8"/>
            </a:pPr>
            <a:r>
              <a:rPr lang="en-GB" sz="1800" dirty="0"/>
              <a:t> gently invert the diluted solution 10 times. Do not shake</a:t>
            </a:r>
          </a:p>
          <a:p>
            <a:pPr marL="342900" lvl="0" indent="-342900">
              <a:lnSpc>
                <a:spcPct val="100000"/>
              </a:lnSpc>
              <a:buFont typeface="+mj-lt"/>
              <a:buAutoNum type="arabicParenR" startAt="8"/>
            </a:pPr>
            <a:r>
              <a:rPr lang="en-GB" sz="1800" dirty="0"/>
              <a:t> the diluted vaccine should be an off-white solution with no particulates visible</a:t>
            </a:r>
          </a:p>
          <a:p>
            <a:pPr marL="342900" lvl="0" indent="-342900">
              <a:lnSpc>
                <a:spcPct val="100000"/>
              </a:lnSpc>
              <a:buFont typeface="+mj-lt"/>
              <a:buAutoNum type="arabicParenR" startAt="8"/>
            </a:pPr>
            <a:r>
              <a:rPr lang="en-GB" sz="1800" dirty="0"/>
              <a:t> remove the needle from the vial and dispose into yellow sharps bin</a:t>
            </a:r>
          </a:p>
          <a:p>
            <a:pPr marL="342900" lvl="0" indent="-342900">
              <a:lnSpc>
                <a:spcPct val="100000"/>
              </a:lnSpc>
              <a:buFont typeface="+mj-lt"/>
              <a:buAutoNum type="arabicParenR" startAt="8"/>
            </a:pPr>
            <a:r>
              <a:rPr lang="en-GB" sz="1800" dirty="0"/>
              <a:t> the diluted vial should be clearly labelled with the date and time of discard</a:t>
            </a:r>
          </a:p>
          <a:p>
            <a:endParaRPr lang="en-GB" dirty="0"/>
          </a:p>
        </p:txBody>
      </p:sp>
      <p:sp>
        <p:nvSpPr>
          <p:cNvPr id="10" name="Footer Placeholder 9">
            <a:extLst>
              <a:ext uri="{FF2B5EF4-FFF2-40B4-BE49-F238E27FC236}">
                <a16:creationId xmlns:a16="http://schemas.microsoft.com/office/drawing/2014/main" id="{3E15C139-5A33-490A-8E34-3A15C927BDD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4C9E24A7-8D31-462C-9FB6-76A478314BDF}"/>
              </a:ext>
            </a:extLst>
          </p:cNvPr>
          <p:cNvSpPr>
            <a:spLocks noGrp="1"/>
          </p:cNvSpPr>
          <p:nvPr>
            <p:ph type="sldNum" sz="quarter" idx="11"/>
          </p:nvPr>
        </p:nvSpPr>
        <p:spPr/>
        <p:txBody>
          <a:bodyPr/>
          <a:lstStyle/>
          <a:p>
            <a:fld id="{344369E4-5DE7-46E5-874E-4FD437973785}" type="slidenum">
              <a:rPr lang="en-GB" smtClean="0"/>
              <a:pPr/>
              <a:t>164</a:t>
            </a:fld>
            <a:endParaRPr lang="en-GB" sz="1400" dirty="0"/>
          </a:p>
        </p:txBody>
      </p:sp>
    </p:spTree>
    <p:extLst>
      <p:ext uri="{BB962C8B-B14F-4D97-AF65-F5344CB8AC3E}">
        <p14:creationId xmlns:p14="http://schemas.microsoft.com/office/powerpoint/2010/main" val="7879525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8DF-C79D-4380-A23A-CE8D1B3ED76B}"/>
              </a:ext>
            </a:extLst>
          </p:cNvPr>
          <p:cNvSpPr>
            <a:spLocks noGrp="1"/>
          </p:cNvSpPr>
          <p:nvPr>
            <p:ph type="title"/>
          </p:nvPr>
        </p:nvSpPr>
        <p:spPr>
          <a:xfrm>
            <a:off x="441370" y="305399"/>
            <a:ext cx="10300521" cy="950852"/>
          </a:xfrm>
        </p:spPr>
        <p:txBody>
          <a:bodyPr>
            <a:normAutofit fontScale="90000"/>
          </a:bodyPr>
          <a:lstStyle/>
          <a:p>
            <a:r>
              <a:rPr lang="en-GB" sz="3600" dirty="0"/>
              <a:t>Dose preparation of COVID-19 Pfizer BioNTech Comirnaty 30 micrograms/dose vaccine</a:t>
            </a:r>
            <a:br>
              <a:rPr lang="en-GB" dirty="0"/>
            </a:br>
            <a:endParaRPr lang="en-GB" dirty="0"/>
          </a:p>
        </p:txBody>
      </p:sp>
      <p:sp>
        <p:nvSpPr>
          <p:cNvPr id="3" name="Content Placeholder 2">
            <a:extLst>
              <a:ext uri="{FF2B5EF4-FFF2-40B4-BE49-F238E27FC236}">
                <a16:creationId xmlns:a16="http://schemas.microsoft.com/office/drawing/2014/main" id="{3FBF5C30-8EE2-4BF0-A902-47C312918799}"/>
              </a:ext>
            </a:extLst>
          </p:cNvPr>
          <p:cNvSpPr>
            <a:spLocks noGrp="1"/>
          </p:cNvSpPr>
          <p:nvPr>
            <p:ph idx="1"/>
          </p:nvPr>
        </p:nvSpPr>
        <p:spPr>
          <a:xfrm>
            <a:off x="428795" y="1509949"/>
            <a:ext cx="9492688" cy="5040328"/>
          </a:xfrm>
        </p:spPr>
        <p:txBody>
          <a:bodyPr>
            <a:normAutofit fontScale="70000" lnSpcReduction="20000"/>
          </a:bodyPr>
          <a:lstStyle/>
          <a:p>
            <a:pPr marL="285750" lvl="0" indent="-285750">
              <a:lnSpc>
                <a:spcPct val="120000"/>
              </a:lnSpc>
              <a:spcBef>
                <a:spcPts val="0"/>
              </a:spcBef>
              <a:buFont typeface="Arial" panose="020B0604020202020204" pitchFamily="34" charset="0"/>
              <a:buChar char="•"/>
            </a:pPr>
            <a:r>
              <a:rPr lang="en-GB" dirty="0"/>
              <a:t>if the vaccine has previously been reconstituted, check that it is still within the 6 hour allowed time period from when it was reconstituted </a:t>
            </a:r>
          </a:p>
          <a:p>
            <a:pPr marL="285750" lvl="0" indent="-285750">
              <a:lnSpc>
                <a:spcPct val="120000"/>
              </a:lnSpc>
              <a:spcBef>
                <a:spcPts val="0"/>
              </a:spcBef>
              <a:buFont typeface="Arial" panose="020B0604020202020204" pitchFamily="34" charset="0"/>
              <a:buChar char="•"/>
            </a:pPr>
            <a:endParaRPr lang="en-GB" sz="1100" dirty="0"/>
          </a:p>
          <a:p>
            <a:pPr marL="285750" lvl="0" indent="-285750">
              <a:lnSpc>
                <a:spcPct val="120000"/>
              </a:lnSpc>
              <a:spcBef>
                <a:spcPts val="0"/>
              </a:spcBef>
              <a:buFont typeface="Arial" panose="020B0604020202020204" pitchFamily="34" charset="0"/>
              <a:buChar char="•"/>
            </a:pPr>
            <a:r>
              <a:rPr lang="en-GB" dirty="0"/>
              <a:t>clean top of vial with a single use alcohol swab and allow to air dry fully</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unwrap 1 of the 1ml combined 23g/25mm blue hub needle and syringes provided (recommended needle length depends on body mass of patient. Longer length (38mm) needles are recommended for morbidly obese individuals to ensure the vaccine is injected into muscle)</a:t>
            </a:r>
          </a:p>
          <a:p>
            <a:pPr mar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withdraw a dose of 0.3 ml of diluted product for each vaccination. Ensure correct dose is drawn up</a:t>
            </a:r>
          </a:p>
          <a:p>
            <a:pPr marL="285750" lvl="0" indent="-285750">
              <a:lnSpc>
                <a:spcPct val="120000"/>
              </a:lnSpc>
              <a:spcBef>
                <a:spcPts val="600"/>
              </a:spcBef>
              <a:buFont typeface="Arial" panose="020B0604020202020204" pitchFamily="34" charset="0"/>
              <a:buChar char="•"/>
            </a:pPr>
            <a:r>
              <a:rPr lang="en-GB" dirty="0"/>
              <a:t>any air bubbles should be removed before removing the needle from the vial in order to avoid losing any of the vaccine dose</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the same needle and syringe should be used to draw up and administer the dose of vaccine to prevent under dosing of the vaccine to the person    </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the needle should only be changed between the vial and the patient if it is contaminated or damaged</a:t>
            </a:r>
          </a:p>
          <a:p>
            <a:pPr marL="285750" lvl="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999FCD44-2992-43C2-9EDA-84E5B18E6F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CB752F5-94C6-4C97-B44C-966960A11869}"/>
              </a:ext>
            </a:extLst>
          </p:cNvPr>
          <p:cNvSpPr>
            <a:spLocks noGrp="1"/>
          </p:cNvSpPr>
          <p:nvPr>
            <p:ph type="sldNum" sz="quarter" idx="11"/>
          </p:nvPr>
        </p:nvSpPr>
        <p:spPr/>
        <p:txBody>
          <a:bodyPr/>
          <a:lstStyle/>
          <a:p>
            <a:fld id="{344369E4-5DE7-46E5-874E-4FD437973785}" type="slidenum">
              <a:rPr lang="en-GB" smtClean="0"/>
              <a:pPr/>
              <a:t>165</a:t>
            </a:fld>
            <a:endParaRPr lang="en-GB" sz="1400" dirty="0"/>
          </a:p>
        </p:txBody>
      </p:sp>
    </p:spTree>
    <p:extLst>
      <p:ext uri="{BB962C8B-B14F-4D97-AF65-F5344CB8AC3E}">
        <p14:creationId xmlns:p14="http://schemas.microsoft.com/office/powerpoint/2010/main" val="41870350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F925-62B7-4812-B68F-AC79F7568D2D}"/>
              </a:ext>
            </a:extLst>
          </p:cNvPr>
          <p:cNvSpPr>
            <a:spLocks noGrp="1"/>
          </p:cNvSpPr>
          <p:nvPr>
            <p:ph type="title"/>
          </p:nvPr>
        </p:nvSpPr>
        <p:spPr/>
        <p:txBody>
          <a:bodyPr/>
          <a:lstStyle/>
          <a:p>
            <a:r>
              <a:rPr lang="en-GB" dirty="0"/>
              <a:t>COVID-19 Vaccine AstraZeneca</a:t>
            </a:r>
          </a:p>
        </p:txBody>
      </p:sp>
      <p:sp>
        <p:nvSpPr>
          <p:cNvPr id="3" name="Content Placeholder 2">
            <a:extLst>
              <a:ext uri="{FF2B5EF4-FFF2-40B4-BE49-F238E27FC236}">
                <a16:creationId xmlns:a16="http://schemas.microsoft.com/office/drawing/2014/main" id="{963304FA-58E4-4EA8-9F74-D5A85EFCC62E}"/>
              </a:ext>
            </a:extLst>
          </p:cNvPr>
          <p:cNvSpPr>
            <a:spLocks noGrp="1"/>
          </p:cNvSpPr>
          <p:nvPr>
            <p:ph idx="1"/>
          </p:nvPr>
        </p:nvSpPr>
        <p:spPr>
          <a:xfrm>
            <a:off x="1351565" y="2093609"/>
            <a:ext cx="8271545" cy="2293833"/>
          </a:xfrm>
          <a:ln w="38100">
            <a:solidFill>
              <a:srgbClr val="002060"/>
            </a:solidFill>
          </a:ln>
        </p:spPr>
        <p:txBody>
          <a:bodyPr/>
          <a:lstStyle/>
          <a:p>
            <a:pPr marL="0" indent="0" algn="ctr">
              <a:buNone/>
            </a:pPr>
            <a:endParaRPr lang="en-GB" dirty="0"/>
          </a:p>
          <a:p>
            <a:pPr marL="0" indent="0" algn="ctr">
              <a:buNone/>
            </a:pPr>
            <a:endParaRPr lang="en-GB" dirty="0"/>
          </a:p>
          <a:p>
            <a:pPr marL="0" indent="0" algn="ctr">
              <a:buNone/>
            </a:pPr>
            <a:r>
              <a:rPr lang="en-GB" sz="3200" dirty="0"/>
              <a:t>COVID-19 Vaccine AstraZeneca</a:t>
            </a:r>
          </a:p>
        </p:txBody>
      </p:sp>
      <p:sp>
        <p:nvSpPr>
          <p:cNvPr id="4" name="Footer Placeholder 3">
            <a:extLst>
              <a:ext uri="{FF2B5EF4-FFF2-40B4-BE49-F238E27FC236}">
                <a16:creationId xmlns:a16="http://schemas.microsoft.com/office/drawing/2014/main" id="{D153E7E4-09E7-4FAC-8431-C9EF87C36E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D5F72F79-81B9-4808-9F5D-DEE51BD3767F}"/>
              </a:ext>
            </a:extLst>
          </p:cNvPr>
          <p:cNvSpPr>
            <a:spLocks noGrp="1"/>
          </p:cNvSpPr>
          <p:nvPr>
            <p:ph type="sldNum" sz="quarter" idx="11"/>
          </p:nvPr>
        </p:nvSpPr>
        <p:spPr/>
        <p:txBody>
          <a:bodyPr/>
          <a:lstStyle/>
          <a:p>
            <a:fld id="{344369E4-5DE7-46E5-874E-4FD437973785}" type="slidenum">
              <a:rPr lang="en-GB" smtClean="0"/>
              <a:pPr/>
              <a:t>166</a:t>
            </a:fld>
            <a:endParaRPr lang="en-GB" sz="1400" dirty="0"/>
          </a:p>
        </p:txBody>
      </p:sp>
    </p:spTree>
    <p:extLst>
      <p:ext uri="{BB962C8B-B14F-4D97-AF65-F5344CB8AC3E}">
        <p14:creationId xmlns:p14="http://schemas.microsoft.com/office/powerpoint/2010/main" val="33552499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a:xfrm>
            <a:off x="330206" y="321421"/>
            <a:ext cx="9770139" cy="972607"/>
          </a:xfrm>
        </p:spPr>
        <p:txBody>
          <a:bodyPr>
            <a:noAutofit/>
          </a:bodyPr>
          <a:lstStyle/>
          <a:p>
            <a:r>
              <a:rPr lang="en-GB" sz="3200" dirty="0"/>
              <a:t>Contraindications to COVID-19 AstraZeneca</a:t>
            </a:r>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490003" y="1629255"/>
            <a:ext cx="8972779" cy="4612154"/>
          </a:xfrm>
        </p:spPr>
        <p:txBody>
          <a:bodyPr>
            <a:normAutofit fontScale="92500" lnSpcReduction="10000"/>
          </a:bodyPr>
          <a:lstStyle/>
          <a:p>
            <a:pPr marL="0" lvl="0" indent="0">
              <a:lnSpc>
                <a:spcPct val="120000"/>
              </a:lnSpc>
              <a:spcBef>
                <a:spcPts val="0"/>
              </a:spcBef>
              <a:buNone/>
            </a:pPr>
            <a:r>
              <a:rPr lang="en-GB" sz="1600" dirty="0">
                <a:latin typeface="+mn-lt"/>
              </a:rPr>
              <a:t>The AstraZeneca COVID-19 </a:t>
            </a:r>
            <a:r>
              <a:rPr lang="en-GB" sz="1600" dirty="0">
                <a:solidFill>
                  <a:prstClr val="black"/>
                </a:solidFill>
                <a:latin typeface="+mn-lt"/>
              </a:rPr>
              <a:t>vaccine may be contraindicated for people who have had a previous systemic allergic anaphylaxis reaction to a previous dose of  COVID-19 vaccine or to any components (excipient) of the vaccine. Expert advice should be sought where either contraindication is present.</a:t>
            </a:r>
          </a:p>
          <a:p>
            <a:pPr>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In addition to the recombinant, replication-deficient chimpanzee adenovirus vector encoding the SARS‑CoV‑2 Spike (S) glycoprotein, the vaccine also contains:</a:t>
            </a:r>
          </a:p>
          <a:p>
            <a:pPr>
              <a:lnSpc>
                <a:spcPct val="120000"/>
              </a:lnSpc>
              <a:spcBef>
                <a:spcPts val="0"/>
              </a:spcBef>
            </a:pPr>
            <a:endParaRPr lang="en-GB" sz="1600" dirty="0">
              <a:latin typeface="+mn-lt"/>
            </a:endParaRPr>
          </a:p>
          <a:p>
            <a:pPr marL="285750" indent="-285750">
              <a:lnSpc>
                <a:spcPct val="120000"/>
              </a:lnSpc>
              <a:spcBef>
                <a:spcPts val="0"/>
              </a:spcBef>
              <a:buFont typeface="Arial" panose="020B0604020202020204" pitchFamily="34" charset="0"/>
              <a:buChar char="•"/>
            </a:pPr>
            <a:r>
              <a:rPr lang="en-GB" sz="1600" dirty="0">
                <a:latin typeface="+mn-lt"/>
              </a:rPr>
              <a:t>L-Histidine</a:t>
            </a:r>
          </a:p>
          <a:p>
            <a:pPr marL="285750" indent="-285750">
              <a:lnSpc>
                <a:spcPct val="120000"/>
              </a:lnSpc>
              <a:spcBef>
                <a:spcPts val="0"/>
              </a:spcBef>
              <a:buFont typeface="Arial" panose="020B0604020202020204" pitchFamily="34" charset="0"/>
              <a:buChar char="•"/>
            </a:pPr>
            <a:r>
              <a:rPr lang="en-GB" sz="1600" dirty="0">
                <a:latin typeface="+mn-lt"/>
              </a:rPr>
              <a:t>L-Histidine hydrochloride monohydrate</a:t>
            </a:r>
          </a:p>
          <a:p>
            <a:pPr marL="285750" indent="-285750">
              <a:lnSpc>
                <a:spcPct val="120000"/>
              </a:lnSpc>
              <a:spcBef>
                <a:spcPts val="0"/>
              </a:spcBef>
              <a:buFont typeface="Arial" panose="020B0604020202020204" pitchFamily="34" charset="0"/>
              <a:buChar char="•"/>
            </a:pPr>
            <a:r>
              <a:rPr lang="en-GB" sz="1600" dirty="0">
                <a:latin typeface="+mn-lt"/>
              </a:rPr>
              <a:t>Magnesium chloride hexahydrate</a:t>
            </a:r>
          </a:p>
          <a:p>
            <a:pPr marL="285750" indent="-285750">
              <a:lnSpc>
                <a:spcPct val="120000"/>
              </a:lnSpc>
              <a:spcBef>
                <a:spcPts val="0"/>
              </a:spcBef>
              <a:buFont typeface="Arial" panose="020B0604020202020204" pitchFamily="34" charset="0"/>
              <a:buChar char="•"/>
            </a:pPr>
            <a:r>
              <a:rPr lang="en-GB" sz="1600" dirty="0">
                <a:latin typeface="+mn-lt"/>
              </a:rPr>
              <a:t>Polysorbate 80</a:t>
            </a:r>
          </a:p>
          <a:p>
            <a:pPr marL="285750" indent="-285750">
              <a:lnSpc>
                <a:spcPct val="120000"/>
              </a:lnSpc>
              <a:spcBef>
                <a:spcPts val="0"/>
              </a:spcBef>
              <a:buFont typeface="Arial" panose="020B0604020202020204" pitchFamily="34" charset="0"/>
              <a:buChar char="•"/>
            </a:pPr>
            <a:r>
              <a:rPr lang="en-GB" sz="1600" dirty="0">
                <a:latin typeface="+mn-lt"/>
              </a:rPr>
              <a:t>Ethanol</a:t>
            </a:r>
          </a:p>
          <a:p>
            <a:pPr marL="0" indent="0">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The vaccine does not contain preservative and it does not contain any components of animal origin.</a:t>
            </a:r>
          </a:p>
          <a:p>
            <a:pPr lvl="0">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COVID-19 Vaccine AstraZeneca should also not be given to individuals who experience a clotting episode with concomitant thrombocytopaenia following first dose.</a:t>
            </a:r>
          </a:p>
        </p:txBody>
      </p:sp>
      <p:sp>
        <p:nvSpPr>
          <p:cNvPr id="6" name="TextBox 5">
            <a:extLst>
              <a:ext uri="{FF2B5EF4-FFF2-40B4-BE49-F238E27FC236}">
                <a16:creationId xmlns:a16="http://schemas.microsoft.com/office/drawing/2014/main" id="{D221D5C5-CFA8-4B9A-9FD3-C747F187BF14}"/>
              </a:ext>
            </a:extLst>
          </p:cNvPr>
          <p:cNvSpPr txBox="1"/>
          <p:nvPr/>
        </p:nvSpPr>
        <p:spPr>
          <a:xfrm>
            <a:off x="5114587" y="3429000"/>
            <a:ext cx="3265713" cy="1054135"/>
          </a:xfrm>
          <a:prstGeom prst="rect">
            <a:avLst/>
          </a:prstGeom>
          <a:noFill/>
        </p:spPr>
        <p:txBody>
          <a:bodyPr wrap="square" rtlCol="0">
            <a:spAutoFit/>
          </a:bodyPr>
          <a:lstStyle/>
          <a:p>
            <a:pPr marL="285750" lvl="0" indent="-285750" eaLnBrk="0" fontAlgn="base" hangingPunct="0">
              <a:lnSpc>
                <a:spcPct val="114000"/>
              </a:lnSpc>
              <a:spcAft>
                <a:spcPct val="0"/>
              </a:spcAft>
              <a:buClr>
                <a:srgbClr val="007C91"/>
              </a:buClr>
              <a:buFont typeface="Arial" panose="020B0604020202020204" pitchFamily="34" charset="0"/>
              <a:buChar char="•"/>
            </a:pPr>
            <a:r>
              <a:rPr lang="en-GB" sz="1400" dirty="0">
                <a:solidFill>
                  <a:prstClr val="black"/>
                </a:solidFill>
                <a:latin typeface="Arial" pitchFamily="34" charset="0"/>
                <a:ea typeface="ヒラギノ角ゴ Pro W3" pitchFamily="84" charset="-128"/>
              </a:rPr>
              <a:t>Sucrose</a:t>
            </a:r>
          </a:p>
          <a:p>
            <a:pPr marL="285750" lvl="0" indent="-285750" eaLnBrk="0" fontAlgn="base" hangingPunct="0">
              <a:lnSpc>
                <a:spcPct val="114000"/>
              </a:lnSpc>
              <a:spcAft>
                <a:spcPct val="0"/>
              </a:spcAft>
              <a:buClr>
                <a:srgbClr val="007C91"/>
              </a:buClr>
              <a:buFont typeface="Arial" panose="020B0604020202020204" pitchFamily="34" charset="0"/>
              <a:buChar char="•"/>
            </a:pPr>
            <a:r>
              <a:rPr lang="en-GB" sz="1400" dirty="0">
                <a:solidFill>
                  <a:prstClr val="black"/>
                </a:solidFill>
                <a:latin typeface="Arial" pitchFamily="34" charset="0"/>
                <a:ea typeface="ヒラギノ角ゴ Pro W3" pitchFamily="84" charset="-128"/>
              </a:rPr>
              <a:t>Sodium chloride</a:t>
            </a:r>
          </a:p>
          <a:p>
            <a:pPr marL="285750" lvl="0" indent="-285750" eaLnBrk="0" fontAlgn="base" hangingPunct="0">
              <a:lnSpc>
                <a:spcPct val="114000"/>
              </a:lnSpc>
              <a:spcAft>
                <a:spcPct val="0"/>
              </a:spcAft>
              <a:buClr>
                <a:srgbClr val="007C91"/>
              </a:buClr>
              <a:buFont typeface="Arial" panose="020B0604020202020204" pitchFamily="34" charset="0"/>
              <a:buChar char="•"/>
            </a:pPr>
            <a:r>
              <a:rPr lang="en-GB" sz="1400" dirty="0">
                <a:solidFill>
                  <a:prstClr val="black"/>
                </a:solidFill>
                <a:latin typeface="Arial" pitchFamily="34" charset="0"/>
                <a:ea typeface="ヒラギノ角ゴ Pro W3" pitchFamily="84" charset="-128"/>
              </a:rPr>
              <a:t>Disodium edetate dihydrate</a:t>
            </a:r>
          </a:p>
          <a:p>
            <a:pPr marL="285750" lvl="0" indent="-285750" eaLnBrk="0" fontAlgn="base" hangingPunct="0">
              <a:lnSpc>
                <a:spcPct val="114000"/>
              </a:lnSpc>
              <a:spcAft>
                <a:spcPct val="0"/>
              </a:spcAft>
              <a:buClr>
                <a:srgbClr val="007C91"/>
              </a:buClr>
              <a:buFont typeface="Arial" panose="020B0604020202020204" pitchFamily="34" charset="0"/>
              <a:buChar char="•"/>
            </a:pPr>
            <a:r>
              <a:rPr lang="en-GB" sz="1400" dirty="0">
                <a:solidFill>
                  <a:prstClr val="black"/>
                </a:solidFill>
                <a:latin typeface="Arial" pitchFamily="34" charset="0"/>
                <a:ea typeface="ヒラギノ角ゴ Pro W3" pitchFamily="84" charset="-128"/>
              </a:rPr>
              <a:t>Water for injections</a:t>
            </a:r>
          </a:p>
        </p:txBody>
      </p:sp>
      <p:sp>
        <p:nvSpPr>
          <p:cNvPr id="11" name="Footer Placeholder 10">
            <a:extLst>
              <a:ext uri="{FF2B5EF4-FFF2-40B4-BE49-F238E27FC236}">
                <a16:creationId xmlns:a16="http://schemas.microsoft.com/office/drawing/2014/main" id="{AE67B220-BE72-4F5D-8930-AF36D03216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191BAB20-F5E7-4C86-8495-3DBAEED52E30}"/>
              </a:ext>
            </a:extLst>
          </p:cNvPr>
          <p:cNvSpPr>
            <a:spLocks noGrp="1"/>
          </p:cNvSpPr>
          <p:nvPr>
            <p:ph type="sldNum" sz="quarter" idx="11"/>
          </p:nvPr>
        </p:nvSpPr>
        <p:spPr/>
        <p:txBody>
          <a:bodyPr/>
          <a:lstStyle/>
          <a:p>
            <a:fld id="{344369E4-5DE7-46E5-874E-4FD437973785}" type="slidenum">
              <a:rPr lang="en-GB" smtClean="0"/>
              <a:pPr/>
              <a:t>167</a:t>
            </a:fld>
            <a:endParaRPr lang="en-GB" sz="1400" dirty="0"/>
          </a:p>
        </p:txBody>
      </p:sp>
    </p:spTree>
    <p:extLst>
      <p:ext uri="{BB962C8B-B14F-4D97-AF65-F5344CB8AC3E}">
        <p14:creationId xmlns:p14="http://schemas.microsoft.com/office/powerpoint/2010/main" val="120183207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COVID-19 Vaccine AstraZeneca</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355977" y="1606768"/>
            <a:ext cx="8402129" cy="4718531"/>
          </a:xfrm>
        </p:spPr>
        <p:txBody>
          <a:bodyPr>
            <a:normAutofit fontScale="92500" lnSpcReduction="20000"/>
          </a:bodyPr>
          <a:lstStyle/>
          <a:p>
            <a:pPr marL="0" indent="0">
              <a:lnSpc>
                <a:spcPct val="120000"/>
              </a:lnSpc>
              <a:spcBef>
                <a:spcPts val="0"/>
              </a:spcBef>
              <a:buNone/>
            </a:pPr>
            <a:r>
              <a:rPr lang="en-GB" sz="1600" dirty="0"/>
              <a:t>The following reactions were reported by the vaccine clinical trial participants:</a:t>
            </a:r>
          </a:p>
          <a:p>
            <a:pPr marL="0" indent="0">
              <a:lnSpc>
                <a:spcPct val="120000"/>
              </a:lnSpc>
              <a:spcBef>
                <a:spcPts val="0"/>
              </a:spcBef>
              <a:buNone/>
            </a:pPr>
            <a:endParaRPr lang="en-GB" sz="1600" b="1" dirty="0"/>
          </a:p>
          <a:p>
            <a:pPr marL="0" indent="0">
              <a:lnSpc>
                <a:spcPct val="120000"/>
              </a:lnSpc>
              <a:spcBef>
                <a:spcPts val="0"/>
              </a:spcBef>
              <a:buNone/>
            </a:pPr>
            <a:r>
              <a:rPr lang="en-GB" sz="1600" b="1" dirty="0"/>
              <a:t>Local reactions</a:t>
            </a:r>
            <a:endParaRPr lang="en-GB" sz="1600" dirty="0"/>
          </a:p>
          <a:p>
            <a:pPr marL="0" indent="0">
              <a:lnSpc>
                <a:spcPct val="120000"/>
              </a:lnSpc>
              <a:spcBef>
                <a:spcPts val="0"/>
              </a:spcBef>
              <a:buNone/>
            </a:pPr>
            <a:r>
              <a:rPr lang="en-GB" sz="1600" dirty="0"/>
              <a:t>64% reported tenderness at the injection site with redness, swelling, pain also being reported.</a:t>
            </a:r>
          </a:p>
          <a:p>
            <a:pPr>
              <a:lnSpc>
                <a:spcPct val="120000"/>
              </a:lnSpc>
              <a:spcBef>
                <a:spcPts val="0"/>
              </a:spcBef>
            </a:pPr>
            <a:endParaRPr lang="en-GB" sz="1600" dirty="0"/>
          </a:p>
          <a:p>
            <a:pPr marL="0" indent="0">
              <a:lnSpc>
                <a:spcPct val="120000"/>
              </a:lnSpc>
              <a:spcBef>
                <a:spcPts val="0"/>
              </a:spcBef>
              <a:buNone/>
            </a:pPr>
            <a:r>
              <a:rPr lang="en-GB" sz="1600" b="1" dirty="0"/>
              <a:t>Systemic reactions</a:t>
            </a:r>
            <a:endParaRPr lang="en-GB" sz="1600" dirty="0"/>
          </a:p>
          <a:p>
            <a:pPr marL="0" indent="0">
              <a:lnSpc>
                <a:spcPct val="120000"/>
              </a:lnSpc>
              <a:spcBef>
                <a:spcPts val="0"/>
              </a:spcBef>
              <a:buNone/>
            </a:pPr>
            <a:r>
              <a:rPr lang="en-GB" sz="1600" dirty="0"/>
              <a:t>The most frequently reported systemic reactions (reactions affecting the whole body) were:</a:t>
            </a:r>
          </a:p>
          <a:p>
            <a:pPr marL="895350" lvl="4" indent="0">
              <a:lnSpc>
                <a:spcPct val="120000"/>
              </a:lnSpc>
              <a:spcBef>
                <a:spcPts val="600"/>
              </a:spcBef>
              <a:buNone/>
            </a:pPr>
            <a:r>
              <a:rPr lang="en-GB" dirty="0"/>
              <a:t>tiredness (53%) 		headache (53%) </a:t>
            </a:r>
          </a:p>
          <a:p>
            <a:pPr marL="895350" lvl="4" indent="0">
              <a:lnSpc>
                <a:spcPct val="120000"/>
              </a:lnSpc>
              <a:spcBef>
                <a:spcPts val="0"/>
              </a:spcBef>
              <a:buNone/>
            </a:pPr>
            <a:r>
              <a:rPr lang="en-GB" dirty="0"/>
              <a:t>muscle aches (44%)  		feeling generally unwell (44%)</a:t>
            </a:r>
          </a:p>
          <a:p>
            <a:pPr marL="895350" lvl="4" indent="0">
              <a:lnSpc>
                <a:spcPct val="120000"/>
              </a:lnSpc>
              <a:spcBef>
                <a:spcPts val="0"/>
              </a:spcBef>
              <a:buNone/>
            </a:pPr>
            <a:r>
              <a:rPr lang="en-GB" dirty="0"/>
              <a:t>chills (32%) 		raised temperature (fever)(34%) </a:t>
            </a:r>
          </a:p>
          <a:p>
            <a:pPr marL="895350" lvl="4" indent="0">
              <a:lnSpc>
                <a:spcPct val="120000"/>
              </a:lnSpc>
              <a:spcBef>
                <a:spcPts val="0"/>
              </a:spcBef>
              <a:buNone/>
            </a:pPr>
            <a:r>
              <a:rPr lang="en-GB" dirty="0"/>
              <a:t>joint pain (26%) 		nausea (22%) </a:t>
            </a:r>
          </a:p>
          <a:p>
            <a:pPr>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these symptoms were usually mild or moderate in intensity and resolved within a few days </a:t>
            </a:r>
          </a:p>
          <a:p>
            <a:pPr marL="285750" indent="-285750">
              <a:lnSpc>
                <a:spcPct val="120000"/>
              </a:lnSpc>
              <a:spcBef>
                <a:spcPts val="0"/>
              </a:spcBef>
              <a:buFont typeface="Arial" panose="020B0604020202020204" pitchFamily="34" charset="0"/>
              <a:buChar char="•"/>
            </a:pPr>
            <a:r>
              <a:rPr lang="en-GB" sz="1600" dirty="0"/>
              <a:t>adverse reactions reported after the second dose were milder and reported less frequently than after the first dose. They were also generally milder and reported less frequently in adults ≥65 years old</a:t>
            </a:r>
          </a:p>
          <a:p>
            <a:pPr marL="285750" indent="-285750">
              <a:lnSpc>
                <a:spcPct val="120000"/>
              </a:lnSpc>
              <a:spcBef>
                <a:spcPts val="0"/>
              </a:spcBef>
              <a:buFont typeface="Arial" panose="020B0604020202020204" pitchFamily="34" charset="0"/>
              <a:buChar char="•"/>
            </a:pPr>
            <a:r>
              <a:rPr lang="en-GB" sz="16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600" dirty="0"/>
              <a:t>inform vaccinees these symptoms normally last less than a week but if their symptoms get worse or they are concerned, they should speak to their GP or call NHS 111</a:t>
            </a:r>
          </a:p>
        </p:txBody>
      </p:sp>
      <p:sp>
        <p:nvSpPr>
          <p:cNvPr id="10" name="Footer Placeholder 9">
            <a:extLst>
              <a:ext uri="{FF2B5EF4-FFF2-40B4-BE49-F238E27FC236}">
                <a16:creationId xmlns:a16="http://schemas.microsoft.com/office/drawing/2014/main" id="{7DD545B0-DAD2-4911-B99F-C7C1E4A4D1D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CB322361-EBB2-4ACD-8358-D34717C5F293}"/>
              </a:ext>
            </a:extLst>
          </p:cNvPr>
          <p:cNvSpPr>
            <a:spLocks noGrp="1"/>
          </p:cNvSpPr>
          <p:nvPr>
            <p:ph type="sldNum" sz="quarter" idx="11"/>
          </p:nvPr>
        </p:nvSpPr>
        <p:spPr/>
        <p:txBody>
          <a:bodyPr/>
          <a:lstStyle/>
          <a:p>
            <a:fld id="{344369E4-5DE7-46E5-874E-4FD437973785}" type="slidenum">
              <a:rPr lang="en-GB" smtClean="0"/>
              <a:pPr/>
              <a:t>168</a:t>
            </a:fld>
            <a:endParaRPr lang="en-GB" sz="1400" dirty="0"/>
          </a:p>
        </p:txBody>
      </p:sp>
    </p:spTree>
    <p:extLst>
      <p:ext uri="{BB962C8B-B14F-4D97-AF65-F5344CB8AC3E}">
        <p14:creationId xmlns:p14="http://schemas.microsoft.com/office/powerpoint/2010/main" val="31218759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p:txBody>
          <a:bodyPr/>
          <a:lstStyle/>
          <a:p>
            <a:r>
              <a:rPr lang="en-GB" dirty="0"/>
              <a:t>AstraZeneca vaccine presentation</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a:xfrm>
            <a:off x="330206" y="1619767"/>
            <a:ext cx="9258411" cy="4351338"/>
          </a:xfrm>
        </p:spPr>
        <p:txBody>
          <a:bodyPr>
            <a:normAutofit fontScale="70000" lnSpcReduction="20000"/>
          </a:bodyPr>
          <a:lstStyle/>
          <a:p>
            <a:pPr marL="285750" indent="-285750">
              <a:lnSpc>
                <a:spcPct val="120000"/>
              </a:lnSpc>
              <a:spcBef>
                <a:spcPts val="0"/>
              </a:spcBef>
            </a:pPr>
            <a:r>
              <a:rPr lang="en-GB" sz="2300" dirty="0">
                <a:latin typeface="+mn-lt"/>
              </a:rPr>
              <a:t>COVID-19 Vaccine AstraZeneca is presented in a multidose vial containing a solution which should be colourless to slightly brown, clear to slightly opaque and free of particles</a:t>
            </a:r>
          </a:p>
          <a:p>
            <a:pPr marL="285750" indent="-285750">
              <a:lnSpc>
                <a:spcPct val="120000"/>
              </a:lnSpc>
              <a:spcBef>
                <a:spcPts val="0"/>
              </a:spcBef>
            </a:pPr>
            <a:endParaRPr lang="en-GB" sz="2300" dirty="0">
              <a:latin typeface="+mn-lt"/>
            </a:endParaRPr>
          </a:p>
          <a:p>
            <a:pPr marL="285750" indent="-285750">
              <a:lnSpc>
                <a:spcPct val="120000"/>
              </a:lnSpc>
              <a:spcBef>
                <a:spcPts val="0"/>
              </a:spcBef>
            </a:pPr>
            <a:r>
              <a:rPr lang="en-GB" sz="2300" dirty="0">
                <a:latin typeface="+mn-lt"/>
              </a:rPr>
              <a:t>the vial has a halobutyl rubber stopper and is sealed with an aluminium overseal with a plastic flip-off cap. There is no latex in the vial stopper (bung)</a:t>
            </a:r>
          </a:p>
          <a:p>
            <a:pPr marL="0" indent="0">
              <a:lnSpc>
                <a:spcPct val="120000"/>
              </a:lnSpc>
              <a:spcBef>
                <a:spcPts val="0"/>
              </a:spcBef>
            </a:pPr>
            <a:endParaRPr lang="en-GB" sz="2300" dirty="0">
              <a:latin typeface="+mn-lt"/>
            </a:endParaRPr>
          </a:p>
          <a:p>
            <a:pPr marL="285750" indent="-285750">
              <a:lnSpc>
                <a:spcPct val="120000"/>
              </a:lnSpc>
              <a:spcBef>
                <a:spcPts val="0"/>
              </a:spcBef>
            </a:pPr>
            <a:r>
              <a:rPr lang="en-GB" sz="2300" dirty="0">
                <a:latin typeface="+mn-lt"/>
              </a:rPr>
              <a:t>AstraZeneca COVID-19 vaccine will be delivered in packs that contain 10 vials</a:t>
            </a:r>
          </a:p>
          <a:p>
            <a:pPr marL="285750" indent="-285750">
              <a:lnSpc>
                <a:spcPct val="120000"/>
              </a:lnSpc>
              <a:spcBef>
                <a:spcPts val="0"/>
              </a:spcBef>
            </a:pPr>
            <a:endParaRPr lang="en-GB" sz="2300" dirty="0">
              <a:latin typeface="+mn-lt"/>
            </a:endParaRPr>
          </a:p>
          <a:p>
            <a:pPr marL="285750" indent="-285750">
              <a:lnSpc>
                <a:spcPct val="120000"/>
              </a:lnSpc>
              <a:spcBef>
                <a:spcPts val="0"/>
              </a:spcBef>
            </a:pPr>
            <a:r>
              <a:rPr lang="en-GB" sz="2300" dirty="0">
                <a:latin typeface="+mn-lt"/>
              </a:rPr>
              <a:t>2 different presentations of the AstraZeneca vaccine are being provided:</a:t>
            </a:r>
          </a:p>
          <a:p>
            <a:pPr marL="742950" lvl="1" indent="-285750">
              <a:lnSpc>
                <a:spcPct val="120000"/>
              </a:lnSpc>
              <a:spcBef>
                <a:spcPts val="0"/>
              </a:spcBef>
            </a:pPr>
            <a:r>
              <a:rPr lang="en-GB" sz="2100" dirty="0">
                <a:latin typeface="+mn-lt"/>
              </a:rPr>
              <a:t>80 dose packs (ten 4 ml vials with at least 8 doses per vial)</a:t>
            </a:r>
          </a:p>
          <a:p>
            <a:pPr marL="742950" lvl="1" indent="-285750">
              <a:lnSpc>
                <a:spcPct val="120000"/>
              </a:lnSpc>
              <a:spcBef>
                <a:spcPts val="0"/>
              </a:spcBef>
            </a:pPr>
            <a:r>
              <a:rPr lang="en-GB" sz="2300" dirty="0">
                <a:latin typeface="+mn-lt"/>
              </a:rPr>
              <a:t>100 dose packs (ten 5 ml vials with at least 10 doses per vial)</a:t>
            </a:r>
          </a:p>
          <a:p>
            <a:pPr marL="285750" indent="-285750">
              <a:lnSpc>
                <a:spcPct val="120000"/>
              </a:lnSpc>
              <a:spcBef>
                <a:spcPts val="0"/>
              </a:spcBef>
            </a:pPr>
            <a:endParaRPr lang="en-GB" sz="2300" dirty="0">
              <a:latin typeface="+mn-lt"/>
            </a:endParaRPr>
          </a:p>
          <a:p>
            <a:pPr marL="285750" indent="-285750">
              <a:lnSpc>
                <a:spcPct val="120000"/>
              </a:lnSpc>
              <a:spcBef>
                <a:spcPts val="0"/>
              </a:spcBef>
            </a:pPr>
            <a:r>
              <a:rPr lang="en-GB" sz="2300" dirty="0">
                <a:latin typeface="+mn-lt"/>
              </a:rPr>
              <a:t>the vaccine now being supplied is the 8+ doses per vial presentation but the 10+ dose vial was  provided initially</a:t>
            </a:r>
          </a:p>
          <a:p>
            <a:pPr marL="0" indent="0">
              <a:lnSpc>
                <a:spcPct val="120000"/>
              </a:lnSpc>
              <a:spcBef>
                <a:spcPts val="0"/>
              </a:spcBef>
              <a:buNone/>
            </a:pPr>
            <a:endParaRPr lang="en-GB" sz="2300" dirty="0">
              <a:latin typeface="+mn-lt"/>
            </a:endParaRPr>
          </a:p>
          <a:p>
            <a:pPr marL="285750" indent="-285750">
              <a:lnSpc>
                <a:spcPct val="120000"/>
              </a:lnSpc>
              <a:spcBef>
                <a:spcPts val="0"/>
              </a:spcBef>
            </a:pPr>
            <a:r>
              <a:rPr lang="en-GB" sz="2300" dirty="0">
                <a:latin typeface="+mn-lt"/>
              </a:rPr>
              <a:t>vaccinators must check how many doses the vial they are using contains so that vaccine is not wasted</a:t>
            </a:r>
          </a:p>
          <a:p>
            <a:endParaRPr lang="en-GB" dirty="0"/>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169</a:t>
            </a:fld>
            <a:endParaRPr lang="en-GB" sz="1400" dirty="0"/>
          </a:p>
        </p:txBody>
      </p:sp>
      <p:pic>
        <p:nvPicPr>
          <p:cNvPr id="7" name="Picture 6">
            <a:extLst>
              <a:ext uri="{FF2B5EF4-FFF2-40B4-BE49-F238E27FC236}">
                <a16:creationId xmlns:a16="http://schemas.microsoft.com/office/drawing/2014/main" id="{C9F16B32-A095-428F-973F-B972E0BA87A8}"/>
              </a:ext>
            </a:extLst>
          </p:cNvPr>
          <p:cNvPicPr>
            <a:picLocks noChangeAspect="1"/>
          </p:cNvPicPr>
          <p:nvPr/>
        </p:nvPicPr>
        <p:blipFill>
          <a:blip r:embed="rId3"/>
          <a:stretch>
            <a:fillRect/>
          </a:stretch>
        </p:blipFill>
        <p:spPr>
          <a:xfrm>
            <a:off x="10555567" y="2244436"/>
            <a:ext cx="1137675" cy="3206174"/>
          </a:xfrm>
          <a:prstGeom prst="rect">
            <a:avLst/>
          </a:prstGeom>
        </p:spPr>
      </p:pic>
    </p:spTree>
    <p:extLst>
      <p:ext uri="{BB962C8B-B14F-4D97-AF65-F5344CB8AC3E}">
        <p14:creationId xmlns:p14="http://schemas.microsoft.com/office/powerpoint/2010/main" val="33634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840792"/>
          </a:xfrm>
        </p:spPr>
        <p:txBody>
          <a:bodyPr>
            <a:noAutofit/>
          </a:bodyPr>
          <a:lstStyle/>
          <a:p>
            <a:pPr marL="285750" indent="-285750">
              <a:lnSpc>
                <a:spcPct val="120000"/>
              </a:lnSpc>
            </a:pPr>
            <a:r>
              <a:rPr lang="en-GB" sz="1600" dirty="0"/>
              <a:t>the serious risks posed to women who become infected with the SARS-CoV-2 virus during pregnancy have becoming increasingly clear as the COVID-19 pandemic has progressed </a:t>
            </a:r>
          </a:p>
          <a:p>
            <a:pPr marL="285750" indent="-285750">
              <a:lnSpc>
                <a:spcPct val="120000"/>
              </a:lnSpc>
            </a:pPr>
            <a:r>
              <a:rPr lang="en-GB" sz="1600" dirty="0"/>
              <a:t>data from recent studies has shown that clinical outcomes following COVID-19 in pregnant women have worsened over the course of the pandemic as the variant has changed </a:t>
            </a:r>
          </a:p>
          <a:p>
            <a:pPr marL="285750" indent="-285750">
              <a:lnSpc>
                <a:spcPct val="120000"/>
              </a:lnSpc>
            </a:pPr>
            <a:r>
              <a:rPr lang="en-GB" sz="1600" dirty="0"/>
              <a:t>the maternal mortality ratio (number of maternal deaths during a given time period) as a result of COVID-19 has significantly increased from 1.4 per 100,000 live births in the Wildtype SARS-CoV-2 dominant period to 5.4 per 100,000 live births in the Delta dominant period </a:t>
            </a:r>
          </a:p>
          <a:p>
            <a:pPr marL="285750" indent="-285750">
              <a:lnSpc>
                <a:spcPct val="120000"/>
              </a:lnSpc>
            </a:pPr>
            <a:r>
              <a:rPr lang="en-GB" sz="1600" dirty="0"/>
              <a:t>during the Delta dominant period, six neonatal deaths were recorded whereas no neonatal deaths were reported in previous waves</a:t>
            </a:r>
          </a:p>
          <a:p>
            <a:pPr marL="285750" indent="-285750">
              <a:lnSpc>
                <a:spcPct val="120000"/>
              </a:lnSpc>
            </a:pPr>
            <a:r>
              <a:rPr lang="en-GB" sz="1600" dirty="0"/>
              <a:t>the proportion of pregnant women hospitalised with symptomatic COVID-19 increased from Wildtype to subsequent Alpha and Delta dominant periods, and the proportion admitted to intensive care units also increased</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8407816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F190-623A-4FD8-9C29-A65A4CD15629}"/>
              </a:ext>
            </a:extLst>
          </p:cNvPr>
          <p:cNvSpPr>
            <a:spLocks noGrp="1"/>
          </p:cNvSpPr>
          <p:nvPr>
            <p:ph type="title"/>
          </p:nvPr>
        </p:nvSpPr>
        <p:spPr>
          <a:xfrm>
            <a:off x="330206" y="245532"/>
            <a:ext cx="10515600" cy="972607"/>
          </a:xfrm>
        </p:spPr>
        <p:txBody>
          <a:bodyPr/>
          <a:lstStyle/>
          <a:p>
            <a:r>
              <a:rPr lang="en-GB" dirty="0"/>
              <a:t>Additional doses from vaccine vial</a:t>
            </a:r>
          </a:p>
        </p:txBody>
      </p:sp>
      <p:sp>
        <p:nvSpPr>
          <p:cNvPr id="3" name="Content Placeholder 2">
            <a:extLst>
              <a:ext uri="{FF2B5EF4-FFF2-40B4-BE49-F238E27FC236}">
                <a16:creationId xmlns:a16="http://schemas.microsoft.com/office/drawing/2014/main" id="{24EC0C45-E12B-4B87-A50A-08DDA0255FC1}"/>
              </a:ext>
            </a:extLst>
          </p:cNvPr>
          <p:cNvSpPr>
            <a:spLocks noGrp="1"/>
          </p:cNvSpPr>
          <p:nvPr>
            <p:ph idx="1"/>
          </p:nvPr>
        </p:nvSpPr>
        <p:spPr>
          <a:xfrm>
            <a:off x="330207" y="1565101"/>
            <a:ext cx="7714836" cy="4351338"/>
          </a:xfrm>
        </p:spPr>
        <p:txBody>
          <a:bodyPr>
            <a:normAutofit/>
          </a:bodyPr>
          <a:lstStyle/>
          <a:p>
            <a:pPr marL="285750" indent="-285750">
              <a:lnSpc>
                <a:spcPct val="100000"/>
              </a:lnSpc>
              <a:spcBef>
                <a:spcPts val="0"/>
              </a:spcBef>
            </a:pPr>
            <a:r>
              <a:rPr lang="en-GB" sz="2000" dirty="0"/>
              <a:t>each vial contains at least the number of doses stated</a:t>
            </a:r>
          </a:p>
          <a:p>
            <a:pPr marL="285750" indent="-285750">
              <a:lnSpc>
                <a:spcPct val="100000"/>
              </a:lnSpc>
              <a:spcBef>
                <a:spcPts val="1200"/>
              </a:spcBef>
            </a:pPr>
            <a:r>
              <a:rPr lang="en-GB" sz="2000" dirty="0"/>
              <a:t>after withdrawing 8 or 10 full 0.5ml doses from the vial (depending on vial size), it may be possible to withdraw an additional full dose if the dose-sparing needles and syringes being provided with the vaccine are being used</a:t>
            </a:r>
          </a:p>
          <a:p>
            <a:pPr marL="285750" indent="-285750">
              <a:lnSpc>
                <a:spcPct val="100000"/>
              </a:lnSpc>
              <a:spcBef>
                <a:spcPts val="1200"/>
              </a:spcBef>
            </a:pPr>
            <a:r>
              <a:rPr lang="en-GB" sz="2000" dirty="0"/>
              <a:t>care should be taken to ensure a full 0.5 ml dose will be administered to the patient from the same vial</a:t>
            </a:r>
          </a:p>
          <a:p>
            <a:pPr marL="285750" indent="-285750">
              <a:lnSpc>
                <a:spcPct val="100000"/>
              </a:lnSpc>
              <a:spcBef>
                <a:spcPts val="1200"/>
              </a:spcBef>
            </a:pPr>
            <a:r>
              <a:rPr lang="en-GB" sz="2000" dirty="0"/>
              <a:t>where a full 0.5 ml dose cannot be extracted, the remaining contents should be discarded </a:t>
            </a:r>
          </a:p>
          <a:p>
            <a:endParaRPr lang="en-GB" dirty="0"/>
          </a:p>
        </p:txBody>
      </p:sp>
      <p:sp>
        <p:nvSpPr>
          <p:cNvPr id="4" name="Footer Placeholder 3">
            <a:extLst>
              <a:ext uri="{FF2B5EF4-FFF2-40B4-BE49-F238E27FC236}">
                <a16:creationId xmlns:a16="http://schemas.microsoft.com/office/drawing/2014/main" id="{0DA95B99-D129-41F7-A825-93352FE6D8E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1F71C8AD-1254-4BDE-B447-A16EA6667465}"/>
              </a:ext>
            </a:extLst>
          </p:cNvPr>
          <p:cNvSpPr>
            <a:spLocks noGrp="1"/>
          </p:cNvSpPr>
          <p:nvPr>
            <p:ph type="sldNum" sz="quarter" idx="11"/>
          </p:nvPr>
        </p:nvSpPr>
        <p:spPr/>
        <p:txBody>
          <a:bodyPr/>
          <a:lstStyle/>
          <a:p>
            <a:fld id="{344369E4-5DE7-46E5-874E-4FD437973785}" type="slidenum">
              <a:rPr lang="en-GB" smtClean="0"/>
              <a:pPr/>
              <a:t>170</a:t>
            </a:fld>
            <a:endParaRPr lang="en-GB" sz="1400" dirty="0"/>
          </a:p>
        </p:txBody>
      </p:sp>
      <p:pic>
        <p:nvPicPr>
          <p:cNvPr id="8" name="Picture 7">
            <a:extLst>
              <a:ext uri="{FF2B5EF4-FFF2-40B4-BE49-F238E27FC236}">
                <a16:creationId xmlns:a16="http://schemas.microsoft.com/office/drawing/2014/main" id="{7C507895-BD1E-49E7-8554-7BDD3A9845DF}"/>
              </a:ext>
            </a:extLst>
          </p:cNvPr>
          <p:cNvPicPr>
            <a:picLocks noChangeAspect="1"/>
          </p:cNvPicPr>
          <p:nvPr/>
        </p:nvPicPr>
        <p:blipFill>
          <a:blip r:embed="rId3"/>
          <a:stretch>
            <a:fillRect/>
          </a:stretch>
        </p:blipFill>
        <p:spPr>
          <a:xfrm>
            <a:off x="9923743" y="1867111"/>
            <a:ext cx="1366298" cy="3850476"/>
          </a:xfrm>
          <a:prstGeom prst="rect">
            <a:avLst/>
          </a:prstGeom>
        </p:spPr>
      </p:pic>
    </p:spTree>
    <p:extLst>
      <p:ext uri="{BB962C8B-B14F-4D97-AF65-F5344CB8AC3E}">
        <p14:creationId xmlns:p14="http://schemas.microsoft.com/office/powerpoint/2010/main" val="10304801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p:txBody>
          <a:bodyPr/>
          <a:lstStyle/>
          <a:p>
            <a:r>
              <a:rPr lang="en-GB" dirty="0"/>
              <a:t>Ordering</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a:xfrm>
            <a:off x="330207" y="1531545"/>
            <a:ext cx="8771848" cy="4743420"/>
          </a:xfrm>
        </p:spPr>
        <p:txBody>
          <a:bodyPr>
            <a:normAutofit fontScale="70000" lnSpcReduction="20000"/>
          </a:bodyPr>
          <a:lstStyle/>
          <a:p>
            <a:pPr marL="285750" indent="-285750">
              <a:lnSpc>
                <a:spcPct val="120000"/>
              </a:lnSpc>
              <a:spcBef>
                <a:spcPts val="0"/>
              </a:spcBef>
            </a:pPr>
            <a:r>
              <a:rPr lang="en-GB" sz="2600" dirty="0">
                <a:latin typeface="+mn-lt"/>
              </a:rPr>
              <a:t>COVID-19 Vaccine AstraZeneca should be ordered via the ImmForm platform (pre-authorised NHS Trusts) or the Foundry system (PCN designated sites)</a:t>
            </a:r>
          </a:p>
          <a:p>
            <a:pPr marL="285750" indent="-285750">
              <a:lnSpc>
                <a:spcPct val="120000"/>
              </a:lnSpc>
              <a:spcBef>
                <a:spcPts val="1200"/>
              </a:spcBef>
            </a:pPr>
            <a:r>
              <a:rPr lang="en-GB" sz="2600" dirty="0">
                <a:latin typeface="+mn-lt"/>
              </a:rPr>
              <a:t>combined 1 ml fixed-needle (23g or 25g, 25mm length) dose-sparing syringes for administration will be available to order separately on ImmForm</a:t>
            </a:r>
          </a:p>
          <a:p>
            <a:pPr marL="285750" indent="-285750">
              <a:lnSpc>
                <a:spcPct val="120000"/>
              </a:lnSpc>
              <a:spcBef>
                <a:spcPts val="1200"/>
              </a:spcBef>
            </a:pPr>
            <a:r>
              <a:rPr lang="en-GB" sz="2600" dirty="0">
                <a:latin typeface="+mn-lt"/>
              </a:rPr>
              <a:t>syringes and longer-length (38mm) needles for administration can be ordered for those who are morbidly obese</a:t>
            </a:r>
          </a:p>
          <a:p>
            <a:pPr marL="285750" indent="-285750">
              <a:lnSpc>
                <a:spcPct val="120000"/>
              </a:lnSpc>
              <a:spcBef>
                <a:spcPts val="1200"/>
              </a:spcBef>
            </a:pPr>
            <a:r>
              <a:rPr lang="en-GB" sz="2600" dirty="0">
                <a:latin typeface="+mn-lt"/>
              </a:rPr>
              <a:t>each carton of vaccine vials will include 1 Healthcare Professional Information sheet and 1 pad of the corresponding number of the ‘Regulation 174 Information for UK recipients’ leaflets</a:t>
            </a:r>
          </a:p>
          <a:p>
            <a:pPr marL="285750" indent="-285750">
              <a:lnSpc>
                <a:spcPct val="120000"/>
              </a:lnSpc>
              <a:spcBef>
                <a:spcPts val="1200"/>
              </a:spcBef>
            </a:pPr>
            <a:r>
              <a:rPr lang="en-GB" sz="2600" dirty="0">
                <a:latin typeface="+mn-lt"/>
              </a:rPr>
              <a:t>patient vaccination record cards should be ordered</a:t>
            </a:r>
            <a:r>
              <a:rPr lang="en-GB" sz="2600" b="1" dirty="0">
                <a:latin typeface="+mn-lt"/>
                <a:ea typeface="Calibri" panose="020F0502020204030204" pitchFamily="34" charset="0"/>
              </a:rPr>
              <a:t> </a:t>
            </a:r>
            <a:r>
              <a:rPr lang="en-GB" sz="2600" dirty="0">
                <a:latin typeface="+mn-lt"/>
                <a:ea typeface="Calibri" panose="020F0502020204030204" pitchFamily="34" charset="0"/>
              </a:rPr>
              <a:t>directly from the Health Publications website</a:t>
            </a:r>
          </a:p>
          <a:p>
            <a:pPr marL="285750" indent="-285750">
              <a:lnSpc>
                <a:spcPct val="120000"/>
              </a:lnSpc>
              <a:spcBef>
                <a:spcPts val="1200"/>
              </a:spcBef>
            </a:pPr>
            <a:r>
              <a:rPr lang="en-GB" sz="2600" dirty="0">
                <a:latin typeface="+mn-lt"/>
              </a:rPr>
              <a:t>vaccinators are advised to read the </a:t>
            </a:r>
            <a:r>
              <a:rPr lang="en-GB" sz="2600" dirty="0">
                <a:latin typeface="+mn-lt"/>
                <a:hlinkClick r:id="rId3"/>
              </a:rPr>
              <a:t>latest administration instructions electronically</a:t>
            </a:r>
            <a:endParaRPr lang="en-GB" sz="2600" dirty="0">
              <a:latin typeface="+mn-lt"/>
            </a:endParaRPr>
          </a:p>
          <a:p>
            <a:pPr marL="0" indent="0">
              <a:buNone/>
            </a:pPr>
            <a:endParaRPr lang="en-GB" dirty="0"/>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171</a:t>
            </a:fld>
            <a:endParaRPr lang="en-GB" sz="1400" dirty="0"/>
          </a:p>
        </p:txBody>
      </p:sp>
    </p:spTree>
    <p:extLst>
      <p:ext uri="{BB962C8B-B14F-4D97-AF65-F5344CB8AC3E}">
        <p14:creationId xmlns:p14="http://schemas.microsoft.com/office/powerpoint/2010/main" val="395119290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p:txBody>
          <a:bodyPr/>
          <a:lstStyle/>
          <a:p>
            <a:r>
              <a:rPr lang="en-GB" dirty="0"/>
              <a:t>Storage</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a:xfrm>
            <a:off x="308075" y="1619767"/>
            <a:ext cx="9465100" cy="4351338"/>
          </a:xfrm>
        </p:spPr>
        <p:txBody>
          <a:bodyPr>
            <a:normAutofit lnSpcReduction="10000"/>
          </a:bodyPr>
          <a:lstStyle/>
          <a:p>
            <a:pPr marL="285750" indent="-285750">
              <a:lnSpc>
                <a:spcPct val="110000"/>
              </a:lnSpc>
              <a:spcBef>
                <a:spcPts val="0"/>
              </a:spcBef>
            </a:pPr>
            <a:r>
              <a:rPr lang="en-GB" sz="2200" dirty="0"/>
              <a:t>upon delivery, AstraZeneca vaccine should be transferred to a fridge immediately and stored between +2ºC and +8ºC </a:t>
            </a:r>
          </a:p>
          <a:p>
            <a:pPr marL="285750" indent="-285750">
              <a:lnSpc>
                <a:spcPct val="110000"/>
              </a:lnSpc>
              <a:spcBef>
                <a:spcPts val="0"/>
              </a:spcBef>
            </a:pPr>
            <a:endParaRPr lang="en-GB" sz="2200" dirty="0"/>
          </a:p>
          <a:p>
            <a:pPr marL="285750" indent="-285750">
              <a:lnSpc>
                <a:spcPct val="110000"/>
              </a:lnSpc>
              <a:spcBef>
                <a:spcPts val="0"/>
              </a:spcBef>
            </a:pPr>
            <a:r>
              <a:rPr lang="en-GB" sz="2200" dirty="0"/>
              <a:t>vials should be kept upright in their box and away from direct sunlight to prevent prolonged light exposure </a:t>
            </a:r>
          </a:p>
          <a:p>
            <a:pPr>
              <a:lnSpc>
                <a:spcPct val="110000"/>
              </a:lnSpc>
              <a:spcBef>
                <a:spcPts val="0"/>
              </a:spcBef>
            </a:pPr>
            <a:endParaRPr lang="en-GB" sz="2200" dirty="0"/>
          </a:p>
          <a:p>
            <a:pPr marL="285750" indent="-285750">
              <a:lnSpc>
                <a:spcPct val="110000"/>
              </a:lnSpc>
              <a:spcBef>
                <a:spcPts val="0"/>
              </a:spcBef>
            </a:pPr>
            <a:r>
              <a:rPr lang="en-GB" sz="2200" dirty="0"/>
              <a:t>once the vial bung is punctured, the vaccine must be used as soon as possible and within 6 hours of first puncture (during which time it can be stored between +2</a:t>
            </a:r>
            <a:r>
              <a:rPr lang="en-GB" sz="2200" baseline="30000" dirty="0"/>
              <a:t>o</a:t>
            </a:r>
            <a:r>
              <a:rPr lang="en-GB" sz="2200" dirty="0"/>
              <a:t>C to +25</a:t>
            </a:r>
            <a:r>
              <a:rPr lang="en-GB" sz="2200" baseline="30000" dirty="0"/>
              <a:t>o</a:t>
            </a:r>
            <a:r>
              <a:rPr lang="en-GB" sz="2200" dirty="0"/>
              <a:t>C)</a:t>
            </a:r>
          </a:p>
          <a:p>
            <a:pPr marL="434975" lvl="3" indent="0">
              <a:lnSpc>
                <a:spcPct val="110000"/>
              </a:lnSpc>
              <a:spcBef>
                <a:spcPts val="0"/>
              </a:spcBef>
              <a:buNone/>
            </a:pPr>
            <a:endParaRPr lang="en-GB" sz="2200" dirty="0"/>
          </a:p>
          <a:p>
            <a:pPr marL="285750" indent="-285750">
              <a:lnSpc>
                <a:spcPct val="110000"/>
              </a:lnSpc>
              <a:spcBef>
                <a:spcPts val="0"/>
              </a:spcBef>
            </a:pPr>
            <a:r>
              <a:rPr lang="en-GB" sz="2200" dirty="0"/>
              <a:t>as the vaccine does not contain preservative, any unused vaccine must be discarded if not used within this 6 hour time period</a:t>
            </a:r>
          </a:p>
          <a:p>
            <a:endParaRPr lang="en-GB" dirty="0"/>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172</a:t>
            </a:fld>
            <a:endParaRPr lang="en-GB" sz="1400" dirty="0"/>
          </a:p>
        </p:txBody>
      </p:sp>
    </p:spTree>
    <p:extLst>
      <p:ext uri="{BB962C8B-B14F-4D97-AF65-F5344CB8AC3E}">
        <p14:creationId xmlns:p14="http://schemas.microsoft.com/office/powerpoint/2010/main" val="12854578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a:xfrm>
            <a:off x="330205" y="224568"/>
            <a:ext cx="10515600" cy="972607"/>
          </a:xfrm>
        </p:spPr>
        <p:txBody>
          <a:bodyPr/>
          <a:lstStyle/>
          <a:p>
            <a:r>
              <a:rPr lang="en-GB" dirty="0"/>
              <a:t>Store the vials upright</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p:txBody>
          <a:bodyPr/>
          <a:lstStyle/>
          <a:p>
            <a:pPr marL="0" indent="0">
              <a:buNone/>
            </a:pPr>
            <a:r>
              <a:rPr lang="en-GB" dirty="0"/>
              <a:t>The vaccine vials must be stored upright (mulberry colour panel is the bottom).</a:t>
            </a:r>
          </a:p>
          <a:p>
            <a:endParaRPr lang="en-GB" dirty="0"/>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173</a:t>
            </a:fld>
            <a:endParaRPr lang="en-GB" sz="1400" dirty="0"/>
          </a:p>
        </p:txBody>
      </p:sp>
      <p:pic>
        <p:nvPicPr>
          <p:cNvPr id="6" name="Picture 5">
            <a:extLst>
              <a:ext uri="{FF2B5EF4-FFF2-40B4-BE49-F238E27FC236}">
                <a16:creationId xmlns:a16="http://schemas.microsoft.com/office/drawing/2014/main" id="{819B093F-D3A3-42B8-B43D-7AFAFF361EDA}"/>
              </a:ext>
            </a:extLst>
          </p:cNvPr>
          <p:cNvPicPr>
            <a:picLocks noChangeAspect="1"/>
          </p:cNvPicPr>
          <p:nvPr/>
        </p:nvPicPr>
        <p:blipFill>
          <a:blip r:embed="rId3"/>
          <a:stretch>
            <a:fillRect/>
          </a:stretch>
        </p:blipFill>
        <p:spPr>
          <a:xfrm>
            <a:off x="978886" y="2662583"/>
            <a:ext cx="4447463" cy="2786494"/>
          </a:xfrm>
          <a:prstGeom prst="rect">
            <a:avLst/>
          </a:prstGeom>
        </p:spPr>
      </p:pic>
      <p:pic>
        <p:nvPicPr>
          <p:cNvPr id="7" name="Picture 5">
            <a:extLst>
              <a:ext uri="{FF2B5EF4-FFF2-40B4-BE49-F238E27FC236}">
                <a16:creationId xmlns:a16="http://schemas.microsoft.com/office/drawing/2014/main" id="{75ED5866-E527-41AA-9077-BBEF3F4BD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56" y="2654903"/>
            <a:ext cx="4720250" cy="278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5294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p:txBody>
          <a:bodyPr/>
          <a:lstStyle/>
          <a:p>
            <a:r>
              <a:rPr lang="en-GB" dirty="0"/>
              <a:t>Dose and schedule</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a:xfrm>
            <a:off x="324853" y="1544265"/>
            <a:ext cx="8785592" cy="4688755"/>
          </a:xfrm>
        </p:spPr>
        <p:txBody>
          <a:bodyPr>
            <a:normAutofit lnSpcReduction="10000"/>
          </a:bodyPr>
          <a:lstStyle/>
          <a:p>
            <a:pPr marL="285750" indent="-285750">
              <a:lnSpc>
                <a:spcPct val="120000"/>
              </a:lnSpc>
              <a:spcBef>
                <a:spcPts val="0"/>
              </a:spcBef>
            </a:pPr>
            <a:r>
              <a:rPr lang="en-GB" sz="2000" dirty="0"/>
              <a:t>the amount to be given for each dose is 0.5ml</a:t>
            </a:r>
          </a:p>
          <a:p>
            <a:pPr marL="285750" indent="-285750">
              <a:lnSpc>
                <a:spcPct val="110000"/>
              </a:lnSpc>
              <a:spcBef>
                <a:spcPts val="600"/>
              </a:spcBef>
            </a:pPr>
            <a:r>
              <a:rPr lang="en-GB" sz="2000" dirty="0"/>
              <a:t>2 doses of AstraZeneca vaccine are required with a minimum 28-day interval between doses</a:t>
            </a:r>
          </a:p>
          <a:p>
            <a:pPr marL="285750" indent="-285750">
              <a:lnSpc>
                <a:spcPct val="110000"/>
              </a:lnSpc>
              <a:spcBef>
                <a:spcPts val="600"/>
              </a:spcBef>
            </a:pPr>
            <a:r>
              <a:rPr lang="en-GB" sz="2000" dirty="0"/>
              <a:t>currently, JCVI is recommending an interval of 8 weeks between primary doses of all the AstraZeneca COVID-19 vaccine</a:t>
            </a:r>
          </a:p>
          <a:p>
            <a:pPr marL="285750" indent="-285750">
              <a:lnSpc>
                <a:spcPct val="110000"/>
              </a:lnSpc>
              <a:spcBef>
                <a:spcPts val="600"/>
              </a:spcBef>
            </a:pPr>
            <a:r>
              <a:rPr lang="en-GB" sz="2000" dirty="0"/>
              <a:t>operationally, using the same minimum interval for all products will simplify supply and booking, and will help to ensure a good balance between achieving rapid and long-lasting protection</a:t>
            </a:r>
          </a:p>
          <a:p>
            <a:pPr marL="285750" indent="-285750">
              <a:lnSpc>
                <a:spcPct val="110000"/>
              </a:lnSpc>
              <a:spcBef>
                <a:spcPts val="600"/>
              </a:spcBef>
            </a:pPr>
            <a:r>
              <a:rPr lang="en-GB" sz="2000" dirty="0"/>
              <a:t>the main exception to the 8 week lower interval would be those about to commence immunosuppressive treatment. In these individuals, the minimal interval between doses (28 days for AstraZeneca) may be followed to ensure that the vaccine is given whilst their immune system is better able to respond</a:t>
            </a:r>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174</a:t>
            </a:fld>
            <a:endParaRPr lang="en-GB" sz="1400" dirty="0"/>
          </a:p>
        </p:txBody>
      </p:sp>
    </p:spTree>
    <p:extLst>
      <p:ext uri="{BB962C8B-B14F-4D97-AF65-F5344CB8AC3E}">
        <p14:creationId xmlns:p14="http://schemas.microsoft.com/office/powerpoint/2010/main" val="20733791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A7FC-B2D5-494F-97CC-3BF8CC0F573C}"/>
              </a:ext>
            </a:extLst>
          </p:cNvPr>
          <p:cNvSpPr>
            <a:spLocks noGrp="1"/>
          </p:cNvSpPr>
          <p:nvPr>
            <p:ph type="title"/>
          </p:nvPr>
        </p:nvSpPr>
        <p:spPr/>
        <p:txBody>
          <a:bodyPr/>
          <a:lstStyle/>
          <a:p>
            <a:r>
              <a:rPr lang="en-GB" dirty="0"/>
              <a:t>Vaccine dose preparation (1)</a:t>
            </a:r>
          </a:p>
        </p:txBody>
      </p:sp>
      <p:sp>
        <p:nvSpPr>
          <p:cNvPr id="3" name="Content Placeholder 2">
            <a:extLst>
              <a:ext uri="{FF2B5EF4-FFF2-40B4-BE49-F238E27FC236}">
                <a16:creationId xmlns:a16="http://schemas.microsoft.com/office/drawing/2014/main" id="{976D9677-9B25-484F-8B96-BCD5731B1DBB}"/>
              </a:ext>
            </a:extLst>
          </p:cNvPr>
          <p:cNvSpPr>
            <a:spLocks noGrp="1"/>
          </p:cNvSpPr>
          <p:nvPr>
            <p:ph idx="1"/>
          </p:nvPr>
        </p:nvSpPr>
        <p:spPr>
          <a:xfrm>
            <a:off x="330206" y="1506377"/>
            <a:ext cx="9661083" cy="4735031"/>
          </a:xfrm>
        </p:spPr>
        <p:txBody>
          <a:bodyPr>
            <a:normAutofit fontScale="85000" lnSpcReduction="20000"/>
          </a:bodyPr>
          <a:lstStyle/>
          <a:p>
            <a:pPr marL="285750" indent="-285750">
              <a:lnSpc>
                <a:spcPct val="120000"/>
              </a:lnSpc>
              <a:spcBef>
                <a:spcPts val="0"/>
              </a:spcBef>
            </a:pPr>
            <a:r>
              <a:rPr lang="en-GB" dirty="0"/>
              <a:t>COVID-19 Vaccine AstraZeneca does not require reconstitution</a:t>
            </a:r>
            <a:endParaRPr lang="en-GB" sz="1400" dirty="0"/>
          </a:p>
          <a:p>
            <a:pPr marL="285750" indent="-285750">
              <a:lnSpc>
                <a:spcPct val="110000"/>
              </a:lnSpc>
              <a:spcBef>
                <a:spcPts val="1200"/>
              </a:spcBef>
            </a:pPr>
            <a:r>
              <a:rPr lang="en-GB" dirty="0"/>
              <a:t>before drawing up a dose of vaccine from the multidose vial, clean hands with alcohol-based gel or soap and water </a:t>
            </a:r>
          </a:p>
          <a:p>
            <a:pPr marL="285750" indent="-285750">
              <a:lnSpc>
                <a:spcPct val="110000"/>
              </a:lnSpc>
              <a:spcBef>
                <a:spcPts val="1200"/>
              </a:spcBef>
            </a:pPr>
            <a:r>
              <a:rPr lang="en-GB" dirty="0"/>
              <a:t>each multi-dose vial should be clearly labelled with the date and time of expiry (which will be 6 hours from when it was first punctured)</a:t>
            </a:r>
          </a:p>
          <a:p>
            <a:pPr marL="285750" indent="-285750">
              <a:lnSpc>
                <a:spcPct val="110000"/>
              </a:lnSpc>
              <a:spcBef>
                <a:spcPts val="1200"/>
              </a:spcBef>
            </a:pPr>
            <a:r>
              <a:rPr lang="en-GB" dirty="0"/>
              <a:t>do not use the vaccine if the time of first puncture was more than 6 hours previously </a:t>
            </a:r>
          </a:p>
          <a:p>
            <a:pPr marL="285750" indent="-285750">
              <a:lnSpc>
                <a:spcPct val="120000"/>
              </a:lnSpc>
              <a:spcBef>
                <a:spcPts val="1200"/>
              </a:spcBef>
            </a:pPr>
            <a:r>
              <a:rPr lang="en-GB" dirty="0"/>
              <a:t>check the appearance of the vaccine. It should be colourless to slightly brown, clear to slightly opaque and free of any particles. Discard the vaccine if particulates or discolouration are present</a:t>
            </a:r>
          </a:p>
          <a:p>
            <a:pPr marL="285750" indent="-285750">
              <a:lnSpc>
                <a:spcPct val="120000"/>
              </a:lnSpc>
              <a:spcBef>
                <a:spcPts val="1200"/>
              </a:spcBef>
            </a:pPr>
            <a:r>
              <a:rPr lang="en-GB" dirty="0"/>
              <a:t>do not shake the vaccine vial</a:t>
            </a:r>
          </a:p>
          <a:p>
            <a:pPr marL="285750" indent="-285750">
              <a:lnSpc>
                <a:spcPct val="120000"/>
              </a:lnSpc>
              <a:spcBef>
                <a:spcPts val="1200"/>
              </a:spcBef>
            </a:pPr>
            <a:r>
              <a:rPr lang="en-GB" dirty="0"/>
              <a:t>the vial bung should be wiped with an alcohol swab and allowed to air-dry fully</a:t>
            </a:r>
            <a:endParaRPr lang="en-GB" sz="1400" dirty="0"/>
          </a:p>
          <a:p>
            <a:endParaRPr lang="en-GB" dirty="0"/>
          </a:p>
        </p:txBody>
      </p:sp>
      <p:sp>
        <p:nvSpPr>
          <p:cNvPr id="4" name="Footer Placeholder 3">
            <a:extLst>
              <a:ext uri="{FF2B5EF4-FFF2-40B4-BE49-F238E27FC236}">
                <a16:creationId xmlns:a16="http://schemas.microsoft.com/office/drawing/2014/main" id="{39743586-2D62-4218-9C83-6A1EA3D03D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B3030DDC-AA29-4133-BD4F-1E8541F47F55}"/>
              </a:ext>
            </a:extLst>
          </p:cNvPr>
          <p:cNvSpPr>
            <a:spLocks noGrp="1"/>
          </p:cNvSpPr>
          <p:nvPr>
            <p:ph type="sldNum" sz="quarter" idx="11"/>
          </p:nvPr>
        </p:nvSpPr>
        <p:spPr/>
        <p:txBody>
          <a:bodyPr/>
          <a:lstStyle/>
          <a:p>
            <a:fld id="{344369E4-5DE7-46E5-874E-4FD437973785}" type="slidenum">
              <a:rPr lang="en-GB" smtClean="0"/>
              <a:pPr/>
              <a:t>175</a:t>
            </a:fld>
            <a:endParaRPr lang="en-GB" sz="1400" dirty="0"/>
          </a:p>
        </p:txBody>
      </p:sp>
    </p:spTree>
    <p:extLst>
      <p:ext uri="{BB962C8B-B14F-4D97-AF65-F5344CB8AC3E}">
        <p14:creationId xmlns:p14="http://schemas.microsoft.com/office/powerpoint/2010/main" val="10418263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C8-3817-4AA6-BBC3-895EBD4CD3C1}"/>
              </a:ext>
            </a:extLst>
          </p:cNvPr>
          <p:cNvSpPr>
            <a:spLocks noGrp="1"/>
          </p:cNvSpPr>
          <p:nvPr>
            <p:ph type="title"/>
          </p:nvPr>
        </p:nvSpPr>
        <p:spPr/>
        <p:txBody>
          <a:bodyPr/>
          <a:lstStyle/>
          <a:p>
            <a:r>
              <a:rPr lang="en-GB" dirty="0"/>
              <a:t>Vaccine dose preparation (2)</a:t>
            </a:r>
          </a:p>
        </p:txBody>
      </p:sp>
      <p:sp>
        <p:nvSpPr>
          <p:cNvPr id="3" name="Content Placeholder 2">
            <a:extLst>
              <a:ext uri="{FF2B5EF4-FFF2-40B4-BE49-F238E27FC236}">
                <a16:creationId xmlns:a16="http://schemas.microsoft.com/office/drawing/2014/main" id="{E3BF291A-6756-4A5E-8A28-AB4974BD1A1E}"/>
              </a:ext>
            </a:extLst>
          </p:cNvPr>
          <p:cNvSpPr>
            <a:spLocks noGrp="1"/>
          </p:cNvSpPr>
          <p:nvPr>
            <p:ph idx="1"/>
          </p:nvPr>
        </p:nvSpPr>
        <p:spPr>
          <a:xfrm>
            <a:off x="428795" y="1712208"/>
            <a:ext cx="7370888" cy="4726642"/>
          </a:xfrm>
        </p:spPr>
        <p:txBody>
          <a:bodyPr>
            <a:normAutofit/>
          </a:bodyPr>
          <a:lstStyle/>
          <a:p>
            <a:pPr marL="285750" indent="-285750">
              <a:lnSpc>
                <a:spcPct val="100000"/>
              </a:lnSpc>
              <a:spcBef>
                <a:spcPts val="0"/>
              </a:spcBef>
            </a:pPr>
            <a:r>
              <a:rPr lang="en-GB" sz="1800" dirty="0"/>
              <a:t>a 1 ml dose-sparing syringe with a 23g or 25g, 25mm fixed-needle should be used to draw up and administer the AstraZeneca vaccine (these are available to order with the vaccine)</a:t>
            </a:r>
          </a:p>
          <a:p>
            <a:pPr marL="285750" indent="-285750">
              <a:lnSpc>
                <a:spcPct val="100000"/>
              </a:lnSpc>
              <a:spcBef>
                <a:spcPts val="1200"/>
              </a:spcBef>
            </a:pPr>
            <a:r>
              <a:rPr lang="en-GB" sz="1800" dirty="0"/>
              <a:t>separate 38mm length needles and syringes should be used for morbidly obese patients to ensure the vaccine can be injected into the muscle</a:t>
            </a:r>
          </a:p>
          <a:p>
            <a:pPr marL="285750" indent="-285750">
              <a:lnSpc>
                <a:spcPct val="100000"/>
              </a:lnSpc>
              <a:spcBef>
                <a:spcPts val="1200"/>
              </a:spcBef>
            </a:pPr>
            <a:r>
              <a:rPr lang="en-GB" sz="1800" dirty="0"/>
              <a:t>withdraw a dose of 0.5 ml for each vaccination. Take particular care to ensure the correct dose is drawn up as a partial dose may not provide protection</a:t>
            </a:r>
          </a:p>
          <a:p>
            <a:pPr marL="285750" indent="-285750">
              <a:lnSpc>
                <a:spcPct val="100000"/>
              </a:lnSpc>
              <a:spcBef>
                <a:spcPts val="1200"/>
              </a:spcBef>
            </a:pPr>
            <a:r>
              <a:rPr lang="en-GB" sz="1800" dirty="0"/>
              <a:t>any air bubbles should be removed before removing the needle from the vial in order to avoid losing any of the vaccine dose </a:t>
            </a:r>
          </a:p>
          <a:p>
            <a:endParaRPr lang="en-GB" dirty="0"/>
          </a:p>
        </p:txBody>
      </p:sp>
      <p:sp>
        <p:nvSpPr>
          <p:cNvPr id="4" name="Footer Placeholder 3">
            <a:extLst>
              <a:ext uri="{FF2B5EF4-FFF2-40B4-BE49-F238E27FC236}">
                <a16:creationId xmlns:a16="http://schemas.microsoft.com/office/drawing/2014/main" id="{C06FBE9A-95E6-4B61-92F3-47E139CF7E1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9D1F79F6-8BDA-44D6-A29B-175357E16D21}"/>
              </a:ext>
            </a:extLst>
          </p:cNvPr>
          <p:cNvSpPr>
            <a:spLocks noGrp="1"/>
          </p:cNvSpPr>
          <p:nvPr>
            <p:ph type="sldNum" sz="quarter" idx="11"/>
          </p:nvPr>
        </p:nvSpPr>
        <p:spPr/>
        <p:txBody>
          <a:bodyPr/>
          <a:lstStyle/>
          <a:p>
            <a:fld id="{344369E4-5DE7-46E5-874E-4FD437973785}" type="slidenum">
              <a:rPr lang="en-GB" smtClean="0"/>
              <a:pPr/>
              <a:t>176</a:t>
            </a:fld>
            <a:endParaRPr lang="en-GB" sz="1400" dirty="0"/>
          </a:p>
        </p:txBody>
      </p:sp>
      <p:pic>
        <p:nvPicPr>
          <p:cNvPr id="6" name="Picture 5">
            <a:extLst>
              <a:ext uri="{FF2B5EF4-FFF2-40B4-BE49-F238E27FC236}">
                <a16:creationId xmlns:a16="http://schemas.microsoft.com/office/drawing/2014/main" id="{EFD3B1FD-3A47-49D8-9E02-89EB082A82FD}"/>
              </a:ext>
            </a:extLst>
          </p:cNvPr>
          <p:cNvPicPr>
            <a:picLocks noChangeAspect="1"/>
          </p:cNvPicPr>
          <p:nvPr/>
        </p:nvPicPr>
        <p:blipFill>
          <a:blip r:embed="rId3"/>
          <a:stretch>
            <a:fillRect/>
          </a:stretch>
        </p:blipFill>
        <p:spPr>
          <a:xfrm>
            <a:off x="8097849" y="1621375"/>
            <a:ext cx="2146776" cy="4602759"/>
          </a:xfrm>
          <a:prstGeom prst="rect">
            <a:avLst/>
          </a:prstGeom>
        </p:spPr>
      </p:pic>
    </p:spTree>
    <p:extLst>
      <p:ext uri="{BB962C8B-B14F-4D97-AF65-F5344CB8AC3E}">
        <p14:creationId xmlns:p14="http://schemas.microsoft.com/office/powerpoint/2010/main" val="38474563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F925-62B7-4812-B68F-AC79F7568D2D}"/>
              </a:ext>
            </a:extLst>
          </p:cNvPr>
          <p:cNvSpPr>
            <a:spLocks noGrp="1"/>
          </p:cNvSpPr>
          <p:nvPr>
            <p:ph type="title"/>
          </p:nvPr>
        </p:nvSpPr>
        <p:spPr/>
        <p:txBody>
          <a:bodyPr/>
          <a:lstStyle/>
          <a:p>
            <a:r>
              <a:rPr lang="en-GB" dirty="0"/>
              <a:t>COVID-19 Vaccine Moderna</a:t>
            </a:r>
          </a:p>
        </p:txBody>
      </p:sp>
      <p:sp>
        <p:nvSpPr>
          <p:cNvPr id="3" name="Content Placeholder 2">
            <a:extLst>
              <a:ext uri="{FF2B5EF4-FFF2-40B4-BE49-F238E27FC236}">
                <a16:creationId xmlns:a16="http://schemas.microsoft.com/office/drawing/2014/main" id="{963304FA-58E4-4EA8-9F74-D5A85EFCC62E}"/>
              </a:ext>
            </a:extLst>
          </p:cNvPr>
          <p:cNvSpPr>
            <a:spLocks noGrp="1"/>
          </p:cNvSpPr>
          <p:nvPr>
            <p:ph idx="1"/>
          </p:nvPr>
        </p:nvSpPr>
        <p:spPr>
          <a:xfrm>
            <a:off x="1351565" y="2093609"/>
            <a:ext cx="8271545" cy="2293833"/>
          </a:xfrm>
          <a:ln w="38100">
            <a:solidFill>
              <a:srgbClr val="002060"/>
            </a:solidFill>
          </a:ln>
        </p:spPr>
        <p:txBody>
          <a:bodyPr/>
          <a:lstStyle/>
          <a:p>
            <a:pPr marL="0" indent="0" algn="ctr">
              <a:lnSpc>
                <a:spcPct val="100000"/>
              </a:lnSpc>
              <a:spcBef>
                <a:spcPts val="0"/>
              </a:spcBef>
              <a:buNone/>
            </a:pPr>
            <a:endParaRPr lang="en-GB" sz="3200" dirty="0"/>
          </a:p>
          <a:p>
            <a:pPr marL="0" indent="0" algn="ctr">
              <a:lnSpc>
                <a:spcPct val="100000"/>
              </a:lnSpc>
              <a:spcBef>
                <a:spcPts val="600"/>
              </a:spcBef>
              <a:buNone/>
            </a:pPr>
            <a:r>
              <a:rPr lang="en-GB" sz="3200" dirty="0"/>
              <a:t>COVID-19 Vaccine Moderna </a:t>
            </a:r>
          </a:p>
          <a:p>
            <a:pPr marL="0" indent="0" algn="ctr">
              <a:lnSpc>
                <a:spcPct val="100000"/>
              </a:lnSpc>
              <a:spcBef>
                <a:spcPts val="0"/>
              </a:spcBef>
              <a:buNone/>
            </a:pPr>
            <a:r>
              <a:rPr lang="en-GB" sz="3200" dirty="0"/>
              <a:t>(Spikevax)</a:t>
            </a:r>
          </a:p>
        </p:txBody>
      </p:sp>
      <p:sp>
        <p:nvSpPr>
          <p:cNvPr id="4" name="Footer Placeholder 3">
            <a:extLst>
              <a:ext uri="{FF2B5EF4-FFF2-40B4-BE49-F238E27FC236}">
                <a16:creationId xmlns:a16="http://schemas.microsoft.com/office/drawing/2014/main" id="{D153E7E4-09E7-4FAC-8431-C9EF87C36E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D5F72F79-81B9-4808-9F5D-DEE51BD3767F}"/>
              </a:ext>
            </a:extLst>
          </p:cNvPr>
          <p:cNvSpPr>
            <a:spLocks noGrp="1"/>
          </p:cNvSpPr>
          <p:nvPr>
            <p:ph type="sldNum" sz="quarter" idx="11"/>
          </p:nvPr>
        </p:nvSpPr>
        <p:spPr/>
        <p:txBody>
          <a:bodyPr/>
          <a:lstStyle/>
          <a:p>
            <a:fld id="{344369E4-5DE7-46E5-874E-4FD437973785}" type="slidenum">
              <a:rPr lang="en-GB" smtClean="0"/>
              <a:pPr/>
              <a:t>177</a:t>
            </a:fld>
            <a:endParaRPr lang="en-GB" sz="1400" dirty="0"/>
          </a:p>
        </p:txBody>
      </p:sp>
    </p:spTree>
    <p:extLst>
      <p:ext uri="{BB962C8B-B14F-4D97-AF65-F5344CB8AC3E}">
        <p14:creationId xmlns:p14="http://schemas.microsoft.com/office/powerpoint/2010/main" val="3047246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a:xfrm>
            <a:off x="428795" y="225238"/>
            <a:ext cx="11202382" cy="648072"/>
          </a:xfrm>
        </p:spPr>
        <p:txBody>
          <a:bodyPr>
            <a:noAutofit/>
          </a:bodyPr>
          <a:lstStyle/>
          <a:p>
            <a:r>
              <a:rPr lang="en-GB" sz="3200" dirty="0"/>
              <a:t>Contraindications to COVID-19 Vaccine Moderna </a:t>
            </a:r>
            <a:br>
              <a:rPr lang="en-GB" sz="3200" dirty="0"/>
            </a:br>
            <a:r>
              <a:rPr lang="en-GB" sz="3200" dirty="0"/>
              <a:t>(Spikevax)</a:t>
            </a:r>
            <a:br>
              <a:rPr lang="en-GB" sz="3200" dirty="0"/>
            </a:br>
            <a:endParaRPr lang="en-GB" sz="3200" dirty="0"/>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490003" y="1420299"/>
            <a:ext cx="9593564" cy="4907324"/>
          </a:xfrm>
        </p:spPr>
        <p:txBody>
          <a:bodyPr>
            <a:normAutofit/>
          </a:bodyPr>
          <a:lstStyle/>
          <a:p>
            <a:pPr marL="0" lvl="0" indent="0">
              <a:lnSpc>
                <a:spcPct val="100000"/>
              </a:lnSpc>
              <a:spcBef>
                <a:spcPts val="0"/>
              </a:spcBef>
              <a:buNone/>
            </a:pPr>
            <a:r>
              <a:rPr lang="en-GB" sz="1600" dirty="0"/>
              <a:t>COVID-19 Vaccine Moderna (Spikevax)</a:t>
            </a:r>
            <a:r>
              <a:rPr lang="en-GB" sz="1600" dirty="0">
                <a:solidFill>
                  <a:prstClr val="black"/>
                </a:solidFill>
              </a:rPr>
              <a:t> may be contraindicated for people who have had a previous systemic allergic anaphylaxis reaction to a previous dose of COVID-19 vaccine or to any components (excipient) of the vaccine. Expert advice should be sought where either contraindication is present.</a:t>
            </a:r>
            <a:endParaRPr lang="en-GB" sz="1600" dirty="0"/>
          </a:p>
          <a:p>
            <a:pPr marL="0" indent="0">
              <a:lnSpc>
                <a:spcPct val="100000"/>
              </a:lnSpc>
              <a:spcBef>
                <a:spcPts val="1200"/>
              </a:spcBef>
              <a:buNone/>
            </a:pPr>
            <a:r>
              <a:rPr lang="en-GB" sz="1600" dirty="0"/>
              <a:t>In addition to the highly purified messenger RNA, the Moderna vaccine also contains:</a:t>
            </a:r>
          </a:p>
          <a:p>
            <a:pPr marL="285750" lvl="0" indent="-285750">
              <a:lnSpc>
                <a:spcPct val="100000"/>
              </a:lnSpc>
              <a:spcBef>
                <a:spcPts val="600"/>
              </a:spcBef>
              <a:buFont typeface="Arial" panose="020B0604020202020204" pitchFamily="34" charset="0"/>
              <a:buChar char="•"/>
            </a:pPr>
            <a:r>
              <a:rPr lang="en-GB" sz="1600" dirty="0"/>
              <a:t>lipid SM-102</a:t>
            </a:r>
          </a:p>
          <a:p>
            <a:pPr marL="285750" lvl="0" indent="-285750">
              <a:lnSpc>
                <a:spcPct val="100000"/>
              </a:lnSpc>
              <a:spcBef>
                <a:spcPts val="0"/>
              </a:spcBef>
              <a:buFont typeface="Arial" panose="020B0604020202020204" pitchFamily="34" charset="0"/>
              <a:buChar char="•"/>
            </a:pPr>
            <a:r>
              <a:rPr lang="en-GB" sz="1600" dirty="0"/>
              <a:t>cholesterol</a:t>
            </a:r>
          </a:p>
          <a:p>
            <a:pPr marL="285750" lvl="0" indent="-285750">
              <a:lnSpc>
                <a:spcPct val="100000"/>
              </a:lnSpc>
              <a:spcBef>
                <a:spcPts val="0"/>
              </a:spcBef>
              <a:buFont typeface="Arial" panose="020B0604020202020204" pitchFamily="34" charset="0"/>
              <a:buChar char="•"/>
            </a:pPr>
            <a:r>
              <a:rPr lang="en-GB" sz="1600" dirty="0"/>
              <a:t>1,2-distearoyl-sn-glycero-3-phosphocholine (DSPC)</a:t>
            </a:r>
          </a:p>
          <a:p>
            <a:pPr marL="285750" lvl="0" indent="-285750">
              <a:lnSpc>
                <a:spcPct val="100000"/>
              </a:lnSpc>
              <a:spcBef>
                <a:spcPts val="0"/>
              </a:spcBef>
              <a:buFont typeface="Arial" panose="020B0604020202020204" pitchFamily="34" charset="0"/>
              <a:buChar char="•"/>
            </a:pPr>
            <a:r>
              <a:rPr lang="en-GB" sz="1600" dirty="0"/>
              <a:t>1,2-Dimyristoyl-rac-glycero-3-methoxypolyethylene glycol*-2000 (PEG2000-DMG)</a:t>
            </a:r>
          </a:p>
          <a:p>
            <a:pPr marL="285750" lvl="0" indent="-285750">
              <a:lnSpc>
                <a:spcPct val="100000"/>
              </a:lnSpc>
              <a:spcBef>
                <a:spcPts val="0"/>
              </a:spcBef>
              <a:buFont typeface="Arial" panose="020B0604020202020204" pitchFamily="34" charset="0"/>
              <a:buChar char="•"/>
            </a:pPr>
            <a:r>
              <a:rPr lang="en-GB" sz="1600" dirty="0"/>
              <a:t>trometamol (Tris)</a:t>
            </a:r>
          </a:p>
          <a:p>
            <a:pPr marL="285750" lvl="0" indent="-285750">
              <a:lnSpc>
                <a:spcPct val="100000"/>
              </a:lnSpc>
              <a:spcBef>
                <a:spcPts val="0"/>
              </a:spcBef>
              <a:buFont typeface="Arial" panose="020B0604020202020204" pitchFamily="34" charset="0"/>
              <a:buChar char="•"/>
            </a:pPr>
            <a:r>
              <a:rPr lang="en-GB" sz="1600" dirty="0"/>
              <a:t>trometamol hydrochloride (Tris HCl)</a:t>
            </a:r>
          </a:p>
          <a:p>
            <a:pPr marL="285750" lvl="0" indent="-285750">
              <a:lnSpc>
                <a:spcPct val="100000"/>
              </a:lnSpc>
              <a:spcBef>
                <a:spcPts val="0"/>
              </a:spcBef>
              <a:buFont typeface="Arial" panose="020B0604020202020204" pitchFamily="34" charset="0"/>
              <a:buChar char="•"/>
            </a:pPr>
            <a:r>
              <a:rPr lang="en-GB" sz="1600" dirty="0"/>
              <a:t>acetic acid</a:t>
            </a:r>
          </a:p>
          <a:p>
            <a:pPr marL="285750" lvl="0" indent="-285750">
              <a:lnSpc>
                <a:spcPct val="100000"/>
              </a:lnSpc>
              <a:spcBef>
                <a:spcPts val="0"/>
              </a:spcBef>
              <a:buFont typeface="Arial" panose="020B0604020202020204" pitchFamily="34" charset="0"/>
              <a:buChar char="•"/>
            </a:pPr>
            <a:r>
              <a:rPr lang="en-GB" sz="1600" dirty="0"/>
              <a:t>sodium acetate trihydrate</a:t>
            </a:r>
          </a:p>
          <a:p>
            <a:pPr marL="285750" lvl="0" indent="-285750">
              <a:lnSpc>
                <a:spcPct val="100000"/>
              </a:lnSpc>
              <a:spcBef>
                <a:spcPts val="0"/>
              </a:spcBef>
              <a:buFont typeface="Arial" panose="020B0604020202020204" pitchFamily="34" charset="0"/>
              <a:buChar char="•"/>
            </a:pPr>
            <a:r>
              <a:rPr lang="en-GB" sz="1600" dirty="0"/>
              <a:t>sucrose</a:t>
            </a:r>
          </a:p>
          <a:p>
            <a:pPr marL="285750" lvl="0" indent="-285750">
              <a:lnSpc>
                <a:spcPct val="100000"/>
              </a:lnSpc>
              <a:spcBef>
                <a:spcPts val="0"/>
              </a:spcBef>
              <a:buFont typeface="Arial" panose="020B0604020202020204" pitchFamily="34" charset="0"/>
              <a:buChar char="•"/>
            </a:pPr>
            <a:r>
              <a:rPr lang="en-GB" sz="1600" dirty="0"/>
              <a:t>water for injections</a:t>
            </a:r>
          </a:p>
          <a:p>
            <a:endParaRPr lang="en-GB" sz="1100" dirty="0"/>
          </a:p>
          <a:p>
            <a:pPr lvl="0"/>
            <a:endParaRPr lang="en-GB" sz="1100" dirty="0"/>
          </a:p>
          <a:p>
            <a:pPr lvl="0"/>
            <a:endParaRPr lang="en-GB" sz="1600" dirty="0"/>
          </a:p>
          <a:p>
            <a:pPr lvl="0"/>
            <a:endParaRPr lang="en-GB" sz="1600" dirty="0"/>
          </a:p>
          <a:p>
            <a:endParaRPr lang="en-GB" dirty="0"/>
          </a:p>
        </p:txBody>
      </p:sp>
      <p:sp>
        <p:nvSpPr>
          <p:cNvPr id="7" name="TextBox 6">
            <a:extLst>
              <a:ext uri="{FF2B5EF4-FFF2-40B4-BE49-F238E27FC236}">
                <a16:creationId xmlns:a16="http://schemas.microsoft.com/office/drawing/2014/main" id="{8A9150D9-22F9-4C7A-911E-96279D892AC5}"/>
              </a:ext>
            </a:extLst>
          </p:cNvPr>
          <p:cNvSpPr txBox="1"/>
          <p:nvPr/>
        </p:nvSpPr>
        <p:spPr>
          <a:xfrm>
            <a:off x="490003" y="5496626"/>
            <a:ext cx="9476689" cy="830997"/>
          </a:xfrm>
          <a:prstGeom prst="rect">
            <a:avLst/>
          </a:prstGeom>
          <a:noFill/>
        </p:spPr>
        <p:txBody>
          <a:bodyPr wrap="square" rtlCol="0">
            <a:spAutoFit/>
          </a:bodyPr>
          <a:lstStyle/>
          <a:p>
            <a:pPr fontAlgn="base"/>
            <a:r>
              <a:rPr lang="en-GB" sz="1600" dirty="0"/>
              <a:t>* Polyethylene glycol (PEG) is from a group of known allergens commonly found in medicines, many household goods and cosmetics. Known allergy to PEG is rare but would contraindicate receipt of this and the Pfizer vaccine</a:t>
            </a:r>
          </a:p>
        </p:txBody>
      </p:sp>
      <p:sp>
        <p:nvSpPr>
          <p:cNvPr id="11" name="Footer Placeholder 10">
            <a:extLst>
              <a:ext uri="{FF2B5EF4-FFF2-40B4-BE49-F238E27FC236}">
                <a16:creationId xmlns:a16="http://schemas.microsoft.com/office/drawing/2014/main" id="{17A750A9-68A5-4D95-B792-5462EE68FA3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A0E42C81-1B0C-4136-B45E-91F3AE04134A}"/>
              </a:ext>
            </a:extLst>
          </p:cNvPr>
          <p:cNvSpPr>
            <a:spLocks noGrp="1"/>
          </p:cNvSpPr>
          <p:nvPr>
            <p:ph type="sldNum" sz="quarter" idx="11"/>
          </p:nvPr>
        </p:nvSpPr>
        <p:spPr/>
        <p:txBody>
          <a:bodyPr/>
          <a:lstStyle/>
          <a:p>
            <a:fld id="{344369E4-5DE7-46E5-874E-4FD437973785}" type="slidenum">
              <a:rPr lang="en-GB" smtClean="0"/>
              <a:pPr/>
              <a:t>178</a:t>
            </a:fld>
            <a:endParaRPr lang="en-GB" sz="1400" dirty="0"/>
          </a:p>
        </p:txBody>
      </p:sp>
    </p:spTree>
    <p:extLst>
      <p:ext uri="{BB962C8B-B14F-4D97-AF65-F5344CB8AC3E}">
        <p14:creationId xmlns:p14="http://schemas.microsoft.com/office/powerpoint/2010/main" val="15319712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30205" y="321032"/>
            <a:ext cx="10515600" cy="972607"/>
          </a:xfrm>
        </p:spPr>
        <p:txBody>
          <a:bodyPr>
            <a:normAutofit/>
          </a:bodyPr>
          <a:lstStyle/>
          <a:p>
            <a:r>
              <a:rPr lang="en-GB" sz="3200" dirty="0"/>
              <a:t>COVID-19 Vaccine Moderna (Spikevax)</a:t>
            </a: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330205" y="1506378"/>
            <a:ext cx="9015131" cy="4351338"/>
          </a:xfrm>
        </p:spPr>
        <p:txBody>
          <a:bodyPr/>
          <a:lstStyle/>
          <a:p>
            <a:pPr marL="0" indent="0">
              <a:buNone/>
            </a:pPr>
            <a:endParaRPr lang="en-GB" dirty="0"/>
          </a:p>
          <a:p>
            <a:pPr marL="285750" indent="-285750">
              <a:lnSpc>
                <a:spcPct val="100000"/>
              </a:lnSpc>
              <a:spcBef>
                <a:spcPts val="0"/>
              </a:spcBef>
              <a:buFont typeface="Arial" panose="020B0604020202020204" pitchFamily="34" charset="0"/>
              <a:buChar char="•"/>
            </a:pPr>
            <a:r>
              <a:rPr lang="en-GB" sz="2000" dirty="0"/>
              <a:t>the vaccine does not contain preservative</a:t>
            </a:r>
          </a:p>
          <a:p>
            <a:pPr marL="0" indent="0">
              <a:lnSpc>
                <a:spcPct val="100000"/>
              </a:lnSpc>
              <a:spcBef>
                <a:spcPts val="0"/>
              </a:spcBef>
            </a:pPr>
            <a:endParaRPr lang="en-GB" sz="2000" dirty="0"/>
          </a:p>
          <a:p>
            <a:pPr marL="285750" indent="-285750">
              <a:lnSpc>
                <a:spcPct val="100000"/>
              </a:lnSpc>
              <a:spcBef>
                <a:spcPts val="0"/>
              </a:spcBef>
              <a:buFont typeface="Arial" panose="020B0604020202020204" pitchFamily="34" charset="0"/>
              <a:buChar char="•"/>
            </a:pPr>
            <a:r>
              <a:rPr lang="en-GB" sz="2000" dirty="0"/>
              <a:t>no animal products are contained in the vaccine</a:t>
            </a:r>
          </a:p>
          <a:p>
            <a:pPr marL="285750" indent="-285750">
              <a:lnSpc>
                <a:spcPct val="100000"/>
              </a:lnSpc>
              <a:spcBef>
                <a:spcPts val="0"/>
              </a:spcBef>
              <a:buFont typeface="Arial" panose="020B0604020202020204" pitchFamily="34" charset="0"/>
              <a:buChar char="•"/>
            </a:pPr>
            <a:endParaRPr lang="en-GB" sz="2000" dirty="0"/>
          </a:p>
          <a:p>
            <a:pPr marL="285750" indent="-285750">
              <a:lnSpc>
                <a:spcPct val="100000"/>
              </a:lnSpc>
              <a:spcBef>
                <a:spcPts val="0"/>
              </a:spcBef>
              <a:buFont typeface="Arial" panose="020B0604020202020204" pitchFamily="34" charset="0"/>
              <a:buChar char="•"/>
            </a:pPr>
            <a:r>
              <a:rPr lang="en-GB" sz="2000" dirty="0"/>
              <a:t>full product information about the </a:t>
            </a:r>
            <a:r>
              <a:rPr lang="en-GB" sz="2000" dirty="0">
                <a:hlinkClick r:id="rId3"/>
              </a:rPr>
              <a:t>COVID-19 Vaccine Moderna (Spikevax)</a:t>
            </a:r>
            <a:endParaRPr lang="en-GB" sz="2000" dirty="0"/>
          </a:p>
          <a:p>
            <a:pPr marL="285750" indent="-285750">
              <a:buFont typeface="Arial" panose="020B0604020202020204" pitchFamily="34" charset="0"/>
              <a:buChar char="•"/>
            </a:pPr>
            <a:endParaRPr lang="en-GB" dirty="0"/>
          </a:p>
          <a:p>
            <a:endParaRPr lang="en-GB" dirty="0"/>
          </a:p>
        </p:txBody>
      </p:sp>
      <p:sp>
        <p:nvSpPr>
          <p:cNvPr id="10" name="Footer Placeholder 9">
            <a:extLst>
              <a:ext uri="{FF2B5EF4-FFF2-40B4-BE49-F238E27FC236}">
                <a16:creationId xmlns:a16="http://schemas.microsoft.com/office/drawing/2014/main" id="{7337EF4A-6BE8-4BDB-8ED1-2BF8C7AC336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AAAE6ACC-597A-411C-B314-3BCF604B3B5A}"/>
              </a:ext>
            </a:extLst>
          </p:cNvPr>
          <p:cNvSpPr>
            <a:spLocks noGrp="1"/>
          </p:cNvSpPr>
          <p:nvPr>
            <p:ph type="sldNum" sz="quarter" idx="11"/>
          </p:nvPr>
        </p:nvSpPr>
        <p:spPr/>
        <p:txBody>
          <a:bodyPr/>
          <a:lstStyle/>
          <a:p>
            <a:fld id="{344369E4-5DE7-46E5-874E-4FD437973785}" type="slidenum">
              <a:rPr lang="en-GB" smtClean="0"/>
              <a:pPr/>
              <a:t>179</a:t>
            </a:fld>
            <a:endParaRPr lang="en-GB" sz="1400" dirty="0"/>
          </a:p>
        </p:txBody>
      </p:sp>
    </p:spTree>
    <p:extLst>
      <p:ext uri="{BB962C8B-B14F-4D97-AF65-F5344CB8AC3E}">
        <p14:creationId xmlns:p14="http://schemas.microsoft.com/office/powerpoint/2010/main" val="50531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 (cont)</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840792"/>
          </a:xfrm>
        </p:spPr>
        <p:txBody>
          <a:bodyPr>
            <a:noAutofit/>
          </a:bodyPr>
          <a:lstStyle/>
          <a:p>
            <a:pPr marL="285750" indent="-285750">
              <a:lnSpc>
                <a:spcPct val="120000"/>
              </a:lnSpc>
            </a:pPr>
            <a:r>
              <a:rPr lang="en-GB" sz="1600" dirty="0"/>
              <a:t>pregnant and recently pregnant women with COVID-19 are more likely to be admitted to an intensive care unit, have invasive ventilation or extracorporeal membrane oxygenation in comparison to non-pregnant women of reproductive age.</a:t>
            </a:r>
          </a:p>
          <a:p>
            <a:pPr marL="285750" indent="-285750">
              <a:lnSpc>
                <a:spcPct val="120000"/>
              </a:lnSpc>
            </a:pPr>
            <a:r>
              <a:rPr lang="en-GB" sz="1600" dirty="0"/>
              <a:t>UK studies have suggested a high rate of stillbirth in infected women and this appears to have increased during the Delta period. </a:t>
            </a:r>
          </a:p>
          <a:p>
            <a:pPr marL="285750" indent="-285750">
              <a:lnSpc>
                <a:spcPct val="120000"/>
              </a:lnSpc>
            </a:pPr>
            <a:r>
              <a:rPr lang="en-GB" sz="1600" dirty="0"/>
              <a:t>transmission of infection from mother to infant appears rare. However, the risk of preterm birth is increased two to threefold for women with symptomatic COVID-19, usually as a result of a medical recommendation to deliver early to improve maternal oxygenation. </a:t>
            </a:r>
          </a:p>
          <a:p>
            <a:pPr marL="285750" indent="-285750">
              <a:lnSpc>
                <a:spcPct val="120000"/>
              </a:lnSpc>
            </a:pPr>
            <a:r>
              <a:rPr lang="en-GB" sz="1600" dirty="0"/>
              <a:t>pregnant women are more likely to have severe COVID-19 infection if they are overweight or obese, are of black and asian minority ethnic background, have co-morbidities such as diabetes, hypertension and asthma, or are 35 years old or older</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6167866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28795" y="204583"/>
            <a:ext cx="10181200" cy="972607"/>
          </a:xfrm>
        </p:spPr>
        <p:txBody>
          <a:bodyPr>
            <a:noAutofit/>
          </a:bodyPr>
          <a:lstStyle/>
          <a:p>
            <a:r>
              <a:rPr lang="en-GB" sz="3200" dirty="0"/>
              <a:t>Adverse reactions following COVID-19 Vaccine Moderna</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490003" y="1437944"/>
            <a:ext cx="8754665" cy="4895949"/>
          </a:xfrm>
        </p:spPr>
        <p:txBody>
          <a:bodyPr>
            <a:normAutofit fontScale="92500" lnSpcReduction="20000"/>
          </a:bodyPr>
          <a:lstStyle/>
          <a:p>
            <a:pPr marL="0" indent="0">
              <a:lnSpc>
                <a:spcPct val="110000"/>
              </a:lnSpc>
              <a:spcBef>
                <a:spcPts val="0"/>
              </a:spcBef>
              <a:buNone/>
            </a:pPr>
            <a:r>
              <a:rPr lang="en-GB" sz="1800" dirty="0"/>
              <a:t>The following reactions were reported by the vaccine clinical trial participants.</a:t>
            </a:r>
          </a:p>
          <a:p>
            <a:pPr marL="0" indent="0">
              <a:lnSpc>
                <a:spcPct val="110000"/>
              </a:lnSpc>
              <a:spcBef>
                <a:spcPts val="0"/>
              </a:spcBef>
              <a:buNone/>
            </a:pPr>
            <a:endParaRPr lang="en-GB" sz="1800" b="1" dirty="0"/>
          </a:p>
          <a:p>
            <a:pPr marL="0" indent="0">
              <a:lnSpc>
                <a:spcPct val="110000"/>
              </a:lnSpc>
              <a:spcBef>
                <a:spcPts val="0"/>
              </a:spcBef>
              <a:buNone/>
            </a:pPr>
            <a:r>
              <a:rPr lang="en-GB" sz="1800" b="1" dirty="0"/>
              <a:t>Local reactions</a:t>
            </a:r>
            <a:endParaRPr lang="en-GB" sz="1800" dirty="0"/>
          </a:p>
          <a:p>
            <a:pPr marL="0" indent="0">
              <a:lnSpc>
                <a:spcPct val="110000"/>
              </a:lnSpc>
              <a:spcBef>
                <a:spcPts val="0"/>
              </a:spcBef>
              <a:buNone/>
            </a:pPr>
            <a:r>
              <a:rPr lang="en-GB" sz="1800" dirty="0"/>
              <a:t>92% reported pain at the injection site. Swelling (15%) and redness (10%) was also reported.</a:t>
            </a:r>
          </a:p>
          <a:p>
            <a:pPr marL="0" indent="0">
              <a:lnSpc>
                <a:spcPct val="110000"/>
              </a:lnSpc>
              <a:spcBef>
                <a:spcPts val="0"/>
              </a:spcBef>
              <a:buNone/>
            </a:pPr>
            <a:endParaRPr lang="en-GB" sz="1800" b="1" dirty="0"/>
          </a:p>
          <a:p>
            <a:pPr marL="0" indent="0">
              <a:lnSpc>
                <a:spcPct val="110000"/>
              </a:lnSpc>
              <a:spcBef>
                <a:spcPts val="0"/>
              </a:spcBef>
              <a:buNone/>
            </a:pPr>
            <a:r>
              <a:rPr lang="en-GB" sz="1800" b="1" dirty="0"/>
              <a:t>Systemic reactions</a:t>
            </a:r>
            <a:endParaRPr lang="en-GB" sz="1800" dirty="0"/>
          </a:p>
          <a:p>
            <a:pPr marL="0" indent="0">
              <a:lnSpc>
                <a:spcPct val="110000"/>
              </a:lnSpc>
              <a:spcBef>
                <a:spcPts val="0"/>
              </a:spcBef>
              <a:buNone/>
            </a:pPr>
            <a:r>
              <a:rPr lang="en-GB" sz="1800" dirty="0"/>
              <a:t>The most frequently reported systemic reactions (reactions affecting the whole body) were:</a:t>
            </a:r>
          </a:p>
          <a:p>
            <a:pPr marL="0" indent="0">
              <a:lnSpc>
                <a:spcPct val="110000"/>
              </a:lnSpc>
              <a:spcBef>
                <a:spcPts val="0"/>
              </a:spcBef>
              <a:buNone/>
            </a:pPr>
            <a:r>
              <a:rPr lang="en-GB" sz="1800" dirty="0"/>
              <a:t>	tiredness (70%) 		headache (65%) </a:t>
            </a:r>
          </a:p>
          <a:p>
            <a:pPr marL="0" indent="0">
              <a:lnSpc>
                <a:spcPct val="110000"/>
              </a:lnSpc>
              <a:spcBef>
                <a:spcPts val="0"/>
              </a:spcBef>
              <a:buNone/>
            </a:pPr>
            <a:r>
              <a:rPr lang="en-GB" sz="1800" dirty="0"/>
              <a:t>	muscle aches (62%)	chills (46%) </a:t>
            </a:r>
          </a:p>
          <a:p>
            <a:pPr marL="0" indent="0">
              <a:lnSpc>
                <a:spcPct val="110000"/>
              </a:lnSpc>
              <a:spcBef>
                <a:spcPts val="0"/>
              </a:spcBef>
              <a:buNone/>
            </a:pPr>
            <a:r>
              <a:rPr lang="en-GB" sz="1800" dirty="0"/>
              <a:t>	joint pain (46%) 		raised temperature (fever)(16%) </a:t>
            </a:r>
          </a:p>
          <a:p>
            <a:pPr marL="285750" indent="-285750">
              <a:lnSpc>
                <a:spcPct val="120000"/>
              </a:lnSpc>
              <a:spcBef>
                <a:spcPts val="600"/>
              </a:spcBef>
              <a:buFont typeface="Arial" panose="020B0604020202020204" pitchFamily="34" charset="0"/>
              <a:buChar char="•"/>
            </a:pPr>
            <a:r>
              <a:rPr lang="en-GB" sz="1800" dirty="0"/>
              <a:t>these symptoms were usually mild or moderate in intensity and resolved within a few days </a:t>
            </a:r>
          </a:p>
          <a:p>
            <a:pPr marL="285750" indent="-285750">
              <a:lnSpc>
                <a:spcPct val="110000"/>
              </a:lnSpc>
              <a:spcBef>
                <a:spcPts val="0"/>
              </a:spcBef>
              <a:buFont typeface="Arial" panose="020B0604020202020204" pitchFamily="34" charset="0"/>
              <a:buChar char="•"/>
            </a:pPr>
            <a:r>
              <a:rPr lang="en-GB" sz="1800" dirty="0"/>
              <a:t>a slightly lower rate of reactions was seen in older age groups (those aged 65 years and above) than in those aged 18 to under 65 years. Reactions were more frequently reported after the second dose than the first dose</a:t>
            </a:r>
          </a:p>
          <a:p>
            <a:pPr marL="285750" indent="-285750">
              <a:lnSpc>
                <a:spcPct val="110000"/>
              </a:lnSpc>
              <a:spcBef>
                <a:spcPts val="0"/>
              </a:spcBef>
              <a:buFont typeface="Arial" panose="020B0604020202020204" pitchFamily="34" charset="0"/>
              <a:buChar char="•"/>
            </a:pPr>
            <a:r>
              <a:rPr lang="en-GB" sz="1800" dirty="0"/>
              <a:t>medicines such as paracetamol can be given for post-vaccination pain or fever if required</a:t>
            </a:r>
          </a:p>
        </p:txBody>
      </p:sp>
      <p:sp>
        <p:nvSpPr>
          <p:cNvPr id="10" name="Footer Placeholder 9">
            <a:extLst>
              <a:ext uri="{FF2B5EF4-FFF2-40B4-BE49-F238E27FC236}">
                <a16:creationId xmlns:a16="http://schemas.microsoft.com/office/drawing/2014/main" id="{85E6440F-9729-4F57-9C8B-C53C570E63B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730EE66E-8218-445C-859F-A78F7710DD1A}"/>
              </a:ext>
            </a:extLst>
          </p:cNvPr>
          <p:cNvSpPr>
            <a:spLocks noGrp="1"/>
          </p:cNvSpPr>
          <p:nvPr>
            <p:ph type="sldNum" sz="quarter" idx="11"/>
          </p:nvPr>
        </p:nvSpPr>
        <p:spPr/>
        <p:txBody>
          <a:bodyPr/>
          <a:lstStyle/>
          <a:p>
            <a:fld id="{344369E4-5DE7-46E5-874E-4FD437973785}" type="slidenum">
              <a:rPr lang="en-GB" smtClean="0"/>
              <a:pPr/>
              <a:t>180</a:t>
            </a:fld>
            <a:endParaRPr lang="en-GB" sz="1400" dirty="0"/>
          </a:p>
        </p:txBody>
      </p:sp>
    </p:spTree>
    <p:extLst>
      <p:ext uri="{BB962C8B-B14F-4D97-AF65-F5344CB8AC3E}">
        <p14:creationId xmlns:p14="http://schemas.microsoft.com/office/powerpoint/2010/main" val="176627444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86D3-6F7D-43DD-9FC7-5F4E6ADA4194}"/>
              </a:ext>
            </a:extLst>
          </p:cNvPr>
          <p:cNvSpPr>
            <a:spLocks noGrp="1"/>
          </p:cNvSpPr>
          <p:nvPr>
            <p:ph type="title"/>
          </p:nvPr>
        </p:nvSpPr>
        <p:spPr>
          <a:xfrm>
            <a:off x="428795" y="301274"/>
            <a:ext cx="7798726" cy="972607"/>
          </a:xfrm>
        </p:spPr>
        <p:txBody>
          <a:bodyPr>
            <a:normAutofit/>
          </a:bodyPr>
          <a:lstStyle/>
          <a:p>
            <a:r>
              <a:rPr lang="en-GB" sz="3200" dirty="0"/>
              <a:t>Local reactions at the vaccination site</a:t>
            </a:r>
          </a:p>
        </p:txBody>
      </p:sp>
      <p:sp>
        <p:nvSpPr>
          <p:cNvPr id="3" name="Content Placeholder 2">
            <a:extLst>
              <a:ext uri="{FF2B5EF4-FFF2-40B4-BE49-F238E27FC236}">
                <a16:creationId xmlns:a16="http://schemas.microsoft.com/office/drawing/2014/main" id="{578BD5FB-2D89-4AAF-A34F-1311A1F45811}"/>
              </a:ext>
            </a:extLst>
          </p:cNvPr>
          <p:cNvSpPr>
            <a:spLocks noGrp="1"/>
          </p:cNvSpPr>
          <p:nvPr>
            <p:ph idx="1"/>
          </p:nvPr>
        </p:nvSpPr>
        <p:spPr>
          <a:xfrm>
            <a:off x="490003" y="1469068"/>
            <a:ext cx="8914056" cy="4856232"/>
          </a:xfrm>
        </p:spPr>
        <p:txBody>
          <a:bodyPr>
            <a:normAutofit/>
          </a:bodyPr>
          <a:lstStyle/>
          <a:p>
            <a:pPr marL="285750" indent="-285750">
              <a:lnSpc>
                <a:spcPct val="100000"/>
              </a:lnSpc>
              <a:spcBef>
                <a:spcPts val="0"/>
              </a:spcBef>
              <a:buFont typeface="Arial" panose="020B0604020202020204" pitchFamily="34" charset="0"/>
              <a:buChar char="•"/>
            </a:pPr>
            <a:r>
              <a:rPr lang="en-GB" sz="1700" dirty="0"/>
              <a:t>the MHRA have received reports of skin reactions occurring around the vaccination site 4 to 11 days after vaccination. The majority of the reports received have been following the Moderna vaccine</a:t>
            </a:r>
          </a:p>
          <a:p>
            <a:pPr marL="285750" indent="-285750">
              <a:lnSpc>
                <a:spcPct val="100000"/>
              </a:lnSpc>
              <a:spcBef>
                <a:spcPts val="0"/>
              </a:spcBef>
              <a:buFont typeface="Arial" panose="020B0604020202020204" pitchFamily="34" charset="0"/>
              <a:buChar char="•"/>
            </a:pPr>
            <a:endParaRPr lang="en-GB" sz="1700" dirty="0"/>
          </a:p>
          <a:p>
            <a:pPr marL="285750" indent="-285750">
              <a:lnSpc>
                <a:spcPct val="100000"/>
              </a:lnSpc>
              <a:spcBef>
                <a:spcPts val="0"/>
              </a:spcBef>
              <a:buFont typeface="Arial" panose="020B0604020202020204" pitchFamily="34" charset="0"/>
              <a:buChar char="•"/>
            </a:pPr>
            <a:r>
              <a:rPr lang="en-GB" sz="1700" dirty="0"/>
              <a:t>the reactions are characterized by a rash, swelling and tenderness that can cover the whole upper arm and may be itchy and/or painful and warm to the touch </a:t>
            </a:r>
          </a:p>
          <a:p>
            <a:pPr marL="285750" indent="-285750">
              <a:lnSpc>
                <a:spcPct val="100000"/>
              </a:lnSpc>
              <a:spcBef>
                <a:spcPts val="0"/>
              </a:spcBef>
              <a:buFont typeface="Arial" panose="020B0604020202020204" pitchFamily="34" charset="0"/>
              <a:buChar char="•"/>
            </a:pPr>
            <a:endParaRPr lang="en-GB" sz="1700" dirty="0"/>
          </a:p>
          <a:p>
            <a:pPr marL="285750" indent="-285750">
              <a:lnSpc>
                <a:spcPct val="100000"/>
              </a:lnSpc>
              <a:spcBef>
                <a:spcPts val="0"/>
              </a:spcBef>
              <a:buFont typeface="Arial" panose="020B0604020202020204" pitchFamily="34" charset="0"/>
              <a:buChar char="•"/>
            </a:pPr>
            <a:r>
              <a:rPr lang="en-GB" sz="1700" dirty="0"/>
              <a:t>the reactions are usually self-limiting and resolve within a day or two, although in some patients it can take slightly longer to disappear</a:t>
            </a:r>
          </a:p>
          <a:p>
            <a:pPr marL="285750" indent="-285750">
              <a:lnSpc>
                <a:spcPct val="100000"/>
              </a:lnSpc>
              <a:spcBef>
                <a:spcPts val="0"/>
              </a:spcBef>
              <a:buFont typeface="Arial" panose="020B0604020202020204" pitchFamily="34" charset="0"/>
              <a:buChar char="•"/>
            </a:pPr>
            <a:endParaRPr lang="en-GB" sz="1700" dirty="0"/>
          </a:p>
          <a:p>
            <a:pPr marL="285750" indent="-285750">
              <a:lnSpc>
                <a:spcPct val="100000"/>
              </a:lnSpc>
              <a:spcBef>
                <a:spcPts val="0"/>
              </a:spcBef>
              <a:buFont typeface="Arial" panose="020B0604020202020204" pitchFamily="34" charset="0"/>
              <a:buChar char="•"/>
            </a:pPr>
            <a:r>
              <a:rPr lang="en-GB" sz="17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lnSpc>
                <a:spcPct val="100000"/>
              </a:lnSpc>
              <a:spcBef>
                <a:spcPts val="0"/>
              </a:spcBef>
              <a:buFont typeface="Arial" panose="020B0604020202020204" pitchFamily="34" charset="0"/>
              <a:buChar char="•"/>
            </a:pPr>
            <a:endParaRPr lang="en-GB" sz="1700" dirty="0"/>
          </a:p>
          <a:p>
            <a:pPr marL="285750" indent="-285750">
              <a:lnSpc>
                <a:spcPct val="100000"/>
              </a:lnSpc>
              <a:spcBef>
                <a:spcPts val="0"/>
              </a:spcBef>
              <a:buFont typeface="Arial" panose="020B0604020202020204" pitchFamily="34" charset="0"/>
              <a:buChar char="•"/>
            </a:pPr>
            <a:r>
              <a:rPr lang="en-GB" sz="1700" dirty="0"/>
              <a:t>those who experience delayed skin reactions after their COVID-19 vaccination which do not resolve within a few days should seek medical advice</a:t>
            </a:r>
          </a:p>
          <a:p>
            <a:endParaRPr lang="en-GB" dirty="0"/>
          </a:p>
        </p:txBody>
      </p:sp>
      <p:sp>
        <p:nvSpPr>
          <p:cNvPr id="10" name="Footer Placeholder 9">
            <a:extLst>
              <a:ext uri="{FF2B5EF4-FFF2-40B4-BE49-F238E27FC236}">
                <a16:creationId xmlns:a16="http://schemas.microsoft.com/office/drawing/2014/main" id="{CF1C944C-4D71-4456-9850-D8853C5CED6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20B80F2B-F0DF-4047-9F36-8F06578F6D79}"/>
              </a:ext>
            </a:extLst>
          </p:cNvPr>
          <p:cNvSpPr>
            <a:spLocks noGrp="1"/>
          </p:cNvSpPr>
          <p:nvPr>
            <p:ph type="sldNum" sz="quarter" idx="11"/>
          </p:nvPr>
        </p:nvSpPr>
        <p:spPr/>
        <p:txBody>
          <a:bodyPr/>
          <a:lstStyle/>
          <a:p>
            <a:fld id="{344369E4-5DE7-46E5-874E-4FD437973785}" type="slidenum">
              <a:rPr lang="en-GB" smtClean="0"/>
              <a:pPr/>
              <a:t>181</a:t>
            </a:fld>
            <a:endParaRPr lang="en-GB" sz="1400" dirty="0"/>
          </a:p>
        </p:txBody>
      </p:sp>
    </p:spTree>
    <p:extLst>
      <p:ext uri="{BB962C8B-B14F-4D97-AF65-F5344CB8AC3E}">
        <p14:creationId xmlns:p14="http://schemas.microsoft.com/office/powerpoint/2010/main" val="146473812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30206" y="255659"/>
            <a:ext cx="10515600" cy="972607"/>
          </a:xfrm>
        </p:spPr>
        <p:txBody>
          <a:bodyPr>
            <a:normAutofit fontScale="90000"/>
          </a:bodyPr>
          <a:lstStyle/>
          <a:p>
            <a:r>
              <a:rPr lang="en-GB" dirty="0"/>
              <a:t>Moderna COVID-19 vaccine presentation</a:t>
            </a:r>
            <a:br>
              <a:rPr lang="en-GB" dirty="0"/>
            </a:b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428795" y="1699171"/>
            <a:ext cx="6897675" cy="4739679"/>
          </a:xfrm>
        </p:spPr>
        <p:txBody>
          <a:bodyPr/>
          <a:lstStyle/>
          <a:p>
            <a:pPr marL="285750" indent="-285750">
              <a:lnSpc>
                <a:spcPct val="100000"/>
              </a:lnSpc>
              <a:spcBef>
                <a:spcPts val="0"/>
              </a:spcBef>
              <a:buFont typeface="Arial" panose="020B0604020202020204" pitchFamily="34" charset="0"/>
              <a:buChar char="•"/>
            </a:pPr>
            <a:r>
              <a:rPr lang="en-GB" sz="2000" dirty="0"/>
              <a:t>the vaccine packs contain 10 multidose vials of vaccine</a:t>
            </a:r>
          </a:p>
          <a:p>
            <a:pPr marL="285750" indent="-285750">
              <a:lnSpc>
                <a:spcPct val="100000"/>
              </a:lnSpc>
              <a:spcBef>
                <a:spcPts val="1200"/>
              </a:spcBef>
              <a:buFont typeface="Arial" panose="020B0604020202020204" pitchFamily="34" charset="0"/>
              <a:buChar char="•"/>
            </a:pPr>
            <a:r>
              <a:rPr lang="en-GB" sz="2000" dirty="0"/>
              <a:t>the vaccine is contained in a multidose clear glass vial. The vial has a rubber (chlorobutyl) stopper, aluminium seal and a flip-off plastic cap. The stopper does not contain latex</a:t>
            </a:r>
          </a:p>
          <a:p>
            <a:pPr marL="285750" indent="-285750">
              <a:lnSpc>
                <a:spcPct val="100000"/>
              </a:lnSpc>
              <a:spcBef>
                <a:spcPts val="1200"/>
              </a:spcBef>
            </a:pPr>
            <a:r>
              <a:rPr lang="en-GB" sz="2000" dirty="0"/>
              <a:t>if the dose-sparing needles and syringes being supplied with the vaccine are used, it should be possible to obtain at least 10 primary doses of 0.5ml or a maximum of 20 booster doses of 0.25ml from the vial </a:t>
            </a:r>
          </a:p>
          <a:p>
            <a:pPr marL="0" indent="0"/>
            <a:endParaRPr lang="en-GB" sz="900" dirty="0"/>
          </a:p>
          <a:p>
            <a:endParaRPr lang="en-GB" dirty="0"/>
          </a:p>
        </p:txBody>
      </p:sp>
      <p:sp>
        <p:nvSpPr>
          <p:cNvPr id="12" name="Rectangle 8">
            <a:extLst>
              <a:ext uri="{FF2B5EF4-FFF2-40B4-BE49-F238E27FC236}">
                <a16:creationId xmlns:a16="http://schemas.microsoft.com/office/drawing/2014/main" id="{9F08C3A1-B9FB-4187-8BC1-938C92C88567}"/>
              </a:ext>
            </a:extLst>
          </p:cNvPr>
          <p:cNvSpPr>
            <a:spLocks noChangeArrowheads="1"/>
          </p:cNvSpPr>
          <p:nvPr/>
        </p:nvSpPr>
        <p:spPr bwMode="auto">
          <a:xfrm>
            <a:off x="10592641" y="116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1" name="Footer Placeholder 10">
            <a:extLst>
              <a:ext uri="{FF2B5EF4-FFF2-40B4-BE49-F238E27FC236}">
                <a16:creationId xmlns:a16="http://schemas.microsoft.com/office/drawing/2014/main" id="{EDF1B889-F2D3-412D-ABB6-0CB627A3F88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D929BCDB-4F67-452C-919F-20DFDB4ABE26}"/>
              </a:ext>
            </a:extLst>
          </p:cNvPr>
          <p:cNvSpPr>
            <a:spLocks noGrp="1"/>
          </p:cNvSpPr>
          <p:nvPr>
            <p:ph type="sldNum" sz="quarter" idx="11"/>
          </p:nvPr>
        </p:nvSpPr>
        <p:spPr/>
        <p:txBody>
          <a:bodyPr/>
          <a:lstStyle/>
          <a:p>
            <a:fld id="{344369E4-5DE7-46E5-874E-4FD437973785}" type="slidenum">
              <a:rPr lang="en-GB" smtClean="0"/>
              <a:pPr/>
              <a:t>182</a:t>
            </a:fld>
            <a:endParaRPr lang="en-GB" sz="1400" dirty="0"/>
          </a:p>
        </p:txBody>
      </p:sp>
      <p:pic>
        <p:nvPicPr>
          <p:cNvPr id="3074" name="Picture 1">
            <a:extLst>
              <a:ext uri="{FF2B5EF4-FFF2-40B4-BE49-F238E27FC236}">
                <a16:creationId xmlns:a16="http://schemas.microsoft.com/office/drawing/2014/main" id="{BBA09461-EA3F-4DC0-BF24-287D4B11A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309" y="2074920"/>
            <a:ext cx="2080497" cy="368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557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C8-3817-4AA6-BBC3-895EBD4CD3C1}"/>
              </a:ext>
            </a:extLst>
          </p:cNvPr>
          <p:cNvSpPr>
            <a:spLocks noGrp="1"/>
          </p:cNvSpPr>
          <p:nvPr>
            <p:ph type="title"/>
          </p:nvPr>
        </p:nvSpPr>
        <p:spPr>
          <a:xfrm>
            <a:off x="390087" y="313639"/>
            <a:ext cx="10515600" cy="972607"/>
          </a:xfrm>
        </p:spPr>
        <p:txBody>
          <a:bodyPr/>
          <a:lstStyle/>
          <a:p>
            <a:r>
              <a:rPr lang="en-GB" dirty="0"/>
              <a:t>Ordering</a:t>
            </a:r>
          </a:p>
        </p:txBody>
      </p:sp>
      <p:sp>
        <p:nvSpPr>
          <p:cNvPr id="3" name="Content Placeholder 2">
            <a:extLst>
              <a:ext uri="{FF2B5EF4-FFF2-40B4-BE49-F238E27FC236}">
                <a16:creationId xmlns:a16="http://schemas.microsoft.com/office/drawing/2014/main" id="{E3BF291A-6756-4A5E-8A28-AB4974BD1A1E}"/>
              </a:ext>
            </a:extLst>
          </p:cNvPr>
          <p:cNvSpPr>
            <a:spLocks noGrp="1"/>
          </p:cNvSpPr>
          <p:nvPr>
            <p:ph idx="1"/>
          </p:nvPr>
        </p:nvSpPr>
        <p:spPr>
          <a:xfrm>
            <a:off x="390087" y="1556711"/>
            <a:ext cx="10007607" cy="4735031"/>
          </a:xfrm>
        </p:spPr>
        <p:txBody>
          <a:bodyPr>
            <a:normAutofit fontScale="85000" lnSpcReduction="10000"/>
          </a:bodyPr>
          <a:lstStyle/>
          <a:p>
            <a:pPr marL="285750" indent="-285750">
              <a:lnSpc>
                <a:spcPct val="120000"/>
              </a:lnSpc>
              <a:spcBef>
                <a:spcPts val="0"/>
              </a:spcBef>
            </a:pPr>
            <a:r>
              <a:rPr lang="en-GB" dirty="0"/>
              <a:t>Moderna COVID-19 vaccine (Spikevax) should be ordered via the ImmForm platform (pre-authorised NHS Trusts) or the Foundry system (PCN designated sites). Ordering is only available for pre-authorised sites</a:t>
            </a:r>
          </a:p>
          <a:p>
            <a:pPr marL="285750" indent="-285750">
              <a:lnSpc>
                <a:spcPct val="120000"/>
              </a:lnSpc>
              <a:spcBef>
                <a:spcPts val="1200"/>
              </a:spcBef>
            </a:pPr>
            <a:r>
              <a:rPr lang="en-GB" dirty="0"/>
              <a:t>combined 1 ml fixed-needle (23 gauge, 25mm length) dose-sparing syringes for administration are available to order separately on ImmForm</a:t>
            </a:r>
          </a:p>
          <a:p>
            <a:pPr marL="285750" indent="-285750">
              <a:lnSpc>
                <a:spcPct val="120000"/>
              </a:lnSpc>
              <a:spcBef>
                <a:spcPts val="1200"/>
              </a:spcBef>
            </a:pPr>
            <a:r>
              <a:rPr lang="en-GB" dirty="0"/>
              <a:t>syringes and longer-length (38mm) needles for administration can be ordered for those who are morbidly obese</a:t>
            </a:r>
          </a:p>
          <a:p>
            <a:pPr marL="285750" indent="-285750">
              <a:lnSpc>
                <a:spcPct val="120000"/>
              </a:lnSpc>
              <a:spcBef>
                <a:spcPts val="1200"/>
              </a:spcBef>
            </a:pPr>
            <a:r>
              <a:rPr lang="en-GB" dirty="0"/>
              <a:t>Patient Information Leaflets are also provided with each vaccine pack </a:t>
            </a:r>
          </a:p>
          <a:p>
            <a:pPr marL="285750" indent="-285750">
              <a:lnSpc>
                <a:spcPct val="120000"/>
              </a:lnSpc>
              <a:spcBef>
                <a:spcPts val="1200"/>
              </a:spcBef>
            </a:pPr>
            <a:r>
              <a:rPr lang="en-GB" dirty="0"/>
              <a:t>patient vaccination record cards should be ordered</a:t>
            </a:r>
            <a:r>
              <a:rPr lang="en-GB" b="1" dirty="0">
                <a:latin typeface="Calibri" panose="020F0502020204030204" pitchFamily="34" charset="0"/>
                <a:ea typeface="Calibri" panose="020F0502020204030204" pitchFamily="34" charset="0"/>
              </a:rPr>
              <a:t> </a:t>
            </a:r>
            <a:r>
              <a:rPr lang="en-GB" dirty="0">
                <a:ea typeface="Calibri" panose="020F0502020204030204" pitchFamily="34" charset="0"/>
              </a:rPr>
              <a:t>directly from the Health Publications website</a:t>
            </a:r>
          </a:p>
          <a:p>
            <a:pPr marL="285750" indent="-285750">
              <a:lnSpc>
                <a:spcPct val="120000"/>
              </a:lnSpc>
              <a:spcBef>
                <a:spcPts val="1200"/>
              </a:spcBef>
            </a:pPr>
            <a:r>
              <a:rPr lang="en-GB" dirty="0"/>
              <a:t>vaccinators are advised to read the </a:t>
            </a:r>
            <a:r>
              <a:rPr lang="en-GB" dirty="0">
                <a:hlinkClick r:id="rId3"/>
              </a:rPr>
              <a:t>latest administration instructions electronically</a:t>
            </a:r>
            <a:endParaRPr lang="en-GB" dirty="0"/>
          </a:p>
          <a:p>
            <a:endParaRPr lang="en-GB" dirty="0"/>
          </a:p>
        </p:txBody>
      </p:sp>
      <p:sp>
        <p:nvSpPr>
          <p:cNvPr id="4" name="Footer Placeholder 3">
            <a:extLst>
              <a:ext uri="{FF2B5EF4-FFF2-40B4-BE49-F238E27FC236}">
                <a16:creationId xmlns:a16="http://schemas.microsoft.com/office/drawing/2014/main" id="{C06FBE9A-95E6-4B61-92F3-47E139CF7E1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9D1F79F6-8BDA-44D6-A29B-175357E16D21}"/>
              </a:ext>
            </a:extLst>
          </p:cNvPr>
          <p:cNvSpPr>
            <a:spLocks noGrp="1"/>
          </p:cNvSpPr>
          <p:nvPr>
            <p:ph type="sldNum" sz="quarter" idx="11"/>
          </p:nvPr>
        </p:nvSpPr>
        <p:spPr/>
        <p:txBody>
          <a:bodyPr/>
          <a:lstStyle/>
          <a:p>
            <a:fld id="{344369E4-5DE7-46E5-874E-4FD437973785}" type="slidenum">
              <a:rPr lang="en-GB" smtClean="0"/>
              <a:pPr/>
              <a:t>183</a:t>
            </a:fld>
            <a:endParaRPr lang="en-GB" sz="1400" dirty="0"/>
          </a:p>
        </p:txBody>
      </p:sp>
    </p:spTree>
    <p:extLst>
      <p:ext uri="{BB962C8B-B14F-4D97-AF65-F5344CB8AC3E}">
        <p14:creationId xmlns:p14="http://schemas.microsoft.com/office/powerpoint/2010/main" val="535067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17525" y="356195"/>
            <a:ext cx="10704000" cy="793737"/>
          </a:xfrm>
        </p:spPr>
        <p:txBody>
          <a:bodyPr>
            <a:normAutofit fontScale="90000"/>
          </a:bodyPr>
          <a:lstStyle/>
          <a:p>
            <a:r>
              <a:rPr lang="en-GB" dirty="0"/>
              <a:t>Moderna vaccine (Spikevax) dose and schedule</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428796" y="1511193"/>
            <a:ext cx="9917928" cy="4780549"/>
          </a:xfrm>
        </p:spPr>
        <p:txBody>
          <a:bodyPr>
            <a:normAutofit fontScale="85000" lnSpcReduction="20000"/>
          </a:bodyPr>
          <a:lstStyle/>
          <a:p>
            <a:pPr marL="285750" indent="-285750">
              <a:lnSpc>
                <a:spcPct val="120000"/>
              </a:lnSpc>
              <a:spcBef>
                <a:spcPts val="0"/>
              </a:spcBef>
              <a:buFont typeface="Arial" panose="020B0604020202020204" pitchFamily="34" charset="0"/>
              <a:buChar char="•"/>
            </a:pPr>
            <a:r>
              <a:rPr lang="en-GB" dirty="0"/>
              <a:t>the priming dose of Spikevax is 0.5 ml</a:t>
            </a:r>
          </a:p>
          <a:p>
            <a:pPr marL="285750" indent="-285750">
              <a:lnSpc>
                <a:spcPct val="120000"/>
              </a:lnSpc>
              <a:spcBef>
                <a:spcPts val="600"/>
              </a:spcBef>
              <a:buFont typeface="Arial" panose="020B0604020202020204" pitchFamily="34" charset="0"/>
              <a:buChar char="•"/>
            </a:pPr>
            <a:r>
              <a:rPr lang="en-GB" dirty="0"/>
              <a:t>the primary course consists of 2 doses with a minimum 28-day interval between doses</a:t>
            </a:r>
          </a:p>
          <a:p>
            <a:pPr marL="285750" indent="-285750">
              <a:lnSpc>
                <a:spcPct val="120000"/>
              </a:lnSpc>
              <a:spcBef>
                <a:spcPts val="600"/>
              </a:spcBef>
            </a:pPr>
            <a:r>
              <a:rPr lang="en-GB" dirty="0"/>
              <a:t>currently, JCVI is recommending an interval of 8 weeks between primary doses of Moderna COVID-19 vaccine </a:t>
            </a:r>
          </a:p>
          <a:p>
            <a:pPr marL="285750" indent="-285750">
              <a:lnSpc>
                <a:spcPct val="120000"/>
              </a:lnSpc>
              <a:spcBef>
                <a:spcPts val="600"/>
              </a:spcBef>
            </a:pPr>
            <a:r>
              <a:rPr lang="en-GB" dirty="0"/>
              <a:t>operationally, using the same minimum interval for all products will simplify supply and booking, and will help to ensure a good balance between achieving rapid and long-lasting protection</a:t>
            </a:r>
          </a:p>
          <a:p>
            <a:pPr marL="285750" indent="-285750">
              <a:lnSpc>
                <a:spcPct val="120000"/>
              </a:lnSpc>
              <a:spcBef>
                <a:spcPts val="600"/>
              </a:spcBef>
              <a:buFont typeface="Arial" panose="020B0604020202020204" pitchFamily="34" charset="0"/>
              <a:buChar char="•"/>
            </a:pPr>
            <a:r>
              <a:rPr lang="en-GB" dirty="0"/>
              <a:t>the main exception to the 8 week lower interval would be those about to commence immunosuppressive treatment. In these individuals, the minimal interval between doses (28 days for Moderna vaccine (Spikevax)) may be followed to ensure that the vaccine is given whilst their immune system is better able to respond</a:t>
            </a:r>
          </a:p>
          <a:p>
            <a:pPr marL="285750" indent="-285750">
              <a:lnSpc>
                <a:spcPct val="120000"/>
              </a:lnSpc>
              <a:spcBef>
                <a:spcPts val="600"/>
              </a:spcBef>
            </a:pPr>
            <a:r>
              <a:rPr lang="en-GB" dirty="0"/>
              <a:t>the booster dose of Spikevax is 0.25ml and this should be given to eligible individuals at least 3 months after completing the primary course</a:t>
            </a:r>
          </a:p>
          <a:p>
            <a:pPr marL="285750" indent="-285750">
              <a:lnSpc>
                <a:spcPct val="120000"/>
              </a:lnSpc>
              <a:spcBef>
                <a:spcPts val="600"/>
              </a:spcBef>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6CF5D9EC-E286-4BBA-B1C2-3110FAA71FA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626275A-43D1-4759-9D3C-2BB738D849EC}"/>
              </a:ext>
            </a:extLst>
          </p:cNvPr>
          <p:cNvSpPr>
            <a:spLocks noGrp="1"/>
          </p:cNvSpPr>
          <p:nvPr>
            <p:ph type="sldNum" sz="quarter" idx="11"/>
          </p:nvPr>
        </p:nvSpPr>
        <p:spPr/>
        <p:txBody>
          <a:bodyPr/>
          <a:lstStyle/>
          <a:p>
            <a:fld id="{344369E4-5DE7-46E5-874E-4FD437973785}" type="slidenum">
              <a:rPr lang="en-GB" smtClean="0"/>
              <a:pPr/>
              <a:t>184</a:t>
            </a:fld>
            <a:endParaRPr lang="en-GB" sz="1400" dirty="0"/>
          </a:p>
        </p:txBody>
      </p:sp>
    </p:spTree>
    <p:extLst>
      <p:ext uri="{BB962C8B-B14F-4D97-AF65-F5344CB8AC3E}">
        <p14:creationId xmlns:p14="http://schemas.microsoft.com/office/powerpoint/2010/main" val="19331315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7F9-9BD2-4292-914E-E1E31815470A}"/>
              </a:ext>
            </a:extLst>
          </p:cNvPr>
          <p:cNvSpPr>
            <a:spLocks noGrp="1"/>
          </p:cNvSpPr>
          <p:nvPr>
            <p:ph type="title"/>
          </p:nvPr>
        </p:nvSpPr>
        <p:spPr>
          <a:xfrm>
            <a:off x="510223" y="380899"/>
            <a:ext cx="10059905" cy="800223"/>
          </a:xfrm>
        </p:spPr>
        <p:txBody>
          <a:bodyPr>
            <a:normAutofit/>
          </a:bodyPr>
          <a:lstStyle/>
          <a:p>
            <a:r>
              <a:rPr lang="en-GB" sz="3200" dirty="0"/>
              <a:t>Storage of Moderna Spikevax vaccine</a:t>
            </a:r>
          </a:p>
        </p:txBody>
      </p:sp>
      <p:sp>
        <p:nvSpPr>
          <p:cNvPr id="3" name="Content Placeholder 2">
            <a:extLst>
              <a:ext uri="{FF2B5EF4-FFF2-40B4-BE49-F238E27FC236}">
                <a16:creationId xmlns:a16="http://schemas.microsoft.com/office/drawing/2014/main" id="{375ABC03-44C4-4D33-B1F8-FF4D2A17D74D}"/>
              </a:ext>
            </a:extLst>
          </p:cNvPr>
          <p:cNvSpPr>
            <a:spLocks noGrp="1"/>
          </p:cNvSpPr>
          <p:nvPr>
            <p:ph idx="1"/>
          </p:nvPr>
        </p:nvSpPr>
        <p:spPr>
          <a:xfrm>
            <a:off x="469235" y="1479026"/>
            <a:ext cx="9811677" cy="4959824"/>
          </a:xfrm>
        </p:spPr>
        <p:txBody>
          <a:bodyPr>
            <a:normAutofit fontScale="92500"/>
          </a:bodyPr>
          <a:lstStyle/>
          <a:p>
            <a:pPr marL="0" indent="0">
              <a:lnSpc>
                <a:spcPct val="110000"/>
              </a:lnSpc>
              <a:spcBef>
                <a:spcPts val="0"/>
              </a:spcBef>
              <a:buNone/>
            </a:pPr>
            <a:r>
              <a:rPr lang="en-GB" dirty="0"/>
              <a:t>The Moderna COVID-19 vaccine (Spikevax) will be delivered frozen to healthcare facilities with the appropriate freezers to store the vaccine vials between -25ºC to -15ºC until ready for use.</a:t>
            </a:r>
          </a:p>
          <a:p>
            <a:pPr marL="285750" lvl="0" indent="-285750">
              <a:lnSpc>
                <a:spcPct val="100000"/>
              </a:lnSpc>
              <a:spcBef>
                <a:spcPts val="1200"/>
              </a:spcBef>
              <a:buFont typeface="Arial" panose="020B0604020202020204" pitchFamily="34" charset="0"/>
              <a:buChar char="•"/>
            </a:pPr>
            <a:r>
              <a:rPr lang="en-GB" dirty="0"/>
              <a:t>thaw in refrigerated conditions between +2ºC to +8ºC for 2½ hours. Let each vial stand at room temperature for 15 minutes before administering</a:t>
            </a:r>
          </a:p>
          <a:p>
            <a:pPr marL="285750" lvl="0" indent="-285750">
              <a:lnSpc>
                <a:spcPct val="110000"/>
              </a:lnSpc>
              <a:spcBef>
                <a:spcPts val="600"/>
              </a:spcBef>
              <a:buFont typeface="Arial" panose="020B0604020202020204" pitchFamily="34" charset="0"/>
              <a:buChar char="•"/>
            </a:pPr>
            <a:r>
              <a:rPr lang="en-GB" dirty="0"/>
              <a:t>alternatively, thaw at room temperature between +15ºC to +25ºC for 1 hour</a:t>
            </a:r>
          </a:p>
          <a:p>
            <a:pPr marL="285750" lvl="0" indent="-285750">
              <a:lnSpc>
                <a:spcPct val="110000"/>
              </a:lnSpc>
              <a:spcBef>
                <a:spcPts val="600"/>
              </a:spcBef>
              <a:buFont typeface="Arial" panose="020B0604020202020204" pitchFamily="34" charset="0"/>
              <a:buChar char="•"/>
            </a:pPr>
            <a:r>
              <a:rPr lang="en-GB" dirty="0"/>
              <a:t>once thawed, the vaccine cannot be re-frozen and may be stored refrigerated at +2ºC to +8ºC, protected from light, for up to 30 days if it has not been opened and the bung has not been punctured by a needle</a:t>
            </a:r>
          </a:p>
          <a:p>
            <a:pPr marL="285750" lvl="0" indent="-285750">
              <a:lnSpc>
                <a:spcPct val="110000"/>
              </a:lnSpc>
              <a:spcBef>
                <a:spcPts val="600"/>
              </a:spcBef>
              <a:buFont typeface="Arial" panose="020B0604020202020204" pitchFamily="34" charset="0"/>
              <a:buChar char="•"/>
            </a:pPr>
            <a:r>
              <a:rPr lang="en-GB" dirty="0"/>
              <a:t>within the 30 day period, up to 12 hours may be used for transportation</a:t>
            </a:r>
          </a:p>
          <a:p>
            <a:pPr marL="285750" lvl="0" indent="-285750">
              <a:lnSpc>
                <a:spcPct val="110000"/>
              </a:lnSpc>
              <a:spcBef>
                <a:spcPts val="600"/>
              </a:spcBef>
              <a:buFont typeface="Arial" panose="020B0604020202020204" pitchFamily="34" charset="0"/>
              <a:buChar char="•"/>
            </a:pPr>
            <a:r>
              <a:rPr lang="en-GB" dirty="0"/>
              <a:t>shelf-life is 7 months at -25ºC to -15ºC</a:t>
            </a:r>
          </a:p>
          <a:p>
            <a:endParaRPr lang="en-GB" dirty="0"/>
          </a:p>
        </p:txBody>
      </p:sp>
      <p:sp>
        <p:nvSpPr>
          <p:cNvPr id="10" name="Footer Placeholder 9">
            <a:extLst>
              <a:ext uri="{FF2B5EF4-FFF2-40B4-BE49-F238E27FC236}">
                <a16:creationId xmlns:a16="http://schemas.microsoft.com/office/drawing/2014/main" id="{AD356C31-9FBB-4928-8539-9686E05DB6F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8D1E884-2D48-4B78-AC7D-6CD14B09CE74}"/>
              </a:ext>
            </a:extLst>
          </p:cNvPr>
          <p:cNvSpPr>
            <a:spLocks noGrp="1"/>
          </p:cNvSpPr>
          <p:nvPr>
            <p:ph type="sldNum" sz="quarter" idx="11"/>
          </p:nvPr>
        </p:nvSpPr>
        <p:spPr/>
        <p:txBody>
          <a:bodyPr/>
          <a:lstStyle/>
          <a:p>
            <a:fld id="{344369E4-5DE7-46E5-874E-4FD437973785}" type="slidenum">
              <a:rPr lang="en-GB" smtClean="0"/>
              <a:pPr/>
              <a:t>185</a:t>
            </a:fld>
            <a:endParaRPr lang="en-GB" sz="1400" dirty="0"/>
          </a:p>
        </p:txBody>
      </p:sp>
    </p:spTree>
    <p:extLst>
      <p:ext uri="{BB962C8B-B14F-4D97-AF65-F5344CB8AC3E}">
        <p14:creationId xmlns:p14="http://schemas.microsoft.com/office/powerpoint/2010/main" val="39621590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19A-4C52-422D-B83E-4789912A592A}"/>
              </a:ext>
            </a:extLst>
          </p:cNvPr>
          <p:cNvSpPr>
            <a:spLocks noGrp="1"/>
          </p:cNvSpPr>
          <p:nvPr>
            <p:ph type="title"/>
          </p:nvPr>
        </p:nvSpPr>
        <p:spPr>
          <a:xfrm>
            <a:off x="428795" y="279806"/>
            <a:ext cx="10090999" cy="723971"/>
          </a:xfrm>
        </p:spPr>
        <p:txBody>
          <a:bodyPr>
            <a:noAutofit/>
          </a:bodyPr>
          <a:lstStyle/>
          <a:p>
            <a:r>
              <a:rPr lang="en-GB" sz="3200" dirty="0"/>
              <a:t>Storage of Moderna Spikevax vaccine in a thawed state</a:t>
            </a:r>
          </a:p>
        </p:txBody>
      </p:sp>
      <p:sp>
        <p:nvSpPr>
          <p:cNvPr id="3" name="Content Placeholder 2">
            <a:extLst>
              <a:ext uri="{FF2B5EF4-FFF2-40B4-BE49-F238E27FC236}">
                <a16:creationId xmlns:a16="http://schemas.microsoft.com/office/drawing/2014/main" id="{60B42B8C-693A-4B15-9B0C-34879261E270}"/>
              </a:ext>
            </a:extLst>
          </p:cNvPr>
          <p:cNvSpPr>
            <a:spLocks noGrp="1"/>
          </p:cNvSpPr>
          <p:nvPr>
            <p:ph idx="1"/>
          </p:nvPr>
        </p:nvSpPr>
        <p:spPr>
          <a:xfrm>
            <a:off x="490211" y="1505342"/>
            <a:ext cx="6573320" cy="4761439"/>
          </a:xfrm>
        </p:spPr>
        <p:txBody>
          <a:bodyPr>
            <a:normAutofit fontScale="77500" lnSpcReduction="20000"/>
          </a:bodyPr>
          <a:lstStyle/>
          <a:p>
            <a:pPr marL="285750" indent="-285750">
              <a:lnSpc>
                <a:spcPct val="120000"/>
              </a:lnSpc>
              <a:spcBef>
                <a:spcPts val="0"/>
              </a:spcBef>
              <a:buFont typeface="Arial" panose="020B0604020202020204" pitchFamily="34" charset="0"/>
              <a:buChar char="•"/>
            </a:pPr>
            <a:r>
              <a:rPr lang="en-GB" dirty="0"/>
              <a:t>the vaccine may then be delivered to where it is going to be administered thawed but refrigerated between +2ºC and +8ºC</a:t>
            </a:r>
          </a:p>
          <a:p>
            <a:pPr marL="285750" lvl="0" indent="-285750">
              <a:lnSpc>
                <a:spcPct val="120000"/>
              </a:lnSpc>
              <a:spcBef>
                <a:spcPts val="600"/>
              </a:spcBef>
              <a:buFont typeface="Arial" panose="020B0604020202020204" pitchFamily="34" charset="0"/>
              <a:buChar char="•"/>
            </a:pPr>
            <a:r>
              <a:rPr lang="en-GB" dirty="0"/>
              <a:t>refrigerated vaccine must be transferred immediately to a vaccine fridge on arrival and stored in a carefully monitored temperature range of +2ºC and +8ºC</a:t>
            </a:r>
          </a:p>
          <a:p>
            <a:pPr marL="285750" lvl="0" indent="-285750">
              <a:lnSpc>
                <a:spcPct val="120000"/>
              </a:lnSpc>
              <a:spcBef>
                <a:spcPts val="600"/>
              </a:spcBef>
              <a:buFont typeface="Arial" panose="020B0604020202020204" pitchFamily="34" charset="0"/>
              <a:buChar char="•"/>
            </a:pPr>
            <a:r>
              <a:rPr lang="en-GB" dirty="0"/>
              <a:t>the unopened vaccine may be stored refrigerated at +2ºC to +8ºC, protected from light, for up to 30 days </a:t>
            </a:r>
          </a:p>
          <a:p>
            <a:pPr marL="285750" lvl="0" indent="-285750">
              <a:lnSpc>
                <a:spcPct val="120000"/>
              </a:lnSpc>
              <a:spcBef>
                <a:spcPts val="600"/>
              </a:spcBef>
              <a:buFont typeface="Arial" panose="020B0604020202020204" pitchFamily="34" charset="0"/>
              <a:buChar char="•"/>
            </a:pPr>
            <a:r>
              <a:rPr lang="en-GB" dirty="0"/>
              <a:t>the vaccine pack should have a label on the front stating the time it was removed from the freezer into storage at +2ºC to +8ºC and the date and time by which it must be discarded 30 days later if it has not been used </a:t>
            </a:r>
          </a:p>
          <a:p>
            <a:pPr marL="285750" indent="-285750">
              <a:lnSpc>
                <a:spcPct val="120000"/>
              </a:lnSpc>
              <a:spcBef>
                <a:spcPts val="600"/>
              </a:spcBef>
              <a:buFont typeface="Arial" panose="020B0604020202020204" pitchFamily="34" charset="0"/>
              <a:buChar char="•"/>
            </a:pPr>
            <a:r>
              <a:rPr lang="en-GB" dirty="0"/>
              <a:t>the unopened vaccine may be stored at +8ºC to +25ºC for up to 24 hours after removal from refrigerated conditions</a:t>
            </a:r>
          </a:p>
          <a:p>
            <a:pPr marL="285750" lvl="0" indent="-285750">
              <a:buFont typeface="Arial" panose="020B0604020202020204" pitchFamily="34" charset="0"/>
              <a:buChar char="•"/>
            </a:pPr>
            <a:endParaRPr lang="en-GB" dirty="0"/>
          </a:p>
          <a:p>
            <a:pPr marL="0" lvl="0" indent="0"/>
            <a:endParaRPr lang="en-GB" dirty="0"/>
          </a:p>
          <a:p>
            <a:endParaRPr lang="en-GB" dirty="0"/>
          </a:p>
        </p:txBody>
      </p:sp>
      <p:pic>
        <p:nvPicPr>
          <p:cNvPr id="7" name="Picture 6">
            <a:extLst>
              <a:ext uri="{FF2B5EF4-FFF2-40B4-BE49-F238E27FC236}">
                <a16:creationId xmlns:a16="http://schemas.microsoft.com/office/drawing/2014/main" id="{02114A63-9A06-41BC-BC88-E901DD6FC16D}"/>
              </a:ext>
            </a:extLst>
          </p:cNvPr>
          <p:cNvPicPr>
            <a:picLocks noChangeAspect="1"/>
          </p:cNvPicPr>
          <p:nvPr/>
        </p:nvPicPr>
        <p:blipFill>
          <a:blip r:embed="rId3"/>
          <a:stretch>
            <a:fillRect/>
          </a:stretch>
        </p:blipFill>
        <p:spPr>
          <a:xfrm>
            <a:off x="7814559" y="1859663"/>
            <a:ext cx="3307582" cy="3214846"/>
          </a:xfrm>
          <a:prstGeom prst="rect">
            <a:avLst/>
          </a:prstGeom>
        </p:spPr>
      </p:pic>
      <p:sp>
        <p:nvSpPr>
          <p:cNvPr id="11" name="Footer Placeholder 10">
            <a:extLst>
              <a:ext uri="{FF2B5EF4-FFF2-40B4-BE49-F238E27FC236}">
                <a16:creationId xmlns:a16="http://schemas.microsoft.com/office/drawing/2014/main" id="{B6F5E56A-EC3D-489D-B190-DAF5E94E6BE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AD9CB425-FD79-440A-993A-89BFB7566F26}"/>
              </a:ext>
            </a:extLst>
          </p:cNvPr>
          <p:cNvSpPr>
            <a:spLocks noGrp="1"/>
          </p:cNvSpPr>
          <p:nvPr>
            <p:ph type="sldNum" sz="quarter" idx="11"/>
          </p:nvPr>
        </p:nvSpPr>
        <p:spPr/>
        <p:txBody>
          <a:bodyPr/>
          <a:lstStyle/>
          <a:p>
            <a:fld id="{344369E4-5DE7-46E5-874E-4FD437973785}" type="slidenum">
              <a:rPr lang="en-GB" smtClean="0"/>
              <a:pPr/>
              <a:t>186</a:t>
            </a:fld>
            <a:endParaRPr lang="en-GB" sz="1400" dirty="0"/>
          </a:p>
        </p:txBody>
      </p:sp>
    </p:spTree>
    <p:extLst>
      <p:ext uri="{BB962C8B-B14F-4D97-AF65-F5344CB8AC3E}">
        <p14:creationId xmlns:p14="http://schemas.microsoft.com/office/powerpoint/2010/main" val="16847883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C8-3817-4AA6-BBC3-895EBD4CD3C1}"/>
              </a:ext>
            </a:extLst>
          </p:cNvPr>
          <p:cNvSpPr>
            <a:spLocks noGrp="1"/>
          </p:cNvSpPr>
          <p:nvPr>
            <p:ph type="title"/>
          </p:nvPr>
        </p:nvSpPr>
        <p:spPr>
          <a:xfrm>
            <a:off x="330206" y="229750"/>
            <a:ext cx="10088921" cy="972607"/>
          </a:xfrm>
        </p:spPr>
        <p:txBody>
          <a:bodyPr/>
          <a:lstStyle/>
          <a:p>
            <a:r>
              <a:rPr lang="en-GB" dirty="0"/>
              <a:t>Vaccine dose preparation (1)</a:t>
            </a:r>
          </a:p>
        </p:txBody>
      </p:sp>
      <p:sp>
        <p:nvSpPr>
          <p:cNvPr id="3" name="Content Placeholder 2">
            <a:extLst>
              <a:ext uri="{FF2B5EF4-FFF2-40B4-BE49-F238E27FC236}">
                <a16:creationId xmlns:a16="http://schemas.microsoft.com/office/drawing/2014/main" id="{E3BF291A-6756-4A5E-8A28-AB4974BD1A1E}"/>
              </a:ext>
            </a:extLst>
          </p:cNvPr>
          <p:cNvSpPr>
            <a:spLocks noGrp="1"/>
          </p:cNvSpPr>
          <p:nvPr>
            <p:ph idx="1"/>
          </p:nvPr>
        </p:nvSpPr>
        <p:spPr>
          <a:xfrm>
            <a:off x="341630" y="1497988"/>
            <a:ext cx="7971861" cy="4735031"/>
          </a:xfrm>
        </p:spPr>
        <p:txBody>
          <a:bodyPr>
            <a:normAutofit fontScale="77500" lnSpcReduction="20000"/>
          </a:bodyPr>
          <a:lstStyle/>
          <a:p>
            <a:pPr marL="285750" indent="-285750">
              <a:lnSpc>
                <a:spcPct val="120000"/>
              </a:lnSpc>
              <a:spcBef>
                <a:spcPts val="0"/>
              </a:spcBef>
            </a:pPr>
            <a:r>
              <a:rPr lang="en-GB" dirty="0"/>
              <a:t>Moderna COVID-19 vaccine (Spikevax) does not require reconstitution. The vaccine comes ready to use once thawed</a:t>
            </a:r>
          </a:p>
          <a:p>
            <a:pPr marL="285750" indent="-285750">
              <a:lnSpc>
                <a:spcPct val="110000"/>
              </a:lnSpc>
              <a:spcBef>
                <a:spcPts val="600"/>
              </a:spcBef>
            </a:pPr>
            <a:r>
              <a:rPr lang="en-GB" dirty="0"/>
              <a:t>before drawing up a dose of vaccine from the multidose vial, clean hands with alcohol-based gel or soap and water </a:t>
            </a:r>
          </a:p>
          <a:p>
            <a:pPr marL="285750" indent="-285750">
              <a:lnSpc>
                <a:spcPct val="110000"/>
              </a:lnSpc>
              <a:spcBef>
                <a:spcPts val="600"/>
              </a:spcBef>
            </a:pPr>
            <a:r>
              <a:rPr lang="en-GB" dirty="0"/>
              <a:t>each multidose vial should be clearly labelled with the date and time of discard (which will be 6 hours from when it was first punctured)</a:t>
            </a:r>
          </a:p>
          <a:p>
            <a:pPr marL="285750" indent="-285750">
              <a:lnSpc>
                <a:spcPct val="110000"/>
              </a:lnSpc>
              <a:spcBef>
                <a:spcPts val="600"/>
              </a:spcBef>
            </a:pPr>
            <a:r>
              <a:rPr lang="en-GB" dirty="0"/>
              <a:t>do not use the vaccine if the time of first puncture was more than 6 hours previously </a:t>
            </a:r>
          </a:p>
          <a:p>
            <a:pPr marL="285750" indent="-285750">
              <a:lnSpc>
                <a:spcPct val="110000"/>
              </a:lnSpc>
              <a:spcBef>
                <a:spcPts val="600"/>
              </a:spcBef>
            </a:pPr>
            <a:r>
              <a:rPr lang="en-GB" dirty="0"/>
              <a:t>check the appearance of the vaccine. It should be white to off-white and may contain white or translucent product-related particulates. Discard the vaccine if other particulates or discolouration are present. </a:t>
            </a:r>
          </a:p>
          <a:p>
            <a:pPr marL="285750" indent="-285750">
              <a:lnSpc>
                <a:spcPct val="110000"/>
              </a:lnSpc>
              <a:spcBef>
                <a:spcPts val="600"/>
              </a:spcBef>
            </a:pPr>
            <a:r>
              <a:rPr lang="en-GB" dirty="0"/>
              <a:t>swirl the vial gently after thawing and between each withdrawal. Do not shake the vaccine vial</a:t>
            </a:r>
          </a:p>
          <a:p>
            <a:pPr marL="285750" indent="-285750">
              <a:lnSpc>
                <a:spcPct val="110000"/>
              </a:lnSpc>
              <a:spcBef>
                <a:spcPts val="600"/>
              </a:spcBef>
            </a:pPr>
            <a:r>
              <a:rPr lang="en-GB" dirty="0"/>
              <a:t>the vial bung should be wiped with an alcohol swab and allowed to air-dry fully</a:t>
            </a:r>
            <a:endParaRPr lang="en-GB" sz="1400" dirty="0"/>
          </a:p>
          <a:p>
            <a:endParaRPr lang="en-GB" dirty="0"/>
          </a:p>
        </p:txBody>
      </p:sp>
      <p:sp>
        <p:nvSpPr>
          <p:cNvPr id="4" name="Footer Placeholder 3">
            <a:extLst>
              <a:ext uri="{FF2B5EF4-FFF2-40B4-BE49-F238E27FC236}">
                <a16:creationId xmlns:a16="http://schemas.microsoft.com/office/drawing/2014/main" id="{C06FBE9A-95E6-4B61-92F3-47E139CF7E1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9D1F79F6-8BDA-44D6-A29B-175357E16D21}"/>
              </a:ext>
            </a:extLst>
          </p:cNvPr>
          <p:cNvSpPr>
            <a:spLocks noGrp="1"/>
          </p:cNvSpPr>
          <p:nvPr>
            <p:ph type="sldNum" sz="quarter" idx="11"/>
          </p:nvPr>
        </p:nvSpPr>
        <p:spPr/>
        <p:txBody>
          <a:bodyPr/>
          <a:lstStyle/>
          <a:p>
            <a:fld id="{344369E4-5DE7-46E5-874E-4FD437973785}" type="slidenum">
              <a:rPr lang="en-GB" smtClean="0"/>
              <a:pPr/>
              <a:t>187</a:t>
            </a:fld>
            <a:endParaRPr lang="en-GB" sz="1400" dirty="0"/>
          </a:p>
        </p:txBody>
      </p:sp>
      <p:pic>
        <p:nvPicPr>
          <p:cNvPr id="7" name="Picture 1">
            <a:extLst>
              <a:ext uri="{FF2B5EF4-FFF2-40B4-BE49-F238E27FC236}">
                <a16:creationId xmlns:a16="http://schemas.microsoft.com/office/drawing/2014/main" id="{EEE0AE52-1A7F-48DC-B301-C43E96190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309" y="2074920"/>
            <a:ext cx="2080497" cy="368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0735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90C8-3817-4AA6-BBC3-895EBD4CD3C1}"/>
              </a:ext>
            </a:extLst>
          </p:cNvPr>
          <p:cNvSpPr>
            <a:spLocks noGrp="1"/>
          </p:cNvSpPr>
          <p:nvPr>
            <p:ph type="title"/>
          </p:nvPr>
        </p:nvSpPr>
        <p:spPr>
          <a:xfrm>
            <a:off x="428795" y="312644"/>
            <a:ext cx="10515600" cy="972607"/>
          </a:xfrm>
        </p:spPr>
        <p:txBody>
          <a:bodyPr/>
          <a:lstStyle/>
          <a:p>
            <a:r>
              <a:rPr lang="en-GB" dirty="0"/>
              <a:t>Vaccine dose preparation (2)</a:t>
            </a:r>
          </a:p>
        </p:txBody>
      </p:sp>
      <p:sp>
        <p:nvSpPr>
          <p:cNvPr id="3" name="Content Placeholder 2">
            <a:extLst>
              <a:ext uri="{FF2B5EF4-FFF2-40B4-BE49-F238E27FC236}">
                <a16:creationId xmlns:a16="http://schemas.microsoft.com/office/drawing/2014/main" id="{E3BF291A-6756-4A5E-8A28-AB4974BD1A1E}"/>
              </a:ext>
            </a:extLst>
          </p:cNvPr>
          <p:cNvSpPr>
            <a:spLocks noGrp="1"/>
          </p:cNvSpPr>
          <p:nvPr>
            <p:ph idx="1"/>
          </p:nvPr>
        </p:nvSpPr>
        <p:spPr>
          <a:xfrm>
            <a:off x="322020" y="1469368"/>
            <a:ext cx="8629034" cy="4785365"/>
          </a:xfrm>
        </p:spPr>
        <p:txBody>
          <a:bodyPr>
            <a:normAutofit/>
          </a:bodyPr>
          <a:lstStyle/>
          <a:p>
            <a:pPr marL="285750" indent="-285750">
              <a:lnSpc>
                <a:spcPct val="100000"/>
              </a:lnSpc>
              <a:spcBef>
                <a:spcPts val="0"/>
              </a:spcBef>
            </a:pPr>
            <a:r>
              <a:rPr lang="en-GB" sz="2000" dirty="0"/>
              <a:t>a 1 ml dose-sparing syringe with a 23g, 25mm fixed-needle should be used to draw up and administer the Moderna vaccine (these are available to order with the vaccine)</a:t>
            </a:r>
          </a:p>
          <a:p>
            <a:pPr marL="285750" indent="-285750">
              <a:lnSpc>
                <a:spcPct val="100000"/>
              </a:lnSpc>
              <a:spcBef>
                <a:spcPts val="600"/>
              </a:spcBef>
            </a:pPr>
            <a:r>
              <a:rPr lang="en-GB" sz="2000" dirty="0"/>
              <a:t>separate 38mm length needles and syringes should be used for morbidly obese patients to ensure the vaccine can be injected into the muscle</a:t>
            </a:r>
          </a:p>
          <a:p>
            <a:pPr marL="285750" indent="-285750">
              <a:lnSpc>
                <a:spcPct val="100000"/>
              </a:lnSpc>
              <a:spcBef>
                <a:spcPts val="600"/>
              </a:spcBef>
            </a:pPr>
            <a:r>
              <a:rPr lang="en-GB" sz="2000" dirty="0"/>
              <a:t>withdraw a dose of 0.5 ml for each primary vaccination or 0.25ml for each booster vaccination. Take particular care to ensure the correct dose is drawn up</a:t>
            </a:r>
          </a:p>
          <a:p>
            <a:pPr marL="285750" indent="-285750">
              <a:lnSpc>
                <a:spcPct val="100000"/>
              </a:lnSpc>
              <a:spcBef>
                <a:spcPts val="600"/>
              </a:spcBef>
            </a:pPr>
            <a:r>
              <a:rPr lang="en-GB" sz="2000" dirty="0"/>
              <a:t>pierce the stopper at a different site each time a dose is withdrawn from the vial</a:t>
            </a:r>
            <a:endParaRPr lang="en-GB" sz="2000" b="1" dirty="0"/>
          </a:p>
          <a:p>
            <a:pPr marL="285750" indent="-285750">
              <a:lnSpc>
                <a:spcPct val="100000"/>
              </a:lnSpc>
              <a:spcBef>
                <a:spcPts val="600"/>
              </a:spcBef>
            </a:pPr>
            <a:r>
              <a:rPr lang="en-GB" sz="2000" dirty="0"/>
              <a:t>any air bubbles should be removed before removing the needle from the vial in order to avoid losing any of the vaccine dose </a:t>
            </a:r>
          </a:p>
          <a:p>
            <a:endParaRPr lang="en-GB" dirty="0"/>
          </a:p>
        </p:txBody>
      </p:sp>
      <p:sp>
        <p:nvSpPr>
          <p:cNvPr id="4" name="Footer Placeholder 3">
            <a:extLst>
              <a:ext uri="{FF2B5EF4-FFF2-40B4-BE49-F238E27FC236}">
                <a16:creationId xmlns:a16="http://schemas.microsoft.com/office/drawing/2014/main" id="{C06FBE9A-95E6-4B61-92F3-47E139CF7E1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9D1F79F6-8BDA-44D6-A29B-175357E16D21}"/>
              </a:ext>
            </a:extLst>
          </p:cNvPr>
          <p:cNvSpPr>
            <a:spLocks noGrp="1"/>
          </p:cNvSpPr>
          <p:nvPr>
            <p:ph type="sldNum" sz="quarter" idx="11"/>
          </p:nvPr>
        </p:nvSpPr>
        <p:spPr/>
        <p:txBody>
          <a:bodyPr/>
          <a:lstStyle/>
          <a:p>
            <a:fld id="{344369E4-5DE7-46E5-874E-4FD437973785}" type="slidenum">
              <a:rPr lang="en-GB" smtClean="0"/>
              <a:pPr/>
              <a:t>188</a:t>
            </a:fld>
            <a:endParaRPr lang="en-GB" sz="1400" dirty="0"/>
          </a:p>
        </p:txBody>
      </p:sp>
      <p:pic>
        <p:nvPicPr>
          <p:cNvPr id="6" name="Picture 5">
            <a:extLst>
              <a:ext uri="{FF2B5EF4-FFF2-40B4-BE49-F238E27FC236}">
                <a16:creationId xmlns:a16="http://schemas.microsoft.com/office/drawing/2014/main" id="{D7E0CE2C-916A-4AFD-996D-CB1AE10B633D}"/>
              </a:ext>
            </a:extLst>
          </p:cNvPr>
          <p:cNvPicPr>
            <a:picLocks noChangeAspect="1"/>
          </p:cNvPicPr>
          <p:nvPr/>
        </p:nvPicPr>
        <p:blipFill>
          <a:blip r:embed="rId3"/>
          <a:stretch>
            <a:fillRect/>
          </a:stretch>
        </p:blipFill>
        <p:spPr>
          <a:xfrm rot="5400000">
            <a:off x="7731164" y="3294136"/>
            <a:ext cx="4250097" cy="1135828"/>
          </a:xfrm>
          <a:prstGeom prst="rect">
            <a:avLst/>
          </a:prstGeom>
        </p:spPr>
      </p:pic>
    </p:spTree>
    <p:extLst>
      <p:ext uri="{BB962C8B-B14F-4D97-AF65-F5344CB8AC3E}">
        <p14:creationId xmlns:p14="http://schemas.microsoft.com/office/powerpoint/2010/main" val="29920929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F925-62B7-4812-B68F-AC79F7568D2D}"/>
              </a:ext>
            </a:extLst>
          </p:cNvPr>
          <p:cNvSpPr>
            <a:spLocks noGrp="1"/>
          </p:cNvSpPr>
          <p:nvPr>
            <p:ph type="title"/>
          </p:nvPr>
        </p:nvSpPr>
        <p:spPr/>
        <p:txBody>
          <a:bodyPr/>
          <a:lstStyle/>
          <a:p>
            <a:r>
              <a:rPr lang="en-GB" dirty="0"/>
              <a:t>COVID-19 Vaccine Pfizer BioNTech</a:t>
            </a:r>
          </a:p>
        </p:txBody>
      </p:sp>
      <p:sp>
        <p:nvSpPr>
          <p:cNvPr id="3" name="Content Placeholder 2">
            <a:extLst>
              <a:ext uri="{FF2B5EF4-FFF2-40B4-BE49-F238E27FC236}">
                <a16:creationId xmlns:a16="http://schemas.microsoft.com/office/drawing/2014/main" id="{963304FA-58E4-4EA8-9F74-D5A85EFCC62E}"/>
              </a:ext>
            </a:extLst>
          </p:cNvPr>
          <p:cNvSpPr>
            <a:spLocks noGrp="1"/>
          </p:cNvSpPr>
          <p:nvPr>
            <p:ph idx="1"/>
          </p:nvPr>
        </p:nvSpPr>
        <p:spPr>
          <a:xfrm>
            <a:off x="1510018" y="2060053"/>
            <a:ext cx="8271545" cy="2740547"/>
          </a:xfrm>
          <a:solidFill>
            <a:schemeClr val="accent4"/>
          </a:solidFill>
          <a:ln w="38100">
            <a:solidFill>
              <a:srgbClr val="002060"/>
            </a:solidFill>
          </a:ln>
        </p:spPr>
        <p:txBody>
          <a:bodyPr/>
          <a:lstStyle/>
          <a:p>
            <a:pPr marL="0" indent="0" algn="ctr">
              <a:buNone/>
            </a:pPr>
            <a:endParaRPr lang="en-GB" dirty="0"/>
          </a:p>
          <a:p>
            <a:pPr marL="0" indent="0" algn="ctr">
              <a:buNone/>
            </a:pPr>
            <a:endParaRPr lang="en-GB" dirty="0"/>
          </a:p>
          <a:p>
            <a:pPr marL="0" indent="0" algn="ctr">
              <a:buNone/>
            </a:pPr>
            <a:r>
              <a:rPr lang="en-GB" sz="3200" dirty="0"/>
              <a:t>COVID-19 Vaccine Pfizer BioNTech Comirnaty 10 micrograms/dose</a:t>
            </a:r>
          </a:p>
        </p:txBody>
      </p:sp>
      <p:sp>
        <p:nvSpPr>
          <p:cNvPr id="4" name="Footer Placeholder 3">
            <a:extLst>
              <a:ext uri="{FF2B5EF4-FFF2-40B4-BE49-F238E27FC236}">
                <a16:creationId xmlns:a16="http://schemas.microsoft.com/office/drawing/2014/main" id="{D153E7E4-09E7-4FAC-8431-C9EF87C36E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D5F72F79-81B9-4808-9F5D-DEE51BD3767F}"/>
              </a:ext>
            </a:extLst>
          </p:cNvPr>
          <p:cNvSpPr>
            <a:spLocks noGrp="1"/>
          </p:cNvSpPr>
          <p:nvPr>
            <p:ph type="sldNum" sz="quarter" idx="11"/>
          </p:nvPr>
        </p:nvSpPr>
        <p:spPr/>
        <p:txBody>
          <a:bodyPr/>
          <a:lstStyle/>
          <a:p>
            <a:fld id="{344369E4-5DE7-46E5-874E-4FD437973785}" type="slidenum">
              <a:rPr lang="en-GB" smtClean="0"/>
              <a:pPr/>
              <a:t>189</a:t>
            </a:fld>
            <a:endParaRPr lang="en-GB" sz="1400" dirty="0"/>
          </a:p>
        </p:txBody>
      </p:sp>
    </p:spTree>
    <p:extLst>
      <p:ext uri="{BB962C8B-B14F-4D97-AF65-F5344CB8AC3E}">
        <p14:creationId xmlns:p14="http://schemas.microsoft.com/office/powerpoint/2010/main" val="420183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2D3B-ACD6-41B5-8E15-49958551D8EB}"/>
              </a:ext>
            </a:extLst>
          </p:cNvPr>
          <p:cNvSpPr>
            <a:spLocks noGrp="1"/>
          </p:cNvSpPr>
          <p:nvPr>
            <p:ph type="title"/>
          </p:nvPr>
        </p:nvSpPr>
        <p:spPr>
          <a:xfrm>
            <a:off x="263094" y="221578"/>
            <a:ext cx="10515600" cy="972607"/>
          </a:xfrm>
        </p:spPr>
        <p:txBody>
          <a:bodyPr>
            <a:normAutofit/>
          </a:bodyPr>
          <a:lstStyle/>
          <a:p>
            <a:r>
              <a:rPr lang="en-GB" dirty="0"/>
              <a:t>Children and young people</a:t>
            </a:r>
          </a:p>
        </p:txBody>
      </p:sp>
      <p:sp>
        <p:nvSpPr>
          <p:cNvPr id="3" name="Content Placeholder 2">
            <a:extLst>
              <a:ext uri="{FF2B5EF4-FFF2-40B4-BE49-F238E27FC236}">
                <a16:creationId xmlns:a16="http://schemas.microsoft.com/office/drawing/2014/main" id="{435D2D34-6352-4637-B303-385DCC6E83B6}"/>
              </a:ext>
            </a:extLst>
          </p:cNvPr>
          <p:cNvSpPr>
            <a:spLocks noGrp="1"/>
          </p:cNvSpPr>
          <p:nvPr>
            <p:ph idx="1"/>
          </p:nvPr>
        </p:nvSpPr>
        <p:spPr>
          <a:xfrm>
            <a:off x="480729" y="1576856"/>
            <a:ext cx="9544115" cy="4861994"/>
          </a:xfrm>
        </p:spPr>
        <p:txBody>
          <a:bodyPr>
            <a:noAutofit/>
          </a:bodyPr>
          <a:lstStyle/>
          <a:p>
            <a:pPr marL="285750" indent="-285750">
              <a:lnSpc>
                <a:spcPct val="120000"/>
              </a:lnSpc>
              <a:buFont typeface="Arial" panose="020B0604020202020204" pitchFamily="34" charset="0"/>
              <a:buChar char="•"/>
            </a:pPr>
            <a:r>
              <a:rPr lang="en-GB" sz="1800" dirty="0"/>
              <a:t>fewer than 5% of COVID-19 cases are amongst children and they are more likely to have mild symptoms or asymptomatic infection</a:t>
            </a:r>
          </a:p>
          <a:p>
            <a:pPr marL="285750" indent="-285750">
              <a:lnSpc>
                <a:spcPct val="120000"/>
              </a:lnSpc>
              <a:buFont typeface="Arial" panose="020B0604020202020204" pitchFamily="34" charset="0"/>
              <a:buChar char="•"/>
            </a:pPr>
            <a:r>
              <a:rPr lang="en-GB" sz="1800" dirty="0"/>
              <a:t>although cough and fever are the main symptoms in children, a UK study tracking children of healthcare workers showed that of those who were seropositive, gastrointestinal symptoms were also commonplace </a:t>
            </a:r>
          </a:p>
          <a:p>
            <a:pPr marL="285750" indent="-285750">
              <a:lnSpc>
                <a:spcPct val="120000"/>
              </a:lnSpc>
              <a:buFont typeface="Arial" panose="020B0604020202020204" pitchFamily="34" charset="0"/>
              <a:buChar char="•"/>
            </a:pPr>
            <a:r>
              <a:rPr lang="en-GB" sz="1800" dirty="0"/>
              <a:t>a study of children and young people aged less than 19 years admitted to hospital with laboratory confirmed SARS-CoV-2 reported that the median age of those enrolled in the study was 4.6 years</a:t>
            </a:r>
          </a:p>
          <a:p>
            <a:pPr marL="285750" indent="-285750">
              <a:lnSpc>
                <a:spcPct val="120000"/>
              </a:lnSpc>
              <a:buFont typeface="Arial" panose="020B0604020202020204" pitchFamily="34" charset="0"/>
              <a:buChar char="•"/>
            </a:pPr>
            <a:r>
              <a:rPr lang="en-GB" sz="1800" dirty="0"/>
              <a:t>of the 651 children and young people in the study, 42% had at least 1 other medical condition (co-morbidity). These included neurological conditions (11%), haematological, oncological or immunological conditions (8%) and asthma (7%)</a:t>
            </a:r>
          </a:p>
        </p:txBody>
      </p:sp>
      <p:sp>
        <p:nvSpPr>
          <p:cNvPr id="10" name="Footer Placeholder 9">
            <a:extLst>
              <a:ext uri="{FF2B5EF4-FFF2-40B4-BE49-F238E27FC236}">
                <a16:creationId xmlns:a16="http://schemas.microsoft.com/office/drawing/2014/main" id="{5A5E31BA-3FC1-4A47-B66B-623ADDCDD3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4C33F9B-1603-4E41-82C3-4539E9DAF07C}"/>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7836061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7012-33D1-4CBF-BAB1-C7E415722FE5}"/>
              </a:ext>
            </a:extLst>
          </p:cNvPr>
          <p:cNvSpPr>
            <a:spLocks noGrp="1"/>
          </p:cNvSpPr>
          <p:nvPr>
            <p:ph type="title"/>
          </p:nvPr>
        </p:nvSpPr>
        <p:spPr>
          <a:xfrm>
            <a:off x="330206" y="321421"/>
            <a:ext cx="10515600" cy="972607"/>
          </a:xfrm>
        </p:spPr>
        <p:txBody>
          <a:bodyPr>
            <a:noAutofit/>
          </a:bodyPr>
          <a:lstStyle/>
          <a:p>
            <a:r>
              <a:rPr lang="en-GB" sz="3200" dirty="0"/>
              <a:t>Contraindications to COVID-19 Pfizer BioNTech vaccine </a:t>
            </a:r>
          </a:p>
        </p:txBody>
      </p:sp>
      <p:sp>
        <p:nvSpPr>
          <p:cNvPr id="3" name="Content Placeholder 2">
            <a:extLst>
              <a:ext uri="{FF2B5EF4-FFF2-40B4-BE49-F238E27FC236}">
                <a16:creationId xmlns:a16="http://schemas.microsoft.com/office/drawing/2014/main" id="{5C868D9D-B272-4C5B-8D83-46ED9351EDBA}"/>
              </a:ext>
            </a:extLst>
          </p:cNvPr>
          <p:cNvSpPr>
            <a:spLocks noGrp="1"/>
          </p:cNvSpPr>
          <p:nvPr>
            <p:ph idx="1"/>
          </p:nvPr>
        </p:nvSpPr>
        <p:spPr>
          <a:xfrm>
            <a:off x="371986" y="1476233"/>
            <a:ext cx="9376021" cy="4907324"/>
          </a:xfrm>
        </p:spPr>
        <p:txBody>
          <a:bodyPr>
            <a:normAutofit/>
          </a:bodyPr>
          <a:lstStyle/>
          <a:p>
            <a:pPr marL="0" indent="0">
              <a:lnSpc>
                <a:spcPct val="100000"/>
              </a:lnSpc>
              <a:spcBef>
                <a:spcPts val="0"/>
              </a:spcBef>
              <a:buNone/>
            </a:pPr>
            <a:r>
              <a:rPr lang="en-GB" sz="1500" dirty="0"/>
              <a:t>The COVID-19 Pfizer BioNTech vaccine may be contraindicated for people who have had a previous systemic allergic anaphylaxis reaction to a previous dose of COVID-19 vaccine or to any components (excipient) of the vaccine. Expert advice should be sought where either contraindication is present.</a:t>
            </a:r>
          </a:p>
          <a:p>
            <a:pPr marL="0" indent="0">
              <a:lnSpc>
                <a:spcPct val="100000"/>
              </a:lnSpc>
              <a:spcBef>
                <a:spcPts val="1200"/>
              </a:spcBef>
              <a:buNone/>
            </a:pPr>
            <a:r>
              <a:rPr lang="en-GB" sz="1500" dirty="0"/>
              <a:t>In addition to the highly purified messenger RNA, the vaccine also contains:</a:t>
            </a:r>
          </a:p>
          <a:p>
            <a:pPr marL="285750" indent="-285750">
              <a:lnSpc>
                <a:spcPct val="100000"/>
              </a:lnSpc>
              <a:spcBef>
                <a:spcPts val="600"/>
              </a:spcBef>
              <a:buFont typeface="Arial" panose="020B0604020202020204" pitchFamily="34" charset="0"/>
              <a:buChar char="•"/>
            </a:pPr>
            <a:r>
              <a:rPr lang="en-GB" sz="1500" dirty="0"/>
              <a:t>ALC-0315 = (4-hydroxybutyl) azanediyl)bis (hexane-6,1-diyl)bis(2-hexyldecanoate)</a:t>
            </a:r>
          </a:p>
          <a:p>
            <a:pPr marL="285750" indent="-285750">
              <a:lnSpc>
                <a:spcPct val="100000"/>
              </a:lnSpc>
              <a:spcBef>
                <a:spcPts val="0"/>
              </a:spcBef>
              <a:buFont typeface="Arial" panose="020B0604020202020204" pitchFamily="34" charset="0"/>
              <a:buChar char="•"/>
            </a:pPr>
            <a:r>
              <a:rPr lang="en-GB" sz="1500" dirty="0"/>
              <a:t>ALC-0159 = 2-[(polyethylene glycol)-2000]-N*,N-ditetradecylacetamide</a:t>
            </a:r>
          </a:p>
          <a:p>
            <a:pPr marL="285750" indent="-285750">
              <a:lnSpc>
                <a:spcPct val="100000"/>
              </a:lnSpc>
              <a:spcBef>
                <a:spcPts val="0"/>
              </a:spcBef>
              <a:buFont typeface="Arial" panose="020B0604020202020204" pitchFamily="34" charset="0"/>
              <a:buChar char="•"/>
            </a:pPr>
            <a:r>
              <a:rPr lang="en-GB" sz="1500" dirty="0"/>
              <a:t>1,2-Distearoyl-sn-glycero-3-phosphocholine</a:t>
            </a:r>
          </a:p>
          <a:p>
            <a:pPr marL="285750" indent="-285750">
              <a:lnSpc>
                <a:spcPct val="100000"/>
              </a:lnSpc>
              <a:spcBef>
                <a:spcPts val="0"/>
              </a:spcBef>
              <a:buFont typeface="Arial" panose="020B0604020202020204" pitchFamily="34" charset="0"/>
              <a:buChar char="•"/>
            </a:pPr>
            <a:r>
              <a:rPr lang="en-GB" sz="1500" dirty="0"/>
              <a:t>cholesterol</a:t>
            </a:r>
          </a:p>
          <a:p>
            <a:pPr marL="285750" indent="-285750">
              <a:lnSpc>
                <a:spcPct val="100000"/>
              </a:lnSpc>
              <a:spcBef>
                <a:spcPts val="0"/>
              </a:spcBef>
              <a:buFont typeface="Arial" panose="020B0604020202020204" pitchFamily="34" charset="0"/>
              <a:buChar char="•"/>
            </a:pPr>
            <a:r>
              <a:rPr lang="en-GB" sz="1500" dirty="0"/>
              <a:t>potassium chloride</a:t>
            </a:r>
          </a:p>
          <a:p>
            <a:pPr marL="285750" indent="-285750">
              <a:lnSpc>
                <a:spcPct val="100000"/>
              </a:lnSpc>
              <a:spcBef>
                <a:spcPts val="0"/>
              </a:spcBef>
              <a:buFont typeface="Arial" panose="020B0604020202020204" pitchFamily="34" charset="0"/>
              <a:buChar char="•"/>
            </a:pPr>
            <a:r>
              <a:rPr lang="en-GB" sz="1500" dirty="0"/>
              <a:t>potassium dihydrogen phosphate</a:t>
            </a:r>
          </a:p>
          <a:p>
            <a:pPr marL="285750" indent="-285750">
              <a:lnSpc>
                <a:spcPct val="100000"/>
              </a:lnSpc>
              <a:spcBef>
                <a:spcPts val="0"/>
              </a:spcBef>
              <a:buFont typeface="Arial" panose="020B0604020202020204" pitchFamily="34" charset="0"/>
              <a:buChar char="•"/>
            </a:pPr>
            <a:r>
              <a:rPr lang="en-GB" sz="1500" dirty="0"/>
              <a:t>sodium chloride</a:t>
            </a:r>
          </a:p>
          <a:p>
            <a:pPr marL="285750" indent="-285750">
              <a:lnSpc>
                <a:spcPct val="100000"/>
              </a:lnSpc>
              <a:spcBef>
                <a:spcPts val="0"/>
              </a:spcBef>
              <a:buFont typeface="Arial" panose="020B0604020202020204" pitchFamily="34" charset="0"/>
              <a:buChar char="•"/>
            </a:pPr>
            <a:r>
              <a:rPr lang="en-GB" sz="1500" dirty="0"/>
              <a:t>disodium hydrogen phosphate dihydrate</a:t>
            </a:r>
          </a:p>
          <a:p>
            <a:pPr marL="285750" indent="-285750">
              <a:lnSpc>
                <a:spcPct val="100000"/>
              </a:lnSpc>
              <a:spcBef>
                <a:spcPts val="0"/>
              </a:spcBef>
              <a:buFont typeface="Arial" panose="020B0604020202020204" pitchFamily="34" charset="0"/>
              <a:buChar char="•"/>
            </a:pPr>
            <a:r>
              <a:rPr lang="en-GB" sz="1500" dirty="0"/>
              <a:t>sucrose</a:t>
            </a:r>
          </a:p>
          <a:p>
            <a:pPr marL="285750" indent="-285750">
              <a:lnSpc>
                <a:spcPct val="100000"/>
              </a:lnSpc>
              <a:spcBef>
                <a:spcPts val="0"/>
              </a:spcBef>
              <a:buFont typeface="Arial" panose="020B0604020202020204" pitchFamily="34" charset="0"/>
              <a:buChar char="•"/>
            </a:pPr>
            <a:r>
              <a:rPr lang="en-GB" sz="1500" dirty="0"/>
              <a:t>water for injections</a:t>
            </a:r>
          </a:p>
          <a:p>
            <a:pPr marL="285750" indent="-285750">
              <a:lnSpc>
                <a:spcPct val="100000"/>
              </a:lnSpc>
              <a:spcBef>
                <a:spcPts val="0"/>
              </a:spcBef>
            </a:pPr>
            <a:r>
              <a:rPr lang="en-GB" sz="1500" dirty="0"/>
              <a:t>sodium hydroxide (for pH-adjustment) </a:t>
            </a:r>
          </a:p>
          <a:p>
            <a:pPr marL="285750" indent="-285750">
              <a:lnSpc>
                <a:spcPct val="100000"/>
              </a:lnSpc>
              <a:spcBef>
                <a:spcPts val="0"/>
              </a:spcBef>
            </a:pPr>
            <a:r>
              <a:rPr lang="en-GB" sz="1500" dirty="0"/>
              <a:t>hydrochloric acid (for pH-adjustment)</a:t>
            </a:r>
          </a:p>
          <a:p>
            <a:pPr marL="285750" indent="-285750">
              <a:lnSpc>
                <a:spcPct val="100000"/>
              </a:lnSpc>
              <a:spcBef>
                <a:spcPts val="0"/>
              </a:spcBef>
            </a:pPr>
            <a:endParaRPr lang="en-GB" sz="1500" dirty="0"/>
          </a:p>
          <a:p>
            <a:pPr marL="285750" indent="-285750">
              <a:lnSpc>
                <a:spcPct val="100000"/>
              </a:lnSpc>
              <a:spcBef>
                <a:spcPts val="0"/>
              </a:spcBef>
            </a:pPr>
            <a:endParaRPr lang="en-GB" sz="1500" dirty="0"/>
          </a:p>
          <a:p>
            <a:pPr marL="285750" indent="-285750">
              <a:lnSpc>
                <a:spcPct val="100000"/>
              </a:lnSpc>
              <a:spcBef>
                <a:spcPts val="0"/>
              </a:spcBef>
              <a:buFont typeface="Arial" panose="020B0604020202020204" pitchFamily="34" charset="0"/>
              <a:buChar char="•"/>
            </a:pPr>
            <a:endParaRPr lang="en-GB" sz="1500" dirty="0"/>
          </a:p>
          <a:p>
            <a:pPr marL="0" indent="0">
              <a:buNone/>
            </a:pPr>
            <a:endParaRPr lang="en-GB" dirty="0"/>
          </a:p>
        </p:txBody>
      </p:sp>
      <p:sp>
        <p:nvSpPr>
          <p:cNvPr id="7" name="TextBox 6">
            <a:extLst>
              <a:ext uri="{FF2B5EF4-FFF2-40B4-BE49-F238E27FC236}">
                <a16:creationId xmlns:a16="http://schemas.microsoft.com/office/drawing/2014/main" id="{8A9150D9-22F9-4C7A-911E-96279D892AC5}"/>
              </a:ext>
            </a:extLst>
          </p:cNvPr>
          <p:cNvSpPr txBox="1"/>
          <p:nvPr/>
        </p:nvSpPr>
        <p:spPr>
          <a:xfrm>
            <a:off x="330206" y="5607853"/>
            <a:ext cx="10323977" cy="553998"/>
          </a:xfrm>
          <a:prstGeom prst="rect">
            <a:avLst/>
          </a:prstGeom>
          <a:noFill/>
        </p:spPr>
        <p:txBody>
          <a:bodyPr wrap="square" rtlCol="0">
            <a:spAutoFit/>
          </a:bodyPr>
          <a:lstStyle/>
          <a:p>
            <a:pPr fontAlgn="base"/>
            <a:r>
              <a:rPr lang="en-GB" sz="1500" dirty="0"/>
              <a:t>*Polyethylene glycol (PEG) is from a group of known allergens commonly found in medicines, household goods and cosmetics. Known allergy to PEG is rare but would contraindicate receipt of the Pfizer vaccine – seek expert advice</a:t>
            </a:r>
          </a:p>
        </p:txBody>
      </p:sp>
      <p:sp>
        <p:nvSpPr>
          <p:cNvPr id="11" name="Footer Placeholder 10">
            <a:extLst>
              <a:ext uri="{FF2B5EF4-FFF2-40B4-BE49-F238E27FC236}">
                <a16:creationId xmlns:a16="http://schemas.microsoft.com/office/drawing/2014/main" id="{3E3C28CC-60FF-498D-BD4F-21DBBD839DB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E05C4ECE-0599-4E40-9DC2-11CB47392B42}"/>
              </a:ext>
            </a:extLst>
          </p:cNvPr>
          <p:cNvSpPr>
            <a:spLocks noGrp="1"/>
          </p:cNvSpPr>
          <p:nvPr>
            <p:ph type="sldNum" sz="quarter" idx="11"/>
          </p:nvPr>
        </p:nvSpPr>
        <p:spPr/>
        <p:txBody>
          <a:bodyPr/>
          <a:lstStyle/>
          <a:p>
            <a:fld id="{344369E4-5DE7-46E5-874E-4FD437973785}" type="slidenum">
              <a:rPr lang="en-GB" smtClean="0"/>
              <a:pPr/>
              <a:t>190</a:t>
            </a:fld>
            <a:endParaRPr lang="en-GB" sz="1400" dirty="0"/>
          </a:p>
        </p:txBody>
      </p:sp>
    </p:spTree>
    <p:extLst>
      <p:ext uri="{BB962C8B-B14F-4D97-AF65-F5344CB8AC3E}">
        <p14:creationId xmlns:p14="http://schemas.microsoft.com/office/powerpoint/2010/main" val="26585207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50018" y="245532"/>
            <a:ext cx="10515600" cy="972607"/>
          </a:xfrm>
        </p:spPr>
        <p:txBody>
          <a:bodyPr>
            <a:normAutofit fontScale="90000"/>
          </a:bodyPr>
          <a:lstStyle/>
          <a:p>
            <a:r>
              <a:rPr lang="en-GB" dirty="0"/>
              <a:t>COVID-19 Pfizer BioNTech </a:t>
            </a:r>
            <a:br>
              <a:rPr lang="en-GB" dirty="0"/>
            </a:br>
            <a:r>
              <a:rPr lang="en-GB" sz="4000" dirty="0"/>
              <a:t>Comirnaty 10 micrograms/dose </a:t>
            </a:r>
            <a:r>
              <a:rPr lang="en-GB" dirty="0"/>
              <a:t>vaccine</a:t>
            </a: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280074" y="1652825"/>
            <a:ext cx="11123857" cy="4351338"/>
          </a:xfrm>
        </p:spPr>
        <p:txBody>
          <a:bodyPr>
            <a:normAutofit/>
          </a:bodyPr>
          <a:lstStyle/>
          <a:p>
            <a:pPr marL="285750" indent="-285750">
              <a:lnSpc>
                <a:spcPct val="120000"/>
              </a:lnSpc>
              <a:spcBef>
                <a:spcPts val="600"/>
              </a:spcBef>
              <a:buFont typeface="Arial" panose="020B0604020202020204" pitchFamily="34" charset="0"/>
              <a:buChar char="•"/>
            </a:pPr>
            <a:r>
              <a:rPr lang="en-GB" dirty="0"/>
              <a:t>the vaccine does not contain preservative</a:t>
            </a:r>
          </a:p>
          <a:p>
            <a:pPr marL="285750" indent="-285750">
              <a:lnSpc>
                <a:spcPct val="120000"/>
              </a:lnSpc>
              <a:spcBef>
                <a:spcPts val="600"/>
              </a:spcBef>
              <a:buFont typeface="Arial" panose="020B0604020202020204" pitchFamily="34" charset="0"/>
              <a:buChar char="•"/>
            </a:pPr>
            <a:r>
              <a:rPr lang="en-GB" dirty="0"/>
              <a:t>no animal products are contained in the vaccine product</a:t>
            </a:r>
          </a:p>
          <a:p>
            <a:pPr marL="285750" indent="-285750">
              <a:lnSpc>
                <a:spcPct val="120000"/>
              </a:lnSpc>
              <a:spcBef>
                <a:spcPts val="600"/>
              </a:spcBef>
              <a:buFont typeface="Arial" panose="020B0604020202020204" pitchFamily="34" charset="0"/>
              <a:buChar char="•"/>
            </a:pPr>
            <a:r>
              <a:rPr lang="en-GB" dirty="0"/>
              <a:t>the vaccine does not contain latex, milk, lactose, gluten, egg, maize/corn or peanuts</a:t>
            </a:r>
          </a:p>
          <a:p>
            <a:pPr marL="285750" indent="-285750">
              <a:lnSpc>
                <a:spcPct val="120000"/>
              </a:lnSpc>
              <a:spcBef>
                <a:spcPts val="600"/>
              </a:spcBef>
            </a:pPr>
            <a:r>
              <a:rPr lang="en-GB" dirty="0"/>
              <a:t>full product information about the COVID-19 Pfizer BioNTech vaccine is available at </a:t>
            </a:r>
            <a:r>
              <a:rPr lang="en-GB" dirty="0">
                <a:hlinkClick r:id="rId3"/>
              </a:rPr>
              <a:t>Regulatory approval of Pfizer/BioNTech vaccine for COVID-19</a:t>
            </a:r>
            <a:endParaRPr lang="en-GB" dirty="0"/>
          </a:p>
          <a:p>
            <a:pPr marL="285750" indent="-285750">
              <a:lnSpc>
                <a:spcPct val="120000"/>
              </a:lnSpc>
              <a:spcBef>
                <a:spcPts val="600"/>
              </a:spcBef>
            </a:pPr>
            <a:r>
              <a:rPr lang="en-GB" dirty="0"/>
              <a:t>more information about the Pfizer BioNTech Comirnaty 10 micrograms/dose vaccine is available at </a:t>
            </a:r>
            <a:r>
              <a:rPr lang="en-GB" dirty="0">
                <a:hlinkClick r:id="rId4"/>
              </a:rPr>
              <a:t>COMIRNATY</a:t>
            </a:r>
            <a:endParaRPr lang="en-GB" dirty="0"/>
          </a:p>
        </p:txBody>
      </p:sp>
      <p:sp>
        <p:nvSpPr>
          <p:cNvPr id="10" name="Footer Placeholder 9">
            <a:extLst>
              <a:ext uri="{FF2B5EF4-FFF2-40B4-BE49-F238E27FC236}">
                <a16:creationId xmlns:a16="http://schemas.microsoft.com/office/drawing/2014/main" id="{9EAA6B0F-88C9-481A-8E27-E57524B0FA7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F503F0E-2C4B-4FAC-87E6-CAB4FEF5FCA1}"/>
              </a:ext>
            </a:extLst>
          </p:cNvPr>
          <p:cNvSpPr>
            <a:spLocks noGrp="1"/>
          </p:cNvSpPr>
          <p:nvPr>
            <p:ph type="sldNum" sz="quarter" idx="11"/>
          </p:nvPr>
        </p:nvSpPr>
        <p:spPr/>
        <p:txBody>
          <a:bodyPr/>
          <a:lstStyle/>
          <a:p>
            <a:fld id="{344369E4-5DE7-46E5-874E-4FD437973785}" type="slidenum">
              <a:rPr lang="en-GB" smtClean="0"/>
              <a:pPr/>
              <a:t>191</a:t>
            </a:fld>
            <a:endParaRPr lang="en-GB" sz="1400" dirty="0"/>
          </a:p>
        </p:txBody>
      </p:sp>
    </p:spTree>
    <p:extLst>
      <p:ext uri="{BB962C8B-B14F-4D97-AF65-F5344CB8AC3E}">
        <p14:creationId xmlns:p14="http://schemas.microsoft.com/office/powerpoint/2010/main" val="27882174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p:txBody>
          <a:bodyPr>
            <a:noAutofit/>
          </a:bodyPr>
          <a:lstStyle/>
          <a:p>
            <a:r>
              <a:rPr lang="en-GB" sz="3200" dirty="0"/>
              <a:t>Adverse reactions following COVID-19 Pfizer BioNTech Comirnaty 10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417525" y="1571410"/>
            <a:ext cx="10428281" cy="5231040"/>
          </a:xfrm>
        </p:spPr>
        <p:txBody>
          <a:bodyPr>
            <a:normAutofit fontScale="70000" lnSpcReduction="20000"/>
          </a:bodyPr>
          <a:lstStyle/>
          <a:p>
            <a:pPr marL="0" indent="0">
              <a:lnSpc>
                <a:spcPct val="120000"/>
              </a:lnSpc>
              <a:spcBef>
                <a:spcPts val="0"/>
              </a:spcBef>
              <a:buNone/>
            </a:pPr>
            <a:r>
              <a:rPr lang="en-GB" dirty="0"/>
              <a:t>The following reactions were reported by the vaccine clinical trial participants aged 5 to 11 years:</a:t>
            </a:r>
          </a:p>
          <a:p>
            <a:pPr marL="0" indent="0">
              <a:lnSpc>
                <a:spcPct val="120000"/>
              </a:lnSpc>
              <a:spcBef>
                <a:spcPts val="1200"/>
              </a:spcBef>
              <a:buNone/>
            </a:pPr>
            <a:r>
              <a:rPr lang="en-GB" b="1" dirty="0"/>
              <a:t>Local reactions</a:t>
            </a:r>
            <a:endParaRPr lang="en-GB" dirty="0"/>
          </a:p>
          <a:p>
            <a:pPr marL="0" indent="0">
              <a:lnSpc>
                <a:spcPct val="120000"/>
              </a:lnSpc>
              <a:spcBef>
                <a:spcPts val="0"/>
              </a:spcBef>
              <a:buNone/>
            </a:pPr>
            <a:r>
              <a:rPr lang="en-GB" dirty="0"/>
              <a:t>Over 80% reported pain at the injection site. Redness and swelling was also commonly reported (20%).</a:t>
            </a:r>
          </a:p>
          <a:p>
            <a:pPr>
              <a:lnSpc>
                <a:spcPct val="120000"/>
              </a:lnSpc>
              <a:spcBef>
                <a:spcPts val="0"/>
              </a:spcBef>
            </a:pPr>
            <a:endParaRPr lang="en-GB" sz="800" dirty="0"/>
          </a:p>
          <a:p>
            <a:pPr marL="0" indent="0">
              <a:lnSpc>
                <a:spcPct val="120000"/>
              </a:lnSpc>
              <a:spcBef>
                <a:spcPts val="600"/>
              </a:spcBef>
              <a:buNone/>
            </a:pPr>
            <a:r>
              <a:rPr lang="en-GB" b="1" dirty="0"/>
              <a:t>Systemic reactions</a:t>
            </a:r>
            <a:endParaRPr lang="en-GB" dirty="0"/>
          </a:p>
          <a:p>
            <a:pPr marL="0" indent="0">
              <a:lnSpc>
                <a:spcPct val="120000"/>
              </a:lnSpc>
              <a:spcBef>
                <a:spcPts val="0"/>
              </a:spcBef>
              <a:buNone/>
            </a:pPr>
            <a:r>
              <a:rPr lang="en-GB" dirty="0"/>
              <a:t>The most frequently reported systemic reactions (reactions affecting the whole body) were:</a:t>
            </a:r>
          </a:p>
          <a:p>
            <a:pPr marL="0" indent="0">
              <a:lnSpc>
                <a:spcPct val="120000"/>
              </a:lnSpc>
              <a:spcBef>
                <a:spcPts val="0"/>
              </a:spcBef>
              <a:buNone/>
            </a:pPr>
            <a:r>
              <a:rPr lang="en-GB" dirty="0"/>
              <a:t>	tiredness (&gt; 50%)	 	headache (&gt; 30%) </a:t>
            </a:r>
          </a:p>
          <a:p>
            <a:pPr marL="0" indent="0">
              <a:lnSpc>
                <a:spcPct val="120000"/>
              </a:lnSpc>
              <a:spcBef>
                <a:spcPts val="0"/>
              </a:spcBef>
              <a:buNone/>
            </a:pPr>
            <a:r>
              <a:rPr lang="en-GB" dirty="0"/>
              <a:t>	muscle aches (&gt; 10%)	chills (&gt; 10%) </a:t>
            </a:r>
          </a:p>
          <a:p>
            <a:pPr marL="0" indent="0">
              <a:lnSpc>
                <a:spcPct val="120000"/>
              </a:lnSpc>
              <a:spcBef>
                <a:spcPts val="0"/>
              </a:spcBef>
              <a:buNone/>
            </a:pPr>
            <a:r>
              <a:rPr lang="en-GB" dirty="0"/>
              <a:t>	</a:t>
            </a:r>
            <a:endParaRPr lang="en-GB" sz="800" dirty="0"/>
          </a:p>
          <a:p>
            <a:pPr marL="285750" indent="-285750">
              <a:lnSpc>
                <a:spcPct val="120000"/>
              </a:lnSpc>
              <a:spcBef>
                <a:spcPts val="0"/>
              </a:spcBef>
              <a:buFont typeface="Arial" panose="020B0604020202020204" pitchFamily="34" charset="0"/>
              <a:buChar char="•"/>
            </a:pPr>
            <a:r>
              <a:rPr lang="en-GB" dirty="0"/>
              <a:t>these symptoms were usually mild or moderate in intensity and resolved within a few days after vaccination</a:t>
            </a:r>
          </a:p>
          <a:p>
            <a:pPr marL="285750" indent="-285750">
              <a:lnSpc>
                <a:spcPct val="120000"/>
              </a:lnSpc>
              <a:spcBef>
                <a:spcPts val="0"/>
              </a:spcBef>
            </a:pPr>
            <a:r>
              <a:rPr lang="en-GB"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pPr>
            <a:r>
              <a:rPr lang="en-GB"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dirty="0"/>
              <a:t>inform parents/carers/vaccinees these symptoms normally last less than a week but if their symptoms get worse or they are concerned, they should speak to their GP or call NHS 111</a:t>
            </a:r>
          </a:p>
          <a:p>
            <a:endParaRPr lang="en-GB" dirty="0"/>
          </a:p>
        </p:txBody>
      </p:sp>
      <p:sp>
        <p:nvSpPr>
          <p:cNvPr id="10" name="Footer Placeholder 9">
            <a:extLst>
              <a:ext uri="{FF2B5EF4-FFF2-40B4-BE49-F238E27FC236}">
                <a16:creationId xmlns:a16="http://schemas.microsoft.com/office/drawing/2014/main" id="{9E8731BC-B4FE-40F7-811B-46685ED5A4F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E3B4959-8581-4B55-B471-1CDF4C34A0E5}"/>
              </a:ext>
            </a:extLst>
          </p:cNvPr>
          <p:cNvSpPr>
            <a:spLocks noGrp="1"/>
          </p:cNvSpPr>
          <p:nvPr>
            <p:ph type="sldNum" sz="quarter" idx="11"/>
          </p:nvPr>
        </p:nvSpPr>
        <p:spPr/>
        <p:txBody>
          <a:bodyPr/>
          <a:lstStyle/>
          <a:p>
            <a:fld id="{344369E4-5DE7-46E5-874E-4FD437973785}" type="slidenum">
              <a:rPr lang="en-GB" smtClean="0"/>
              <a:pPr/>
              <a:t>192</a:t>
            </a:fld>
            <a:endParaRPr lang="en-GB" sz="1400" dirty="0"/>
          </a:p>
        </p:txBody>
      </p:sp>
    </p:spTree>
    <p:extLst>
      <p:ext uri="{BB962C8B-B14F-4D97-AF65-F5344CB8AC3E}">
        <p14:creationId xmlns:p14="http://schemas.microsoft.com/office/powerpoint/2010/main" val="15312273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330206" y="305275"/>
            <a:ext cx="10515600" cy="972607"/>
          </a:xfrm>
        </p:spPr>
        <p:txBody>
          <a:bodyPr>
            <a:normAutofit fontScale="90000"/>
          </a:bodyPr>
          <a:lstStyle/>
          <a:p>
            <a:r>
              <a:rPr lang="en-GB" dirty="0"/>
              <a:t>COVID-19 Vaccine Pfizer BioNTech </a:t>
            </a:r>
            <a:r>
              <a:rPr lang="en-GB" sz="4000" dirty="0"/>
              <a:t>Comirnaty </a:t>
            </a:r>
            <a:br>
              <a:rPr lang="en-GB" sz="4000" dirty="0"/>
            </a:br>
            <a:r>
              <a:rPr lang="en-GB" sz="4000" dirty="0"/>
              <a:t>10 micrograms/dose vaccine </a:t>
            </a:r>
            <a:r>
              <a:rPr lang="en-GB" dirty="0"/>
              <a:t>presentation</a:t>
            </a:r>
            <a:br>
              <a:rPr lang="en-GB" dirty="0"/>
            </a:br>
            <a:endParaRPr lang="en-GB"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417526" y="1556871"/>
            <a:ext cx="6897674" cy="4739679"/>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the vaccine packs contain 10 vials of vaccine</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the vaccine is contained in a multidose clear glass vial. The vial has a rubber (bromobutyl) stopper, aluminium seal and an orange flip-off plastic cap. The stopper does not contain latex</a:t>
            </a:r>
          </a:p>
          <a:p>
            <a:pPr marL="285750" indent="-285750">
              <a:lnSpc>
                <a:spcPct val="120000"/>
              </a:lnSpc>
              <a:spcBef>
                <a:spcPts val="0"/>
              </a:spcBef>
              <a:buFont typeface="Arial" panose="020B0604020202020204" pitchFamily="34" charset="0"/>
              <a:buChar char="•"/>
            </a:pPr>
            <a:endParaRPr lang="en-GB" sz="900" dirty="0"/>
          </a:p>
          <a:p>
            <a:pPr marL="285750" indent="-285750">
              <a:lnSpc>
                <a:spcPct val="120000"/>
              </a:lnSpc>
              <a:spcBef>
                <a:spcPts val="0"/>
              </a:spcBef>
              <a:buFont typeface="Arial" panose="020B0604020202020204" pitchFamily="34" charset="0"/>
              <a:buChar char="•"/>
            </a:pPr>
            <a:r>
              <a:rPr lang="en-GB" dirty="0"/>
              <a:t>each vial contains 1.3 ml of vaccine and should be diluted with 1.3 ml of Sodium Chloride 0.9% Solution for Injection (normal saline)</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if the dose-sparing needles and syringes being supplied with the vaccine are used, it should be possible to obtain 10 full 0.2ml doses from the vial. If standard syringes and needles are used, there may not be sufficient volume to extract a tenth dose from a single vial</a:t>
            </a:r>
          </a:p>
          <a:p>
            <a:pPr marL="0" indent="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dirty="0"/>
              <a:t>care should be taken to ensure a full 0.2 ml dose will be administered to the patient from the same vial. If the amount of vaccine remaining in the vial cannot provide a full dose of 0.2 ml, discard the vial and any excess volume. Do not pool excess vaccine from multiple vials</a:t>
            </a:r>
          </a:p>
          <a:p>
            <a:endParaRPr lang="en-GB" dirty="0"/>
          </a:p>
        </p:txBody>
      </p:sp>
      <p:sp>
        <p:nvSpPr>
          <p:cNvPr id="12" name="Rectangle 8">
            <a:extLst>
              <a:ext uri="{FF2B5EF4-FFF2-40B4-BE49-F238E27FC236}">
                <a16:creationId xmlns:a16="http://schemas.microsoft.com/office/drawing/2014/main" id="{9F08C3A1-B9FB-4187-8BC1-938C92C88567}"/>
              </a:ext>
            </a:extLst>
          </p:cNvPr>
          <p:cNvSpPr>
            <a:spLocks noChangeArrowheads="1"/>
          </p:cNvSpPr>
          <p:nvPr/>
        </p:nvSpPr>
        <p:spPr bwMode="auto">
          <a:xfrm>
            <a:off x="10592641" y="116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461DB06E-B18E-4838-BE94-16DC730651A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C764267-7F7E-4B2D-BECC-BD7792AD0F1C}"/>
              </a:ext>
            </a:extLst>
          </p:cNvPr>
          <p:cNvSpPr>
            <a:spLocks noGrp="1"/>
          </p:cNvSpPr>
          <p:nvPr>
            <p:ph type="sldNum" sz="quarter" idx="11"/>
          </p:nvPr>
        </p:nvSpPr>
        <p:spPr/>
        <p:txBody>
          <a:bodyPr/>
          <a:lstStyle/>
          <a:p>
            <a:fld id="{344369E4-5DE7-46E5-874E-4FD437973785}" type="slidenum">
              <a:rPr lang="en-GB" smtClean="0"/>
              <a:pPr/>
              <a:t>193</a:t>
            </a:fld>
            <a:endParaRPr lang="en-GB" sz="1400" dirty="0"/>
          </a:p>
        </p:txBody>
      </p:sp>
      <p:pic>
        <p:nvPicPr>
          <p:cNvPr id="5" name="Picture 4">
            <a:extLst>
              <a:ext uri="{FF2B5EF4-FFF2-40B4-BE49-F238E27FC236}">
                <a16:creationId xmlns:a16="http://schemas.microsoft.com/office/drawing/2014/main" id="{F1273FD3-E59E-4D33-B0FF-94B44A8BEC23}"/>
              </a:ext>
            </a:extLst>
          </p:cNvPr>
          <p:cNvPicPr>
            <a:picLocks noChangeAspect="1"/>
          </p:cNvPicPr>
          <p:nvPr/>
        </p:nvPicPr>
        <p:blipFill>
          <a:blip r:embed="rId3"/>
          <a:stretch>
            <a:fillRect/>
          </a:stretch>
        </p:blipFill>
        <p:spPr>
          <a:xfrm>
            <a:off x="9426720" y="1890135"/>
            <a:ext cx="1786287" cy="3882590"/>
          </a:xfrm>
          <a:prstGeom prst="rect">
            <a:avLst/>
          </a:prstGeom>
        </p:spPr>
      </p:pic>
    </p:spTree>
    <p:extLst>
      <p:ext uri="{BB962C8B-B14F-4D97-AF65-F5344CB8AC3E}">
        <p14:creationId xmlns:p14="http://schemas.microsoft.com/office/powerpoint/2010/main" val="165334590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B65C-5AE5-4F19-B687-8E939BBF0B3F}"/>
              </a:ext>
            </a:extLst>
          </p:cNvPr>
          <p:cNvSpPr>
            <a:spLocks noGrp="1"/>
          </p:cNvSpPr>
          <p:nvPr>
            <p:ph type="title"/>
          </p:nvPr>
        </p:nvSpPr>
        <p:spPr>
          <a:xfrm>
            <a:off x="330206" y="245532"/>
            <a:ext cx="10515600" cy="972607"/>
          </a:xfrm>
        </p:spPr>
        <p:txBody>
          <a:bodyPr>
            <a:normAutofit fontScale="90000"/>
          </a:bodyPr>
          <a:lstStyle/>
          <a:p>
            <a:r>
              <a:rPr lang="en-GB" dirty="0"/>
              <a:t>Diluent for COVID-19 Pfizer BioNTech </a:t>
            </a:r>
            <a:r>
              <a:rPr lang="en-GB" sz="4000" dirty="0"/>
              <a:t>Comirnaty </a:t>
            </a:r>
            <a:br>
              <a:rPr lang="en-GB" sz="4000" dirty="0"/>
            </a:br>
            <a:r>
              <a:rPr lang="en-GB" sz="4000" dirty="0"/>
              <a:t>10 micrograms/dose </a:t>
            </a:r>
            <a:r>
              <a:rPr lang="en-GB" dirty="0"/>
              <a:t>vaccine</a:t>
            </a:r>
          </a:p>
        </p:txBody>
      </p:sp>
      <p:sp>
        <p:nvSpPr>
          <p:cNvPr id="3" name="Content Placeholder 2">
            <a:extLst>
              <a:ext uri="{FF2B5EF4-FFF2-40B4-BE49-F238E27FC236}">
                <a16:creationId xmlns:a16="http://schemas.microsoft.com/office/drawing/2014/main" id="{6ECD763D-BA2A-4D19-8297-A5FECCFAF181}"/>
              </a:ext>
            </a:extLst>
          </p:cNvPr>
          <p:cNvSpPr>
            <a:spLocks noGrp="1"/>
          </p:cNvSpPr>
          <p:nvPr>
            <p:ph idx="1"/>
          </p:nvPr>
        </p:nvSpPr>
        <p:spPr>
          <a:xfrm>
            <a:off x="330206" y="1783215"/>
            <a:ext cx="9887586" cy="4351338"/>
          </a:xfrm>
        </p:spPr>
        <p:txBody>
          <a:bodyPr>
            <a:normAutofit fontScale="85000" lnSpcReduction="10000"/>
          </a:bodyPr>
          <a:lstStyle/>
          <a:p>
            <a:pPr marL="285750" indent="-285750">
              <a:lnSpc>
                <a:spcPct val="120000"/>
              </a:lnSpc>
              <a:spcBef>
                <a:spcPts val="0"/>
              </a:spcBef>
              <a:buFont typeface="Arial" panose="020B0604020202020204" pitchFamily="34" charset="0"/>
              <a:buChar char="•"/>
            </a:pPr>
            <a:r>
              <a:rPr lang="en-GB" dirty="0"/>
              <a:t>only Sodium Chloride 0.9% Solution for Injection (normal saline) should be used as a diluent for this vaccine</a:t>
            </a:r>
          </a:p>
          <a:p>
            <a:pPr marL="0" indent="0">
              <a:lnSpc>
                <a:spcPct val="120000"/>
              </a:lnSpc>
              <a:spcBef>
                <a:spcPts val="0"/>
              </a:spcBef>
            </a:pPr>
            <a:endParaRPr lang="en-GB" dirty="0"/>
          </a:p>
          <a:p>
            <a:pPr marL="285750" indent="-285750">
              <a:lnSpc>
                <a:spcPct val="120000"/>
              </a:lnSpc>
              <a:spcBef>
                <a:spcPts val="0"/>
              </a:spcBef>
              <a:buFont typeface="Arial" panose="020B0604020202020204" pitchFamily="34" charset="0"/>
              <a:buChar char="•"/>
            </a:pPr>
            <a:r>
              <a:rPr lang="en-GB" dirty="0"/>
              <a:t>a separate ampoule containing a minimum of 2 ml of normal saline is required for vaccine reconstitution</a:t>
            </a:r>
          </a:p>
          <a:p>
            <a:pPr marL="0" indent="0">
              <a:lnSpc>
                <a:spcPct val="120000"/>
              </a:lnSpc>
              <a:spcBef>
                <a:spcPts val="0"/>
              </a:spcBef>
            </a:pPr>
            <a:endParaRPr lang="en-GB" dirty="0"/>
          </a:p>
          <a:p>
            <a:pPr marL="285750" indent="-285750">
              <a:lnSpc>
                <a:spcPct val="120000"/>
              </a:lnSpc>
              <a:spcBef>
                <a:spcPts val="0"/>
              </a:spcBef>
              <a:buFont typeface="Arial" panose="020B0604020202020204" pitchFamily="34" charset="0"/>
              <a:buChar char="•"/>
            </a:pPr>
            <a:r>
              <a:rPr lang="en-GB" dirty="0"/>
              <a:t>each ampoule of diluent is single use and any remaining diluent must be discarded after 1.3 ml has been withdrawn, regardless of the ampoule volume</a:t>
            </a:r>
          </a:p>
          <a:p>
            <a:pPr marL="285750" indent="-285750">
              <a:lnSpc>
                <a:spcPct val="120000"/>
              </a:lnSpc>
              <a:spcBef>
                <a:spcPts val="0"/>
              </a:spcBef>
              <a:buFont typeface="Arial" panose="020B0604020202020204" pitchFamily="34" charset="0"/>
              <a:buChar char="•"/>
            </a:pPr>
            <a:endParaRPr lang="en-GB" dirty="0"/>
          </a:p>
          <a:p>
            <a:pPr marL="285750" indent="-285750">
              <a:lnSpc>
                <a:spcPct val="120000"/>
              </a:lnSpc>
              <a:spcBef>
                <a:spcPts val="0"/>
              </a:spcBef>
              <a:buFont typeface="Arial" panose="020B0604020202020204" pitchFamily="34" charset="0"/>
              <a:buChar char="•"/>
            </a:pPr>
            <a:r>
              <a:rPr lang="en-GB" dirty="0"/>
              <a:t>there are no special storage requirements for the diluent and this can be stored with other ambient products (needles and syringes) in a dry environment away from direct sunlight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a:p>
            <a:pPr marL="0" indent="0"/>
            <a:endParaRPr lang="en-GB" dirty="0"/>
          </a:p>
          <a:p>
            <a:endParaRPr lang="en-GB" dirty="0"/>
          </a:p>
        </p:txBody>
      </p:sp>
      <p:sp>
        <p:nvSpPr>
          <p:cNvPr id="10" name="Footer Placeholder 9">
            <a:extLst>
              <a:ext uri="{FF2B5EF4-FFF2-40B4-BE49-F238E27FC236}">
                <a16:creationId xmlns:a16="http://schemas.microsoft.com/office/drawing/2014/main" id="{4D08D592-426F-498F-8A04-3DB294FB1D7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F7B492D-2D4C-4C7D-9CDD-C727BE559FEE}"/>
              </a:ext>
            </a:extLst>
          </p:cNvPr>
          <p:cNvSpPr>
            <a:spLocks noGrp="1"/>
          </p:cNvSpPr>
          <p:nvPr>
            <p:ph type="sldNum" sz="quarter" idx="11"/>
          </p:nvPr>
        </p:nvSpPr>
        <p:spPr/>
        <p:txBody>
          <a:bodyPr/>
          <a:lstStyle/>
          <a:p>
            <a:fld id="{344369E4-5DE7-46E5-874E-4FD437973785}" type="slidenum">
              <a:rPr lang="en-GB" smtClean="0"/>
              <a:pPr/>
              <a:t>194</a:t>
            </a:fld>
            <a:endParaRPr lang="en-GB" sz="1400" dirty="0"/>
          </a:p>
        </p:txBody>
      </p:sp>
    </p:spTree>
    <p:extLst>
      <p:ext uri="{BB962C8B-B14F-4D97-AF65-F5344CB8AC3E}">
        <p14:creationId xmlns:p14="http://schemas.microsoft.com/office/powerpoint/2010/main" val="333464953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D90E-D0D7-43A4-A1CE-A065E5D23955}"/>
              </a:ext>
            </a:extLst>
          </p:cNvPr>
          <p:cNvSpPr>
            <a:spLocks noGrp="1"/>
          </p:cNvSpPr>
          <p:nvPr>
            <p:ph type="title"/>
          </p:nvPr>
        </p:nvSpPr>
        <p:spPr>
          <a:xfrm>
            <a:off x="330206" y="238139"/>
            <a:ext cx="10515600" cy="972607"/>
          </a:xfrm>
        </p:spPr>
        <p:txBody>
          <a:bodyPr>
            <a:normAutofit/>
          </a:bodyPr>
          <a:lstStyle/>
          <a:p>
            <a:r>
              <a:rPr lang="en-GB" dirty="0"/>
              <a:t>Ordering COVID-19 Pfizer BioNTech vaccine</a:t>
            </a:r>
          </a:p>
        </p:txBody>
      </p:sp>
      <p:sp>
        <p:nvSpPr>
          <p:cNvPr id="3" name="Content Placeholder 2">
            <a:extLst>
              <a:ext uri="{FF2B5EF4-FFF2-40B4-BE49-F238E27FC236}">
                <a16:creationId xmlns:a16="http://schemas.microsoft.com/office/drawing/2014/main" id="{1BE2C2F5-A0CB-411A-B723-C364724B04E8}"/>
              </a:ext>
            </a:extLst>
          </p:cNvPr>
          <p:cNvSpPr>
            <a:spLocks noGrp="1"/>
          </p:cNvSpPr>
          <p:nvPr>
            <p:ph idx="1"/>
          </p:nvPr>
        </p:nvSpPr>
        <p:spPr>
          <a:xfrm>
            <a:off x="428795" y="1474686"/>
            <a:ext cx="9377935" cy="4884374"/>
          </a:xfrm>
        </p:spPr>
        <p:txBody>
          <a:bodyPr>
            <a:normAutofit/>
          </a:bodyPr>
          <a:lstStyle/>
          <a:p>
            <a:pPr marL="285750" indent="-285750">
              <a:lnSpc>
                <a:spcPct val="110000"/>
              </a:lnSpc>
              <a:spcBef>
                <a:spcPts val="0"/>
              </a:spcBef>
              <a:buFont typeface="Arial" panose="020B0604020202020204" pitchFamily="34" charset="0"/>
              <a:buChar char="•"/>
            </a:pPr>
            <a:r>
              <a:rPr lang="en-GB" sz="1800" dirty="0">
                <a:latin typeface="+mn-lt"/>
              </a:rPr>
              <a:t>pre-authorised NHS Trusts should order the Pfizer BioNTech COVID-19 vaccine via the </a:t>
            </a:r>
            <a:r>
              <a:rPr lang="en-GB" sz="1800" dirty="0">
                <a:latin typeface="+mn-lt"/>
                <a:hlinkClick r:id="rId3"/>
              </a:rPr>
              <a:t>ImmForm platform</a:t>
            </a:r>
            <a:r>
              <a:rPr lang="en-GB" sz="1800" dirty="0">
                <a:latin typeface="+mn-lt"/>
              </a:rPr>
              <a:t>. PCN designated sites need to use the Foundry system to order vaccines. Ordering is only available for pre-authorised sites</a:t>
            </a:r>
          </a:p>
          <a:p>
            <a:pPr marL="0" indent="0">
              <a:lnSpc>
                <a:spcPct val="110000"/>
              </a:lnSpc>
              <a:spcBef>
                <a:spcPts val="0"/>
              </a:spcBef>
              <a:buNone/>
            </a:pPr>
            <a:endParaRPr lang="en-GB" sz="1800" dirty="0">
              <a:latin typeface="+mn-lt"/>
            </a:endParaRPr>
          </a:p>
          <a:p>
            <a:pPr marL="285750" indent="-285750">
              <a:lnSpc>
                <a:spcPct val="110000"/>
              </a:lnSpc>
              <a:spcBef>
                <a:spcPts val="0"/>
              </a:spcBef>
              <a:buFont typeface="Arial" panose="020B0604020202020204" pitchFamily="34" charset="0"/>
              <a:buChar char="•"/>
            </a:pPr>
            <a:r>
              <a:rPr lang="en-GB" sz="1800" dirty="0">
                <a:latin typeface="+mn-lt"/>
              </a:rPr>
              <a:t>each pack of vaccine ordered should automatically generate an order for the required number of the following for that vaccine pack:</a:t>
            </a:r>
          </a:p>
          <a:p>
            <a:pPr marL="963612" lvl="3" indent="-342900">
              <a:lnSpc>
                <a:spcPct val="110000"/>
              </a:lnSpc>
              <a:spcBef>
                <a:spcPts val="0"/>
              </a:spcBef>
              <a:buFont typeface="Wingdings" panose="05000000000000000000" pitchFamily="2" charset="2"/>
              <a:buChar char="ü"/>
            </a:pPr>
            <a:r>
              <a:rPr lang="en-GB" dirty="0">
                <a:latin typeface="+mn-lt"/>
              </a:rPr>
              <a:t>diluent </a:t>
            </a:r>
          </a:p>
          <a:p>
            <a:pPr marL="963612" lvl="3" indent="-342900">
              <a:lnSpc>
                <a:spcPct val="110000"/>
              </a:lnSpc>
              <a:spcBef>
                <a:spcPts val="0"/>
              </a:spcBef>
              <a:buFont typeface="Wingdings" panose="05000000000000000000" pitchFamily="2" charset="2"/>
              <a:buChar char="ü"/>
            </a:pPr>
            <a:r>
              <a:rPr lang="en-GB" dirty="0">
                <a:latin typeface="+mn-lt"/>
              </a:rPr>
              <a:t>combined needles and syringes for dilution</a:t>
            </a:r>
          </a:p>
          <a:p>
            <a:pPr marL="963612" lvl="3" indent="-342900">
              <a:lnSpc>
                <a:spcPct val="110000"/>
              </a:lnSpc>
              <a:spcBef>
                <a:spcPts val="0"/>
              </a:spcBef>
              <a:buFont typeface="Wingdings" panose="05000000000000000000" pitchFamily="2" charset="2"/>
              <a:buChar char="ü"/>
            </a:pPr>
            <a:r>
              <a:rPr lang="en-GB" dirty="0">
                <a:latin typeface="+mn-lt"/>
              </a:rPr>
              <a:t>syringes and needles for vaccine administration</a:t>
            </a:r>
          </a:p>
          <a:p>
            <a:pPr marL="963612" lvl="3" indent="-342900">
              <a:lnSpc>
                <a:spcPct val="110000"/>
              </a:lnSpc>
              <a:spcBef>
                <a:spcPts val="0"/>
              </a:spcBef>
              <a:buFont typeface="Wingdings" panose="05000000000000000000" pitchFamily="2" charset="2"/>
              <a:buChar char="ü"/>
            </a:pPr>
            <a:r>
              <a:rPr lang="en-GB" dirty="0">
                <a:latin typeface="+mn-lt"/>
              </a:rPr>
              <a:t>patient information leaflets </a:t>
            </a:r>
          </a:p>
          <a:p>
            <a:pPr marL="620712" lvl="3" indent="0">
              <a:lnSpc>
                <a:spcPct val="110000"/>
              </a:lnSpc>
              <a:spcBef>
                <a:spcPts val="0"/>
              </a:spcBef>
              <a:buNone/>
            </a:pPr>
            <a:endParaRPr lang="en-GB" sz="1800" dirty="0">
              <a:solidFill>
                <a:prstClr val="black"/>
              </a:solidFill>
              <a:latin typeface="+mn-lt"/>
            </a:endParaRPr>
          </a:p>
          <a:p>
            <a:pPr marL="620712" lvl="3" indent="0">
              <a:lnSpc>
                <a:spcPct val="110000"/>
              </a:lnSpc>
              <a:spcBef>
                <a:spcPts val="0"/>
              </a:spcBef>
              <a:buNone/>
            </a:pPr>
            <a:r>
              <a:rPr lang="en-GB" sz="1800" dirty="0">
                <a:solidFill>
                  <a:prstClr val="black"/>
                </a:solidFill>
                <a:latin typeface="+mn-lt"/>
              </a:rPr>
              <a:t>Patient vaccination record cards should be ordered</a:t>
            </a:r>
            <a:r>
              <a:rPr lang="en-GB" sz="1800" b="1" dirty="0">
                <a:solidFill>
                  <a:prstClr val="black"/>
                </a:solidFill>
                <a:latin typeface="+mn-lt"/>
                <a:ea typeface="Calibri" panose="020F0502020204030204" pitchFamily="34" charset="0"/>
              </a:rPr>
              <a:t> </a:t>
            </a:r>
            <a:r>
              <a:rPr lang="en-GB" sz="1800" dirty="0">
                <a:solidFill>
                  <a:prstClr val="black"/>
                </a:solidFill>
                <a:latin typeface="+mn-lt"/>
                <a:ea typeface="Calibri" panose="020F0502020204030204" pitchFamily="34" charset="0"/>
              </a:rPr>
              <a:t>directly from the Health Publications website</a:t>
            </a:r>
          </a:p>
          <a:p>
            <a:pPr marL="0" lvl="0" indent="0">
              <a:lnSpc>
                <a:spcPct val="110000"/>
              </a:lnSpc>
              <a:spcBef>
                <a:spcPts val="0"/>
              </a:spcBef>
              <a:buNone/>
            </a:pPr>
            <a:endParaRPr lang="en-GB" sz="1400" dirty="0">
              <a:latin typeface="+mn-lt"/>
            </a:endParaRPr>
          </a:p>
          <a:p>
            <a:pPr marL="0" indent="0">
              <a:lnSpc>
                <a:spcPct val="110000"/>
              </a:lnSpc>
              <a:spcBef>
                <a:spcPts val="0"/>
              </a:spcBef>
              <a:buNone/>
            </a:pPr>
            <a:endParaRPr lang="en-GB" sz="1400" dirty="0"/>
          </a:p>
        </p:txBody>
      </p:sp>
      <p:sp>
        <p:nvSpPr>
          <p:cNvPr id="10" name="Footer Placeholder 9">
            <a:extLst>
              <a:ext uri="{FF2B5EF4-FFF2-40B4-BE49-F238E27FC236}">
                <a16:creationId xmlns:a16="http://schemas.microsoft.com/office/drawing/2014/main" id="{7DF6C781-DE61-471E-9CC5-5D577E67E9E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5DB4EC4-439F-413D-AC57-B9B245B55731}"/>
              </a:ext>
            </a:extLst>
          </p:cNvPr>
          <p:cNvSpPr>
            <a:spLocks noGrp="1"/>
          </p:cNvSpPr>
          <p:nvPr>
            <p:ph type="sldNum" sz="quarter" idx="11"/>
          </p:nvPr>
        </p:nvSpPr>
        <p:spPr/>
        <p:txBody>
          <a:bodyPr/>
          <a:lstStyle/>
          <a:p>
            <a:fld id="{344369E4-5DE7-46E5-874E-4FD437973785}" type="slidenum">
              <a:rPr lang="en-GB" smtClean="0"/>
              <a:pPr/>
              <a:t>195</a:t>
            </a:fld>
            <a:endParaRPr lang="en-GB" sz="1400" dirty="0"/>
          </a:p>
        </p:txBody>
      </p:sp>
    </p:spTree>
    <p:extLst>
      <p:ext uri="{BB962C8B-B14F-4D97-AF65-F5344CB8AC3E}">
        <p14:creationId xmlns:p14="http://schemas.microsoft.com/office/powerpoint/2010/main" val="14542914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2293" y="328904"/>
            <a:ext cx="10704000" cy="1010369"/>
          </a:xfrm>
        </p:spPr>
        <p:txBody>
          <a:bodyPr>
            <a:normAutofit fontScale="90000"/>
          </a:bodyPr>
          <a:lstStyle/>
          <a:p>
            <a:r>
              <a:rPr lang="en-GB" dirty="0"/>
              <a:t>COVID-19 Pfizer BioNTech </a:t>
            </a:r>
            <a:r>
              <a:rPr lang="en-GB" sz="4000" dirty="0"/>
              <a:t>Comirnaty 10 micrograms/dose vaccine </a:t>
            </a:r>
            <a:r>
              <a:rPr lang="en-GB" dirty="0"/>
              <a:t>dose and schedule</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65711" y="1483953"/>
            <a:ext cx="9685636" cy="4730191"/>
          </a:xfrm>
        </p:spPr>
        <p:txBody>
          <a:bodyPr>
            <a:normAutofit fontScale="92500"/>
          </a:bodyPr>
          <a:lstStyle/>
          <a:p>
            <a:pPr marL="285750" indent="-285750">
              <a:lnSpc>
                <a:spcPct val="120000"/>
              </a:lnSpc>
              <a:spcBef>
                <a:spcPts val="0"/>
              </a:spcBef>
              <a:buFont typeface="Arial" panose="020B0604020202020204" pitchFamily="34" charset="0"/>
              <a:buChar char="•"/>
            </a:pPr>
            <a:r>
              <a:rPr lang="en-GB" dirty="0"/>
              <a:t>a single dose is 0.2 ml</a:t>
            </a:r>
          </a:p>
          <a:p>
            <a:pPr marL="0" indent="0">
              <a:lnSpc>
                <a:spcPct val="120000"/>
              </a:lnSpc>
              <a:spcBef>
                <a:spcPts val="0"/>
              </a:spcBef>
            </a:pPr>
            <a:endParaRPr lang="en-GB" sz="800" dirty="0"/>
          </a:p>
          <a:p>
            <a:pPr marL="285750" indent="-285750">
              <a:lnSpc>
                <a:spcPct val="120000"/>
              </a:lnSpc>
              <a:spcBef>
                <a:spcPts val="0"/>
              </a:spcBef>
              <a:buFont typeface="Arial" panose="020B0604020202020204" pitchFamily="34" charset="0"/>
              <a:buChar char="•"/>
            </a:pPr>
            <a:r>
              <a:rPr lang="en-GB" dirty="0"/>
              <a:t>2 doses of vaccine are required with a minimum 21-day interval between doses</a:t>
            </a:r>
          </a:p>
          <a:p>
            <a:pPr marL="285750" indent="-285750">
              <a:lnSpc>
                <a:spcPct val="120000"/>
              </a:lnSpc>
              <a:spcBef>
                <a:spcPts val="0"/>
              </a:spcBef>
              <a:buFont typeface="Arial" panose="020B0604020202020204" pitchFamily="34" charset="0"/>
              <a:buChar char="•"/>
            </a:pPr>
            <a:endParaRPr lang="en-GB" sz="800" dirty="0"/>
          </a:p>
          <a:p>
            <a:pPr marL="285750" indent="-285750">
              <a:lnSpc>
                <a:spcPct val="120000"/>
              </a:lnSpc>
              <a:spcBef>
                <a:spcPts val="0"/>
              </a:spcBef>
            </a:pPr>
            <a:r>
              <a:rPr lang="en-GB" dirty="0"/>
              <a:t>currently, JCVI is recommending an interval of 8 weeks between primary doses of the Pfizer BioNTech Comirnaty 10 micrograms/dose COVID-19 vaccine for high risk 5 to 11 year olds</a:t>
            </a:r>
          </a:p>
          <a:p>
            <a:pPr marL="285750" indent="-285750">
              <a:lnSpc>
                <a:spcPct val="120000"/>
              </a:lnSpc>
              <a:spcBef>
                <a:spcPts val="0"/>
              </a:spcBef>
              <a:buFont typeface="Arial" panose="020B0604020202020204" pitchFamily="34" charset="0"/>
              <a:buChar char="•"/>
            </a:pPr>
            <a:endParaRPr lang="en-GB" sz="800" dirty="0"/>
          </a:p>
          <a:p>
            <a:pPr marL="285750" indent="-285750">
              <a:lnSpc>
                <a:spcPct val="120000"/>
              </a:lnSpc>
              <a:spcBef>
                <a:spcPts val="0"/>
              </a:spcBef>
            </a:pPr>
            <a:endParaRPr lang="en-GB" sz="800" dirty="0"/>
          </a:p>
          <a:p>
            <a:pPr marL="285750" indent="-285750">
              <a:lnSpc>
                <a:spcPct val="120000"/>
              </a:lnSpc>
              <a:spcBef>
                <a:spcPts val="0"/>
              </a:spcBef>
              <a:buFont typeface="Arial" panose="020B0604020202020204" pitchFamily="34" charset="0"/>
              <a:buChar char="•"/>
            </a:pPr>
            <a:r>
              <a:rPr lang="en-GB" dirty="0"/>
              <a:t>the main exception to the 8 week lower interval would be those about to commence immunosuppressive treatment. In these children, the minimal interval between doses (21 days for Pfizer) may be followed to ensure vaccine is given whilst their immune system is better able to respond</a:t>
            </a:r>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83FD2D43-A4A5-4DFE-A528-C3208A2E8EF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A7B6FAF-393C-42BE-BDEF-CEF834EC20F9}"/>
              </a:ext>
            </a:extLst>
          </p:cNvPr>
          <p:cNvSpPr>
            <a:spLocks noGrp="1"/>
          </p:cNvSpPr>
          <p:nvPr>
            <p:ph type="sldNum" sz="quarter" idx="11"/>
          </p:nvPr>
        </p:nvSpPr>
        <p:spPr/>
        <p:txBody>
          <a:bodyPr/>
          <a:lstStyle/>
          <a:p>
            <a:fld id="{344369E4-5DE7-46E5-874E-4FD437973785}" type="slidenum">
              <a:rPr lang="en-GB" smtClean="0"/>
              <a:pPr/>
              <a:t>196</a:t>
            </a:fld>
            <a:endParaRPr lang="en-GB" sz="1400" dirty="0"/>
          </a:p>
        </p:txBody>
      </p:sp>
    </p:spTree>
    <p:extLst>
      <p:ext uri="{BB962C8B-B14F-4D97-AF65-F5344CB8AC3E}">
        <p14:creationId xmlns:p14="http://schemas.microsoft.com/office/powerpoint/2010/main" val="517216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7F9-9BD2-4292-914E-E1E31815470A}"/>
              </a:ext>
            </a:extLst>
          </p:cNvPr>
          <p:cNvSpPr>
            <a:spLocks noGrp="1"/>
          </p:cNvSpPr>
          <p:nvPr>
            <p:ph type="title"/>
          </p:nvPr>
        </p:nvSpPr>
        <p:spPr>
          <a:xfrm>
            <a:off x="490003" y="338954"/>
            <a:ext cx="10704000" cy="800223"/>
          </a:xfrm>
        </p:spPr>
        <p:txBody>
          <a:bodyPr>
            <a:normAutofit fontScale="90000"/>
          </a:bodyPr>
          <a:lstStyle/>
          <a:p>
            <a:r>
              <a:rPr lang="en-GB" dirty="0"/>
              <a:t>Storage and transportation of Pfizer BioNTech </a:t>
            </a:r>
            <a:r>
              <a:rPr lang="en-GB" sz="3600" dirty="0"/>
              <a:t>Comirnaty 10 micrograms/dose vaccine </a:t>
            </a:r>
            <a:endParaRPr lang="en-GB" dirty="0"/>
          </a:p>
        </p:txBody>
      </p:sp>
      <p:sp>
        <p:nvSpPr>
          <p:cNvPr id="3" name="Content Placeholder 2">
            <a:extLst>
              <a:ext uri="{FF2B5EF4-FFF2-40B4-BE49-F238E27FC236}">
                <a16:creationId xmlns:a16="http://schemas.microsoft.com/office/drawing/2014/main" id="{375ABC03-44C4-4D33-B1F8-FF4D2A17D74D}"/>
              </a:ext>
            </a:extLst>
          </p:cNvPr>
          <p:cNvSpPr>
            <a:spLocks noGrp="1"/>
          </p:cNvSpPr>
          <p:nvPr>
            <p:ph idx="1"/>
          </p:nvPr>
        </p:nvSpPr>
        <p:spPr>
          <a:xfrm>
            <a:off x="460422" y="1479026"/>
            <a:ext cx="10007607" cy="4959824"/>
          </a:xfrm>
        </p:spPr>
        <p:txBody>
          <a:bodyPr>
            <a:normAutofit fontScale="77500" lnSpcReduction="20000"/>
          </a:bodyPr>
          <a:lstStyle/>
          <a:p>
            <a:pPr marL="0" indent="0">
              <a:lnSpc>
                <a:spcPct val="120000"/>
              </a:lnSpc>
              <a:spcBef>
                <a:spcPts val="0"/>
              </a:spcBef>
              <a:buNone/>
            </a:pPr>
            <a:r>
              <a:rPr lang="en-GB" dirty="0"/>
              <a:t>For information only as those handling vaccines at ultra low temperatures should have received specific additional training for this and should be working to detailed standard operating procedures:</a:t>
            </a:r>
          </a:p>
          <a:p>
            <a:pPr marL="0" indent="0">
              <a:lnSpc>
                <a:spcPct val="120000"/>
              </a:lnSpc>
              <a:spcBef>
                <a:spcPts val="0"/>
              </a:spcBef>
            </a:pPr>
            <a:endParaRPr lang="en-GB" sz="1100" dirty="0"/>
          </a:p>
          <a:p>
            <a:pPr marL="285750" indent="-285750">
              <a:lnSpc>
                <a:spcPct val="120000"/>
              </a:lnSpc>
              <a:spcBef>
                <a:spcPts val="0"/>
              </a:spcBef>
              <a:buFont typeface="Arial" panose="020B0604020202020204" pitchFamily="34" charset="0"/>
              <a:buChar char="•"/>
            </a:pPr>
            <a:r>
              <a:rPr lang="en-GB" dirty="0"/>
              <a:t>the vaccine will be delivered frozen to healthcare facilities with ultra low temperature (ULT) freezers</a:t>
            </a:r>
          </a:p>
          <a:p>
            <a:pPr marL="285750" lvl="0" indent="-285750">
              <a:lnSpc>
                <a:spcPct val="120000"/>
              </a:lnSpc>
              <a:spcBef>
                <a:spcPts val="0"/>
              </a:spcBef>
              <a:buFont typeface="Arial" panose="020B0604020202020204" pitchFamily="34" charset="0"/>
              <a:buChar char="•"/>
            </a:pPr>
            <a:r>
              <a:rPr lang="en-GB" dirty="0"/>
              <a:t>vaccine packs will be shipped inside isothermic boxes (validated boxes which will maintain a constant temperature for a specified period of time) inside a cardboard box</a:t>
            </a:r>
          </a:p>
          <a:p>
            <a:pPr marL="285750" lvl="0" indent="-285750">
              <a:lnSpc>
                <a:spcPct val="120000"/>
              </a:lnSpc>
              <a:spcBef>
                <a:spcPts val="0"/>
              </a:spcBef>
              <a:buFont typeface="Arial" panose="020B0604020202020204" pitchFamily="34" charset="0"/>
              <a:buChar char="•"/>
            </a:pPr>
            <a:r>
              <a:rPr lang="en-GB" dirty="0"/>
              <a:t>the isothermic box will also contain dry ice which should be disposed of carefully following local protocols</a:t>
            </a:r>
          </a:p>
          <a:p>
            <a:pPr marL="285750" lvl="0" indent="-285750">
              <a:lnSpc>
                <a:spcPct val="120000"/>
              </a:lnSpc>
              <a:spcBef>
                <a:spcPts val="0"/>
              </a:spcBef>
              <a:buFont typeface="Arial" panose="020B0604020202020204" pitchFamily="34" charset="0"/>
              <a:buChar char="•"/>
            </a:pPr>
            <a:r>
              <a:rPr lang="en-GB" dirty="0"/>
              <a:t>upon delivery, the vaccine packs should be removed from the isothermic box and transferred to a suitable ULT freezer to ensure ongoing storage between -90</a:t>
            </a:r>
            <a:r>
              <a:rPr lang="en-GB" baseline="30000" dirty="0"/>
              <a:t>o</a:t>
            </a:r>
            <a:r>
              <a:rPr lang="en-GB" dirty="0"/>
              <a:t>C to -60</a:t>
            </a:r>
            <a:r>
              <a:rPr lang="en-GB" baseline="30000" dirty="0"/>
              <a:t>o</a:t>
            </a:r>
            <a:r>
              <a:rPr lang="en-GB" dirty="0"/>
              <a:t>C </a:t>
            </a:r>
          </a:p>
          <a:p>
            <a:pPr marL="285750" lvl="0" indent="-285750">
              <a:lnSpc>
                <a:spcPct val="120000"/>
              </a:lnSpc>
              <a:spcBef>
                <a:spcPts val="0"/>
              </a:spcBef>
              <a:buFont typeface="Arial" panose="020B0604020202020204" pitchFamily="34" charset="0"/>
              <a:buChar char="•"/>
            </a:pPr>
            <a:r>
              <a:rPr lang="en-GB" dirty="0"/>
              <a:t>the vaccine should be kept upright, in its original packaging and away from prolonged light exposure</a:t>
            </a:r>
          </a:p>
          <a:p>
            <a:pPr marL="285750" lvl="0" indent="-285750">
              <a:lnSpc>
                <a:spcPct val="120000"/>
              </a:lnSpc>
              <a:spcBef>
                <a:spcPts val="0"/>
              </a:spcBef>
              <a:buFont typeface="Arial" panose="020B0604020202020204" pitchFamily="34" charset="0"/>
              <a:buChar char="•"/>
            </a:pPr>
            <a:r>
              <a:rPr lang="en-GB" dirty="0"/>
              <a:t>shelf-life is 6 months at -90</a:t>
            </a:r>
            <a:r>
              <a:rPr lang="en-GB" baseline="30000" dirty="0"/>
              <a:t>o</a:t>
            </a:r>
            <a:r>
              <a:rPr lang="en-GB" dirty="0"/>
              <a:t>C to -60</a:t>
            </a:r>
            <a:r>
              <a:rPr lang="en-GB" baseline="30000" dirty="0"/>
              <a:t>o</a:t>
            </a:r>
            <a:r>
              <a:rPr lang="en-GB" dirty="0"/>
              <a:t>C</a:t>
            </a:r>
          </a:p>
          <a:p>
            <a:endParaRPr lang="en-GB" dirty="0"/>
          </a:p>
        </p:txBody>
      </p:sp>
      <p:sp>
        <p:nvSpPr>
          <p:cNvPr id="10" name="Footer Placeholder 9">
            <a:extLst>
              <a:ext uri="{FF2B5EF4-FFF2-40B4-BE49-F238E27FC236}">
                <a16:creationId xmlns:a16="http://schemas.microsoft.com/office/drawing/2014/main" id="{92933CE6-70B6-4F61-B8CE-D2B702EA032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6E1AE7D7-D47C-4EC5-B7ED-6D2B339A89B5}"/>
              </a:ext>
            </a:extLst>
          </p:cNvPr>
          <p:cNvSpPr>
            <a:spLocks noGrp="1"/>
          </p:cNvSpPr>
          <p:nvPr>
            <p:ph type="sldNum" sz="quarter" idx="11"/>
          </p:nvPr>
        </p:nvSpPr>
        <p:spPr/>
        <p:txBody>
          <a:bodyPr/>
          <a:lstStyle/>
          <a:p>
            <a:fld id="{344369E4-5DE7-46E5-874E-4FD437973785}" type="slidenum">
              <a:rPr lang="en-GB" smtClean="0"/>
              <a:pPr/>
              <a:t>197</a:t>
            </a:fld>
            <a:endParaRPr lang="en-GB" sz="1400" dirty="0"/>
          </a:p>
        </p:txBody>
      </p:sp>
    </p:spTree>
    <p:extLst>
      <p:ext uri="{BB962C8B-B14F-4D97-AF65-F5344CB8AC3E}">
        <p14:creationId xmlns:p14="http://schemas.microsoft.com/office/powerpoint/2010/main" val="32620469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A2F2-B0F6-4708-AB4F-727A00654CE1}"/>
              </a:ext>
            </a:extLst>
          </p:cNvPr>
          <p:cNvSpPr>
            <a:spLocks noGrp="1"/>
          </p:cNvSpPr>
          <p:nvPr>
            <p:ph type="title"/>
          </p:nvPr>
        </p:nvSpPr>
        <p:spPr>
          <a:xfrm>
            <a:off x="341629" y="245532"/>
            <a:ext cx="10515600" cy="972607"/>
          </a:xfrm>
        </p:spPr>
        <p:txBody>
          <a:bodyPr/>
          <a:lstStyle/>
          <a:p>
            <a:r>
              <a:rPr lang="en-GB" dirty="0"/>
              <a:t>Thawing</a:t>
            </a:r>
          </a:p>
        </p:txBody>
      </p:sp>
      <p:sp>
        <p:nvSpPr>
          <p:cNvPr id="3" name="Content Placeholder 2">
            <a:extLst>
              <a:ext uri="{FF2B5EF4-FFF2-40B4-BE49-F238E27FC236}">
                <a16:creationId xmlns:a16="http://schemas.microsoft.com/office/drawing/2014/main" id="{76EC49D2-7417-46B3-AF98-1FC2D95E4005}"/>
              </a:ext>
            </a:extLst>
          </p:cNvPr>
          <p:cNvSpPr>
            <a:spLocks noGrp="1"/>
          </p:cNvSpPr>
          <p:nvPr>
            <p:ph idx="1"/>
          </p:nvPr>
        </p:nvSpPr>
        <p:spPr>
          <a:xfrm>
            <a:off x="330206" y="1774826"/>
            <a:ext cx="9719806" cy="4351338"/>
          </a:xfrm>
        </p:spPr>
        <p:txBody>
          <a:bodyPr>
            <a:normAutofit fontScale="85000" lnSpcReduction="20000"/>
          </a:bodyPr>
          <a:lstStyle/>
          <a:p>
            <a:pPr marL="285750" indent="-285750">
              <a:lnSpc>
                <a:spcPct val="120000"/>
              </a:lnSpc>
              <a:spcBef>
                <a:spcPts val="0"/>
              </a:spcBef>
              <a:buFont typeface="Arial" panose="020B0604020202020204" pitchFamily="34" charset="0"/>
              <a:buChar char="•"/>
            </a:pPr>
            <a:r>
              <a:rPr lang="en-GB" dirty="0"/>
              <a:t>when required, frozen vials should be transferred to 2ºC to 8ºC to thaw; a 10 vial pack may take 4 hours to thaw at this temperature range</a:t>
            </a:r>
          </a:p>
          <a:p>
            <a:pPr marL="0" lvl="0" indent="0">
              <a:lnSpc>
                <a:spcPct val="120000"/>
              </a:lnSpc>
              <a:spcBef>
                <a:spcPts val="0"/>
              </a:spcBef>
              <a:buNone/>
            </a:pPr>
            <a:endParaRPr lang="en-GB" dirty="0"/>
          </a:p>
          <a:p>
            <a:pPr marL="285750" lvl="0" indent="-285750">
              <a:lnSpc>
                <a:spcPct val="120000"/>
              </a:lnSpc>
              <a:spcBef>
                <a:spcPts val="0"/>
              </a:spcBef>
              <a:buFont typeface="Arial" panose="020B0604020202020204" pitchFamily="34" charset="0"/>
              <a:buChar char="•"/>
            </a:pPr>
            <a:r>
              <a:rPr lang="en-GB" dirty="0"/>
              <a:t>Individual frozen vials may be thawed at room temperature (up to 30ºC) for 30 minutes</a:t>
            </a:r>
          </a:p>
          <a:p>
            <a:pPr marL="0" lvl="0" indent="0">
              <a:lnSpc>
                <a:spcPct val="120000"/>
              </a:lnSpc>
              <a:spcBef>
                <a:spcPts val="0"/>
              </a:spcBef>
              <a:buNone/>
            </a:pPr>
            <a:endParaRPr lang="en-GB" dirty="0"/>
          </a:p>
          <a:p>
            <a:pPr marL="285750" indent="-285750">
              <a:lnSpc>
                <a:spcPct val="120000"/>
              </a:lnSpc>
              <a:spcBef>
                <a:spcPts val="0"/>
              </a:spcBef>
            </a:pPr>
            <a:r>
              <a:rPr lang="en-GB" dirty="0"/>
              <a:t>upon moving the vaccine to +2°C to +8°C storage, the updated expiry date must be written on the outer carton and the vaccine should be used or discarded by the updated expiry date. The original expiry date should be crossed out</a:t>
            </a:r>
          </a:p>
          <a:p>
            <a:pPr marL="0" lvl="0" indent="0">
              <a:lnSpc>
                <a:spcPct val="120000"/>
              </a:lnSpc>
              <a:spcBef>
                <a:spcPts val="0"/>
              </a:spcBef>
              <a:buNone/>
            </a:pPr>
            <a:endParaRPr lang="en-GB" dirty="0"/>
          </a:p>
          <a:p>
            <a:pPr marL="285750" lvl="0" indent="-285750">
              <a:lnSpc>
                <a:spcPct val="120000"/>
              </a:lnSpc>
              <a:spcBef>
                <a:spcPts val="0"/>
              </a:spcBef>
              <a:buFont typeface="Arial" panose="020B0604020202020204" pitchFamily="34" charset="0"/>
              <a:buChar char="•"/>
            </a:pPr>
            <a:r>
              <a:rPr lang="en-GB" dirty="0"/>
              <a:t>once thawed, the vaccine should not be re-frozen </a:t>
            </a:r>
          </a:p>
          <a:p>
            <a:pPr marL="285750" lvl="0" indent="-285750">
              <a:lnSpc>
                <a:spcPct val="120000"/>
              </a:lnSpc>
              <a:spcBef>
                <a:spcPts val="0"/>
              </a:spcBef>
              <a:buFont typeface="Arial" panose="020B0604020202020204" pitchFamily="34" charset="0"/>
              <a:buChar char="•"/>
            </a:pPr>
            <a:endParaRPr lang="en-GB" dirty="0"/>
          </a:p>
          <a:p>
            <a:pPr marL="285750" indent="-285750">
              <a:lnSpc>
                <a:spcPct val="120000"/>
              </a:lnSpc>
              <a:spcBef>
                <a:spcPts val="0"/>
              </a:spcBef>
            </a:pPr>
            <a:r>
              <a:rPr lang="en-GB" dirty="0"/>
              <a:t>thawed vials can be handled in room light conditions</a:t>
            </a:r>
          </a:p>
          <a:p>
            <a:pPr marL="0" lvl="0" indent="0">
              <a:lnSpc>
                <a:spcPct val="120000"/>
              </a:lnSpc>
              <a:spcBef>
                <a:spcPts val="0"/>
              </a:spcBef>
              <a:buNone/>
            </a:pPr>
            <a:endParaRPr lang="en-GB" dirty="0"/>
          </a:p>
          <a:p>
            <a:endParaRPr lang="en-GB" dirty="0"/>
          </a:p>
        </p:txBody>
      </p:sp>
      <p:sp>
        <p:nvSpPr>
          <p:cNvPr id="10" name="Footer Placeholder 9">
            <a:extLst>
              <a:ext uri="{FF2B5EF4-FFF2-40B4-BE49-F238E27FC236}">
                <a16:creationId xmlns:a16="http://schemas.microsoft.com/office/drawing/2014/main" id="{9A1DA34D-244A-44F2-9163-737854EAFDE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C2403141-1DEA-44FE-B770-DEA30AFD0176}"/>
              </a:ext>
            </a:extLst>
          </p:cNvPr>
          <p:cNvSpPr>
            <a:spLocks noGrp="1"/>
          </p:cNvSpPr>
          <p:nvPr>
            <p:ph type="sldNum" sz="quarter" idx="11"/>
          </p:nvPr>
        </p:nvSpPr>
        <p:spPr/>
        <p:txBody>
          <a:bodyPr/>
          <a:lstStyle/>
          <a:p>
            <a:fld id="{344369E4-5DE7-46E5-874E-4FD437973785}" type="slidenum">
              <a:rPr lang="en-GB" smtClean="0"/>
              <a:pPr/>
              <a:t>198</a:t>
            </a:fld>
            <a:endParaRPr lang="en-GB" sz="1400" dirty="0"/>
          </a:p>
        </p:txBody>
      </p:sp>
    </p:spTree>
    <p:extLst>
      <p:ext uri="{BB962C8B-B14F-4D97-AF65-F5344CB8AC3E}">
        <p14:creationId xmlns:p14="http://schemas.microsoft.com/office/powerpoint/2010/main" val="312827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19A-4C52-422D-B83E-4789912A592A}"/>
              </a:ext>
            </a:extLst>
          </p:cNvPr>
          <p:cNvSpPr>
            <a:spLocks noGrp="1"/>
          </p:cNvSpPr>
          <p:nvPr>
            <p:ph type="title"/>
          </p:nvPr>
        </p:nvSpPr>
        <p:spPr>
          <a:xfrm>
            <a:off x="557322" y="322177"/>
            <a:ext cx="10704000" cy="1066989"/>
          </a:xfrm>
        </p:spPr>
        <p:txBody>
          <a:bodyPr>
            <a:normAutofit/>
          </a:bodyPr>
          <a:lstStyle/>
          <a:p>
            <a:r>
              <a:rPr lang="en-GB" sz="3200" dirty="0"/>
              <a:t>Storage of COVID-19 Pfizer BioNTech Comirnaty 10 micrograms/dose vaccine in a thawed state</a:t>
            </a:r>
          </a:p>
        </p:txBody>
      </p:sp>
      <p:sp>
        <p:nvSpPr>
          <p:cNvPr id="3" name="Content Placeholder 2">
            <a:extLst>
              <a:ext uri="{FF2B5EF4-FFF2-40B4-BE49-F238E27FC236}">
                <a16:creationId xmlns:a16="http://schemas.microsoft.com/office/drawing/2014/main" id="{60B42B8C-693A-4B15-9B0C-34879261E270}"/>
              </a:ext>
            </a:extLst>
          </p:cNvPr>
          <p:cNvSpPr>
            <a:spLocks noGrp="1"/>
          </p:cNvSpPr>
          <p:nvPr>
            <p:ph idx="1"/>
          </p:nvPr>
        </p:nvSpPr>
        <p:spPr>
          <a:xfrm>
            <a:off x="557322" y="1553477"/>
            <a:ext cx="8891478" cy="4885373"/>
          </a:xfrm>
        </p:spPr>
        <p:txBody>
          <a:bodyPr>
            <a:normAutofit/>
          </a:bodyPr>
          <a:lstStyle/>
          <a:p>
            <a:pPr marL="285750" indent="-285750">
              <a:lnSpc>
                <a:spcPct val="120000"/>
              </a:lnSpc>
              <a:spcBef>
                <a:spcPts val="0"/>
              </a:spcBef>
            </a:pPr>
            <a:r>
              <a:rPr lang="en-GB" sz="2000" dirty="0">
                <a:latin typeface="+mn-lt"/>
              </a:rPr>
              <a:t>the vaccine may be delivered to where it is going to be administered thawed but refrigerated at +2°C to +8°C</a:t>
            </a:r>
            <a:endParaRPr lang="en-GB" sz="1000" dirty="0">
              <a:latin typeface="+mn-lt"/>
            </a:endParaRPr>
          </a:p>
          <a:p>
            <a:pPr marL="285750" lvl="0" indent="-285750">
              <a:lnSpc>
                <a:spcPct val="120000"/>
              </a:lnSpc>
              <a:spcBef>
                <a:spcPts val="600"/>
              </a:spcBef>
              <a:buFont typeface="Arial" panose="020B0604020202020204" pitchFamily="34" charset="0"/>
              <a:buChar char="•"/>
            </a:pPr>
            <a:r>
              <a:rPr lang="en-GB" sz="2000" dirty="0">
                <a:latin typeface="+mn-lt"/>
              </a:rPr>
              <a:t>refrigerated vaccine must be transferred immediately to a vaccine fridge on arrival and stored in a carefully monitored temperature range of +2 and +8</a:t>
            </a:r>
            <a:r>
              <a:rPr lang="en-GB" sz="2000" baseline="30000" dirty="0">
                <a:latin typeface="+mn-lt"/>
              </a:rPr>
              <a:t>o</a:t>
            </a:r>
            <a:r>
              <a:rPr lang="en-GB" sz="2000" dirty="0">
                <a:latin typeface="+mn-lt"/>
              </a:rPr>
              <a:t>C</a:t>
            </a:r>
            <a:endParaRPr lang="en-GB" sz="1000" dirty="0">
              <a:latin typeface="+mn-lt"/>
            </a:endParaRPr>
          </a:p>
          <a:p>
            <a:pPr marL="285750" indent="-285750">
              <a:lnSpc>
                <a:spcPct val="120000"/>
              </a:lnSpc>
              <a:spcBef>
                <a:spcPts val="600"/>
              </a:spcBef>
            </a:pPr>
            <a:r>
              <a:rPr lang="en-GB" sz="2000" dirty="0">
                <a:latin typeface="+mn-lt"/>
              </a:rPr>
              <a:t>when removed from the freezer, the undiluted vaccine has a maximum shelf life of up to 10 weeks at +2°C and +8</a:t>
            </a:r>
            <a:r>
              <a:rPr lang="en-GB" sz="2000" dirty="0"/>
              <a:t>°</a:t>
            </a:r>
            <a:r>
              <a:rPr lang="en-GB" sz="2000" dirty="0">
                <a:latin typeface="+mn-lt"/>
              </a:rPr>
              <a:t>C </a:t>
            </a:r>
            <a:r>
              <a:rPr lang="en-GB" sz="2000" dirty="0">
                <a:solidFill>
                  <a:srgbClr val="0B0C0C"/>
                </a:solidFill>
                <a:latin typeface="+mn-lt"/>
              </a:rPr>
              <a:t>within the 6 month shelf life</a:t>
            </a:r>
            <a:endParaRPr lang="en-GB" sz="2000" dirty="0">
              <a:latin typeface="+mn-lt"/>
            </a:endParaRPr>
          </a:p>
          <a:p>
            <a:pPr marL="285750" indent="-285750">
              <a:lnSpc>
                <a:spcPct val="120000"/>
              </a:lnSpc>
              <a:spcBef>
                <a:spcPts val="600"/>
              </a:spcBef>
            </a:pPr>
            <a:r>
              <a:rPr lang="en-GB" sz="2000" dirty="0">
                <a:latin typeface="+mn-lt"/>
              </a:rPr>
              <a:t>the expiry date on the outer carton should have been updated to reflect the refrigerated expiry date and the original expiry date should have been crossed out</a:t>
            </a:r>
          </a:p>
          <a:p>
            <a:pPr marL="285750" indent="-285750">
              <a:lnSpc>
                <a:spcPct val="120000"/>
              </a:lnSpc>
              <a:spcBef>
                <a:spcPts val="600"/>
              </a:spcBef>
            </a:pPr>
            <a:r>
              <a:rPr lang="en-GB" sz="2000" dirty="0">
                <a:latin typeface="+mn-lt"/>
              </a:rPr>
              <a:t>prior to use, the unopened vials can be stored for up to 12 hours at temperatures between </a:t>
            </a:r>
            <a:r>
              <a:rPr lang="en-GB" sz="2000" dirty="0"/>
              <a:t>+</a:t>
            </a:r>
            <a:r>
              <a:rPr lang="en-GB" sz="2000" dirty="0">
                <a:latin typeface="+mn-lt"/>
              </a:rPr>
              <a:t>8°C and </a:t>
            </a:r>
            <a:r>
              <a:rPr lang="en-GB" sz="2000" dirty="0"/>
              <a:t>+</a:t>
            </a:r>
            <a:r>
              <a:rPr lang="en-GB" sz="2000" dirty="0">
                <a:latin typeface="+mn-lt"/>
              </a:rPr>
              <a:t>30°C</a:t>
            </a:r>
          </a:p>
        </p:txBody>
      </p:sp>
      <p:sp>
        <p:nvSpPr>
          <p:cNvPr id="10" name="Footer Placeholder 9">
            <a:extLst>
              <a:ext uri="{FF2B5EF4-FFF2-40B4-BE49-F238E27FC236}">
                <a16:creationId xmlns:a16="http://schemas.microsoft.com/office/drawing/2014/main" id="{AE9378AC-5AC9-42A4-9AF8-A2A3DBA9A34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AE13A4F4-1976-4BAD-A7F6-BA99466B7187}"/>
              </a:ext>
            </a:extLst>
          </p:cNvPr>
          <p:cNvSpPr>
            <a:spLocks noGrp="1"/>
          </p:cNvSpPr>
          <p:nvPr>
            <p:ph type="sldNum" sz="quarter" idx="11"/>
          </p:nvPr>
        </p:nvSpPr>
        <p:spPr/>
        <p:txBody>
          <a:bodyPr/>
          <a:lstStyle/>
          <a:p>
            <a:fld id="{344369E4-5DE7-46E5-874E-4FD437973785}" type="slidenum">
              <a:rPr lang="en-GB" smtClean="0"/>
              <a:pPr/>
              <a:t>199</a:t>
            </a:fld>
            <a:endParaRPr lang="en-GB" sz="1400" dirty="0"/>
          </a:p>
        </p:txBody>
      </p:sp>
    </p:spTree>
    <p:extLst>
      <p:ext uri="{BB962C8B-B14F-4D97-AF65-F5344CB8AC3E}">
        <p14:creationId xmlns:p14="http://schemas.microsoft.com/office/powerpoint/2010/main" val="159170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9A22-A1B6-4395-857E-2F7778599FC3}"/>
              </a:ext>
            </a:extLst>
          </p:cNvPr>
          <p:cNvSpPr>
            <a:spLocks noGrp="1"/>
          </p:cNvSpPr>
          <p:nvPr>
            <p:ph type="title"/>
          </p:nvPr>
        </p:nvSpPr>
        <p:spPr/>
        <p:txBody>
          <a:bodyPr/>
          <a:lstStyle/>
          <a:p>
            <a:r>
              <a:rPr lang="en-GB" dirty="0"/>
              <a:t>Note to trainers</a:t>
            </a:r>
          </a:p>
        </p:txBody>
      </p:sp>
      <p:sp>
        <p:nvSpPr>
          <p:cNvPr id="3" name="Content Placeholder 2">
            <a:extLst>
              <a:ext uri="{FF2B5EF4-FFF2-40B4-BE49-F238E27FC236}">
                <a16:creationId xmlns:a16="http://schemas.microsoft.com/office/drawing/2014/main" id="{82C469DF-45B4-4612-A89A-3E1D6BFB7F60}"/>
              </a:ext>
            </a:extLst>
          </p:cNvPr>
          <p:cNvSpPr>
            <a:spLocks noGrp="1"/>
          </p:cNvSpPr>
          <p:nvPr>
            <p:ph idx="1"/>
          </p:nvPr>
        </p:nvSpPr>
        <p:spPr>
          <a:xfrm>
            <a:off x="330206" y="1535876"/>
            <a:ext cx="8528568" cy="4713921"/>
          </a:xfrm>
        </p:spPr>
        <p:txBody>
          <a:bodyPr>
            <a:normAutofit fontScale="85000" lnSpcReduction="10000"/>
          </a:bodyPr>
          <a:lstStyle/>
          <a:p>
            <a:pPr marL="0" indent="0">
              <a:lnSpc>
                <a:spcPct val="120000"/>
              </a:lnSpc>
              <a:spcBef>
                <a:spcPts val="0"/>
              </a:spcBef>
              <a:buNone/>
            </a:pPr>
            <a:r>
              <a:rPr lang="en-GB" sz="1900" dirty="0"/>
              <a:t>This slide set contains a collection of core slides for use or adaptation during the delivery of coronavirus (COVID-19) vaccination training. Trainers should select the slides required depending on the background and experience of the immunisers they are training and according to the role they will have in delivering the COVID-19 vaccine programme.</a:t>
            </a:r>
          </a:p>
          <a:p>
            <a:pPr marL="0" indent="0">
              <a:lnSpc>
                <a:spcPct val="120000"/>
              </a:lnSpc>
              <a:spcBef>
                <a:spcPts val="1200"/>
              </a:spcBef>
              <a:buNone/>
            </a:pPr>
            <a:r>
              <a:rPr lang="en-GB" sz="1900" dirty="0"/>
              <a:t>The information in this slide set was correct at time of publication. As COVID-19 is an evolving disease, much is still being learned about both the disease and the vaccines which have been developed to prevent it. For this reason, some of the information may change. Updates will be made to this slide set as new information becomes available. Please check online to ensure you are accessing the latest version. Trainers may need to update data and any information that changes between republications of this slide set.</a:t>
            </a:r>
          </a:p>
          <a:p>
            <a:pPr marL="0" indent="0">
              <a:lnSpc>
                <a:spcPct val="120000"/>
              </a:lnSpc>
              <a:spcBef>
                <a:spcPts val="1200"/>
              </a:spcBef>
              <a:buNone/>
            </a:pPr>
            <a:r>
              <a:rPr lang="en-GB" sz="1900" dirty="0"/>
              <a:t>Slides containing vaccine specific details (such as storage and dose preparation) on the 4 COVID-19 vaccines currently being used in the UK have been added to the end of this slide set. These slides are available at the end so that trainers can specifically select those they need for the vaccine(s) for which they are delivering training.</a:t>
            </a:r>
          </a:p>
          <a:p>
            <a:pPr marL="0" indent="0">
              <a:lnSpc>
                <a:spcPct val="120000"/>
              </a:lnSpc>
              <a:spcBef>
                <a:spcPts val="1200"/>
              </a:spcBef>
              <a:buNone/>
            </a:pPr>
            <a:r>
              <a:rPr lang="en-GB" sz="1900" dirty="0"/>
              <a:t>Details for other vaccines will be added as they receive regulatory approval.</a:t>
            </a:r>
            <a:endParaRPr lang="en-GB" dirty="0"/>
          </a:p>
          <a:p>
            <a:endParaRPr lang="en-GB" dirty="0"/>
          </a:p>
        </p:txBody>
      </p:sp>
      <p:sp>
        <p:nvSpPr>
          <p:cNvPr id="4" name="Footer Placeholder 3">
            <a:extLst>
              <a:ext uri="{FF2B5EF4-FFF2-40B4-BE49-F238E27FC236}">
                <a16:creationId xmlns:a16="http://schemas.microsoft.com/office/drawing/2014/main" id="{5B79C6AD-4599-4E20-8042-28EB34C17B4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C2969276-0280-407F-AF1C-151FCACCAC71}"/>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424254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8E3D-196F-4005-B773-4826F7778C41}"/>
              </a:ext>
            </a:extLst>
          </p:cNvPr>
          <p:cNvSpPr>
            <a:spLocks noGrp="1"/>
          </p:cNvSpPr>
          <p:nvPr>
            <p:ph type="title"/>
          </p:nvPr>
        </p:nvSpPr>
        <p:spPr>
          <a:xfrm>
            <a:off x="330206" y="179416"/>
            <a:ext cx="9921141" cy="972607"/>
          </a:xfrm>
        </p:spPr>
        <p:txBody>
          <a:bodyPr>
            <a:normAutofit fontScale="90000"/>
          </a:bodyPr>
          <a:lstStyle/>
          <a:p>
            <a:r>
              <a:rPr lang="en-GB" dirty="0"/>
              <a:t>Complications from COVID-19 in children and young people</a:t>
            </a:r>
          </a:p>
        </p:txBody>
      </p:sp>
      <p:sp>
        <p:nvSpPr>
          <p:cNvPr id="3" name="Content Placeholder 2">
            <a:extLst>
              <a:ext uri="{FF2B5EF4-FFF2-40B4-BE49-F238E27FC236}">
                <a16:creationId xmlns:a16="http://schemas.microsoft.com/office/drawing/2014/main" id="{3E5CCB37-C44E-42BC-9C3A-BCA7CB12C8A0}"/>
              </a:ext>
            </a:extLst>
          </p:cNvPr>
          <p:cNvSpPr>
            <a:spLocks noGrp="1"/>
          </p:cNvSpPr>
          <p:nvPr>
            <p:ph idx="1"/>
          </p:nvPr>
        </p:nvSpPr>
        <p:spPr>
          <a:xfrm>
            <a:off x="428795" y="1620784"/>
            <a:ext cx="9495381" cy="4536735"/>
          </a:xfrm>
        </p:spPr>
        <p:txBody>
          <a:bodyPr>
            <a:normAutofit fontScale="62500" lnSpcReduction="20000"/>
          </a:bodyPr>
          <a:lstStyle/>
          <a:p>
            <a:pPr marL="285750" indent="-285750">
              <a:lnSpc>
                <a:spcPct val="120000"/>
              </a:lnSpc>
              <a:buFont typeface="Arial" panose="020B0604020202020204" pitchFamily="34" charset="0"/>
              <a:buChar char="•"/>
            </a:pPr>
            <a:r>
              <a:rPr lang="en-GB" sz="2600" dirty="0">
                <a:latin typeface="+mn-lt"/>
              </a:rPr>
              <a:t>an extremely rare but severe multisystem inflammatory syndrome occurring 2 to 4 weeks after the onset of COVID-19 has been identified in children and adolescents</a:t>
            </a:r>
          </a:p>
          <a:p>
            <a:pPr marL="285750" indent="-285750">
              <a:lnSpc>
                <a:spcPct val="120000"/>
              </a:lnSpc>
            </a:pPr>
            <a:r>
              <a:rPr lang="en-GB" sz="2600" dirty="0">
                <a:latin typeface="+mn-lt"/>
              </a:rPr>
              <a:t>known as ‘Paediatric multisystem inflammatory syndrome temporally associated with SARS-CoV-2 infection’ (PIMS-TS), this severe presentation in children is extremely rare, but appears to encompass a wide range of features, including fever, gastrointestinal symptoms, rash, myocardial injury and shock</a:t>
            </a:r>
          </a:p>
          <a:p>
            <a:pPr marL="285750" indent="-285750">
              <a:lnSpc>
                <a:spcPct val="120000"/>
              </a:lnSpc>
            </a:pPr>
            <a:r>
              <a:rPr lang="en-GB" sz="2600" dirty="0">
                <a:latin typeface="+mn-lt"/>
              </a:rPr>
              <a:t>PIMS-TS shares features with Kawasaki disease and toxic shock syndrome and can present in both the acute and convalescent phases of COVID-19 infection. </a:t>
            </a:r>
          </a:p>
          <a:p>
            <a:pPr marL="285750" indent="-285750">
              <a:lnSpc>
                <a:spcPct val="120000"/>
              </a:lnSpc>
              <a:buFont typeface="Arial" panose="020B0604020202020204" pitchFamily="34" charset="0"/>
              <a:buChar char="•"/>
            </a:pPr>
            <a:r>
              <a:rPr lang="en-GB" sz="2600" dirty="0">
                <a:latin typeface="+mn-lt"/>
              </a:rPr>
              <a:t>of the children admitted to hospital, 18% required critical care. This was associated with:</a:t>
            </a:r>
          </a:p>
          <a:p>
            <a:pPr marL="635000" lvl="1" indent="-285750">
              <a:lnSpc>
                <a:spcPct val="120000"/>
              </a:lnSpc>
              <a:buFont typeface="Arial" panose="020B0604020202020204" pitchFamily="34" charset="0"/>
              <a:buChar char="•"/>
            </a:pPr>
            <a:r>
              <a:rPr lang="en-GB" sz="2600" dirty="0">
                <a:latin typeface="+mn-lt"/>
              </a:rPr>
              <a:t>age, particularly for those less than 1 month old and for those age 10 to14 years </a:t>
            </a:r>
          </a:p>
          <a:p>
            <a:pPr marL="635000" lvl="1" indent="-285750">
              <a:lnSpc>
                <a:spcPct val="120000"/>
              </a:lnSpc>
              <a:buFont typeface="Arial" panose="020B0604020202020204" pitchFamily="34" charset="0"/>
              <a:buChar char="•"/>
            </a:pPr>
            <a:r>
              <a:rPr lang="en-GB" sz="2600" dirty="0">
                <a:latin typeface="+mn-lt"/>
              </a:rPr>
              <a:t>black ethnicity and </a:t>
            </a:r>
          </a:p>
          <a:p>
            <a:pPr marL="635000" lvl="1" indent="-285750">
              <a:lnSpc>
                <a:spcPct val="120000"/>
              </a:lnSpc>
              <a:buFont typeface="Arial" panose="020B0604020202020204" pitchFamily="34" charset="0"/>
              <a:buChar char="•"/>
            </a:pPr>
            <a:r>
              <a:rPr lang="en-GB" sz="2600" dirty="0">
                <a:latin typeface="+mn-lt"/>
              </a:rPr>
              <a:t>admission to hospital for more than 5 days before symptom onset</a:t>
            </a:r>
          </a:p>
          <a:p>
            <a:pPr marL="285750" indent="-285750">
              <a:lnSpc>
                <a:spcPct val="120000"/>
              </a:lnSpc>
              <a:buFont typeface="Arial" panose="020B0604020202020204" pitchFamily="34" charset="0"/>
              <a:buChar char="•"/>
            </a:pPr>
            <a:r>
              <a:rPr lang="en-GB" sz="2600" dirty="0">
                <a:latin typeface="+mn-lt"/>
              </a:rPr>
              <a:t>other complications from COVID-19 in children and young people include fever, cardiac symptoms (myocarditis, heart failure) and GI symptoms (abdominal pain, diarrhoea, vomiting) </a:t>
            </a:r>
          </a:p>
          <a:p>
            <a:pPr marL="0" indent="0"/>
            <a:endParaRPr lang="en-GB" dirty="0">
              <a:solidFill>
                <a:srgbClr val="FF0000"/>
              </a:solidFill>
            </a:endParaRPr>
          </a:p>
          <a:p>
            <a:pPr marL="0" indent="0"/>
            <a:endParaRPr lang="en-GB" dirty="0">
              <a:solidFill>
                <a:srgbClr val="FF0000"/>
              </a:solidFill>
            </a:endParaRPr>
          </a:p>
          <a:p>
            <a:pPr marL="0" indent="0"/>
            <a:endParaRPr lang="en-GB" dirty="0"/>
          </a:p>
        </p:txBody>
      </p:sp>
      <p:sp>
        <p:nvSpPr>
          <p:cNvPr id="10" name="Footer Placeholder 9">
            <a:extLst>
              <a:ext uri="{FF2B5EF4-FFF2-40B4-BE49-F238E27FC236}">
                <a16:creationId xmlns:a16="http://schemas.microsoft.com/office/drawing/2014/main" id="{9DC9B74D-4F98-43EE-A569-4F2A7E47A38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4AA5145-5276-48B2-BBC3-EE72B98A9319}"/>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4390716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428795" y="298881"/>
            <a:ext cx="10515600" cy="972607"/>
          </a:xfrm>
        </p:spPr>
        <p:txBody>
          <a:bodyPr>
            <a:normAutofit/>
          </a:bodyPr>
          <a:lstStyle/>
          <a:p>
            <a:r>
              <a:rPr lang="en-GB" sz="3200" dirty="0"/>
              <a:t>Storage and use of COVID-19 Pfizer BioNTech Comirnaty 10 micrograms/dose vaccine </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490003" y="1591380"/>
            <a:ext cx="9841862" cy="4385533"/>
          </a:xfrm>
        </p:spPr>
        <p:txBody>
          <a:bodyPr>
            <a:normAutofit fontScale="85000" lnSpcReduction="10000"/>
          </a:bodyPr>
          <a:lstStyle/>
          <a:p>
            <a:pPr marL="285750" indent="-285750">
              <a:lnSpc>
                <a:spcPct val="110000"/>
              </a:lnSpc>
            </a:pPr>
            <a:r>
              <a:rPr lang="en-GB" dirty="0"/>
              <a:t>the Pfizer BioNTech Comirnaty 10 micrograms/dose vaccine has very specific storage, reconstitution and 'use within' requirements</a:t>
            </a:r>
          </a:p>
          <a:p>
            <a:pPr marL="285750" indent="-285750">
              <a:lnSpc>
                <a:spcPct val="110000"/>
              </a:lnSpc>
              <a:buFont typeface="Arial" panose="020B0604020202020204" pitchFamily="34" charset="0"/>
              <a:buChar char="•"/>
            </a:pPr>
            <a:r>
              <a:rPr lang="en-GB" dirty="0"/>
              <a:t>all those involved in the delivery of the COVID-19 vaccination programme must be aware of the recommended storage requirements</a:t>
            </a:r>
          </a:p>
          <a:p>
            <a:pPr marL="0" indent="0"/>
            <a:endParaRPr lang="en-GB" dirty="0"/>
          </a:p>
          <a:p>
            <a:pPr marL="0" indent="0" algn="ctr">
              <a:lnSpc>
                <a:spcPct val="120000"/>
              </a:lnSpc>
              <a:buNone/>
            </a:pPr>
            <a:r>
              <a:rPr lang="en-GB" sz="2000" b="1" dirty="0"/>
              <a:t>The vaccine must not be given if you are not confident that it has been stored or reconstituted as recommended by the manufacturer or as advised by a vaccine expert</a:t>
            </a:r>
          </a:p>
          <a:p>
            <a:endParaRPr lang="en-GB" dirty="0"/>
          </a:p>
          <a:p>
            <a:pPr marL="0" indent="0">
              <a:buNone/>
            </a:pPr>
            <a:r>
              <a:rPr lang="en-GB" dirty="0"/>
              <a:t>If the vaccine is stored incorrectly:</a:t>
            </a:r>
          </a:p>
          <a:p>
            <a:r>
              <a:rPr lang="en-GB" dirty="0"/>
              <a:t>label and isolate affected vaccines in the fridge and do not use until further notice</a:t>
            </a:r>
          </a:p>
          <a:p>
            <a:r>
              <a:rPr lang="en-GB" dirty="0"/>
              <a:t>seek advice from the manufacturer or a source of expert advice</a:t>
            </a:r>
          </a:p>
          <a:p>
            <a:endParaRPr lang="en-GB" dirty="0"/>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894482" y="3257807"/>
            <a:ext cx="9032904" cy="10526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A71692DE-B363-46CA-9640-1133635B72D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32F143C7-50C0-4F56-8E50-538D9886071D}"/>
              </a:ext>
            </a:extLst>
          </p:cNvPr>
          <p:cNvSpPr>
            <a:spLocks noGrp="1"/>
          </p:cNvSpPr>
          <p:nvPr>
            <p:ph type="sldNum" sz="quarter" idx="11"/>
          </p:nvPr>
        </p:nvSpPr>
        <p:spPr/>
        <p:txBody>
          <a:bodyPr/>
          <a:lstStyle/>
          <a:p>
            <a:fld id="{344369E4-5DE7-46E5-874E-4FD437973785}" type="slidenum">
              <a:rPr lang="en-GB" smtClean="0"/>
              <a:pPr/>
              <a:t>200</a:t>
            </a:fld>
            <a:endParaRPr lang="en-GB" sz="1400" dirty="0"/>
          </a:p>
        </p:txBody>
      </p:sp>
    </p:spTree>
    <p:extLst>
      <p:ext uri="{BB962C8B-B14F-4D97-AF65-F5344CB8AC3E}">
        <p14:creationId xmlns:p14="http://schemas.microsoft.com/office/powerpoint/2010/main" val="8484105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648295" y="411385"/>
            <a:ext cx="10730905" cy="1028717"/>
          </a:xfrm>
        </p:spPr>
        <p:txBody>
          <a:bodyPr>
            <a:normAutofit fontScale="90000"/>
          </a:bodyPr>
          <a:lstStyle/>
          <a:p>
            <a:r>
              <a:rPr lang="en-GB" sz="3600" dirty="0"/>
              <a:t>COVID-19 Pfizer BioNTech Comirnaty 10 micrograms/dose vaccine reconstitution</a:t>
            </a:r>
            <a:br>
              <a:rPr lang="en-GB" dirty="0"/>
            </a:br>
            <a:endParaRPr lang="en-GB"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428795" y="1440103"/>
            <a:ext cx="8942321" cy="4739679"/>
          </a:xfrm>
        </p:spPr>
        <p:txBody>
          <a:bodyPr>
            <a:normAutofit/>
          </a:bodyPr>
          <a:lstStyle/>
          <a:p>
            <a:pPr marL="0" indent="0">
              <a:lnSpc>
                <a:spcPct val="120000"/>
              </a:lnSpc>
              <a:spcBef>
                <a:spcPts val="0"/>
              </a:spcBef>
              <a:buNone/>
            </a:pPr>
            <a:r>
              <a:rPr lang="en-GB" sz="1800" dirty="0"/>
              <a:t>The following equipment is required for reconstitution:</a:t>
            </a:r>
          </a:p>
          <a:p>
            <a:pPr marL="285750" lvl="0" indent="-285750">
              <a:lnSpc>
                <a:spcPct val="120000"/>
              </a:lnSpc>
              <a:spcBef>
                <a:spcPts val="600"/>
              </a:spcBef>
            </a:pPr>
            <a:r>
              <a:rPr lang="en-GB" sz="1800" dirty="0"/>
              <a:t>one Pfizer BioNTech Comirnaty 10 micrograms/dose COVID-19 vaccine multidose vial</a:t>
            </a:r>
          </a:p>
          <a:p>
            <a:pPr marL="285750" lvl="0" indent="-285750">
              <a:lnSpc>
                <a:spcPct val="120000"/>
              </a:lnSpc>
              <a:spcBef>
                <a:spcPts val="600"/>
              </a:spcBef>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lnSpc>
                <a:spcPct val="120000"/>
              </a:lnSpc>
              <a:spcBef>
                <a:spcPts val="600"/>
              </a:spcBef>
            </a:pPr>
            <a:r>
              <a:rPr lang="en-GB" sz="1800" dirty="0"/>
              <a:t>an alcohol swab and 1 of the combined needle and syringes supplied for dilution of the Pfizer BioNTech vaccine </a:t>
            </a:r>
          </a:p>
          <a:p>
            <a:pPr marL="0" indent="0" algn="ctr">
              <a:lnSpc>
                <a:spcPct val="120000"/>
              </a:lnSpc>
              <a:buNone/>
            </a:pPr>
            <a:endParaRPr lang="en-GB" sz="100" dirty="0"/>
          </a:p>
          <a:p>
            <a:pPr marL="0" indent="0" algn="ctr">
              <a:lnSpc>
                <a:spcPct val="120000"/>
              </a:lnSpc>
              <a:buNone/>
            </a:pPr>
            <a:r>
              <a:rPr lang="en-GB" sz="1800" dirty="0"/>
              <a:t>After dilution the vaccine should be used as soon as is practically possible.</a:t>
            </a:r>
          </a:p>
          <a:p>
            <a:pPr marL="0" indent="0" algn="ctr">
              <a:lnSpc>
                <a:spcPct val="120000"/>
              </a:lnSpc>
              <a:buNone/>
            </a:pPr>
            <a:r>
              <a:rPr lang="en-GB" sz="1800" dirty="0"/>
              <a:t>Reconstituted vaccine can be stored between +2°C and +30°C but must be used within 12 hours following dilution</a:t>
            </a:r>
          </a:p>
        </p:txBody>
      </p:sp>
      <p:sp>
        <p:nvSpPr>
          <p:cNvPr id="10" name="Footer Placeholder 9">
            <a:extLst>
              <a:ext uri="{FF2B5EF4-FFF2-40B4-BE49-F238E27FC236}">
                <a16:creationId xmlns:a16="http://schemas.microsoft.com/office/drawing/2014/main" id="{9746287F-0121-4A8A-85F9-DAB777BE806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470F252-59DE-40F4-8A39-347672D14ABA}"/>
              </a:ext>
            </a:extLst>
          </p:cNvPr>
          <p:cNvSpPr>
            <a:spLocks noGrp="1"/>
          </p:cNvSpPr>
          <p:nvPr>
            <p:ph type="sldNum" sz="quarter" idx="11"/>
          </p:nvPr>
        </p:nvSpPr>
        <p:spPr/>
        <p:txBody>
          <a:bodyPr/>
          <a:lstStyle/>
          <a:p>
            <a:fld id="{344369E4-5DE7-46E5-874E-4FD437973785}" type="slidenum">
              <a:rPr lang="en-GB" smtClean="0"/>
              <a:pPr/>
              <a:t>201</a:t>
            </a:fld>
            <a:endParaRPr lang="en-GB" sz="1400" dirty="0"/>
          </a:p>
        </p:txBody>
      </p:sp>
    </p:spTree>
    <p:extLst>
      <p:ext uri="{BB962C8B-B14F-4D97-AF65-F5344CB8AC3E}">
        <p14:creationId xmlns:p14="http://schemas.microsoft.com/office/powerpoint/2010/main" val="14304089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565114" y="475054"/>
            <a:ext cx="10704000" cy="934829"/>
          </a:xfrm>
        </p:spPr>
        <p:txBody>
          <a:bodyPr>
            <a:normAutofit fontScale="90000"/>
          </a:bodyPr>
          <a:lstStyle/>
          <a:p>
            <a:r>
              <a:rPr lang="en-GB" sz="3200" dirty="0"/>
              <a:t>Reconstituting COVID-19 Pfizer BioNTech Comirnaty 10 micrograms/dose vaccine (1)</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412677" y="1409884"/>
            <a:ext cx="10007606" cy="4905949"/>
          </a:xfrm>
        </p:spPr>
        <p:txBody>
          <a:bodyPr>
            <a:normAutofit/>
          </a:bodyPr>
          <a:lstStyle/>
          <a:p>
            <a:pPr marL="457200" lvl="0" indent="-457200">
              <a:lnSpc>
                <a:spcPct val="120000"/>
              </a:lnSpc>
              <a:spcBef>
                <a:spcPts val="0"/>
              </a:spcBef>
              <a:buFont typeface="+mj-lt"/>
              <a:buAutoNum type="arabicParenR"/>
            </a:pPr>
            <a:r>
              <a:rPr lang="en-GB" sz="1800" dirty="0"/>
              <a:t>clean hands with alcohol-based gel or soap and water </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assemble 1 ampoule of Sodium Chloride 0.9% Solution for Injection, a single use alcohol swab and one of the combined 2ml needle and syringes provided</a:t>
            </a:r>
          </a:p>
          <a:p>
            <a:pPr marL="342900" lvl="0" indent="-342900">
              <a:lnSpc>
                <a:spcPct val="120000"/>
              </a:lnSpc>
              <a:spcBef>
                <a:spcPts val="0"/>
              </a:spcBef>
              <a:buFont typeface="+mj-lt"/>
              <a:buAutoNum type="arabicParenR"/>
            </a:pPr>
            <a:endParaRPr lang="en-GB" sz="800" dirty="0"/>
          </a:p>
          <a:p>
            <a:pPr marL="457200" lvl="0" indent="-457200">
              <a:lnSpc>
                <a:spcPct val="120000"/>
              </a:lnSpc>
              <a:spcBef>
                <a:spcPts val="0"/>
              </a:spcBef>
              <a:buFont typeface="+mj-lt"/>
              <a:buAutoNum type="arabicParenR"/>
            </a:pPr>
            <a:r>
              <a:rPr lang="en-GB" sz="1800" dirty="0"/>
              <a:t>remove one vial of vaccine from the vaccine fridge. Ensure it is the orange-capped 10 micrograms/dose formulation</a:t>
            </a:r>
          </a:p>
          <a:p>
            <a:pPr marL="457200" lvl="0" indent="-457200">
              <a:lnSpc>
                <a:spcPct val="120000"/>
              </a:lnSpc>
              <a:spcBef>
                <a:spcPts val="0"/>
              </a:spcBef>
              <a:buFont typeface="+mj-lt"/>
              <a:buAutoNum type="arabicParenR"/>
            </a:pPr>
            <a:endParaRPr lang="en-GB" sz="800" dirty="0"/>
          </a:p>
          <a:p>
            <a:pPr marL="342900" lvl="0" indent="-342900">
              <a:lnSpc>
                <a:spcPct val="120000"/>
              </a:lnSpc>
              <a:spcBef>
                <a:spcPts val="0"/>
              </a:spcBef>
              <a:buFont typeface="+mj-lt"/>
              <a:buAutoNum type="arabicParenR"/>
            </a:pPr>
            <a:endParaRPr lang="en-GB" sz="800" dirty="0"/>
          </a:p>
          <a:p>
            <a:pPr marL="457200" indent="-457200">
              <a:lnSpc>
                <a:spcPct val="120000"/>
              </a:lnSpc>
              <a:spcBef>
                <a:spcPts val="0"/>
              </a:spcBef>
              <a:buFont typeface="+mj-lt"/>
              <a:buAutoNum type="arabicParenR"/>
            </a:pPr>
            <a:r>
              <a:rPr lang="en-GB" sz="1800" dirty="0"/>
              <a:t>gently invert the vial 10 times prior to dilution. One inversion means turning the vial upside down and back again. Do not shake</a:t>
            </a:r>
          </a:p>
          <a:p>
            <a:pPr marL="342900" indent="-342900">
              <a:lnSpc>
                <a:spcPct val="120000"/>
              </a:lnSpc>
              <a:spcBef>
                <a:spcPts val="0"/>
              </a:spcBef>
              <a:buFont typeface="+mj-lt"/>
              <a:buAutoNum type="arabicParenR"/>
            </a:pPr>
            <a:endParaRPr lang="en-GB" sz="900" b="1" dirty="0"/>
          </a:p>
          <a:p>
            <a:pPr marL="457200" indent="-457200">
              <a:lnSpc>
                <a:spcPct val="120000"/>
              </a:lnSpc>
              <a:spcBef>
                <a:spcPts val="0"/>
              </a:spcBef>
              <a:buFont typeface="+mj-lt"/>
              <a:buAutoNum type="arabicParen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457200" indent="-457200">
              <a:lnSpc>
                <a:spcPct val="120000"/>
              </a:lnSpc>
              <a:spcBef>
                <a:spcPts val="0"/>
              </a:spcBef>
              <a:buFont typeface="+mj-lt"/>
              <a:buAutoNum type="arabicParenR"/>
            </a:pPr>
            <a:endParaRPr lang="en-GB" sz="1100" dirty="0"/>
          </a:p>
          <a:p>
            <a:pPr marL="457200" indent="-457200">
              <a:lnSpc>
                <a:spcPct val="120000"/>
              </a:lnSpc>
              <a:spcBef>
                <a:spcPts val="0"/>
              </a:spcBef>
              <a:buFont typeface="+mj-lt"/>
              <a:buAutoNum type="arabicParenR"/>
            </a:pPr>
            <a:r>
              <a:rPr lang="en-GB" sz="1800" dirty="0"/>
              <a:t>clean the vial stopper with the single use alcohol swab and allow to air dry fully</a:t>
            </a:r>
          </a:p>
        </p:txBody>
      </p:sp>
      <p:sp>
        <p:nvSpPr>
          <p:cNvPr id="10" name="Footer Placeholder 9">
            <a:extLst>
              <a:ext uri="{FF2B5EF4-FFF2-40B4-BE49-F238E27FC236}">
                <a16:creationId xmlns:a16="http://schemas.microsoft.com/office/drawing/2014/main" id="{BB1CE919-461B-437C-AE4B-ABEAB60BDFE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60E4229F-F08B-4D04-BEB7-B4352624A6B5}"/>
              </a:ext>
            </a:extLst>
          </p:cNvPr>
          <p:cNvSpPr>
            <a:spLocks noGrp="1"/>
          </p:cNvSpPr>
          <p:nvPr>
            <p:ph type="sldNum" sz="quarter" idx="11"/>
          </p:nvPr>
        </p:nvSpPr>
        <p:spPr/>
        <p:txBody>
          <a:bodyPr/>
          <a:lstStyle/>
          <a:p>
            <a:fld id="{344369E4-5DE7-46E5-874E-4FD437973785}" type="slidenum">
              <a:rPr lang="en-GB" smtClean="0"/>
              <a:pPr/>
              <a:t>202</a:t>
            </a:fld>
            <a:endParaRPr lang="en-GB" sz="1400" dirty="0"/>
          </a:p>
        </p:txBody>
      </p:sp>
    </p:spTree>
    <p:extLst>
      <p:ext uri="{BB962C8B-B14F-4D97-AF65-F5344CB8AC3E}">
        <p14:creationId xmlns:p14="http://schemas.microsoft.com/office/powerpoint/2010/main" val="38939422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C59-97DC-41EF-BB0E-F864149E20AD}"/>
              </a:ext>
            </a:extLst>
          </p:cNvPr>
          <p:cNvSpPr>
            <a:spLocks noGrp="1"/>
          </p:cNvSpPr>
          <p:nvPr>
            <p:ph type="title"/>
          </p:nvPr>
        </p:nvSpPr>
        <p:spPr>
          <a:xfrm>
            <a:off x="641496" y="360202"/>
            <a:ext cx="10704000" cy="915803"/>
          </a:xfrm>
        </p:spPr>
        <p:txBody>
          <a:bodyPr>
            <a:normAutofit fontScale="90000"/>
          </a:bodyPr>
          <a:lstStyle/>
          <a:p>
            <a:r>
              <a:rPr lang="en-GB" sz="3200" dirty="0"/>
              <a:t>Reconstituting COVID-19 Pfizer BioNTech Comirnaty 10 micrograms/dose vaccine (2)</a:t>
            </a:r>
          </a:p>
        </p:txBody>
      </p:sp>
      <p:sp>
        <p:nvSpPr>
          <p:cNvPr id="3" name="Content Placeholder 2">
            <a:extLst>
              <a:ext uri="{FF2B5EF4-FFF2-40B4-BE49-F238E27FC236}">
                <a16:creationId xmlns:a16="http://schemas.microsoft.com/office/drawing/2014/main" id="{65299666-7256-4AFB-8E8B-4EC1A35C792D}"/>
              </a:ext>
            </a:extLst>
          </p:cNvPr>
          <p:cNvSpPr>
            <a:spLocks noGrp="1"/>
          </p:cNvSpPr>
          <p:nvPr>
            <p:ph idx="1"/>
          </p:nvPr>
        </p:nvSpPr>
        <p:spPr>
          <a:xfrm>
            <a:off x="428794" y="1401098"/>
            <a:ext cx="10417011" cy="5277784"/>
          </a:xfrm>
        </p:spPr>
        <p:txBody>
          <a:bodyPr>
            <a:normAutofit/>
          </a:bodyPr>
          <a:lstStyle/>
          <a:p>
            <a:pPr marL="342900" lvl="0" indent="-342900">
              <a:lnSpc>
                <a:spcPct val="100000"/>
              </a:lnSpc>
              <a:buFont typeface="+mj-lt"/>
              <a:buAutoNum type="arabicParenR" startAt="8"/>
            </a:pPr>
            <a:r>
              <a:rPr lang="en-GB" sz="1800" dirty="0"/>
              <a:t>invert the ampoule containing the Sodium Chloride 0.9% Solution for Injection diluent and withdraw 1.3ml slowly to avoid formation of bubbles </a:t>
            </a:r>
          </a:p>
          <a:p>
            <a:pPr marL="342900" lvl="0" indent="-342900">
              <a:lnSpc>
                <a:spcPct val="100000"/>
              </a:lnSpc>
              <a:buFont typeface="+mj-lt"/>
              <a:buAutoNum type="arabicParenR" startAt="8"/>
            </a:pPr>
            <a:r>
              <a:rPr lang="en-GB" sz="1800" dirty="0"/>
              <a:t>discard the diluent ampoule and any remaining diluent in it. Do not use any other type of diluent</a:t>
            </a:r>
          </a:p>
          <a:p>
            <a:pPr marL="342900" lvl="0" indent="-342900">
              <a:lnSpc>
                <a:spcPct val="100000"/>
              </a:lnSpc>
              <a:buFont typeface="+mj-lt"/>
              <a:buAutoNum type="arabicParenR" startAt="8"/>
            </a:pPr>
            <a:r>
              <a:rPr lang="en-GB" sz="1800" dirty="0"/>
              <a:t> add diluent to the vaccine vial. You may feel some pressure in the vial as you add the diluent. Equalise the vial pressure by withdrawing 1.3 ml of air into the empty diluent syringe before removing the needle from the vial</a:t>
            </a:r>
          </a:p>
          <a:p>
            <a:pPr marL="342900" indent="-342900">
              <a:lnSpc>
                <a:spcPct val="100000"/>
              </a:lnSpc>
              <a:buFont typeface="+mj-lt"/>
              <a:buAutoNum type="arabicParenR" startAt="8"/>
            </a:pPr>
            <a:r>
              <a:rPr lang="en-GB" sz="1800" dirty="0"/>
              <a:t> remove the needle from the vial and dispose into yellow sharps bin</a:t>
            </a:r>
          </a:p>
          <a:p>
            <a:pPr marL="342900" lvl="0" indent="-342900">
              <a:lnSpc>
                <a:spcPct val="100000"/>
              </a:lnSpc>
              <a:buFont typeface="+mj-lt"/>
              <a:buAutoNum type="arabicParenR" startAt="8"/>
            </a:pPr>
            <a:r>
              <a:rPr lang="en-GB" sz="1800" dirty="0"/>
              <a:t> gently invert the diluted solution 10 times. Do not shake - </a:t>
            </a:r>
            <a:r>
              <a:rPr lang="en-GB" sz="1800" dirty="0">
                <a:ea typeface="Calibri" panose="020F0502020204030204" pitchFamily="34" charset="0"/>
              </a:rPr>
              <a:t>this could affect the potency of the vaccine</a:t>
            </a:r>
            <a:endParaRPr lang="en-GB" sz="1800" dirty="0"/>
          </a:p>
          <a:p>
            <a:pPr marL="342900" lvl="0" indent="-342900">
              <a:lnSpc>
                <a:spcPct val="100000"/>
              </a:lnSpc>
              <a:buFont typeface="+mj-lt"/>
              <a:buAutoNum type="arabicParenR" startAt="8"/>
            </a:pPr>
            <a:r>
              <a:rPr lang="en-GB" sz="1800" dirty="0"/>
              <a:t> the diluted vaccine should be an off-white solution with no particulates visible</a:t>
            </a:r>
          </a:p>
          <a:p>
            <a:pPr marL="342900" lvl="0" indent="-342900">
              <a:lnSpc>
                <a:spcPct val="100000"/>
              </a:lnSpc>
              <a:buFont typeface="+mj-lt"/>
              <a:buAutoNum type="arabicParenR" startAt="8"/>
            </a:pPr>
            <a:r>
              <a:rPr lang="en-GB" sz="1800" dirty="0"/>
              <a:t> 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endParaRPr lang="en-GB" dirty="0"/>
          </a:p>
        </p:txBody>
      </p:sp>
      <p:sp>
        <p:nvSpPr>
          <p:cNvPr id="10" name="Footer Placeholder 9">
            <a:extLst>
              <a:ext uri="{FF2B5EF4-FFF2-40B4-BE49-F238E27FC236}">
                <a16:creationId xmlns:a16="http://schemas.microsoft.com/office/drawing/2014/main" id="{3E15C139-5A33-490A-8E34-3A15C927BDD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4C9E24A7-8D31-462C-9FB6-76A478314BDF}"/>
              </a:ext>
            </a:extLst>
          </p:cNvPr>
          <p:cNvSpPr>
            <a:spLocks noGrp="1"/>
          </p:cNvSpPr>
          <p:nvPr>
            <p:ph type="sldNum" sz="quarter" idx="11"/>
          </p:nvPr>
        </p:nvSpPr>
        <p:spPr/>
        <p:txBody>
          <a:bodyPr/>
          <a:lstStyle/>
          <a:p>
            <a:fld id="{344369E4-5DE7-46E5-874E-4FD437973785}" type="slidenum">
              <a:rPr lang="en-GB" smtClean="0"/>
              <a:pPr/>
              <a:t>203</a:t>
            </a:fld>
            <a:endParaRPr lang="en-GB" sz="1400" dirty="0"/>
          </a:p>
        </p:txBody>
      </p:sp>
    </p:spTree>
    <p:extLst>
      <p:ext uri="{BB962C8B-B14F-4D97-AF65-F5344CB8AC3E}">
        <p14:creationId xmlns:p14="http://schemas.microsoft.com/office/powerpoint/2010/main" val="32368649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8DF-C79D-4380-A23A-CE8D1B3ED76B}"/>
              </a:ext>
            </a:extLst>
          </p:cNvPr>
          <p:cNvSpPr>
            <a:spLocks noGrp="1"/>
          </p:cNvSpPr>
          <p:nvPr>
            <p:ph type="title"/>
          </p:nvPr>
        </p:nvSpPr>
        <p:spPr>
          <a:xfrm>
            <a:off x="441370" y="305399"/>
            <a:ext cx="10300521" cy="950852"/>
          </a:xfrm>
        </p:spPr>
        <p:txBody>
          <a:bodyPr>
            <a:normAutofit fontScale="90000"/>
          </a:bodyPr>
          <a:lstStyle/>
          <a:p>
            <a:r>
              <a:rPr lang="en-GB" sz="3600" dirty="0"/>
              <a:t>Dose preparation of COVID-19 Pfizer BioNTech Comirnaty 10 micrograms/dose vaccine</a:t>
            </a:r>
            <a:br>
              <a:rPr lang="en-GB" dirty="0"/>
            </a:br>
            <a:endParaRPr lang="en-GB" dirty="0"/>
          </a:p>
        </p:txBody>
      </p:sp>
      <p:sp>
        <p:nvSpPr>
          <p:cNvPr id="3" name="Content Placeholder 2">
            <a:extLst>
              <a:ext uri="{FF2B5EF4-FFF2-40B4-BE49-F238E27FC236}">
                <a16:creationId xmlns:a16="http://schemas.microsoft.com/office/drawing/2014/main" id="{3FBF5C30-8EE2-4BF0-A902-47C312918799}"/>
              </a:ext>
            </a:extLst>
          </p:cNvPr>
          <p:cNvSpPr>
            <a:spLocks noGrp="1"/>
          </p:cNvSpPr>
          <p:nvPr>
            <p:ph idx="1"/>
          </p:nvPr>
        </p:nvSpPr>
        <p:spPr>
          <a:xfrm>
            <a:off x="428795" y="1509949"/>
            <a:ext cx="9492688" cy="4835433"/>
          </a:xfrm>
        </p:spPr>
        <p:txBody>
          <a:bodyPr>
            <a:normAutofit fontScale="70000" lnSpcReduction="20000"/>
          </a:bodyPr>
          <a:lstStyle/>
          <a:p>
            <a:pPr marL="285750" lvl="0" indent="-285750">
              <a:lnSpc>
                <a:spcPct val="120000"/>
              </a:lnSpc>
              <a:spcBef>
                <a:spcPts val="0"/>
              </a:spcBef>
            </a:pPr>
            <a:r>
              <a:rPr lang="en-GB"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endParaRPr lang="en-GB" sz="1100" dirty="0"/>
          </a:p>
          <a:p>
            <a:pPr marL="285750" lvl="0" indent="-285750">
              <a:lnSpc>
                <a:spcPct val="120000"/>
              </a:lnSpc>
              <a:spcBef>
                <a:spcPts val="0"/>
              </a:spcBef>
            </a:pPr>
            <a:r>
              <a:rPr lang="en-GB" dirty="0"/>
              <a:t>using aseptic technique, clean top of vial with a single use alcohol swab and allow to air dry fully</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unwrap 1 of the 1ml combined 23g/25mm needle and syringes provided (recommended needle length depends on body mass of patient. Longer length (38mm) needles are recommended for morbidly obese children to ensure the vaccine is injected into muscle)</a:t>
            </a:r>
          </a:p>
          <a:p>
            <a:pPr mar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withdraw a dose of 0.2 ml of diluted product for each vaccination. Ensure correct dose is drawn up</a:t>
            </a:r>
          </a:p>
          <a:p>
            <a:pPr marL="285750" lvl="0" indent="-285750">
              <a:lnSpc>
                <a:spcPct val="120000"/>
              </a:lnSpc>
              <a:spcBef>
                <a:spcPts val="600"/>
              </a:spcBef>
              <a:buFont typeface="Arial" panose="020B0604020202020204" pitchFamily="34" charset="0"/>
              <a:buChar char="•"/>
            </a:pPr>
            <a:r>
              <a:rPr lang="en-GB" dirty="0"/>
              <a:t>any air bubbles should be removed before removing the needle from the vial in order to avoid losing any of the vaccine dose</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the same needle and syringe should be used to draw up and administer the dose of vaccine to prevent under dosing of the vaccine to the person    </a:t>
            </a:r>
          </a:p>
          <a:p>
            <a:pPr marL="0" lvl="0" indent="0">
              <a:lnSpc>
                <a:spcPct val="120000"/>
              </a:lnSpc>
              <a:spcBef>
                <a:spcPts val="0"/>
              </a:spcBef>
            </a:pPr>
            <a:endParaRPr lang="en-GB" sz="1100" dirty="0"/>
          </a:p>
          <a:p>
            <a:pPr marL="285750" lvl="0" indent="-285750">
              <a:lnSpc>
                <a:spcPct val="120000"/>
              </a:lnSpc>
              <a:spcBef>
                <a:spcPts val="0"/>
              </a:spcBef>
              <a:buFont typeface="Arial" panose="020B0604020202020204" pitchFamily="34" charset="0"/>
              <a:buChar char="•"/>
            </a:pPr>
            <a:r>
              <a:rPr lang="en-GB" dirty="0"/>
              <a:t>the needle should only be changed between the vial and the patient if it is contaminated or damaged</a:t>
            </a:r>
          </a:p>
          <a:p>
            <a:pPr marL="285750" lvl="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999FCD44-2992-43C2-9EDA-84E5B18E6F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CB752F5-94C6-4C97-B44C-966960A11869}"/>
              </a:ext>
            </a:extLst>
          </p:cNvPr>
          <p:cNvSpPr>
            <a:spLocks noGrp="1"/>
          </p:cNvSpPr>
          <p:nvPr>
            <p:ph type="sldNum" sz="quarter" idx="11"/>
          </p:nvPr>
        </p:nvSpPr>
        <p:spPr/>
        <p:txBody>
          <a:bodyPr/>
          <a:lstStyle/>
          <a:p>
            <a:fld id="{344369E4-5DE7-46E5-874E-4FD437973785}" type="slidenum">
              <a:rPr lang="en-GB" smtClean="0"/>
              <a:pPr/>
              <a:t>204</a:t>
            </a:fld>
            <a:endParaRPr lang="en-GB" sz="1400" dirty="0"/>
          </a:p>
        </p:txBody>
      </p:sp>
    </p:spTree>
    <p:extLst>
      <p:ext uri="{BB962C8B-B14F-4D97-AF65-F5344CB8AC3E}">
        <p14:creationId xmlns:p14="http://schemas.microsoft.com/office/powerpoint/2010/main" val="173646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2B7-25D8-4127-A263-05FF45BFBF87}"/>
              </a:ext>
            </a:extLst>
          </p:cNvPr>
          <p:cNvSpPr>
            <a:spLocks noGrp="1"/>
          </p:cNvSpPr>
          <p:nvPr>
            <p:ph type="title"/>
          </p:nvPr>
        </p:nvSpPr>
        <p:spPr/>
        <p:txBody>
          <a:bodyPr/>
          <a:lstStyle/>
          <a:p>
            <a:r>
              <a:rPr lang="en-GB" dirty="0"/>
              <a:t>Coronavirus (COVID-19) epidemiology</a:t>
            </a:r>
          </a:p>
        </p:txBody>
      </p:sp>
      <p:sp>
        <p:nvSpPr>
          <p:cNvPr id="3" name="Content Placeholder 2">
            <a:extLst>
              <a:ext uri="{FF2B5EF4-FFF2-40B4-BE49-F238E27FC236}">
                <a16:creationId xmlns:a16="http://schemas.microsoft.com/office/drawing/2014/main" id="{AC2234B9-34EF-4764-8937-94277891149F}"/>
              </a:ext>
            </a:extLst>
          </p:cNvPr>
          <p:cNvSpPr>
            <a:spLocks noGrp="1"/>
          </p:cNvSpPr>
          <p:nvPr>
            <p:ph idx="1"/>
          </p:nvPr>
        </p:nvSpPr>
        <p:spPr>
          <a:xfrm>
            <a:off x="411208" y="1505056"/>
            <a:ext cx="5503031" cy="4739679"/>
          </a:xfrm>
        </p:spPr>
        <p:txBody>
          <a:bodyPr>
            <a:normAutofit fontScale="70000" lnSpcReduction="20000"/>
          </a:bodyPr>
          <a:lstStyle/>
          <a:p>
            <a:pPr marL="0" indent="0">
              <a:lnSpc>
                <a:spcPct val="120000"/>
              </a:lnSpc>
              <a:buNone/>
            </a:pPr>
            <a:r>
              <a:rPr lang="en-GB" dirty="0"/>
              <a:t>The current UK epidemiology can be seen on the GOV.UK website at </a:t>
            </a:r>
            <a:r>
              <a:rPr lang="en-GB" dirty="0">
                <a:hlinkClick r:id="rId3"/>
              </a:rPr>
              <a:t>Coronavirus data</a:t>
            </a:r>
            <a:r>
              <a:rPr lang="en-GB" dirty="0"/>
              <a:t>.</a:t>
            </a:r>
          </a:p>
          <a:p>
            <a:endParaRPr lang="en-GB" dirty="0"/>
          </a:p>
          <a:p>
            <a:pPr marL="0" indent="0">
              <a:lnSpc>
                <a:spcPct val="120000"/>
              </a:lnSpc>
              <a:buNone/>
            </a:pPr>
            <a:r>
              <a:rPr lang="en-GB" dirty="0"/>
              <a:t>This UK COVID-19 dashboard shows current </a:t>
            </a:r>
            <a:br>
              <a:rPr lang="en-GB" dirty="0"/>
            </a:br>
            <a:r>
              <a:rPr lang="en-GB" dirty="0"/>
              <a:t>trend information for:</a:t>
            </a:r>
          </a:p>
          <a:p>
            <a:pPr marL="285750" indent="-285750">
              <a:buFont typeface="Arial" panose="020B0604020202020204" pitchFamily="34" charset="0"/>
              <a:buChar char="•"/>
            </a:pPr>
            <a:r>
              <a:rPr lang="en-GB" dirty="0"/>
              <a:t>virus testing capacity</a:t>
            </a:r>
          </a:p>
          <a:p>
            <a:pPr marL="285750" indent="-285750">
              <a:buFont typeface="Arial" panose="020B0604020202020204" pitchFamily="34" charset="0"/>
              <a:buChar char="•"/>
            </a:pPr>
            <a:r>
              <a:rPr lang="en-GB" dirty="0"/>
              <a:t>virus tests processed</a:t>
            </a:r>
          </a:p>
          <a:p>
            <a:pPr marL="285750" indent="-285750">
              <a:buFont typeface="Arial" panose="020B0604020202020204" pitchFamily="34" charset="0"/>
              <a:buChar char="•"/>
            </a:pPr>
            <a:r>
              <a:rPr lang="en-GB" dirty="0"/>
              <a:t>people tested positive</a:t>
            </a:r>
          </a:p>
          <a:p>
            <a:pPr marL="285750" indent="-285750">
              <a:buFont typeface="Arial" panose="020B0604020202020204" pitchFamily="34" charset="0"/>
              <a:buChar char="•"/>
            </a:pPr>
            <a:r>
              <a:rPr lang="en-GB" dirty="0"/>
              <a:t>deaths within 28 days of positive test</a:t>
            </a:r>
          </a:p>
          <a:p>
            <a:pPr marL="285750" indent="-285750">
              <a:buFont typeface="Arial" panose="020B0604020202020204" pitchFamily="34" charset="0"/>
              <a:buChar char="•"/>
            </a:pPr>
            <a:r>
              <a:rPr lang="en-GB" dirty="0"/>
              <a:t>death from COVID-19 on death certificate</a:t>
            </a:r>
          </a:p>
          <a:p>
            <a:pPr marL="285750" indent="-285750">
              <a:buFont typeface="Arial" panose="020B0604020202020204" pitchFamily="34" charset="0"/>
              <a:buChar char="•"/>
            </a:pPr>
            <a:r>
              <a:rPr lang="en-GB" dirty="0"/>
              <a:t>patients admitted</a:t>
            </a:r>
          </a:p>
          <a:p>
            <a:pPr marL="285750" indent="-285750">
              <a:buFont typeface="Arial" panose="020B0604020202020204" pitchFamily="34" charset="0"/>
              <a:buChar char="•"/>
            </a:pPr>
            <a:r>
              <a:rPr lang="en-GB" dirty="0"/>
              <a:t>patients in hospital</a:t>
            </a:r>
          </a:p>
          <a:p>
            <a:pPr marL="285750" indent="-285750">
              <a:buFont typeface="Arial" panose="020B0604020202020204" pitchFamily="34" charset="0"/>
              <a:buChar char="•"/>
            </a:pPr>
            <a:r>
              <a:rPr lang="en-GB" dirty="0"/>
              <a:t>patients in ventilator beds</a:t>
            </a:r>
          </a:p>
          <a:p>
            <a:pPr marL="285750" indent="-285750">
              <a:buFont typeface="Arial" panose="020B0604020202020204" pitchFamily="34" charset="0"/>
              <a:buChar char="•"/>
            </a:pPr>
            <a:r>
              <a:rPr lang="en-GB" dirty="0"/>
              <a:t>number of people given first, second and </a:t>
            </a:r>
            <a:br>
              <a:rPr lang="en-GB" dirty="0"/>
            </a:br>
            <a:r>
              <a:rPr lang="en-GB" dirty="0"/>
              <a:t>booster doses of vaccine</a:t>
            </a:r>
          </a:p>
          <a:p>
            <a:pPr marL="285750" indent="-285750">
              <a:buFont typeface="Arial" panose="020B0604020202020204" pitchFamily="34" charset="0"/>
              <a:buChar char="•"/>
            </a:pPr>
            <a:endParaRPr lang="en-GB" dirty="0"/>
          </a:p>
          <a:p>
            <a:pPr marL="0" indent="0"/>
            <a:endParaRPr lang="en-GB" dirty="0"/>
          </a:p>
          <a:p>
            <a:pPr marL="0" indent="0"/>
            <a:endParaRPr lang="en-GB"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28CDDEE-CEDC-451F-8B27-0D98A34FDF3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707D05F0-6D25-4158-9728-262DFC2B10E9}"/>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pic>
        <p:nvPicPr>
          <p:cNvPr id="4" name="Picture 3">
            <a:extLst>
              <a:ext uri="{FF2B5EF4-FFF2-40B4-BE49-F238E27FC236}">
                <a16:creationId xmlns:a16="http://schemas.microsoft.com/office/drawing/2014/main" id="{44D4B97C-5369-49E0-9925-683A40BBBEFF}"/>
              </a:ext>
            </a:extLst>
          </p:cNvPr>
          <p:cNvPicPr>
            <a:picLocks noChangeAspect="1"/>
          </p:cNvPicPr>
          <p:nvPr/>
        </p:nvPicPr>
        <p:blipFill>
          <a:blip r:embed="rId4"/>
          <a:stretch>
            <a:fillRect/>
          </a:stretch>
        </p:blipFill>
        <p:spPr>
          <a:xfrm>
            <a:off x="5060373" y="2034324"/>
            <a:ext cx="6816651" cy="3681141"/>
          </a:xfrm>
          <a:prstGeom prst="rect">
            <a:avLst/>
          </a:prstGeom>
          <a:ln>
            <a:solidFill>
              <a:schemeClr val="tx1"/>
            </a:solidFill>
          </a:ln>
        </p:spPr>
      </p:pic>
    </p:spTree>
    <p:extLst>
      <p:ext uri="{BB962C8B-B14F-4D97-AF65-F5344CB8AC3E}">
        <p14:creationId xmlns:p14="http://schemas.microsoft.com/office/powerpoint/2010/main" val="25646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349-A95A-4C26-8AC3-AD84A2BD5CEF}"/>
              </a:ext>
            </a:extLst>
          </p:cNvPr>
          <p:cNvSpPr>
            <a:spLocks noGrp="1"/>
          </p:cNvSpPr>
          <p:nvPr>
            <p:ph type="title"/>
          </p:nvPr>
        </p:nvSpPr>
        <p:spPr>
          <a:xfrm>
            <a:off x="330206" y="218459"/>
            <a:ext cx="10515600" cy="972607"/>
          </a:xfrm>
        </p:spPr>
        <p:txBody>
          <a:bodyPr>
            <a:normAutofit/>
          </a:bodyPr>
          <a:lstStyle/>
          <a:p>
            <a:r>
              <a:rPr lang="en-GB" altLang="en-US" dirty="0"/>
              <a:t>COVID-19 vaccine taskforce</a:t>
            </a:r>
            <a:endParaRPr lang="en-GB" dirty="0"/>
          </a:p>
        </p:txBody>
      </p:sp>
      <p:sp>
        <p:nvSpPr>
          <p:cNvPr id="3" name="Content Placeholder 2">
            <a:extLst>
              <a:ext uri="{FF2B5EF4-FFF2-40B4-BE49-F238E27FC236}">
                <a16:creationId xmlns:a16="http://schemas.microsoft.com/office/drawing/2014/main" id="{0158934E-3FFF-40CE-9EB6-439A178BFD23}"/>
              </a:ext>
            </a:extLst>
          </p:cNvPr>
          <p:cNvSpPr>
            <a:spLocks noGrp="1"/>
          </p:cNvSpPr>
          <p:nvPr>
            <p:ph idx="1"/>
          </p:nvPr>
        </p:nvSpPr>
        <p:spPr>
          <a:xfrm>
            <a:off x="404746" y="1585806"/>
            <a:ext cx="8638586" cy="4307631"/>
          </a:xfrm>
        </p:spPr>
        <p:txBody>
          <a:bodyPr>
            <a:normAutofit/>
          </a:bodyPr>
          <a:lstStyle/>
          <a:p>
            <a:pPr marL="342900" indent="-342900">
              <a:lnSpc>
                <a:spcPct val="100000"/>
              </a:lnSpc>
              <a:buFont typeface="Arial" panose="020B0604020202020204" pitchFamily="34" charset="0"/>
              <a:buChar char="•"/>
            </a:pPr>
            <a:r>
              <a:rPr lang="en-GB" sz="1900" dirty="0"/>
              <a:t>it quickly became apparent that as the majority of the population was susceptible (non-immune) to the SARS-CoV-2 virus and the virus spreads easily, a safe and effective vaccine would be needed to prevent further cases</a:t>
            </a:r>
          </a:p>
          <a:p>
            <a:pPr marL="342900" indent="-342900">
              <a:lnSpc>
                <a:spcPct val="100000"/>
              </a:lnSpc>
              <a:buFont typeface="Arial" panose="020B0604020202020204" pitchFamily="34" charset="0"/>
              <a:buChar char="•"/>
            </a:pPr>
            <a:r>
              <a:rPr lang="en-GB" sz="1900" dirty="0"/>
              <a:t>a COVID-19 vaccine prepares the immune system so that in the event of an exposure to the virus, it is able to respond and prevent or reduce the severity of infection </a:t>
            </a:r>
          </a:p>
          <a:p>
            <a:pPr marL="342900" indent="-342900">
              <a:lnSpc>
                <a:spcPct val="100000"/>
              </a:lnSpc>
              <a:buFont typeface="Arial" panose="020B0604020202020204" pitchFamily="34" charset="0"/>
              <a:buChar char="•"/>
            </a:pPr>
            <a:r>
              <a:rPr lang="en-GB" sz="1900" dirty="0"/>
              <a:t>during April 2020, a UK vaccine taskforce was set up to support the development of a SARS-CoV-2 vaccine </a:t>
            </a:r>
          </a:p>
          <a:p>
            <a:pPr marL="342900" indent="-342900">
              <a:lnSpc>
                <a:spcPct val="100000"/>
              </a:lnSpc>
              <a:buFont typeface="Arial" panose="020B0604020202020204" pitchFamily="34" charset="0"/>
              <a:buChar char="•"/>
            </a:pPr>
            <a:r>
              <a:rPr lang="en-GB" sz="1900" dirty="0"/>
              <a:t>the taskforce supported research and industry to rapidly develop and scale up the manufacture of a vaccine to protect the population</a:t>
            </a:r>
          </a:p>
          <a:p>
            <a:endParaRPr lang="en-GB" dirty="0"/>
          </a:p>
          <a:p>
            <a:endParaRPr lang="en-GB" dirty="0"/>
          </a:p>
          <a:p>
            <a:endParaRPr lang="en-GB" dirty="0"/>
          </a:p>
          <a:p>
            <a:endParaRPr lang="en-GB" dirty="0"/>
          </a:p>
          <a:p>
            <a:endParaRPr lang="en-GB" dirty="0"/>
          </a:p>
        </p:txBody>
      </p:sp>
      <p:sp>
        <p:nvSpPr>
          <p:cNvPr id="10" name="Footer Placeholder 9">
            <a:extLst>
              <a:ext uri="{FF2B5EF4-FFF2-40B4-BE49-F238E27FC236}">
                <a16:creationId xmlns:a16="http://schemas.microsoft.com/office/drawing/2014/main" id="{BE9FC4CF-DBF9-403F-953C-BDC1D3730B5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EFC7DA55-71E7-4D48-A303-6C265897B2D8}"/>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18187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A005-0EE4-45CF-AD4E-1E1183FC6989}"/>
              </a:ext>
            </a:extLst>
          </p:cNvPr>
          <p:cNvSpPr>
            <a:spLocks noGrp="1"/>
          </p:cNvSpPr>
          <p:nvPr>
            <p:ph type="title"/>
          </p:nvPr>
        </p:nvSpPr>
        <p:spPr>
          <a:xfrm>
            <a:off x="750269" y="415479"/>
            <a:ext cx="10704000" cy="648072"/>
          </a:xfrm>
        </p:spPr>
        <p:txBody>
          <a:bodyPr/>
          <a:lstStyle/>
          <a:p>
            <a:r>
              <a:rPr lang="en-GB" dirty="0"/>
              <a:t>COVID-19 vaccine development</a:t>
            </a:r>
          </a:p>
        </p:txBody>
      </p:sp>
      <p:sp>
        <p:nvSpPr>
          <p:cNvPr id="3" name="Content Placeholder 2">
            <a:extLst>
              <a:ext uri="{FF2B5EF4-FFF2-40B4-BE49-F238E27FC236}">
                <a16:creationId xmlns:a16="http://schemas.microsoft.com/office/drawing/2014/main" id="{3FE4D1A4-44AA-4B7E-96E7-A8EF22A603BB}"/>
              </a:ext>
            </a:extLst>
          </p:cNvPr>
          <p:cNvSpPr>
            <a:spLocks noGrp="1"/>
          </p:cNvSpPr>
          <p:nvPr>
            <p:ph idx="1"/>
          </p:nvPr>
        </p:nvSpPr>
        <p:spPr>
          <a:xfrm>
            <a:off x="428795" y="1634766"/>
            <a:ext cx="9000431" cy="5167684"/>
          </a:xfrm>
        </p:spPr>
        <p:txBody>
          <a:bodyPr/>
          <a:lstStyle/>
          <a:p>
            <a:pPr marL="342900" indent="-342900">
              <a:lnSpc>
                <a:spcPct val="100000"/>
              </a:lnSpc>
              <a:buFont typeface="Arial" panose="020B0604020202020204" pitchFamily="34" charset="0"/>
              <a:buChar char="•"/>
            </a:pPr>
            <a:r>
              <a:rPr lang="en-GB" sz="2000" dirty="0"/>
              <a:t>scientists, industry and other organisations have worked collaboratively across the globe to complete the different phases of vaccine development in parallel, rather than sequentially, to make a safe and effective vaccine available as soon as possible </a:t>
            </a:r>
          </a:p>
          <a:p>
            <a:pPr marL="342900" indent="-342900">
              <a:lnSpc>
                <a:spcPct val="100000"/>
              </a:lnSpc>
              <a:buFont typeface="Arial" panose="020B0604020202020204" pitchFamily="34" charset="0"/>
              <a:buChar char="•"/>
            </a:pPr>
            <a:r>
              <a:rPr lang="en-GB" sz="2000" dirty="0"/>
              <a:t>by knowing the genetic code for the SARS-CoV-2 virus, various methods to create vaccines can be used such as using the code itself (mRNA vaccines) or inserting part of this code into existing viruses (viral vector vaccines)</a:t>
            </a:r>
          </a:p>
          <a:p>
            <a:pPr marL="342900" indent="-342900">
              <a:lnSpc>
                <a:spcPct val="100000"/>
              </a:lnSpc>
              <a:buFont typeface="Arial" panose="020B0604020202020204" pitchFamily="34" charset="0"/>
              <a:buChar char="•"/>
            </a:pPr>
            <a:r>
              <a:rPr lang="en-GB" sz="2000" dirty="0"/>
              <a:t>over 300 different COVID-19 vaccines are in development, in trials or in use</a:t>
            </a:r>
          </a:p>
          <a:p>
            <a:pPr marL="342900" indent="-342900">
              <a:lnSpc>
                <a:spcPct val="100000"/>
              </a:lnSpc>
              <a:buFont typeface="Arial" panose="020B0604020202020204" pitchFamily="34" charset="0"/>
              <a:buChar char="•"/>
            </a:pPr>
            <a:r>
              <a:rPr lang="en-GB" sz="2000" dirty="0"/>
              <a:t>some vaccines have been made using currently used vaccine technology, others have been made using new approaches or methods used during previous emergencies such as the SARS pandemic and west African Ebola</a:t>
            </a:r>
          </a:p>
          <a:p>
            <a:endParaRPr lang="en-GB" sz="2000" dirty="0"/>
          </a:p>
          <a:p>
            <a:endParaRPr lang="en-GB" dirty="0"/>
          </a:p>
          <a:p>
            <a:endParaRPr lang="en-GB" dirty="0"/>
          </a:p>
          <a:p>
            <a:pPr marL="0" indent="0"/>
            <a:endParaRPr lang="en-GB" sz="1600" dirty="0"/>
          </a:p>
        </p:txBody>
      </p:sp>
      <p:sp>
        <p:nvSpPr>
          <p:cNvPr id="10" name="Footer Placeholder 9">
            <a:extLst>
              <a:ext uri="{FF2B5EF4-FFF2-40B4-BE49-F238E27FC236}">
                <a16:creationId xmlns:a16="http://schemas.microsoft.com/office/drawing/2014/main" id="{F4AA0FF6-2C59-4A4F-B362-BD4E037A5FA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C914C8C-0F8F-48EF-B86D-AC872AAA3F81}"/>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3337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1F25-3D36-40CD-AC59-BD7B9AB87B32}"/>
              </a:ext>
            </a:extLst>
          </p:cNvPr>
          <p:cNvSpPr>
            <a:spLocks noGrp="1"/>
          </p:cNvSpPr>
          <p:nvPr>
            <p:ph type="title"/>
          </p:nvPr>
        </p:nvSpPr>
        <p:spPr>
          <a:xfrm>
            <a:off x="530556" y="350618"/>
            <a:ext cx="8028000" cy="648072"/>
          </a:xfrm>
        </p:spPr>
        <p:txBody>
          <a:bodyPr>
            <a:normAutofit/>
          </a:bodyPr>
          <a:lstStyle/>
          <a:p>
            <a:r>
              <a:rPr lang="en-GB" dirty="0"/>
              <a:t>Properties of an ideal vaccine</a:t>
            </a:r>
          </a:p>
        </p:txBody>
      </p:sp>
      <p:sp>
        <p:nvSpPr>
          <p:cNvPr id="6" name="TextBox 1">
            <a:extLst>
              <a:ext uri="{FF2B5EF4-FFF2-40B4-BE49-F238E27FC236}">
                <a16:creationId xmlns:a16="http://schemas.microsoft.com/office/drawing/2014/main" id="{E8F3DFE0-B245-4055-A0FA-5303073F4CC9}"/>
              </a:ext>
            </a:extLst>
          </p:cNvPr>
          <p:cNvSpPr txBox="1">
            <a:spLocks noGrp="1" noChangeArrowheads="1"/>
          </p:cNvSpPr>
          <p:nvPr>
            <p:ph idx="1"/>
          </p:nvPr>
        </p:nvSpPr>
        <p:spPr bwMode="auto">
          <a:xfrm>
            <a:off x="530556" y="1464709"/>
            <a:ext cx="910109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marL="0" indent="0">
              <a:lnSpc>
                <a:spcPct val="100000"/>
              </a:lnSpc>
              <a:buNone/>
              <a:defRPr/>
            </a:pPr>
            <a:r>
              <a:rPr lang="en-GB" altLang="en-US" sz="1600" dirty="0">
                <a:latin typeface="+mn-lt"/>
              </a:rPr>
              <a:t>Ideally, a vaccine will:</a:t>
            </a:r>
          </a:p>
          <a:p>
            <a:pPr marL="342900" indent="-342900">
              <a:lnSpc>
                <a:spcPct val="100000"/>
              </a:lnSpc>
              <a:buFont typeface="Arial" panose="020B0604020202020204" pitchFamily="34" charset="0"/>
              <a:buChar char="•"/>
              <a:defRPr/>
            </a:pPr>
            <a:r>
              <a:rPr lang="en-GB" altLang="en-US" sz="1600" dirty="0">
                <a:latin typeface="+mn-lt"/>
              </a:rPr>
              <a:t>produce the same immune protection which usually follows natural infection but without causing disease</a:t>
            </a:r>
          </a:p>
          <a:p>
            <a:pPr marL="342900" indent="-342900">
              <a:lnSpc>
                <a:spcPct val="100000"/>
              </a:lnSpc>
              <a:buFont typeface="Arial" panose="020B0604020202020204" pitchFamily="34" charset="0"/>
              <a:buChar char="•"/>
              <a:defRPr/>
            </a:pPr>
            <a:r>
              <a:rPr lang="en-GB" altLang="en-US" sz="1600" dirty="0">
                <a:latin typeface="+mn-lt"/>
              </a:rPr>
              <a:t>generate long lasting immunity so that the person is protected if they are exposed to the antigen several years after vaccination </a:t>
            </a:r>
          </a:p>
          <a:p>
            <a:pPr marL="342900" indent="-342900">
              <a:lnSpc>
                <a:spcPct val="100000"/>
              </a:lnSpc>
              <a:buFont typeface="Arial" panose="020B0604020202020204" pitchFamily="34" charset="0"/>
              <a:buChar char="•"/>
              <a:defRPr/>
            </a:pPr>
            <a:r>
              <a:rPr lang="en-GB" altLang="en-US" sz="1600" dirty="0">
                <a:latin typeface="+mn-lt"/>
              </a:rPr>
              <a:t>interrupt the spread of infection by preventing carriage of the organism in the vaccinated person</a:t>
            </a:r>
          </a:p>
          <a:p>
            <a:pPr marL="0" indent="0">
              <a:lnSpc>
                <a:spcPct val="100000"/>
              </a:lnSpc>
              <a:buNone/>
              <a:defRPr/>
            </a:pPr>
            <a:r>
              <a:rPr lang="en-GB" altLang="en-US" sz="1600" dirty="0">
                <a:latin typeface="+mn-lt"/>
              </a:rPr>
              <a:t>Vaccines need to be safe and </a:t>
            </a:r>
            <a:r>
              <a:rPr lang="en-GB" sz="1600" dirty="0">
                <a:latin typeface="+mn-lt"/>
              </a:rPr>
              <a:t>the risk from any side effects should be much lower than the benefit of preventing deaths and serious complications of the disease.</a:t>
            </a:r>
            <a:endParaRPr lang="en-GB" altLang="en-US" sz="1600" dirty="0">
              <a:latin typeface="+mn-lt"/>
            </a:endParaRPr>
          </a:p>
          <a:p>
            <a:pPr marL="0" indent="0">
              <a:lnSpc>
                <a:spcPct val="100000"/>
              </a:lnSpc>
              <a:buNone/>
              <a:defRPr/>
            </a:pPr>
            <a:r>
              <a:rPr lang="en-GB" altLang="en-US" sz="1600" dirty="0">
                <a:latin typeface="+mn-lt"/>
              </a:rPr>
              <a:t>For the COVID-19 vaccines, many of these properties can be confirmed from the clinical vaccine trials. </a:t>
            </a:r>
          </a:p>
          <a:p>
            <a:pPr marL="0" indent="0">
              <a:lnSpc>
                <a:spcPct val="100000"/>
              </a:lnSpc>
              <a:buNone/>
              <a:defRPr/>
            </a:pPr>
            <a:r>
              <a:rPr lang="en-GB" altLang="en-US" sz="1600" dirty="0">
                <a:latin typeface="+mn-lt"/>
              </a:rPr>
              <a:t>Longer term ongoing surveillance of the disease and of those vaccinated is informing: </a:t>
            </a:r>
          </a:p>
          <a:p>
            <a:pPr marL="285750" indent="-285750">
              <a:lnSpc>
                <a:spcPct val="100000"/>
              </a:lnSpc>
              <a:spcBef>
                <a:spcPts val="0"/>
              </a:spcBef>
              <a:buFont typeface="Arial" panose="020B0604020202020204" pitchFamily="34" charset="0"/>
              <a:buChar char="•"/>
              <a:defRPr/>
            </a:pPr>
            <a:r>
              <a:rPr lang="en-GB" altLang="en-US" sz="1600" dirty="0">
                <a:latin typeface="+mn-lt"/>
              </a:rPr>
              <a:t>how long vaccine protection is lasting and the need for booster doses </a:t>
            </a:r>
          </a:p>
          <a:p>
            <a:pPr marL="285750" indent="-285750">
              <a:lnSpc>
                <a:spcPct val="100000"/>
              </a:lnSpc>
              <a:spcBef>
                <a:spcPts val="0"/>
              </a:spcBef>
              <a:buFont typeface="Arial" panose="020B0604020202020204" pitchFamily="34" charset="0"/>
              <a:buChar char="•"/>
              <a:defRPr/>
            </a:pPr>
            <a:r>
              <a:rPr lang="en-GB" altLang="en-US" sz="1600" dirty="0">
                <a:latin typeface="+mn-lt"/>
              </a:rPr>
              <a:t>whether the vaccine prevents a vaccinated person from carrying and spreading the virus </a:t>
            </a:r>
          </a:p>
        </p:txBody>
      </p:sp>
      <p:sp>
        <p:nvSpPr>
          <p:cNvPr id="10" name="Footer Placeholder 9">
            <a:extLst>
              <a:ext uri="{FF2B5EF4-FFF2-40B4-BE49-F238E27FC236}">
                <a16:creationId xmlns:a16="http://schemas.microsoft.com/office/drawing/2014/main" id="{D97D67A6-E745-4772-8435-028B4D8F0EB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1CF9CAE5-25AB-490E-8E1A-72C6855DC1D1}"/>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47988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BD9-C5E0-4F15-BA64-E37AA8263787}"/>
              </a:ext>
            </a:extLst>
          </p:cNvPr>
          <p:cNvSpPr>
            <a:spLocks noGrp="1"/>
          </p:cNvSpPr>
          <p:nvPr>
            <p:ph type="title"/>
          </p:nvPr>
        </p:nvSpPr>
        <p:spPr>
          <a:xfrm>
            <a:off x="550843" y="297455"/>
            <a:ext cx="10903426" cy="899297"/>
          </a:xfrm>
        </p:spPr>
        <p:txBody>
          <a:bodyPr/>
          <a:lstStyle/>
          <a:p>
            <a:r>
              <a:rPr lang="en-GB" dirty="0"/>
              <a:t>Stages of vaccine trials</a:t>
            </a:r>
          </a:p>
        </p:txBody>
      </p:sp>
      <p:sp>
        <p:nvSpPr>
          <p:cNvPr id="6" name="Text Placeholder 2">
            <a:extLst>
              <a:ext uri="{FF2B5EF4-FFF2-40B4-BE49-F238E27FC236}">
                <a16:creationId xmlns:a16="http://schemas.microsoft.com/office/drawing/2014/main" id="{31E0AC85-B4BF-4D64-B0C6-C63214498827}"/>
              </a:ext>
            </a:extLst>
          </p:cNvPr>
          <p:cNvSpPr>
            <a:spLocks noGrp="1"/>
          </p:cNvSpPr>
          <p:nvPr>
            <p:ph idx="1"/>
          </p:nvPr>
        </p:nvSpPr>
        <p:spPr>
          <a:xfrm>
            <a:off x="351529" y="1583574"/>
            <a:ext cx="9555869" cy="5218876"/>
          </a:xfrm>
        </p:spPr>
        <p:txBody>
          <a:bodyPr>
            <a:normAutofit/>
          </a:bodyPr>
          <a:lstStyle/>
          <a:p>
            <a:pPr marL="0" indent="0">
              <a:lnSpc>
                <a:spcPct val="120000"/>
              </a:lnSpc>
              <a:spcBef>
                <a:spcPts val="0"/>
              </a:spcBef>
              <a:buNone/>
            </a:pPr>
            <a:r>
              <a:rPr lang="en-GB" altLang="en-US" sz="1600" dirty="0"/>
              <a:t>Vaccines are extensively tested through several different phases of trials</a:t>
            </a:r>
          </a:p>
          <a:p>
            <a:pPr marL="285750" indent="-285750">
              <a:lnSpc>
                <a:spcPct val="120000"/>
              </a:lnSpc>
              <a:spcBef>
                <a:spcPts val="600"/>
              </a:spcBef>
              <a:buFont typeface="Arial" panose="020B0604020202020204" pitchFamily="34" charset="0"/>
              <a:buChar char="•"/>
            </a:pPr>
            <a:r>
              <a:rPr lang="en-GB" altLang="en-US" sz="1600" dirty="0"/>
              <a:t>pre-clinical studies </a:t>
            </a:r>
            <a:r>
              <a:rPr lang="en-GB" sz="1600" dirty="0"/>
              <a:t>using tissue</a:t>
            </a:r>
            <a:r>
              <a:rPr lang="en-GB" sz="1600" strike="sngStrike" dirty="0"/>
              <a:t>-</a:t>
            </a:r>
            <a:r>
              <a:rPr lang="en-GB" sz="16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endParaRPr lang="en-GB" altLang="en-US" sz="1600" dirty="0"/>
          </a:p>
          <a:p>
            <a:pPr marL="285750" indent="-285750">
              <a:lnSpc>
                <a:spcPct val="120000"/>
              </a:lnSpc>
              <a:spcBef>
                <a:spcPts val="600"/>
              </a:spcBef>
              <a:buFont typeface="Arial" panose="020B0604020202020204" pitchFamily="34" charset="0"/>
              <a:buChar char="•"/>
            </a:pPr>
            <a:r>
              <a:rPr lang="en-GB" altLang="en-US" sz="1600" dirty="0"/>
              <a:t>phase I clinical trials are small-scale trials in healthy adult volunteers (generally 20 to 100) to assess whether the vaccine is safe in humans and type and extent of immune response it induces  </a:t>
            </a:r>
          </a:p>
          <a:p>
            <a:pPr marL="285750" indent="-285750">
              <a:lnSpc>
                <a:spcPct val="120000"/>
              </a:lnSpc>
              <a:spcBef>
                <a:spcPts val="600"/>
              </a:spcBef>
              <a:buFont typeface="Arial" panose="020B0604020202020204" pitchFamily="34" charset="0"/>
              <a:buChar char="•"/>
            </a:pPr>
            <a:r>
              <a:rPr lang="en-GB" altLang="en-US" sz="1600" dirty="0"/>
              <a:t>phase II clinical trials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lnSpc>
                <a:spcPct val="120000"/>
              </a:lnSpc>
              <a:spcBef>
                <a:spcPts val="600"/>
              </a:spcBef>
              <a:buFont typeface="Arial" panose="020B0604020202020204" pitchFamily="34" charset="0"/>
              <a:buChar char="•"/>
            </a:pPr>
            <a:r>
              <a:rPr lang="en-GB" altLang="en-US" sz="1600" dirty="0"/>
              <a:t>phase III clinical trials involve the vaccine being studied on a large scale in many hundreds or thousands of subjects across several sites to evaluate efficacy under natural disease conditions and make sure that there are no unintended side effects not detected in phase II studies</a:t>
            </a:r>
          </a:p>
        </p:txBody>
      </p:sp>
      <p:sp>
        <p:nvSpPr>
          <p:cNvPr id="10" name="Footer Placeholder 9">
            <a:extLst>
              <a:ext uri="{FF2B5EF4-FFF2-40B4-BE49-F238E27FC236}">
                <a16:creationId xmlns:a16="http://schemas.microsoft.com/office/drawing/2014/main" id="{45BE8451-3834-4A6C-8E40-9B026B7A1E9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12773BF-B62F-4A2C-828A-DFEDBFE6471F}"/>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787953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fontScale="92500" lnSpcReduction="10000"/>
          </a:bodyPr>
          <a:lstStyle/>
          <a:p>
            <a:pPr marL="285750" indent="-285750">
              <a:buFont typeface="Arial" panose="020B0604020202020204" pitchFamily="34" charset="0"/>
              <a:buChar char="•"/>
            </a:pPr>
            <a:r>
              <a:rPr lang="en-GB" sz="2000" dirty="0"/>
              <a:t>before any of the COVID-19 vaccines can be authorised for widespread use in the population, the manufacturers have to demonstrate that they are safe and effective</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tens of thousands of people across the world received COVID-19 vaccines in clinical trials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no serious adverse reactions to the vaccines were seen in the trial participants who received them </a:t>
            </a:r>
          </a:p>
          <a:p>
            <a:pPr marL="0" indent="0"/>
            <a:endParaRPr lang="en-GB" sz="1000" dirty="0"/>
          </a:p>
          <a:p>
            <a:pPr marL="635000" lvl="1" indent="-285750">
              <a:lnSpc>
                <a:spcPct val="110000"/>
              </a:lnSpc>
              <a:buFont typeface="Arial" panose="020B0604020202020204" pitchFamily="34" charset="0"/>
              <a:buChar char="•"/>
            </a:pPr>
            <a:r>
              <a:rPr lang="en-GB" sz="1900" dirty="0"/>
              <a:t>any reactions reported were similar to those seen following other vaccines such as pain and tenderness at the injection site and fever, headache, muscle aches and fatigue</a:t>
            </a:r>
          </a:p>
          <a:p>
            <a:pPr marL="635000" lvl="1"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2000" dirty="0"/>
              <a:t>once vaccines are authorised and in use, the MHRA continually monitors their safety to ensure that the benefits continue to outweigh any risks </a:t>
            </a:r>
          </a:p>
          <a:p>
            <a:pPr marL="0" indent="0"/>
            <a:endParaRPr lang="en-GB" sz="2000" dirty="0"/>
          </a:p>
          <a:p>
            <a:pPr marL="285750" indent="-285750">
              <a:buFont typeface="Arial" panose="020B0604020202020204" pitchFamily="34" charset="0"/>
              <a:buChar char="•"/>
            </a:pPr>
            <a:r>
              <a:rPr lang="en-GB" sz="2000" dirty="0"/>
              <a:t>any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26</a:t>
            </a:fld>
            <a:endParaRPr lang="en-US" dirty="0"/>
          </a:p>
        </p:txBody>
      </p:sp>
    </p:spTree>
    <p:extLst>
      <p:ext uri="{BB962C8B-B14F-4D97-AF65-F5344CB8AC3E}">
        <p14:creationId xmlns:p14="http://schemas.microsoft.com/office/powerpoint/2010/main" val="381656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 (continued)</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a:bodyPr>
          <a:lstStyle/>
          <a:p>
            <a:pPr marL="285750" indent="-285750"/>
            <a:r>
              <a:rPr lang="en-GB" dirty="0"/>
              <a:t>when vaccines are being given to huge numbers of people, it is normal for potential adverse events following immunisation to occur which were not seen in clinical trials </a:t>
            </a:r>
          </a:p>
          <a:p>
            <a:pPr marL="285750" indent="-285750"/>
            <a:r>
              <a:rPr lang="en-GB" dirty="0"/>
              <a:t>this does not necessarily mean that the events are linked to the vaccination itself, but they are investigated to ensure that any safety concerns are addressed quickly </a:t>
            </a:r>
          </a:p>
          <a:p>
            <a:pPr marL="285750" indent="-285750"/>
            <a:r>
              <a:rPr lang="en-GB" dirty="0"/>
              <a:t>if it is thought that the adverse event may be, or is linked to vaccination, advice about use of that vaccine is carefully considered </a:t>
            </a:r>
          </a:p>
          <a:p>
            <a:pPr marL="285750" indent="-285750"/>
            <a:r>
              <a:rPr lang="en-GB" dirty="0"/>
              <a:t>for example, following widespread use of the AstraZeneca COVID-19 vaccination, a rare condition involving serious thromboembolic (blood clotting) events accompanied by thrombocytopaenia (low platelets) has been reported. After thorough assessment of the overall risk benefit of the use of the AstraZeneca vaccine in the UK population, the JCVI advised that adults aged under 40 without underlying health conditions that put them at higher risk of severe COVID-19 disease, should be offered an alternative COVID-19 vaccine to the AstraZeneca vaccine. </a:t>
            </a:r>
          </a:p>
          <a:p>
            <a:pPr marL="285750" indent="-285750"/>
            <a:r>
              <a:rPr lang="en-GB" dirty="0"/>
              <a:t>other conditions (such as Guillain-Barré syndrome, myocarditis, pericarditis, transverse myelitis and capillary leak syndrome) have also been reported and investigated</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27</a:t>
            </a:fld>
            <a:endParaRPr lang="en-US" dirty="0"/>
          </a:p>
        </p:txBody>
      </p:sp>
    </p:spTree>
    <p:extLst>
      <p:ext uri="{BB962C8B-B14F-4D97-AF65-F5344CB8AC3E}">
        <p14:creationId xmlns:p14="http://schemas.microsoft.com/office/powerpoint/2010/main" val="398732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p:txBody>
          <a:bodyPr/>
          <a:lstStyle/>
          <a:p>
            <a:r>
              <a:rPr lang="en-GB" dirty="0">
                <a:solidFill>
                  <a:schemeClr val="bg1"/>
                </a:solidFill>
              </a:rPr>
              <a:t>Effectiveness</a:t>
            </a:r>
          </a:p>
        </p:txBody>
      </p:sp>
      <p:sp>
        <p:nvSpPr>
          <p:cNvPr id="3" name="Content Placeholder 2">
            <a:extLst>
              <a:ext uri="{FF2B5EF4-FFF2-40B4-BE49-F238E27FC236}">
                <a16:creationId xmlns:a16="http://schemas.microsoft.com/office/drawing/2014/main" id="{4E469076-98AD-4ECA-91AD-AAF95C1D40F5}"/>
              </a:ext>
            </a:extLst>
          </p:cNvPr>
          <p:cNvSpPr>
            <a:spLocks noGrp="1"/>
          </p:cNvSpPr>
          <p:nvPr>
            <p:ph idx="1"/>
          </p:nvPr>
        </p:nvSpPr>
        <p:spPr>
          <a:xfrm>
            <a:off x="491674" y="1476856"/>
            <a:ext cx="9843563" cy="5090159"/>
          </a:xfrm>
        </p:spPr>
        <p:txBody>
          <a:bodyPr>
            <a:normAutofit/>
          </a:bodyPr>
          <a:lstStyle/>
          <a:p>
            <a:pPr marL="0" indent="0">
              <a:buNone/>
            </a:pPr>
            <a:r>
              <a:rPr lang="en-GB" dirty="0"/>
              <a:t>Manufacturers of the COVID-19 vaccines need to show evidence that they will be effective</a:t>
            </a:r>
          </a:p>
          <a:p>
            <a:pPr marL="285750" indent="-285750">
              <a:buFont typeface="Arial" panose="020B0604020202020204" pitchFamily="34" charset="0"/>
              <a:buChar char="•"/>
            </a:pPr>
            <a:r>
              <a:rPr lang="en-GB"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dirty="0"/>
              <a:t>vaccine effectiveness can be calculated by comparing the number of cases of COVID-19 disease in trial participants who received the COVID-19 vaccine with the number of trial participants who received the placebo or alternative (non-COVID-19) vaccine</a:t>
            </a:r>
            <a:endParaRPr lang="en-GB" sz="900" dirty="0"/>
          </a:p>
          <a:p>
            <a:pPr marL="0" indent="0">
              <a:spcBef>
                <a:spcPts val="600"/>
              </a:spcBef>
              <a:buNone/>
            </a:pPr>
            <a:r>
              <a:rPr lang="en-GB" dirty="0"/>
              <a:t>Those running clinical trials may look at antibody response:</a:t>
            </a:r>
          </a:p>
          <a:p>
            <a:pPr marL="735012" lvl="3" indent="-285750">
              <a:lnSpc>
                <a:spcPct val="100000"/>
              </a:lnSpc>
              <a:spcBef>
                <a:spcPts val="0"/>
              </a:spcBef>
            </a:pPr>
            <a:r>
              <a:rPr lang="en-GB" dirty="0"/>
              <a:t>after 1 dose, 2 doses, booster doses</a:t>
            </a:r>
          </a:p>
          <a:p>
            <a:pPr marL="735012" lvl="3" indent="-285750">
              <a:lnSpc>
                <a:spcPct val="100000"/>
              </a:lnSpc>
              <a:spcBef>
                <a:spcPts val="0"/>
              </a:spcBef>
            </a:pPr>
            <a:r>
              <a:rPr lang="en-GB" dirty="0"/>
              <a:t>at different dosages of the vaccine and different vaccine combinations</a:t>
            </a:r>
          </a:p>
          <a:p>
            <a:pPr marL="735012" lvl="3" indent="-285750">
              <a:lnSpc>
                <a:spcPct val="100000"/>
              </a:lnSpc>
              <a:spcBef>
                <a:spcPts val="0"/>
              </a:spcBef>
            </a:pPr>
            <a:r>
              <a:rPr lang="en-GB" dirty="0"/>
              <a:t>with different time intervals between vaccine doses</a:t>
            </a:r>
          </a:p>
          <a:p>
            <a:pPr marL="735012" lvl="3" indent="-285750">
              <a:lnSpc>
                <a:spcPct val="100000"/>
              </a:lnSpc>
              <a:spcBef>
                <a:spcPts val="0"/>
              </a:spcBef>
            </a:pPr>
            <a:r>
              <a:rPr lang="en-GB" dirty="0"/>
              <a:t>in different age groups </a:t>
            </a:r>
          </a:p>
          <a:p>
            <a:pPr marL="0" indent="0">
              <a:spcBef>
                <a:spcPts val="1200"/>
              </a:spcBef>
              <a:buNone/>
            </a:pPr>
            <a:r>
              <a:rPr lang="en-GB" dirty="0"/>
              <a:t>Over time, they also look at: </a:t>
            </a:r>
          </a:p>
          <a:p>
            <a:pPr marL="285750" indent="-285750">
              <a:buFont typeface="Arial" panose="020B0604020202020204" pitchFamily="34" charset="0"/>
              <a:buChar char="•"/>
            </a:pPr>
            <a:r>
              <a:rPr lang="en-GB" dirty="0"/>
              <a:t>how long the antibodies last and the effect on antibody levels if a booster dose is given</a:t>
            </a:r>
          </a:p>
          <a:p>
            <a:pPr marL="285750" indent="-285750">
              <a:buFont typeface="Arial" panose="020B0604020202020204" pitchFamily="34" charset="0"/>
              <a:buChar char="•"/>
            </a:pPr>
            <a:r>
              <a:rPr lang="en-GB" spc="-30" dirty="0"/>
              <a:t>whether the vaccine only stops people from becoming severely ill or if it also stops them spreading the virus too</a:t>
            </a:r>
          </a:p>
          <a:p>
            <a:endParaRPr lang="en-GB" dirty="0"/>
          </a:p>
        </p:txBody>
      </p:sp>
      <p:sp>
        <p:nvSpPr>
          <p:cNvPr id="10" name="Footer Placeholder 9">
            <a:extLst>
              <a:ext uri="{FF2B5EF4-FFF2-40B4-BE49-F238E27FC236}">
                <a16:creationId xmlns:a16="http://schemas.microsoft.com/office/drawing/2014/main" id="{293986C2-5153-40AE-84FE-0B2754CA674C}"/>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28</a:t>
            </a:fld>
            <a:endParaRPr lang="en-US" dirty="0"/>
          </a:p>
        </p:txBody>
      </p:sp>
    </p:spTree>
    <p:extLst>
      <p:ext uri="{BB962C8B-B14F-4D97-AF65-F5344CB8AC3E}">
        <p14:creationId xmlns:p14="http://schemas.microsoft.com/office/powerpoint/2010/main" val="68616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65100"/>
            <a:ext cx="10135210" cy="5029299"/>
          </a:xfrm>
        </p:spPr>
        <p:txBody>
          <a:bodyPr>
            <a:normAutofit lnSpcReduction="10000"/>
          </a:bodyPr>
          <a:lstStyle/>
          <a:p>
            <a:pPr marL="285750" indent="-285750">
              <a:buFont typeface="Arial" panose="020B0604020202020204" pitchFamily="34" charset="0"/>
              <a:buChar char="•"/>
            </a:pPr>
            <a:r>
              <a:rPr lang="en-GB" dirty="0"/>
              <a:t>now that COVID-19 vaccines are in general use in the UK population, the impact and effectiveness of the COVID-19 vaccination programme on symptomatic disease, hospitalisation, death and infection is being actively monitored </a:t>
            </a:r>
          </a:p>
          <a:p>
            <a:pPr marL="0" indent="0"/>
            <a:endParaRPr lang="en-GB" sz="1000" dirty="0"/>
          </a:p>
          <a:p>
            <a:pPr marL="285750" indent="-285750">
              <a:buFont typeface="Arial" panose="020B0604020202020204" pitchFamily="34" charset="0"/>
              <a:buChar char="•"/>
            </a:pPr>
            <a:r>
              <a:rPr lang="en-GB" dirty="0"/>
              <a:t>the COVID-19 vaccination programme in England has been estimated to have prevented between over 24.4 million infections and between 127,500 deaths in the UK up to 24 September 2021</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estimates also indicate the vaccination programme has prevented over 261,500 hospitalisations in England in those aged 45 years and over</a:t>
            </a:r>
          </a:p>
          <a:p>
            <a:pPr marL="285750" indent="-285750">
              <a:buFont typeface="Arial" panose="020B0604020202020204" pitchFamily="34" charset="0"/>
              <a:buChar char="•"/>
            </a:pPr>
            <a:endParaRPr lang="en-GB" sz="1000" dirty="0"/>
          </a:p>
          <a:p>
            <a:pPr marL="285750" indent="-285750"/>
            <a:r>
              <a:rPr lang="en-GB" dirty="0"/>
              <a:t>COVID-19 vaccine effectiveness for preventing symptomatic disease with the Delta variant following 2 doses is estimated at between 65 to 95%, with higher levels of protection against severe disease including hospitalisation and death</a:t>
            </a:r>
            <a:endParaRPr lang="en-GB" sz="1000" dirty="0"/>
          </a:p>
          <a:p>
            <a:pPr marL="0" indent="0"/>
            <a:endParaRPr lang="en-GB" sz="1000" dirty="0"/>
          </a:p>
          <a:p>
            <a:pPr marL="285750" indent="-285750">
              <a:buFont typeface="Arial" panose="020B0604020202020204" pitchFamily="34" charset="0"/>
              <a:buChar char="•"/>
            </a:pPr>
            <a:r>
              <a:rPr lang="en-GB" dirty="0"/>
              <a:t>studies show the COVID-19 vaccines also have the potential to reduce transmission; one UK study showed those who do become infected 3 weeks after receiving one dose of the Pfizer BioNTech or AstraZeneca vaccine were between 38% and 49% less likely to pass the virus on to their household contacts than those who were unvaccinated</a:t>
            </a:r>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29</a:t>
            </a:fld>
            <a:endParaRPr lang="en-US" dirty="0"/>
          </a:p>
        </p:txBody>
      </p:sp>
    </p:spTree>
    <p:extLst>
      <p:ext uri="{BB962C8B-B14F-4D97-AF65-F5344CB8AC3E}">
        <p14:creationId xmlns:p14="http://schemas.microsoft.com/office/powerpoint/2010/main" val="108905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F9AF-F1D7-4501-A4C0-053205F79A0D}"/>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5654E3BC-E401-4C3A-BC3F-6DCB60B01B3E}"/>
              </a:ext>
            </a:extLst>
          </p:cNvPr>
          <p:cNvSpPr>
            <a:spLocks noGrp="1"/>
          </p:cNvSpPr>
          <p:nvPr>
            <p:ph idx="1"/>
          </p:nvPr>
        </p:nvSpPr>
        <p:spPr>
          <a:xfrm>
            <a:off x="648986" y="1635853"/>
            <a:ext cx="11123857" cy="4523867"/>
          </a:xfrm>
        </p:spPr>
        <p:txBody>
          <a:bodyPr>
            <a:normAutofit fontScale="55000" lnSpcReduction="20000"/>
          </a:bodyPr>
          <a:lstStyle/>
          <a:p>
            <a:pPr marL="342900" indent="-342900">
              <a:lnSpc>
                <a:spcPct val="120000"/>
              </a:lnSpc>
              <a:spcBef>
                <a:spcPts val="0"/>
              </a:spcBef>
              <a:buFont typeface="+mj-lt"/>
              <a:buAutoNum type="arabicPeriod"/>
            </a:pPr>
            <a:r>
              <a:rPr lang="en-GB" sz="2500" dirty="0"/>
              <a:t>Learning objectives, pre-requisites, key messages and introduction</a:t>
            </a:r>
          </a:p>
          <a:p>
            <a:pPr marL="342900" indent="-342900">
              <a:lnSpc>
                <a:spcPct val="120000"/>
              </a:lnSpc>
              <a:spcBef>
                <a:spcPts val="0"/>
              </a:spcBef>
              <a:buFont typeface="+mj-lt"/>
              <a:buAutoNum type="arabicPeriod"/>
            </a:pPr>
            <a:r>
              <a:rPr lang="en-GB" sz="2500" dirty="0"/>
              <a:t>International and UK COVID-19 timeline</a:t>
            </a:r>
          </a:p>
          <a:p>
            <a:pPr marL="342900" indent="-342900">
              <a:lnSpc>
                <a:spcPct val="120000"/>
              </a:lnSpc>
              <a:spcBef>
                <a:spcPts val="0"/>
              </a:spcBef>
              <a:buFont typeface="+mj-lt"/>
              <a:buAutoNum type="arabicPeriod"/>
            </a:pPr>
            <a:r>
              <a:rPr lang="en-GB" sz="2500" dirty="0"/>
              <a:t>Coronavirus </a:t>
            </a:r>
          </a:p>
          <a:p>
            <a:pPr marL="342900" indent="-342900">
              <a:lnSpc>
                <a:spcPct val="120000"/>
              </a:lnSpc>
              <a:spcBef>
                <a:spcPts val="0"/>
              </a:spcBef>
              <a:buFont typeface="+mj-lt"/>
              <a:buAutoNum type="arabicPeriod"/>
            </a:pPr>
            <a:r>
              <a:rPr lang="en-GB" sz="2500" dirty="0"/>
              <a:t>COVID-19 epidemiology</a:t>
            </a:r>
          </a:p>
          <a:p>
            <a:pPr marL="342900" indent="-342900">
              <a:lnSpc>
                <a:spcPct val="120000"/>
              </a:lnSpc>
              <a:spcBef>
                <a:spcPts val="0"/>
              </a:spcBef>
              <a:buFont typeface="+mj-lt"/>
              <a:buAutoNum type="arabicPeriod"/>
            </a:pPr>
            <a:r>
              <a:rPr lang="en-GB" sz="2500" dirty="0"/>
              <a:t>Developing a COVID-19 vaccine and vaccination programme</a:t>
            </a:r>
          </a:p>
          <a:p>
            <a:pPr marL="342900" indent="-342900">
              <a:lnSpc>
                <a:spcPct val="120000"/>
              </a:lnSpc>
              <a:spcBef>
                <a:spcPts val="0"/>
              </a:spcBef>
              <a:buFont typeface="+mj-lt"/>
              <a:buAutoNum type="arabicPeriod"/>
            </a:pPr>
            <a:r>
              <a:rPr lang="en-GB" sz="2500" dirty="0"/>
              <a:t>Introducing a new vaccination programme</a:t>
            </a:r>
          </a:p>
          <a:p>
            <a:pPr marL="342900" indent="-342900">
              <a:lnSpc>
                <a:spcPct val="120000"/>
              </a:lnSpc>
              <a:spcBef>
                <a:spcPts val="0"/>
              </a:spcBef>
              <a:buFont typeface="+mj-lt"/>
              <a:buAutoNum type="arabicPeriod"/>
            </a:pPr>
            <a:r>
              <a:rPr lang="en-GB" sz="2500" dirty="0"/>
              <a:t>COVID-19 vaccination programme</a:t>
            </a:r>
          </a:p>
          <a:p>
            <a:pPr marL="342900" indent="-342900">
              <a:lnSpc>
                <a:spcPct val="120000"/>
              </a:lnSpc>
              <a:spcBef>
                <a:spcPts val="0"/>
              </a:spcBef>
              <a:buFont typeface="+mj-lt"/>
              <a:buAutoNum type="arabicPeriod"/>
            </a:pPr>
            <a:r>
              <a:rPr lang="en-GB" sz="2500" dirty="0"/>
              <a:t>The immune response</a:t>
            </a:r>
          </a:p>
          <a:p>
            <a:pPr marL="342900" indent="-342900">
              <a:lnSpc>
                <a:spcPct val="120000"/>
              </a:lnSpc>
              <a:spcBef>
                <a:spcPts val="0"/>
              </a:spcBef>
              <a:buFont typeface="+mj-lt"/>
              <a:buAutoNum type="arabicPeriod"/>
            </a:pPr>
            <a:r>
              <a:rPr lang="en-GB" sz="2500" dirty="0"/>
              <a:t>Consent</a:t>
            </a:r>
          </a:p>
          <a:p>
            <a:pPr marL="342900" indent="-342900">
              <a:lnSpc>
                <a:spcPct val="120000"/>
              </a:lnSpc>
              <a:spcBef>
                <a:spcPts val="0"/>
              </a:spcBef>
              <a:buFont typeface="+mj-lt"/>
              <a:buAutoNum type="arabicPeriod"/>
            </a:pPr>
            <a:r>
              <a:rPr lang="en-GB" sz="2500" dirty="0"/>
              <a:t>Legal requirements for the supply and administration of COVID-19 vaccine</a:t>
            </a:r>
          </a:p>
          <a:p>
            <a:pPr marL="342900" indent="-342900">
              <a:lnSpc>
                <a:spcPct val="120000"/>
              </a:lnSpc>
              <a:spcBef>
                <a:spcPts val="0"/>
              </a:spcBef>
              <a:buFont typeface="+mj-lt"/>
              <a:buAutoNum type="arabicPeriod"/>
            </a:pPr>
            <a:r>
              <a:rPr lang="en-GB" sz="2500" dirty="0"/>
              <a:t>Vaccine storage </a:t>
            </a:r>
          </a:p>
          <a:p>
            <a:pPr marL="342900" indent="-342900">
              <a:lnSpc>
                <a:spcPct val="120000"/>
              </a:lnSpc>
              <a:spcBef>
                <a:spcPts val="0"/>
              </a:spcBef>
              <a:buFont typeface="+mj-lt"/>
              <a:buAutoNum type="arabicPeriod"/>
            </a:pPr>
            <a:r>
              <a:rPr lang="en-GB" sz="2500" dirty="0"/>
              <a:t>Vaccine administration</a:t>
            </a:r>
          </a:p>
          <a:p>
            <a:pPr marL="342900" indent="-342900">
              <a:lnSpc>
                <a:spcPct val="120000"/>
              </a:lnSpc>
              <a:spcBef>
                <a:spcPts val="0"/>
              </a:spcBef>
              <a:buFont typeface="+mj-lt"/>
              <a:buAutoNum type="arabicPeriod"/>
            </a:pPr>
            <a:r>
              <a:rPr lang="en-GB" sz="2500" dirty="0"/>
              <a:t>Anaphylaxis and adverse events following vaccination</a:t>
            </a:r>
          </a:p>
          <a:p>
            <a:pPr marL="342900" indent="-342900">
              <a:lnSpc>
                <a:spcPct val="120000"/>
              </a:lnSpc>
              <a:spcBef>
                <a:spcPts val="0"/>
              </a:spcBef>
              <a:buFont typeface="+mj-lt"/>
              <a:buAutoNum type="arabicPeriod"/>
            </a:pPr>
            <a:r>
              <a:rPr lang="en-GB" sz="2500" dirty="0"/>
              <a:t>Documentation and record keeping</a:t>
            </a:r>
          </a:p>
          <a:p>
            <a:pPr marL="342900" indent="-342900">
              <a:lnSpc>
                <a:spcPct val="120000"/>
              </a:lnSpc>
              <a:spcBef>
                <a:spcPts val="0"/>
              </a:spcBef>
              <a:buFont typeface="+mj-lt"/>
              <a:buAutoNum type="arabicPeriod"/>
            </a:pPr>
            <a:r>
              <a:rPr lang="en-GB" sz="2500" dirty="0"/>
              <a:t>Addressing concerns and providing information to those being vaccinated</a:t>
            </a:r>
          </a:p>
          <a:p>
            <a:pPr marL="342900" indent="-342900">
              <a:lnSpc>
                <a:spcPct val="120000"/>
              </a:lnSpc>
              <a:spcBef>
                <a:spcPts val="0"/>
              </a:spcBef>
              <a:buFont typeface="+mj-lt"/>
              <a:buAutoNum type="arabicPeriod"/>
            </a:pPr>
            <a:r>
              <a:rPr lang="en-GB" sz="2500" dirty="0"/>
              <a:t>Knowledge and skills</a:t>
            </a:r>
          </a:p>
          <a:p>
            <a:pPr marL="342900" indent="-342900">
              <a:lnSpc>
                <a:spcPct val="120000"/>
              </a:lnSpc>
              <a:spcBef>
                <a:spcPts val="0"/>
              </a:spcBef>
              <a:buFont typeface="+mj-lt"/>
              <a:buAutoNum type="arabicPeriod"/>
            </a:pPr>
            <a:r>
              <a:rPr lang="en-GB" sz="2500" dirty="0"/>
              <a:t>Supervision, accountability and delegation</a:t>
            </a:r>
          </a:p>
          <a:p>
            <a:pPr marL="342900" indent="-342900">
              <a:lnSpc>
                <a:spcPct val="120000"/>
              </a:lnSpc>
              <a:spcBef>
                <a:spcPts val="0"/>
              </a:spcBef>
              <a:buFont typeface="+mj-lt"/>
              <a:buAutoNum type="arabicPeriod"/>
            </a:pPr>
            <a:r>
              <a:rPr lang="en-GB" sz="2500" dirty="0"/>
              <a:t>Improving vaccine uptake</a:t>
            </a:r>
          </a:p>
          <a:p>
            <a:pPr marL="342900" indent="-342900">
              <a:lnSpc>
                <a:spcPct val="120000"/>
              </a:lnSpc>
              <a:spcBef>
                <a:spcPts val="0"/>
              </a:spcBef>
              <a:buFont typeface="+mj-lt"/>
              <a:buAutoNum type="arabicPeriod"/>
            </a:pPr>
            <a:r>
              <a:rPr lang="en-GB" sz="2500" dirty="0"/>
              <a:t>Further information, action plan and sources of advice</a:t>
            </a:r>
          </a:p>
          <a:p>
            <a:pPr marL="342900" indent="-342900">
              <a:lnSpc>
                <a:spcPct val="120000"/>
              </a:lnSpc>
              <a:spcBef>
                <a:spcPts val="0"/>
              </a:spcBef>
              <a:buFont typeface="+mj-lt"/>
              <a:buAutoNum type="arabicPeriod"/>
            </a:pPr>
            <a:r>
              <a:rPr lang="en-GB" sz="2500" dirty="0"/>
              <a:t>Specific details for vaccines which have received regulatory approval</a:t>
            </a:r>
          </a:p>
          <a:p>
            <a:endParaRPr lang="en-GB" dirty="0"/>
          </a:p>
        </p:txBody>
      </p:sp>
      <p:sp>
        <p:nvSpPr>
          <p:cNvPr id="4" name="Footer Placeholder 3">
            <a:extLst>
              <a:ext uri="{FF2B5EF4-FFF2-40B4-BE49-F238E27FC236}">
                <a16:creationId xmlns:a16="http://schemas.microsoft.com/office/drawing/2014/main" id="{F7D9BB10-F7EF-4297-8C72-E52927AC3D5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1E931C2A-F2A5-468B-90FD-72A439AF391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142797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(cont)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65100"/>
            <a:ext cx="10135210" cy="5029299"/>
          </a:xfrm>
        </p:spPr>
        <p:txBody>
          <a:bodyPr>
            <a:normAutofit lnSpcReduction="10000"/>
          </a:bodyPr>
          <a:lstStyle/>
          <a:p>
            <a:pPr marL="285750" indent="-285750"/>
            <a:r>
              <a:rPr lang="en-GB" dirty="0"/>
              <a:t>with the emergence of the heavily mutated Omicron variant, two doses of COVID-19 vaccine appear to be less effective at preventing infection from this variant compared to the Delta variant and protection declines to very low levels six months after the primary course</a:t>
            </a:r>
          </a:p>
          <a:p>
            <a:pPr marL="285750" indent="-285750"/>
            <a:r>
              <a:rPr lang="en-GB" dirty="0"/>
              <a:t>importantly however, they should still greatly reduce the risk of severe illness and hospitalisation </a:t>
            </a:r>
          </a:p>
          <a:p>
            <a:pPr marL="285750" indent="-285750"/>
            <a:r>
              <a:rPr lang="en-GB" dirty="0"/>
              <a:t>for this reason, the JCVI recommended that all adults aged 18 years and over receive a booster dose at least 3 months after completing their two-dose primary course. </a:t>
            </a:r>
          </a:p>
          <a:p>
            <a:pPr marL="285750" indent="-285750"/>
            <a:r>
              <a:rPr lang="en-GB" dirty="0"/>
              <a:t>boosting should improve both the quality and quantity of antibodies made as well as boosting the T-cell response </a:t>
            </a:r>
          </a:p>
          <a:p>
            <a:pPr marL="285750" indent="-285750"/>
            <a:r>
              <a:rPr lang="en-GB" dirty="0"/>
              <a:t>in the UK, early studies have shown a major increase in levels of protection after the booster dose against both symptomatic disease and hospitalisation due to the Delta variant </a:t>
            </a:r>
          </a:p>
          <a:p>
            <a:pPr marL="285750" indent="-285750"/>
            <a:r>
              <a:rPr lang="en-GB" dirty="0"/>
              <a:t>preliminary vaccine effectiveness data for Omicron confirms that protection against symptomatic disease soon after an mRNA booster dose is around 70 to 75% regardless of which vaccines were given for the primary course</a:t>
            </a:r>
          </a:p>
          <a:p>
            <a:pPr marL="285750" indent="-285750"/>
            <a:r>
              <a:rPr lang="en-GB" dirty="0"/>
              <a:t>more recent analysis confirms that protection after the booster has declined substantially after 10 weeks, although additional protection against hospitalisation is clearly seen</a:t>
            </a:r>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30</a:t>
            </a:fld>
            <a:endParaRPr lang="en-US" dirty="0"/>
          </a:p>
        </p:txBody>
      </p:sp>
    </p:spTree>
    <p:extLst>
      <p:ext uri="{BB962C8B-B14F-4D97-AF65-F5344CB8AC3E}">
        <p14:creationId xmlns:p14="http://schemas.microsoft.com/office/powerpoint/2010/main" val="664066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CDA6-B2F1-47CB-9FAC-C1A139A9E290}"/>
              </a:ext>
            </a:extLst>
          </p:cNvPr>
          <p:cNvSpPr>
            <a:spLocks noGrp="1"/>
          </p:cNvSpPr>
          <p:nvPr>
            <p:ph type="title"/>
          </p:nvPr>
        </p:nvSpPr>
        <p:spPr>
          <a:xfrm>
            <a:off x="330205" y="245532"/>
            <a:ext cx="10515600" cy="972607"/>
          </a:xfrm>
        </p:spPr>
        <p:txBody>
          <a:bodyPr/>
          <a:lstStyle/>
          <a:p>
            <a:r>
              <a:rPr lang="en-GB" dirty="0"/>
              <a:t>Post authorisation surveillance</a:t>
            </a:r>
          </a:p>
        </p:txBody>
      </p:sp>
      <p:sp>
        <p:nvSpPr>
          <p:cNvPr id="3" name="Content Placeholder 2">
            <a:extLst>
              <a:ext uri="{FF2B5EF4-FFF2-40B4-BE49-F238E27FC236}">
                <a16:creationId xmlns:a16="http://schemas.microsoft.com/office/drawing/2014/main" id="{B3EC89EB-0755-433A-874C-8E683CFB1A41}"/>
              </a:ext>
            </a:extLst>
          </p:cNvPr>
          <p:cNvSpPr>
            <a:spLocks noGrp="1"/>
          </p:cNvSpPr>
          <p:nvPr>
            <p:ph idx="1"/>
          </p:nvPr>
        </p:nvSpPr>
        <p:spPr>
          <a:xfrm>
            <a:off x="330205" y="1652825"/>
            <a:ext cx="10088922" cy="4351338"/>
          </a:xfrm>
        </p:spPr>
        <p:txBody>
          <a:bodyPr>
            <a:normAutofit fontScale="92500"/>
          </a:bodyPr>
          <a:lstStyle/>
          <a:p>
            <a:pPr marL="0" indent="0">
              <a:lnSpc>
                <a:spcPct val="110000"/>
              </a:lnSpc>
              <a:spcBef>
                <a:spcPts val="0"/>
              </a:spcBef>
              <a:buNone/>
            </a:pPr>
            <a:r>
              <a:rPr lang="en-GB" altLang="en-US" sz="2000" dirty="0"/>
              <a:t>On-going studies of vaccines continue after the vaccine has been authorised for use. These studies aim to assess long term efficacy and to detect any rare adverse effects because in real life administration, compared to pre-licensure trials, there will be:</a:t>
            </a:r>
          </a:p>
          <a:p>
            <a:pPr>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some variability in preparation of the vaccine as vaccines will come from different batches</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possible variability in stability and storage, for example the cold chain may not be as rigidly maintained in practice as it was in a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use of the vaccines in different groups than in pre-authorisation studies, for example they will be given to people with underlying medical conditions who would not necessarily have been included in a pre-licensure/pre-authorisation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mutations in the virus which may result in the vaccine being less effective</a:t>
            </a:r>
          </a:p>
          <a:p>
            <a:pPr marL="0" indent="0"/>
            <a:endParaRPr lang="en-GB" altLang="en-US" sz="2000" dirty="0"/>
          </a:p>
          <a:p>
            <a:pPr marL="285750" indent="-285750">
              <a:buFont typeface="Arial" panose="020B0604020202020204" pitchFamily="34" charset="0"/>
              <a:buChar char="•"/>
            </a:pPr>
            <a:endParaRPr lang="en-GB" altLang="en-US" sz="2000" dirty="0"/>
          </a:p>
        </p:txBody>
      </p:sp>
      <p:sp>
        <p:nvSpPr>
          <p:cNvPr id="10" name="Footer Placeholder 9">
            <a:extLst>
              <a:ext uri="{FF2B5EF4-FFF2-40B4-BE49-F238E27FC236}">
                <a16:creationId xmlns:a16="http://schemas.microsoft.com/office/drawing/2014/main" id="{5B34BA7E-477B-4A67-9FE3-EB4E953C639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C4B7689-030A-4C64-8705-87383AC47F62}"/>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70574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83E9-7A7C-49F0-B5CE-B434B292DAAE}"/>
              </a:ext>
            </a:extLst>
          </p:cNvPr>
          <p:cNvSpPr>
            <a:spLocks noGrp="1"/>
          </p:cNvSpPr>
          <p:nvPr>
            <p:ph type="title"/>
          </p:nvPr>
        </p:nvSpPr>
        <p:spPr>
          <a:xfrm>
            <a:off x="737731" y="336441"/>
            <a:ext cx="10704000" cy="648072"/>
          </a:xfrm>
        </p:spPr>
        <p:txBody>
          <a:bodyPr/>
          <a:lstStyle/>
          <a:p>
            <a:r>
              <a:rPr lang="en-GB" dirty="0"/>
              <a:t>Regulatory approval and licencing </a:t>
            </a:r>
          </a:p>
        </p:txBody>
      </p:sp>
      <p:sp>
        <p:nvSpPr>
          <p:cNvPr id="3" name="Content Placeholder 2">
            <a:extLst>
              <a:ext uri="{FF2B5EF4-FFF2-40B4-BE49-F238E27FC236}">
                <a16:creationId xmlns:a16="http://schemas.microsoft.com/office/drawing/2014/main" id="{620F708F-908D-4AB1-9941-BBF8099B0014}"/>
              </a:ext>
            </a:extLst>
          </p:cNvPr>
          <p:cNvSpPr>
            <a:spLocks noGrp="1"/>
          </p:cNvSpPr>
          <p:nvPr>
            <p:ph idx="1"/>
          </p:nvPr>
        </p:nvSpPr>
        <p:spPr>
          <a:xfrm>
            <a:off x="309893" y="1519701"/>
            <a:ext cx="10007606" cy="5174918"/>
          </a:xfrm>
        </p:spPr>
        <p:txBody>
          <a:bodyPr>
            <a:normAutofit/>
          </a:bodyPr>
          <a:lstStyle/>
          <a:p>
            <a:pPr marL="342900" indent="-342900">
              <a:lnSpc>
                <a:spcPct val="110000"/>
              </a:lnSpc>
              <a:spcBef>
                <a:spcPts val="0"/>
              </a:spcBef>
              <a:buFont typeface="Arial" panose="020B0604020202020204" pitchFamily="34" charset="0"/>
              <a:buChar char="•"/>
            </a:pPr>
            <a:r>
              <a:rPr lang="en-GB" sz="1800" dirty="0"/>
              <a:t>in the UK, vaccine m</a:t>
            </a:r>
            <a:r>
              <a:rPr lang="en-GB" altLang="en-US" sz="1800" dirty="0"/>
              <a:t>anufacturers apply to the Medicines and Healthcare products Regulatory Agency (MHRA) for a product licence but they may issue a temporary authorisation (Conditional Marketing Authorisation) ahead of the full UK product licence</a:t>
            </a:r>
          </a:p>
          <a:p>
            <a:pPr marL="0" indent="0">
              <a:lnSpc>
                <a:spcPct val="110000"/>
              </a:lnSpc>
              <a:spcBef>
                <a:spcPts val="0"/>
              </a:spcBef>
            </a:pPr>
            <a:endParaRPr lang="en-GB" altLang="en-US" sz="1800" dirty="0"/>
          </a:p>
          <a:p>
            <a:pPr marL="342900" indent="-342900">
              <a:lnSpc>
                <a:spcPct val="110000"/>
              </a:lnSpc>
              <a:spcBef>
                <a:spcPts val="0"/>
              </a:spcBef>
              <a:buFont typeface="Arial" panose="020B0604020202020204" pitchFamily="34" charset="0"/>
              <a:buChar char="•"/>
            </a:pPr>
            <a:r>
              <a:rPr lang="en-GB" sz="1800" dirty="0"/>
              <a:t>in exceptional situations, the MHRA may enact Regulation 174. This enables them to temporarily authorise the supply of an unlicensed medicinal product in response to certain identified public health risks, such as the SARS-CoV-2 pandemic </a:t>
            </a:r>
          </a:p>
          <a:p>
            <a:pPr marL="342900" indent="-342900">
              <a:lnSpc>
                <a:spcPct val="110000"/>
              </a:lnSpc>
              <a:spcBef>
                <a:spcPts val="0"/>
              </a:spcBef>
              <a:buFont typeface="Arial" panose="020B0604020202020204" pitchFamily="34" charset="0"/>
              <a:buChar char="•"/>
            </a:pPr>
            <a:endParaRPr lang="en-GB" sz="1800" dirty="0"/>
          </a:p>
          <a:p>
            <a:pPr marL="342900" indent="-342900">
              <a:lnSpc>
                <a:spcPct val="110000"/>
              </a:lnSpc>
              <a:spcBef>
                <a:spcPts val="0"/>
              </a:spcBef>
              <a:buFont typeface="Arial" panose="020B0604020202020204" pitchFamily="34" charset="0"/>
              <a:buChar char="•"/>
            </a:pPr>
            <a:r>
              <a:rPr lang="en-GB" sz="1800" dirty="0"/>
              <a:t>the MHRA assess all of the available safety, quality and efficacy data and considers whether the evidence supports the use of the vaccine under the legal basis of regulation 174 until it can be licensed</a:t>
            </a:r>
          </a:p>
          <a:p>
            <a:pPr marL="0" indent="0">
              <a:lnSpc>
                <a:spcPct val="110000"/>
              </a:lnSpc>
              <a:spcBef>
                <a:spcPts val="0"/>
              </a:spcBef>
            </a:pPr>
            <a:endParaRPr lang="en-GB" sz="1800" dirty="0"/>
          </a:p>
          <a:p>
            <a:pPr marL="342900" indent="-342900">
              <a:lnSpc>
                <a:spcPct val="110000"/>
              </a:lnSpc>
              <a:spcBef>
                <a:spcPts val="0"/>
              </a:spcBef>
              <a:buFont typeface="Arial" panose="020B0604020202020204" pitchFamily="34" charset="0"/>
              <a:buChar char="•"/>
            </a:pPr>
            <a:r>
              <a:rPr lang="en-GB" sz="1800" dirty="0"/>
              <a:t>the process involves the same level of scrutiny as the usual licensing process and this exception is only used when strictly necessary to speed up access to a potentially life-saving intervention </a:t>
            </a:r>
          </a:p>
          <a:p>
            <a:pPr>
              <a:lnSpc>
                <a:spcPct val="100000"/>
              </a:lnSpc>
            </a:pPr>
            <a:endParaRPr lang="en-GB" altLang="en-US" dirty="0">
              <a:solidFill>
                <a:srgbClr val="FF0000"/>
              </a:solidFill>
            </a:endParaRPr>
          </a:p>
        </p:txBody>
      </p:sp>
      <p:sp>
        <p:nvSpPr>
          <p:cNvPr id="10" name="Footer Placeholder 9">
            <a:extLst>
              <a:ext uri="{FF2B5EF4-FFF2-40B4-BE49-F238E27FC236}">
                <a16:creationId xmlns:a16="http://schemas.microsoft.com/office/drawing/2014/main" id="{CA2B702F-1E7D-467F-BED6-0D169D57BED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D0E5104-F08E-4075-B139-7BA04CA8E308}"/>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010452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25B4-175E-4663-AB2F-9FC12B234ACE}"/>
              </a:ext>
            </a:extLst>
          </p:cNvPr>
          <p:cNvSpPr>
            <a:spLocks noGrp="1"/>
          </p:cNvSpPr>
          <p:nvPr>
            <p:ph type="title"/>
          </p:nvPr>
        </p:nvSpPr>
        <p:spPr>
          <a:xfrm>
            <a:off x="677376" y="271007"/>
            <a:ext cx="8028000" cy="648072"/>
          </a:xfrm>
        </p:spPr>
        <p:txBody>
          <a:bodyPr/>
          <a:lstStyle/>
          <a:p>
            <a:r>
              <a:rPr lang="en-GB" dirty="0"/>
              <a:t>COVID-19 Vaccines</a:t>
            </a:r>
          </a:p>
        </p:txBody>
      </p:sp>
      <p:sp>
        <p:nvSpPr>
          <p:cNvPr id="3" name="Content Placeholder 2">
            <a:extLst>
              <a:ext uri="{FF2B5EF4-FFF2-40B4-BE49-F238E27FC236}">
                <a16:creationId xmlns:a16="http://schemas.microsoft.com/office/drawing/2014/main" id="{7C8F7636-1D74-4D8E-AC67-D001C2BEC9E4}"/>
              </a:ext>
            </a:extLst>
          </p:cNvPr>
          <p:cNvSpPr>
            <a:spLocks noGrp="1"/>
          </p:cNvSpPr>
          <p:nvPr>
            <p:ph idx="1"/>
          </p:nvPr>
        </p:nvSpPr>
        <p:spPr>
          <a:xfrm>
            <a:off x="325671" y="1513071"/>
            <a:ext cx="10007606" cy="5215104"/>
          </a:xfrm>
        </p:spPr>
        <p:txBody>
          <a:bodyPr>
            <a:noAutofit/>
          </a:bodyPr>
          <a:lstStyle/>
          <a:p>
            <a:pPr marL="0" indent="0">
              <a:lnSpc>
                <a:spcPct val="120000"/>
              </a:lnSpc>
              <a:spcBef>
                <a:spcPts val="0"/>
              </a:spcBef>
              <a:buNone/>
            </a:pPr>
            <a:r>
              <a:rPr lang="en-GB" sz="1600" dirty="0"/>
              <a:t>In the UK, 4 COVID-19 vaccines are currently in use in the UK national COVID-19 vaccination programme:</a:t>
            </a:r>
          </a:p>
          <a:p>
            <a:pPr marL="0" indent="0">
              <a:lnSpc>
                <a:spcPct val="120000"/>
              </a:lnSpc>
              <a:spcBef>
                <a:spcPts val="1200"/>
              </a:spcBef>
              <a:buNone/>
            </a:pPr>
            <a:r>
              <a:rPr lang="en-GB" sz="1600" dirty="0"/>
              <a:t>1) COVID-19 Vaccine Pfizer BioNTech (Comirnaty 30 micrograms/dose) </a:t>
            </a:r>
          </a:p>
          <a:p>
            <a:pPr lvl="1">
              <a:lnSpc>
                <a:spcPct val="120000"/>
              </a:lnSpc>
              <a:spcBef>
                <a:spcPts val="0"/>
              </a:spcBef>
            </a:pPr>
            <a:r>
              <a:rPr lang="en-GB" sz="1400" dirty="0"/>
              <a:t>given authorisation for temporary supply by the MHRA on 2 December 2020 and then granted Conditional Marketing Authorisation (CMA) on 9 July 2021. This vaccine is authorised for adults and adolescents from the age of 12 years </a:t>
            </a:r>
          </a:p>
          <a:p>
            <a:pPr marL="457200" lvl="1" indent="0">
              <a:lnSpc>
                <a:spcPct val="120000"/>
              </a:lnSpc>
              <a:spcBef>
                <a:spcPts val="0"/>
              </a:spcBef>
              <a:buNone/>
            </a:pPr>
            <a:endParaRPr lang="en-GB" sz="1400" dirty="0"/>
          </a:p>
          <a:p>
            <a:pPr marL="0" indent="0">
              <a:lnSpc>
                <a:spcPct val="120000"/>
              </a:lnSpc>
              <a:spcBef>
                <a:spcPts val="600"/>
              </a:spcBef>
              <a:buNone/>
            </a:pPr>
            <a:r>
              <a:rPr lang="en-GB" sz="1600" dirty="0"/>
              <a:t>2) COVID-19 Vaccine Pfizer BioNTech (Comirnaty 10 micrograms/dose) </a:t>
            </a:r>
          </a:p>
          <a:p>
            <a:pPr lvl="1">
              <a:lnSpc>
                <a:spcPct val="120000"/>
              </a:lnSpc>
              <a:spcBef>
                <a:spcPts val="0"/>
              </a:spcBef>
            </a:pPr>
            <a:r>
              <a:rPr lang="en-GB" sz="1400" dirty="0">
                <a:solidFill>
                  <a:prstClr val="black"/>
                </a:solidFill>
              </a:rPr>
              <a:t>granted CMA on 22 December 2022. This vaccine is authorised for children from 5 to 11 years of age</a:t>
            </a:r>
          </a:p>
          <a:p>
            <a:pPr marL="457200" lvl="1" indent="0">
              <a:lnSpc>
                <a:spcPct val="120000"/>
              </a:lnSpc>
              <a:spcBef>
                <a:spcPts val="0"/>
              </a:spcBef>
              <a:buNone/>
            </a:pPr>
            <a:endParaRPr lang="en-GB" sz="1600" dirty="0"/>
          </a:p>
          <a:p>
            <a:pPr marL="0" lvl="0" indent="0">
              <a:lnSpc>
                <a:spcPct val="120000"/>
              </a:lnSpc>
              <a:spcBef>
                <a:spcPts val="600"/>
              </a:spcBef>
              <a:buNone/>
            </a:pPr>
            <a:r>
              <a:rPr lang="en-GB" sz="1600" dirty="0"/>
              <a:t>3) COVID-19 Vaccine AstraZeneca (Vaxzevria)</a:t>
            </a:r>
          </a:p>
          <a:p>
            <a:pPr lvl="1">
              <a:lnSpc>
                <a:spcPct val="120000"/>
              </a:lnSpc>
              <a:spcBef>
                <a:spcPts val="0"/>
              </a:spcBef>
            </a:pPr>
            <a:r>
              <a:rPr lang="en-GB" sz="1400" dirty="0"/>
              <a:t>given authorisation for temporary supply by the MHRA on 30 December 2020 and then granted CMA on 24 June 2021. This vaccine is authorised for adults from 18 years of age but see specific recommendations for use of this vaccine</a:t>
            </a:r>
          </a:p>
          <a:p>
            <a:pPr marL="0" lvl="0" indent="0">
              <a:lnSpc>
                <a:spcPct val="120000"/>
              </a:lnSpc>
              <a:spcBef>
                <a:spcPts val="600"/>
              </a:spcBef>
              <a:buNone/>
            </a:pPr>
            <a:r>
              <a:rPr lang="en-GB" sz="1600" dirty="0"/>
              <a:t>4) COVID-19 Vaccine Moderna (Spikevax) </a:t>
            </a:r>
          </a:p>
          <a:p>
            <a:pPr lvl="1">
              <a:lnSpc>
                <a:spcPct val="120000"/>
              </a:lnSpc>
              <a:spcBef>
                <a:spcPts val="0"/>
              </a:spcBef>
            </a:pPr>
            <a:r>
              <a:rPr lang="en-GB" sz="1400" dirty="0"/>
              <a:t>given authorisation for temporary supply by the MHRA on 8 January 2021 and then granted CMA on 1 April 2021. This vaccine is authorised from 12 years of age but it is not currently recommended it is given to those under 18 years of age</a:t>
            </a:r>
          </a:p>
        </p:txBody>
      </p:sp>
      <p:sp>
        <p:nvSpPr>
          <p:cNvPr id="10" name="Footer Placeholder 9">
            <a:extLst>
              <a:ext uri="{FF2B5EF4-FFF2-40B4-BE49-F238E27FC236}">
                <a16:creationId xmlns:a16="http://schemas.microsoft.com/office/drawing/2014/main" id="{6C821C28-4B46-4D7E-B84E-2877BB3A9C4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84AC3B4-BCDA-4A89-AC23-153DA89421FA}"/>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3970403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1E5-70D3-4775-A095-4CC524C7D555}"/>
              </a:ext>
            </a:extLst>
          </p:cNvPr>
          <p:cNvSpPr>
            <a:spLocks noGrp="1"/>
          </p:cNvSpPr>
          <p:nvPr>
            <p:ph type="title"/>
          </p:nvPr>
        </p:nvSpPr>
        <p:spPr>
          <a:xfrm>
            <a:off x="560295" y="261866"/>
            <a:ext cx="10677979" cy="648072"/>
          </a:xfrm>
        </p:spPr>
        <p:txBody>
          <a:bodyPr>
            <a:normAutofit fontScale="90000"/>
          </a:bodyPr>
          <a:lstStyle/>
          <a:p>
            <a:r>
              <a:rPr lang="en-GB" dirty="0">
                <a:solidFill>
                  <a:schemeClr val="bg1"/>
                </a:solidFill>
              </a:rPr>
              <a:t>COVID-19 mRNA vaccines </a:t>
            </a:r>
            <a:r>
              <a:rPr lang="en-GB" sz="3600" dirty="0">
                <a:solidFill>
                  <a:schemeClr val="bg1"/>
                </a:solidFill>
              </a:rPr>
              <a:t>(Pfizer BioNTech and Moderna)</a:t>
            </a:r>
            <a:br>
              <a:rPr lang="en-GB" sz="3600" dirty="0"/>
            </a:br>
            <a:br>
              <a:rPr lang="en-GB" sz="3600" dirty="0"/>
            </a:br>
            <a:endParaRPr lang="en-GB" dirty="0"/>
          </a:p>
        </p:txBody>
      </p:sp>
      <p:sp>
        <p:nvSpPr>
          <p:cNvPr id="3" name="Content Placeholder 2">
            <a:extLst>
              <a:ext uri="{FF2B5EF4-FFF2-40B4-BE49-F238E27FC236}">
                <a16:creationId xmlns:a16="http://schemas.microsoft.com/office/drawing/2014/main" id="{02E9CCEA-E78D-4D62-848B-AE8A25CBEEDC}"/>
              </a:ext>
            </a:extLst>
          </p:cNvPr>
          <p:cNvSpPr>
            <a:spLocks noGrp="1"/>
          </p:cNvSpPr>
          <p:nvPr>
            <p:ph idx="1"/>
          </p:nvPr>
        </p:nvSpPr>
        <p:spPr>
          <a:xfrm>
            <a:off x="374885" y="1540637"/>
            <a:ext cx="9700293" cy="4860926"/>
          </a:xfrm>
        </p:spPr>
        <p:txBody>
          <a:bodyPr>
            <a:normAutofit fontScale="92500" lnSpcReduction="20000"/>
          </a:bodyPr>
          <a:lstStyle/>
          <a:p>
            <a:pPr marL="342900" indent="-342900">
              <a:lnSpc>
                <a:spcPct val="110000"/>
              </a:lnSpc>
              <a:buFont typeface="Arial" panose="020B0604020202020204" pitchFamily="34" charset="0"/>
              <a:buChar char="•"/>
            </a:pPr>
            <a:r>
              <a:rPr lang="en-GB" sz="2000" dirty="0"/>
              <a:t>the Pfizer BioNTech and Moderna COVID-19 vaccines are messenger ribonucleic acid (mRNA) vaccines </a:t>
            </a:r>
          </a:p>
          <a:p>
            <a:pPr marL="0" indent="0">
              <a:lnSpc>
                <a:spcPct val="110000"/>
              </a:lnSpc>
            </a:pPr>
            <a:endParaRPr lang="en-GB" sz="2000" dirty="0"/>
          </a:p>
          <a:p>
            <a:pPr marL="342900" indent="-342900">
              <a:lnSpc>
                <a:spcPct val="110000"/>
              </a:lnSpc>
              <a:buFont typeface="Arial" panose="020B0604020202020204" pitchFamily="34" charset="0"/>
              <a:buChar char="•"/>
            </a:pPr>
            <a:r>
              <a:rPr lang="en-GB" sz="2000" dirty="0"/>
              <a:t>they contain the genetic sequence (mRNA) for the spike protein which is found on the surface of the SARS-CoV-2 virus, wrapped in a lipid envelope (referred to as a nanoparticle) to enable it to be transported into the cells in the body </a:t>
            </a:r>
          </a:p>
          <a:p>
            <a:pPr marL="342900" indent="-342900">
              <a:lnSpc>
                <a:spcPct val="110000"/>
              </a:lnSpc>
              <a:buFont typeface="Arial" panose="020B0604020202020204" pitchFamily="34" charset="0"/>
              <a:buChar char="•"/>
            </a:pPr>
            <a:endParaRPr lang="en-GB" sz="2000" dirty="0"/>
          </a:p>
          <a:p>
            <a:pPr marL="342900" indent="-342900">
              <a:lnSpc>
                <a:spcPct val="110000"/>
              </a:lnSpc>
              <a:buFont typeface="Arial" panose="020B0604020202020204" pitchFamily="34" charset="0"/>
              <a:buChar char="•"/>
            </a:pPr>
            <a:r>
              <a:rPr lang="en-GB" sz="2000" dirty="0"/>
              <a:t>when injected, the mRNA is taken up by the host’s cells which translate the genetic information and produce the spike proteins </a:t>
            </a:r>
          </a:p>
          <a:p>
            <a:pPr marL="342900" indent="-342900">
              <a:lnSpc>
                <a:spcPct val="110000"/>
              </a:lnSpc>
              <a:buFont typeface="Arial" panose="020B0604020202020204" pitchFamily="34" charset="0"/>
              <a:buChar char="•"/>
            </a:pPr>
            <a:endParaRPr lang="en-GB" sz="2000" dirty="0"/>
          </a:p>
          <a:p>
            <a:pPr marL="342900" indent="-342900">
              <a:lnSpc>
                <a:spcPct val="110000"/>
              </a:lnSpc>
              <a:buFont typeface="Arial" panose="020B0604020202020204" pitchFamily="34" charset="0"/>
              <a:buChar char="•"/>
            </a:pPr>
            <a:r>
              <a:rPr lang="en-GB" sz="20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marL="342900" indent="-342900">
              <a:lnSpc>
                <a:spcPct val="110000"/>
              </a:lnSpc>
              <a:buFont typeface="Arial" panose="020B0604020202020204" pitchFamily="34" charset="0"/>
              <a:buChar char="•"/>
            </a:pPr>
            <a:endParaRPr lang="en-GB" sz="2000" dirty="0"/>
          </a:p>
          <a:p>
            <a:pPr marL="342900" indent="-342900">
              <a:lnSpc>
                <a:spcPct val="110000"/>
              </a:lnSpc>
              <a:buFont typeface="Arial" panose="020B0604020202020204" pitchFamily="34" charset="0"/>
              <a:buChar char="•"/>
            </a:pPr>
            <a:r>
              <a:rPr lang="en-GB" sz="2000" dirty="0"/>
              <a:t>as there is no whole or live virus involved, the vaccine cannot cause disease. The mRNA naturally degrades after a few days </a:t>
            </a:r>
          </a:p>
        </p:txBody>
      </p:sp>
      <p:sp>
        <p:nvSpPr>
          <p:cNvPr id="10" name="Footer Placeholder 9">
            <a:extLst>
              <a:ext uri="{FF2B5EF4-FFF2-40B4-BE49-F238E27FC236}">
                <a16:creationId xmlns:a16="http://schemas.microsoft.com/office/drawing/2014/main" id="{8BC56541-2396-41E3-BA92-A2175D462017}"/>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A80EB11-574A-4DF5-9E3B-5F0B7262508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34</a:t>
            </a:fld>
            <a:endParaRPr lang="en-US" dirty="0"/>
          </a:p>
        </p:txBody>
      </p:sp>
    </p:spTree>
    <p:extLst>
      <p:ext uri="{BB962C8B-B14F-4D97-AF65-F5344CB8AC3E}">
        <p14:creationId xmlns:p14="http://schemas.microsoft.com/office/powerpoint/2010/main" val="3120216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84D1-CFF3-48BA-8122-FDEB88811EC3}"/>
              </a:ext>
            </a:extLst>
          </p:cNvPr>
          <p:cNvSpPr>
            <a:spLocks noGrp="1"/>
          </p:cNvSpPr>
          <p:nvPr>
            <p:ph type="title"/>
          </p:nvPr>
        </p:nvSpPr>
        <p:spPr>
          <a:xfrm>
            <a:off x="330206" y="215529"/>
            <a:ext cx="10515600" cy="972607"/>
          </a:xfrm>
        </p:spPr>
        <p:txBody>
          <a:bodyPr>
            <a:normAutofit fontScale="90000"/>
          </a:bodyPr>
          <a:lstStyle/>
          <a:p>
            <a:r>
              <a:rPr lang="en-GB" sz="4400" dirty="0"/>
              <a:t>Viral vector COVID-19 vaccine (</a:t>
            </a:r>
            <a:r>
              <a:rPr lang="en-GB" dirty="0"/>
              <a:t>AstraZeneca)</a:t>
            </a:r>
            <a:br>
              <a:rPr lang="en-GB" dirty="0"/>
            </a:br>
            <a:endParaRPr lang="en-GB" dirty="0">
              <a:solidFill>
                <a:srgbClr val="FF0000"/>
              </a:solidFill>
            </a:endParaRPr>
          </a:p>
        </p:txBody>
      </p:sp>
      <p:sp>
        <p:nvSpPr>
          <p:cNvPr id="3" name="Content Placeholder 2">
            <a:extLst>
              <a:ext uri="{FF2B5EF4-FFF2-40B4-BE49-F238E27FC236}">
                <a16:creationId xmlns:a16="http://schemas.microsoft.com/office/drawing/2014/main" id="{8EBC16A7-78FB-4D1D-82AF-27C352DEDC16}"/>
              </a:ext>
            </a:extLst>
          </p:cNvPr>
          <p:cNvSpPr>
            <a:spLocks noGrp="1"/>
          </p:cNvSpPr>
          <p:nvPr>
            <p:ph idx="1"/>
          </p:nvPr>
        </p:nvSpPr>
        <p:spPr>
          <a:xfrm>
            <a:off x="327325" y="1544763"/>
            <a:ext cx="9856910" cy="4990466"/>
          </a:xfrm>
        </p:spPr>
        <p:txBody>
          <a:bodyPr>
            <a:normAutofit fontScale="92500" lnSpcReduction="20000"/>
          </a:bodyPr>
          <a:lstStyle/>
          <a:p>
            <a:pPr marL="285750" indent="-285750">
              <a:lnSpc>
                <a:spcPct val="110000"/>
              </a:lnSpc>
              <a:spcBef>
                <a:spcPts val="0"/>
              </a:spcBef>
              <a:buFont typeface="Arial" panose="020B0604020202020204" pitchFamily="34" charset="0"/>
              <a:buChar char="•"/>
            </a:pPr>
            <a:r>
              <a:rPr lang="en-GB" sz="1900" dirty="0"/>
              <a:t>AstraZeneca COVID-19 vaccine is a non-replicating viral vector vaccine which uses part of a weakened adenovirus as a carrier to deliver the genetic sequence for the SARS-CoV-2 spike protein into cells </a:t>
            </a:r>
          </a:p>
          <a:p>
            <a:pPr marL="171450" indent="-171450">
              <a:lnSpc>
                <a:spcPct val="110000"/>
              </a:lnSpc>
              <a:spcBef>
                <a:spcPts val="0"/>
              </a:spcBef>
              <a:buFont typeface="Arial" panose="020B0604020202020204" pitchFamily="34" charset="0"/>
              <a:buChar char="•"/>
            </a:pPr>
            <a:endParaRPr lang="en-GB" sz="1900" dirty="0"/>
          </a:p>
          <a:p>
            <a:pPr marL="285750" indent="-285750">
              <a:lnSpc>
                <a:spcPct val="110000"/>
              </a:lnSpc>
              <a:spcBef>
                <a:spcPts val="0"/>
              </a:spcBef>
              <a:buFont typeface="Arial" panose="020B0604020202020204" pitchFamily="34" charset="0"/>
              <a:buChar char="•"/>
            </a:pPr>
            <a:r>
              <a:rPr lang="en-GB" sz="1900" dirty="0"/>
              <a:t>the adenovirus has been modified so that it cannot replicate in human cells and therefore cannot cause any disease</a:t>
            </a:r>
          </a:p>
          <a:p>
            <a:pPr marL="171450" indent="-171450">
              <a:lnSpc>
                <a:spcPct val="110000"/>
              </a:lnSpc>
              <a:spcBef>
                <a:spcPts val="0"/>
              </a:spcBef>
              <a:buFont typeface="Arial" panose="020B0604020202020204" pitchFamily="34" charset="0"/>
              <a:buChar char="•"/>
            </a:pPr>
            <a:endParaRPr lang="en-GB" sz="1900" dirty="0"/>
          </a:p>
          <a:p>
            <a:pPr marL="285750" indent="-285750">
              <a:lnSpc>
                <a:spcPct val="110000"/>
              </a:lnSpc>
              <a:spcBef>
                <a:spcPts val="0"/>
              </a:spcBef>
              <a:buFont typeface="Arial" panose="020B0604020202020204" pitchFamily="34" charset="0"/>
              <a:buChar char="•"/>
            </a:pPr>
            <a:r>
              <a:rPr lang="en-GB" sz="1900" dirty="0"/>
              <a:t>once it has delivered the SARS-CoV-2 spike protein genetic code, the adenovirus is destroyed by the body</a:t>
            </a:r>
          </a:p>
          <a:p>
            <a:pPr marL="171450" indent="-171450">
              <a:lnSpc>
                <a:spcPct val="110000"/>
              </a:lnSpc>
              <a:spcBef>
                <a:spcPts val="0"/>
              </a:spcBef>
              <a:buFont typeface="Arial" panose="020B0604020202020204" pitchFamily="34" charset="0"/>
              <a:buChar char="•"/>
            </a:pPr>
            <a:endParaRPr lang="en-GB" sz="1900" dirty="0"/>
          </a:p>
          <a:p>
            <a:pPr marL="285750" indent="-285750">
              <a:lnSpc>
                <a:spcPct val="110000"/>
              </a:lnSpc>
              <a:spcBef>
                <a:spcPts val="0"/>
              </a:spcBef>
              <a:buFont typeface="Arial" panose="020B0604020202020204" pitchFamily="34" charset="0"/>
              <a:buChar char="•"/>
            </a:pPr>
            <a:r>
              <a:rPr lang="en-GB" sz="1900" dirty="0"/>
              <a:t>the genes that encode for the spike protein on the SARS-CoV-2 virus have been inserted into the adenovirus's genetic code to make the vaccine</a:t>
            </a:r>
          </a:p>
          <a:p>
            <a:pPr marL="171450" indent="-171450">
              <a:lnSpc>
                <a:spcPct val="110000"/>
              </a:lnSpc>
              <a:spcBef>
                <a:spcPts val="0"/>
              </a:spcBef>
              <a:buFont typeface="Arial" panose="020B0604020202020204" pitchFamily="34" charset="0"/>
              <a:buChar char="•"/>
            </a:pPr>
            <a:endParaRPr lang="en-GB" sz="1900" dirty="0"/>
          </a:p>
          <a:p>
            <a:pPr marL="285750" indent="-285750">
              <a:lnSpc>
                <a:spcPct val="110000"/>
              </a:lnSpc>
              <a:spcBef>
                <a:spcPts val="0"/>
              </a:spcBef>
              <a:buFont typeface="Arial" panose="020B0604020202020204" pitchFamily="34" charset="0"/>
              <a:buChar char="•"/>
            </a:pPr>
            <a:r>
              <a:rPr lang="en-GB" sz="1900" dirty="0"/>
              <a:t>when the vaccine is injected, the modified adenovirus binds to the surface of human cells and delivers the genetic code for the spike protein. The cells then process this genetic code and manufacture the spike protein</a:t>
            </a:r>
          </a:p>
          <a:p>
            <a:pPr marL="171450" indent="-171450">
              <a:lnSpc>
                <a:spcPct val="110000"/>
              </a:lnSpc>
              <a:spcBef>
                <a:spcPts val="0"/>
              </a:spcBef>
              <a:buFont typeface="Arial" panose="020B0604020202020204" pitchFamily="34" charset="0"/>
              <a:buChar char="•"/>
            </a:pPr>
            <a:endParaRPr lang="en-GB" sz="1900" dirty="0"/>
          </a:p>
          <a:p>
            <a:pPr marL="285750" indent="-285750">
              <a:lnSpc>
                <a:spcPct val="110000"/>
              </a:lnSpc>
              <a:spcBef>
                <a:spcPts val="0"/>
              </a:spcBef>
              <a:buFont typeface="Arial" panose="020B0604020202020204" pitchFamily="34" charset="0"/>
              <a:buChar char="•"/>
            </a:pPr>
            <a:r>
              <a:rPr lang="en-GB" sz="1900" dirty="0"/>
              <a:t>this then stimulates the immune system which reacts by producing antibodies and memory cells to the SARS-CoV-2 virus without causing disease</a:t>
            </a:r>
          </a:p>
          <a:p>
            <a:endParaRPr lang="en-GB" dirty="0"/>
          </a:p>
        </p:txBody>
      </p:sp>
      <p:sp>
        <p:nvSpPr>
          <p:cNvPr id="10" name="Footer Placeholder 9">
            <a:extLst>
              <a:ext uri="{FF2B5EF4-FFF2-40B4-BE49-F238E27FC236}">
                <a16:creationId xmlns:a16="http://schemas.microsoft.com/office/drawing/2014/main" id="{35D704C6-40C8-4BFC-A2A1-0D19244C9FD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D742928-35B4-486B-AE2C-AC7D89805328}"/>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73274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99C6-E283-4D2F-B979-ED10F6095C02}"/>
              </a:ext>
            </a:extLst>
          </p:cNvPr>
          <p:cNvSpPr>
            <a:spLocks noGrp="1"/>
          </p:cNvSpPr>
          <p:nvPr>
            <p:ph type="title"/>
          </p:nvPr>
        </p:nvSpPr>
        <p:spPr/>
        <p:txBody>
          <a:bodyPr/>
          <a:lstStyle/>
          <a:p>
            <a:r>
              <a:rPr lang="en-GB" dirty="0">
                <a:solidFill>
                  <a:schemeClr val="bg1"/>
                </a:solidFill>
              </a:rPr>
              <a:t>Vaccine interchangeability</a:t>
            </a:r>
          </a:p>
        </p:txBody>
      </p:sp>
      <p:sp>
        <p:nvSpPr>
          <p:cNvPr id="3" name="Content Placeholder 2">
            <a:extLst>
              <a:ext uri="{FF2B5EF4-FFF2-40B4-BE49-F238E27FC236}">
                <a16:creationId xmlns:a16="http://schemas.microsoft.com/office/drawing/2014/main" id="{BA3969ED-D93C-40AE-A4AD-6CDD615DAED6}"/>
              </a:ext>
            </a:extLst>
          </p:cNvPr>
          <p:cNvSpPr>
            <a:spLocks noGrp="1"/>
          </p:cNvSpPr>
          <p:nvPr>
            <p:ph idx="1"/>
          </p:nvPr>
        </p:nvSpPr>
        <p:spPr>
          <a:xfrm>
            <a:off x="376196" y="1505614"/>
            <a:ext cx="9253057" cy="4895949"/>
          </a:xfrm>
        </p:spPr>
        <p:txBody>
          <a:bodyPr>
            <a:normAutofit fontScale="92500"/>
          </a:bodyPr>
          <a:lstStyle/>
          <a:p>
            <a:pPr marL="285750" indent="-285750"/>
            <a:r>
              <a:rPr lang="en-GB" dirty="0"/>
              <a:t>evidence from trials suggest those who receive mixed schedules of different COVID-19 vaccines make a good immune response, although rates of side effects following the second dose are higher compared to those who received the same vaccine for both doses</a:t>
            </a:r>
          </a:p>
          <a:p>
            <a:pPr marL="285750" indent="-285750"/>
            <a:endParaRPr lang="en-GB" sz="1000" dirty="0"/>
          </a:p>
          <a:p>
            <a:pPr marL="342900" indent="-342900"/>
            <a:r>
              <a:rPr lang="en-GB" dirty="0"/>
              <a:t>because of this increased risk of side effects, every effort should be made to determine which vaccine the individual received for their first dose and to complete the 2 dose course with the same vaccine (unless contraindicated)</a:t>
            </a:r>
            <a:endParaRPr lang="en-GB" sz="1200" dirty="0"/>
          </a:p>
          <a:p>
            <a:pPr marL="342900" indent="-342900"/>
            <a:endParaRPr lang="en-GB" sz="1000" dirty="0"/>
          </a:p>
          <a:p>
            <a:pPr marL="342900" indent="-342900"/>
            <a:r>
              <a:rPr lang="en-GB" dirty="0"/>
              <a:t>individuals who do receive a different vaccine for their second dose should be informed that they may experience more reactions to the second dose</a:t>
            </a:r>
          </a:p>
          <a:p>
            <a:pPr marL="342900" indent="-342900"/>
            <a:endParaRPr lang="en-GB" sz="1000" dirty="0"/>
          </a:p>
          <a:p>
            <a:pPr marL="342900" indent="-342900"/>
            <a:r>
              <a:rPr lang="en-GB" dirty="0"/>
              <a:t>for individuals who started the schedule and who attend for vaccination at a site where the same vaccine is not available (for example first dose given abroad), or where the first product received is unknown, it is reasonable to offer a single dose of the locally available product if suitable and not contraindicated</a:t>
            </a:r>
          </a:p>
          <a:p>
            <a:pPr marL="342900" indent="-342900"/>
            <a:endParaRPr lang="en-GB" sz="1000" dirty="0"/>
          </a:p>
          <a:p>
            <a:pPr marL="342900" indent="-342900"/>
            <a:r>
              <a:rPr lang="en-GB" dirty="0"/>
              <a:t>this option is preferred if that individual is likely to be at immediate high risk or is considered unlikely to attend again </a:t>
            </a:r>
          </a:p>
        </p:txBody>
      </p:sp>
      <p:sp>
        <p:nvSpPr>
          <p:cNvPr id="10" name="Footer Placeholder 9">
            <a:extLst>
              <a:ext uri="{FF2B5EF4-FFF2-40B4-BE49-F238E27FC236}">
                <a16:creationId xmlns:a16="http://schemas.microsoft.com/office/drawing/2014/main" id="{DC94E423-6C3F-4B5C-9A08-BD5BCD573802}"/>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3734D4A-469B-4B6F-8DC2-9A152C51E66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36</a:t>
            </a:fld>
            <a:endParaRPr lang="en-US" dirty="0"/>
          </a:p>
        </p:txBody>
      </p:sp>
    </p:spTree>
    <p:extLst>
      <p:ext uri="{BB962C8B-B14F-4D97-AF65-F5344CB8AC3E}">
        <p14:creationId xmlns:p14="http://schemas.microsoft.com/office/powerpoint/2010/main" val="1609555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0BFB-80FB-4657-8CA1-530EE9ADA0F3}"/>
              </a:ext>
            </a:extLst>
          </p:cNvPr>
          <p:cNvSpPr>
            <a:spLocks noGrp="1"/>
          </p:cNvSpPr>
          <p:nvPr>
            <p:ph type="title"/>
          </p:nvPr>
        </p:nvSpPr>
        <p:spPr>
          <a:xfrm>
            <a:off x="330206" y="271695"/>
            <a:ext cx="10515600" cy="972607"/>
          </a:xfrm>
        </p:spPr>
        <p:txBody>
          <a:bodyPr>
            <a:normAutofit/>
          </a:bodyPr>
          <a:lstStyle/>
          <a:p>
            <a:r>
              <a:rPr lang="en-GB" sz="3600" dirty="0"/>
              <a:t>Key factors that inform UK vaccination policy</a:t>
            </a:r>
          </a:p>
        </p:txBody>
      </p:sp>
      <p:sp>
        <p:nvSpPr>
          <p:cNvPr id="3" name="Content Placeholder 2">
            <a:extLst>
              <a:ext uri="{FF2B5EF4-FFF2-40B4-BE49-F238E27FC236}">
                <a16:creationId xmlns:a16="http://schemas.microsoft.com/office/drawing/2014/main" id="{3B4DBACB-666A-4C2F-9012-EC8BCAED6BEE}"/>
              </a:ext>
            </a:extLst>
          </p:cNvPr>
          <p:cNvSpPr>
            <a:spLocks noGrp="1"/>
          </p:cNvSpPr>
          <p:nvPr>
            <p:ph idx="1"/>
          </p:nvPr>
        </p:nvSpPr>
        <p:spPr>
          <a:xfrm>
            <a:off x="434303" y="1590337"/>
            <a:ext cx="10303605" cy="5088247"/>
          </a:xfrm>
        </p:spPr>
        <p:txBody>
          <a:bodyPr>
            <a:normAutofit fontScale="92500" lnSpcReduction="10000"/>
          </a:bodyPr>
          <a:lstStyle/>
          <a:p>
            <a:pPr marL="0" indent="0">
              <a:lnSpc>
                <a:spcPct val="110000"/>
              </a:lnSpc>
              <a:buNone/>
            </a:pPr>
            <a:r>
              <a:rPr lang="en-GB" altLang="en-US" sz="2100" spc="-20" dirty="0"/>
              <a:t>The Joint Committee on Vaccines and Immunisation (JCVI) consider the following before making vaccination policy recommendations to the Department of Health and Social Care (DHSC):</a:t>
            </a:r>
          </a:p>
          <a:p>
            <a:pPr marL="0" indent="0">
              <a:lnSpc>
                <a:spcPct val="110000"/>
              </a:lnSpc>
              <a:buNone/>
            </a:pPr>
            <a:r>
              <a:rPr lang="en-GB" altLang="en-US" sz="2100" dirty="0"/>
              <a:t>1. Availability of a safe and effective vaccine:</a:t>
            </a:r>
          </a:p>
          <a:p>
            <a:pPr marL="635000" lvl="1" indent="-285750">
              <a:lnSpc>
                <a:spcPct val="110000"/>
              </a:lnSpc>
              <a:buFont typeface="Arial" panose="020B0604020202020204" pitchFamily="34" charset="0"/>
              <a:buChar char="•"/>
            </a:pPr>
            <a:r>
              <a:rPr lang="en-GB" altLang="en-US" sz="2100" dirty="0"/>
              <a:t>there are currently over 300 COVID-19 vaccines in development, being trialled or in use</a:t>
            </a:r>
          </a:p>
          <a:p>
            <a:pPr marL="635000" lvl="1" indent="-285750">
              <a:lnSpc>
                <a:spcPct val="110000"/>
              </a:lnSpc>
              <a:buFont typeface="Arial" panose="020B0604020202020204" pitchFamily="34" charset="0"/>
              <a:buChar char="•"/>
            </a:pPr>
            <a:r>
              <a:rPr lang="en-GB" altLang="en-US" sz="2100" dirty="0"/>
              <a:t>vaccines undergo extensive and vigorous testing before they are licensed and authorised for use as they have to be able to demonstrate quality, efficacy and safety</a:t>
            </a:r>
          </a:p>
          <a:p>
            <a:pPr marL="0" indent="0">
              <a:lnSpc>
                <a:spcPct val="110000"/>
              </a:lnSpc>
              <a:buNone/>
            </a:pPr>
            <a:r>
              <a:rPr lang="en-GB" altLang="en-US" sz="2100" dirty="0"/>
              <a:t>2. Whether there is a need for a vaccination programme:</a:t>
            </a:r>
          </a:p>
          <a:p>
            <a:pPr marL="635000" lvl="1" indent="-285750">
              <a:lnSpc>
                <a:spcPct val="110000"/>
              </a:lnSpc>
              <a:buFont typeface="Arial" panose="020B0604020202020204" pitchFamily="34" charset="0"/>
              <a:buChar char="•"/>
            </a:pPr>
            <a:r>
              <a:rPr lang="en-GB" sz="2100" dirty="0"/>
              <a:t>SARS-CoV-2 has caused a significant public health problem, transmission is widespread and has been sustained despite various interventions </a:t>
            </a:r>
          </a:p>
          <a:p>
            <a:pPr marL="635000" lvl="1" indent="-285750">
              <a:lnSpc>
                <a:spcPct val="110000"/>
              </a:lnSpc>
              <a:buFont typeface="Arial" panose="020B0604020202020204" pitchFamily="34" charset="0"/>
              <a:buChar char="•"/>
            </a:pPr>
            <a:r>
              <a:rPr lang="en-GB" sz="2100" dirty="0"/>
              <a:t>the virus affects all age groups and there have been frequent outbreaks in nursing and residential homes, schools and communities</a:t>
            </a:r>
          </a:p>
          <a:p>
            <a:pPr marL="635000" lvl="1" indent="-285750">
              <a:lnSpc>
                <a:spcPct val="110000"/>
              </a:lnSpc>
              <a:buFont typeface="Arial" panose="020B0604020202020204" pitchFamily="34" charset="0"/>
              <a:buChar char="•"/>
            </a:pPr>
            <a:r>
              <a:rPr lang="en-GB" sz="2100" dirty="0"/>
              <a:t>there is significant morbidity and mortality in certain groups. There are multi-system complications from having the disease and there have been over a hundred and fifty thousand deaths from COVID-19 in the UK</a:t>
            </a:r>
          </a:p>
          <a:p>
            <a:pPr marL="349250" lvl="1" indent="0"/>
            <a:endParaRPr lang="en-GB" dirty="0"/>
          </a:p>
          <a:p>
            <a:pPr marL="349250" lvl="1" indent="0"/>
            <a:endParaRPr lang="en-GB" altLang="en-US" sz="1600" dirty="0"/>
          </a:p>
        </p:txBody>
      </p:sp>
      <p:sp>
        <p:nvSpPr>
          <p:cNvPr id="10" name="Footer Placeholder 9">
            <a:extLst>
              <a:ext uri="{FF2B5EF4-FFF2-40B4-BE49-F238E27FC236}">
                <a16:creationId xmlns:a16="http://schemas.microsoft.com/office/drawing/2014/main" id="{FE8CD7BF-C27F-457D-9022-21AC6475EF9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FC64FBA-6464-45EA-9954-70AE3D642174}"/>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2206540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EA1-D88A-4708-9807-F95042105760}"/>
              </a:ext>
            </a:extLst>
          </p:cNvPr>
          <p:cNvSpPr>
            <a:spLocks noGrp="1"/>
          </p:cNvSpPr>
          <p:nvPr>
            <p:ph type="title"/>
          </p:nvPr>
        </p:nvSpPr>
        <p:spPr/>
        <p:txBody>
          <a:bodyPr>
            <a:normAutofit fontScale="90000"/>
          </a:bodyPr>
          <a:lstStyle/>
          <a:p>
            <a:r>
              <a:rPr lang="en-GB" dirty="0"/>
              <a:t>Designing and implementing a vaccination programme</a:t>
            </a:r>
          </a:p>
        </p:txBody>
      </p:sp>
      <p:sp>
        <p:nvSpPr>
          <p:cNvPr id="6" name="Rectangle 1">
            <a:extLst>
              <a:ext uri="{FF2B5EF4-FFF2-40B4-BE49-F238E27FC236}">
                <a16:creationId xmlns:a16="http://schemas.microsoft.com/office/drawing/2014/main" id="{78B61581-2CC3-4151-B531-E79C6E0C3057}"/>
              </a:ext>
            </a:extLst>
          </p:cNvPr>
          <p:cNvSpPr>
            <a:spLocks noGrp="1" noChangeArrowheads="1"/>
          </p:cNvSpPr>
          <p:nvPr>
            <p:ph idx="1"/>
          </p:nvPr>
        </p:nvSpPr>
        <p:spPr bwMode="auto">
          <a:xfrm>
            <a:off x="330207" y="1480841"/>
            <a:ext cx="9543636" cy="4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spcBef>
                <a:spcPts val="0"/>
              </a:spcBef>
              <a:buNone/>
            </a:pPr>
            <a:r>
              <a:rPr lang="en-GB" altLang="en-US" sz="1800" dirty="0">
                <a:latin typeface="+mn-lt"/>
                <a:cs typeface="Arial" panose="020B0604020202020204" pitchFamily="34" charset="0"/>
              </a:rPr>
              <a:t>Key national bodies involved in the design and implementation of vaccination programmes include:</a:t>
            </a:r>
          </a:p>
          <a:p>
            <a:pPr marL="285750" indent="-285750">
              <a:lnSpc>
                <a:spcPct val="100000"/>
              </a:lnSpc>
              <a:spcBef>
                <a:spcPts val="600"/>
              </a:spcBef>
            </a:pPr>
            <a:r>
              <a:rPr lang="en-GB" altLang="en-US" sz="1800" u="sng" dirty="0">
                <a:latin typeface="+mn-lt"/>
                <a:cs typeface="Arial" panose="020B0604020202020204" pitchFamily="34" charset="0"/>
              </a:rPr>
              <a:t>Department of Health and Social Care (DHSC)</a:t>
            </a:r>
            <a:r>
              <a:rPr lang="en-GB" altLang="en-US" sz="1800" dirty="0">
                <a:latin typeface="+mn-lt"/>
                <a:cs typeface="Arial" panose="020B0604020202020204" pitchFamily="34" charset="0"/>
              </a:rPr>
              <a:t> </a:t>
            </a:r>
            <a:r>
              <a:rPr lang="it-IT" sz="1800" dirty="0">
                <a:latin typeface="+mn-lt"/>
              </a:rPr>
              <a:t>–</a:t>
            </a:r>
            <a:r>
              <a:rPr lang="en-GB" altLang="en-US" sz="1800" dirty="0">
                <a:latin typeface="+mn-lt"/>
                <a:cs typeface="Arial" panose="020B0604020202020204" pitchFamily="34" charset="0"/>
              </a:rPr>
              <a:t> responsible for vaccine policy decisions and finance for vaccine programmes</a:t>
            </a:r>
          </a:p>
          <a:p>
            <a:pPr marL="285750" indent="-285750">
              <a:lnSpc>
                <a:spcPct val="100000"/>
              </a:lnSpc>
              <a:spcBef>
                <a:spcPts val="600"/>
              </a:spcBef>
            </a:pPr>
            <a:r>
              <a:rPr lang="en-GB" altLang="en-US" sz="1800" u="sng" dirty="0">
                <a:latin typeface="+mn-lt"/>
                <a:cs typeface="Arial" panose="020B0604020202020204" pitchFamily="34" charset="0"/>
              </a:rPr>
              <a:t>Medicines and Healthcare products Regulatory Agency (MHRA)</a:t>
            </a:r>
            <a:r>
              <a:rPr lang="en-GB" altLang="en-US" sz="1800" dirty="0">
                <a:latin typeface="+mn-lt"/>
                <a:cs typeface="Arial" panose="020B0604020202020204" pitchFamily="34" charset="0"/>
              </a:rPr>
              <a:t> </a:t>
            </a:r>
            <a:r>
              <a:rPr lang="it-IT" sz="1800" dirty="0"/>
              <a:t>–</a:t>
            </a:r>
            <a:r>
              <a:rPr lang="en-GB" altLang="en-US" sz="1800" dirty="0">
                <a:latin typeface="+mn-lt"/>
                <a:cs typeface="Arial" panose="020B0604020202020204" pitchFamily="34" charset="0"/>
              </a:rPr>
              <a:t> responsible for independent oversight of all aspects of vaccine manufacture and regulation including the licensing of vaccines and the Yellow Card adverse event reporting scheme</a:t>
            </a:r>
          </a:p>
          <a:p>
            <a:pPr marL="285750" indent="-285750">
              <a:lnSpc>
                <a:spcPct val="100000"/>
              </a:lnSpc>
              <a:spcBef>
                <a:spcPts val="600"/>
              </a:spcBef>
            </a:pPr>
            <a:r>
              <a:rPr lang="en-GB" altLang="en-US" sz="1800" u="sng" dirty="0">
                <a:latin typeface="+mn-lt"/>
                <a:cs typeface="Arial" panose="020B0604020202020204" pitchFamily="34" charset="0"/>
              </a:rPr>
              <a:t>UK Hea</a:t>
            </a:r>
            <a:r>
              <a:rPr lang="en-GB" altLang="en-US" sz="1800" u="sng" dirty="0">
                <a:latin typeface="+mn-lt"/>
              </a:rPr>
              <a:t>lth Security Agency </a:t>
            </a:r>
            <a:r>
              <a:rPr lang="en-GB" altLang="en-US" sz="1800" u="sng" dirty="0">
                <a:latin typeface="+mn-lt"/>
                <a:cs typeface="Arial" panose="020B0604020202020204" pitchFamily="34" charset="0"/>
              </a:rPr>
              <a:t>(UKHSA)</a:t>
            </a:r>
            <a:r>
              <a:rPr lang="en-GB" altLang="en-US" sz="1800" dirty="0">
                <a:latin typeface="+mn-lt"/>
                <a:cs typeface="Arial" panose="020B0604020202020204" pitchFamily="34" charset="0"/>
              </a:rPr>
              <a:t> </a:t>
            </a:r>
            <a:r>
              <a:rPr lang="it-IT" sz="1800" dirty="0"/>
              <a:t>–</a:t>
            </a:r>
            <a:r>
              <a:rPr lang="en-GB" altLang="en-US" sz="1800" dirty="0">
                <a:latin typeface="+mn-lt"/>
                <a:cs typeface="Arial" panose="020B0604020202020204" pitchFamily="34" charset="0"/>
              </a:rPr>
              <a:t> responsible for the national planning, leadership, procurement and supply of vaccines used for the national vaccination schedule and for on-going surveillance to inform the programmes</a:t>
            </a:r>
          </a:p>
          <a:p>
            <a:pPr marL="285750" indent="-285750">
              <a:lnSpc>
                <a:spcPct val="100000"/>
              </a:lnSpc>
              <a:spcBef>
                <a:spcPts val="600"/>
              </a:spcBef>
            </a:pPr>
            <a:r>
              <a:rPr lang="en-GB" altLang="en-US" sz="1800" u="sng" dirty="0">
                <a:latin typeface="+mn-lt"/>
                <a:cs typeface="Arial" panose="020B0604020202020204" pitchFamily="34" charset="0"/>
              </a:rPr>
              <a:t>National Institute for Biological Standards and Control (NIBSC)</a:t>
            </a:r>
            <a:r>
              <a:rPr lang="en-GB" altLang="en-US" sz="1800" dirty="0">
                <a:latin typeface="+mn-lt"/>
                <a:cs typeface="Arial" panose="020B0604020202020204" pitchFamily="34" charset="0"/>
              </a:rPr>
              <a:t> </a:t>
            </a:r>
            <a:r>
              <a:rPr lang="it-IT" sz="1800" dirty="0"/>
              <a:t>–</a:t>
            </a:r>
            <a:r>
              <a:rPr lang="en-GB" altLang="en-US" sz="1800" dirty="0">
                <a:latin typeface="+mn-lt"/>
                <a:cs typeface="Arial" panose="020B0604020202020204" pitchFamily="34" charset="0"/>
              </a:rPr>
              <a:t> responsible for evaluating the quality and biological activity of vaccines and for official batch release testing before release</a:t>
            </a:r>
          </a:p>
          <a:p>
            <a:pPr marL="285750" indent="-285750">
              <a:lnSpc>
                <a:spcPct val="100000"/>
              </a:lnSpc>
              <a:spcBef>
                <a:spcPts val="600"/>
              </a:spcBef>
            </a:pPr>
            <a:r>
              <a:rPr lang="en-GB" altLang="en-US" sz="1800" u="sng" dirty="0">
                <a:latin typeface="+mn-lt"/>
                <a:cs typeface="Arial" panose="020B0604020202020204" pitchFamily="34" charset="0"/>
              </a:rPr>
              <a:t>NHS England and NHS Improvement (NHSEI)</a:t>
            </a:r>
            <a:r>
              <a:rPr lang="en-GB" altLang="en-US" sz="1800" dirty="0">
                <a:latin typeface="+mn-lt"/>
                <a:cs typeface="Arial" panose="020B0604020202020204" pitchFamily="34" charset="0"/>
              </a:rPr>
              <a:t> </a:t>
            </a:r>
            <a:r>
              <a:rPr lang="it-IT" sz="1800" dirty="0"/>
              <a:t>–</a:t>
            </a:r>
            <a:r>
              <a:rPr lang="en-GB" altLang="en-US" sz="1800" dirty="0">
                <a:latin typeface="+mn-lt"/>
                <a:cs typeface="Arial" panose="020B0604020202020204" pitchFamily="34" charset="0"/>
              </a:rPr>
              <a:t> responsible for the commissioning, implementation and delivery of immunisation programmes through local teams</a:t>
            </a:r>
          </a:p>
        </p:txBody>
      </p:sp>
      <p:sp>
        <p:nvSpPr>
          <p:cNvPr id="10" name="Footer Placeholder 9">
            <a:extLst>
              <a:ext uri="{FF2B5EF4-FFF2-40B4-BE49-F238E27FC236}">
                <a16:creationId xmlns:a16="http://schemas.microsoft.com/office/drawing/2014/main" id="{C2FD5AF6-B3A3-4551-AB61-ADA697ABD14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7BA4D6FA-EDE6-4245-9DA3-D3CEF8722B78}"/>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4275602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4BF4-3EAD-4AC4-BECB-990173C0F7C0}"/>
              </a:ext>
            </a:extLst>
          </p:cNvPr>
          <p:cNvSpPr>
            <a:spLocks noGrp="1"/>
          </p:cNvSpPr>
          <p:nvPr>
            <p:ph type="title"/>
          </p:nvPr>
        </p:nvSpPr>
        <p:spPr/>
        <p:txBody>
          <a:bodyPr>
            <a:normAutofit/>
          </a:bodyPr>
          <a:lstStyle/>
          <a:p>
            <a:r>
              <a:rPr lang="en-GB" dirty="0"/>
              <a:t>Other agencies </a:t>
            </a:r>
          </a:p>
        </p:txBody>
      </p:sp>
      <p:sp>
        <p:nvSpPr>
          <p:cNvPr id="6" name="Content Placeholder 5">
            <a:extLst>
              <a:ext uri="{FF2B5EF4-FFF2-40B4-BE49-F238E27FC236}">
                <a16:creationId xmlns:a16="http://schemas.microsoft.com/office/drawing/2014/main" id="{A984B1E1-9F19-4629-AFFB-C63C83AACF27}"/>
              </a:ext>
            </a:extLst>
          </p:cNvPr>
          <p:cNvSpPr>
            <a:spLocks noGrp="1"/>
          </p:cNvSpPr>
          <p:nvPr>
            <p:ph idx="1"/>
          </p:nvPr>
        </p:nvSpPr>
        <p:spPr>
          <a:xfrm>
            <a:off x="428795" y="1417535"/>
            <a:ext cx="9696717" cy="4662815"/>
          </a:xfrm>
          <a:prstGeom prst="rect">
            <a:avLst/>
          </a:prstGeom>
        </p:spPr>
        <p:txBody>
          <a:bodyPr wrap="square">
            <a:spAutoFit/>
          </a:bodyPr>
          <a:lstStyle/>
          <a:p>
            <a:pPr marL="0" indent="0">
              <a:lnSpc>
                <a:spcPct val="100000"/>
              </a:lnSpc>
              <a:buNone/>
              <a:defRPr/>
            </a:pPr>
            <a:r>
              <a:rPr lang="en-GB" altLang="en-US" sz="2000" dirty="0">
                <a:cs typeface="Arial" panose="020B0604020202020204" pitchFamily="34" charset="0"/>
              </a:rPr>
              <a:t>Many other agencies have a key role in the design, development and implementation of vaccination programmes at a national, regional and local level to ensure the key components of a successful vaccination programme come together </a:t>
            </a:r>
          </a:p>
          <a:p>
            <a:pPr marL="0" indent="0">
              <a:lnSpc>
                <a:spcPct val="100000"/>
              </a:lnSpc>
              <a:spcBef>
                <a:spcPts val="1200"/>
              </a:spcBef>
              <a:buNone/>
              <a:defRPr/>
            </a:pPr>
            <a:r>
              <a:rPr lang="en-GB" altLang="en-US" sz="2000" dirty="0">
                <a:cs typeface="Arial" panose="020B0604020202020204" pitchFamily="34" charset="0"/>
              </a:rPr>
              <a:t>These components include:</a:t>
            </a:r>
            <a:endParaRPr lang="en-GB" altLang="en-US" sz="1000" dirty="0">
              <a:cs typeface="Arial" panose="020B0604020202020204" pitchFamily="34" charset="0"/>
            </a:endParaRP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development</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supply and delivery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vaccine coverage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population susceptibility to the disease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disease in the population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adverse events and vaccine safety surveillance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monitoring attitudes to vaccination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communication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modelling to predicting the future impact of vaccination programmes</a:t>
            </a:r>
            <a:endParaRPr lang="en-GB" altLang="en-US" sz="2000" dirty="0">
              <a:latin typeface="Verdana" pitchFamily="1" charset="0"/>
            </a:endParaRPr>
          </a:p>
        </p:txBody>
      </p:sp>
      <p:sp>
        <p:nvSpPr>
          <p:cNvPr id="10" name="Footer Placeholder 9">
            <a:extLst>
              <a:ext uri="{FF2B5EF4-FFF2-40B4-BE49-F238E27FC236}">
                <a16:creationId xmlns:a16="http://schemas.microsoft.com/office/drawing/2014/main" id="{E4DC631D-E907-4D97-A1F8-B927358BE5D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ED3A84D8-DE6B-468D-A030-713FF67256D8}"/>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9678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41630" y="1619767"/>
            <a:ext cx="10007606" cy="4351338"/>
          </a:xfrm>
        </p:spPr>
        <p:txBody>
          <a:bodyPr>
            <a:normAutofit fontScale="62500" lnSpcReduction="20000"/>
          </a:bodyPr>
          <a:lstStyle/>
          <a:p>
            <a:pPr marL="0" indent="0">
              <a:lnSpc>
                <a:spcPct val="150000"/>
              </a:lnSpc>
              <a:spcBef>
                <a:spcPts val="0"/>
              </a:spcBef>
              <a:buNone/>
            </a:pPr>
            <a:r>
              <a:rPr lang="en-GB" dirty="0"/>
              <a:t>By the end of this session, you should be able to:</a:t>
            </a:r>
          </a:p>
          <a:p>
            <a:pPr>
              <a:lnSpc>
                <a:spcPct val="150000"/>
              </a:lnSpc>
              <a:spcBef>
                <a:spcPts val="600"/>
              </a:spcBef>
            </a:pPr>
            <a:r>
              <a:rPr lang="en-GB" dirty="0"/>
              <a:t>explain what COVID-19 is and be aware of the UK epidemiology</a:t>
            </a:r>
          </a:p>
          <a:p>
            <a:pPr>
              <a:lnSpc>
                <a:spcPct val="150000"/>
              </a:lnSpc>
              <a:spcBef>
                <a:spcPts val="0"/>
              </a:spcBef>
            </a:pPr>
            <a:r>
              <a:rPr lang="en-GB" dirty="0"/>
              <a:t>understand the policy behind the COVID-19 vaccination programme</a:t>
            </a:r>
          </a:p>
          <a:p>
            <a:pPr>
              <a:lnSpc>
                <a:spcPct val="150000"/>
              </a:lnSpc>
              <a:spcBef>
                <a:spcPts val="0"/>
              </a:spcBef>
            </a:pPr>
            <a:r>
              <a:rPr lang="en-GB" dirty="0"/>
              <a:t>describe how vaccines work and how they are developed and trialled</a:t>
            </a:r>
          </a:p>
          <a:p>
            <a:pPr>
              <a:lnSpc>
                <a:spcPct val="150000"/>
              </a:lnSpc>
              <a:spcBef>
                <a:spcPts val="0"/>
              </a:spcBef>
            </a:pPr>
            <a:r>
              <a:rPr lang="en-GB" dirty="0"/>
              <a:t>identify the groups who are at high risk for COVID-19 infection and who should be prioritised to receive the COVID-19 vaccine</a:t>
            </a:r>
          </a:p>
          <a:p>
            <a:pPr>
              <a:lnSpc>
                <a:spcPct val="150000"/>
              </a:lnSpc>
              <a:spcBef>
                <a:spcPts val="0"/>
              </a:spcBef>
            </a:pPr>
            <a:r>
              <a:rPr lang="en-GB" dirty="0"/>
              <a:t>describe the process of consent and how this applies when giving vaccines</a:t>
            </a:r>
          </a:p>
          <a:p>
            <a:pPr>
              <a:lnSpc>
                <a:spcPct val="150000"/>
              </a:lnSpc>
              <a:spcBef>
                <a:spcPts val="0"/>
              </a:spcBef>
            </a:pPr>
            <a:r>
              <a:rPr lang="en-GB" dirty="0"/>
              <a:t>understand the legal mechanisms by which immunisers can supply and administer COVID-19 vaccine</a:t>
            </a:r>
          </a:p>
          <a:p>
            <a:pPr>
              <a:lnSpc>
                <a:spcPct val="150000"/>
              </a:lnSpc>
              <a:spcBef>
                <a:spcPts val="0"/>
              </a:spcBef>
            </a:pPr>
            <a:r>
              <a:rPr lang="en-GB" dirty="0"/>
              <a:t>recognise the differences between a prescription, a PSD, a PGD and a Protocol and understand which staff can use each of these</a:t>
            </a:r>
          </a:p>
          <a:p>
            <a:pPr>
              <a:lnSpc>
                <a:spcPct val="150000"/>
              </a:lnSpc>
              <a:spcBef>
                <a:spcPts val="0"/>
              </a:spcBef>
            </a:pPr>
            <a:r>
              <a:rPr lang="en-GB" dirty="0"/>
              <a:t>describe the key principles of how to correctly store, prepare and administer COVID-19 vaccines</a:t>
            </a:r>
          </a:p>
          <a:p>
            <a:pPr>
              <a:lnSpc>
                <a:spcPct val="150000"/>
              </a:lnSpc>
              <a:spcBef>
                <a:spcPts val="0"/>
              </a:spcBef>
            </a:pPr>
            <a:r>
              <a:rPr lang="en-GB" dirty="0"/>
              <a:t>communicate key facts in response to questions from patients and direct them to additional sources of information</a:t>
            </a:r>
          </a:p>
          <a:p>
            <a:endParaRPr lang="en-GB" dirty="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582365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7512-590B-4D5D-BFB2-96B0ED929275}"/>
              </a:ext>
            </a:extLst>
          </p:cNvPr>
          <p:cNvSpPr>
            <a:spLocks noGrp="1"/>
          </p:cNvSpPr>
          <p:nvPr>
            <p:ph type="title"/>
          </p:nvPr>
        </p:nvSpPr>
        <p:spPr/>
        <p:txBody>
          <a:bodyPr>
            <a:normAutofit fontScale="90000"/>
          </a:bodyPr>
          <a:lstStyle/>
          <a:p>
            <a:r>
              <a:rPr lang="en-GB" dirty="0"/>
              <a:t>COVID-19 vaccine programme considerations</a:t>
            </a:r>
            <a:br>
              <a:rPr lang="en-GB" dirty="0"/>
            </a:br>
            <a:endParaRPr lang="en-GB" dirty="0"/>
          </a:p>
        </p:txBody>
      </p:sp>
      <p:sp>
        <p:nvSpPr>
          <p:cNvPr id="3" name="Content Placeholder 2">
            <a:extLst>
              <a:ext uri="{FF2B5EF4-FFF2-40B4-BE49-F238E27FC236}">
                <a16:creationId xmlns:a16="http://schemas.microsoft.com/office/drawing/2014/main" id="{ED6032E9-6529-47E1-B79A-F32F54FF4D4C}"/>
              </a:ext>
            </a:extLst>
          </p:cNvPr>
          <p:cNvSpPr>
            <a:spLocks noGrp="1"/>
          </p:cNvSpPr>
          <p:nvPr>
            <p:ph idx="1"/>
          </p:nvPr>
        </p:nvSpPr>
        <p:spPr>
          <a:xfrm>
            <a:off x="555933" y="1554403"/>
            <a:ext cx="9552801" cy="4627724"/>
          </a:xfrm>
        </p:spPr>
        <p:txBody>
          <a:bodyPr>
            <a:normAutofit lnSpcReduction="10000"/>
          </a:bodyPr>
          <a:lstStyle/>
          <a:p>
            <a:pPr marL="0" indent="0">
              <a:lnSpc>
                <a:spcPct val="110000"/>
              </a:lnSpc>
              <a:spcBef>
                <a:spcPts val="0"/>
              </a:spcBef>
              <a:buNone/>
            </a:pPr>
            <a:r>
              <a:rPr lang="en-GB" sz="2000" dirty="0"/>
              <a:t>The overall aim of the COVID-19 vaccination programme is to protect those who are at most risk from serious illness or death.</a:t>
            </a:r>
          </a:p>
          <a:p>
            <a:pPr>
              <a:lnSpc>
                <a:spcPct val="110000"/>
              </a:lnSpc>
              <a:spcBef>
                <a:spcPts val="0"/>
              </a:spcBef>
            </a:pPr>
            <a:endParaRPr lang="en-GB" sz="2000" dirty="0"/>
          </a:p>
          <a:p>
            <a:pPr marL="0" indent="0">
              <a:lnSpc>
                <a:spcPct val="110000"/>
              </a:lnSpc>
              <a:spcBef>
                <a:spcPts val="0"/>
              </a:spcBef>
              <a:buNone/>
            </a:pPr>
            <a:r>
              <a:rPr lang="en-GB" sz="2000" dirty="0"/>
              <a:t>In order to advise which groups of patients to vaccinate and in which order to prioritise vaccination of these groups, the JCVI considered all the available relevant information on:</a:t>
            </a:r>
          </a:p>
          <a:p>
            <a:pPr>
              <a:lnSpc>
                <a:spcPct val="110000"/>
              </a:lnSpc>
              <a:spcBef>
                <a:spcPts val="0"/>
              </a:spcBef>
            </a:pPr>
            <a:endParaRPr lang="en-GB" sz="1200" dirty="0"/>
          </a:p>
          <a:p>
            <a:pPr marL="230188" indent="-230188">
              <a:lnSpc>
                <a:spcPct val="110000"/>
              </a:lnSpc>
              <a:spcBef>
                <a:spcPts val="0"/>
              </a:spcBef>
            </a:pPr>
            <a:r>
              <a:rPr lang="en-GB" sz="2000" dirty="0"/>
              <a:t>vaccine efficacy and/or immunogenicity and the safety of administration in different age and risk groups </a:t>
            </a:r>
          </a:p>
          <a:p>
            <a:pPr marL="230188" indent="-230188">
              <a:lnSpc>
                <a:spcPct val="110000"/>
              </a:lnSpc>
              <a:spcBef>
                <a:spcPts val="0"/>
              </a:spcBef>
            </a:pPr>
            <a:r>
              <a:rPr lang="en-GB" sz="2000" dirty="0"/>
              <a:t>the effect of the vaccine on acquisition of infection and transmission</a:t>
            </a:r>
          </a:p>
          <a:p>
            <a:pPr marL="230188" indent="-230188">
              <a:lnSpc>
                <a:spcPct val="110000"/>
              </a:lnSpc>
              <a:spcBef>
                <a:spcPts val="0"/>
              </a:spcBef>
            </a:pPr>
            <a:r>
              <a:rPr lang="en-GB" sz="2000" dirty="0"/>
              <a:t>the epidemiological, microbiological and clinical characteristics of COVID-19</a:t>
            </a:r>
          </a:p>
          <a:p>
            <a:pPr>
              <a:lnSpc>
                <a:spcPct val="110000"/>
              </a:lnSpc>
              <a:spcBef>
                <a:spcPts val="0"/>
              </a:spcBef>
            </a:pPr>
            <a:endParaRPr lang="en-GB" sz="2000" dirty="0"/>
          </a:p>
          <a:p>
            <a:pPr marL="0" indent="0">
              <a:lnSpc>
                <a:spcPct val="110000"/>
              </a:lnSpc>
              <a:spcBef>
                <a:spcPts val="0"/>
              </a:spcBef>
              <a:buNone/>
            </a:pPr>
            <a:r>
              <a:rPr lang="en-GB" sz="2000" dirty="0"/>
              <a:t>From this, they then made recommendations to the DHSC and planning to deliver vaccine and maximise uptake in these groups began.</a:t>
            </a:r>
          </a:p>
          <a:p>
            <a:pPr>
              <a:lnSpc>
                <a:spcPct val="100000"/>
              </a:lnSpc>
            </a:pPr>
            <a:endParaRPr lang="en-GB" sz="2000" dirty="0"/>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10" name="Footer Placeholder 9">
            <a:extLst>
              <a:ext uri="{FF2B5EF4-FFF2-40B4-BE49-F238E27FC236}">
                <a16:creationId xmlns:a16="http://schemas.microsoft.com/office/drawing/2014/main" id="{96145F29-05E1-4184-875F-2B68E9BE9CB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DB53C3A-70E3-4AD3-A0AC-4FC2A22613BD}"/>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2984290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F1FE-E177-4E03-9586-AC7B4E44F12E}"/>
              </a:ext>
            </a:extLst>
          </p:cNvPr>
          <p:cNvSpPr>
            <a:spLocks noGrp="1"/>
          </p:cNvSpPr>
          <p:nvPr>
            <p:ph type="title"/>
          </p:nvPr>
        </p:nvSpPr>
        <p:spPr/>
        <p:txBody>
          <a:bodyPr/>
          <a:lstStyle/>
          <a:p>
            <a:r>
              <a:rPr lang="en-GB" dirty="0"/>
              <a:t>Priority groups for COVID-19 vaccination </a:t>
            </a:r>
          </a:p>
        </p:txBody>
      </p:sp>
      <p:sp>
        <p:nvSpPr>
          <p:cNvPr id="3" name="Content Placeholder 2">
            <a:extLst>
              <a:ext uri="{FF2B5EF4-FFF2-40B4-BE49-F238E27FC236}">
                <a16:creationId xmlns:a16="http://schemas.microsoft.com/office/drawing/2014/main" id="{DA0945BE-AF2C-45B8-A88B-8B0B5BE47D23}"/>
              </a:ext>
            </a:extLst>
          </p:cNvPr>
          <p:cNvSpPr>
            <a:spLocks noGrp="1"/>
          </p:cNvSpPr>
          <p:nvPr>
            <p:ph idx="1"/>
          </p:nvPr>
        </p:nvSpPr>
        <p:spPr>
          <a:xfrm>
            <a:off x="330206" y="1423061"/>
            <a:ext cx="9551619" cy="5015789"/>
          </a:xfrm>
        </p:spPr>
        <p:txBody>
          <a:bodyPr>
            <a:normAutofit fontScale="85000" lnSpcReduction="20000"/>
          </a:bodyPr>
          <a:lstStyle/>
          <a:p>
            <a:pPr marL="285750" indent="-285750">
              <a:lnSpc>
                <a:spcPct val="120000"/>
              </a:lnSpc>
              <a:spcAft>
                <a:spcPts val="600"/>
              </a:spcAft>
              <a:buFont typeface="Arial" panose="020B0604020202020204" pitchFamily="34" charset="0"/>
              <a:buChar char="•"/>
            </a:pPr>
            <a:r>
              <a:rPr lang="en-GB" sz="2000" dirty="0"/>
              <a:t>JCVI made recommendations as to how COVID-19 vaccine should be offered by identifying the priority groups for vaccination and the order in which they should be vaccinated</a:t>
            </a:r>
          </a:p>
          <a:p>
            <a:pPr marL="285750" indent="-285750">
              <a:lnSpc>
                <a:spcPct val="120000"/>
              </a:lnSpc>
              <a:spcAft>
                <a:spcPts val="600"/>
              </a:spcAft>
              <a:buFont typeface="Arial" panose="020B0604020202020204" pitchFamily="34" charset="0"/>
              <a:buChar char="•"/>
            </a:pPr>
            <a:r>
              <a:rPr lang="en-GB" sz="2000" dirty="0"/>
              <a:t>prioritisation ensured that those at highest risk of severe illness and death were offered vaccine early, as were those at risk of transmitting infection to multiple vulnerable persons or other staff in a health or social care setting</a:t>
            </a:r>
          </a:p>
          <a:p>
            <a:pPr marL="285750" indent="-285750">
              <a:lnSpc>
                <a:spcPct val="120000"/>
              </a:lnSpc>
              <a:spcAft>
                <a:spcPts val="600"/>
              </a:spcAft>
              <a:buFont typeface="Arial" panose="020B0604020202020204" pitchFamily="34" charset="0"/>
              <a:buChar char="•"/>
            </a:pPr>
            <a:r>
              <a:rPr lang="en-GB" sz="2000" dirty="0"/>
              <a:t>the priority groups were selected based on the epidemiology of the infection observed since the start of the pandemic: their risk of severe disease, mortality and other considerations such as ethnicity, deprivation and occupation</a:t>
            </a:r>
          </a:p>
          <a:p>
            <a:pPr marL="285750" indent="-285750">
              <a:lnSpc>
                <a:spcPct val="120000"/>
              </a:lnSpc>
              <a:spcAft>
                <a:spcPts val="600"/>
              </a:spcAft>
              <a:buFont typeface="Arial" panose="020B0604020202020204" pitchFamily="34" charset="0"/>
              <a:buChar char="•"/>
            </a:pPr>
            <a:r>
              <a:rPr lang="en-GB" sz="2000" dirty="0"/>
              <a:t>evidence from the UK indicates that the risk of poorer outcomes from COVID-19 infection increases dramatically with age in both healthy adults and in adults with underlying health conditions </a:t>
            </a:r>
          </a:p>
          <a:p>
            <a:pPr marL="285750" indent="-285750">
              <a:lnSpc>
                <a:spcPct val="120000"/>
              </a:lnSpc>
              <a:spcAft>
                <a:spcPts val="600"/>
              </a:spcAft>
              <a:buFont typeface="Arial" panose="020B0604020202020204" pitchFamily="34" charset="0"/>
              <a:buChar char="•"/>
            </a:pPr>
            <a:r>
              <a:rPr lang="en-GB" sz="2000" dirty="0"/>
              <a:t>those over the age of 65 years have by far the highest risk, and the risk increases with age</a:t>
            </a:r>
          </a:p>
          <a:p>
            <a:pPr marL="285750" indent="-285750">
              <a:lnSpc>
                <a:spcPct val="120000"/>
              </a:lnSpc>
              <a:spcAft>
                <a:spcPts val="600"/>
              </a:spcAft>
              <a:buFont typeface="Arial" panose="020B0604020202020204" pitchFamily="34" charset="0"/>
              <a:buChar char="•"/>
            </a:pPr>
            <a:r>
              <a:rPr lang="en-GB" sz="2000" dirty="0"/>
              <a:t>full details on vaccine eligibility, with detail on the at-risk conditions, are included in the Green Book COVID-19 chapter</a:t>
            </a:r>
          </a:p>
        </p:txBody>
      </p:sp>
      <p:sp>
        <p:nvSpPr>
          <p:cNvPr id="10" name="Footer Placeholder 9">
            <a:extLst>
              <a:ext uri="{FF2B5EF4-FFF2-40B4-BE49-F238E27FC236}">
                <a16:creationId xmlns:a16="http://schemas.microsoft.com/office/drawing/2014/main" id="{10201DB3-9A5E-4023-B2D9-DEF0121EE14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14AFC0E-81A1-4A63-8641-FD49A115E754}"/>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1125124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E044-CEEC-46CC-B93B-B49E8B7DAE86}"/>
              </a:ext>
            </a:extLst>
          </p:cNvPr>
          <p:cNvSpPr>
            <a:spLocks noGrp="1"/>
          </p:cNvSpPr>
          <p:nvPr>
            <p:ph type="title"/>
          </p:nvPr>
        </p:nvSpPr>
        <p:spPr/>
        <p:txBody>
          <a:bodyPr/>
          <a:lstStyle/>
          <a:p>
            <a:r>
              <a:rPr lang="en-GB" dirty="0"/>
              <a:t>Vaccine priority groups: Phase One</a:t>
            </a:r>
          </a:p>
        </p:txBody>
      </p:sp>
      <p:sp>
        <p:nvSpPr>
          <p:cNvPr id="10" name="Footer Placeholder 9">
            <a:extLst>
              <a:ext uri="{FF2B5EF4-FFF2-40B4-BE49-F238E27FC236}">
                <a16:creationId xmlns:a16="http://schemas.microsoft.com/office/drawing/2014/main" id="{123D77D1-4907-47EA-891C-0EB8A364B683}"/>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AD8BB24E-F7C5-46BB-8870-C80F04368058}"/>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pic>
        <p:nvPicPr>
          <p:cNvPr id="5" name="Content Placeholder 4">
            <a:extLst>
              <a:ext uri="{FF2B5EF4-FFF2-40B4-BE49-F238E27FC236}">
                <a16:creationId xmlns:a16="http://schemas.microsoft.com/office/drawing/2014/main" id="{F6DA0BA5-D352-44D6-B08E-056DF6492EE8}"/>
              </a:ext>
            </a:extLst>
          </p:cNvPr>
          <p:cNvPicPr>
            <a:picLocks noGrp="1" noChangeAspect="1"/>
          </p:cNvPicPr>
          <p:nvPr>
            <p:ph idx="1"/>
          </p:nvPr>
        </p:nvPicPr>
        <p:blipFill>
          <a:blip r:embed="rId3"/>
          <a:stretch>
            <a:fillRect/>
          </a:stretch>
        </p:blipFill>
        <p:spPr>
          <a:xfrm>
            <a:off x="1966551" y="1581440"/>
            <a:ext cx="6493958" cy="4586358"/>
          </a:xfrm>
          <a:prstGeom prst="rect">
            <a:avLst/>
          </a:prstGeom>
        </p:spPr>
      </p:pic>
      <p:sp>
        <p:nvSpPr>
          <p:cNvPr id="7" name="TextBox 6">
            <a:extLst>
              <a:ext uri="{FF2B5EF4-FFF2-40B4-BE49-F238E27FC236}">
                <a16:creationId xmlns:a16="http://schemas.microsoft.com/office/drawing/2014/main" id="{F57DD673-4090-4292-BAE5-7DA9FC6AF81A}"/>
              </a:ext>
            </a:extLst>
          </p:cNvPr>
          <p:cNvSpPr txBox="1"/>
          <p:nvPr/>
        </p:nvSpPr>
        <p:spPr>
          <a:xfrm>
            <a:off x="7444510" y="6187468"/>
            <a:ext cx="3709670" cy="276999"/>
          </a:xfrm>
          <a:prstGeom prst="rect">
            <a:avLst/>
          </a:prstGeom>
          <a:noFill/>
        </p:spPr>
        <p:txBody>
          <a:bodyPr wrap="none" rtlCol="0">
            <a:spAutoFit/>
          </a:bodyPr>
          <a:lstStyle/>
          <a:p>
            <a:r>
              <a:rPr lang="en-GB" sz="1200" baseline="30000" dirty="0"/>
              <a:t>1 </a:t>
            </a:r>
            <a:r>
              <a:rPr lang="en-GB" sz="1200" dirty="0"/>
              <a:t>Previously known as clinically extremely vulnerable</a:t>
            </a:r>
          </a:p>
        </p:txBody>
      </p:sp>
    </p:spTree>
    <p:extLst>
      <p:ext uri="{BB962C8B-B14F-4D97-AF65-F5344CB8AC3E}">
        <p14:creationId xmlns:p14="http://schemas.microsoft.com/office/powerpoint/2010/main" val="38437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37CC-1852-4858-9F0E-88E73AE9BB5E}"/>
              </a:ext>
            </a:extLst>
          </p:cNvPr>
          <p:cNvSpPr>
            <a:spLocks noGrp="1"/>
          </p:cNvSpPr>
          <p:nvPr>
            <p:ph type="title"/>
          </p:nvPr>
        </p:nvSpPr>
        <p:spPr/>
        <p:txBody>
          <a:bodyPr/>
          <a:lstStyle/>
          <a:p>
            <a:r>
              <a:rPr lang="en-GB" dirty="0"/>
              <a:t>Phase Two</a:t>
            </a:r>
          </a:p>
        </p:txBody>
      </p:sp>
      <p:sp>
        <p:nvSpPr>
          <p:cNvPr id="3" name="Content Placeholder 2">
            <a:extLst>
              <a:ext uri="{FF2B5EF4-FFF2-40B4-BE49-F238E27FC236}">
                <a16:creationId xmlns:a16="http://schemas.microsoft.com/office/drawing/2014/main" id="{125E1411-F161-49C2-A9ED-926335CA4D22}"/>
              </a:ext>
            </a:extLst>
          </p:cNvPr>
          <p:cNvSpPr>
            <a:spLocks noGrp="1"/>
          </p:cNvSpPr>
          <p:nvPr>
            <p:ph idx="1"/>
          </p:nvPr>
        </p:nvSpPr>
        <p:spPr>
          <a:xfrm>
            <a:off x="434303" y="1471500"/>
            <a:ext cx="9573763" cy="4895949"/>
          </a:xfrm>
        </p:spPr>
        <p:txBody>
          <a:bodyPr>
            <a:noAutofit/>
          </a:bodyPr>
          <a:lstStyle/>
          <a:p>
            <a:pPr marL="0" indent="0">
              <a:lnSpc>
                <a:spcPct val="120000"/>
              </a:lnSpc>
              <a:spcBef>
                <a:spcPts val="0"/>
              </a:spcBef>
              <a:buNone/>
            </a:pPr>
            <a:r>
              <a:rPr lang="en-GB" sz="1600" dirty="0"/>
              <a:t>Once all 9 groups in the first phase had been offered at least 1 dose of vaccine, JCVI advised that the offer of vaccination during Phase 2 should continue to be age-based starting with the oldest adults first and proceeding in the following order: </a:t>
            </a:r>
          </a:p>
          <a:p>
            <a:pPr marL="285750" indent="-285750">
              <a:lnSpc>
                <a:spcPct val="120000"/>
              </a:lnSpc>
              <a:spcBef>
                <a:spcPts val="0"/>
              </a:spcBef>
              <a:buFont typeface="Arial" panose="020B0604020202020204" pitchFamily="34" charset="0"/>
              <a:buChar char="•"/>
            </a:pPr>
            <a:r>
              <a:rPr lang="en-GB" sz="1600" dirty="0"/>
              <a:t>all those aged 40 to 49 years </a:t>
            </a:r>
          </a:p>
          <a:p>
            <a:pPr marL="285750" indent="-285750">
              <a:lnSpc>
                <a:spcPct val="120000"/>
              </a:lnSpc>
              <a:spcBef>
                <a:spcPts val="0"/>
              </a:spcBef>
              <a:buFont typeface="Arial" panose="020B0604020202020204" pitchFamily="34" charset="0"/>
              <a:buChar char="•"/>
            </a:pPr>
            <a:r>
              <a:rPr lang="en-GB" sz="1600" dirty="0"/>
              <a:t>all those aged 30 to 39 years </a:t>
            </a:r>
          </a:p>
          <a:p>
            <a:pPr marL="285750" indent="-285750">
              <a:lnSpc>
                <a:spcPct val="120000"/>
              </a:lnSpc>
              <a:spcBef>
                <a:spcPts val="0"/>
              </a:spcBef>
              <a:buFont typeface="Arial" panose="020B0604020202020204" pitchFamily="34" charset="0"/>
              <a:buChar char="•"/>
            </a:pPr>
            <a:r>
              <a:rPr lang="en-GB" sz="1600" dirty="0"/>
              <a:t>all those aged 18 to 29 years</a:t>
            </a:r>
          </a:p>
          <a:p>
            <a:pPr marL="0" indent="0">
              <a:lnSpc>
                <a:spcPct val="120000"/>
              </a:lnSpc>
              <a:spcBef>
                <a:spcPts val="0"/>
              </a:spcBef>
              <a:buNone/>
            </a:pPr>
            <a:endParaRPr lang="en-GB" sz="1600" dirty="0"/>
          </a:p>
          <a:p>
            <a:pPr marL="0" indent="0">
              <a:lnSpc>
                <a:spcPct val="120000"/>
              </a:lnSpc>
              <a:spcBef>
                <a:spcPts val="0"/>
              </a:spcBef>
              <a:buNone/>
            </a:pPr>
            <a:r>
              <a:rPr lang="en-GB" sz="1600" spc="-30" dirty="0"/>
              <a:t>From June 2021, all adults aged 18 years and over in England were invited to book their first vaccination.</a:t>
            </a:r>
          </a:p>
          <a:p>
            <a:pPr>
              <a:lnSpc>
                <a:spcPct val="120000"/>
              </a:lnSpc>
              <a:spcBef>
                <a:spcPts val="0"/>
              </a:spcBef>
            </a:pPr>
            <a:endParaRPr lang="en-GB" sz="1600" dirty="0"/>
          </a:p>
          <a:p>
            <a:pPr marL="0" indent="0">
              <a:lnSpc>
                <a:spcPct val="120000"/>
              </a:lnSpc>
              <a:spcBef>
                <a:spcPts val="0"/>
              </a:spcBef>
              <a:buNone/>
            </a:pPr>
            <a:r>
              <a:rPr lang="en-GB" sz="1600" dirty="0"/>
              <a:t>Individuals in both phases who have not yet been vaccinated remain eligible for vaccination. </a:t>
            </a:r>
          </a:p>
          <a:p>
            <a:pPr marL="0" indent="0">
              <a:lnSpc>
                <a:spcPct val="120000"/>
              </a:lnSpc>
              <a:spcBef>
                <a:spcPts val="0"/>
              </a:spcBef>
              <a:buNone/>
            </a:pPr>
            <a:r>
              <a:rPr lang="en-GB" sz="1600" dirty="0"/>
              <a:t>Continued efforts should be made to offer them the vaccine and to complete delivery of second doses to all those given first doses. </a:t>
            </a:r>
          </a:p>
          <a:p>
            <a:pPr>
              <a:lnSpc>
                <a:spcPct val="120000"/>
              </a:lnSpc>
              <a:spcBef>
                <a:spcPts val="0"/>
              </a:spcBef>
            </a:pPr>
            <a:endParaRPr lang="en-GB" sz="1600" dirty="0"/>
          </a:p>
          <a:p>
            <a:pPr marL="0" indent="0">
              <a:lnSpc>
                <a:spcPct val="120000"/>
              </a:lnSpc>
              <a:spcBef>
                <a:spcPts val="0"/>
              </a:spcBef>
              <a:buNone/>
            </a:pPr>
            <a:r>
              <a:rPr lang="en-GB" sz="1600" dirty="0"/>
              <a:t>As there is an increased risk of hospitalisation in males, those from certain ethnic minority backgrounds, those who are obese or morbidly obese, and those from socio-economically deprived areas, JCVI advises that specific focus should be used to promote and deliver vaccination to these groups.</a:t>
            </a:r>
          </a:p>
        </p:txBody>
      </p:sp>
      <p:sp>
        <p:nvSpPr>
          <p:cNvPr id="10" name="Footer Placeholder 9">
            <a:extLst>
              <a:ext uri="{FF2B5EF4-FFF2-40B4-BE49-F238E27FC236}">
                <a16:creationId xmlns:a16="http://schemas.microsoft.com/office/drawing/2014/main" id="{AB789B27-6C9D-43E2-92AF-8DD2445054E5}"/>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121712E-87B5-42D6-B358-57D2F278623B}"/>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2383578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C6EB-0DF4-4330-BE4F-B2ED9B41646B}"/>
              </a:ext>
            </a:extLst>
          </p:cNvPr>
          <p:cNvSpPr>
            <a:spLocks noGrp="1"/>
          </p:cNvSpPr>
          <p:nvPr>
            <p:ph type="title"/>
          </p:nvPr>
        </p:nvSpPr>
        <p:spPr>
          <a:xfrm>
            <a:off x="330205" y="245532"/>
            <a:ext cx="10515600" cy="972607"/>
          </a:xfrm>
        </p:spPr>
        <p:txBody>
          <a:bodyPr/>
          <a:lstStyle/>
          <a:p>
            <a:r>
              <a:rPr lang="en-GB" dirty="0"/>
              <a:t>Older adults resident in a care home</a:t>
            </a:r>
          </a:p>
        </p:txBody>
      </p:sp>
      <p:sp>
        <p:nvSpPr>
          <p:cNvPr id="3" name="Content Placeholder 2">
            <a:extLst>
              <a:ext uri="{FF2B5EF4-FFF2-40B4-BE49-F238E27FC236}">
                <a16:creationId xmlns:a16="http://schemas.microsoft.com/office/drawing/2014/main" id="{3C116837-BAF7-464E-AB28-E4D46F63CE5B}"/>
              </a:ext>
            </a:extLst>
          </p:cNvPr>
          <p:cNvSpPr>
            <a:spLocks noGrp="1"/>
          </p:cNvSpPr>
          <p:nvPr>
            <p:ph idx="1"/>
          </p:nvPr>
        </p:nvSpPr>
        <p:spPr>
          <a:xfrm>
            <a:off x="330205" y="1774825"/>
            <a:ext cx="9696933" cy="4540005"/>
          </a:xfrm>
        </p:spPr>
        <p:txBody>
          <a:bodyPr>
            <a:normAutofit fontScale="25000" lnSpcReduction="20000"/>
          </a:bodyPr>
          <a:lstStyle/>
          <a:p>
            <a:pPr marL="285750" indent="-285750">
              <a:lnSpc>
                <a:spcPct val="120000"/>
              </a:lnSpc>
              <a:spcAft>
                <a:spcPts val="1200"/>
              </a:spcAft>
              <a:buFont typeface="Arial" panose="020B0604020202020204" pitchFamily="34" charset="0"/>
              <a:buChar char="•"/>
            </a:pPr>
            <a:r>
              <a:rPr lang="en-GB" sz="5600" dirty="0"/>
              <a:t>there is clear evidence that those living in residential care homes for older adults have been disproportionately affected by COVID-19 </a:t>
            </a:r>
          </a:p>
          <a:p>
            <a:pPr marL="285750" indent="-285750">
              <a:lnSpc>
                <a:spcPct val="120000"/>
              </a:lnSpc>
              <a:spcAft>
                <a:spcPts val="1200"/>
              </a:spcAft>
              <a:buFont typeface="Arial" panose="020B0604020202020204" pitchFamily="34" charset="0"/>
              <a:buChar char="•"/>
            </a:pPr>
            <a:r>
              <a:rPr lang="en-GB" sz="5600" dirty="0"/>
              <a:t>those living in care homes have a high risk of exposure to infection due to their close contact with staff (including bank staff) and other residents including those residents returning to the care home from hospital</a:t>
            </a:r>
          </a:p>
          <a:p>
            <a:pPr marL="285750" indent="-285750">
              <a:lnSpc>
                <a:spcPct val="120000"/>
              </a:lnSpc>
              <a:spcAft>
                <a:spcPts val="1200"/>
              </a:spcAft>
              <a:buFont typeface="Arial" panose="020B0604020202020204" pitchFamily="34" charset="0"/>
              <a:buChar char="•"/>
            </a:pPr>
            <a:r>
              <a:rPr lang="en-GB" sz="5600" dirty="0"/>
              <a:t>the closed setting of the care home also increases the risk of outbreaks occurring as any asymptomatic residents and staff could be potential reservoirs for on-going transmission</a:t>
            </a:r>
          </a:p>
          <a:p>
            <a:pPr marL="285750" indent="-285750">
              <a:lnSpc>
                <a:spcPct val="120000"/>
              </a:lnSpc>
              <a:spcAft>
                <a:spcPts val="1200"/>
              </a:spcAft>
              <a:buFont typeface="Arial" panose="020B0604020202020204" pitchFamily="34" charset="0"/>
              <a:buChar char="•"/>
            </a:pPr>
            <a:r>
              <a:rPr lang="en-GB" sz="5600" dirty="0"/>
              <a:t>given the increased risk of outbreaks, morbidity and mortality in these closed settings, older adults in care homes are considered to be at very high risk</a:t>
            </a:r>
          </a:p>
          <a:p>
            <a:pPr marL="285750" indent="-285750">
              <a:lnSpc>
                <a:spcPct val="120000"/>
              </a:lnSpc>
              <a:spcAft>
                <a:spcPts val="1200"/>
              </a:spcAft>
              <a:buFont typeface="Arial" panose="020B0604020202020204" pitchFamily="34" charset="0"/>
              <a:buChar char="•"/>
            </a:pPr>
            <a:r>
              <a:rPr lang="en-GB" sz="5600" dirty="0"/>
              <a:t>JCVI advised that this group should be the highest priority for vaccination </a:t>
            </a:r>
          </a:p>
          <a:p>
            <a:pPr marL="285750" indent="-285750">
              <a:lnSpc>
                <a:spcPct val="120000"/>
              </a:lnSpc>
              <a:spcAft>
                <a:spcPts val="1200"/>
              </a:spcAft>
            </a:pPr>
            <a:r>
              <a:rPr lang="en-GB" sz="5600" dirty="0"/>
              <a:t>vaccination of residents and staff at the same time is considered to be a highly efficient strategy within a mass vaccination programme with the greatest potential impact</a:t>
            </a:r>
          </a:p>
          <a:p>
            <a:pPr marL="285750" indent="-285750">
              <a:lnSpc>
                <a:spcPct val="120000"/>
              </a:lnSpc>
              <a:spcAft>
                <a:spcPts val="1200"/>
              </a:spcAft>
            </a:pPr>
            <a:r>
              <a:rPr lang="en-GB" sz="5600" dirty="0"/>
              <a:t>from 11 November 2021, it became a mandatory requirement for people working in care homes to be fully vaccinated against COVID-19</a:t>
            </a:r>
            <a:endParaRPr lang="en-GB" dirty="0"/>
          </a:p>
          <a:p>
            <a:endParaRPr lang="en-GB" dirty="0"/>
          </a:p>
        </p:txBody>
      </p:sp>
      <p:sp>
        <p:nvSpPr>
          <p:cNvPr id="10" name="Footer Placeholder 9">
            <a:extLst>
              <a:ext uri="{FF2B5EF4-FFF2-40B4-BE49-F238E27FC236}">
                <a16:creationId xmlns:a16="http://schemas.microsoft.com/office/drawing/2014/main" id="{F5F5E06F-CCCC-4238-80EB-D58194ADAF7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FC181F50-85D7-4F49-ABDC-740A73EB4BEB}"/>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1483093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1F30-1DC6-42A1-82B3-D8E9E63BF952}"/>
              </a:ext>
            </a:extLst>
          </p:cNvPr>
          <p:cNvSpPr>
            <a:spLocks noGrp="1"/>
          </p:cNvSpPr>
          <p:nvPr>
            <p:ph type="title"/>
          </p:nvPr>
        </p:nvSpPr>
        <p:spPr>
          <a:xfrm>
            <a:off x="330206" y="254917"/>
            <a:ext cx="10515600" cy="972607"/>
          </a:xfrm>
        </p:spPr>
        <p:txBody>
          <a:bodyPr>
            <a:normAutofit/>
          </a:bodyPr>
          <a:lstStyle/>
          <a:p>
            <a:r>
              <a:rPr lang="en-GB" dirty="0"/>
              <a:t>Older adults</a:t>
            </a:r>
          </a:p>
        </p:txBody>
      </p:sp>
      <p:sp>
        <p:nvSpPr>
          <p:cNvPr id="3" name="Content Placeholder 2">
            <a:extLst>
              <a:ext uri="{FF2B5EF4-FFF2-40B4-BE49-F238E27FC236}">
                <a16:creationId xmlns:a16="http://schemas.microsoft.com/office/drawing/2014/main" id="{C3F37FEC-613C-4B76-9ECA-9F3ABB7FBA97}"/>
              </a:ext>
            </a:extLst>
          </p:cNvPr>
          <p:cNvSpPr>
            <a:spLocks noGrp="1"/>
          </p:cNvSpPr>
          <p:nvPr>
            <p:ph idx="1"/>
          </p:nvPr>
        </p:nvSpPr>
        <p:spPr>
          <a:xfrm>
            <a:off x="501660" y="1531217"/>
            <a:ext cx="9179235" cy="4349762"/>
          </a:xfrm>
        </p:spPr>
        <p:txBody>
          <a:bodyPr/>
          <a:lstStyle/>
          <a:p>
            <a:pPr marL="285750" indent="-285750">
              <a:lnSpc>
                <a:spcPct val="100000"/>
              </a:lnSpc>
              <a:spcBef>
                <a:spcPts val="0"/>
              </a:spcBef>
              <a:buFont typeface="Arial" panose="020B0604020202020204" pitchFamily="34" charset="0"/>
              <a:buChar char="•"/>
            </a:pPr>
            <a:r>
              <a:rPr lang="en-GB" sz="2000" dirty="0"/>
              <a:t>older adults are considered to be at very high risk if they develop COVID-19 infection</a:t>
            </a:r>
          </a:p>
          <a:p>
            <a:pPr marL="285750" indent="-285750">
              <a:lnSpc>
                <a:spcPct val="100000"/>
              </a:lnSpc>
              <a:spcBef>
                <a:spcPts val="1200"/>
              </a:spcBef>
              <a:buFont typeface="Arial" panose="020B0604020202020204" pitchFamily="34" charset="0"/>
              <a:buChar char="•"/>
            </a:pPr>
            <a:r>
              <a:rPr lang="en-GB" sz="2000" dirty="0"/>
              <a:t>evidence strongly indicates that the single greatest risk of mortality from COVID-19 is increasing age and that the risk increases exponentially with age </a:t>
            </a:r>
          </a:p>
          <a:p>
            <a:pPr marL="285750" indent="-285750">
              <a:lnSpc>
                <a:spcPct val="100000"/>
              </a:lnSpc>
              <a:spcBef>
                <a:spcPts val="1200"/>
              </a:spcBef>
              <a:buFont typeface="Arial" panose="020B0604020202020204" pitchFamily="34" charset="0"/>
              <a:buChar char="•"/>
            </a:pPr>
            <a:r>
              <a:rPr lang="en-GB" sz="2000" dirty="0"/>
              <a:t>disease severity, risk of hospitalisation and mortality increase from age 50 upwards, with the highest risk in those aged 80 years and above</a:t>
            </a:r>
          </a:p>
          <a:p>
            <a:pPr marL="285750" indent="-285750">
              <a:lnSpc>
                <a:spcPct val="100000"/>
              </a:lnSpc>
              <a:spcBef>
                <a:spcPts val="1200"/>
              </a:spcBef>
              <a:buFont typeface="Arial" panose="020B0604020202020204" pitchFamily="34" charset="0"/>
              <a:buChar char="•"/>
            </a:pPr>
            <a:r>
              <a:rPr lang="en-GB" sz="2000" dirty="0"/>
              <a:t>data indicates that the absolute risk of mortality is higher in those over 65 years than that seen in the majority of younger adults with an underlying health condition</a:t>
            </a:r>
          </a:p>
        </p:txBody>
      </p:sp>
      <p:sp>
        <p:nvSpPr>
          <p:cNvPr id="10" name="Footer Placeholder 9">
            <a:extLst>
              <a:ext uri="{FF2B5EF4-FFF2-40B4-BE49-F238E27FC236}">
                <a16:creationId xmlns:a16="http://schemas.microsoft.com/office/drawing/2014/main" id="{4E2395B4-B46F-4243-B474-2EEC2EA2221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E743982-1B01-4D7F-BB6D-1463324608C1}"/>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383456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D0A-5232-4FA2-A681-3697EBDB6870}"/>
              </a:ext>
            </a:extLst>
          </p:cNvPr>
          <p:cNvSpPr>
            <a:spLocks noGrp="1"/>
          </p:cNvSpPr>
          <p:nvPr>
            <p:ph type="title"/>
          </p:nvPr>
        </p:nvSpPr>
        <p:spPr>
          <a:xfrm>
            <a:off x="271483" y="221361"/>
            <a:ext cx="10515600" cy="972607"/>
          </a:xfrm>
        </p:spPr>
        <p:txBody>
          <a:bodyPr>
            <a:normAutofit/>
          </a:bodyPr>
          <a:lstStyle/>
          <a:p>
            <a:r>
              <a:rPr lang="en-GB" dirty="0"/>
              <a:t>Groups with underlying health conditions</a:t>
            </a:r>
          </a:p>
        </p:txBody>
      </p:sp>
      <p:sp>
        <p:nvSpPr>
          <p:cNvPr id="3" name="Content Placeholder 2">
            <a:extLst>
              <a:ext uri="{FF2B5EF4-FFF2-40B4-BE49-F238E27FC236}">
                <a16:creationId xmlns:a16="http://schemas.microsoft.com/office/drawing/2014/main" id="{3AA80ECB-C15F-4FE5-9CEA-BF0E79ECAB34}"/>
              </a:ext>
            </a:extLst>
          </p:cNvPr>
          <p:cNvSpPr>
            <a:spLocks noGrp="1"/>
          </p:cNvSpPr>
          <p:nvPr>
            <p:ph idx="1"/>
          </p:nvPr>
        </p:nvSpPr>
        <p:spPr>
          <a:xfrm>
            <a:off x="461652" y="1424844"/>
            <a:ext cx="10007606" cy="4925827"/>
          </a:xfrm>
        </p:spPr>
        <p:txBody>
          <a:bodyPr>
            <a:normAutofit lnSpcReduction="10000"/>
          </a:bodyPr>
          <a:lstStyle/>
          <a:p>
            <a:pPr marL="0" indent="0">
              <a:lnSpc>
                <a:spcPct val="120000"/>
              </a:lnSpc>
              <a:spcBef>
                <a:spcPts val="0"/>
              </a:spcBef>
              <a:buNone/>
            </a:pPr>
            <a:r>
              <a:rPr lang="en-GB" sz="1600" dirty="0"/>
              <a:t>As well as age, other risk factors have been identified that place individuals at risk of serious disease or death from COVID-19. These include groups with certain underlying health conditions and may include people who have:</a:t>
            </a:r>
          </a:p>
          <a:p>
            <a:pPr marL="285750" indent="-285750">
              <a:lnSpc>
                <a:spcPct val="120000"/>
              </a:lnSpc>
              <a:spcBef>
                <a:spcPts val="600"/>
              </a:spcBef>
              <a:buFont typeface="Arial" panose="020B0604020202020204" pitchFamily="34" charset="0"/>
              <a:buChar char="•"/>
            </a:pPr>
            <a:r>
              <a:rPr lang="en-GB" sz="1600" dirty="0"/>
              <a:t>chronic (long-term) respiratory disease</a:t>
            </a:r>
          </a:p>
          <a:p>
            <a:pPr marL="285750" indent="-285750">
              <a:lnSpc>
                <a:spcPct val="120000"/>
              </a:lnSpc>
              <a:spcBef>
                <a:spcPts val="0"/>
              </a:spcBef>
              <a:buFont typeface="Arial" panose="020B0604020202020204" pitchFamily="34" charset="0"/>
              <a:buChar char="•"/>
            </a:pPr>
            <a:r>
              <a:rPr lang="en-GB" sz="1600" dirty="0"/>
              <a:t>chronic heart disease</a:t>
            </a:r>
          </a:p>
          <a:p>
            <a:pPr marL="285750" indent="-285750">
              <a:lnSpc>
                <a:spcPct val="120000"/>
              </a:lnSpc>
              <a:spcBef>
                <a:spcPts val="0"/>
              </a:spcBef>
              <a:buFont typeface="Arial" panose="020B0604020202020204" pitchFamily="34" charset="0"/>
              <a:buChar char="•"/>
            </a:pPr>
            <a:r>
              <a:rPr lang="en-GB" sz="1600" dirty="0"/>
              <a:t>chronic kidney disease </a:t>
            </a:r>
          </a:p>
          <a:p>
            <a:pPr marL="285750" indent="-285750">
              <a:lnSpc>
                <a:spcPct val="120000"/>
              </a:lnSpc>
              <a:spcBef>
                <a:spcPts val="0"/>
              </a:spcBef>
              <a:buFont typeface="Arial" panose="020B0604020202020204" pitchFamily="34" charset="0"/>
              <a:buChar char="•"/>
            </a:pPr>
            <a:r>
              <a:rPr lang="en-GB" sz="1600" dirty="0"/>
              <a:t>chronic liver disease </a:t>
            </a:r>
          </a:p>
          <a:p>
            <a:pPr marL="285750" indent="-285750">
              <a:lnSpc>
                <a:spcPct val="120000"/>
              </a:lnSpc>
              <a:spcBef>
                <a:spcPts val="0"/>
              </a:spcBef>
              <a:buFont typeface="Arial" panose="020B0604020202020204" pitchFamily="34" charset="0"/>
              <a:buChar char="•"/>
            </a:pPr>
            <a:r>
              <a:rPr lang="en-GB" sz="1600" dirty="0"/>
              <a:t>chronic neurological disease</a:t>
            </a:r>
          </a:p>
          <a:p>
            <a:pPr marL="285750" indent="-285750">
              <a:lnSpc>
                <a:spcPct val="120000"/>
              </a:lnSpc>
              <a:spcBef>
                <a:spcPts val="0"/>
              </a:spcBef>
              <a:buFont typeface="Arial" panose="020B0604020202020204" pitchFamily="34" charset="0"/>
              <a:buChar char="•"/>
            </a:pPr>
            <a:r>
              <a:rPr lang="en-GB" sz="1600" dirty="0"/>
              <a:t>diabetes</a:t>
            </a:r>
          </a:p>
          <a:p>
            <a:pPr marL="285750" indent="-285750">
              <a:lnSpc>
                <a:spcPct val="120000"/>
              </a:lnSpc>
              <a:spcBef>
                <a:spcPts val="0"/>
              </a:spcBef>
              <a:buFont typeface="Arial" panose="020B0604020202020204" pitchFamily="34" charset="0"/>
              <a:buChar char="•"/>
            </a:pPr>
            <a:r>
              <a:rPr lang="en-GB" sz="1600" dirty="0"/>
              <a:t>a weakened immune system due to disease or treatment  </a:t>
            </a:r>
          </a:p>
          <a:p>
            <a:pPr marL="285750" indent="-285750">
              <a:lnSpc>
                <a:spcPct val="120000"/>
              </a:lnSpc>
              <a:spcBef>
                <a:spcPts val="0"/>
              </a:spcBef>
              <a:buFont typeface="Arial" panose="020B0604020202020204" pitchFamily="34" charset="0"/>
              <a:buChar char="•"/>
            </a:pPr>
            <a:r>
              <a:rPr lang="en-GB" sz="1600" dirty="0"/>
              <a:t>asplenia or dysfunction of the spleen</a:t>
            </a:r>
          </a:p>
          <a:p>
            <a:pPr marL="285750" indent="-285750">
              <a:lnSpc>
                <a:spcPct val="120000"/>
              </a:lnSpc>
              <a:spcBef>
                <a:spcPts val="0"/>
              </a:spcBef>
              <a:buFont typeface="Arial" panose="020B0604020202020204" pitchFamily="34" charset="0"/>
              <a:buChar char="•"/>
            </a:pPr>
            <a:r>
              <a:rPr lang="en-GB" sz="1600" dirty="0"/>
              <a:t>morbid obesity (defined as BMI of 40 and above) </a:t>
            </a:r>
          </a:p>
          <a:p>
            <a:pPr marL="285750" indent="-285750">
              <a:lnSpc>
                <a:spcPct val="120000"/>
              </a:lnSpc>
              <a:spcBef>
                <a:spcPts val="0"/>
              </a:spcBef>
              <a:buFont typeface="Arial" panose="020B0604020202020204" pitchFamily="34" charset="0"/>
              <a:buChar char="•"/>
            </a:pPr>
            <a:r>
              <a:rPr lang="en-GB" sz="1600" dirty="0"/>
              <a:t>severe mental illness</a:t>
            </a:r>
          </a:p>
          <a:p>
            <a:pPr marL="285750" indent="-285750">
              <a:lnSpc>
                <a:spcPct val="120000"/>
              </a:lnSpc>
              <a:spcBef>
                <a:spcPts val="0"/>
              </a:spcBef>
              <a:buFont typeface="Arial" panose="020B0604020202020204" pitchFamily="34" charset="0"/>
              <a:buChar char="•"/>
            </a:pPr>
            <a:r>
              <a:rPr lang="en-GB" sz="1600" dirty="0"/>
              <a:t>pregnancy (all trimesters)</a:t>
            </a:r>
          </a:p>
          <a:p>
            <a:pPr marL="0" indent="0">
              <a:lnSpc>
                <a:spcPct val="120000"/>
              </a:lnSpc>
              <a:spcBef>
                <a:spcPts val="0"/>
              </a:spcBef>
              <a:buNone/>
            </a:pPr>
            <a:endParaRPr lang="en-GB" sz="1600" dirty="0"/>
          </a:p>
          <a:p>
            <a:pPr marL="0" indent="0">
              <a:lnSpc>
                <a:spcPct val="120000"/>
              </a:lnSpc>
              <a:spcBef>
                <a:spcPts val="0"/>
              </a:spcBef>
              <a:buNone/>
            </a:pPr>
            <a:r>
              <a:rPr lang="en-GB" sz="1600" dirty="0"/>
              <a:t>Detailed information giving examples of conditions in each of the clinical risk groups which would make individuals eligible for vaccination is provided in the COVID-19 Green Book chapter.</a:t>
            </a:r>
          </a:p>
        </p:txBody>
      </p:sp>
      <p:sp>
        <p:nvSpPr>
          <p:cNvPr id="10" name="Footer Placeholder 9">
            <a:extLst>
              <a:ext uri="{FF2B5EF4-FFF2-40B4-BE49-F238E27FC236}">
                <a16:creationId xmlns:a16="http://schemas.microsoft.com/office/drawing/2014/main" id="{54689289-DE5D-47DC-A4FD-A2F9DD75348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7E435C3-9B31-4D82-8E47-702CFB3D05D1}"/>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88542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28795" y="264052"/>
            <a:ext cx="10704000" cy="648072"/>
          </a:xfrm>
        </p:spPr>
        <p:txBody>
          <a:bodyPr/>
          <a:lstStyle/>
          <a:p>
            <a:r>
              <a:rPr lang="en-GB" dirty="0"/>
              <a:t>Pregnancy (1)</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309322" y="1527190"/>
            <a:ext cx="10076249" cy="5275260"/>
          </a:xfrm>
        </p:spPr>
        <p:txBody>
          <a:bodyPr>
            <a:normAutofit/>
          </a:bodyPr>
          <a:lstStyle/>
          <a:p>
            <a:pPr marL="285750" indent="-285750">
              <a:buFont typeface="Arial" panose="020B0604020202020204" pitchFamily="34" charset="0"/>
              <a:buChar char="•"/>
            </a:pPr>
            <a:endParaRPr lang="en-GB" sz="800" dirty="0"/>
          </a:p>
          <a:p>
            <a:r>
              <a:rPr lang="en-GB" sz="2000" dirty="0"/>
              <a:t>given that the majority of pregnant women who have been admitted to hospital with severe COVID-19 are unvaccinated, women who are pregnant should be strongly encouraged to receive both primary doses and a booster dose to protect both themselves and their baby </a:t>
            </a:r>
          </a:p>
          <a:p>
            <a:r>
              <a:rPr lang="en-GB" sz="2000" dirty="0"/>
              <a:t>in December 2021, the JCVI announced that pregnancy should be considered a clinical risk group within the COVID-19 vaccination programme </a:t>
            </a:r>
          </a:p>
          <a:p>
            <a:r>
              <a:rPr lang="en-GB" sz="2000" dirty="0"/>
              <a:t>studies following the use of the COVID-19 vaccines in pregnant women have shown the vaccines to be safe and highly effective in preventing serious complications </a:t>
            </a:r>
          </a:p>
          <a:p>
            <a:r>
              <a:rPr lang="en-GB" sz="20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dirty="0"/>
          </a:p>
          <a:p>
            <a:endParaRPr lang="en-GB" sz="2000" dirty="0"/>
          </a:p>
        </p:txBody>
      </p:sp>
      <p:sp>
        <p:nvSpPr>
          <p:cNvPr id="10" name="Footer Placeholder 9">
            <a:extLst>
              <a:ext uri="{FF2B5EF4-FFF2-40B4-BE49-F238E27FC236}">
                <a16:creationId xmlns:a16="http://schemas.microsoft.com/office/drawing/2014/main" id="{BCC1108A-AA28-4EFE-BE8F-3D138D66AE3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56B9A5C8-7C8D-45DF-8BB0-D2F42FCB3691}"/>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80446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Pregnancy (2)</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3" y="1455486"/>
            <a:ext cx="8143186" cy="4844646"/>
          </a:xfrm>
        </p:spPr>
        <p:txBody>
          <a:bodyPr>
            <a:normAutofit fontScale="25000" lnSpcReduction="20000"/>
          </a:bodyPr>
          <a:lstStyle/>
          <a:p>
            <a:pPr marL="285750" indent="-285750">
              <a:lnSpc>
                <a:spcPct val="120000"/>
              </a:lnSpc>
              <a:spcBef>
                <a:spcPts val="0"/>
              </a:spcBef>
            </a:pPr>
            <a:r>
              <a:rPr lang="en-GB" sz="6400" dirty="0"/>
              <a:t>there is now extensive post-marketing experience of the use of the Pfizer BioNTech and Moderna vaccines in the USA and also in England, Wales and Scotland where over 100,000 pregnant women have been vaccinated</a:t>
            </a:r>
          </a:p>
          <a:p>
            <a:pPr marL="0" indent="0">
              <a:lnSpc>
                <a:spcPct val="120000"/>
              </a:lnSpc>
              <a:spcBef>
                <a:spcPts val="0"/>
              </a:spcBef>
              <a:buNone/>
            </a:pPr>
            <a:endParaRPr lang="en-GB" sz="3600" dirty="0"/>
          </a:p>
          <a:p>
            <a:pPr marL="285750" indent="-285750">
              <a:lnSpc>
                <a:spcPct val="120000"/>
              </a:lnSpc>
              <a:spcBef>
                <a:spcPts val="0"/>
              </a:spcBef>
            </a:pPr>
            <a:r>
              <a:rPr lang="en-GB" sz="6400" dirty="0"/>
              <a:t>these two vaccine are therefore the preferred vaccines to offer pregnant women aged 18 years and over because of more extensive experience of their use in pregnancy. Pregnant women under the age of 18 years should be offered Pfizer BioNTech vaccine</a:t>
            </a:r>
          </a:p>
          <a:p>
            <a:pPr marL="0" indent="0">
              <a:lnSpc>
                <a:spcPct val="120000"/>
              </a:lnSpc>
              <a:spcBef>
                <a:spcPts val="0"/>
              </a:spcBef>
              <a:buNone/>
            </a:pPr>
            <a:endParaRPr lang="en-GB" sz="3600" dirty="0"/>
          </a:p>
          <a:p>
            <a:pPr marL="285750" indent="-285750">
              <a:lnSpc>
                <a:spcPct val="120000"/>
              </a:lnSpc>
              <a:spcBef>
                <a:spcPts val="0"/>
              </a:spcBef>
              <a:buFont typeface="Arial" panose="020B0604020202020204" pitchFamily="34" charset="0"/>
              <a:buChar char="•"/>
            </a:pPr>
            <a:r>
              <a:rPr lang="en-GB" sz="6400" dirty="0"/>
              <a:t>routine questioning about last menstrual period and/or pregnancy testing is not required before offering the vaccine </a:t>
            </a:r>
          </a:p>
          <a:p>
            <a:pPr marL="285750" indent="-285750">
              <a:lnSpc>
                <a:spcPct val="120000"/>
              </a:lnSpc>
              <a:spcBef>
                <a:spcPts val="600"/>
              </a:spcBef>
              <a:buFont typeface="Arial" panose="020B0604020202020204" pitchFamily="34" charset="0"/>
              <a:buChar char="•"/>
            </a:pPr>
            <a:r>
              <a:rPr lang="en-GB" sz="6400" dirty="0"/>
              <a:t>women who are planning pregnancy or in the immediate postpartum can be vaccinated with a suitable product for their age and clinical risk group </a:t>
            </a:r>
          </a:p>
          <a:p>
            <a:pPr marL="285750" indent="-285750">
              <a:lnSpc>
                <a:spcPct val="120000"/>
              </a:lnSpc>
              <a:spcBef>
                <a:spcPts val="600"/>
              </a:spcBef>
              <a:buFont typeface="Arial" panose="020B0604020202020204" pitchFamily="34" charset="0"/>
              <a:buChar char="•"/>
            </a:pPr>
            <a:r>
              <a:rPr lang="en-GB" sz="6400" dirty="0"/>
              <a:t>if a woman finds out she is pregnant after she has started a course of COVID-19 vaccine she may complete vaccination during pregnancy using the same vaccine product</a:t>
            </a:r>
          </a:p>
          <a:p>
            <a:pPr marL="285750" indent="-285750">
              <a:lnSpc>
                <a:spcPct val="120000"/>
              </a:lnSpc>
              <a:spcBef>
                <a:spcPts val="600"/>
              </a:spcBef>
              <a:buFont typeface="Arial" panose="020B0604020202020204" pitchFamily="34" charset="0"/>
              <a:buChar char="•"/>
            </a:pPr>
            <a:r>
              <a:rPr lang="en-GB" sz="6400" dirty="0"/>
              <a:t>termination of pregnancy following inadvertent immunisation should not be recommended </a:t>
            </a:r>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6" name="Picture 5">
            <a:extLst>
              <a:ext uri="{FF2B5EF4-FFF2-40B4-BE49-F238E27FC236}">
                <a16:creationId xmlns:a16="http://schemas.microsoft.com/office/drawing/2014/main" id="{B2C3CE29-EFFE-458F-9B10-9B4AF1F55662}"/>
              </a:ext>
            </a:extLst>
          </p:cNvPr>
          <p:cNvPicPr>
            <a:picLocks noChangeAspect="1"/>
          </p:cNvPicPr>
          <p:nvPr/>
        </p:nvPicPr>
        <p:blipFill>
          <a:blip r:embed="rId3"/>
          <a:stretch>
            <a:fillRect/>
          </a:stretch>
        </p:blipFill>
        <p:spPr>
          <a:xfrm>
            <a:off x="8957445" y="1455486"/>
            <a:ext cx="3099890" cy="3910841"/>
          </a:xfrm>
          <a:prstGeom prst="rect">
            <a:avLst/>
          </a:prstGeom>
          <a:ln>
            <a:solidFill>
              <a:schemeClr val="tx1"/>
            </a:solidFill>
          </a:ln>
        </p:spPr>
      </p:pic>
      <p:sp>
        <p:nvSpPr>
          <p:cNvPr id="4" name="TextBox 3">
            <a:extLst>
              <a:ext uri="{FF2B5EF4-FFF2-40B4-BE49-F238E27FC236}">
                <a16:creationId xmlns:a16="http://schemas.microsoft.com/office/drawing/2014/main" id="{CC7ABA23-EDA1-44D1-8BA6-8B463C2A9D6A}"/>
              </a:ext>
            </a:extLst>
          </p:cNvPr>
          <p:cNvSpPr txBox="1"/>
          <p:nvPr/>
        </p:nvSpPr>
        <p:spPr>
          <a:xfrm>
            <a:off x="8728364" y="5413927"/>
            <a:ext cx="3565807" cy="886205"/>
          </a:xfrm>
          <a:prstGeom prst="rect">
            <a:avLst/>
          </a:prstGeom>
          <a:noFill/>
        </p:spPr>
        <p:txBody>
          <a:bodyPr wrap="square" rtlCol="0">
            <a:spAutoFit/>
          </a:bodyPr>
          <a:lstStyle/>
          <a:p>
            <a:pPr marL="285750" indent="-285750">
              <a:lnSpc>
                <a:spcPct val="120000"/>
              </a:lnSpc>
              <a:spcBef>
                <a:spcPts val="600"/>
              </a:spcBef>
            </a:pPr>
            <a:r>
              <a:rPr lang="en-GB" sz="1100" dirty="0"/>
              <a:t>	The Royal College of Obstetricians and Gynaecologists and Royal College of Midwives websites have information on COVID-19 </a:t>
            </a:r>
            <a:br>
              <a:rPr lang="en-GB" sz="1100" dirty="0"/>
            </a:br>
            <a:r>
              <a:rPr lang="en-GB" sz="1100" dirty="0"/>
              <a:t>vaccines and pregnancy</a:t>
            </a:r>
            <a:endParaRPr lang="en-GB" sz="100" dirty="0"/>
          </a:p>
        </p:txBody>
      </p:sp>
    </p:spTree>
    <p:extLst>
      <p:ext uri="{BB962C8B-B14F-4D97-AF65-F5344CB8AC3E}">
        <p14:creationId xmlns:p14="http://schemas.microsoft.com/office/powerpoint/2010/main" val="3119760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Messages for pregnant women</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2" y="1455486"/>
            <a:ext cx="8342496" cy="4917034"/>
          </a:xfrm>
        </p:spPr>
        <p:txBody>
          <a:bodyPr>
            <a:normAutofit fontScale="70000" lnSpcReduction="20000"/>
          </a:bodyPr>
          <a:lstStyle/>
          <a:p>
            <a:pPr marL="285750" indent="-285750">
              <a:buFont typeface="Arial" panose="020B0604020202020204" pitchFamily="34" charset="0"/>
              <a:buChar char="•"/>
            </a:pPr>
            <a:endParaRPr lang="en-GB" sz="800" dirty="0"/>
          </a:p>
          <a:p>
            <a:pPr marL="285750" indent="-285750">
              <a:lnSpc>
                <a:spcPct val="140000"/>
              </a:lnSpc>
              <a:spcBef>
                <a:spcPts val="0"/>
              </a:spcBef>
            </a:pPr>
            <a:r>
              <a:rPr lang="en-GB" sz="2100" dirty="0"/>
              <a:t>although the overall risk from COVID-19 disease in pregnant women and their new babies is low, in later pregnancy some women may become seriously unwell and need hospital treatment</a:t>
            </a:r>
          </a:p>
          <a:p>
            <a:pPr marL="285750" indent="-285750">
              <a:lnSpc>
                <a:spcPct val="140000"/>
              </a:lnSpc>
              <a:spcBef>
                <a:spcPts val="0"/>
              </a:spcBef>
            </a:pPr>
            <a:r>
              <a:rPr lang="en-GB" sz="2100" dirty="0"/>
              <a:t>hospital admission and severe illness may be more common in pregnant women than in women of the same age who are not pregnant </a:t>
            </a:r>
          </a:p>
          <a:p>
            <a:pPr marL="285750" indent="-285750">
              <a:lnSpc>
                <a:spcPct val="140000"/>
              </a:lnSpc>
              <a:spcBef>
                <a:spcPts val="0"/>
              </a:spcBef>
            </a:pPr>
            <a:r>
              <a:rPr lang="en-GB" sz="2100" dirty="0"/>
              <a:t>pregnant women with COVID-19 disease are more likely to have their babies early than women without COVID-19 </a:t>
            </a:r>
          </a:p>
          <a:p>
            <a:pPr marL="285750" indent="-285750">
              <a:lnSpc>
                <a:spcPct val="140000"/>
              </a:lnSpc>
              <a:spcBef>
                <a:spcPts val="0"/>
              </a:spcBef>
            </a:pPr>
            <a:r>
              <a:rPr lang="en-GB" sz="2100" dirty="0"/>
              <a:t>pregnant women with underlying clinical conditions are at higher risk of suffering serious complications from COVID-19</a:t>
            </a:r>
          </a:p>
          <a:p>
            <a:pPr marL="285750" indent="-285750">
              <a:lnSpc>
                <a:spcPct val="140000"/>
              </a:lnSpc>
              <a:spcBef>
                <a:spcPts val="0"/>
              </a:spcBef>
            </a:pPr>
            <a:r>
              <a:rPr lang="en-GB" sz="2100" dirty="0"/>
              <a:t>the COVID-19 vaccines available in the UK have been shown to be effective and safe and are recommended in pregnancy</a:t>
            </a:r>
          </a:p>
          <a:p>
            <a:pPr marL="285750" indent="-285750">
              <a:lnSpc>
                <a:spcPct val="140000"/>
              </a:lnSpc>
              <a:spcBef>
                <a:spcPts val="0"/>
              </a:spcBef>
            </a:pPr>
            <a:r>
              <a:rPr lang="en-GB" sz="2100" dirty="0"/>
              <a:t>these vaccines do not contain live coronavirus and cannot infect a pregnant woman or her unborn baby in the womb</a:t>
            </a:r>
          </a:p>
          <a:p>
            <a:pPr marL="285750" indent="-285750">
              <a:lnSpc>
                <a:spcPct val="140000"/>
              </a:lnSpc>
              <a:spcBef>
                <a:spcPts val="0"/>
              </a:spcBef>
            </a:pPr>
            <a:r>
              <a:rPr lang="en-GB" sz="2100" dirty="0"/>
              <a:t>vaccination is the best way to protect against the known risks of COVID-19 in pregnancy for both women and babies</a:t>
            </a:r>
          </a:p>
          <a:p>
            <a:pPr marL="285750" indent="-285750">
              <a:lnSpc>
                <a:spcPct val="140000"/>
              </a:lnSpc>
              <a:spcBef>
                <a:spcPts val="0"/>
              </a:spcBef>
            </a:pPr>
            <a:r>
              <a:rPr lang="en-GB" sz="2100" dirty="0"/>
              <a:t>it is important that pregnant women have their vaccination as soon as they are invited and that they receive both doses</a:t>
            </a:r>
          </a:p>
          <a:p>
            <a:endParaRPr lang="en-GB" sz="2000" dirty="0"/>
          </a:p>
          <a:p>
            <a:endParaRPr lang="en-GB" sz="2000" dirty="0"/>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pic>
        <p:nvPicPr>
          <p:cNvPr id="4" name="Picture 3">
            <a:extLst>
              <a:ext uri="{FF2B5EF4-FFF2-40B4-BE49-F238E27FC236}">
                <a16:creationId xmlns:a16="http://schemas.microsoft.com/office/drawing/2014/main" id="{938E022B-7B5D-4165-A946-CBC3C61D7E74}"/>
              </a:ext>
            </a:extLst>
          </p:cNvPr>
          <p:cNvPicPr>
            <a:picLocks noChangeAspect="1"/>
          </p:cNvPicPr>
          <p:nvPr/>
        </p:nvPicPr>
        <p:blipFill>
          <a:blip r:embed="rId3"/>
          <a:stretch>
            <a:fillRect/>
          </a:stretch>
        </p:blipFill>
        <p:spPr>
          <a:xfrm>
            <a:off x="8682605" y="1628958"/>
            <a:ext cx="3105438" cy="4559664"/>
          </a:xfrm>
          <a:prstGeom prst="rect">
            <a:avLst/>
          </a:prstGeom>
          <a:ln>
            <a:solidFill>
              <a:schemeClr val="tx1"/>
            </a:solidFill>
          </a:ln>
        </p:spPr>
      </p:pic>
    </p:spTree>
    <p:extLst>
      <p:ext uri="{BB962C8B-B14F-4D97-AF65-F5344CB8AC3E}">
        <p14:creationId xmlns:p14="http://schemas.microsoft.com/office/powerpoint/2010/main" val="84925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F4F8-422A-4672-97DB-4B3A49C5761D}"/>
              </a:ext>
            </a:extLst>
          </p:cNvPr>
          <p:cNvSpPr>
            <a:spLocks noGrp="1"/>
          </p:cNvSpPr>
          <p:nvPr>
            <p:ph type="title"/>
          </p:nvPr>
        </p:nvSpPr>
        <p:spPr>
          <a:xfrm>
            <a:off x="330206" y="280084"/>
            <a:ext cx="9921141" cy="972607"/>
          </a:xfrm>
        </p:spPr>
        <p:txBody>
          <a:bodyPr>
            <a:normAutofit fontScale="90000"/>
          </a:bodyPr>
          <a:lstStyle/>
          <a:p>
            <a:r>
              <a:rPr lang="en-GB" dirty="0"/>
              <a:t>Pre-requisites to administering COVID-19 vaccine</a:t>
            </a:r>
          </a:p>
        </p:txBody>
      </p:sp>
      <p:sp>
        <p:nvSpPr>
          <p:cNvPr id="3" name="Content Placeholder 2">
            <a:extLst>
              <a:ext uri="{FF2B5EF4-FFF2-40B4-BE49-F238E27FC236}">
                <a16:creationId xmlns:a16="http://schemas.microsoft.com/office/drawing/2014/main" id="{0556D813-83AB-48BE-A651-C6BC2E998FDF}"/>
              </a:ext>
            </a:extLst>
          </p:cNvPr>
          <p:cNvSpPr>
            <a:spLocks noGrp="1"/>
          </p:cNvSpPr>
          <p:nvPr>
            <p:ph idx="1"/>
          </p:nvPr>
        </p:nvSpPr>
        <p:spPr>
          <a:xfrm>
            <a:off x="330206" y="1505588"/>
            <a:ext cx="9400820" cy="4744210"/>
          </a:xfrm>
        </p:spPr>
        <p:txBody>
          <a:bodyPr>
            <a:normAutofit fontScale="55000" lnSpcReduction="20000"/>
          </a:bodyPr>
          <a:lstStyle/>
          <a:p>
            <a:pPr marL="0" indent="0">
              <a:lnSpc>
                <a:spcPct val="120000"/>
              </a:lnSpc>
              <a:spcBef>
                <a:spcPts val="0"/>
              </a:spcBef>
              <a:buNone/>
            </a:pPr>
            <a:r>
              <a:rPr lang="en-GB" sz="2600" dirty="0"/>
              <a:t>Before administering COVID-19 vaccine, you should have:</a:t>
            </a:r>
          </a:p>
          <a:p>
            <a:pPr marL="285750" indent="-285750">
              <a:lnSpc>
                <a:spcPct val="120000"/>
              </a:lnSpc>
              <a:spcBef>
                <a:spcPts val="1200"/>
              </a:spcBef>
            </a:pPr>
            <a:r>
              <a:rPr lang="en-GB" sz="2600" dirty="0"/>
              <a:t>undertaken training in the management of anaphylaxis and Basic Life Support (adult and/or paediatric) as specified by policy for your local area</a:t>
            </a:r>
          </a:p>
          <a:p>
            <a:pPr marL="285750" indent="-285750">
              <a:lnSpc>
                <a:spcPct val="120000"/>
              </a:lnSpc>
              <a:spcBef>
                <a:spcPts val="1200"/>
              </a:spcBef>
            </a:pPr>
            <a:r>
              <a:rPr lang="en-GB" sz="2600" dirty="0"/>
              <a:t>undertaken any additional statutory and mandatory training as required by your employer</a:t>
            </a:r>
          </a:p>
          <a:p>
            <a:pPr marL="285750" indent="-285750">
              <a:lnSpc>
                <a:spcPct val="120000"/>
              </a:lnSpc>
              <a:spcBef>
                <a:spcPts val="1200"/>
              </a:spcBef>
            </a:pPr>
            <a:r>
              <a:rPr lang="en-GB" sz="2600" dirty="0"/>
              <a:t>received COVID-19 vaccine training through attending a taught session and/or the eLearning for Healthcare COVID-19 vaccine elearning programme</a:t>
            </a:r>
          </a:p>
          <a:p>
            <a:pPr marL="285750" indent="-285750">
              <a:lnSpc>
                <a:spcPct val="120000"/>
              </a:lnSpc>
              <a:spcBef>
                <a:spcPts val="1200"/>
              </a:spcBef>
            </a:pPr>
            <a:r>
              <a:rPr lang="en-GB" sz="2600" dirty="0"/>
              <a:t>received practical training in COVID-19 vaccine preparation and administration</a:t>
            </a:r>
          </a:p>
          <a:p>
            <a:pPr marL="285750" lvl="0" indent="-285750">
              <a:lnSpc>
                <a:spcPct val="120000"/>
              </a:lnSpc>
              <a:spcBef>
                <a:spcPts val="1200"/>
              </a:spcBef>
            </a:pPr>
            <a:r>
              <a:rPr lang="en-GB" sz="2600" dirty="0"/>
              <a:t>completed the COVID-19 vaccinator competency assessment tool</a:t>
            </a:r>
          </a:p>
          <a:p>
            <a:pPr marL="285750" lvl="0" indent="-285750">
              <a:lnSpc>
                <a:spcPct val="120000"/>
              </a:lnSpc>
              <a:spcBef>
                <a:spcPts val="1200"/>
              </a:spcBef>
            </a:pPr>
            <a:r>
              <a:rPr lang="en-GB" sz="2600" dirty="0"/>
              <a:t>an appropriate legal framework to supply and administer COVID-19 vaccine in place for example patient specific prescription, Patient Specific Direction (PSD), Patient Group Direction (PGD) or Protocol</a:t>
            </a:r>
          </a:p>
          <a:p>
            <a:pPr marL="285750" lvl="0" indent="-285750">
              <a:lnSpc>
                <a:spcPct val="120000"/>
              </a:lnSpc>
              <a:spcBef>
                <a:spcPts val="1200"/>
              </a:spcBef>
            </a:pPr>
            <a:r>
              <a:rPr lang="en-GB" sz="2600" dirty="0"/>
              <a:t>accessed and familiarised yourself with the following key documents: Green Book COVID-19 chapter, the UKHSA ‘COVID-19 immunisation programme information for healthcare practitioners’ document and the vaccine product information in the Summary of Product Characteristics or ‘Information for healthcare professionals’ documents  (MHRA website)</a:t>
            </a:r>
          </a:p>
          <a:p>
            <a:endParaRPr lang="en-GB" dirty="0"/>
          </a:p>
        </p:txBody>
      </p:sp>
      <p:sp>
        <p:nvSpPr>
          <p:cNvPr id="4" name="Footer Placeholder 3">
            <a:extLst>
              <a:ext uri="{FF2B5EF4-FFF2-40B4-BE49-F238E27FC236}">
                <a16:creationId xmlns:a16="http://schemas.microsoft.com/office/drawing/2014/main" id="{59AE733F-4347-4F2E-A578-9730E182EBF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9CD6FABE-B0E5-4114-AD4F-73E7BE53C0A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138517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E65-3A08-4DD4-921C-02783EEA22C8}"/>
              </a:ext>
            </a:extLst>
          </p:cNvPr>
          <p:cNvSpPr>
            <a:spLocks noGrp="1"/>
          </p:cNvSpPr>
          <p:nvPr>
            <p:ph type="title"/>
          </p:nvPr>
        </p:nvSpPr>
        <p:spPr>
          <a:xfrm>
            <a:off x="330206" y="270785"/>
            <a:ext cx="10515600" cy="972607"/>
          </a:xfrm>
        </p:spPr>
        <p:txBody>
          <a:bodyPr/>
          <a:lstStyle/>
          <a:p>
            <a:r>
              <a:rPr lang="en-GB" dirty="0"/>
              <a:t>Breastfeeding</a:t>
            </a:r>
          </a:p>
        </p:txBody>
      </p:sp>
      <p:sp>
        <p:nvSpPr>
          <p:cNvPr id="3" name="Content Placeholder 2">
            <a:extLst>
              <a:ext uri="{FF2B5EF4-FFF2-40B4-BE49-F238E27FC236}">
                <a16:creationId xmlns:a16="http://schemas.microsoft.com/office/drawing/2014/main" id="{40FFE376-6590-4E94-9C25-134DDFFC2DBC}"/>
              </a:ext>
            </a:extLst>
          </p:cNvPr>
          <p:cNvSpPr>
            <a:spLocks noGrp="1"/>
          </p:cNvSpPr>
          <p:nvPr>
            <p:ph idx="1"/>
          </p:nvPr>
        </p:nvSpPr>
        <p:spPr>
          <a:xfrm>
            <a:off x="330206" y="1463111"/>
            <a:ext cx="8629236" cy="4895949"/>
          </a:xfrm>
        </p:spPr>
        <p:txBody>
          <a:bodyPr>
            <a:normAutofit fontScale="92500" lnSpcReduction="20000"/>
          </a:bodyPr>
          <a:lstStyle/>
          <a:p>
            <a:pPr marL="285750" indent="-285750">
              <a:lnSpc>
                <a:spcPct val="120000"/>
              </a:lnSpc>
              <a:spcBef>
                <a:spcPts val="0"/>
              </a:spcBef>
              <a:buFont typeface="Arial" panose="020B0604020202020204" pitchFamily="34" charset="0"/>
              <a:buChar char="•"/>
            </a:pPr>
            <a:r>
              <a:rPr lang="en-GB" sz="2000" dirty="0"/>
              <a:t>there is no known risk associated with giving non-live vaccines whilst breastfeeding</a:t>
            </a:r>
          </a:p>
          <a:p>
            <a:pPr marL="0" indent="0">
              <a:lnSpc>
                <a:spcPct val="120000"/>
              </a:lnSpc>
              <a:spcBef>
                <a:spcPts val="0"/>
              </a:spcBef>
            </a:pPr>
            <a:endParaRPr lang="en-GB" sz="1200" dirty="0"/>
          </a:p>
          <a:p>
            <a:pPr marL="285750" indent="-285750">
              <a:lnSpc>
                <a:spcPct val="120000"/>
              </a:lnSpc>
              <a:spcBef>
                <a:spcPts val="0"/>
              </a:spcBef>
              <a:buFont typeface="Arial" panose="020B0604020202020204" pitchFamily="34" charset="0"/>
              <a:buChar char="•"/>
            </a:pPr>
            <a:r>
              <a:rPr lang="en-GB" sz="2000" dirty="0"/>
              <a:t>JCVI advises that breastfeeding women should be offered any suitable COVID-19 vaccine </a:t>
            </a:r>
          </a:p>
          <a:p>
            <a:pPr marL="285750" indent="-285750">
              <a:lnSpc>
                <a:spcPct val="120000"/>
              </a:lnSpc>
              <a:spcBef>
                <a:spcPts val="0"/>
              </a:spcBef>
              <a:buFont typeface="Arial" panose="020B0604020202020204" pitchFamily="34" charset="0"/>
              <a:buChar char="•"/>
            </a:pPr>
            <a:endParaRPr lang="en-GB" sz="1200" dirty="0">
              <a:solidFill>
                <a:prstClr val="black"/>
              </a:solidFill>
            </a:endParaRPr>
          </a:p>
          <a:p>
            <a:pPr marL="285750" indent="-285750">
              <a:lnSpc>
                <a:spcPct val="120000"/>
              </a:lnSpc>
              <a:spcBef>
                <a:spcPts val="0"/>
              </a:spcBef>
              <a:buFont typeface="Arial" panose="020B0604020202020204" pitchFamily="34" charset="0"/>
              <a:buChar char="•"/>
            </a:pPr>
            <a:r>
              <a:rPr lang="en-GB" sz="2000" dirty="0">
                <a:solidFill>
                  <a:prstClr val="black"/>
                </a:solidFill>
              </a:rPr>
              <a:t>women should not stop breastfeeding in order to be vaccinated</a:t>
            </a:r>
          </a:p>
          <a:p>
            <a:pPr marL="285750" indent="-285750">
              <a:lnSpc>
                <a:spcPct val="120000"/>
              </a:lnSpc>
              <a:spcBef>
                <a:spcPts val="0"/>
              </a:spcBef>
              <a:buFont typeface="Arial" panose="020B0604020202020204" pitchFamily="34" charset="0"/>
              <a:buChar char="•"/>
            </a:pPr>
            <a:endParaRPr lang="en-GB" sz="1200" dirty="0">
              <a:solidFill>
                <a:prstClr val="black"/>
              </a:solidFill>
            </a:endParaRPr>
          </a:p>
          <a:p>
            <a:pPr marL="285750" indent="-285750">
              <a:lnSpc>
                <a:spcPct val="120000"/>
              </a:lnSpc>
              <a:spcBef>
                <a:spcPts val="0"/>
              </a:spcBef>
              <a:buFont typeface="Arial" panose="020B0604020202020204" pitchFamily="34" charset="0"/>
              <a:buChar char="•"/>
            </a:pPr>
            <a:r>
              <a:rPr lang="en-GB" sz="2000" dirty="0">
                <a:solidFill>
                  <a:prstClr val="black"/>
                </a:solidFill>
              </a:rPr>
              <a:t>Golan and others (2021) found that mRNA vaccine was not detected in breast milk</a:t>
            </a:r>
          </a:p>
          <a:p>
            <a:pPr marL="285750" indent="-285750">
              <a:lnSpc>
                <a:spcPct val="120000"/>
              </a:lnSpc>
              <a:spcBef>
                <a:spcPts val="0"/>
              </a:spcBef>
              <a:buFont typeface="Arial" panose="020B0604020202020204" pitchFamily="34" charset="0"/>
              <a:buChar char="•"/>
            </a:pPr>
            <a:endParaRPr lang="en-GB" sz="1200" dirty="0">
              <a:solidFill>
                <a:prstClr val="black"/>
              </a:solidFill>
            </a:endParaRPr>
          </a:p>
          <a:p>
            <a:pPr marL="285750" indent="-285750">
              <a:lnSpc>
                <a:spcPct val="120000"/>
              </a:lnSpc>
              <a:spcBef>
                <a:spcPts val="0"/>
              </a:spcBef>
              <a:buFont typeface="Arial" panose="020B0604020202020204" pitchFamily="34" charset="0"/>
              <a:buChar char="•"/>
            </a:pPr>
            <a:r>
              <a:rPr lang="en-GB" sz="2000" dirty="0">
                <a:solidFill>
                  <a:prstClr val="black"/>
                </a:solidFill>
              </a:rPr>
              <a:t>Juncker and others (2021) found that following vaccination with Pfizer BioNTech mRNA vaccine, protective SARS-CoV-2 specific antibody was observed in breast milk</a:t>
            </a:r>
          </a:p>
          <a:p>
            <a:pPr marL="285750" indent="-285750">
              <a:lnSpc>
                <a:spcPct val="120000"/>
              </a:lnSpc>
              <a:spcBef>
                <a:spcPts val="0"/>
              </a:spcBef>
              <a:buFont typeface="Arial" panose="020B0604020202020204" pitchFamily="34" charset="0"/>
              <a:buChar char="•"/>
            </a:pPr>
            <a:endParaRPr lang="en-GB" sz="1200" dirty="0">
              <a:solidFill>
                <a:prstClr val="black"/>
              </a:solidFill>
            </a:endParaRPr>
          </a:p>
          <a:p>
            <a:pPr marL="285750" indent="-285750">
              <a:lnSpc>
                <a:spcPct val="120000"/>
              </a:lnSpc>
              <a:spcBef>
                <a:spcPts val="0"/>
              </a:spcBef>
              <a:buFont typeface="Arial" panose="020B0604020202020204" pitchFamily="34" charset="0"/>
              <a:buChar char="•"/>
            </a:pPr>
            <a:r>
              <a:rPr lang="en-GB" sz="2000" dirty="0"/>
              <a:t>the developmental and health benefits of breastfeeding are clear and should be discussed with the woman, along with her clinical need for immunisation against COVID-19</a:t>
            </a:r>
            <a:endParaRPr lang="en-GB" sz="2000" dirty="0">
              <a:solidFill>
                <a:prstClr val="black"/>
              </a:solidFill>
            </a:endParaRPr>
          </a:p>
        </p:txBody>
      </p:sp>
      <p:sp>
        <p:nvSpPr>
          <p:cNvPr id="11" name="Footer Placeholder 10">
            <a:extLst>
              <a:ext uri="{FF2B5EF4-FFF2-40B4-BE49-F238E27FC236}">
                <a16:creationId xmlns:a16="http://schemas.microsoft.com/office/drawing/2014/main" id="{8C092E73-B45D-4166-8818-72375DE2F5A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DAA23F0B-9183-4711-9366-7070830D9690}"/>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pic>
        <p:nvPicPr>
          <p:cNvPr id="6" name="Picture 5">
            <a:extLst>
              <a:ext uri="{FF2B5EF4-FFF2-40B4-BE49-F238E27FC236}">
                <a16:creationId xmlns:a16="http://schemas.microsoft.com/office/drawing/2014/main" id="{1B75C73E-09A5-45A2-93C6-84280370B1BF}"/>
              </a:ext>
            </a:extLst>
          </p:cNvPr>
          <p:cNvPicPr>
            <a:picLocks noChangeAspect="1"/>
          </p:cNvPicPr>
          <p:nvPr/>
        </p:nvPicPr>
        <p:blipFill>
          <a:blip r:embed="rId3"/>
          <a:stretch>
            <a:fillRect/>
          </a:stretch>
        </p:blipFill>
        <p:spPr>
          <a:xfrm>
            <a:off x="9144750" y="1588633"/>
            <a:ext cx="2797870" cy="3920857"/>
          </a:xfrm>
          <a:prstGeom prst="rect">
            <a:avLst/>
          </a:prstGeom>
          <a:ln>
            <a:solidFill>
              <a:schemeClr val="tx1"/>
            </a:solidFill>
          </a:ln>
        </p:spPr>
      </p:pic>
    </p:spTree>
    <p:extLst>
      <p:ext uri="{BB962C8B-B14F-4D97-AF65-F5344CB8AC3E}">
        <p14:creationId xmlns:p14="http://schemas.microsoft.com/office/powerpoint/2010/main" val="1293402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lstStyle/>
          <a:p>
            <a:r>
              <a:rPr lang="en-GB" dirty="0"/>
              <a:t>Children aged 5 to 11 years in at risk groups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Autofit/>
          </a:bodyPr>
          <a:lstStyle/>
          <a:p>
            <a:pPr marL="0" indent="0">
              <a:lnSpc>
                <a:spcPct val="120000"/>
              </a:lnSpc>
              <a:buNone/>
            </a:pPr>
            <a:r>
              <a:rPr lang="en-GB" sz="1600" dirty="0"/>
              <a:t>On 22 December 2021, the JCVI recommended that children aged 5 to 11 years in the following two groups should be offered two 10 microgram doses of the Pfizer BioNTech Comirnaty vaccine with an interval of 8 weeks between the first and second doses:</a:t>
            </a:r>
          </a:p>
          <a:p>
            <a:pPr lvl="0">
              <a:lnSpc>
                <a:spcPct val="120000"/>
              </a:lnSpc>
            </a:pPr>
            <a:r>
              <a:rPr lang="en-GB" sz="1600" dirty="0"/>
              <a:t>children in a recognised clinical risk group who are at higher risk of severe </a:t>
            </a:r>
            <a:br>
              <a:rPr lang="en-GB" sz="1600" dirty="0"/>
            </a:br>
            <a:r>
              <a:rPr lang="en-GB" sz="1600" dirty="0"/>
              <a:t>COVID-19</a:t>
            </a:r>
          </a:p>
          <a:p>
            <a:pPr lvl="1">
              <a:lnSpc>
                <a:spcPct val="120000"/>
              </a:lnSpc>
            </a:pPr>
            <a:r>
              <a:rPr lang="en-GB" sz="1600" dirty="0"/>
              <a:t>this includes children who are about to commence immunosuppressive treatment</a:t>
            </a:r>
          </a:p>
          <a:p>
            <a:pPr lvl="0">
              <a:lnSpc>
                <a:spcPct val="120000"/>
              </a:lnSpc>
            </a:pPr>
            <a:r>
              <a:rPr lang="en-GB" sz="1600" dirty="0"/>
              <a:t>children who are a household contact of someone who is immunosuppressed </a:t>
            </a:r>
          </a:p>
          <a:p>
            <a:pPr lvl="1">
              <a:lnSpc>
                <a:spcPct val="120000"/>
              </a:lnSpc>
            </a:pPr>
            <a:r>
              <a:rPr lang="en-GB" sz="1600" dirty="0"/>
              <a:t>defined as those who expect to share living accommodation on most days (and therefore for whom continuing close contact is unavoidable) with individuals of any age who are immunosuppressed</a:t>
            </a:r>
          </a:p>
          <a:p>
            <a:pPr marL="285750" indent="-285750">
              <a:lnSpc>
                <a:spcPct val="120000"/>
              </a:lnSpc>
              <a:spcBef>
                <a:spcPts val="0"/>
              </a:spcBef>
              <a:buFont typeface="Arial" panose="020B0604020202020204" pitchFamily="34" charset="0"/>
              <a:buChar char="•"/>
            </a:pPr>
            <a:endParaRPr lang="en-GB" sz="1600" dirty="0"/>
          </a:p>
          <a:p>
            <a:pPr marL="269875" indent="-269875">
              <a:lnSpc>
                <a:spcPct val="120000"/>
              </a:lnSpc>
              <a:spcBef>
                <a:spcPts val="0"/>
              </a:spcBef>
            </a:pPr>
            <a:r>
              <a:rPr lang="en-GB" sz="1600" dirty="0"/>
              <a:t>eligible children aged 5 to 11 years should receive the Pfizer BioNTech Comirnaty 10 micrograms/dose COVID-19 vaccine formulated for use in this age group</a:t>
            </a:r>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pic>
        <p:nvPicPr>
          <p:cNvPr id="5" name="Picture 4">
            <a:extLst>
              <a:ext uri="{FF2B5EF4-FFF2-40B4-BE49-F238E27FC236}">
                <a16:creationId xmlns:a16="http://schemas.microsoft.com/office/drawing/2014/main" id="{A588272B-AA99-4EFF-B714-072A7ED34D19}"/>
              </a:ext>
            </a:extLst>
          </p:cNvPr>
          <p:cNvPicPr>
            <a:picLocks noChangeAspect="1"/>
          </p:cNvPicPr>
          <p:nvPr/>
        </p:nvPicPr>
        <p:blipFill>
          <a:blip r:embed="rId3"/>
          <a:stretch>
            <a:fillRect/>
          </a:stretch>
        </p:blipFill>
        <p:spPr>
          <a:xfrm>
            <a:off x="8732694" y="1810140"/>
            <a:ext cx="3129099" cy="4220998"/>
          </a:xfrm>
          <a:prstGeom prst="rect">
            <a:avLst/>
          </a:prstGeom>
          <a:ln>
            <a:solidFill>
              <a:schemeClr val="tx1"/>
            </a:solidFill>
          </a:ln>
        </p:spPr>
      </p:pic>
    </p:spTree>
    <p:extLst>
      <p:ext uri="{BB962C8B-B14F-4D97-AF65-F5344CB8AC3E}">
        <p14:creationId xmlns:p14="http://schemas.microsoft.com/office/powerpoint/2010/main" val="2550965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lstStyle/>
          <a:p>
            <a:r>
              <a:rPr lang="en-GB" dirty="0"/>
              <a:t>Children and young people aged 12 to 15 years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fontScale="70000" lnSpcReduction="20000"/>
          </a:bodyPr>
          <a:lstStyle/>
          <a:p>
            <a:pPr>
              <a:lnSpc>
                <a:spcPct val="120000"/>
              </a:lnSpc>
              <a:spcBef>
                <a:spcPts val="0"/>
              </a:spcBef>
            </a:pPr>
            <a:r>
              <a:rPr lang="en-GB" sz="2600" dirty="0"/>
              <a:t>on 13 September 2021, the UK Chief Medical Officers recommended that all 12 to 15 year olds should be offered a first dose of COVID-19 vaccine to:</a:t>
            </a:r>
          </a:p>
          <a:p>
            <a:pPr>
              <a:lnSpc>
                <a:spcPct val="120000"/>
              </a:lnSpc>
              <a:spcBef>
                <a:spcPts val="0"/>
              </a:spcBef>
            </a:pPr>
            <a:endParaRPr lang="en-GB" sz="2600" dirty="0"/>
          </a:p>
          <a:p>
            <a:pPr lvl="2">
              <a:lnSpc>
                <a:spcPct val="120000"/>
              </a:lnSpc>
              <a:spcBef>
                <a:spcPts val="0"/>
              </a:spcBef>
              <a:buFont typeface="Wingdings" panose="05000000000000000000" pitchFamily="2" charset="2"/>
              <a:buChar char="ü"/>
            </a:pPr>
            <a:r>
              <a:rPr lang="en-GB" sz="2600" dirty="0"/>
              <a:t>reduce the chances of them catching COVID-19 </a:t>
            </a:r>
          </a:p>
          <a:p>
            <a:pPr lvl="2">
              <a:lnSpc>
                <a:spcPct val="120000"/>
              </a:lnSpc>
              <a:spcBef>
                <a:spcPts val="0"/>
              </a:spcBef>
              <a:buFont typeface="Wingdings" panose="05000000000000000000" pitchFamily="2" charset="2"/>
              <a:buChar char="ü"/>
            </a:pPr>
            <a:r>
              <a:rPr lang="en-GB" sz="2600" dirty="0"/>
              <a:t>reduce the number of outbreaks in schools</a:t>
            </a:r>
          </a:p>
          <a:p>
            <a:pPr lvl="2">
              <a:lnSpc>
                <a:spcPct val="120000"/>
              </a:lnSpc>
              <a:spcBef>
                <a:spcPts val="0"/>
              </a:spcBef>
              <a:buFont typeface="Wingdings" panose="05000000000000000000" pitchFamily="2" charset="2"/>
              <a:buChar char="ü"/>
            </a:pPr>
            <a:r>
              <a:rPr lang="en-GB" sz="2600" dirty="0"/>
              <a:t>help avoid school absences </a:t>
            </a:r>
          </a:p>
          <a:p>
            <a:pPr lvl="2">
              <a:lnSpc>
                <a:spcPct val="120000"/>
              </a:lnSpc>
              <a:spcBef>
                <a:spcPts val="0"/>
              </a:spcBef>
              <a:buFont typeface="Wingdings" panose="05000000000000000000" pitchFamily="2" charset="2"/>
              <a:buChar char="ü"/>
            </a:pPr>
            <a:r>
              <a:rPr lang="en-GB" sz="2600" dirty="0"/>
              <a:t>help avoid disruption to face-to-face education </a:t>
            </a:r>
          </a:p>
          <a:p>
            <a:pPr>
              <a:lnSpc>
                <a:spcPct val="120000"/>
              </a:lnSpc>
              <a:spcBef>
                <a:spcPts val="0"/>
              </a:spcBef>
            </a:pPr>
            <a:endParaRPr lang="en-GB" sz="2600" dirty="0"/>
          </a:p>
          <a:p>
            <a:pPr marL="285750" indent="-285750">
              <a:lnSpc>
                <a:spcPct val="120000"/>
              </a:lnSpc>
              <a:spcBef>
                <a:spcPts val="0"/>
              </a:spcBef>
              <a:buFont typeface="Arial" panose="020B0604020202020204" pitchFamily="34" charset="0"/>
              <a:buChar char="•"/>
            </a:pPr>
            <a:endParaRPr lang="en-GB" sz="2600" dirty="0"/>
          </a:p>
          <a:p>
            <a:pPr marL="285750" indent="-285750">
              <a:lnSpc>
                <a:spcPct val="120000"/>
              </a:lnSpc>
              <a:spcBef>
                <a:spcPts val="0"/>
              </a:spcBef>
            </a:pPr>
            <a:r>
              <a:rPr lang="en-GB" sz="2600" dirty="0"/>
              <a:t>on 29</a:t>
            </a:r>
            <a:r>
              <a:rPr lang="en-GB" sz="2600" baseline="30000" dirty="0"/>
              <a:t> </a:t>
            </a:r>
            <a:r>
              <a:rPr lang="en-GB" sz="2600" dirty="0"/>
              <a:t>November 2021, the JCVI recommended that all young people in this age group be offered a second dose 12 weeks from the first dose </a:t>
            </a:r>
          </a:p>
          <a:p>
            <a:pPr marL="285750" indent="-285750">
              <a:lnSpc>
                <a:spcPct val="120000"/>
              </a:lnSpc>
              <a:spcBef>
                <a:spcPts val="0"/>
              </a:spcBef>
            </a:pPr>
            <a:endParaRPr lang="en-GB" sz="2600" dirty="0"/>
          </a:p>
          <a:p>
            <a:pPr marL="285750" indent="-285750">
              <a:lnSpc>
                <a:spcPct val="120000"/>
              </a:lnSpc>
              <a:spcBef>
                <a:spcPts val="0"/>
              </a:spcBef>
              <a:buFont typeface="Arial" panose="020B0604020202020204" pitchFamily="34" charset="0"/>
              <a:buChar char="•"/>
            </a:pPr>
            <a:endParaRPr lang="en-GB" sz="2600" dirty="0"/>
          </a:p>
          <a:p>
            <a:pPr marL="285750" indent="-285750">
              <a:lnSpc>
                <a:spcPct val="120000"/>
              </a:lnSpc>
              <a:spcBef>
                <a:spcPts val="0"/>
              </a:spcBef>
              <a:buFont typeface="Arial" panose="020B0604020202020204" pitchFamily="34" charset="0"/>
              <a:buChar char="•"/>
            </a:pPr>
            <a:r>
              <a:rPr lang="en-GB" sz="2600" dirty="0"/>
              <a:t>the Pfizer BioNTech Comirnaty 30 micrograms/dose vaccine should be used for those aged from 12 years</a:t>
            </a:r>
            <a:endParaRPr lang="en-GB" sz="1000" dirty="0"/>
          </a:p>
          <a:p>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6" name="Picture 5">
            <a:extLst>
              <a:ext uri="{FF2B5EF4-FFF2-40B4-BE49-F238E27FC236}">
                <a16:creationId xmlns:a16="http://schemas.microsoft.com/office/drawing/2014/main" id="{32947EFF-6DC8-4904-B992-DFF62B5AD832}"/>
              </a:ext>
            </a:extLst>
          </p:cNvPr>
          <p:cNvPicPr>
            <a:picLocks noChangeAspect="1"/>
          </p:cNvPicPr>
          <p:nvPr/>
        </p:nvPicPr>
        <p:blipFill>
          <a:blip r:embed="rId3"/>
          <a:stretch>
            <a:fillRect/>
          </a:stretch>
        </p:blipFill>
        <p:spPr>
          <a:xfrm>
            <a:off x="8728844" y="3994589"/>
            <a:ext cx="1621508" cy="2195762"/>
          </a:xfrm>
          <a:prstGeom prst="rect">
            <a:avLst/>
          </a:prstGeom>
          <a:ln>
            <a:solidFill>
              <a:schemeClr val="tx1"/>
            </a:solidFill>
          </a:ln>
        </p:spPr>
      </p:pic>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pic>
        <p:nvPicPr>
          <p:cNvPr id="4" name="Picture 3">
            <a:extLst>
              <a:ext uri="{FF2B5EF4-FFF2-40B4-BE49-F238E27FC236}">
                <a16:creationId xmlns:a16="http://schemas.microsoft.com/office/drawing/2014/main" id="{935157E3-2ACF-4585-B439-C3D00F00B70A}"/>
              </a:ext>
            </a:extLst>
          </p:cNvPr>
          <p:cNvPicPr>
            <a:picLocks noChangeAspect="1"/>
          </p:cNvPicPr>
          <p:nvPr/>
        </p:nvPicPr>
        <p:blipFill>
          <a:blip r:embed="rId4"/>
          <a:stretch>
            <a:fillRect/>
          </a:stretch>
        </p:blipFill>
        <p:spPr>
          <a:xfrm>
            <a:off x="8728844" y="1460139"/>
            <a:ext cx="1658508" cy="2365412"/>
          </a:xfrm>
          <a:prstGeom prst="rect">
            <a:avLst/>
          </a:prstGeom>
          <a:ln>
            <a:solidFill>
              <a:schemeClr val="tx1"/>
            </a:solidFill>
          </a:ln>
        </p:spPr>
      </p:pic>
    </p:spTree>
    <p:extLst>
      <p:ext uri="{BB962C8B-B14F-4D97-AF65-F5344CB8AC3E}">
        <p14:creationId xmlns:p14="http://schemas.microsoft.com/office/powerpoint/2010/main" val="1654583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Young people aged 16 and 17 years </a:t>
            </a:r>
            <a:br>
              <a:rPr lang="en-GB" dirty="0"/>
            </a:br>
            <a:r>
              <a:rPr lang="en-GB" dirty="0"/>
              <a:t>(not in an at risk group)</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a:bodyPr>
          <a:lstStyle/>
          <a:p>
            <a:pPr marL="285750" indent="-285750">
              <a:lnSpc>
                <a:spcPct val="120000"/>
              </a:lnSpc>
              <a:spcBef>
                <a:spcPts val="0"/>
              </a:spcBef>
            </a:pPr>
            <a:r>
              <a:rPr lang="en-GB" sz="2000" dirty="0"/>
              <a:t>on 4 August 2021, the JCVI recommended all 16 to 17 year olds should be offered a first dose of the Pfizer BioNTech vaccine </a:t>
            </a:r>
          </a:p>
          <a:p>
            <a:pPr marL="285750" indent="-285750">
              <a:lnSpc>
                <a:spcPct val="120000"/>
              </a:lnSpc>
              <a:spcBef>
                <a:spcPts val="0"/>
              </a:spcBef>
            </a:pPr>
            <a:endParaRPr lang="en-GB" sz="2000" dirty="0"/>
          </a:p>
          <a:p>
            <a:pPr marL="285750" indent="-285750">
              <a:lnSpc>
                <a:spcPct val="120000"/>
              </a:lnSpc>
              <a:spcBef>
                <a:spcPts val="0"/>
              </a:spcBef>
            </a:pPr>
            <a:r>
              <a:rPr lang="en-GB" sz="2000" dirty="0"/>
              <a:t>on 15 November 2021, the JCVI recommended that those in this age group who are not in an at-risk group should be offered a second dose after an interval of at least 12 weeks</a:t>
            </a:r>
          </a:p>
          <a:p>
            <a:pPr marL="285750" indent="-285750">
              <a:lnSpc>
                <a:spcPct val="120000"/>
              </a:lnSpc>
              <a:spcBef>
                <a:spcPts val="0"/>
              </a:spcBef>
            </a:pPr>
            <a:endParaRPr lang="en-GB" sz="2000" dirty="0"/>
          </a:p>
          <a:p>
            <a:pPr marL="285750" indent="-285750">
              <a:lnSpc>
                <a:spcPct val="120000"/>
              </a:lnSpc>
              <a:spcBef>
                <a:spcPts val="0"/>
              </a:spcBef>
            </a:pPr>
            <a:r>
              <a:rPr lang="en-GB" sz="2000" dirty="0"/>
              <a:t>on 22 December 2021, the JCVI advised that young people aged 16 to 17 years should be offered a booster dose of the Pfizer BioNTech COVID-19 vaccine at least 3 months from their last primary dose</a:t>
            </a:r>
          </a:p>
          <a:p>
            <a:pPr marL="285750" indent="-285750">
              <a:lnSpc>
                <a:spcPct val="120000"/>
              </a:lnSpc>
              <a:spcBef>
                <a:spcPts val="0"/>
              </a:spcBef>
            </a:pPr>
            <a:endParaRPr lang="en-GB" sz="1000" dirty="0"/>
          </a:p>
          <a:p>
            <a:pPr marL="0" indent="0">
              <a:buNone/>
            </a:pPr>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pic>
        <p:nvPicPr>
          <p:cNvPr id="5" name="Picture 4">
            <a:extLst>
              <a:ext uri="{FF2B5EF4-FFF2-40B4-BE49-F238E27FC236}">
                <a16:creationId xmlns:a16="http://schemas.microsoft.com/office/drawing/2014/main" id="{38915AC2-E4DB-4440-8E74-F2D4B75E3012}"/>
              </a:ext>
            </a:extLst>
          </p:cNvPr>
          <p:cNvPicPr>
            <a:picLocks noChangeAspect="1"/>
          </p:cNvPicPr>
          <p:nvPr/>
        </p:nvPicPr>
        <p:blipFill>
          <a:blip r:embed="rId3"/>
          <a:stretch>
            <a:fillRect/>
          </a:stretch>
        </p:blipFill>
        <p:spPr>
          <a:xfrm>
            <a:off x="10051421" y="3820511"/>
            <a:ext cx="1810372" cy="2583864"/>
          </a:xfrm>
          <a:prstGeom prst="rect">
            <a:avLst/>
          </a:prstGeom>
          <a:ln>
            <a:solidFill>
              <a:schemeClr val="tx1"/>
            </a:solidFill>
          </a:ln>
        </p:spPr>
      </p:pic>
      <p:pic>
        <p:nvPicPr>
          <p:cNvPr id="6" name="Picture 5">
            <a:extLst>
              <a:ext uri="{FF2B5EF4-FFF2-40B4-BE49-F238E27FC236}">
                <a16:creationId xmlns:a16="http://schemas.microsoft.com/office/drawing/2014/main" id="{66CFEB1C-C9FF-441D-9543-1BA9A84A5B75}"/>
              </a:ext>
            </a:extLst>
          </p:cNvPr>
          <p:cNvPicPr>
            <a:picLocks noChangeAspect="1"/>
          </p:cNvPicPr>
          <p:nvPr/>
        </p:nvPicPr>
        <p:blipFill>
          <a:blip r:embed="rId4"/>
          <a:stretch>
            <a:fillRect/>
          </a:stretch>
        </p:blipFill>
        <p:spPr>
          <a:xfrm>
            <a:off x="10529107" y="1450672"/>
            <a:ext cx="1424676" cy="2583865"/>
          </a:xfrm>
          <a:prstGeom prst="rect">
            <a:avLst/>
          </a:prstGeom>
          <a:ln>
            <a:solidFill>
              <a:schemeClr val="tx1"/>
            </a:solidFill>
          </a:ln>
        </p:spPr>
      </p:pic>
    </p:spTree>
    <p:extLst>
      <p:ext uri="{BB962C8B-B14F-4D97-AF65-F5344CB8AC3E}">
        <p14:creationId xmlns:p14="http://schemas.microsoft.com/office/powerpoint/2010/main" val="3898460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12 week dose interval for young people </a:t>
            </a:r>
            <a:br>
              <a:rPr lang="en-GB" dirty="0"/>
            </a:br>
            <a:r>
              <a:rPr lang="en-GB" dirty="0"/>
              <a:t>aged 12 to 17 years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a:bodyPr>
          <a:lstStyle/>
          <a:p>
            <a:pPr marL="285750" indent="-285750">
              <a:lnSpc>
                <a:spcPct val="120000"/>
              </a:lnSpc>
              <a:spcBef>
                <a:spcPts val="0"/>
              </a:spcBef>
            </a:pPr>
            <a:endParaRPr lang="en-GB" sz="1000" dirty="0"/>
          </a:p>
          <a:p>
            <a:pPr fontAlgn="base">
              <a:lnSpc>
                <a:spcPct val="100000"/>
              </a:lnSpc>
            </a:pPr>
            <a:r>
              <a:rPr lang="en-GB" sz="2000" dirty="0"/>
              <a:t>for 12 to 17 year olds not in an at-risk group, a 12-week interval between doses is preferred</a:t>
            </a:r>
          </a:p>
          <a:p>
            <a:pPr fontAlgn="base">
              <a:lnSpc>
                <a:spcPct val="100000"/>
              </a:lnSpc>
            </a:pPr>
            <a:r>
              <a:rPr lang="en-GB" sz="2000" dirty="0"/>
              <a:t>this interval reflects the strong evidence of high levels of protection against severe disease from the first dose</a:t>
            </a:r>
          </a:p>
          <a:p>
            <a:pPr fontAlgn="base">
              <a:lnSpc>
                <a:spcPct val="100000"/>
              </a:lnSpc>
            </a:pPr>
            <a:r>
              <a:rPr lang="en-GB" sz="2000" dirty="0"/>
              <a:t>emerging evidence also suggests that countries with longer schedules (8 to 12 weeks) may have a lower rate of myocarditis after the second dose</a:t>
            </a:r>
          </a:p>
          <a:p>
            <a:pPr fontAlgn="base">
              <a:lnSpc>
                <a:spcPct val="100000"/>
              </a:lnSpc>
            </a:pPr>
            <a:r>
              <a:rPr lang="en-GB" sz="2000" dirty="0"/>
              <a:t>although this latter evidence is limited, JCVI have taken a precautionary approach to mitigate the very rare risk of post-vaccine myocarditis</a:t>
            </a:r>
          </a:p>
          <a:p>
            <a:pPr marL="285750" indent="-285750">
              <a:lnSpc>
                <a:spcPct val="120000"/>
              </a:lnSpc>
              <a:spcBef>
                <a:spcPts val="0"/>
              </a:spcBef>
            </a:pPr>
            <a:endParaRPr lang="en-GB" sz="900" dirty="0"/>
          </a:p>
          <a:p>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pic>
        <p:nvPicPr>
          <p:cNvPr id="6" name="Picture 5">
            <a:extLst>
              <a:ext uri="{FF2B5EF4-FFF2-40B4-BE49-F238E27FC236}">
                <a16:creationId xmlns:a16="http://schemas.microsoft.com/office/drawing/2014/main" id="{790511DC-5AB3-4412-80F0-1CBD74F06C08}"/>
              </a:ext>
            </a:extLst>
          </p:cNvPr>
          <p:cNvPicPr>
            <a:picLocks noChangeAspect="1"/>
          </p:cNvPicPr>
          <p:nvPr/>
        </p:nvPicPr>
        <p:blipFill>
          <a:blip r:embed="rId3"/>
          <a:stretch>
            <a:fillRect/>
          </a:stretch>
        </p:blipFill>
        <p:spPr>
          <a:xfrm>
            <a:off x="9415365" y="1814050"/>
            <a:ext cx="2446428" cy="3413161"/>
          </a:xfrm>
          <a:prstGeom prst="rect">
            <a:avLst/>
          </a:prstGeom>
          <a:ln>
            <a:solidFill>
              <a:schemeClr val="tx1"/>
            </a:solidFill>
          </a:ln>
        </p:spPr>
      </p:pic>
    </p:spTree>
    <p:extLst>
      <p:ext uri="{BB962C8B-B14F-4D97-AF65-F5344CB8AC3E}">
        <p14:creationId xmlns:p14="http://schemas.microsoft.com/office/powerpoint/2010/main" val="3877046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D339-E617-475A-9C51-3421E5E6A7B1}"/>
              </a:ext>
            </a:extLst>
          </p:cNvPr>
          <p:cNvSpPr>
            <a:spLocks noGrp="1"/>
          </p:cNvSpPr>
          <p:nvPr>
            <p:ph type="title"/>
          </p:nvPr>
        </p:nvSpPr>
        <p:spPr/>
        <p:txBody>
          <a:bodyPr>
            <a:normAutofit fontScale="90000"/>
          </a:bodyPr>
          <a:lstStyle/>
          <a:p>
            <a:r>
              <a:rPr lang="en-GB" dirty="0"/>
              <a:t>Young people aged 12 to 17 years with underlying medical conditions</a:t>
            </a:r>
            <a:br>
              <a:rPr lang="en-GB" dirty="0"/>
            </a:br>
            <a:endParaRPr lang="en-GB" dirty="0"/>
          </a:p>
        </p:txBody>
      </p:sp>
      <p:sp>
        <p:nvSpPr>
          <p:cNvPr id="3" name="Content Placeholder 2">
            <a:extLst>
              <a:ext uri="{FF2B5EF4-FFF2-40B4-BE49-F238E27FC236}">
                <a16:creationId xmlns:a16="http://schemas.microsoft.com/office/drawing/2014/main" id="{AE4EA41A-D049-410A-ACD0-3165BDFBE4A8}"/>
              </a:ext>
            </a:extLst>
          </p:cNvPr>
          <p:cNvSpPr>
            <a:spLocks noGrp="1"/>
          </p:cNvSpPr>
          <p:nvPr>
            <p:ph idx="1"/>
          </p:nvPr>
        </p:nvSpPr>
        <p:spPr>
          <a:xfrm>
            <a:off x="428795" y="1463650"/>
            <a:ext cx="10417011" cy="5214934"/>
          </a:xfrm>
        </p:spPr>
        <p:txBody>
          <a:bodyPr>
            <a:normAutofit fontScale="85000" lnSpcReduction="20000"/>
          </a:bodyPr>
          <a:lstStyle/>
          <a:p>
            <a:pPr marL="0" indent="0">
              <a:lnSpc>
                <a:spcPct val="120000"/>
              </a:lnSpc>
              <a:spcBef>
                <a:spcPts val="0"/>
              </a:spcBef>
              <a:buNone/>
            </a:pPr>
            <a:r>
              <a:rPr lang="en-GB" dirty="0"/>
              <a:t>Children from 12 years in the following groups are recommended to receive 2 doses of vaccine 8 weeks apart:</a:t>
            </a:r>
          </a:p>
          <a:p>
            <a:pPr>
              <a:lnSpc>
                <a:spcPct val="120000"/>
              </a:lnSpc>
              <a:spcBef>
                <a:spcPts val="0"/>
              </a:spcBef>
            </a:pPr>
            <a:endParaRPr lang="en-GB" sz="1000" dirty="0"/>
          </a:p>
          <a:p>
            <a:pPr marL="0" lvl="0" indent="0">
              <a:lnSpc>
                <a:spcPct val="120000"/>
              </a:lnSpc>
              <a:spcBef>
                <a:spcPts val="0"/>
              </a:spcBef>
              <a:buNone/>
            </a:pPr>
            <a:r>
              <a:rPr lang="en-GB" dirty="0"/>
              <a:t>Children and young people aged 12 years and over with specific underlying health conditions that put them at risk of serious COVID-19  </a:t>
            </a:r>
          </a:p>
          <a:p>
            <a:pPr marL="692150" lvl="1" indent="-342900">
              <a:lnSpc>
                <a:spcPct val="120000"/>
              </a:lnSpc>
              <a:spcBef>
                <a:spcPts val="0"/>
              </a:spcBef>
            </a:pPr>
            <a:r>
              <a:rPr lang="en-GB" sz="1900" dirty="0"/>
              <a:t>chronic respiratory disease, heart conditions, kidney, liver and digestive system conditions and chronic neurological disease</a:t>
            </a:r>
          </a:p>
          <a:p>
            <a:pPr marL="692150" lvl="1" indent="-342900">
              <a:lnSpc>
                <a:spcPct val="120000"/>
              </a:lnSpc>
              <a:spcBef>
                <a:spcPts val="0"/>
              </a:spcBef>
            </a:pPr>
            <a:r>
              <a:rPr lang="en-GB" sz="1900" dirty="0"/>
              <a:t>endocrine disorders</a:t>
            </a:r>
          </a:p>
          <a:p>
            <a:pPr marL="692150" lvl="1" indent="-342900">
              <a:lnSpc>
                <a:spcPct val="120000"/>
              </a:lnSpc>
              <a:spcBef>
                <a:spcPts val="0"/>
              </a:spcBef>
            </a:pPr>
            <a:r>
              <a:rPr lang="en-GB" sz="1900" dirty="0"/>
              <a:t>immunosuppression due to disease or treatment</a:t>
            </a:r>
          </a:p>
          <a:p>
            <a:pPr marL="692150" lvl="1" indent="-342900">
              <a:lnSpc>
                <a:spcPct val="120000"/>
              </a:lnSpc>
              <a:spcBef>
                <a:spcPts val="0"/>
              </a:spcBef>
            </a:pPr>
            <a:r>
              <a:rPr lang="en-GB" sz="1900" dirty="0"/>
              <a:t>asplenia or dysfunction of the spleen</a:t>
            </a:r>
          </a:p>
          <a:p>
            <a:pPr marL="692150" lvl="1" indent="-342900">
              <a:lnSpc>
                <a:spcPct val="120000"/>
              </a:lnSpc>
              <a:spcBef>
                <a:spcPts val="0"/>
              </a:spcBef>
            </a:pPr>
            <a:r>
              <a:rPr lang="en-GB" sz="1900" dirty="0"/>
              <a:t>serious genetic abnormalities that affect a number of systems</a:t>
            </a:r>
          </a:p>
          <a:p>
            <a:pPr marL="692150" lvl="1" indent="-342900">
              <a:lnSpc>
                <a:spcPct val="120000"/>
              </a:lnSpc>
              <a:spcBef>
                <a:spcPts val="0"/>
              </a:spcBef>
            </a:pPr>
            <a:r>
              <a:rPr lang="en-GB" sz="1900" dirty="0"/>
              <a:t>pregnancy</a:t>
            </a:r>
          </a:p>
          <a:p>
            <a:pPr marL="349250" lvl="1" indent="0">
              <a:lnSpc>
                <a:spcPct val="120000"/>
              </a:lnSpc>
              <a:spcBef>
                <a:spcPts val="0"/>
              </a:spcBef>
            </a:pPr>
            <a:endParaRPr lang="en-GB" sz="1000" dirty="0"/>
          </a:p>
          <a:p>
            <a:pPr marL="0" lvl="0" indent="0">
              <a:lnSpc>
                <a:spcPct val="120000"/>
              </a:lnSpc>
              <a:spcBef>
                <a:spcPts val="0"/>
              </a:spcBef>
              <a:buNone/>
            </a:pPr>
            <a:r>
              <a:rPr lang="en-GB" dirty="0"/>
              <a:t>Children and young people aged 12 years and over who are household contacts of immunosuppressed individuals </a:t>
            </a:r>
          </a:p>
          <a:p>
            <a:pPr marL="692150" lvl="1" indent="-342900">
              <a:lnSpc>
                <a:spcPct val="120000"/>
              </a:lnSpc>
              <a:spcBef>
                <a:spcPts val="0"/>
              </a:spcBef>
            </a:pPr>
            <a:r>
              <a:rPr lang="en-GB" sz="1900" dirty="0"/>
              <a:t>who expect to share living accommodation on most days (and for whom continuing close contact is unavoidable) with individuals of any age who are immunosuppressed</a:t>
            </a:r>
          </a:p>
          <a:p>
            <a:pPr marL="349250" lvl="1" indent="0">
              <a:lnSpc>
                <a:spcPct val="120000"/>
              </a:lnSpc>
              <a:spcBef>
                <a:spcPts val="0"/>
              </a:spcBef>
            </a:pPr>
            <a:endParaRPr lang="en-GB" sz="800" dirty="0"/>
          </a:p>
          <a:p>
            <a:r>
              <a:rPr lang="en-GB" dirty="0"/>
              <a:t>a booster dose should be given 3 months after last primary dose to both of these groups </a:t>
            </a:r>
          </a:p>
          <a:p>
            <a:endParaRPr lang="en-GB" dirty="0"/>
          </a:p>
          <a:p>
            <a:endParaRPr lang="en-GB" dirty="0"/>
          </a:p>
          <a:p>
            <a:endParaRPr lang="en-GB" dirty="0"/>
          </a:p>
          <a:p>
            <a:endParaRPr lang="en-GB" dirty="0"/>
          </a:p>
        </p:txBody>
      </p:sp>
      <p:sp>
        <p:nvSpPr>
          <p:cNvPr id="10" name="Footer Placeholder 9">
            <a:extLst>
              <a:ext uri="{FF2B5EF4-FFF2-40B4-BE49-F238E27FC236}">
                <a16:creationId xmlns:a16="http://schemas.microsoft.com/office/drawing/2014/main" id="{8043DA68-84E3-4EB7-952B-F7B1C5B4161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39458EB1-2BBF-46CE-848F-940AEBF6BB1F}"/>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
        <p:nvSpPr>
          <p:cNvPr id="4" name="TextBox 3">
            <a:extLst>
              <a:ext uri="{FF2B5EF4-FFF2-40B4-BE49-F238E27FC236}">
                <a16:creationId xmlns:a16="http://schemas.microsoft.com/office/drawing/2014/main" id="{9CC1A031-C4C6-4D98-A3A0-DFE928063A8C}"/>
              </a:ext>
            </a:extLst>
          </p:cNvPr>
          <p:cNvSpPr txBox="1"/>
          <p:nvPr/>
        </p:nvSpPr>
        <p:spPr>
          <a:xfrm>
            <a:off x="7789051" y="3375457"/>
            <a:ext cx="2881745" cy="844142"/>
          </a:xfrm>
          <a:prstGeom prst="rect">
            <a:avLst/>
          </a:prstGeom>
          <a:noFill/>
        </p:spPr>
        <p:txBody>
          <a:bodyPr wrap="square" rtlCol="0">
            <a:spAutoFit/>
          </a:bodyPr>
          <a:lstStyle/>
          <a:p>
            <a:pPr>
              <a:lnSpc>
                <a:spcPct val="120000"/>
              </a:lnSpc>
            </a:pPr>
            <a:r>
              <a:rPr lang="en-GB" sz="1400" dirty="0"/>
              <a:t>Further detail about these groups is provided in the </a:t>
            </a:r>
            <a:r>
              <a:rPr lang="en-GB" sz="1400" u="sng" dirty="0">
                <a:hlinkClick r:id="rId3"/>
              </a:rPr>
              <a:t>Green Book COVID-19 chapter</a:t>
            </a:r>
            <a:r>
              <a:rPr lang="en-GB" sz="1400" dirty="0"/>
              <a:t> </a:t>
            </a:r>
          </a:p>
        </p:txBody>
      </p:sp>
    </p:spTree>
    <p:extLst>
      <p:ext uri="{BB962C8B-B14F-4D97-AF65-F5344CB8AC3E}">
        <p14:creationId xmlns:p14="http://schemas.microsoft.com/office/powerpoint/2010/main" val="1157160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2AAC-787C-4C07-A533-2D980D14ABDF}"/>
              </a:ext>
            </a:extLst>
          </p:cNvPr>
          <p:cNvSpPr>
            <a:spLocks noGrp="1"/>
          </p:cNvSpPr>
          <p:nvPr>
            <p:ph type="title"/>
          </p:nvPr>
        </p:nvSpPr>
        <p:spPr/>
        <p:txBody>
          <a:bodyPr>
            <a:normAutofit fontScale="90000"/>
          </a:bodyPr>
          <a:lstStyle/>
          <a:p>
            <a:r>
              <a:rPr lang="en-GB" dirty="0"/>
              <a:t>Vaccination of children and young people who have had SARS-CoV-2 infection</a:t>
            </a:r>
            <a:br>
              <a:rPr lang="en-GB" dirty="0"/>
            </a:br>
            <a:endParaRPr lang="en-GB" dirty="0"/>
          </a:p>
        </p:txBody>
      </p:sp>
      <p:sp>
        <p:nvSpPr>
          <p:cNvPr id="3" name="Content Placeholder 2">
            <a:extLst>
              <a:ext uri="{FF2B5EF4-FFF2-40B4-BE49-F238E27FC236}">
                <a16:creationId xmlns:a16="http://schemas.microsoft.com/office/drawing/2014/main" id="{C2EF79BB-2505-4D2E-AD24-5B4148CB2B4D}"/>
              </a:ext>
            </a:extLst>
          </p:cNvPr>
          <p:cNvSpPr>
            <a:spLocks noGrp="1"/>
          </p:cNvSpPr>
          <p:nvPr>
            <p:ph idx="1"/>
          </p:nvPr>
        </p:nvSpPr>
        <p:spPr>
          <a:xfrm>
            <a:off x="330206" y="1579418"/>
            <a:ext cx="10700260" cy="4546746"/>
          </a:xfrm>
        </p:spPr>
        <p:txBody>
          <a:bodyPr>
            <a:noAutofit/>
          </a:bodyPr>
          <a:lstStyle/>
          <a:p>
            <a:pPr>
              <a:lnSpc>
                <a:spcPct val="110000"/>
              </a:lnSpc>
            </a:pPr>
            <a:r>
              <a:rPr lang="en-GB" sz="1700" dirty="0"/>
              <a:t>it is recommended that vaccination should ideally be deferred until 12 weeks from onset (or sample date) of SARS-CoV-2 infection in children and young people under 18 years who are not in high risk groups</a:t>
            </a:r>
          </a:p>
          <a:p>
            <a:pPr>
              <a:lnSpc>
                <a:spcPct val="110000"/>
              </a:lnSpc>
            </a:pPr>
            <a:r>
              <a:rPr lang="en-GB" sz="1700" dirty="0"/>
              <a:t>in younger people, protection from serious complications in those who have had infection is likely to be high for a period of months</a:t>
            </a:r>
          </a:p>
          <a:p>
            <a:pPr>
              <a:lnSpc>
                <a:spcPct val="110000"/>
              </a:lnSpc>
            </a:pPr>
            <a:r>
              <a:rPr lang="en-GB" sz="1700" dirty="0"/>
              <a:t>limited evidence suggests that countries with longer intervals between primary doses (eight to twelve weeks) may have a lower rate of myocarditis after the second dose. </a:t>
            </a:r>
          </a:p>
          <a:p>
            <a:pPr>
              <a:lnSpc>
                <a:spcPct val="110000"/>
              </a:lnSpc>
            </a:pPr>
            <a:r>
              <a:rPr lang="en-GB" sz="1700" dirty="0"/>
              <a:t>based on extrapolation from this limited evidence, JCVI have taken a precautionary approach to mitigate the very rare risk of post-vaccine myocarditis </a:t>
            </a:r>
          </a:p>
          <a:p>
            <a:pPr>
              <a:lnSpc>
                <a:spcPct val="110000"/>
              </a:lnSpc>
            </a:pPr>
            <a:r>
              <a:rPr lang="en-GB" sz="1700" dirty="0"/>
              <a:t>current advice for children who have developed Paediatric multisystem inflammatory syndrome temporally associated with SARS-CoV-2 infection (PIMS-TS) suggests that an interval of 12 weeks should be observed, although earlier administration can be considered in those at risk of infection and/or who are fully recovered</a:t>
            </a:r>
          </a:p>
          <a:p>
            <a:pPr>
              <a:lnSpc>
                <a:spcPct val="110000"/>
              </a:lnSpc>
            </a:pPr>
            <a:r>
              <a:rPr lang="en-GB" sz="1700" dirty="0"/>
              <a:t>this recommendation does not affect those aged 5 to 17 in clinical at-risk groups. These individuals should be offered COVID-19 vaccine if they are 4 weeks post a positive test </a:t>
            </a:r>
          </a:p>
        </p:txBody>
      </p:sp>
      <p:sp>
        <p:nvSpPr>
          <p:cNvPr id="4" name="Footer Placeholder 3">
            <a:extLst>
              <a:ext uri="{FF2B5EF4-FFF2-40B4-BE49-F238E27FC236}">
                <a16:creationId xmlns:a16="http://schemas.microsoft.com/office/drawing/2014/main" id="{E122978E-65C5-4959-B241-4B453A4B6AE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E6F5D395-5DD4-4609-A994-4F3450D90FAE}"/>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Tree>
    <p:extLst>
      <p:ext uri="{BB962C8B-B14F-4D97-AF65-F5344CB8AC3E}">
        <p14:creationId xmlns:p14="http://schemas.microsoft.com/office/powerpoint/2010/main" val="521690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650832" cy="972607"/>
          </a:xfrm>
        </p:spPr>
        <p:txBody>
          <a:bodyPr>
            <a:normAutofit fontScale="90000"/>
          </a:bodyPr>
          <a:lstStyle/>
          <a:p>
            <a:r>
              <a:rPr lang="en-GB" dirty="0"/>
              <a:t>Which vaccine for young people aged 12 to 17 years?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a:bodyPr>
          <a:lstStyle/>
          <a:p>
            <a:pPr marL="285750" indent="-285750">
              <a:lnSpc>
                <a:spcPct val="120000"/>
              </a:lnSpc>
              <a:spcBef>
                <a:spcPts val="0"/>
              </a:spcBef>
            </a:pPr>
            <a:endParaRPr lang="en-GB" sz="900" dirty="0"/>
          </a:p>
          <a:p>
            <a:pPr marL="285750" indent="-285750">
              <a:lnSpc>
                <a:spcPct val="120000"/>
              </a:lnSpc>
              <a:spcBef>
                <a:spcPts val="0"/>
              </a:spcBef>
              <a:buFont typeface="Arial" panose="020B0604020202020204" pitchFamily="34" charset="0"/>
              <a:buChar char="•"/>
            </a:pPr>
            <a:r>
              <a:rPr lang="en-GB" sz="2000" dirty="0"/>
              <a:t>currently, the Pfizer BioNTech Comirnaty 30 micrograms/dose vaccine is the preferred vaccine for those less than 18 years of age in the UK </a:t>
            </a:r>
          </a:p>
          <a:p>
            <a:pPr marL="285750" indent="-285750">
              <a:lnSpc>
                <a:spcPct val="120000"/>
              </a:lnSpc>
              <a:spcBef>
                <a:spcPts val="0"/>
              </a:spcBef>
              <a:buFont typeface="Arial" panose="020B0604020202020204" pitchFamily="34" charset="0"/>
              <a:buChar char="•"/>
            </a:pPr>
            <a:endParaRPr lang="en-GB" sz="1200" dirty="0"/>
          </a:p>
          <a:p>
            <a:pPr marL="285750" indent="-285750">
              <a:lnSpc>
                <a:spcPct val="120000"/>
              </a:lnSpc>
              <a:spcBef>
                <a:spcPts val="0"/>
              </a:spcBef>
              <a:buFont typeface="Arial" panose="020B0604020202020204" pitchFamily="34" charset="0"/>
              <a:buChar char="•"/>
            </a:pPr>
            <a:r>
              <a:rPr lang="en-GB" sz="2000" dirty="0"/>
              <a:t>although the Moderna vaccine is also approved from 12 years of age, the Pfizer vaccine is currently preferred due to a lower reported rate of myocarditis</a:t>
            </a:r>
          </a:p>
          <a:p>
            <a:pPr marL="285750" indent="-285750">
              <a:lnSpc>
                <a:spcPct val="120000"/>
              </a:lnSpc>
              <a:spcBef>
                <a:spcPts val="0"/>
              </a:spcBef>
              <a:buFont typeface="Arial" panose="020B0604020202020204" pitchFamily="34" charset="0"/>
              <a:buChar char="•"/>
            </a:pPr>
            <a:endParaRPr lang="en-GB" sz="900" dirty="0"/>
          </a:p>
          <a:p>
            <a:pPr marL="285750" indent="-285750">
              <a:lnSpc>
                <a:spcPct val="120000"/>
              </a:lnSpc>
              <a:spcBef>
                <a:spcPts val="0"/>
              </a:spcBef>
            </a:pPr>
            <a:r>
              <a:rPr lang="en-GB" sz="2000" dirty="0"/>
              <a:t>young people aged 16 to 17 years who have had a first dose of AstraZeneca vaccine, can complete with the same vaccine or with an mRNA product (provided there are no contraindications)</a:t>
            </a:r>
            <a:endParaRPr lang="en-GB" sz="900" dirty="0"/>
          </a:p>
          <a:p>
            <a:pPr marL="0" indent="0">
              <a:buNone/>
            </a:pPr>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pic>
        <p:nvPicPr>
          <p:cNvPr id="16" name="Picture 15">
            <a:extLst>
              <a:ext uri="{FF2B5EF4-FFF2-40B4-BE49-F238E27FC236}">
                <a16:creationId xmlns:a16="http://schemas.microsoft.com/office/drawing/2014/main" id="{16AA1F99-71F1-4AA9-844D-9125FC78F059}"/>
              </a:ext>
            </a:extLst>
          </p:cNvPr>
          <p:cNvPicPr>
            <a:picLocks noChangeAspect="1"/>
          </p:cNvPicPr>
          <p:nvPr/>
        </p:nvPicPr>
        <p:blipFill>
          <a:blip r:embed="rId3"/>
          <a:stretch>
            <a:fillRect/>
          </a:stretch>
        </p:blipFill>
        <p:spPr>
          <a:xfrm>
            <a:off x="9700433" y="2114601"/>
            <a:ext cx="1380952" cy="2800000"/>
          </a:xfrm>
          <a:prstGeom prst="rect">
            <a:avLst/>
          </a:prstGeom>
        </p:spPr>
      </p:pic>
    </p:spTree>
    <p:extLst>
      <p:ext uri="{BB962C8B-B14F-4D97-AF65-F5344CB8AC3E}">
        <p14:creationId xmlns:p14="http://schemas.microsoft.com/office/powerpoint/2010/main" val="4227590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F30E-0CF8-4A9D-952C-A0004C8158EC}"/>
              </a:ext>
            </a:extLst>
          </p:cNvPr>
          <p:cNvSpPr>
            <a:spLocks noGrp="1"/>
          </p:cNvSpPr>
          <p:nvPr>
            <p:ph type="title"/>
          </p:nvPr>
        </p:nvSpPr>
        <p:spPr/>
        <p:txBody>
          <a:bodyPr>
            <a:noAutofit/>
          </a:bodyPr>
          <a:lstStyle/>
          <a:p>
            <a:r>
              <a:rPr lang="en-GB" sz="3200" dirty="0"/>
              <a:t>Summary table of COVID-19 vaccine recommendations for children and young people aged 5 to 17 years</a:t>
            </a:r>
          </a:p>
        </p:txBody>
      </p:sp>
      <p:graphicFrame>
        <p:nvGraphicFramePr>
          <p:cNvPr id="6" name="Content Placeholder 5">
            <a:extLst>
              <a:ext uri="{FF2B5EF4-FFF2-40B4-BE49-F238E27FC236}">
                <a16:creationId xmlns:a16="http://schemas.microsoft.com/office/drawing/2014/main" id="{00A84213-10E6-4C43-8627-579F529F4A1C}"/>
              </a:ext>
            </a:extLst>
          </p:cNvPr>
          <p:cNvGraphicFramePr>
            <a:graphicFrameLocks noGrp="1"/>
          </p:cNvGraphicFramePr>
          <p:nvPr>
            <p:ph idx="1"/>
            <p:extLst>
              <p:ext uri="{D42A27DB-BD31-4B8C-83A1-F6EECF244321}">
                <p14:modId xmlns:p14="http://schemas.microsoft.com/office/powerpoint/2010/main" val="1559955369"/>
              </p:ext>
            </p:extLst>
          </p:nvPr>
        </p:nvGraphicFramePr>
        <p:xfrm>
          <a:off x="0" y="1385455"/>
          <a:ext cx="12192000" cy="5097120"/>
        </p:xfrm>
        <a:graphic>
          <a:graphicData uri="http://schemas.openxmlformats.org/drawingml/2006/table">
            <a:tbl>
              <a:tblPr firstRow="1" firstCol="1" bandRow="1">
                <a:tableStyleId>{5C22544A-7EE6-4342-B048-85BDC9FD1C3A}</a:tableStyleId>
              </a:tblPr>
              <a:tblGrid>
                <a:gridCol w="6219901">
                  <a:extLst>
                    <a:ext uri="{9D8B030D-6E8A-4147-A177-3AD203B41FA5}">
                      <a16:colId xmlns:a16="http://schemas.microsoft.com/office/drawing/2014/main" val="816186490"/>
                    </a:ext>
                  </a:extLst>
                </a:gridCol>
                <a:gridCol w="5972099">
                  <a:extLst>
                    <a:ext uri="{9D8B030D-6E8A-4147-A177-3AD203B41FA5}">
                      <a16:colId xmlns:a16="http://schemas.microsoft.com/office/drawing/2014/main" val="186694092"/>
                    </a:ext>
                  </a:extLst>
                </a:gridCol>
              </a:tblGrid>
              <a:tr h="172761">
                <a:tc>
                  <a:txBody>
                    <a:bodyPr/>
                    <a:lstStyle/>
                    <a:p>
                      <a:pPr algn="ctr">
                        <a:lnSpc>
                          <a:spcPct val="107000"/>
                        </a:lnSpc>
                        <a:spcAft>
                          <a:spcPts val="800"/>
                        </a:spcAft>
                      </a:pPr>
                      <a:r>
                        <a:rPr lang="en-GB" sz="1100" dirty="0">
                          <a:effectLst/>
                        </a:rPr>
                        <a:t>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gn="ctr">
                        <a:lnSpc>
                          <a:spcPct val="107000"/>
                        </a:lnSpc>
                        <a:spcAft>
                          <a:spcPts val="800"/>
                        </a:spcAft>
                      </a:pPr>
                      <a:r>
                        <a:rPr lang="en-GB" sz="1100" dirty="0">
                          <a:effectLst/>
                        </a:rPr>
                        <a:t>Recommendation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extLst>
                  <a:ext uri="{0D108BD9-81ED-4DB2-BD59-A6C34878D82A}">
                    <a16:rowId xmlns:a16="http://schemas.microsoft.com/office/drawing/2014/main" val="4291841367"/>
                  </a:ext>
                </a:extLst>
              </a:tr>
              <a:tr h="764255">
                <a:tc>
                  <a:txBody>
                    <a:bodyPr/>
                    <a:lstStyle/>
                    <a:p>
                      <a:pPr>
                        <a:lnSpc>
                          <a:spcPct val="107000"/>
                        </a:lnSpc>
                        <a:spcAft>
                          <a:spcPts val="800"/>
                        </a:spcAft>
                      </a:pPr>
                      <a:r>
                        <a:rPr lang="en-GB" sz="1100" dirty="0">
                          <a:effectLst/>
                        </a:rPr>
                        <a:t>Children aged 5 to 11 with specific underlying health conditions that put them at risk of severe COVID-19 or who are household contacts of an immunosuppressed person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10 microgram doses of the Pfizer BioNTech Comirnaty 10 microgram/dose vaccine with an interval of 8 weeks between doses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rPr>
                        <a:t>Offer a third primary dose to those who had severe immunosuppression at/around the time of their first or second primary COVID-19 doses</a:t>
                      </a:r>
                    </a:p>
                  </a:txBody>
                  <a:tcPr marL="26291" marR="26291" marT="0" marB="0"/>
                </a:tc>
                <a:extLst>
                  <a:ext uri="{0D108BD9-81ED-4DB2-BD59-A6C34878D82A}">
                    <a16:rowId xmlns:a16="http://schemas.microsoft.com/office/drawing/2014/main" val="2993979578"/>
                  </a:ext>
                </a:extLst>
              </a:tr>
              <a:tr h="631017">
                <a:tc>
                  <a:txBody>
                    <a:bodyPr/>
                    <a:lstStyle/>
                    <a:p>
                      <a:pPr>
                        <a:lnSpc>
                          <a:spcPct val="107000"/>
                        </a:lnSpc>
                        <a:spcAft>
                          <a:spcPts val="800"/>
                        </a:spcAft>
                      </a:pPr>
                      <a:r>
                        <a:rPr lang="en-GB" sz="1100" dirty="0">
                          <a:effectLst/>
                        </a:rPr>
                        <a:t>Children aged 12 to 15 with specific underlying health conditions that put them at risk of severe COVID-19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8 weeks between doses</a:t>
                      </a:r>
                    </a:p>
                    <a:p>
                      <a:pPr>
                        <a:lnSpc>
                          <a:spcPct val="107000"/>
                        </a:lnSpc>
                        <a:spcAft>
                          <a:spcPts val="800"/>
                        </a:spcAft>
                      </a:pPr>
                      <a:r>
                        <a:rPr lang="en-GB" sz="1100" dirty="0">
                          <a:effectLst/>
                        </a:rPr>
                        <a:t>Offer a booster dose at least 3 months after completion of primary course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extLst>
                  <a:ext uri="{0D108BD9-81ED-4DB2-BD59-A6C34878D82A}">
                    <a16:rowId xmlns:a16="http://schemas.microsoft.com/office/drawing/2014/main" val="4265198983"/>
                  </a:ext>
                </a:extLst>
              </a:tr>
              <a:tr h="1089273">
                <a:tc>
                  <a:txBody>
                    <a:bodyPr/>
                    <a:lstStyle/>
                    <a:p>
                      <a:pPr>
                        <a:lnSpc>
                          <a:spcPct val="107000"/>
                        </a:lnSpc>
                        <a:spcAft>
                          <a:spcPts val="800"/>
                        </a:spcAft>
                      </a:pPr>
                      <a:r>
                        <a:rPr lang="en-GB" sz="1100" dirty="0">
                          <a:effectLst/>
                        </a:rPr>
                        <a:t>Children and young people aged 12 years and over who are severely immunosuppressed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8 weeks between doses</a:t>
                      </a:r>
                    </a:p>
                    <a:p>
                      <a:pPr>
                        <a:lnSpc>
                          <a:spcPct val="107000"/>
                        </a:lnSpc>
                        <a:spcAft>
                          <a:spcPts val="800"/>
                        </a:spcAft>
                      </a:pPr>
                      <a:r>
                        <a:rPr lang="en-GB" sz="1100" dirty="0">
                          <a:effectLst/>
                        </a:rPr>
                        <a:t>Offer a third primary dose to those who had severe immunosuppression at/around the time of their first or second primary COVID-19 doses</a:t>
                      </a:r>
                    </a:p>
                    <a:p>
                      <a:pPr>
                        <a:lnSpc>
                          <a:spcPct val="107000"/>
                        </a:lnSpc>
                        <a:spcAft>
                          <a:spcPts val="800"/>
                        </a:spcAft>
                      </a:pPr>
                      <a:r>
                        <a:rPr lang="en-GB" sz="1100" dirty="0">
                          <a:effectLst/>
                        </a:rPr>
                        <a:t>Offer a booster dose at least 3 months after completion of primary course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extLst>
                  <a:ext uri="{0D108BD9-81ED-4DB2-BD59-A6C34878D82A}">
                    <a16:rowId xmlns:a16="http://schemas.microsoft.com/office/drawing/2014/main" val="1304545160"/>
                  </a:ext>
                </a:extLst>
              </a:tr>
              <a:tr h="670806">
                <a:tc>
                  <a:txBody>
                    <a:bodyPr/>
                    <a:lstStyle/>
                    <a:p>
                      <a:pPr>
                        <a:lnSpc>
                          <a:spcPct val="107000"/>
                        </a:lnSpc>
                        <a:spcAft>
                          <a:spcPts val="800"/>
                        </a:spcAft>
                      </a:pPr>
                      <a:r>
                        <a:rPr lang="en-GB" sz="1100" dirty="0">
                          <a:effectLst/>
                        </a:rPr>
                        <a:t>Children and young people aged 12 and over who are household contacts of an immunosuppressed person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8 weeks between doses</a:t>
                      </a:r>
                    </a:p>
                    <a:p>
                      <a:pPr>
                        <a:lnSpc>
                          <a:spcPct val="107000"/>
                        </a:lnSpc>
                        <a:spcAft>
                          <a:spcPts val="800"/>
                        </a:spcAft>
                      </a:pPr>
                      <a:r>
                        <a:rPr lang="en-GB" sz="1100" dirty="0">
                          <a:effectLst/>
                        </a:rPr>
                        <a:t>Offer a booster dose at least 3 months after completion of primary course</a:t>
                      </a:r>
                    </a:p>
                  </a:txBody>
                  <a:tcPr marL="26291" marR="26291" marT="0" marB="0"/>
                </a:tc>
                <a:extLst>
                  <a:ext uri="{0D108BD9-81ED-4DB2-BD59-A6C34878D82A}">
                    <a16:rowId xmlns:a16="http://schemas.microsoft.com/office/drawing/2014/main" val="946375450"/>
                  </a:ext>
                </a:extLst>
              </a:tr>
              <a:tr h="670806">
                <a:tc>
                  <a:txBody>
                    <a:bodyPr/>
                    <a:lstStyle/>
                    <a:p>
                      <a:pPr>
                        <a:lnSpc>
                          <a:spcPct val="107000"/>
                        </a:lnSpc>
                        <a:spcAft>
                          <a:spcPts val="800"/>
                        </a:spcAft>
                      </a:pPr>
                      <a:r>
                        <a:rPr lang="en-GB" sz="1100" dirty="0">
                          <a:effectLst/>
                        </a:rPr>
                        <a:t>Young people aged 16 and 17 in a clinical risk group or who work in health and social care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8 weeks between doses</a:t>
                      </a:r>
                    </a:p>
                    <a:p>
                      <a:pPr>
                        <a:lnSpc>
                          <a:spcPct val="107000"/>
                        </a:lnSpc>
                        <a:spcAft>
                          <a:spcPts val="800"/>
                        </a:spcAft>
                      </a:pPr>
                      <a:r>
                        <a:rPr lang="en-GB" sz="1100" dirty="0">
                          <a:effectLst/>
                        </a:rPr>
                        <a:t>Offer a booster dose at least 3 months after completion of primary course</a:t>
                      </a:r>
                    </a:p>
                  </a:txBody>
                  <a:tcPr marL="26291" marR="26291" marT="0" marB="0"/>
                </a:tc>
                <a:extLst>
                  <a:ext uri="{0D108BD9-81ED-4DB2-BD59-A6C34878D82A}">
                    <a16:rowId xmlns:a16="http://schemas.microsoft.com/office/drawing/2014/main" val="3497380320"/>
                  </a:ext>
                </a:extLst>
              </a:tr>
              <a:tr h="383670">
                <a:tc>
                  <a:txBody>
                    <a:bodyPr/>
                    <a:lstStyle/>
                    <a:p>
                      <a:pPr>
                        <a:lnSpc>
                          <a:spcPct val="107000"/>
                        </a:lnSpc>
                        <a:spcAft>
                          <a:spcPts val="800"/>
                        </a:spcAft>
                      </a:pPr>
                      <a:r>
                        <a:rPr lang="en-GB" sz="1100" dirty="0">
                          <a:effectLst/>
                        </a:rPr>
                        <a:t>All other young people aged 12 to 15 not in an at risk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12 weeks between doses</a:t>
                      </a:r>
                    </a:p>
                  </a:txBody>
                  <a:tcPr marL="26291" marR="26291" marT="0" marB="0"/>
                </a:tc>
                <a:extLst>
                  <a:ext uri="{0D108BD9-81ED-4DB2-BD59-A6C34878D82A}">
                    <a16:rowId xmlns:a16="http://schemas.microsoft.com/office/drawing/2014/main" val="1937069809"/>
                  </a:ext>
                </a:extLst>
              </a:tr>
              <a:tr h="670806">
                <a:tc>
                  <a:txBody>
                    <a:bodyPr/>
                    <a:lstStyle/>
                    <a:p>
                      <a:pPr>
                        <a:lnSpc>
                          <a:spcPct val="107000"/>
                        </a:lnSpc>
                        <a:spcAft>
                          <a:spcPts val="800"/>
                        </a:spcAft>
                      </a:pPr>
                      <a:r>
                        <a:rPr lang="en-GB" sz="1100" dirty="0">
                          <a:effectLst/>
                        </a:rPr>
                        <a:t>All other young people aged 16 and 17 not in an at risk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91" marR="26291" marT="0" marB="0"/>
                </a:tc>
                <a:tc>
                  <a:txBody>
                    <a:bodyPr/>
                    <a:lstStyle/>
                    <a:p>
                      <a:pPr>
                        <a:lnSpc>
                          <a:spcPct val="107000"/>
                        </a:lnSpc>
                        <a:spcAft>
                          <a:spcPts val="800"/>
                        </a:spcAft>
                      </a:pPr>
                      <a:r>
                        <a:rPr lang="en-GB" sz="1100" dirty="0">
                          <a:effectLst/>
                        </a:rPr>
                        <a:t>Offer two 30 microgram doses of the Pfizer BioNTech Comirnaty 30 microgram/dose vaccine with an interval of 12 weeks between doses</a:t>
                      </a:r>
                    </a:p>
                    <a:p>
                      <a:pPr>
                        <a:lnSpc>
                          <a:spcPct val="107000"/>
                        </a:lnSpc>
                        <a:spcAft>
                          <a:spcPts val="800"/>
                        </a:spcAft>
                      </a:pPr>
                      <a:r>
                        <a:rPr lang="en-GB" sz="1100" dirty="0">
                          <a:effectLst/>
                        </a:rPr>
                        <a:t>Offer a booster dose at least 3 months after completion of primary course </a:t>
                      </a:r>
                    </a:p>
                  </a:txBody>
                  <a:tcPr marL="26291" marR="26291" marT="0" marB="0"/>
                </a:tc>
                <a:extLst>
                  <a:ext uri="{0D108BD9-81ED-4DB2-BD59-A6C34878D82A}">
                    <a16:rowId xmlns:a16="http://schemas.microsoft.com/office/drawing/2014/main" val="2406955738"/>
                  </a:ext>
                </a:extLst>
              </a:tr>
            </a:tbl>
          </a:graphicData>
        </a:graphic>
      </p:graphicFrame>
      <p:sp>
        <p:nvSpPr>
          <p:cNvPr id="4" name="Footer Placeholder 3">
            <a:extLst>
              <a:ext uri="{FF2B5EF4-FFF2-40B4-BE49-F238E27FC236}">
                <a16:creationId xmlns:a16="http://schemas.microsoft.com/office/drawing/2014/main" id="{8FE1F355-4280-4497-B88E-D82C66F76967}"/>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AD5F28AD-1992-4FCD-A773-5317535D4FBF}"/>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Tree>
    <p:extLst>
      <p:ext uri="{BB962C8B-B14F-4D97-AF65-F5344CB8AC3E}">
        <p14:creationId xmlns:p14="http://schemas.microsoft.com/office/powerpoint/2010/main" val="502851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6AF9-5883-4CCC-BFD0-C18C1E0341CF}"/>
              </a:ext>
            </a:extLst>
          </p:cNvPr>
          <p:cNvSpPr>
            <a:spLocks noGrp="1"/>
          </p:cNvSpPr>
          <p:nvPr>
            <p:ph type="title"/>
          </p:nvPr>
        </p:nvSpPr>
        <p:spPr/>
        <p:txBody>
          <a:bodyPr>
            <a:normAutofit/>
          </a:bodyPr>
          <a:lstStyle/>
          <a:p>
            <a:r>
              <a:rPr lang="en-GB" dirty="0"/>
              <a:t>Deprivation and ethnicity</a:t>
            </a:r>
          </a:p>
        </p:txBody>
      </p:sp>
      <p:sp>
        <p:nvSpPr>
          <p:cNvPr id="3" name="Content Placeholder 2">
            <a:extLst>
              <a:ext uri="{FF2B5EF4-FFF2-40B4-BE49-F238E27FC236}">
                <a16:creationId xmlns:a16="http://schemas.microsoft.com/office/drawing/2014/main" id="{70E1F1D4-DADE-46F8-8D03-027FF87422D5}"/>
              </a:ext>
            </a:extLst>
          </p:cNvPr>
          <p:cNvSpPr>
            <a:spLocks noGrp="1"/>
          </p:cNvSpPr>
          <p:nvPr>
            <p:ph idx="1"/>
          </p:nvPr>
        </p:nvSpPr>
        <p:spPr>
          <a:xfrm>
            <a:off x="417525" y="1569613"/>
            <a:ext cx="9199074" cy="4451647"/>
          </a:xfrm>
        </p:spPr>
        <p:txBody>
          <a:bodyPr>
            <a:normAutofit fontScale="85000" lnSpcReduction="10000"/>
          </a:bodyPr>
          <a:lstStyle/>
          <a:p>
            <a:pPr marL="285750" indent="-285750">
              <a:lnSpc>
                <a:spcPct val="120000"/>
              </a:lnSpc>
              <a:spcBef>
                <a:spcPts val="0"/>
              </a:spcBef>
              <a:buFont typeface="Arial" panose="020B0604020202020204" pitchFamily="34" charset="0"/>
              <a:buChar char="•"/>
            </a:pPr>
            <a:r>
              <a:rPr lang="en-GB" dirty="0"/>
              <a:t>there is clear evidence that certain Black, Asian and minority ethnic (BAME) groups have higher rates of infection, and higher rates of serious disease, morbidity and mortality from SARS-Cov-2 infection  </a:t>
            </a:r>
          </a:p>
          <a:p>
            <a:pPr marL="285750" indent="-285750">
              <a:lnSpc>
                <a:spcPct val="120000"/>
              </a:lnSpc>
              <a:spcBef>
                <a:spcPts val="600"/>
              </a:spcBef>
              <a:buFont typeface="Arial" panose="020B0604020202020204" pitchFamily="34" charset="0"/>
              <a:buChar char="•"/>
            </a:pPr>
            <a:r>
              <a:rPr lang="en-GB" dirty="0"/>
              <a:t>there is no strong evidence that ethnicity by itself (or genetics) is the sole explanation for observed differences in rates of severe illness and deaths</a:t>
            </a:r>
          </a:p>
          <a:p>
            <a:pPr marL="285750" indent="-285750">
              <a:lnSpc>
                <a:spcPct val="120000"/>
              </a:lnSpc>
              <a:spcBef>
                <a:spcPts val="600"/>
              </a:spcBef>
              <a:buFont typeface="Arial" panose="020B0604020202020204" pitchFamily="34" charset="0"/>
              <a:buChar char="•"/>
            </a:pPr>
            <a:r>
              <a:rPr lang="en-GB" dirty="0"/>
              <a:t>certain health conditions are associated with increased risk of serious disease, and these health conditions are often overrepresented in certain BAME groups</a:t>
            </a:r>
          </a:p>
          <a:p>
            <a:pPr marL="285750" indent="-285750">
              <a:lnSpc>
                <a:spcPct val="120000"/>
              </a:lnSpc>
              <a:spcBef>
                <a:spcPts val="600"/>
              </a:spcBef>
              <a:buFont typeface="Arial" panose="020B0604020202020204" pitchFamily="34" charset="0"/>
              <a:buChar char="•"/>
            </a:pPr>
            <a:r>
              <a:rPr lang="en-GB" dirty="0"/>
              <a:t>good vaccine coverage in BAME groups is therefore really important</a:t>
            </a:r>
          </a:p>
          <a:p>
            <a:pPr marL="285750" indent="-285750">
              <a:lnSpc>
                <a:spcPct val="120000"/>
              </a:lnSpc>
              <a:spcBef>
                <a:spcPts val="600"/>
              </a:spcBef>
              <a:buFont typeface="Arial" panose="020B0604020202020204" pitchFamily="34" charset="0"/>
              <a:buChar char="•"/>
            </a:pPr>
            <a:r>
              <a:rPr lang="en-GB"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D9A15DD-DC58-4ACE-A2A0-900BE7442AB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DCED86E-668E-4295-B7A8-206807094B86}"/>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208176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D27-B85C-44CE-97FE-F0437BCF2BCF}"/>
              </a:ext>
            </a:extLst>
          </p:cNvPr>
          <p:cNvSpPr>
            <a:spLocks noGrp="1"/>
          </p:cNvSpPr>
          <p:nvPr>
            <p:ph type="title"/>
          </p:nvPr>
        </p:nvSpPr>
        <p:spPr>
          <a:xfrm>
            <a:off x="358408" y="245532"/>
            <a:ext cx="10515600" cy="972607"/>
          </a:xfrm>
        </p:spPr>
        <p:txBody>
          <a:bodyPr/>
          <a:lstStyle/>
          <a:p>
            <a:r>
              <a:rPr lang="en-GB" dirty="0"/>
              <a:t>Key messages</a:t>
            </a:r>
          </a:p>
        </p:txBody>
      </p:sp>
      <p:sp>
        <p:nvSpPr>
          <p:cNvPr id="3" name="Content Placeholder 2">
            <a:extLst>
              <a:ext uri="{FF2B5EF4-FFF2-40B4-BE49-F238E27FC236}">
                <a16:creationId xmlns:a16="http://schemas.microsoft.com/office/drawing/2014/main" id="{B00969D9-516D-42F0-ACE5-D03D7CA67B56}"/>
              </a:ext>
            </a:extLst>
          </p:cNvPr>
          <p:cNvSpPr>
            <a:spLocks noGrp="1"/>
          </p:cNvSpPr>
          <p:nvPr>
            <p:ph idx="1"/>
          </p:nvPr>
        </p:nvSpPr>
        <p:spPr>
          <a:xfrm>
            <a:off x="330206" y="1774826"/>
            <a:ext cx="8654404" cy="4351338"/>
          </a:xfrm>
        </p:spPr>
        <p:txBody>
          <a:bodyPr>
            <a:normAutofit/>
          </a:bodyPr>
          <a:lstStyle/>
          <a:p>
            <a:pPr marL="285750" lvl="0" indent="-285750">
              <a:lnSpc>
                <a:spcPct val="100000"/>
              </a:lnSpc>
              <a:spcBef>
                <a:spcPts val="0"/>
              </a:spcBef>
            </a:pPr>
            <a:r>
              <a:rPr lang="en-GB" sz="1800" dirty="0"/>
              <a:t>the ongoing global COVID-19 pandemic continues to cause millions of infections and has caused over 5 million deaths across the world</a:t>
            </a:r>
          </a:p>
          <a:p>
            <a:pPr marL="285750" lvl="0" indent="-285750">
              <a:lnSpc>
                <a:spcPct val="100000"/>
              </a:lnSpc>
              <a:spcBef>
                <a:spcPts val="1200"/>
              </a:spcBef>
            </a:pPr>
            <a:r>
              <a:rPr lang="en-GB" sz="1800" dirty="0"/>
              <a:t>vaccination to prevent COVID-19 is 1 of the key tools in controlling the pandemic </a:t>
            </a:r>
          </a:p>
          <a:p>
            <a:pPr marL="285750" lvl="0" indent="-285750">
              <a:lnSpc>
                <a:spcPct val="100000"/>
              </a:lnSpc>
              <a:spcBef>
                <a:spcPts val="1200"/>
              </a:spcBef>
            </a:pPr>
            <a:r>
              <a:rPr lang="en-GB" sz="1800" dirty="0"/>
              <a:t>scientists across the world have worked to develop vaccines which have then been rigorously tested for safety and efficacy</a:t>
            </a:r>
          </a:p>
          <a:p>
            <a:pPr marL="285750" lvl="0" indent="-285750">
              <a:lnSpc>
                <a:spcPct val="100000"/>
              </a:lnSpc>
              <a:spcBef>
                <a:spcPts val="1200"/>
              </a:spcBef>
            </a:pPr>
            <a:r>
              <a:rPr lang="en-GB" sz="1800" dirty="0"/>
              <a:t>it is crucial that the COVID-19 vaccines are safely and effectively delivered to as many of those eligible as possible </a:t>
            </a:r>
          </a:p>
          <a:p>
            <a:pPr marL="285750" indent="-285750">
              <a:lnSpc>
                <a:spcPct val="100000"/>
              </a:lnSpc>
              <a:spcBef>
                <a:spcPts val="1200"/>
              </a:spcBef>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
        <p:nvSpPr>
          <p:cNvPr id="4" name="Footer Placeholder 3">
            <a:extLst>
              <a:ext uri="{FF2B5EF4-FFF2-40B4-BE49-F238E27FC236}">
                <a16:creationId xmlns:a16="http://schemas.microsoft.com/office/drawing/2014/main" id="{A5FD99C8-59B9-4C96-A536-16082CB596F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3F7D74E1-EFA4-48CC-98D6-ED087B928E0D}"/>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1750979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5111974"/>
          </a:xfrm>
        </p:spPr>
        <p:txBody>
          <a:bodyPr>
            <a:normAutofit lnSpcReduction="10000"/>
          </a:bodyPr>
          <a:lstStyle/>
          <a:p>
            <a:pPr marL="0" indent="0">
              <a:lnSpc>
                <a:spcPct val="110000"/>
              </a:lnSpc>
              <a:spcBef>
                <a:spcPts val="0"/>
              </a:spcBef>
              <a:buNone/>
            </a:pPr>
            <a:r>
              <a:rPr lang="en-GB" sz="2100" dirty="0"/>
              <a:t>On 1 September 2021, JCVI advised a third primary dose be offered to individuals aged 12 years and over who were severely immunosuppressed at the time of their first or second primary COVID-19 vaccine dose. On 22 December 2021 this was extended to include 5 to 11 year olds</a:t>
            </a:r>
          </a:p>
          <a:p>
            <a:pPr marL="0" indent="0">
              <a:lnSpc>
                <a:spcPct val="110000"/>
              </a:lnSpc>
              <a:spcBef>
                <a:spcPts val="0"/>
              </a:spcBef>
              <a:buNone/>
            </a:pPr>
            <a:endParaRPr lang="en-GB" sz="900" dirty="0"/>
          </a:p>
          <a:p>
            <a:pPr marL="0" indent="0">
              <a:lnSpc>
                <a:spcPct val="110000"/>
              </a:lnSpc>
              <a:spcBef>
                <a:spcPts val="0"/>
              </a:spcBef>
              <a:buNone/>
            </a:pPr>
            <a:r>
              <a:rPr lang="en-GB" sz="2000" dirty="0"/>
              <a:t>This includes individuals:</a:t>
            </a:r>
          </a:p>
          <a:p>
            <a:pPr marL="457200" indent="-457200">
              <a:lnSpc>
                <a:spcPct val="110000"/>
              </a:lnSpc>
              <a:spcBef>
                <a:spcPts val="0"/>
              </a:spcBef>
              <a:buFont typeface="+mj-lt"/>
              <a:buAutoNum type="arabicParenR"/>
            </a:pPr>
            <a:r>
              <a:rPr lang="en-GB" sz="1600" dirty="0"/>
              <a:t>with primary or acquired immunodeficiency states at the time of vaccination due to certain conditions </a:t>
            </a:r>
          </a:p>
          <a:p>
            <a:pPr marL="457200" indent="-457200">
              <a:lnSpc>
                <a:spcPct val="110000"/>
              </a:lnSpc>
              <a:spcBef>
                <a:spcPts val="0"/>
              </a:spcBef>
              <a:buFont typeface="+mj-lt"/>
              <a:buAutoNum type="arabicParenR"/>
            </a:pPr>
            <a:r>
              <a:rPr lang="en-GB" sz="1600" dirty="0"/>
              <a:t>on immunosuppressive or immunomodulating therapy at the time of vaccination </a:t>
            </a:r>
          </a:p>
          <a:p>
            <a:pPr marL="457200" indent="-457200">
              <a:lnSpc>
                <a:spcPct val="110000"/>
              </a:lnSpc>
              <a:spcBef>
                <a:spcPts val="0"/>
              </a:spcBef>
              <a:buFont typeface="+mj-lt"/>
              <a:buAutoNum type="arabicParenR"/>
            </a:pPr>
            <a:r>
              <a:rPr lang="en-GB" sz="1600" dirty="0"/>
              <a:t>with chronic immune-mediated inflammatory disease who were receiving or had received immunosuppressive therapy prior to vaccination </a:t>
            </a:r>
          </a:p>
          <a:p>
            <a:pPr marL="457200" indent="-457200">
              <a:lnSpc>
                <a:spcPct val="110000"/>
              </a:lnSpc>
              <a:spcBef>
                <a:spcPts val="0"/>
              </a:spcBef>
              <a:buFont typeface="+mj-lt"/>
              <a:buAutoNum type="arabicParenR"/>
            </a:pPr>
            <a:r>
              <a:rPr lang="en-GB" sz="1600" dirty="0"/>
              <a:t>who had received high-dose steroids (equivalent to &gt;40mg prednisolone per day for more than a week) for any reason in the month before vaccination</a:t>
            </a:r>
          </a:p>
          <a:p>
            <a:pPr marL="0" indent="0">
              <a:lnSpc>
                <a:spcPct val="110000"/>
              </a:lnSpc>
              <a:spcBef>
                <a:spcPts val="0"/>
              </a:spcBef>
              <a:buNone/>
            </a:pPr>
            <a:endParaRPr lang="en-GB" sz="900" dirty="0"/>
          </a:p>
          <a:p>
            <a:pPr>
              <a:lnSpc>
                <a:spcPct val="110000"/>
              </a:lnSpc>
              <a:spcBef>
                <a:spcPts val="0"/>
              </a:spcBef>
            </a:pPr>
            <a:r>
              <a:rPr lang="en-GB" sz="1800" dirty="0"/>
              <a:t>definitions of severe immunosuppression and details of timings are described in the JCVI statement and in the COVID-19 chapter of the Green Book</a:t>
            </a:r>
          </a:p>
          <a:p>
            <a:pPr>
              <a:lnSpc>
                <a:spcPct val="110000"/>
              </a:lnSpc>
              <a:spcBef>
                <a:spcPts val="0"/>
              </a:spcBef>
            </a:pPr>
            <a:r>
              <a:rPr lang="en-GB" sz="1800" dirty="0"/>
              <a:t>for those aged over 18 years, mRNA vaccines (full dose Pfizer BioNTech or full dose Moderna) are recommended for the third primary dose</a:t>
            </a:r>
          </a:p>
          <a:p>
            <a:pPr>
              <a:lnSpc>
                <a:spcPct val="110000"/>
              </a:lnSpc>
              <a:spcBef>
                <a:spcPts val="0"/>
              </a:spcBef>
            </a:pPr>
            <a:r>
              <a:rPr lang="en-GB" sz="1800" dirty="0"/>
              <a:t>Pfizer BioNTech vaccine (dose as appropriate for age) should be given to 5 to 17 year olds</a:t>
            </a:r>
            <a:endParaRPr lang="en-GB" sz="1050"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Tree>
    <p:extLst>
      <p:ext uri="{BB962C8B-B14F-4D97-AF65-F5344CB8AC3E}">
        <p14:creationId xmlns:p14="http://schemas.microsoft.com/office/powerpoint/2010/main" val="1256023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Booster dose following 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5111974"/>
          </a:xfrm>
        </p:spPr>
        <p:txBody>
          <a:bodyPr>
            <a:normAutofit/>
          </a:bodyPr>
          <a:lstStyle/>
          <a:p>
            <a:pPr fontAlgn="base"/>
            <a:r>
              <a:rPr lang="en-GB" sz="2000" dirty="0"/>
              <a:t>those aged 12 years and above in this group will also require a booster dose to extend protection from their primary course </a:t>
            </a:r>
          </a:p>
          <a:p>
            <a:pPr fontAlgn="base"/>
            <a:r>
              <a:rPr lang="en-GB" sz="2000" dirty="0"/>
              <a:t>following recognition of the Omicron variant, JCVI advised a booster dose should be offered from 3 months after the third primary dose</a:t>
            </a:r>
          </a:p>
          <a:p>
            <a:pPr fontAlgn="base"/>
            <a:r>
              <a:rPr lang="en-GB" sz="2000" dirty="0"/>
              <a:t>those who have not yet received their third dose may be given their third dose now to avoid further delay and then given their booster dose 3 months from this third dose</a:t>
            </a:r>
          </a:p>
          <a:p>
            <a:pPr fontAlgn="base"/>
            <a:r>
              <a:rPr lang="en-GB" sz="2000" dirty="0"/>
              <a:t>for booster doses for this group, either the full dose of Pfizer BioNTech vaccine or a half dose of Moderna vaccine can be given to those aged over 18 years</a:t>
            </a:r>
          </a:p>
          <a:p>
            <a:pPr fontAlgn="base"/>
            <a:r>
              <a:rPr lang="en-GB" sz="2000" dirty="0"/>
              <a:t>a full dose of the Pfizer BioNTech 30 micrograms/dose vaccine should be given as a booster dose for those in this immunosuppressed group aged 12 to 17 years</a:t>
            </a:r>
            <a:endParaRPr lang="en-GB" dirty="0"/>
          </a:p>
          <a:p>
            <a:pPr marL="0" indent="0">
              <a:lnSpc>
                <a:spcPct val="110000"/>
              </a:lnSpc>
              <a:spcBef>
                <a:spcPts val="0"/>
              </a:spcBef>
              <a:buNone/>
            </a:pPr>
            <a:endParaRPr lang="en-GB" sz="1200"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Tree>
    <p:extLst>
      <p:ext uri="{BB962C8B-B14F-4D97-AF65-F5344CB8AC3E}">
        <p14:creationId xmlns:p14="http://schemas.microsoft.com/office/powerpoint/2010/main" val="1081702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2639-0D00-4445-ADEC-DEFB0114BCD0}"/>
              </a:ext>
            </a:extLst>
          </p:cNvPr>
          <p:cNvSpPr>
            <a:spLocks noGrp="1"/>
          </p:cNvSpPr>
          <p:nvPr>
            <p:ph type="title"/>
          </p:nvPr>
        </p:nvSpPr>
        <p:spPr>
          <a:xfrm>
            <a:off x="330206" y="224145"/>
            <a:ext cx="10515600" cy="972607"/>
          </a:xfrm>
        </p:spPr>
        <p:txBody>
          <a:bodyPr/>
          <a:lstStyle/>
          <a:p>
            <a:r>
              <a:rPr lang="en-GB" dirty="0"/>
              <a:t>Booster programme</a:t>
            </a:r>
          </a:p>
        </p:txBody>
      </p:sp>
      <p:sp>
        <p:nvSpPr>
          <p:cNvPr id="3" name="Content Placeholder 2">
            <a:extLst>
              <a:ext uri="{FF2B5EF4-FFF2-40B4-BE49-F238E27FC236}">
                <a16:creationId xmlns:a16="http://schemas.microsoft.com/office/drawing/2014/main" id="{1363632A-EC91-498B-BFC6-83C21D42AE19}"/>
              </a:ext>
            </a:extLst>
          </p:cNvPr>
          <p:cNvSpPr>
            <a:spLocks noGrp="1"/>
          </p:cNvSpPr>
          <p:nvPr>
            <p:ph idx="1"/>
          </p:nvPr>
        </p:nvSpPr>
        <p:spPr>
          <a:xfrm>
            <a:off x="375260" y="1549027"/>
            <a:ext cx="7859670" cy="4556209"/>
          </a:xfrm>
        </p:spPr>
        <p:txBody>
          <a:bodyPr>
            <a:normAutofit fontScale="92500" lnSpcReduction="10000"/>
          </a:bodyPr>
          <a:lstStyle/>
          <a:p>
            <a:pPr lvl="0" fontAlgn="base"/>
            <a:r>
              <a:rPr lang="en-GB" dirty="0">
                <a:ea typeface="Times New Roman" panose="02020603050405020304" pitchFamily="18" charset="0"/>
              </a:rPr>
              <a:t>all aged 16 years and over are now eligible for a booster dose</a:t>
            </a:r>
          </a:p>
          <a:p>
            <a:pPr lvl="0" fontAlgn="base"/>
            <a:r>
              <a:rPr lang="en-GB" dirty="0"/>
              <a:t>the booster dose should be offered a minimum of 3 months after completion of the primary vaccine course</a:t>
            </a:r>
          </a:p>
          <a:p>
            <a:pPr lvl="0" fontAlgn="base"/>
            <a:r>
              <a:rPr lang="en-GB" dirty="0">
                <a:ea typeface="Times New Roman" panose="02020603050405020304" pitchFamily="18" charset="0"/>
              </a:rPr>
              <a:t>booster vaccination should preferably be undertaken with either </a:t>
            </a:r>
          </a:p>
          <a:p>
            <a:pPr lvl="1" fontAlgn="base"/>
            <a:r>
              <a:rPr lang="en-GB" dirty="0">
                <a:ea typeface="Times New Roman" panose="02020603050405020304" pitchFamily="18" charset="0"/>
              </a:rPr>
              <a:t>a full dose (30 micrograms) of Pfizer BioNTech vaccine or </a:t>
            </a:r>
          </a:p>
          <a:p>
            <a:pPr lvl="1" fontAlgn="base"/>
            <a:r>
              <a:rPr lang="en-GB" dirty="0">
                <a:ea typeface="Times New Roman" panose="02020603050405020304" pitchFamily="18" charset="0"/>
              </a:rPr>
              <a:t>a half dose (50 micrograms) of Moderna vaccine</a:t>
            </a:r>
          </a:p>
          <a:p>
            <a:pPr fontAlgn="base"/>
            <a:r>
              <a:rPr lang="en-GB" dirty="0"/>
              <a:t>both mRNA vaccines have been shown to substantially increase antibody levels when offered as a booster dose </a:t>
            </a:r>
          </a:p>
          <a:p>
            <a:pPr fontAlgn="base"/>
            <a:r>
              <a:rPr lang="en-GB" dirty="0"/>
              <a:t>booster vaccination should be offered in order of descending age groups, with priority given to the vaccination of older adults and those in a COVID-19 at-risk group</a:t>
            </a:r>
          </a:p>
        </p:txBody>
      </p:sp>
      <p:sp>
        <p:nvSpPr>
          <p:cNvPr id="11" name="Footer Placeholder 10">
            <a:extLst>
              <a:ext uri="{FF2B5EF4-FFF2-40B4-BE49-F238E27FC236}">
                <a16:creationId xmlns:a16="http://schemas.microsoft.com/office/drawing/2014/main" id="{1FA19DB0-1313-4464-8F98-5BEC978C964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5565770F-601F-40CB-8369-F326DA67BB4F}"/>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pic>
        <p:nvPicPr>
          <p:cNvPr id="4098" name="Picture 5">
            <a:extLst>
              <a:ext uri="{FF2B5EF4-FFF2-40B4-BE49-F238E27FC236}">
                <a16:creationId xmlns:a16="http://schemas.microsoft.com/office/drawing/2014/main" id="{C5BC31B3-59D0-4806-9D31-96FECF02E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995" y="1613682"/>
            <a:ext cx="2945067" cy="42081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98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590878" y="356195"/>
            <a:ext cx="10704000" cy="793737"/>
          </a:xfrm>
        </p:spPr>
        <p:txBody>
          <a:bodyPr>
            <a:normAutofit fontScale="90000"/>
          </a:bodyPr>
          <a:lstStyle/>
          <a:p>
            <a:r>
              <a:rPr lang="en-GB" dirty="0"/>
              <a:t>Booster doses</a:t>
            </a:r>
            <a:br>
              <a:rPr lang="en-GB" dirty="0"/>
            </a:br>
            <a:br>
              <a:rPr lang="en-GB" dirty="0"/>
            </a:br>
            <a:endParaRPr lang="en-GB"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750269" y="1611862"/>
            <a:ext cx="9576579" cy="4696864"/>
          </a:xfrm>
        </p:spPr>
        <p:txBody>
          <a:bodyPr>
            <a:normAutofit fontScale="92500" lnSpcReduction="20000"/>
          </a:bodyPr>
          <a:lstStyle/>
          <a:p>
            <a:pPr marL="285750" indent="-285750">
              <a:lnSpc>
                <a:spcPct val="120000"/>
              </a:lnSpc>
              <a:buFont typeface="Arial" panose="020B0604020202020204" pitchFamily="34" charset="0"/>
              <a:buChar char="•"/>
            </a:pPr>
            <a:r>
              <a:rPr lang="en-GB" dirty="0"/>
              <a:t>booster dose of Pfizer vaccine is the same amount as the dose given for the priming dose (0.3ml)</a:t>
            </a:r>
            <a:endParaRPr lang="en-GB" sz="1000" dirty="0"/>
          </a:p>
          <a:p>
            <a:pPr marL="285750" indent="-285750">
              <a:lnSpc>
                <a:spcPct val="120000"/>
              </a:lnSpc>
              <a:buFont typeface="Arial" panose="020B0604020202020204" pitchFamily="34" charset="0"/>
              <a:buChar char="•"/>
            </a:pPr>
            <a:r>
              <a:rPr lang="en-GB" dirty="0"/>
              <a:t>booster dose of Moderna vaccine is half of the dose given for the priming dose (0.25ml instead of 0.5ml)</a:t>
            </a:r>
            <a:endParaRPr lang="en-GB" sz="1000" dirty="0"/>
          </a:p>
          <a:p>
            <a:pPr marL="285750" indent="-285750">
              <a:lnSpc>
                <a:spcPct val="120000"/>
              </a:lnSpc>
              <a:buFont typeface="Arial" panose="020B0604020202020204" pitchFamily="34" charset="0"/>
              <a:buChar char="•"/>
            </a:pPr>
            <a:r>
              <a:rPr lang="en-GB" dirty="0"/>
              <a:t>a half dose of Moderna vaccine is expected to be less reactogenic than a full dose when given as a booster dose</a:t>
            </a:r>
            <a:endParaRPr lang="en-GB" sz="1000" dirty="0"/>
          </a:p>
          <a:p>
            <a:pPr marL="285750" indent="-285750">
              <a:lnSpc>
                <a:spcPct val="120000"/>
              </a:lnSpc>
              <a:buFont typeface="Arial" panose="020B0604020202020204" pitchFamily="34" charset="0"/>
              <a:buChar char="•"/>
            </a:pPr>
            <a:r>
              <a:rPr lang="en-GB" dirty="0"/>
              <a:t>the Pfizer or Moderna mRNA vaccines should be offered as the booster dose irrespective of which vaccine product was used in the primary schedule </a:t>
            </a:r>
            <a:endParaRPr lang="en-GB" sz="1000" dirty="0"/>
          </a:p>
          <a:p>
            <a:pPr marL="285750" indent="-285750">
              <a:lnSpc>
                <a:spcPct val="120000"/>
              </a:lnSpc>
              <a:buFont typeface="Arial" panose="020B0604020202020204" pitchFamily="34" charset="0"/>
              <a:buChar char="•"/>
            </a:pPr>
            <a:r>
              <a:rPr lang="en-GB" dirty="0"/>
              <a:t>data from the COV-BOOST trial indicates that mRNA vaccines provide a strong booster effect regardless of whether the primary course was with the Pfizer BioNTech or the AstraZeneca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D0848B7A-E23E-4B17-AC05-12679559A71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9C0CC63F-811B-4F36-873D-CD3AAC64FC5B}"/>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Tree>
    <p:extLst>
      <p:ext uri="{BB962C8B-B14F-4D97-AF65-F5344CB8AC3E}">
        <p14:creationId xmlns:p14="http://schemas.microsoft.com/office/powerpoint/2010/main" val="4098875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53E1-F366-4FEC-AC88-9ED364ABCFAF}"/>
              </a:ext>
            </a:extLst>
          </p:cNvPr>
          <p:cNvSpPr>
            <a:spLocks noGrp="1"/>
          </p:cNvSpPr>
          <p:nvPr>
            <p:ph type="title"/>
          </p:nvPr>
        </p:nvSpPr>
        <p:spPr>
          <a:xfrm>
            <a:off x="647363" y="254329"/>
            <a:ext cx="8028000" cy="648072"/>
          </a:xfrm>
        </p:spPr>
        <p:txBody>
          <a:bodyPr/>
          <a:lstStyle/>
          <a:p>
            <a:r>
              <a:rPr lang="en-GB" dirty="0"/>
              <a:t>How vaccination works</a:t>
            </a:r>
          </a:p>
        </p:txBody>
      </p:sp>
      <p:sp>
        <p:nvSpPr>
          <p:cNvPr id="6" name="TextBox 1">
            <a:extLst>
              <a:ext uri="{FF2B5EF4-FFF2-40B4-BE49-F238E27FC236}">
                <a16:creationId xmlns:a16="http://schemas.microsoft.com/office/drawing/2014/main" id="{062E4061-06B9-4FB9-BC9B-7EA48AB20599}"/>
              </a:ext>
            </a:extLst>
          </p:cNvPr>
          <p:cNvSpPr txBox="1">
            <a:spLocks noGrp="1" noChangeArrowheads="1"/>
          </p:cNvSpPr>
          <p:nvPr>
            <p:ph idx="1"/>
          </p:nvPr>
        </p:nvSpPr>
        <p:spPr bwMode="auto">
          <a:xfrm>
            <a:off x="428795" y="1530828"/>
            <a:ext cx="10417011"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lnSpc>
                <a:spcPct val="100000"/>
              </a:lnSpc>
              <a:buNone/>
            </a:pPr>
            <a:r>
              <a:rPr lang="en-GB" sz="2000" dirty="0">
                <a:latin typeface="Arial" pitchFamily="34" charset="0"/>
                <a:cs typeface="Arial" panose="020B0604020202020204" pitchFamily="34" charset="0"/>
              </a:rPr>
              <a:t>Vaccines deliver components known as antigens. These usually consist of inactivated, attenuated (weakened), modified viruses or bacteria or genetic material from the virus and they are used to prime the immune system against specific infections.</a:t>
            </a:r>
          </a:p>
          <a:p>
            <a:pPr marL="0" indent="0">
              <a:lnSpc>
                <a:spcPct val="100000"/>
              </a:lnSpc>
              <a:buNone/>
            </a:pPr>
            <a:r>
              <a:rPr lang="en-GB" sz="2000" dirty="0">
                <a:latin typeface="Arial" pitchFamily="34" charset="0"/>
                <a:cs typeface="Arial" panose="020B0604020202020204" pitchFamily="34" charset="0"/>
              </a:rPr>
              <a:t>Once a vaccine enters the body, and delivers the antigen, the immune system recognises the antigens as ‘foreign’ to the body and responds to them by making antibodies and memory cells.</a:t>
            </a:r>
          </a:p>
          <a:p>
            <a:pPr marL="0" indent="0">
              <a:lnSpc>
                <a:spcPct val="100000"/>
              </a:lnSpc>
              <a:buNone/>
            </a:pPr>
            <a:r>
              <a:rPr lang="en-GB" altLang="en-US" sz="2000" dirty="0">
                <a:latin typeface="Arial" pitchFamily="34" charset="0"/>
                <a:cs typeface="Arial" panose="020B0604020202020204" pitchFamily="34" charset="0"/>
              </a:rPr>
              <a:t>When memory cells meet the antigen again (either as a natural infection or in a booster dose of vaccine), specific antibodies are produced much more quickly and in greater numbers than during the first response.</a:t>
            </a:r>
          </a:p>
          <a:p>
            <a:pPr marL="0" indent="0">
              <a:lnSpc>
                <a:spcPct val="100000"/>
              </a:lnSpc>
              <a:buNone/>
            </a:pPr>
            <a:r>
              <a:rPr lang="en-GB" altLang="en-US" sz="2000" dirty="0">
                <a:latin typeface="Arial" pitchFamily="34" charset="0"/>
                <a:cs typeface="Arial" panose="020B0604020202020204" pitchFamily="34" charset="0"/>
              </a:rPr>
              <a:t>This response is similar to the response made to natural infection but without the risks of the disease itself as the microorganism used in a vaccine is artificially weakened (attenuated), modified or inactivated (killed).</a:t>
            </a:r>
          </a:p>
          <a:p>
            <a:pPr>
              <a:lnSpc>
                <a:spcPct val="100000"/>
              </a:lnSpc>
            </a:pPr>
            <a:endParaRPr lang="en-GB" altLang="en-US" sz="1200" dirty="0">
              <a:latin typeface="Arial"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11CD90B7-D5A1-480A-9618-962A1716945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41634532-AD98-42EC-9DC6-3B28447CFA51}"/>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3271984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70F5-E31D-45E3-8388-D5BD2A1521AA}"/>
              </a:ext>
            </a:extLst>
          </p:cNvPr>
          <p:cNvSpPr>
            <a:spLocks noGrp="1"/>
          </p:cNvSpPr>
          <p:nvPr>
            <p:ph type="title"/>
          </p:nvPr>
        </p:nvSpPr>
        <p:spPr>
          <a:xfrm>
            <a:off x="330206" y="246528"/>
            <a:ext cx="10515600" cy="972607"/>
          </a:xfrm>
        </p:spPr>
        <p:txBody>
          <a:bodyPr/>
          <a:lstStyle/>
          <a:p>
            <a:r>
              <a:rPr lang="en-GB" dirty="0"/>
              <a:t>Innate and adaptive immunity</a:t>
            </a:r>
          </a:p>
        </p:txBody>
      </p:sp>
      <p:sp>
        <p:nvSpPr>
          <p:cNvPr id="6" name="Rectangle 3">
            <a:extLst>
              <a:ext uri="{FF2B5EF4-FFF2-40B4-BE49-F238E27FC236}">
                <a16:creationId xmlns:a16="http://schemas.microsoft.com/office/drawing/2014/main" id="{F6D186CF-3AC6-487A-9DE3-9084A689063B}"/>
              </a:ext>
            </a:extLst>
          </p:cNvPr>
          <p:cNvSpPr>
            <a:spLocks noGrp="1" noChangeArrowheads="1"/>
          </p:cNvSpPr>
          <p:nvPr>
            <p:ph idx="1"/>
          </p:nvPr>
        </p:nvSpPr>
        <p:spPr bwMode="auto">
          <a:xfrm>
            <a:off x="428795" y="1500824"/>
            <a:ext cx="10619506" cy="47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00000"/>
              </a:lnSpc>
              <a:spcBef>
                <a:spcPts val="0"/>
              </a:spcBef>
              <a:buFontTx/>
              <a:buNone/>
            </a:pPr>
            <a:r>
              <a:rPr lang="en-US" altLang="en-US" sz="2000" dirty="0">
                <a:latin typeface="+mn-lt"/>
              </a:rPr>
              <a:t>Immunity is generally described as being either innate or acquired.</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Innate immunity is the body’s first line of defense. It is present from birth and includes physical barriers, chemical barriers, phagocytic cells and the complement system. Innate immunity has no memory so doesn’t provide protection against future exposure to the pathogen.</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Acquired immunity (also called adaptive immunity) is the body’s second line of defense. The immune system learns to recognise specific pathogens and challenge them if they meet them again later on. This capacity is called immunological memory.</a:t>
            </a:r>
          </a:p>
          <a:p>
            <a:pPr eaLnBrk="1" hangingPunct="1">
              <a:lnSpc>
                <a:spcPct val="100000"/>
              </a:lnSpc>
              <a:spcBef>
                <a:spcPts val="0"/>
              </a:spcBef>
              <a:buNone/>
            </a:pPr>
            <a:endParaRPr lang="en-GB" altLang="en-US" sz="2000" dirty="0">
              <a:cs typeface="Arial" panose="020B0604020202020204" pitchFamily="34" charset="0"/>
            </a:endParaRPr>
          </a:p>
          <a:p>
            <a:pPr eaLnBrk="1" hangingPunct="1">
              <a:lnSpc>
                <a:spcPct val="100000"/>
              </a:lnSpc>
              <a:spcBef>
                <a:spcPts val="0"/>
              </a:spcBef>
              <a:buNone/>
            </a:pPr>
            <a:r>
              <a:rPr lang="en-GB" altLang="en-US" sz="2000" dirty="0">
                <a:cs typeface="Arial" panose="020B0604020202020204" pitchFamily="34" charset="0"/>
              </a:rPr>
              <a:t>A series of short videos help to provide a basic understanding of the immune system and how vaccines work.</a:t>
            </a:r>
          </a:p>
          <a:p>
            <a:pPr eaLnBrk="1" hangingPunct="1">
              <a:lnSpc>
                <a:spcPct val="100000"/>
              </a:lnSpc>
              <a:spcBef>
                <a:spcPts val="0"/>
              </a:spcBef>
              <a:buNone/>
            </a:pPr>
            <a:endParaRPr lang="en-GB" altLang="en-US" sz="2000" dirty="0">
              <a:cs typeface="Arial" panose="020B0604020202020204" pitchFamily="34" charset="0"/>
            </a:endParaRPr>
          </a:p>
          <a:p>
            <a:pPr>
              <a:lnSpc>
                <a:spcPct val="100000"/>
              </a:lnSpc>
              <a:spcBef>
                <a:spcPts val="0"/>
              </a:spcBef>
              <a:buNone/>
            </a:pPr>
            <a:r>
              <a:rPr lang="en-GB" altLang="en-US" sz="2000" dirty="0">
                <a:cs typeface="Arial" panose="020B0604020202020204" pitchFamily="34" charset="0"/>
              </a:rPr>
              <a:t>These can be accessed </a:t>
            </a:r>
            <a:r>
              <a:rPr lang="en-GB" altLang="en-US" sz="2000" dirty="0"/>
              <a:t>at </a:t>
            </a:r>
            <a:r>
              <a:rPr lang="en-GB" altLang="en-US" sz="2000" dirty="0">
                <a:hlinkClick r:id="rId3"/>
              </a:rPr>
              <a:t>Immunology for Immunisation</a:t>
            </a:r>
            <a:r>
              <a:rPr lang="en-GB" altLang="en-US" sz="2000" dirty="0"/>
              <a:t>.</a:t>
            </a:r>
            <a:endParaRPr lang="en-US" altLang="en-US" sz="1800" dirty="0">
              <a:latin typeface="+mn-lt"/>
            </a:endParaRPr>
          </a:p>
          <a:p>
            <a:pPr eaLnBrk="1" hangingPunct="1">
              <a:lnSpc>
                <a:spcPct val="100000"/>
              </a:lnSpc>
              <a:buFontTx/>
              <a:buNone/>
            </a:pPr>
            <a:endParaRPr lang="en-US" altLang="en-US" sz="1100" dirty="0">
              <a:latin typeface="+mn-lt"/>
            </a:endParaRPr>
          </a:p>
        </p:txBody>
      </p:sp>
      <p:sp>
        <p:nvSpPr>
          <p:cNvPr id="11" name="Footer Placeholder 10">
            <a:extLst>
              <a:ext uri="{FF2B5EF4-FFF2-40B4-BE49-F238E27FC236}">
                <a16:creationId xmlns:a16="http://schemas.microsoft.com/office/drawing/2014/main" id="{03571BA1-6953-49C8-AD6B-15011880FDF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230775D0-93B7-440A-8486-CE86E82CC9EB}"/>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Tree>
    <p:extLst>
      <p:ext uri="{BB962C8B-B14F-4D97-AF65-F5344CB8AC3E}">
        <p14:creationId xmlns:p14="http://schemas.microsoft.com/office/powerpoint/2010/main" val="1784462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D982-E34B-4C7D-A525-63844F753A2D}"/>
              </a:ext>
            </a:extLst>
          </p:cNvPr>
          <p:cNvSpPr>
            <a:spLocks noGrp="1"/>
          </p:cNvSpPr>
          <p:nvPr>
            <p:ph type="title"/>
          </p:nvPr>
        </p:nvSpPr>
        <p:spPr/>
        <p:txBody>
          <a:bodyPr>
            <a:normAutofit/>
          </a:bodyPr>
          <a:lstStyle/>
          <a:p>
            <a:r>
              <a:rPr lang="en-GB" dirty="0">
                <a:solidFill>
                  <a:schemeClr val="bg1"/>
                </a:solidFill>
              </a:rPr>
              <a:t>PPE and infection prevention and control</a:t>
            </a:r>
          </a:p>
        </p:txBody>
      </p:sp>
      <p:sp>
        <p:nvSpPr>
          <p:cNvPr id="3" name="Content Placeholder 2">
            <a:extLst>
              <a:ext uri="{FF2B5EF4-FFF2-40B4-BE49-F238E27FC236}">
                <a16:creationId xmlns:a16="http://schemas.microsoft.com/office/drawing/2014/main" id="{1C4F45B1-9630-4C36-AB8C-343CE6C0AEF7}"/>
              </a:ext>
            </a:extLst>
          </p:cNvPr>
          <p:cNvSpPr>
            <a:spLocks noGrp="1"/>
          </p:cNvSpPr>
          <p:nvPr>
            <p:ph idx="1"/>
          </p:nvPr>
        </p:nvSpPr>
        <p:spPr>
          <a:xfrm>
            <a:off x="470570" y="1506339"/>
            <a:ext cx="10091170" cy="4709550"/>
          </a:xfrm>
        </p:spPr>
        <p:txBody>
          <a:bodyPr/>
          <a:lstStyle/>
          <a:p>
            <a:pPr marL="342900" indent="-342900">
              <a:buFont typeface="Arial" panose="020B0604020202020204" pitchFamily="34" charset="0"/>
              <a:buChar char="•"/>
            </a:pPr>
            <a:r>
              <a:rPr lang="en-GB" sz="2000" dirty="0"/>
              <a:t>health care practitioners should follow the recommendations for Personal Protective Equipment (PPE) that are current at the time of vaccination</a:t>
            </a:r>
          </a:p>
          <a:p>
            <a:pPr marL="0" indent="0"/>
            <a:endParaRPr lang="en-GB" sz="2000" dirty="0"/>
          </a:p>
          <a:p>
            <a:pPr marL="342900" indent="-342900">
              <a:buFont typeface="Arial" panose="020B0604020202020204" pitchFamily="34" charset="0"/>
              <a:buChar char="•"/>
            </a:pPr>
            <a:r>
              <a:rPr lang="en-GB" sz="2000" dirty="0"/>
              <a:t>hand hygiene is critical to prevent the spread of disease and hands should be cleansed with alcohol-based gel or soap and water before vaccine preparation, between patients, and so 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those preparing and administering the vaccine should maintain good hand hygiene throughout and should take care not to touch the vial bung with their fingers</a:t>
            </a:r>
          </a:p>
          <a:p>
            <a:pPr marL="342900" indent="-34290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E632C31F-FBF0-4578-992D-1C1BE4729C74}"/>
              </a:ext>
            </a:extLst>
          </p:cNvPr>
          <p:cNvSpPr>
            <a:spLocks noGrp="1"/>
          </p:cNvSpPr>
          <p:nvPr>
            <p:ph type="ftr" sz="quarter" idx="11"/>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0A3F5E4B-A580-4F6E-9FA6-AAA980CDE3D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66</a:t>
            </a:fld>
            <a:endParaRPr lang="en-US" dirty="0"/>
          </a:p>
        </p:txBody>
      </p:sp>
    </p:spTree>
    <p:extLst>
      <p:ext uri="{BB962C8B-B14F-4D97-AF65-F5344CB8AC3E}">
        <p14:creationId xmlns:p14="http://schemas.microsoft.com/office/powerpoint/2010/main" val="22368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0E1-4775-4228-AE37-880D23FA4650}"/>
              </a:ext>
            </a:extLst>
          </p:cNvPr>
          <p:cNvSpPr>
            <a:spLocks noGrp="1"/>
          </p:cNvSpPr>
          <p:nvPr>
            <p:ph type="title"/>
          </p:nvPr>
        </p:nvSpPr>
        <p:spPr/>
        <p:txBody>
          <a:bodyPr>
            <a:normAutofit/>
          </a:bodyPr>
          <a:lstStyle/>
          <a:p>
            <a:r>
              <a:rPr lang="en-GB" sz="3600" dirty="0"/>
              <a:t>Preparing the vaccine </a:t>
            </a:r>
          </a:p>
        </p:txBody>
      </p:sp>
      <p:sp>
        <p:nvSpPr>
          <p:cNvPr id="3" name="Content Placeholder 2">
            <a:extLst>
              <a:ext uri="{FF2B5EF4-FFF2-40B4-BE49-F238E27FC236}">
                <a16:creationId xmlns:a16="http://schemas.microsoft.com/office/drawing/2014/main" id="{B84B662F-8DED-4D60-BD96-95EF12EA9DE5}"/>
              </a:ext>
            </a:extLst>
          </p:cNvPr>
          <p:cNvSpPr>
            <a:spLocks noGrp="1"/>
          </p:cNvSpPr>
          <p:nvPr>
            <p:ph idx="1"/>
          </p:nvPr>
        </p:nvSpPr>
        <p:spPr>
          <a:xfrm>
            <a:off x="428795" y="1439430"/>
            <a:ext cx="10497660" cy="4680520"/>
          </a:xfrm>
        </p:spPr>
        <p:txBody>
          <a:bodyPr/>
          <a:lstStyle/>
          <a:p>
            <a:pPr marL="0" indent="0">
              <a:buNone/>
            </a:pPr>
            <a:r>
              <a:rPr lang="en-GB" sz="2000" dirty="0"/>
              <a:t>Some of the COVID-19 vaccines may require reconstitution and are supplied in 2 parts: the active component and the diluent. </a:t>
            </a:r>
            <a:endParaRPr lang="en-GB" sz="2000" dirty="0">
              <a:solidFill>
                <a:srgbClr val="00B0F0"/>
              </a:solidFill>
            </a:endParaRPr>
          </a:p>
          <a:p>
            <a:pPr marL="0" indent="0"/>
            <a:endParaRPr lang="en-GB" sz="1400" dirty="0"/>
          </a:p>
          <a:p>
            <a:pPr marL="0" indent="0"/>
            <a:endParaRPr lang="en-GB" dirty="0"/>
          </a:p>
        </p:txBody>
      </p:sp>
      <p:sp>
        <p:nvSpPr>
          <p:cNvPr id="6" name="TextBox 5">
            <a:extLst>
              <a:ext uri="{FF2B5EF4-FFF2-40B4-BE49-F238E27FC236}">
                <a16:creationId xmlns:a16="http://schemas.microsoft.com/office/drawing/2014/main" id="{1A03714F-7C4A-46FB-9CEA-BC9399E76522}"/>
              </a:ext>
            </a:extLst>
          </p:cNvPr>
          <p:cNvSpPr txBox="1"/>
          <p:nvPr/>
        </p:nvSpPr>
        <p:spPr>
          <a:xfrm>
            <a:off x="522744" y="2318843"/>
            <a:ext cx="4706695" cy="3477875"/>
          </a:xfrm>
          <a:prstGeom prst="rect">
            <a:avLst/>
          </a:prstGeom>
          <a:noFill/>
        </p:spPr>
        <p:txBody>
          <a:bodyPr wrap="square" rtlCol="0">
            <a:spAutoFit/>
          </a:bodyPr>
          <a:lstStyle/>
          <a:p>
            <a:r>
              <a:rPr lang="en-GB" sz="2000" dirty="0"/>
              <a:t>If a vaccine requires reconstitution:</a:t>
            </a:r>
          </a:p>
          <a:p>
            <a:pPr marL="285750" indent="-285750">
              <a:spcBef>
                <a:spcPts val="600"/>
              </a:spcBef>
              <a:spcAft>
                <a:spcPts val="600"/>
              </a:spcAft>
              <a:buFont typeface="Arial" panose="020B0604020202020204" pitchFamily="34" charset="0"/>
              <a:buChar char="•"/>
            </a:pPr>
            <a:r>
              <a:rPr lang="en-GB" sz="2000" dirty="0"/>
              <a:t>only use the diluent specified by the manufacturer </a:t>
            </a:r>
          </a:p>
          <a:p>
            <a:pPr marL="285750" indent="-285750">
              <a:spcAft>
                <a:spcPts val="600"/>
              </a:spcAft>
              <a:buFont typeface="Arial" panose="020B0604020202020204" pitchFamily="34" charset="0"/>
              <a:buChar char="•"/>
            </a:pPr>
            <a:r>
              <a:rPr lang="en-GB" sz="2000" dirty="0"/>
              <a:t>use the correct volume of diluent</a:t>
            </a:r>
          </a:p>
          <a:p>
            <a:pPr marL="285750" indent="-285750">
              <a:spcAft>
                <a:spcPts val="600"/>
              </a:spcAft>
              <a:buFont typeface="Arial" panose="020B0604020202020204" pitchFamily="34" charset="0"/>
              <a:buChar char="•"/>
            </a:pPr>
            <a:r>
              <a:rPr lang="en-GB" sz="2000" dirty="0"/>
              <a:t>write the date and time of reconstitution on the reconstituted vaccine vial</a:t>
            </a:r>
          </a:p>
          <a:p>
            <a:pPr marL="285750" indent="-285750">
              <a:spcAft>
                <a:spcPts val="600"/>
              </a:spcAft>
              <a:buFont typeface="Arial" panose="020B0604020202020204" pitchFamily="34" charset="0"/>
              <a:buChar char="•"/>
            </a:pPr>
            <a:r>
              <a:rPr lang="en-GB" sz="2000" dirty="0"/>
              <a:t>store and use any reconstituted vaccine within the time period specified by the manufacturer</a:t>
            </a:r>
          </a:p>
        </p:txBody>
      </p:sp>
      <p:sp>
        <p:nvSpPr>
          <p:cNvPr id="7" name="TextBox 6">
            <a:extLst>
              <a:ext uri="{FF2B5EF4-FFF2-40B4-BE49-F238E27FC236}">
                <a16:creationId xmlns:a16="http://schemas.microsoft.com/office/drawing/2014/main" id="{F45510C1-DD8B-4742-9EF7-4BA683757E64}"/>
              </a:ext>
            </a:extLst>
          </p:cNvPr>
          <p:cNvSpPr txBox="1"/>
          <p:nvPr/>
        </p:nvSpPr>
        <p:spPr>
          <a:xfrm>
            <a:off x="5441801" y="2318843"/>
            <a:ext cx="5168180" cy="3170099"/>
          </a:xfrm>
          <a:prstGeom prst="rect">
            <a:avLst/>
          </a:prstGeom>
          <a:noFill/>
        </p:spPr>
        <p:txBody>
          <a:bodyPr wrap="square" rtlCol="0">
            <a:spAutoFit/>
          </a:bodyPr>
          <a:lstStyle/>
          <a:p>
            <a:r>
              <a:rPr lang="en-GB" sz="2000" dirty="0"/>
              <a:t>Before administration, check:</a:t>
            </a:r>
          </a:p>
          <a:p>
            <a:pPr marL="285750" indent="-285750">
              <a:spcBef>
                <a:spcPts val="600"/>
              </a:spcBef>
              <a:spcAft>
                <a:spcPts val="600"/>
              </a:spcAft>
              <a:buFont typeface="Arial" panose="020B0604020202020204" pitchFamily="34" charset="0"/>
              <a:buChar char="•"/>
            </a:pPr>
            <a:r>
              <a:rPr lang="en-GB" sz="2000" dirty="0"/>
              <a:t>which diluent to use, the amount needed for reconstitution and the ‘use within’ time</a:t>
            </a:r>
          </a:p>
          <a:p>
            <a:pPr marL="285750" indent="-285750">
              <a:spcAft>
                <a:spcPts val="600"/>
              </a:spcAft>
              <a:buFont typeface="Arial" panose="020B0604020202020204" pitchFamily="34" charset="0"/>
              <a:buChar char="•"/>
            </a:pPr>
            <a:r>
              <a:rPr lang="en-GB" sz="2000" dirty="0"/>
              <a:t>that the colour and composition of vaccine is as specified in description in vaccine manufacturer’s instructions</a:t>
            </a:r>
          </a:p>
          <a:p>
            <a:pPr marL="285750" indent="-285750">
              <a:spcAft>
                <a:spcPts val="600"/>
              </a:spcAft>
              <a:buFont typeface="Arial" panose="020B0604020202020204" pitchFamily="34" charset="0"/>
              <a:buChar char="•"/>
            </a:pPr>
            <a:r>
              <a:rPr lang="en-GB" sz="2000" dirty="0"/>
              <a:t>when the vaccine was reconstituted and expiry date</a:t>
            </a:r>
          </a:p>
          <a:p>
            <a:pPr marL="285750" indent="-285750">
              <a:spcAft>
                <a:spcPts val="600"/>
              </a:spcAft>
              <a:buFont typeface="Arial" panose="020B0604020202020204" pitchFamily="34" charset="0"/>
              <a:buChar char="•"/>
            </a:pPr>
            <a:r>
              <a:rPr lang="en-GB" sz="2000" dirty="0"/>
              <a:t>you have drawn up the correct dose</a:t>
            </a:r>
          </a:p>
        </p:txBody>
      </p:sp>
      <p:sp>
        <p:nvSpPr>
          <p:cNvPr id="12" name="Footer Placeholder 11">
            <a:extLst>
              <a:ext uri="{FF2B5EF4-FFF2-40B4-BE49-F238E27FC236}">
                <a16:creationId xmlns:a16="http://schemas.microsoft.com/office/drawing/2014/main" id="{7617391C-EFCA-4455-A8C4-1959BEEE80B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7C00FBA4-CA4D-43FE-894C-DAEA9A5D5409}"/>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Tree>
    <p:extLst>
      <p:ext uri="{BB962C8B-B14F-4D97-AF65-F5344CB8AC3E}">
        <p14:creationId xmlns:p14="http://schemas.microsoft.com/office/powerpoint/2010/main" val="3673213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388929" y="307841"/>
            <a:ext cx="10515600" cy="972607"/>
          </a:xfrm>
        </p:spPr>
        <p:txBody>
          <a:bodyPr/>
          <a:lstStyle/>
          <a:p>
            <a:r>
              <a:rPr lang="en-GB" dirty="0"/>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486160" y="1460448"/>
            <a:ext cx="9832300" cy="4739679"/>
          </a:xfrm>
        </p:spPr>
        <p:txBody>
          <a:bodyPr>
            <a:normAutofit/>
          </a:bodyPr>
          <a:lstStyle/>
          <a:p>
            <a:pPr marL="0" indent="0">
              <a:lnSpc>
                <a:spcPct val="100000"/>
              </a:lnSpc>
              <a:spcBef>
                <a:spcPts val="0"/>
              </a:spcBef>
              <a:buNone/>
            </a:pPr>
            <a:r>
              <a:rPr lang="en-GB" sz="2000" dirty="0"/>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dirty="0"/>
              <a:t>there are no contraindications to the vaccine being given</a:t>
            </a:r>
          </a:p>
          <a:p>
            <a:pPr marL="285750" indent="-285750">
              <a:lnSpc>
                <a:spcPct val="110000"/>
              </a:lnSpc>
              <a:spcBef>
                <a:spcPts val="600"/>
              </a:spcBef>
              <a:buFont typeface="Arial" panose="020B0604020202020204" pitchFamily="34" charset="0"/>
              <a:buChar char="•"/>
            </a:pPr>
            <a:r>
              <a:rPr lang="en-GB" sz="2000" dirty="0"/>
              <a:t>they or their parent/carer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dirty="0"/>
              <a:t>they or their parent/carer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dirty="0"/>
              <a:t>they have consented to having the vaccine</a:t>
            </a:r>
          </a:p>
          <a:p>
            <a:pPr marL="0" indent="0">
              <a:lnSpc>
                <a:spcPct val="100000"/>
              </a:lnSpc>
              <a:spcBef>
                <a:spcPts val="0"/>
              </a:spcBef>
              <a:buNone/>
            </a:pPr>
            <a:endParaRPr lang="en-GB" sz="2000" dirty="0"/>
          </a:p>
          <a:p>
            <a:pPr marL="0" indent="0">
              <a:lnSpc>
                <a:spcPct val="100000"/>
              </a:lnSpc>
              <a:spcBef>
                <a:spcPts val="0"/>
              </a:spcBef>
              <a:buNone/>
            </a:pPr>
            <a:r>
              <a:rPr lang="en-GB" sz="2000" dirty="0"/>
              <a:t>Immunisers should ensure that:</a:t>
            </a:r>
          </a:p>
          <a:p>
            <a:pPr marL="285750" indent="-285750">
              <a:lnSpc>
                <a:spcPct val="100000"/>
              </a:lnSpc>
              <a:spcBef>
                <a:spcPts val="600"/>
              </a:spcBef>
              <a:buFont typeface="Arial" panose="020B0604020202020204" pitchFamily="34" charset="0"/>
              <a:buChar char="•"/>
            </a:pPr>
            <a:r>
              <a:rPr lang="en-GB" sz="2000" dirty="0"/>
              <a:t>they have the appropriate knowledge and legal authority to administer the vaccine</a:t>
            </a:r>
            <a:endParaRPr lang="en-GB" sz="2000" dirty="0">
              <a:solidFill>
                <a:srgbClr val="FF0000"/>
              </a:solidFill>
            </a:endParaRPr>
          </a:p>
          <a:p>
            <a:pPr marL="285750" indent="-285750">
              <a:lnSpc>
                <a:spcPct val="100000"/>
              </a:lnSpc>
              <a:spcBef>
                <a:spcPts val="600"/>
              </a:spcBef>
              <a:buFont typeface="Arial" panose="020B0604020202020204" pitchFamily="34" charset="0"/>
              <a:buChar char="•"/>
            </a:pPr>
            <a:r>
              <a:rPr lang="en-GB" sz="2000" dirty="0"/>
              <a:t>the vaccine has been properly stored and prepared for use and that they know where and how to administer it</a:t>
            </a:r>
            <a:endParaRPr lang="en-GB" dirty="0"/>
          </a:p>
        </p:txBody>
      </p:sp>
      <p:sp>
        <p:nvSpPr>
          <p:cNvPr id="11" name="Footer Placeholder 10">
            <a:extLst>
              <a:ext uri="{FF2B5EF4-FFF2-40B4-BE49-F238E27FC236}">
                <a16:creationId xmlns:a16="http://schemas.microsoft.com/office/drawing/2014/main" id="{68DC719B-2B20-4A2C-99A4-1BAA9CB392CE}"/>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1"/>
          </p:nvPr>
        </p:nvSpPr>
        <p:spPr/>
        <p:txBody>
          <a:bodyPr/>
          <a:lstStyle/>
          <a:p>
            <a:fld id="{344369E4-5DE7-46E5-874E-4FD437973785}" type="slidenum">
              <a:rPr lang="en-GB" smtClean="0"/>
              <a:pPr/>
              <a:t>68</a:t>
            </a:fld>
            <a:endParaRPr lang="en-GB" sz="1400" dirty="0"/>
          </a:p>
        </p:txBody>
      </p:sp>
    </p:spTree>
    <p:extLst>
      <p:ext uri="{BB962C8B-B14F-4D97-AF65-F5344CB8AC3E}">
        <p14:creationId xmlns:p14="http://schemas.microsoft.com/office/powerpoint/2010/main" val="4132483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643021" y="387887"/>
            <a:ext cx="9795610" cy="648072"/>
          </a:xfrm>
        </p:spPr>
        <p:txBody>
          <a:bodyPr>
            <a:normAutofit/>
          </a:bodyPr>
          <a:lstStyle/>
          <a:p>
            <a:r>
              <a:rPr lang="en-GB" dirty="0"/>
              <a:t>Vaccine contraindications and precautions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494375" y="1594558"/>
            <a:ext cx="9795611" cy="4013406"/>
          </a:xfrm>
          <a:prstGeom prst="rect">
            <a:avLst/>
          </a:prstGeom>
          <a:noFill/>
        </p:spPr>
        <p:txBody>
          <a:bodyPr wrap="square">
            <a:spAutoFit/>
          </a:bodyPr>
          <a:lstStyle/>
          <a:p>
            <a:pPr marL="0" indent="0">
              <a:lnSpc>
                <a:spcPct val="100000"/>
              </a:lnSpc>
              <a:buNone/>
              <a:defRPr/>
            </a:pPr>
            <a:r>
              <a:rPr lang="en-GB" sz="2000" dirty="0">
                <a:ea typeface="Verdana" panose="020B0604030504040204" pitchFamily="34" charset="0"/>
                <a:cs typeface="Verdana" panose="020B0604030504040204" pitchFamily="34" charset="0"/>
              </a:rPr>
              <a:t>A contraindication is when an individual has a health condition that increases the likelihood of them having a serious adverse reaction to a vaccine. </a:t>
            </a:r>
            <a:r>
              <a:rPr lang="en-GB" sz="2000" dirty="0"/>
              <a:t>A vaccine should not be administered when the individual has a valid contraindication.</a:t>
            </a:r>
          </a:p>
          <a:p>
            <a:pPr marL="0" indent="0">
              <a:buNone/>
              <a:defRPr/>
            </a:pPr>
            <a:endParaRPr lang="en-GB" sz="1100" dirty="0">
              <a:ea typeface="Verdana" panose="020B0604030504040204" pitchFamily="34" charset="0"/>
              <a:cs typeface="Verdana" panose="020B0604030504040204" pitchFamily="34" charset="0"/>
            </a:endParaRPr>
          </a:p>
          <a:p>
            <a:pPr marL="0" indent="0">
              <a:lnSpc>
                <a:spcPct val="100000"/>
              </a:lnSpc>
              <a:buNone/>
            </a:pPr>
            <a:r>
              <a:rPr lang="en-GB" sz="2000" dirty="0"/>
              <a:t>A p</a:t>
            </a:r>
            <a:r>
              <a:rPr lang="en-GB" sz="2000" dirty="0">
                <a:latin typeface="arial" panose="020B0604020202020204" pitchFamily="34" charset="0"/>
              </a:rPr>
              <a:t>recaution to a vaccine is when an individual has a condition that may increase the risk or severity of an adverse reaction following immunisation,</a:t>
            </a:r>
            <a:r>
              <a:rPr lang="en-GB" sz="2000" dirty="0"/>
              <a:t> that may compromise their ability to make an immune response to the vaccine or that may confuse a diagnosis.</a:t>
            </a:r>
          </a:p>
          <a:p>
            <a:pPr marL="0" indent="0">
              <a:buNone/>
            </a:pPr>
            <a:endParaRPr lang="en-GB" sz="2000" dirty="0">
              <a:ea typeface="Verdana" panose="020B0604030504040204" pitchFamily="34" charset="0"/>
              <a:cs typeface="Verdana" panose="020B0604030504040204" pitchFamily="34" charset="0"/>
            </a:endParaRPr>
          </a:p>
          <a:p>
            <a:pPr marL="0" indent="0">
              <a:buNone/>
            </a:pPr>
            <a:r>
              <a:rPr lang="en-GB" sz="2000" dirty="0">
                <a:ea typeface="Verdana" panose="020B0604030504040204" pitchFamily="34" charset="0"/>
                <a:cs typeface="Verdana" panose="020B0604030504040204" pitchFamily="34" charset="0"/>
              </a:rPr>
              <a:t>Where there is any doubt whether it is safe to give a vaccine, seek expert advice.</a:t>
            </a:r>
          </a:p>
          <a:p>
            <a:pPr>
              <a:defRPr/>
            </a:pPr>
            <a:endParaRPr lang="en-GB" sz="1100" dirty="0">
              <a:latin typeface="Arial" charset="0"/>
            </a:endParaRPr>
          </a:p>
          <a:p>
            <a:pPr marL="0" lvl="0" indent="0"/>
            <a:endParaRPr lang="en-GB" sz="1000" b="1" dirty="0"/>
          </a:p>
        </p:txBody>
      </p:sp>
      <p:sp>
        <p:nvSpPr>
          <p:cNvPr id="10" name="Footer Placeholder 9">
            <a:extLst>
              <a:ext uri="{FF2B5EF4-FFF2-40B4-BE49-F238E27FC236}">
                <a16:creationId xmlns:a16="http://schemas.microsoft.com/office/drawing/2014/main" id="{C85C5938-80AE-4440-BA4B-24D9B598B2C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C1B0692D-076C-4CDA-AFC9-240321A3FCE4}"/>
              </a:ext>
            </a:extLst>
          </p:cNvPr>
          <p:cNvSpPr>
            <a:spLocks noGrp="1"/>
          </p:cNvSpPr>
          <p:nvPr>
            <p:ph type="sldNum" sz="quarter" idx="11"/>
          </p:nvPr>
        </p:nvSpPr>
        <p:spPr/>
        <p:txBody>
          <a:bodyPr/>
          <a:lstStyle/>
          <a:p>
            <a:fld id="{344369E4-5DE7-46E5-874E-4FD437973785}" type="slidenum">
              <a:rPr lang="en-GB" smtClean="0"/>
              <a:pPr/>
              <a:t>69</a:t>
            </a:fld>
            <a:endParaRPr lang="en-GB" sz="1400" dirty="0"/>
          </a:p>
        </p:txBody>
      </p:sp>
    </p:spTree>
    <p:extLst>
      <p:ext uri="{BB962C8B-B14F-4D97-AF65-F5344CB8AC3E}">
        <p14:creationId xmlns:p14="http://schemas.microsoft.com/office/powerpoint/2010/main" val="91310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204583"/>
            <a:ext cx="10515600" cy="972607"/>
          </a:xfrm>
        </p:spPr>
        <p:txBody>
          <a:bodyPr/>
          <a:lstStyle/>
          <a:p>
            <a:r>
              <a:rPr lang="en-GB" dirty="0"/>
              <a:t>Introduction</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67859" y="1493240"/>
            <a:ext cx="9923826" cy="4815281"/>
          </a:xfrm>
        </p:spPr>
        <p:txBody>
          <a:bodyPr>
            <a:normAutofit/>
          </a:bodyPr>
          <a:lstStyle/>
          <a:p>
            <a:pPr marL="285750" indent="-285750">
              <a:buFont typeface="Arial" panose="020B0604020202020204" pitchFamily="34" charset="0"/>
              <a:buChar char="•"/>
            </a:pPr>
            <a:r>
              <a:rPr lang="en-GB" sz="1800" dirty="0"/>
              <a:t>a new virus emerged in Wuhan, China during December 2019 </a:t>
            </a:r>
          </a:p>
          <a:p>
            <a:pPr marL="285750" indent="-285750">
              <a:buFont typeface="Arial" panose="020B0604020202020204" pitchFamily="34" charset="0"/>
              <a:buChar char="•"/>
            </a:pPr>
            <a:r>
              <a:rPr lang="en-GB" sz="1800" dirty="0"/>
              <a:t>this virus, which causes respiratory disease, was identified as being part of the Coronavirus family and it rapidly spread to many other countries around the world</a:t>
            </a:r>
          </a:p>
          <a:p>
            <a:pPr marL="285750" indent="-285750">
              <a:buFont typeface="Arial" panose="020B0604020202020204" pitchFamily="34" charset="0"/>
              <a:buChar char="•"/>
            </a:pPr>
            <a:r>
              <a:rPr lang="en-GB" sz="1800" dirty="0"/>
              <a:t>common symptoms of COVID-19 include a high temperature, a continuous dry cough and loss or change to sense of smell and taste</a:t>
            </a:r>
          </a:p>
          <a:p>
            <a:pPr marL="285750" indent="-285750">
              <a:buFont typeface="Arial" panose="020B0604020202020204" pitchFamily="34" charset="0"/>
              <a:buChar char="•"/>
            </a:pPr>
            <a:r>
              <a:rPr lang="en-GB" sz="1800" dirty="0"/>
              <a:t>about 80% of infected people have no or mild symptoms; 1 in every 6 people who gets COVID-19 becomes seriously ill </a:t>
            </a:r>
          </a:p>
          <a:p>
            <a:pPr marL="285750" indent="-285750">
              <a:buFont typeface="Arial" panose="020B0604020202020204" pitchFamily="34" charset="0"/>
              <a:buChar char="•"/>
            </a:pPr>
            <a:r>
              <a:rPr lang="en-GB" sz="1800" dirty="0"/>
              <a:t>older people and those with underlying medical problems are more likely to develop serious illness or die from COVID-19</a:t>
            </a:r>
          </a:p>
          <a:p>
            <a:pPr marL="285750" indent="-285750">
              <a:buFont typeface="Arial" panose="020B0604020202020204" pitchFamily="34" charset="0"/>
              <a:buChar char="•"/>
            </a:pPr>
            <a:r>
              <a:rPr lang="en-GB" sz="1800" dirty="0"/>
              <a:t>measures to contain the virus have included the introduction of social distancing measures, travel restrictions, closure of public spaces and the wearing of face coverings </a:t>
            </a:r>
          </a:p>
          <a:p>
            <a:pPr marL="285750" indent="-285750">
              <a:buFont typeface="Arial" panose="020B0604020202020204" pitchFamily="34" charset="0"/>
              <a:buChar char="•"/>
            </a:pPr>
            <a:r>
              <a:rPr lang="en-GB" sz="1800" dirty="0"/>
              <a:t>despite these measures, the number of positive cases and deaths have continued to increase on a daily basis</a:t>
            </a:r>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755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513439" y="372325"/>
            <a:ext cx="9795610" cy="648072"/>
          </a:xfrm>
        </p:spPr>
        <p:txBody>
          <a:bodyPr>
            <a:normAutofit/>
          </a:bodyPr>
          <a:lstStyle/>
          <a:p>
            <a:r>
              <a:rPr lang="en-GB" dirty="0"/>
              <a:t>COVID-19 vaccine contraindications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5400966"/>
          </a:xfrm>
          <a:prstGeom prst="rect">
            <a:avLst/>
          </a:prstGeom>
          <a:noFill/>
        </p:spPr>
        <p:txBody>
          <a:bodyPr wrap="square">
            <a:spAutoFit/>
          </a:bodyPr>
          <a:lstStyle/>
          <a:p>
            <a:pPr marL="0" lvl="0" indent="0">
              <a:lnSpc>
                <a:spcPct val="100000"/>
              </a:lnSpc>
              <a:spcBef>
                <a:spcPts val="0"/>
              </a:spcBef>
              <a:buNone/>
              <a:defRPr/>
            </a:pPr>
            <a:r>
              <a:rPr lang="en-GB" sz="1900" dirty="0">
                <a:solidFill>
                  <a:prstClr val="black"/>
                </a:solidFill>
                <a:latin typeface="Arial"/>
              </a:rPr>
              <a:t>Before administering a COVID-19 vaccine, it is important to check for any relevant medical history including any allergies and any previous history of severe reaction to a vaccine or anaphylaxis with an unidentified cause.</a:t>
            </a:r>
          </a:p>
          <a:p>
            <a:pPr marL="0" lvl="0" indent="0">
              <a:lnSpc>
                <a:spcPct val="100000"/>
              </a:lnSpc>
              <a:spcBef>
                <a:spcPts val="0"/>
              </a:spcBef>
              <a:buNone/>
              <a:defRPr/>
            </a:pPr>
            <a:endParaRPr lang="en-GB" sz="1900" dirty="0">
              <a:latin typeface="Arial" charset="0"/>
            </a:endParaRPr>
          </a:p>
          <a:p>
            <a:pPr marL="0" indent="0">
              <a:lnSpc>
                <a:spcPct val="100000"/>
              </a:lnSpc>
              <a:spcBef>
                <a:spcPts val="0"/>
              </a:spcBef>
              <a:buNone/>
              <a:defRPr/>
            </a:pPr>
            <a:r>
              <a:rPr lang="en-GB" sz="1900" dirty="0"/>
              <a:t>COVID-19 vaccines may be contraindicated in those who have had a previous systemic anaphylaxis reaction to: </a:t>
            </a:r>
          </a:p>
          <a:p>
            <a:pPr marL="285750" lvl="0" indent="-285750">
              <a:spcBef>
                <a:spcPts val="600"/>
              </a:spcBef>
              <a:buFont typeface="Arial" panose="020B0604020202020204" pitchFamily="34" charset="0"/>
              <a:buChar char="•"/>
            </a:pPr>
            <a:r>
              <a:rPr lang="en-GB" sz="1900" dirty="0"/>
              <a:t>a previous dose of COVID-19 vaccine </a:t>
            </a:r>
          </a:p>
          <a:p>
            <a:pPr marL="285750" lvl="0" indent="-285750">
              <a:spcBef>
                <a:spcPts val="600"/>
              </a:spcBef>
              <a:buFont typeface="Arial" panose="020B0604020202020204" pitchFamily="34" charset="0"/>
              <a:buChar char="•"/>
            </a:pPr>
            <a:r>
              <a:rPr lang="en-GB" sz="1900" dirty="0"/>
              <a:t>any components of the vaccine </a:t>
            </a:r>
          </a:p>
          <a:p>
            <a:pPr marL="0" indent="0">
              <a:buNone/>
            </a:pPr>
            <a:r>
              <a:rPr lang="en-GB" sz="1900" dirty="0"/>
              <a:t>Expert advice should be sought where either contraindication is present.</a:t>
            </a:r>
          </a:p>
          <a:p>
            <a:pPr marL="0" indent="0">
              <a:spcBef>
                <a:spcPts val="0"/>
              </a:spcBef>
              <a:buNone/>
            </a:pPr>
            <a:endParaRPr lang="en-GB" sz="1800" b="1" u="sng" dirty="0"/>
          </a:p>
          <a:p>
            <a:pPr marL="0" indent="0" algn="ctr">
              <a:spcBef>
                <a:spcPts val="0"/>
              </a:spcBef>
              <a:buNone/>
            </a:pPr>
            <a:endParaRPr lang="en-GB" sz="1900" dirty="0"/>
          </a:p>
          <a:p>
            <a:pPr marL="0" indent="0">
              <a:spcBef>
                <a:spcPts val="0"/>
              </a:spcBef>
              <a:buNone/>
            </a:pPr>
            <a:r>
              <a:rPr lang="en-GB" sz="1900" dirty="0"/>
              <a:t>There are additional contraindications specific to each COVID-19 vaccine. </a:t>
            </a:r>
          </a:p>
          <a:p>
            <a:pPr marL="0" indent="0">
              <a:spcBef>
                <a:spcPts val="0"/>
              </a:spcBef>
              <a:buNone/>
            </a:pPr>
            <a:r>
              <a:rPr lang="en-GB" sz="1900" dirty="0"/>
              <a:t>Ensure you check whether any of these apply to the person you are going to vaccinate before administering the vaccine (these are listed in the Green Book COVID-19 chapter, the information provided about the vaccine by the manufacturer in the Reg174 document/SPC and in the PGD/Protocol).</a:t>
            </a:r>
          </a:p>
          <a:p>
            <a:pPr marL="0" indent="0" algn="ctr">
              <a:spcBef>
                <a:spcPts val="0"/>
              </a:spcBef>
              <a:buNone/>
            </a:pPr>
            <a:endParaRPr lang="en-GB" sz="1800" b="1" dirty="0"/>
          </a:p>
          <a:p>
            <a:pPr marL="0" indent="0">
              <a:defRPr/>
            </a:pPr>
            <a:endParaRPr lang="en-GB" sz="2000" b="1" u="sng" dirty="0"/>
          </a:p>
        </p:txBody>
      </p:sp>
      <p:sp>
        <p:nvSpPr>
          <p:cNvPr id="3" name="Rectangle 2">
            <a:extLst>
              <a:ext uri="{FF2B5EF4-FFF2-40B4-BE49-F238E27FC236}">
                <a16:creationId xmlns:a16="http://schemas.microsoft.com/office/drawing/2014/main" id="{46BD81F8-C23A-4C8C-83DA-6219C2126F92}"/>
              </a:ext>
            </a:extLst>
          </p:cNvPr>
          <p:cNvSpPr/>
          <p:nvPr/>
        </p:nvSpPr>
        <p:spPr>
          <a:xfrm>
            <a:off x="550335" y="4526948"/>
            <a:ext cx="10007606" cy="1695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FEFD9EF7-F166-41F6-84B2-84544F12C512}"/>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fld id="{344369E4-5DE7-46E5-874E-4FD437973785}" type="slidenum">
              <a:rPr lang="en-GB" smtClean="0"/>
              <a:pPr/>
              <a:t>70</a:t>
            </a:fld>
            <a:endParaRPr lang="en-GB" sz="1400" dirty="0"/>
          </a:p>
        </p:txBody>
      </p:sp>
    </p:spTree>
    <p:extLst>
      <p:ext uri="{BB962C8B-B14F-4D97-AF65-F5344CB8AC3E}">
        <p14:creationId xmlns:p14="http://schemas.microsoft.com/office/powerpoint/2010/main" val="1252177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9DDB-D2C4-41CC-9689-0A64A10AADE1}"/>
              </a:ext>
            </a:extLst>
          </p:cNvPr>
          <p:cNvSpPr>
            <a:spLocks noGrp="1"/>
          </p:cNvSpPr>
          <p:nvPr>
            <p:ph type="title"/>
          </p:nvPr>
        </p:nvSpPr>
        <p:spPr>
          <a:xfrm>
            <a:off x="330206" y="288473"/>
            <a:ext cx="10515600" cy="972607"/>
          </a:xfrm>
        </p:spPr>
        <p:txBody>
          <a:bodyPr>
            <a:normAutofit/>
          </a:bodyPr>
          <a:lstStyle/>
          <a:p>
            <a:r>
              <a:rPr lang="en-GB" sz="3600" dirty="0"/>
              <a:t>Vaccine-specific contraindications and precautions</a:t>
            </a:r>
            <a:endParaRPr lang="en-GB" dirty="0"/>
          </a:p>
        </p:txBody>
      </p:sp>
      <p:sp>
        <p:nvSpPr>
          <p:cNvPr id="3" name="Content Placeholder 2">
            <a:extLst>
              <a:ext uri="{FF2B5EF4-FFF2-40B4-BE49-F238E27FC236}">
                <a16:creationId xmlns:a16="http://schemas.microsoft.com/office/drawing/2014/main" id="{67C03B33-5329-4E0E-8B65-0B76A5947519}"/>
              </a:ext>
            </a:extLst>
          </p:cNvPr>
          <p:cNvSpPr>
            <a:spLocks noGrp="1"/>
          </p:cNvSpPr>
          <p:nvPr>
            <p:ph idx="1"/>
          </p:nvPr>
        </p:nvSpPr>
        <p:spPr>
          <a:xfrm>
            <a:off x="505657" y="1487148"/>
            <a:ext cx="9603077" cy="4863523"/>
          </a:xfrm>
        </p:spPr>
        <p:txBody>
          <a:bodyPr>
            <a:normAutofit fontScale="62500" lnSpcReduction="20000"/>
          </a:bodyPr>
          <a:lstStyle/>
          <a:p>
            <a:pPr marL="0" indent="0">
              <a:lnSpc>
                <a:spcPct val="120000"/>
              </a:lnSpc>
              <a:spcBef>
                <a:spcPts val="0"/>
              </a:spcBef>
              <a:buNone/>
              <a:defRPr/>
            </a:pPr>
            <a:r>
              <a:rPr lang="en-GB" sz="2600" dirty="0">
                <a:latin typeface="+mn-lt"/>
              </a:rPr>
              <a:t>As the COVID-19 vaccines have been used more widely in the general population and more has been learned about the reactions they may cause, further advice around specific contraindications or precautions to each vaccine has been developed.</a:t>
            </a:r>
          </a:p>
          <a:p>
            <a:pPr>
              <a:lnSpc>
                <a:spcPct val="120000"/>
              </a:lnSpc>
              <a:spcBef>
                <a:spcPts val="0"/>
              </a:spcBef>
            </a:pPr>
            <a:endParaRPr lang="en-GB" sz="2600" dirty="0">
              <a:latin typeface="+mn-lt"/>
            </a:endParaRPr>
          </a:p>
          <a:p>
            <a:pPr marL="0" indent="0">
              <a:lnSpc>
                <a:spcPct val="120000"/>
              </a:lnSpc>
              <a:spcBef>
                <a:spcPts val="0"/>
              </a:spcBef>
              <a:buNone/>
            </a:pPr>
            <a:r>
              <a:rPr lang="en-GB" sz="2600" b="1" dirty="0">
                <a:latin typeface="+mn-lt"/>
              </a:rPr>
              <a:t>Pfizer (Comirnaty) and Moderna (Spikevax) vaccines </a:t>
            </a:r>
          </a:p>
          <a:p>
            <a:pPr marL="0" indent="0">
              <a:lnSpc>
                <a:spcPct val="120000"/>
              </a:lnSpc>
              <a:spcBef>
                <a:spcPts val="0"/>
              </a:spcBef>
              <a:buNone/>
            </a:pPr>
            <a:r>
              <a:rPr lang="en-GB" sz="2600" dirty="0">
                <a:latin typeface="+mn-lt"/>
              </a:rPr>
              <a:t>Additional precautions:</a:t>
            </a:r>
          </a:p>
          <a:p>
            <a:pPr>
              <a:lnSpc>
                <a:spcPct val="120000"/>
              </a:lnSpc>
              <a:spcBef>
                <a:spcPts val="0"/>
              </a:spcBef>
            </a:pPr>
            <a:r>
              <a:rPr lang="en-GB" sz="2600" dirty="0">
                <a:latin typeface="+mn-lt"/>
              </a:rPr>
              <a:t>individuals with a history of immediate onset-unexplained anaphylaxis or anaphylaxis to multiple classes of drugs or an unexplained anaphylaxis</a:t>
            </a:r>
          </a:p>
          <a:p>
            <a:pPr>
              <a:lnSpc>
                <a:spcPct val="120000"/>
              </a:lnSpc>
              <a:spcBef>
                <a:spcPts val="0"/>
              </a:spcBef>
            </a:pPr>
            <a:r>
              <a:rPr lang="en-GB" sz="2600" dirty="0">
                <a:latin typeface="+mn-lt"/>
              </a:rPr>
              <a:t>individuals who develop myocarditis or pericarditis following the first COVID-19 vaccination</a:t>
            </a:r>
          </a:p>
          <a:p>
            <a:pPr>
              <a:lnSpc>
                <a:spcPct val="120000"/>
              </a:lnSpc>
              <a:spcBef>
                <a:spcPts val="0"/>
              </a:spcBef>
            </a:pPr>
            <a:endParaRPr lang="en-GB" sz="2600" dirty="0">
              <a:latin typeface="+mn-lt"/>
            </a:endParaRPr>
          </a:p>
          <a:p>
            <a:pPr marL="0" indent="0">
              <a:lnSpc>
                <a:spcPct val="120000"/>
              </a:lnSpc>
              <a:spcBef>
                <a:spcPts val="0"/>
              </a:spcBef>
              <a:buNone/>
            </a:pPr>
            <a:r>
              <a:rPr lang="en-GB" sz="2600" b="1" dirty="0">
                <a:latin typeface="+mn-lt"/>
              </a:rPr>
              <a:t>AstraZeneca vaccine (Vaxzevria) </a:t>
            </a:r>
          </a:p>
          <a:p>
            <a:pPr marL="0" indent="0">
              <a:lnSpc>
                <a:spcPct val="120000"/>
              </a:lnSpc>
              <a:spcBef>
                <a:spcPts val="0"/>
              </a:spcBef>
              <a:buNone/>
            </a:pPr>
            <a:r>
              <a:rPr lang="en-GB" sz="2600" dirty="0">
                <a:latin typeface="+mn-lt"/>
              </a:rPr>
              <a:t>Additional contraindication:</a:t>
            </a:r>
          </a:p>
          <a:p>
            <a:pPr>
              <a:lnSpc>
                <a:spcPct val="120000"/>
              </a:lnSpc>
              <a:spcBef>
                <a:spcPts val="0"/>
              </a:spcBef>
            </a:pPr>
            <a:r>
              <a:rPr lang="en-GB" sz="2600" dirty="0">
                <a:latin typeface="+mn-lt"/>
              </a:rPr>
              <a:t>individuals who experience a clotting episode with concomitant thrombocytopaenia following 1</a:t>
            </a:r>
            <a:r>
              <a:rPr lang="en-GB" sz="2600" baseline="30000" dirty="0">
                <a:latin typeface="+mn-lt"/>
              </a:rPr>
              <a:t>st</a:t>
            </a:r>
            <a:r>
              <a:rPr lang="en-GB" sz="2600" dirty="0">
                <a:latin typeface="+mn-lt"/>
              </a:rPr>
              <a:t> dose</a:t>
            </a:r>
          </a:p>
          <a:p>
            <a:pPr marL="0" indent="0">
              <a:lnSpc>
                <a:spcPct val="120000"/>
              </a:lnSpc>
              <a:spcBef>
                <a:spcPts val="600"/>
              </a:spcBef>
              <a:buNone/>
            </a:pPr>
            <a:r>
              <a:rPr lang="en-GB" sz="2600" dirty="0">
                <a:latin typeface="+mn-lt"/>
              </a:rPr>
              <a:t>Additional precautions:</a:t>
            </a:r>
          </a:p>
          <a:p>
            <a:pPr>
              <a:lnSpc>
                <a:spcPct val="120000"/>
              </a:lnSpc>
              <a:spcBef>
                <a:spcPts val="0"/>
              </a:spcBef>
            </a:pPr>
            <a:r>
              <a:rPr lang="en-GB" sz="2600" dirty="0">
                <a:latin typeface="+mn-lt"/>
              </a:rPr>
              <a:t>individuals who have a history of a previous episode of heparin induced thrombocytopenia and thrombosis</a:t>
            </a:r>
          </a:p>
          <a:p>
            <a:pPr>
              <a:lnSpc>
                <a:spcPct val="120000"/>
              </a:lnSpc>
              <a:spcBef>
                <a:spcPts val="0"/>
              </a:spcBef>
            </a:pPr>
            <a:r>
              <a:rPr lang="en-GB" sz="2600" dirty="0">
                <a:latin typeface="+mn-lt"/>
              </a:rPr>
              <a:t>individuals with a prior history of capillary leak syndrome</a:t>
            </a:r>
          </a:p>
          <a:p>
            <a:pPr>
              <a:lnSpc>
                <a:spcPct val="120000"/>
              </a:lnSpc>
              <a:spcBef>
                <a:spcPts val="0"/>
              </a:spcBef>
            </a:pPr>
            <a:r>
              <a:rPr lang="en-GB" sz="2600" dirty="0"/>
              <a:t>individuals who developed Guillain-Barre Syndrome (GBS) within 6 weeks of a dose of AstraZeneca vaccine</a:t>
            </a:r>
          </a:p>
          <a:p>
            <a:pPr>
              <a:lnSpc>
                <a:spcPct val="120000"/>
              </a:lnSpc>
              <a:spcBef>
                <a:spcPts val="0"/>
              </a:spcBef>
            </a:pPr>
            <a:endParaRPr lang="en-GB" sz="2600" dirty="0">
              <a:latin typeface="+mn-lt"/>
            </a:endParaRPr>
          </a:p>
          <a:p>
            <a:pPr>
              <a:lnSpc>
                <a:spcPct val="120000"/>
              </a:lnSpc>
              <a:spcBef>
                <a:spcPts val="0"/>
              </a:spcBef>
            </a:pPr>
            <a:endParaRPr lang="en-GB" sz="2600" dirty="0">
              <a:latin typeface="+mn-lt"/>
            </a:endParaRPr>
          </a:p>
          <a:p>
            <a:pPr>
              <a:lnSpc>
                <a:spcPct val="100000"/>
              </a:lnSpc>
            </a:pPr>
            <a:endParaRPr lang="en-GB" dirty="0"/>
          </a:p>
        </p:txBody>
      </p:sp>
      <p:sp>
        <p:nvSpPr>
          <p:cNvPr id="11" name="Footer Placeholder 10">
            <a:extLst>
              <a:ext uri="{FF2B5EF4-FFF2-40B4-BE49-F238E27FC236}">
                <a16:creationId xmlns:a16="http://schemas.microsoft.com/office/drawing/2014/main" id="{E98EB97E-E7CC-4BD3-8F1B-D8E462DA1C3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CB774EFD-AE5E-4696-BAEC-AF30C28317E4}"/>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Tree>
    <p:extLst>
      <p:ext uri="{BB962C8B-B14F-4D97-AF65-F5344CB8AC3E}">
        <p14:creationId xmlns:p14="http://schemas.microsoft.com/office/powerpoint/2010/main" val="3649069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p:txBody>
          <a:bodyPr>
            <a:normAutofit fontScale="90000"/>
          </a:bodyPr>
          <a:lstStyle/>
          <a:p>
            <a:r>
              <a:rPr lang="en-GB" dirty="0"/>
              <a:t>Polyethylene glycol (PEG)</a:t>
            </a:r>
            <a:br>
              <a:rPr lang="en-GB" dirty="0"/>
            </a:br>
            <a:endParaRPr lang="en-GB" dirty="0"/>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a:xfrm>
            <a:off x="330205" y="1774826"/>
            <a:ext cx="10007607" cy="4351338"/>
          </a:xfrm>
        </p:spPr>
        <p:txBody>
          <a:bodyPr>
            <a:normAutofit fontScale="77500" lnSpcReduction="20000"/>
          </a:bodyPr>
          <a:lstStyle/>
          <a:p>
            <a:pPr marL="285750" indent="-285750">
              <a:lnSpc>
                <a:spcPct val="120000"/>
              </a:lnSpc>
              <a:buFont typeface="Arial" panose="020B0604020202020204" pitchFamily="34" charset="0"/>
              <a:buChar char="•"/>
            </a:pPr>
            <a:r>
              <a:rPr lang="en-GB" dirty="0"/>
              <a:t>the Pfizer BioNTech and Moderna mRNA vaccines contain polyethylene glycol (PEG) </a:t>
            </a:r>
          </a:p>
          <a:p>
            <a:pPr marL="285750" indent="-285750">
              <a:lnSpc>
                <a:spcPct val="120000"/>
              </a:lnSpc>
              <a:buFont typeface="Arial" panose="020B0604020202020204" pitchFamily="34" charset="0"/>
              <a:buChar char="•"/>
            </a:pPr>
            <a:r>
              <a:rPr lang="en-GB" dirty="0"/>
              <a:t>PEGs (also known as macrogols) are a group of known allergens commonly found in medicines, many household products and cosmetics </a:t>
            </a:r>
          </a:p>
          <a:p>
            <a:pPr marL="285750" indent="-285750">
              <a:lnSpc>
                <a:spcPct val="120000"/>
              </a:lnSpc>
              <a:buFont typeface="Arial" panose="020B0604020202020204" pitchFamily="34" charset="0"/>
              <a:buChar char="•"/>
            </a:pPr>
            <a:r>
              <a:rPr lang="en-GB" dirty="0"/>
              <a:t>medicines containing PEG include some tablets, laxatives, depot steroid injections, and some bowel preparations used for colonoscopy</a:t>
            </a:r>
          </a:p>
          <a:p>
            <a:pPr marL="285750" indent="-285750">
              <a:lnSpc>
                <a:spcPct val="120000"/>
              </a:lnSpc>
              <a:buFont typeface="Arial" panose="020B0604020202020204" pitchFamily="34" charset="0"/>
              <a:buChar char="•"/>
            </a:pPr>
            <a:r>
              <a:rPr lang="en-GB" dirty="0"/>
              <a:t>known allergy to PEG is rare but has been implicated in a minority of allergic reactions reported</a:t>
            </a:r>
          </a:p>
          <a:p>
            <a:pPr marL="285750" indent="-285750">
              <a:lnSpc>
                <a:spcPct val="120000"/>
              </a:lnSpc>
              <a:buFont typeface="Arial" panose="020B0604020202020204" pitchFamily="34" charset="0"/>
              <a:buChar char="•"/>
            </a:pPr>
            <a:r>
              <a:rPr lang="en-GB" dirty="0"/>
              <a:t>patients with undiagnosed PEG allergy often have a history of immediate onset-unexplained anaphylaxis or anaphylaxis to multiple classes of drugs or an unexplained anaphylaxis</a:t>
            </a:r>
          </a:p>
          <a:p>
            <a:pPr marL="285750" indent="-285750">
              <a:lnSpc>
                <a:spcPct val="120000"/>
              </a:lnSpc>
              <a:buFont typeface="Arial" panose="020B0604020202020204" pitchFamily="34" charset="0"/>
              <a:buChar char="•"/>
            </a:pPr>
            <a:r>
              <a:rPr lang="en-GB" dirty="0"/>
              <a:t>such individuals should not be vaccinated with the Pfizer BioNTech or Moderna vaccines, except on the expert advice of an allergy specialist </a:t>
            </a:r>
          </a:p>
          <a:p>
            <a:pPr marL="0" indent="0"/>
            <a:endParaRPr lang="en-GB" sz="1400" dirty="0"/>
          </a:p>
          <a:p>
            <a:endParaRPr lang="en-GB" dirty="0"/>
          </a:p>
        </p:txBody>
      </p:sp>
      <p:sp>
        <p:nvSpPr>
          <p:cNvPr id="11" name="Footer Placeholder 10">
            <a:extLst>
              <a:ext uri="{FF2B5EF4-FFF2-40B4-BE49-F238E27FC236}">
                <a16:creationId xmlns:a16="http://schemas.microsoft.com/office/drawing/2014/main" id="{A51CE4D0-312C-487F-A40C-BE7AFDCCCE09}"/>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DB54756-2444-4939-93C1-28583B87FFEE}"/>
              </a:ext>
            </a:extLst>
          </p:cNvPr>
          <p:cNvSpPr>
            <a:spLocks noGrp="1"/>
          </p:cNvSpPr>
          <p:nvPr>
            <p:ph type="sldNum" sz="quarter" idx="11"/>
          </p:nvPr>
        </p:nvSpPr>
        <p:spPr/>
        <p:txBody>
          <a:bodyPr/>
          <a:lstStyle/>
          <a:p>
            <a:fld id="{344369E4-5DE7-46E5-874E-4FD437973785}" type="slidenum">
              <a:rPr lang="en-GB" smtClean="0"/>
              <a:pPr/>
              <a:t>72</a:t>
            </a:fld>
            <a:endParaRPr lang="en-GB" sz="1400" dirty="0"/>
          </a:p>
        </p:txBody>
      </p:sp>
    </p:spTree>
    <p:extLst>
      <p:ext uri="{BB962C8B-B14F-4D97-AF65-F5344CB8AC3E}">
        <p14:creationId xmlns:p14="http://schemas.microsoft.com/office/powerpoint/2010/main" val="2213827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D23-7772-4898-B100-9FEB40389DCB}"/>
              </a:ext>
            </a:extLst>
          </p:cNvPr>
          <p:cNvSpPr>
            <a:spLocks noGrp="1"/>
          </p:cNvSpPr>
          <p:nvPr>
            <p:ph type="title"/>
          </p:nvPr>
        </p:nvSpPr>
        <p:spPr>
          <a:xfrm>
            <a:off x="428795" y="296973"/>
            <a:ext cx="10515600" cy="972607"/>
          </a:xfrm>
        </p:spPr>
        <p:txBody>
          <a:bodyPr>
            <a:normAutofit fontScale="90000"/>
          </a:bodyPr>
          <a:lstStyle/>
          <a:p>
            <a:r>
              <a:rPr lang="en-GB" dirty="0"/>
              <a:t>Polysorbate 80</a:t>
            </a:r>
            <a:br>
              <a:rPr lang="en-GB" dirty="0"/>
            </a:br>
            <a:endParaRPr lang="en-GB" dirty="0"/>
          </a:p>
        </p:txBody>
      </p:sp>
      <p:sp>
        <p:nvSpPr>
          <p:cNvPr id="3" name="Content Placeholder 2">
            <a:extLst>
              <a:ext uri="{FF2B5EF4-FFF2-40B4-BE49-F238E27FC236}">
                <a16:creationId xmlns:a16="http://schemas.microsoft.com/office/drawing/2014/main" id="{9DE5149E-691F-4E71-A6C9-8364DDA111CB}"/>
              </a:ext>
            </a:extLst>
          </p:cNvPr>
          <p:cNvSpPr>
            <a:spLocks noGrp="1"/>
          </p:cNvSpPr>
          <p:nvPr>
            <p:ph idx="1"/>
          </p:nvPr>
        </p:nvSpPr>
        <p:spPr>
          <a:xfrm>
            <a:off x="428795" y="1610210"/>
            <a:ext cx="9270427" cy="4739679"/>
          </a:xfrm>
        </p:spPr>
        <p:txBody>
          <a:bodyPr>
            <a:normAutofit/>
          </a:bodyPr>
          <a:lstStyle/>
          <a:p>
            <a:pPr marL="285750" indent="-285750">
              <a:lnSpc>
                <a:spcPct val="100000"/>
              </a:lnSpc>
              <a:spcBef>
                <a:spcPts val="0"/>
              </a:spcBef>
              <a:buFont typeface="Arial" panose="020B0604020202020204" pitchFamily="34" charset="0"/>
              <a:buChar char="•"/>
            </a:pPr>
            <a:r>
              <a:rPr lang="en-GB" sz="1800" dirty="0"/>
              <a:t>the AstraZeneca vaccine does not contain PEG but does contain a related compound called polysorbate 80. Rarely, some people with PEG allergy may also be allergic to polysorbate 80 </a:t>
            </a:r>
          </a:p>
          <a:p>
            <a:pPr marL="285750" indent="-285750">
              <a:lnSpc>
                <a:spcPct val="100000"/>
              </a:lnSpc>
              <a:spcBef>
                <a:spcPts val="1200"/>
              </a:spcBef>
              <a:buFont typeface="Arial" panose="020B0604020202020204" pitchFamily="34" charset="0"/>
              <a:buChar char="•"/>
            </a:pPr>
            <a:r>
              <a:rPr lang="en-GB" sz="1800" dirty="0"/>
              <a:t>however, polysorbate 80 is widely used in medicines and foods and is present in many medicines including monoclonal antibody preparations </a:t>
            </a:r>
          </a:p>
          <a:p>
            <a:pPr marL="285750" indent="-285750">
              <a:lnSpc>
                <a:spcPct val="100000"/>
              </a:lnSpc>
              <a:spcBef>
                <a:spcPts val="1200"/>
              </a:spcBef>
              <a:buFont typeface="Arial" panose="020B0604020202020204" pitchFamily="34" charset="0"/>
              <a:buChar char="•"/>
            </a:pPr>
            <a:r>
              <a:rPr lang="en-GB" sz="1800" dirty="0"/>
              <a:t>some injected influenza vaccines (including the main vaccine used in over 65 year olds) contain polysorbate 80 </a:t>
            </a:r>
          </a:p>
          <a:p>
            <a:pPr marL="285750" indent="-285750">
              <a:lnSpc>
                <a:spcPct val="100000"/>
              </a:lnSpc>
              <a:spcBef>
                <a:spcPts val="1200"/>
              </a:spcBef>
              <a:buFont typeface="Arial" panose="020B0604020202020204" pitchFamily="34" charset="0"/>
              <a:buChar char="•"/>
            </a:pPr>
            <a:r>
              <a:rPr lang="en-GB" sz="1800" dirty="0"/>
              <a:t>individuals who have tolerated injections that contain polysorbate 80 (such as Fluad and Fluarix influenza vaccines) are likely to tolerate the AstraZeneca vaccine</a:t>
            </a:r>
          </a:p>
          <a:p>
            <a:pPr marL="285750" indent="-285750">
              <a:lnSpc>
                <a:spcPct val="100000"/>
              </a:lnSpc>
              <a:spcBef>
                <a:spcPts val="1200"/>
              </a:spcBef>
              <a:buFont typeface="Arial" panose="020B0604020202020204" pitchFamily="34" charset="0"/>
              <a:buChar char="•"/>
            </a:pPr>
            <a:r>
              <a:rPr lang="en-GB" sz="1800" dirty="0"/>
              <a:t>see table on next slide for management of individuals with a history of allergy</a:t>
            </a:r>
          </a:p>
        </p:txBody>
      </p:sp>
      <p:sp>
        <p:nvSpPr>
          <p:cNvPr id="11" name="Footer Placeholder 10">
            <a:extLst>
              <a:ext uri="{FF2B5EF4-FFF2-40B4-BE49-F238E27FC236}">
                <a16:creationId xmlns:a16="http://schemas.microsoft.com/office/drawing/2014/main" id="{BF9C0040-853F-4903-B8CC-31E2CB7C337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B745E7ED-E713-49E2-BB2C-B23C2986FFE1}"/>
              </a:ext>
            </a:extLst>
          </p:cNvPr>
          <p:cNvSpPr>
            <a:spLocks noGrp="1"/>
          </p:cNvSpPr>
          <p:nvPr>
            <p:ph type="sldNum" sz="quarter" idx="11"/>
          </p:nvPr>
        </p:nvSpPr>
        <p:spPr/>
        <p:txBody>
          <a:bodyPr/>
          <a:lstStyle/>
          <a:p>
            <a:fld id="{344369E4-5DE7-46E5-874E-4FD437973785}" type="slidenum">
              <a:rPr lang="en-GB" smtClean="0"/>
              <a:pPr/>
              <a:t>73</a:t>
            </a:fld>
            <a:endParaRPr lang="en-GB" sz="1400" dirty="0"/>
          </a:p>
        </p:txBody>
      </p:sp>
    </p:spTree>
    <p:extLst>
      <p:ext uri="{BB962C8B-B14F-4D97-AF65-F5344CB8AC3E}">
        <p14:creationId xmlns:p14="http://schemas.microsoft.com/office/powerpoint/2010/main" val="2943247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E785-5CD3-4C9B-B10F-26B18582BCF8}"/>
              </a:ext>
            </a:extLst>
          </p:cNvPr>
          <p:cNvSpPr>
            <a:spLocks noGrp="1"/>
          </p:cNvSpPr>
          <p:nvPr>
            <p:ph type="title"/>
          </p:nvPr>
        </p:nvSpPr>
        <p:spPr>
          <a:xfrm>
            <a:off x="330206" y="281034"/>
            <a:ext cx="10515600" cy="972607"/>
          </a:xfrm>
        </p:spPr>
        <p:txBody>
          <a:bodyPr>
            <a:normAutofit fontScale="90000"/>
          </a:bodyPr>
          <a:lstStyle/>
          <a:p>
            <a:r>
              <a:rPr lang="en-GB" dirty="0"/>
              <a:t>History of allergy</a:t>
            </a:r>
            <a:br>
              <a:rPr lang="en-GB" dirty="0"/>
            </a:br>
            <a:endParaRPr lang="en-GB" dirty="0"/>
          </a:p>
        </p:txBody>
      </p:sp>
      <p:sp>
        <p:nvSpPr>
          <p:cNvPr id="3" name="Content Placeholder 2">
            <a:extLst>
              <a:ext uri="{FF2B5EF4-FFF2-40B4-BE49-F238E27FC236}">
                <a16:creationId xmlns:a16="http://schemas.microsoft.com/office/drawing/2014/main" id="{15735622-6004-4739-9BC5-5BE020973140}"/>
              </a:ext>
            </a:extLst>
          </p:cNvPr>
          <p:cNvSpPr>
            <a:spLocks noGrp="1"/>
          </p:cNvSpPr>
          <p:nvPr>
            <p:ph idx="1"/>
          </p:nvPr>
        </p:nvSpPr>
        <p:spPr>
          <a:xfrm>
            <a:off x="275851" y="1466562"/>
            <a:ext cx="4926045" cy="4895949"/>
          </a:xfrm>
        </p:spPr>
        <p:txBody>
          <a:bodyPr>
            <a:normAutofit/>
          </a:bodyPr>
          <a:lstStyle/>
          <a:p>
            <a:pPr marL="285750" indent="-285750">
              <a:lnSpc>
                <a:spcPct val="100000"/>
              </a:lnSpc>
              <a:spcBef>
                <a:spcPts val="0"/>
              </a:spcBef>
              <a:buFont typeface="Arial" panose="020B0604020202020204" pitchFamily="34" charset="0"/>
              <a:buChar char="•"/>
            </a:pPr>
            <a:r>
              <a:rPr lang="en-GB" sz="1900" dirty="0"/>
              <a:t>a very small number of individuals have experienced anaphylaxis when vaccinated with a COVID-19 vaccine</a:t>
            </a:r>
          </a:p>
          <a:p>
            <a:pPr marL="0" indent="0">
              <a:lnSpc>
                <a:spcPct val="100000"/>
              </a:lnSpc>
              <a:spcBef>
                <a:spcPts val="0"/>
              </a:spcBef>
            </a:pPr>
            <a:endParaRPr lang="en-GB" sz="1900" dirty="0"/>
          </a:p>
          <a:p>
            <a:pPr marL="285750" indent="-285750">
              <a:lnSpc>
                <a:spcPct val="100000"/>
              </a:lnSpc>
              <a:spcBef>
                <a:spcPts val="0"/>
              </a:spcBef>
              <a:buFont typeface="Arial" panose="020B0604020202020204" pitchFamily="34" charset="0"/>
              <a:buChar char="•"/>
            </a:pPr>
            <a:r>
              <a:rPr lang="en-GB" sz="1900" dirty="0"/>
              <a:t>anyone with a history of allergic reaction to an excipient in the COVID-19 vaccine should not receive that vaccine (except with expert advice), but those with any other allergies (such as a food allergy) – including those with prior anaphylaxis – can have the vaccine</a:t>
            </a:r>
          </a:p>
          <a:p>
            <a:pPr marL="0" indent="0">
              <a:lnSpc>
                <a:spcPct val="100000"/>
              </a:lnSpc>
              <a:spcBef>
                <a:spcPts val="0"/>
              </a:spcBef>
            </a:pPr>
            <a:endParaRPr lang="en-GB" sz="1900" b="1" dirty="0"/>
          </a:p>
          <a:p>
            <a:pPr marL="285750" indent="-285750">
              <a:lnSpc>
                <a:spcPct val="100000"/>
              </a:lnSpc>
              <a:spcBef>
                <a:spcPts val="0"/>
              </a:spcBef>
              <a:buFont typeface="Arial" panose="020B0604020202020204" pitchFamily="34" charset="0"/>
              <a:buChar char="•"/>
            </a:pPr>
            <a:r>
              <a:rPr lang="en-GB" sz="1900" dirty="0"/>
              <a:t>advice on the management of patients with allergy is summarised in the table (available in Green Book COVID-19 chapter)</a:t>
            </a:r>
          </a:p>
          <a:p>
            <a:pPr marL="0" indent="0"/>
            <a:endParaRPr lang="en-GB" dirty="0"/>
          </a:p>
          <a:p>
            <a:endParaRPr lang="en-GB" sz="1100" dirty="0"/>
          </a:p>
          <a:p>
            <a:endParaRPr lang="en-GB" dirty="0"/>
          </a:p>
        </p:txBody>
      </p:sp>
      <p:sp>
        <p:nvSpPr>
          <p:cNvPr id="6" name="Rectangle 2">
            <a:extLst>
              <a:ext uri="{FF2B5EF4-FFF2-40B4-BE49-F238E27FC236}">
                <a16:creationId xmlns:a16="http://schemas.microsoft.com/office/drawing/2014/main" id="{404E002B-FFC2-4D6A-8D07-BAE32A4CA274}"/>
              </a:ext>
            </a:extLst>
          </p:cNvPr>
          <p:cNvSpPr>
            <a:spLocks noChangeArrowheads="1"/>
          </p:cNvSpPr>
          <p:nvPr/>
        </p:nvSpPr>
        <p:spPr bwMode="auto">
          <a:xfrm flipV="1">
            <a:off x="6535271" y="25190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CDBFE325-09EC-4C29-AE2B-A7BB3517549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3" name="Slide Number Placeholder 12">
            <a:extLst>
              <a:ext uri="{FF2B5EF4-FFF2-40B4-BE49-F238E27FC236}">
                <a16:creationId xmlns:a16="http://schemas.microsoft.com/office/drawing/2014/main" id="{C6649F80-0E0D-4EE2-B934-8EAE9AAA8DAB}"/>
              </a:ext>
            </a:extLst>
          </p:cNvPr>
          <p:cNvSpPr>
            <a:spLocks noGrp="1"/>
          </p:cNvSpPr>
          <p:nvPr>
            <p:ph type="sldNum" sz="quarter" idx="11"/>
          </p:nvPr>
        </p:nvSpPr>
        <p:spPr/>
        <p:txBody>
          <a:bodyPr/>
          <a:lstStyle/>
          <a:p>
            <a:fld id="{344369E4-5DE7-46E5-874E-4FD437973785}" type="slidenum">
              <a:rPr lang="en-GB" smtClean="0"/>
              <a:pPr/>
              <a:t>74</a:t>
            </a:fld>
            <a:endParaRPr lang="en-GB" sz="1400" dirty="0"/>
          </a:p>
        </p:txBody>
      </p:sp>
      <p:pic>
        <p:nvPicPr>
          <p:cNvPr id="4" name="Picture 3">
            <a:extLst>
              <a:ext uri="{FF2B5EF4-FFF2-40B4-BE49-F238E27FC236}">
                <a16:creationId xmlns:a16="http://schemas.microsoft.com/office/drawing/2014/main" id="{775A23A5-7372-4871-8CAC-DBE609FFC941}"/>
              </a:ext>
            </a:extLst>
          </p:cNvPr>
          <p:cNvPicPr>
            <a:picLocks noChangeAspect="1"/>
          </p:cNvPicPr>
          <p:nvPr/>
        </p:nvPicPr>
        <p:blipFill>
          <a:blip r:embed="rId3"/>
          <a:stretch>
            <a:fillRect/>
          </a:stretch>
        </p:blipFill>
        <p:spPr>
          <a:xfrm>
            <a:off x="5929766" y="1551912"/>
            <a:ext cx="5848154" cy="4725248"/>
          </a:xfrm>
          <a:prstGeom prst="rect">
            <a:avLst/>
          </a:prstGeom>
        </p:spPr>
      </p:pic>
    </p:spTree>
    <p:extLst>
      <p:ext uri="{BB962C8B-B14F-4D97-AF65-F5344CB8AC3E}">
        <p14:creationId xmlns:p14="http://schemas.microsoft.com/office/powerpoint/2010/main" val="11689173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A698-25A9-4A43-895B-B4F42EE2EEA9}"/>
              </a:ext>
            </a:extLst>
          </p:cNvPr>
          <p:cNvSpPr>
            <a:spLocks noGrp="1"/>
          </p:cNvSpPr>
          <p:nvPr>
            <p:ph type="title"/>
          </p:nvPr>
        </p:nvSpPr>
        <p:spPr>
          <a:xfrm>
            <a:off x="476885" y="283760"/>
            <a:ext cx="6727220" cy="648072"/>
          </a:xfrm>
        </p:spPr>
        <p:txBody>
          <a:bodyPr>
            <a:normAutofit fontScale="90000"/>
          </a:bodyPr>
          <a:lstStyle/>
          <a:p>
            <a:r>
              <a:rPr lang="en-GB" dirty="0"/>
              <a:t>Allergic reaction to previous dose</a:t>
            </a:r>
          </a:p>
        </p:txBody>
      </p:sp>
      <p:sp>
        <p:nvSpPr>
          <p:cNvPr id="3" name="Content Placeholder 2">
            <a:extLst>
              <a:ext uri="{FF2B5EF4-FFF2-40B4-BE49-F238E27FC236}">
                <a16:creationId xmlns:a16="http://schemas.microsoft.com/office/drawing/2014/main" id="{73DCB0BE-C422-4FE8-9646-D21842764343}"/>
              </a:ext>
            </a:extLst>
          </p:cNvPr>
          <p:cNvSpPr>
            <a:spLocks noGrp="1"/>
          </p:cNvSpPr>
          <p:nvPr>
            <p:ph idx="1"/>
          </p:nvPr>
        </p:nvSpPr>
        <p:spPr>
          <a:xfrm>
            <a:off x="555992" y="1809032"/>
            <a:ext cx="4336519" cy="4339704"/>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the British Society for Allergy and Clinical Immunology (BSACI) has advised that individuals who have a reaction to the first dose of a COVID-19 vaccine may be able to receive a second dose of vaccine, as per the flowchart </a:t>
            </a:r>
          </a:p>
          <a:p>
            <a:pPr marL="0" indent="0">
              <a:lnSpc>
                <a:spcPct val="120000"/>
              </a:lnSpc>
              <a:spcBef>
                <a:spcPts val="0"/>
              </a:spcBef>
              <a:buNone/>
            </a:pPr>
            <a:endParaRPr lang="en-GB" dirty="0"/>
          </a:p>
          <a:p>
            <a:pPr marL="285750" indent="-285750">
              <a:lnSpc>
                <a:spcPct val="120000"/>
              </a:lnSpc>
              <a:spcBef>
                <a:spcPts val="0"/>
              </a:spcBef>
            </a:pPr>
            <a:r>
              <a:rPr lang="en-GB" dirty="0"/>
              <a:t>individuals with non-allergic reactions (vasovagal episodes, non-urticarial skin reaction or non-specific symptoms) to the first dose of a COVID-19 vaccine can receive the second dose of vaccine in any vaccination setting. Observation for 15 minutes is recommended</a:t>
            </a:r>
          </a:p>
          <a:p>
            <a:endParaRPr lang="en-GB" dirty="0"/>
          </a:p>
        </p:txBody>
      </p:sp>
      <p:sp>
        <p:nvSpPr>
          <p:cNvPr id="6" name="Rectangle 2">
            <a:extLst>
              <a:ext uri="{FF2B5EF4-FFF2-40B4-BE49-F238E27FC236}">
                <a16:creationId xmlns:a16="http://schemas.microsoft.com/office/drawing/2014/main" id="{40107C97-AFFA-40E5-9E01-FBCEDFF1B065}"/>
              </a:ext>
            </a:extLst>
          </p:cNvPr>
          <p:cNvSpPr>
            <a:spLocks noChangeArrowheads="1"/>
          </p:cNvSpPr>
          <p:nvPr/>
        </p:nvSpPr>
        <p:spPr bwMode="auto">
          <a:xfrm>
            <a:off x="4994130" y="1473199"/>
            <a:ext cx="139303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7C7CD35B-3CA2-4BE4-8F56-324DC86C4147}"/>
              </a:ext>
            </a:extLst>
          </p:cNvPr>
          <p:cNvSpPr txBox="1"/>
          <p:nvPr/>
        </p:nvSpPr>
        <p:spPr>
          <a:xfrm>
            <a:off x="5550286" y="2963221"/>
            <a:ext cx="1304539" cy="2031325"/>
          </a:xfrm>
          <a:prstGeom prst="rect">
            <a:avLst/>
          </a:prstGeom>
          <a:noFill/>
        </p:spPr>
        <p:txBody>
          <a:bodyPr wrap="square" rtlCol="0">
            <a:spAutoFit/>
          </a:bodyPr>
          <a:lstStyle/>
          <a:p>
            <a:r>
              <a:rPr lang="en-GB" sz="1400" dirty="0"/>
              <a:t>Flowchart for managing patients who have allergic reactions</a:t>
            </a:r>
          </a:p>
          <a:p>
            <a:r>
              <a:rPr lang="en-GB" sz="1400" dirty="0"/>
              <a:t> to the first dose of COVID-19 vaccine</a:t>
            </a:r>
          </a:p>
        </p:txBody>
      </p:sp>
      <p:sp>
        <p:nvSpPr>
          <p:cNvPr id="13" name="Footer Placeholder 12">
            <a:extLst>
              <a:ext uri="{FF2B5EF4-FFF2-40B4-BE49-F238E27FC236}">
                <a16:creationId xmlns:a16="http://schemas.microsoft.com/office/drawing/2014/main" id="{D729F955-C257-471D-9B13-5C52871E3D9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5BA27B9F-6000-4199-BC33-2046368F3E7A}"/>
              </a:ext>
            </a:extLst>
          </p:cNvPr>
          <p:cNvSpPr>
            <a:spLocks noGrp="1"/>
          </p:cNvSpPr>
          <p:nvPr>
            <p:ph type="sldNum" sz="quarter" idx="11"/>
          </p:nvPr>
        </p:nvSpPr>
        <p:spPr/>
        <p:txBody>
          <a:bodyPr/>
          <a:lstStyle/>
          <a:p>
            <a:fld id="{344369E4-5DE7-46E5-874E-4FD437973785}" type="slidenum">
              <a:rPr lang="en-GB" smtClean="0"/>
              <a:pPr/>
              <a:t>75</a:t>
            </a:fld>
            <a:endParaRPr lang="en-GB" sz="1400" dirty="0"/>
          </a:p>
        </p:txBody>
      </p:sp>
      <p:pic>
        <p:nvPicPr>
          <p:cNvPr id="4" name="Picture 3">
            <a:extLst>
              <a:ext uri="{FF2B5EF4-FFF2-40B4-BE49-F238E27FC236}">
                <a16:creationId xmlns:a16="http://schemas.microsoft.com/office/drawing/2014/main" id="{29D82A0A-3EAF-4FA1-AA20-430DD0BB6F98}"/>
              </a:ext>
            </a:extLst>
          </p:cNvPr>
          <p:cNvPicPr>
            <a:picLocks noChangeAspect="1"/>
          </p:cNvPicPr>
          <p:nvPr/>
        </p:nvPicPr>
        <p:blipFill>
          <a:blip r:embed="rId3"/>
          <a:stretch>
            <a:fillRect/>
          </a:stretch>
        </p:blipFill>
        <p:spPr>
          <a:xfrm>
            <a:off x="6756753" y="1518918"/>
            <a:ext cx="5001804" cy="4853602"/>
          </a:xfrm>
          <a:prstGeom prst="rect">
            <a:avLst/>
          </a:prstGeom>
        </p:spPr>
      </p:pic>
    </p:spTree>
    <p:extLst>
      <p:ext uri="{BB962C8B-B14F-4D97-AF65-F5344CB8AC3E}">
        <p14:creationId xmlns:p14="http://schemas.microsoft.com/office/powerpoint/2010/main" val="18146457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A7A6-6201-4DC4-B10F-5346668EA2AE}"/>
              </a:ext>
            </a:extLst>
          </p:cNvPr>
          <p:cNvSpPr>
            <a:spLocks noGrp="1"/>
          </p:cNvSpPr>
          <p:nvPr>
            <p:ph type="title"/>
          </p:nvPr>
        </p:nvSpPr>
        <p:spPr>
          <a:xfrm>
            <a:off x="584203" y="207460"/>
            <a:ext cx="10515600" cy="972607"/>
          </a:xfrm>
        </p:spPr>
        <p:txBody>
          <a:bodyPr/>
          <a:lstStyle/>
          <a:p>
            <a:r>
              <a:rPr lang="en-GB" dirty="0"/>
              <a:t>Blood clots</a:t>
            </a:r>
          </a:p>
        </p:txBody>
      </p:sp>
      <p:sp>
        <p:nvSpPr>
          <p:cNvPr id="3" name="Content Placeholder 2">
            <a:extLst>
              <a:ext uri="{FF2B5EF4-FFF2-40B4-BE49-F238E27FC236}">
                <a16:creationId xmlns:a16="http://schemas.microsoft.com/office/drawing/2014/main" id="{7DEFC371-D5FD-4315-BC20-919EB10793BF}"/>
              </a:ext>
            </a:extLst>
          </p:cNvPr>
          <p:cNvSpPr>
            <a:spLocks noGrp="1"/>
          </p:cNvSpPr>
          <p:nvPr>
            <p:ph idx="1"/>
          </p:nvPr>
        </p:nvSpPr>
        <p:spPr>
          <a:xfrm>
            <a:off x="517091" y="1557053"/>
            <a:ext cx="9784590" cy="4608855"/>
          </a:xfrm>
        </p:spPr>
        <p:txBody>
          <a:bodyPr>
            <a:normAutofit fontScale="55000" lnSpcReduction="20000"/>
          </a:bodyPr>
          <a:lstStyle/>
          <a:p>
            <a:pPr marL="285750" indent="-285750">
              <a:lnSpc>
                <a:spcPct val="120000"/>
              </a:lnSpc>
              <a:spcBef>
                <a:spcPts val="0"/>
              </a:spcBef>
              <a:buFont typeface="Arial" panose="020B0604020202020204" pitchFamily="34" charset="0"/>
              <a:buChar char="•"/>
            </a:pPr>
            <a:r>
              <a:rPr lang="en-GB" sz="2900" dirty="0"/>
              <a:t>following widespread use of the AstraZeneca vaccine, a rare condition involving serious thromboembolic events accompanied by thrombocytopaenia has been reported after receipt of this vaccine</a:t>
            </a:r>
          </a:p>
          <a:p>
            <a:pPr marL="285750" indent="-285750">
              <a:lnSpc>
                <a:spcPct val="120000"/>
              </a:lnSpc>
              <a:spcBef>
                <a:spcPts val="600"/>
              </a:spcBef>
              <a:buFont typeface="Arial" panose="020B0604020202020204" pitchFamily="34" charset="0"/>
              <a:buChar char="•"/>
            </a:pPr>
            <a:r>
              <a:rPr lang="en-GB" sz="2900" dirty="0"/>
              <a:t>the condition presents with unusual venous thrombosis, including cerebral venous sinus thrombosis, portal vein thrombosis and sometimes arterial thrombosis with low platelet count and high D-dimer measurements</a:t>
            </a:r>
          </a:p>
          <a:p>
            <a:pPr marL="285750" indent="-285750">
              <a:lnSpc>
                <a:spcPct val="120000"/>
              </a:lnSpc>
              <a:spcBef>
                <a:spcPts val="600"/>
              </a:spcBef>
              <a:buFont typeface="Arial" panose="020B0604020202020204" pitchFamily="34" charset="0"/>
              <a:buChar char="•"/>
            </a:pPr>
            <a:r>
              <a:rPr lang="en-GB" sz="2900" dirty="0"/>
              <a:t>this syndrome (otherwise known as Vaccine Induced Thrombosis and Thrombocytopenia syndrome or VITTs) has affected patients of all ages and genders</a:t>
            </a:r>
          </a:p>
          <a:p>
            <a:pPr marL="285750" indent="-285750">
              <a:lnSpc>
                <a:spcPct val="120000"/>
              </a:lnSpc>
              <a:spcBef>
                <a:spcPts val="600"/>
              </a:spcBef>
              <a:buFont typeface="Arial" panose="020B0604020202020204" pitchFamily="34" charset="0"/>
              <a:buChar char="•"/>
            </a:pPr>
            <a:r>
              <a:rPr lang="en-GB" sz="2900" dirty="0"/>
              <a:t>the majority of cases have occurred between 5 and 16 days following vaccination with the first dose</a:t>
            </a:r>
          </a:p>
          <a:p>
            <a:pPr marL="285750" indent="-285750">
              <a:lnSpc>
                <a:spcPct val="120000"/>
              </a:lnSpc>
              <a:spcBef>
                <a:spcPts val="600"/>
              </a:spcBef>
              <a:buFont typeface="Arial" panose="020B0604020202020204" pitchFamily="34" charset="0"/>
              <a:buChar char="•"/>
            </a:pPr>
            <a:r>
              <a:rPr lang="en-GB" sz="2900" dirty="0"/>
              <a:t>the reported rate in the UK after the first dose is around 15 cases per every million doses given, although a higher incidence is seen in younger individuals </a:t>
            </a:r>
          </a:p>
          <a:p>
            <a:pPr marL="285750" indent="-285750">
              <a:lnSpc>
                <a:spcPct val="120000"/>
              </a:lnSpc>
              <a:spcBef>
                <a:spcPts val="600"/>
              </a:spcBef>
              <a:buFont typeface="Arial" panose="020B0604020202020204" pitchFamily="34" charset="0"/>
              <a:buChar char="•"/>
            </a:pPr>
            <a:r>
              <a:rPr lang="en-GB" sz="2900" dirty="0"/>
              <a:t>there is no evidence of any underlying risk factors in the individuals affected by this condition who have mainly been previously healthy</a:t>
            </a:r>
          </a:p>
          <a:p>
            <a:pPr marL="285750" indent="-285750">
              <a:lnSpc>
                <a:spcPct val="120000"/>
              </a:lnSpc>
              <a:spcBef>
                <a:spcPts val="600"/>
              </a:spcBef>
              <a:buFont typeface="Arial" panose="020B0604020202020204" pitchFamily="34" charset="0"/>
              <a:buChar char="•"/>
            </a:pPr>
            <a:r>
              <a:rPr lang="en-GB" sz="2900" dirty="0"/>
              <a:t>the condition is rare, tends to present with unusual forms of clotting and the mechanism is believed to be an idiosyncratic reaction related to an immune response to the AstraZeneca vaccine</a:t>
            </a:r>
            <a:endParaRPr lang="en-GB" dirty="0"/>
          </a:p>
        </p:txBody>
      </p:sp>
      <p:sp>
        <p:nvSpPr>
          <p:cNvPr id="11" name="Footer Placeholder 10">
            <a:extLst>
              <a:ext uri="{FF2B5EF4-FFF2-40B4-BE49-F238E27FC236}">
                <a16:creationId xmlns:a16="http://schemas.microsoft.com/office/drawing/2014/main" id="{19974CBC-AB1A-4960-B431-6EC7DA490F1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DE8ED9E6-0818-44DC-AEEB-612511EEDC6D}"/>
              </a:ext>
            </a:extLst>
          </p:cNvPr>
          <p:cNvSpPr>
            <a:spLocks noGrp="1"/>
          </p:cNvSpPr>
          <p:nvPr>
            <p:ph type="sldNum" sz="quarter" idx="11"/>
          </p:nvPr>
        </p:nvSpPr>
        <p:spPr/>
        <p:txBody>
          <a:bodyPr/>
          <a:lstStyle/>
          <a:p>
            <a:fld id="{344369E4-5DE7-46E5-874E-4FD437973785}" type="slidenum">
              <a:rPr lang="en-GB" smtClean="0"/>
              <a:pPr/>
              <a:t>76</a:t>
            </a:fld>
            <a:endParaRPr lang="en-GB" sz="1400" dirty="0"/>
          </a:p>
        </p:txBody>
      </p:sp>
    </p:spTree>
    <p:extLst>
      <p:ext uri="{BB962C8B-B14F-4D97-AF65-F5344CB8AC3E}">
        <p14:creationId xmlns:p14="http://schemas.microsoft.com/office/powerpoint/2010/main" val="2644072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4422-9C96-413B-92D6-953F48A8581B}"/>
              </a:ext>
            </a:extLst>
          </p:cNvPr>
          <p:cNvSpPr>
            <a:spLocks noGrp="1"/>
          </p:cNvSpPr>
          <p:nvPr>
            <p:ph type="title"/>
          </p:nvPr>
        </p:nvSpPr>
        <p:spPr>
          <a:xfrm>
            <a:off x="321081" y="242805"/>
            <a:ext cx="10704000" cy="648072"/>
          </a:xfrm>
        </p:spPr>
        <p:txBody>
          <a:bodyPr>
            <a:normAutofit fontScale="90000"/>
          </a:bodyPr>
          <a:lstStyle/>
          <a:p>
            <a:r>
              <a:rPr lang="en-GB" dirty="0"/>
              <a:t>Use of the AZ vaccine in those under 40 years of age</a:t>
            </a:r>
          </a:p>
        </p:txBody>
      </p:sp>
      <p:sp>
        <p:nvSpPr>
          <p:cNvPr id="3" name="Content Placeholder 2">
            <a:extLst>
              <a:ext uri="{FF2B5EF4-FFF2-40B4-BE49-F238E27FC236}">
                <a16:creationId xmlns:a16="http://schemas.microsoft.com/office/drawing/2014/main" id="{B8BAF6FE-7FC3-4C51-A14D-20045AC23DC6}"/>
              </a:ext>
            </a:extLst>
          </p:cNvPr>
          <p:cNvSpPr>
            <a:spLocks noGrp="1"/>
          </p:cNvSpPr>
          <p:nvPr>
            <p:ph idx="1"/>
          </p:nvPr>
        </p:nvSpPr>
        <p:spPr>
          <a:xfrm>
            <a:off x="321081" y="1494884"/>
            <a:ext cx="10704000" cy="5510128"/>
          </a:xfrm>
        </p:spPr>
        <p:txBody>
          <a:bodyPr>
            <a:normAutofit fontScale="77500" lnSpcReduction="20000"/>
          </a:bodyPr>
          <a:lstStyle/>
          <a:p>
            <a:pPr marL="285750" indent="-285750">
              <a:lnSpc>
                <a:spcPct val="120000"/>
              </a:lnSpc>
              <a:spcBef>
                <a:spcPts val="0"/>
              </a:spcBef>
              <a:buFont typeface="Arial" panose="020B0604020202020204" pitchFamily="34" charset="0"/>
              <a:buChar char="•"/>
            </a:pPr>
            <a:r>
              <a:rPr lang="en-GB" sz="2300" dirty="0"/>
              <a:t>there appears to be a trend of increasing incidence of this rare clotting condition reported in the younger adult age groups compared to the older age groups </a:t>
            </a:r>
          </a:p>
          <a:p>
            <a:pPr marL="285750" indent="-285750">
              <a:lnSpc>
                <a:spcPct val="120000"/>
              </a:lnSpc>
              <a:spcBef>
                <a:spcPts val="600"/>
              </a:spcBef>
              <a:buFont typeface="Arial" panose="020B0604020202020204" pitchFamily="34" charset="0"/>
              <a:buChar char="•"/>
            </a:pPr>
            <a:r>
              <a:rPr lang="en-GB" sz="2300" dirty="0"/>
              <a:t>in contrast, the risks of serious disease associated with COVID-19 increases steeply with age, with the younger adults at the lowest risk of serious disease </a:t>
            </a:r>
          </a:p>
          <a:p>
            <a:pPr marL="285750" indent="-285750">
              <a:lnSpc>
                <a:spcPct val="120000"/>
              </a:lnSpc>
              <a:spcBef>
                <a:spcPts val="600"/>
              </a:spcBef>
              <a:buFont typeface="Arial" panose="020B0604020202020204" pitchFamily="34" charset="0"/>
              <a:buChar char="•"/>
            </a:pPr>
            <a:r>
              <a:rPr lang="en-GB" sz="2300" dirty="0"/>
              <a:t>based on current evidence JCVI advise a preference for an alternative vaccine for healthy people under 40 years of age, including health and social care workers, unpaid carers and household contacts of immunosuppressed individuals </a:t>
            </a:r>
          </a:p>
          <a:p>
            <a:pPr marL="285750" indent="-285750">
              <a:lnSpc>
                <a:spcPct val="120000"/>
              </a:lnSpc>
              <a:spcBef>
                <a:spcPts val="600"/>
              </a:spcBef>
              <a:buFont typeface="Arial" panose="020B0604020202020204" pitchFamily="34" charset="0"/>
              <a:buChar char="•"/>
            </a:pPr>
            <a:r>
              <a:rPr lang="en-GB" sz="2300" dirty="0">
                <a:ea typeface="Times New Roman" panose="02020603050405020304" pitchFamily="18" charset="0"/>
              </a:rPr>
              <a:t>all those under the age of 40 (and over 18) years who are yet to have their first dose should be preferentially offered the Pfizer BioNTech or Moderna vaccines, unless there is a clinical reason that precludes the use of either of these alternative vaccines (for example PEG allergy)</a:t>
            </a:r>
          </a:p>
          <a:p>
            <a:pPr marL="285750" lvl="0" indent="-285750">
              <a:lnSpc>
                <a:spcPct val="120000"/>
              </a:lnSpc>
              <a:spcBef>
                <a:spcPts val="600"/>
              </a:spcBef>
            </a:pPr>
            <a:r>
              <a:rPr lang="en-GB" sz="2300" dirty="0">
                <a:ea typeface="Times New Roman" panose="02020603050405020304" pitchFamily="18" charset="0"/>
                <a:cs typeface="Times New Roman" panose="02020603050405020304" pitchFamily="18" charset="0"/>
              </a:rPr>
              <a:t>if there is a clinical reason for a person under 40 to receive the AstraZeneca vaccine, informed consent following a discussion about risks and benefits to the individual must be obtained</a:t>
            </a:r>
          </a:p>
          <a:p>
            <a:pPr marL="285750" lvl="0" indent="-285750">
              <a:lnSpc>
                <a:spcPct val="120000"/>
              </a:lnSpc>
              <a:spcBef>
                <a:spcPts val="600"/>
              </a:spcBef>
              <a:buFont typeface="Arial" panose="020B0604020202020204" pitchFamily="34" charset="0"/>
              <a:buChar char="•"/>
            </a:pPr>
            <a:r>
              <a:rPr lang="en-GB" sz="2300" dirty="0"/>
              <a:t>those in this age group who have already received a dose of AstraZeneca vaccine without experiencing this rare side-effect can complete with the same vaccine or with an mRNA vaccine (provided there are no contraindications)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500" dirty="0"/>
          </a:p>
          <a:p>
            <a:endParaRPr lang="en-GB" dirty="0"/>
          </a:p>
          <a:p>
            <a:endParaRPr lang="en-GB" dirty="0"/>
          </a:p>
          <a:p>
            <a:endParaRPr lang="en-GB" dirty="0"/>
          </a:p>
          <a:p>
            <a:endParaRPr lang="en-GB" dirty="0"/>
          </a:p>
        </p:txBody>
      </p:sp>
      <p:sp>
        <p:nvSpPr>
          <p:cNvPr id="11" name="Footer Placeholder 10">
            <a:extLst>
              <a:ext uri="{FF2B5EF4-FFF2-40B4-BE49-F238E27FC236}">
                <a16:creationId xmlns:a16="http://schemas.microsoft.com/office/drawing/2014/main" id="{0C4A84A7-4DEC-4338-BDD0-C974ABAD85C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FCA599F9-3806-404D-B6AC-F6D17BA77CD4}"/>
              </a:ext>
            </a:extLst>
          </p:cNvPr>
          <p:cNvSpPr>
            <a:spLocks noGrp="1"/>
          </p:cNvSpPr>
          <p:nvPr>
            <p:ph type="sldNum" sz="quarter" idx="11"/>
          </p:nvPr>
        </p:nvSpPr>
        <p:spPr/>
        <p:txBody>
          <a:bodyPr/>
          <a:lstStyle/>
          <a:p>
            <a:fld id="{344369E4-5DE7-46E5-874E-4FD437973785}" type="slidenum">
              <a:rPr lang="en-GB" smtClean="0"/>
              <a:pPr/>
              <a:t>77</a:t>
            </a:fld>
            <a:endParaRPr lang="en-GB" sz="1400" dirty="0"/>
          </a:p>
        </p:txBody>
      </p:sp>
    </p:spTree>
    <p:extLst>
      <p:ext uri="{BB962C8B-B14F-4D97-AF65-F5344CB8AC3E}">
        <p14:creationId xmlns:p14="http://schemas.microsoft.com/office/powerpoint/2010/main" val="13340876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289D-43FC-4414-BFEC-09507BBDB339}"/>
              </a:ext>
            </a:extLst>
          </p:cNvPr>
          <p:cNvSpPr>
            <a:spLocks noGrp="1"/>
          </p:cNvSpPr>
          <p:nvPr>
            <p:ph type="title"/>
          </p:nvPr>
        </p:nvSpPr>
        <p:spPr>
          <a:xfrm>
            <a:off x="330206" y="213088"/>
            <a:ext cx="10515600" cy="972607"/>
          </a:xfrm>
        </p:spPr>
        <p:txBody>
          <a:bodyPr>
            <a:normAutofit/>
          </a:bodyPr>
          <a:lstStyle/>
          <a:p>
            <a:r>
              <a:rPr lang="en-GB" dirty="0"/>
              <a:t>Who can receive the AstraZeneca vaccine</a:t>
            </a:r>
          </a:p>
        </p:txBody>
      </p:sp>
      <p:sp>
        <p:nvSpPr>
          <p:cNvPr id="3" name="Content Placeholder 2">
            <a:extLst>
              <a:ext uri="{FF2B5EF4-FFF2-40B4-BE49-F238E27FC236}">
                <a16:creationId xmlns:a16="http://schemas.microsoft.com/office/drawing/2014/main" id="{DD38BBEE-3EC3-4659-9A8E-87C4E1AF5A74}"/>
              </a:ext>
            </a:extLst>
          </p:cNvPr>
          <p:cNvSpPr>
            <a:spLocks noGrp="1"/>
          </p:cNvSpPr>
          <p:nvPr>
            <p:ph idx="1"/>
          </p:nvPr>
        </p:nvSpPr>
        <p:spPr>
          <a:xfrm>
            <a:off x="490003" y="1472544"/>
            <a:ext cx="10355803" cy="4895949"/>
          </a:xfrm>
        </p:spPr>
        <p:txBody>
          <a:bodyPr>
            <a:normAutofit fontScale="85000" lnSpcReduction="10000"/>
          </a:bodyPr>
          <a:lstStyle/>
          <a:p>
            <a:pPr marL="285750" indent="-285750">
              <a:lnSpc>
                <a:spcPct val="110000"/>
              </a:lnSpc>
              <a:buFont typeface="Arial" panose="020B0604020202020204" pitchFamily="34" charset="0"/>
              <a:buChar char="•"/>
            </a:pPr>
            <a:r>
              <a:rPr lang="en-GB" dirty="0"/>
              <a:t>individuals aged 40 years and older, those who are clinically extremely vulnerable and those in clinical risk groups who are at high risk of the complications of COVID-19 can be offered vaccination with any of the available COVID-19 vaccines, unless otherwise contraindicated</a:t>
            </a: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285750" indent="-285750">
              <a:lnSpc>
                <a:spcPct val="110000"/>
              </a:lnSpc>
              <a:buFont typeface="Arial" panose="020B0604020202020204" pitchFamily="34" charset="0"/>
              <a:buChar char="•"/>
            </a:pPr>
            <a:r>
              <a:rPr lang="en-GB" dirty="0"/>
              <a:t>there is no evidence that those with a prior history of thrombosis or known risk factors for thrombosis are more at risk of developing this immune-mediated condition </a:t>
            </a:r>
          </a:p>
          <a:p>
            <a:pPr marL="285750" indent="-285750">
              <a:lnSpc>
                <a:spcPct val="110000"/>
              </a:lnSpc>
              <a:buFont typeface="Arial" panose="020B0604020202020204" pitchFamily="34" charset="0"/>
              <a:buChar char="•"/>
            </a:pPr>
            <a:r>
              <a:rPr lang="en-GB" dirty="0"/>
              <a:t>for most of these individuals, the risk of recurrent thrombosis due to COVID-19 infection remains far greater than the risk of this rare thrombosis/thrombocytopenia condition</a:t>
            </a:r>
          </a:p>
          <a:p>
            <a:pPr marL="285750" indent="-285750">
              <a:lnSpc>
                <a:spcPct val="110000"/>
              </a:lnSpc>
              <a:buFont typeface="Arial" panose="020B0604020202020204" pitchFamily="34" charset="0"/>
              <a:buChar char="•"/>
            </a:pPr>
            <a:r>
              <a:rPr lang="en-GB" dirty="0"/>
              <a:t>therefore individuals aged 40 years and over with such a history should be vaccinated with any of the available vaccines (provided they are not otherwise contra-indicated)</a:t>
            </a:r>
          </a:p>
          <a:p>
            <a:pPr marL="285750" indent="-285750">
              <a:lnSpc>
                <a:spcPct val="110000"/>
              </a:lnSpc>
              <a:buFont typeface="Arial" panose="020B0604020202020204" pitchFamily="34" charset="0"/>
              <a:buChar char="•"/>
            </a:pPr>
            <a:r>
              <a:rPr lang="en-GB" dirty="0"/>
              <a:t>this also applies to those who experience common clotting episodes after the first dose of AstraZeneca vaccine but without concomitant thrombocytopaenia </a:t>
            </a: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latin typeface="Helvetica"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highlight>
                <a:srgbClr val="FFFF00"/>
              </a:highlight>
              <a:latin typeface="Helvetica" panose="020B0604020202020204" pitchFamily="34" charset="0"/>
              <a:ea typeface="Calibri" panose="020F0502020204030204" pitchFamily="34" charset="0"/>
              <a:cs typeface="Times New Roman" panose="02020603050405020304" pitchFamily="18" charset="0"/>
            </a:endParaRPr>
          </a:p>
          <a:p>
            <a:endParaRPr lang="en-GB" dirty="0">
              <a:latin typeface="Helvetica"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11" name="Footer Placeholder 10">
            <a:extLst>
              <a:ext uri="{FF2B5EF4-FFF2-40B4-BE49-F238E27FC236}">
                <a16:creationId xmlns:a16="http://schemas.microsoft.com/office/drawing/2014/main" id="{0D6CBBD9-C5E0-49CD-8677-878A99BB6BB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F3089A6-C0EE-4852-A83D-09901694CA67}"/>
              </a:ext>
            </a:extLst>
          </p:cNvPr>
          <p:cNvSpPr>
            <a:spLocks noGrp="1"/>
          </p:cNvSpPr>
          <p:nvPr>
            <p:ph type="sldNum" sz="quarter" idx="11"/>
          </p:nvPr>
        </p:nvSpPr>
        <p:spPr/>
        <p:txBody>
          <a:bodyPr/>
          <a:lstStyle/>
          <a:p>
            <a:fld id="{344369E4-5DE7-46E5-874E-4FD437973785}" type="slidenum">
              <a:rPr lang="en-GB" smtClean="0"/>
              <a:pPr/>
              <a:t>78</a:t>
            </a:fld>
            <a:endParaRPr lang="en-GB" sz="1400" dirty="0"/>
          </a:p>
        </p:txBody>
      </p:sp>
    </p:spTree>
    <p:extLst>
      <p:ext uri="{BB962C8B-B14F-4D97-AF65-F5344CB8AC3E}">
        <p14:creationId xmlns:p14="http://schemas.microsoft.com/office/powerpoint/2010/main" val="2546866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8D71-219C-4E05-B0BA-F8AB5B100AF4}"/>
              </a:ext>
            </a:extLst>
          </p:cNvPr>
          <p:cNvSpPr>
            <a:spLocks noGrp="1"/>
          </p:cNvSpPr>
          <p:nvPr>
            <p:ph type="title"/>
          </p:nvPr>
        </p:nvSpPr>
        <p:spPr>
          <a:xfrm>
            <a:off x="330206" y="271695"/>
            <a:ext cx="10515600" cy="972607"/>
          </a:xfrm>
        </p:spPr>
        <p:txBody>
          <a:bodyPr>
            <a:normAutofit fontScale="90000"/>
          </a:bodyPr>
          <a:lstStyle/>
          <a:p>
            <a:r>
              <a:rPr lang="en-GB" dirty="0"/>
              <a:t>Who should </a:t>
            </a:r>
            <a:r>
              <a:rPr lang="en-GB" u="sng" dirty="0"/>
              <a:t>not</a:t>
            </a:r>
            <a:r>
              <a:rPr lang="en-GB" dirty="0"/>
              <a:t> be offered the AstraZeneca vaccine</a:t>
            </a:r>
          </a:p>
        </p:txBody>
      </p:sp>
      <p:sp>
        <p:nvSpPr>
          <p:cNvPr id="3" name="Content Placeholder 2">
            <a:extLst>
              <a:ext uri="{FF2B5EF4-FFF2-40B4-BE49-F238E27FC236}">
                <a16:creationId xmlns:a16="http://schemas.microsoft.com/office/drawing/2014/main" id="{ADE25AAA-6685-4895-884F-0BA727D2BBF1}"/>
              </a:ext>
            </a:extLst>
          </p:cNvPr>
          <p:cNvSpPr>
            <a:spLocks noGrp="1"/>
          </p:cNvSpPr>
          <p:nvPr>
            <p:ph idx="1"/>
          </p:nvPr>
        </p:nvSpPr>
        <p:spPr>
          <a:xfrm>
            <a:off x="602486" y="1709057"/>
            <a:ext cx="9925697" cy="4454284"/>
          </a:xfrm>
        </p:spPr>
        <p:txBody>
          <a:bodyPr>
            <a:normAutofit lnSpcReduction="10000"/>
          </a:bodyPr>
          <a:lstStyle/>
          <a:p>
            <a:pPr marL="285750" indent="-285750">
              <a:lnSpc>
                <a:spcPct val="100000"/>
              </a:lnSpc>
              <a:spcBef>
                <a:spcPts val="0"/>
              </a:spcBef>
              <a:buFont typeface="Arial" panose="020B0604020202020204" pitchFamily="34" charset="0"/>
              <a:buChar char="•"/>
            </a:pPr>
            <a:r>
              <a:rPr lang="en-GB" sz="2000" dirty="0"/>
              <a:t>individuals who experience a clotting episode with concomitant thrombocytopaenia following the first dose of AstraZeneca vaccine should be properly assessed </a:t>
            </a:r>
          </a:p>
          <a:p>
            <a:pPr marL="635000" lvl="1" indent="-285750">
              <a:lnSpc>
                <a:spcPct val="100000"/>
              </a:lnSpc>
              <a:spcBef>
                <a:spcPts val="1200"/>
              </a:spcBef>
              <a:buFont typeface="Arial" panose="020B0604020202020204" pitchFamily="34" charset="0"/>
              <a:buChar char="•"/>
            </a:pPr>
            <a:r>
              <a:rPr lang="en-GB" sz="2000" dirty="0"/>
              <a:t>if they are considered to have the reported condition, further vaccination should be deferred until their clotting has completely stabilised </a:t>
            </a:r>
          </a:p>
          <a:p>
            <a:pPr marL="635000" lvl="1" indent="-285750">
              <a:lnSpc>
                <a:spcPct val="100000"/>
              </a:lnSpc>
              <a:spcBef>
                <a:spcPts val="600"/>
              </a:spcBef>
              <a:buFont typeface="Arial" panose="020B0604020202020204" pitchFamily="34" charset="0"/>
              <a:buChar char="•"/>
            </a:pPr>
            <a:r>
              <a:rPr lang="en-GB" sz="2000" dirty="0"/>
              <a:t>they should then be considered for a second dose of an alternative COVID-19 vaccine at least 12 weeks after their first dose of AstraZeneca vaccine</a:t>
            </a:r>
          </a:p>
          <a:p>
            <a:pPr marL="285750" indent="-285750">
              <a:lnSpc>
                <a:spcPct val="100000"/>
              </a:lnSpc>
              <a:spcBef>
                <a:spcPts val="1200"/>
              </a:spcBef>
              <a:buFont typeface="Arial" panose="020B0604020202020204" pitchFamily="34" charset="0"/>
              <a:buChar char="•"/>
            </a:pPr>
            <a:r>
              <a:rPr lang="en-GB" sz="2000" dirty="0"/>
              <a:t>caution should be used when vaccinating individuals who have a history of a previous episode of heparin induced thrombocytopenia and thrombosis (HITT or HIT type 2)</a:t>
            </a:r>
          </a:p>
          <a:p>
            <a:pPr marL="285750" indent="-285750">
              <a:lnSpc>
                <a:spcPct val="100000"/>
              </a:lnSpc>
              <a:spcBef>
                <a:spcPts val="1200"/>
              </a:spcBef>
            </a:pPr>
            <a:r>
              <a:rPr lang="en-GB" sz="2000" dirty="0"/>
              <a:t>the Information for Healthcare Professionals on COVID-19 Vaccine AstraZeneca advises that, as a precautionary measure, administration of the AstraZeneca vaccine in patients with a history of HITT or HIT type 2 should only be considered when the benefit outweighs any potential risks</a:t>
            </a:r>
          </a:p>
          <a:p>
            <a:pPr marL="0" indent="0"/>
            <a:endParaRPr lang="en-GB" dirty="0"/>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6E1FFD05-9FA8-4497-8CE6-30B31275811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42724273-F66D-42A3-980C-9D13D19A8AC5}"/>
              </a:ext>
            </a:extLst>
          </p:cNvPr>
          <p:cNvSpPr>
            <a:spLocks noGrp="1"/>
          </p:cNvSpPr>
          <p:nvPr>
            <p:ph type="sldNum" sz="quarter" idx="11"/>
          </p:nvPr>
        </p:nvSpPr>
        <p:spPr/>
        <p:txBody>
          <a:bodyPr/>
          <a:lstStyle/>
          <a:p>
            <a:fld id="{344369E4-5DE7-46E5-874E-4FD437973785}" type="slidenum">
              <a:rPr lang="en-GB" smtClean="0"/>
              <a:pPr/>
              <a:t>79</a:t>
            </a:fld>
            <a:endParaRPr lang="en-GB" sz="1400" dirty="0"/>
          </a:p>
        </p:txBody>
      </p:sp>
    </p:spTree>
    <p:extLst>
      <p:ext uri="{BB962C8B-B14F-4D97-AF65-F5344CB8AC3E}">
        <p14:creationId xmlns:p14="http://schemas.microsoft.com/office/powerpoint/2010/main" val="223663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41B-9218-4692-8AC1-DF1041C49FFF}"/>
              </a:ext>
            </a:extLst>
          </p:cNvPr>
          <p:cNvSpPr>
            <a:spLocks noGrp="1"/>
          </p:cNvSpPr>
          <p:nvPr>
            <p:ph type="title"/>
          </p:nvPr>
        </p:nvSpPr>
        <p:spPr>
          <a:xfrm>
            <a:off x="494808" y="263455"/>
            <a:ext cx="11202383" cy="648072"/>
          </a:xfrm>
        </p:spPr>
        <p:txBody>
          <a:bodyPr>
            <a:normAutofit fontScale="90000"/>
          </a:bodyPr>
          <a:lstStyle/>
          <a:p>
            <a:r>
              <a:rPr lang="en-GB" dirty="0"/>
              <a:t>International and UK COVID-19 timeline – the first 7 months</a:t>
            </a:r>
          </a:p>
        </p:txBody>
      </p:sp>
      <p:graphicFrame>
        <p:nvGraphicFramePr>
          <p:cNvPr id="6" name="Content Placeholder 5">
            <a:extLst>
              <a:ext uri="{FF2B5EF4-FFF2-40B4-BE49-F238E27FC236}">
                <a16:creationId xmlns:a16="http://schemas.microsoft.com/office/drawing/2014/main" id="{ADDB8A2C-48CA-4BED-A1D4-0E44CE0ADAFD}"/>
              </a:ext>
            </a:extLst>
          </p:cNvPr>
          <p:cNvGraphicFramePr>
            <a:graphicFrameLocks noGrp="1"/>
          </p:cNvGraphicFramePr>
          <p:nvPr>
            <p:ph idx="1"/>
            <p:extLst>
              <p:ext uri="{D42A27DB-BD31-4B8C-83A1-F6EECF244321}">
                <p14:modId xmlns:p14="http://schemas.microsoft.com/office/powerpoint/2010/main" val="2411399222"/>
              </p:ext>
            </p:extLst>
          </p:nvPr>
        </p:nvGraphicFramePr>
        <p:xfrm>
          <a:off x="726961" y="1496954"/>
          <a:ext cx="9635489" cy="4741732"/>
        </p:xfrm>
        <a:graphic>
          <a:graphicData uri="http://schemas.openxmlformats.org/drawingml/2006/table">
            <a:tbl>
              <a:tblPr firstRow="1" bandRow="1">
                <a:tableStyleId>{5C22544A-7EE6-4342-B048-85BDC9FD1C3A}</a:tableStyleId>
              </a:tblPr>
              <a:tblGrid>
                <a:gridCol w="1156437">
                  <a:extLst>
                    <a:ext uri="{9D8B030D-6E8A-4147-A177-3AD203B41FA5}">
                      <a16:colId xmlns:a16="http://schemas.microsoft.com/office/drawing/2014/main" val="4057279345"/>
                    </a:ext>
                  </a:extLst>
                </a:gridCol>
                <a:gridCol w="8479052">
                  <a:extLst>
                    <a:ext uri="{9D8B030D-6E8A-4147-A177-3AD203B41FA5}">
                      <a16:colId xmlns:a16="http://schemas.microsoft.com/office/drawing/2014/main" val="1832089828"/>
                    </a:ext>
                  </a:extLst>
                </a:gridCol>
              </a:tblGrid>
              <a:tr h="249025">
                <a:tc>
                  <a:txBody>
                    <a:bodyPr/>
                    <a:lstStyle/>
                    <a:p>
                      <a:r>
                        <a:rPr lang="en-GB" sz="1000" b="0" i="0" u="none" strike="noStrike" kern="1200" baseline="0" dirty="0">
                          <a:solidFill>
                            <a:schemeClr val="tx1"/>
                          </a:solidFill>
                          <a:latin typeface="Arial" panose="020B0604020202020204" pitchFamily="34" charset="0"/>
                          <a:ea typeface="+mn-ea"/>
                          <a:cs typeface="+mn-cs"/>
                        </a:rPr>
                        <a:t>31/12/19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chemeClr val="tx1"/>
                          </a:solidFill>
                          <a:latin typeface="Arial" panose="020B0604020202020204" pitchFamily="34" charset="0"/>
                          <a:ea typeface="+mn-ea"/>
                          <a:cs typeface="+mn-cs"/>
                        </a:rPr>
                        <a:t>27 cases of pneumonia of unknown aetiology reported in Wuhan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868335"/>
                  </a:ext>
                </a:extLst>
              </a:tr>
              <a:tr h="255617">
                <a:tc>
                  <a:txBody>
                    <a:bodyPr/>
                    <a:lstStyle/>
                    <a:p>
                      <a:r>
                        <a:rPr lang="en-GB" sz="1000" b="0" i="0" u="none" strike="noStrike" baseline="0" dirty="0">
                          <a:solidFill>
                            <a:schemeClr val="tx1"/>
                          </a:solidFill>
                          <a:latin typeface="Arial" panose="020B0604020202020204" pitchFamily="34" charset="0"/>
                        </a:rPr>
                        <a:t>13/01/20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chemeClr val="tx1"/>
                          </a:solidFill>
                          <a:latin typeface="Arial" panose="020B0604020202020204" pitchFamily="34" charset="0"/>
                        </a:rPr>
                        <a:t>First case outside China (Thailand)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2356"/>
                  </a:ext>
                </a:extLst>
              </a:tr>
              <a:tr h="255617">
                <a:tc>
                  <a:txBody>
                    <a:bodyPr/>
                    <a:lstStyle/>
                    <a:p>
                      <a:r>
                        <a:rPr lang="en-GB" sz="1000" b="0" i="0" u="none" strike="noStrike" baseline="0" dirty="0">
                          <a:solidFill>
                            <a:srgbClr val="000000"/>
                          </a:solidFill>
                          <a:latin typeface="Arial" panose="020B0604020202020204" pitchFamily="34" charset="0"/>
                        </a:rPr>
                        <a:t>21/01/20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000" b="0" i="0" u="none" strike="noStrike" baseline="0" dirty="0">
                          <a:solidFill>
                            <a:srgbClr val="000000"/>
                          </a:solidFill>
                          <a:latin typeface="Arial" panose="020B0604020202020204" pitchFamily="34" charset="0"/>
                        </a:rPr>
                        <a:t>293 cases in mainland China, including 15 healthcare workers and 6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193319"/>
                  </a:ext>
                </a:extLst>
              </a:tr>
              <a:tr h="275172">
                <a:tc>
                  <a:txBody>
                    <a:bodyPr/>
                    <a:lstStyle/>
                    <a:p>
                      <a:r>
                        <a:rPr lang="en-GB" sz="1000" b="0" i="0" u="none" strike="noStrike" baseline="0" dirty="0">
                          <a:solidFill>
                            <a:srgbClr val="000000"/>
                          </a:solidFill>
                          <a:latin typeface="Arial" panose="020B0604020202020204" pitchFamily="34" charset="0"/>
                        </a:rPr>
                        <a:t>25/01/20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First confirmed case in Europe (France)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30387"/>
                  </a:ext>
                </a:extLst>
              </a:tr>
              <a:tr h="268684">
                <a:tc>
                  <a:txBody>
                    <a:bodyPr/>
                    <a:lstStyle/>
                    <a:p>
                      <a:r>
                        <a:rPr lang="en-GB" sz="1000" b="0" i="0" u="none" strike="noStrike" baseline="0" dirty="0">
                          <a:solidFill>
                            <a:srgbClr val="000000"/>
                          </a:solidFill>
                          <a:latin typeface="Arial" panose="020B0604020202020204" pitchFamily="34" charset="0"/>
                        </a:rPr>
                        <a:t>30/01/20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declares Public Health Emergency of International Concern (PHEIC)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852381"/>
                  </a:ext>
                </a:extLst>
              </a:tr>
              <a:tr h="255617">
                <a:tc>
                  <a:txBody>
                    <a:bodyPr/>
                    <a:lstStyle/>
                    <a:p>
                      <a:r>
                        <a:rPr lang="en-GB" sz="1000" b="0" i="0" u="none" strike="noStrike" baseline="0" dirty="0">
                          <a:solidFill>
                            <a:srgbClr val="000000"/>
                          </a:solidFill>
                          <a:latin typeface="Arial" panose="020B0604020202020204" pitchFamily="34" charset="0"/>
                        </a:rPr>
                        <a:t>31/01/20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UK nationals repatriated from Wuhan. First 2 UK cases confirmed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962180"/>
                  </a:ext>
                </a:extLst>
              </a:tr>
              <a:tr h="262330">
                <a:tc>
                  <a:txBody>
                    <a:bodyPr/>
                    <a:lstStyle/>
                    <a:p>
                      <a:r>
                        <a:rPr lang="en-GB" sz="1000" b="0" i="0" u="none" strike="noStrike" baseline="0" dirty="0">
                          <a:solidFill>
                            <a:srgbClr val="000000"/>
                          </a:solidFill>
                          <a:latin typeface="Arial" panose="020B0604020202020204" pitchFamily="34" charset="0"/>
                        </a:rPr>
                        <a:t>01/03/20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35 UK cases in 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129195"/>
                  </a:ext>
                </a:extLst>
              </a:tr>
              <a:tr h="255617">
                <a:tc>
                  <a:txBody>
                    <a:bodyPr/>
                    <a:lstStyle/>
                    <a:p>
                      <a:r>
                        <a:rPr lang="en-GB" sz="1000" b="0" i="0" u="none" strike="noStrike" baseline="0" dirty="0">
                          <a:solidFill>
                            <a:srgbClr val="000000"/>
                          </a:solidFill>
                          <a:latin typeface="Arial" panose="020B0604020202020204" pitchFamily="34" charset="0"/>
                        </a:rPr>
                        <a:t>05/03/20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CMO of England announced first UK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69160"/>
                  </a:ext>
                </a:extLst>
              </a:tr>
              <a:tr h="255617">
                <a:tc>
                  <a:txBody>
                    <a:bodyPr/>
                    <a:lstStyle/>
                    <a:p>
                      <a:r>
                        <a:rPr lang="en-GB" sz="1000" b="0" i="0" u="none" strike="noStrike" baseline="0" dirty="0">
                          <a:solidFill>
                            <a:srgbClr val="000000"/>
                          </a:solidFill>
                          <a:latin typeface="Arial" panose="020B0604020202020204" pitchFamily="34" charset="0"/>
                        </a:rPr>
                        <a:t>11/03/20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a:t>
                      </a:r>
                      <a:r>
                        <a:rPr lang="en-GB" sz="1000" b="0" i="0" u="none" strike="noStrike" kern="1200" baseline="0" dirty="0">
                          <a:solidFill>
                            <a:srgbClr val="000000"/>
                          </a:solidFill>
                          <a:latin typeface="Arial" panose="020B0604020202020204" pitchFamily="34" charset="0"/>
                          <a:ea typeface="+mn-ea"/>
                          <a:cs typeface="+mn-cs"/>
                        </a:rPr>
                        <a:t>declares COVID-19 </a:t>
                      </a:r>
                      <a:r>
                        <a:rPr lang="en-GB" sz="1000" b="0" i="0" u="none" strike="noStrike" baseline="0" dirty="0">
                          <a:solidFill>
                            <a:srgbClr val="000000"/>
                          </a:solidFill>
                          <a:latin typeface="Arial" panose="020B0604020202020204" pitchFamily="34" charset="0"/>
                        </a:rPr>
                        <a:t>as a pandemic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81478"/>
                  </a:ext>
                </a:extLst>
              </a:tr>
              <a:tr h="286422">
                <a:tc>
                  <a:txBody>
                    <a:bodyPr/>
                    <a:lstStyle/>
                    <a:p>
                      <a:r>
                        <a:rPr lang="en-GB" sz="1000" b="0" i="0" u="none" strike="noStrike" kern="1200" baseline="0" dirty="0">
                          <a:solidFill>
                            <a:srgbClr val="000000"/>
                          </a:solidFill>
                          <a:latin typeface="Arial" panose="020B0604020202020204" pitchFamily="34" charset="0"/>
                          <a:ea typeface="+mn-ea"/>
                          <a:cs typeface="+mn-cs"/>
                        </a:rPr>
                        <a:t>12/03/20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move from contain phase into delay. UK CMOs raised the risk to UK population from moderate to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438413"/>
                  </a:ext>
                </a:extLst>
              </a:tr>
              <a:tr h="575136">
                <a:tc>
                  <a:txBody>
                    <a:bodyPr/>
                    <a:lstStyle/>
                    <a:p>
                      <a:r>
                        <a:rPr lang="en-GB" sz="1000" b="0" i="0" u="none" strike="noStrike" kern="1200" baseline="0" dirty="0">
                          <a:solidFill>
                            <a:srgbClr val="000000"/>
                          </a:solidFill>
                          <a:latin typeface="Arial" panose="020B0604020202020204" pitchFamily="34" charset="0"/>
                          <a:ea typeface="+mn-ea"/>
                          <a:cs typeface="+mn-cs"/>
                        </a:rPr>
                        <a:t>23/03/20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FCO asks all British travellers to return to the UK and advises against non-essential international travel for 30 days. </a:t>
                      </a:r>
                    </a:p>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UK Government introduces new social distancing measures. i) all persons to stay at home, except for very limited purposes; ii) all non-essential businesses and venues to close; iii) no gatherings of more than 2 people in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453482"/>
                  </a:ext>
                </a:extLst>
              </a:tr>
              <a:tr h="268793">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16/04/20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Decision to maintain social distancing measures for further 3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999916"/>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13/05/20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5 level COVID-19 alert system. UK CMOs set alert to level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83411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18/05/20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Loss of or change in normal sense of taste or smell added to case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076484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19/06/20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CMOs lower the UK COVID-19 alert level to 3 following recommendation of Joint Biosecurity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338185"/>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04/07/20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Further relaxation of national restrictions (travel restrictions, social distancing, closure of public spaces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620854"/>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24/07/20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Face coverings become compulsory for customers in shops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734441"/>
                  </a:ext>
                </a:extLst>
              </a:tr>
            </a:tbl>
          </a:graphicData>
        </a:graphic>
      </p:graphicFrame>
      <p:sp>
        <p:nvSpPr>
          <p:cNvPr id="10" name="Footer Placeholder 9">
            <a:extLst>
              <a:ext uri="{FF2B5EF4-FFF2-40B4-BE49-F238E27FC236}">
                <a16:creationId xmlns:a16="http://schemas.microsoft.com/office/drawing/2014/main" id="{D8B658B1-3739-4304-8E3F-89928A11B4B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64F3952F-A5F8-41F9-B3AC-748ACEFA6C9B}"/>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850620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C01D-8015-4E13-B109-2217C475D8CA}"/>
              </a:ext>
            </a:extLst>
          </p:cNvPr>
          <p:cNvSpPr>
            <a:spLocks noGrp="1"/>
          </p:cNvSpPr>
          <p:nvPr>
            <p:ph type="title"/>
          </p:nvPr>
        </p:nvSpPr>
        <p:spPr>
          <a:xfrm>
            <a:off x="330206" y="224145"/>
            <a:ext cx="10515600" cy="972607"/>
          </a:xfrm>
        </p:spPr>
        <p:txBody>
          <a:bodyPr/>
          <a:lstStyle/>
          <a:p>
            <a:r>
              <a:rPr lang="en-GB" dirty="0"/>
              <a:t>Recommended vaccines for pregnant women</a:t>
            </a:r>
          </a:p>
        </p:txBody>
      </p:sp>
      <p:sp>
        <p:nvSpPr>
          <p:cNvPr id="3" name="Content Placeholder 2">
            <a:extLst>
              <a:ext uri="{FF2B5EF4-FFF2-40B4-BE49-F238E27FC236}">
                <a16:creationId xmlns:a16="http://schemas.microsoft.com/office/drawing/2014/main" id="{2CF17B4D-FFCD-452E-98F1-366843BD9D6F}"/>
              </a:ext>
            </a:extLst>
          </p:cNvPr>
          <p:cNvSpPr>
            <a:spLocks noGrp="1"/>
          </p:cNvSpPr>
          <p:nvPr>
            <p:ph idx="1"/>
          </p:nvPr>
        </p:nvSpPr>
        <p:spPr>
          <a:xfrm>
            <a:off x="428795" y="1507144"/>
            <a:ext cx="9914831" cy="4739679"/>
          </a:xfrm>
        </p:spPr>
        <p:txBody>
          <a:bodyPr>
            <a:normAutofit/>
          </a:bodyPr>
          <a:lstStyle/>
          <a:p>
            <a:pPr marL="285750" indent="-285750">
              <a:lnSpc>
                <a:spcPct val="120000"/>
              </a:lnSpc>
              <a:spcBef>
                <a:spcPts val="0"/>
              </a:spcBef>
              <a:buFont typeface="Arial" panose="020B0604020202020204" pitchFamily="34" charset="0"/>
              <a:buChar char="•"/>
            </a:pPr>
            <a:r>
              <a:rPr lang="en-GB" sz="1800" dirty="0"/>
              <a:t>although pregnancy increases the risk of clotting conditions, there is no evidence that pregnant women, those in the post partum or women on the contraceptive pill are at higher risk of the specific condition of thrombosis in combination with thrombocytopaenia after the AstraZeneca vaccine</a:t>
            </a:r>
          </a:p>
          <a:p>
            <a:pPr marL="285750" indent="-285750">
              <a:lnSpc>
                <a:spcPct val="120000"/>
              </a:lnSpc>
              <a:spcBef>
                <a:spcPts val="600"/>
              </a:spcBef>
              <a:buFont typeface="Arial" panose="020B0604020202020204" pitchFamily="34" charset="0"/>
              <a:buChar char="•"/>
            </a:pPr>
            <a:r>
              <a:rPr lang="en-GB" sz="1800" dirty="0"/>
              <a:t>there have been no confirmed cases of this rare condition reported in pregnant women to date</a:t>
            </a:r>
          </a:p>
          <a:p>
            <a:pPr marL="285750" indent="-285750">
              <a:lnSpc>
                <a:spcPct val="120000"/>
              </a:lnSpc>
              <a:spcBef>
                <a:spcPts val="600"/>
              </a:spcBef>
              <a:buFont typeface="Arial" panose="020B0604020202020204" pitchFamily="34" charset="0"/>
              <a:buChar char="•"/>
            </a:pPr>
            <a:r>
              <a:rPr lang="en-GB" sz="1800" dirty="0"/>
              <a:t>the Pfizer BioNTech and Moderna vaccines are the preferred vaccines for pregnant women aged 18 years and over because of more extensive experience of their use in pregnancy. Pregnant women less than 18 years of age should receive Pfizer BioNTech vaccine </a:t>
            </a:r>
          </a:p>
          <a:p>
            <a:pPr marL="285750" indent="-285750">
              <a:lnSpc>
                <a:spcPct val="120000"/>
              </a:lnSpc>
              <a:spcBef>
                <a:spcPts val="600"/>
              </a:spcBef>
            </a:pPr>
            <a:r>
              <a:rPr lang="en-GB" sz="1800" dirty="0"/>
              <a:t>pregnant women who commenced vaccination with the AstraZeneca vaccine can complete with the same vaccine or with an mRNA product (provided there are no contraindications </a:t>
            </a:r>
          </a:p>
        </p:txBody>
      </p:sp>
      <p:sp>
        <p:nvSpPr>
          <p:cNvPr id="11" name="Footer Placeholder 10">
            <a:extLst>
              <a:ext uri="{FF2B5EF4-FFF2-40B4-BE49-F238E27FC236}">
                <a16:creationId xmlns:a16="http://schemas.microsoft.com/office/drawing/2014/main" id="{1827942E-3926-4444-BE67-E6CFBA0AF6A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233B943A-30ED-433E-B8DD-22470FB83EC4}"/>
              </a:ext>
            </a:extLst>
          </p:cNvPr>
          <p:cNvSpPr>
            <a:spLocks noGrp="1"/>
          </p:cNvSpPr>
          <p:nvPr>
            <p:ph type="sldNum" sz="quarter" idx="11"/>
          </p:nvPr>
        </p:nvSpPr>
        <p:spPr/>
        <p:txBody>
          <a:bodyPr/>
          <a:lstStyle/>
          <a:p>
            <a:fld id="{344369E4-5DE7-46E5-874E-4FD437973785}" type="slidenum">
              <a:rPr lang="en-GB" smtClean="0"/>
              <a:pPr/>
              <a:t>80</a:t>
            </a:fld>
            <a:endParaRPr lang="en-GB" sz="1400" dirty="0"/>
          </a:p>
        </p:txBody>
      </p:sp>
    </p:spTree>
    <p:extLst>
      <p:ext uri="{BB962C8B-B14F-4D97-AF65-F5344CB8AC3E}">
        <p14:creationId xmlns:p14="http://schemas.microsoft.com/office/powerpoint/2010/main" val="2843478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65AE-C298-4F4D-858A-138A1D1020D9}"/>
              </a:ext>
            </a:extLst>
          </p:cNvPr>
          <p:cNvSpPr>
            <a:spLocks noGrp="1"/>
          </p:cNvSpPr>
          <p:nvPr>
            <p:ph type="title"/>
          </p:nvPr>
        </p:nvSpPr>
        <p:spPr>
          <a:xfrm>
            <a:off x="330205" y="245532"/>
            <a:ext cx="10515600" cy="972607"/>
          </a:xfrm>
        </p:spPr>
        <p:txBody>
          <a:bodyPr/>
          <a:lstStyle/>
          <a:p>
            <a:r>
              <a:rPr lang="en-GB" dirty="0"/>
              <a:t>Second doses of AstraZeneca vaccine</a:t>
            </a:r>
          </a:p>
        </p:txBody>
      </p:sp>
      <p:sp>
        <p:nvSpPr>
          <p:cNvPr id="3" name="Content Placeholder 2">
            <a:extLst>
              <a:ext uri="{FF2B5EF4-FFF2-40B4-BE49-F238E27FC236}">
                <a16:creationId xmlns:a16="http://schemas.microsoft.com/office/drawing/2014/main" id="{BAE40DAA-6CF4-4FF7-9CA6-9153E8241CF6}"/>
              </a:ext>
            </a:extLst>
          </p:cNvPr>
          <p:cNvSpPr>
            <a:spLocks noGrp="1"/>
          </p:cNvSpPr>
          <p:nvPr>
            <p:ph idx="1"/>
          </p:nvPr>
        </p:nvSpPr>
        <p:spPr>
          <a:xfrm>
            <a:off x="330206" y="1774826"/>
            <a:ext cx="9728194" cy="4351338"/>
          </a:xfrm>
        </p:spPr>
        <p:txBody>
          <a:bodyPr>
            <a:normAutofit fontScale="62500" lnSpcReduction="20000"/>
          </a:bodyPr>
          <a:lstStyle/>
          <a:p>
            <a:pPr marL="0" indent="0">
              <a:lnSpc>
                <a:spcPct val="120000"/>
              </a:lnSpc>
              <a:spcBef>
                <a:spcPts val="0"/>
              </a:spcBef>
              <a:buNone/>
            </a:pPr>
            <a:r>
              <a:rPr lang="en-GB" sz="2600" dirty="0"/>
              <a:t>Individuals who experience a clotting episode with concomitant thrombocytopaenia following the first dose of AstraZeneca vaccine should be properly assessed.</a:t>
            </a:r>
          </a:p>
          <a:p>
            <a:pPr>
              <a:lnSpc>
                <a:spcPct val="120000"/>
              </a:lnSpc>
              <a:spcBef>
                <a:spcPts val="0"/>
              </a:spcBef>
            </a:pPr>
            <a:endParaRPr lang="en-GB" sz="2600" dirty="0"/>
          </a:p>
          <a:p>
            <a:pPr marL="285750" indent="-285750">
              <a:lnSpc>
                <a:spcPct val="120000"/>
              </a:lnSpc>
              <a:spcBef>
                <a:spcPts val="0"/>
              </a:spcBef>
            </a:pPr>
            <a:r>
              <a:rPr lang="en-GB" sz="2600" dirty="0"/>
              <a:t>if they are considered to have the reported condition, further vaccination should be deferred until their clotting has completely stabilised</a:t>
            </a:r>
          </a:p>
          <a:p>
            <a:pPr marL="285750" indent="-285750">
              <a:lnSpc>
                <a:spcPct val="120000"/>
              </a:lnSpc>
              <a:spcBef>
                <a:spcPts val="0"/>
              </a:spcBef>
            </a:pPr>
            <a:r>
              <a:rPr lang="en-GB" sz="2600" dirty="0"/>
              <a:t>they should then be considered for a second dose of an alternative (an mRNA) COVID-19 vaccine provided at least 12 weeks has elapsed from the implicated dose</a:t>
            </a:r>
          </a:p>
          <a:p>
            <a:pPr marL="0" indent="0">
              <a:lnSpc>
                <a:spcPct val="120000"/>
              </a:lnSpc>
              <a:spcBef>
                <a:spcPts val="0"/>
              </a:spcBef>
              <a:buNone/>
            </a:pPr>
            <a:endParaRPr lang="en-GB" sz="2900" dirty="0"/>
          </a:p>
          <a:p>
            <a:pPr marL="0" indent="0">
              <a:lnSpc>
                <a:spcPct val="120000"/>
              </a:lnSpc>
              <a:spcBef>
                <a:spcPts val="0"/>
              </a:spcBef>
              <a:buNone/>
            </a:pPr>
            <a:r>
              <a:rPr lang="en-GB" sz="2600" dirty="0">
                <a:latin typeface="+mn-lt"/>
                <a:ea typeface="Calibri" panose="020F0502020204030204" pitchFamily="34" charset="0"/>
                <a:cs typeface="Times New Roman" panose="02020603050405020304" pitchFamily="18" charset="0"/>
              </a:rPr>
              <a:t>Individuals of any age who received the first dose of AstraZeneca vaccine without developing thrombosis and thrombocytopaenia syndrome (TTS) are advised to receive the second dose of the same vaccine at the recommended interval (currently 8 weeks).</a:t>
            </a:r>
          </a:p>
          <a:p>
            <a:pPr>
              <a:lnSpc>
                <a:spcPct val="120000"/>
              </a:lnSpc>
              <a:spcBef>
                <a:spcPts val="0"/>
              </a:spcBef>
            </a:pPr>
            <a:endParaRPr lang="en-GB" sz="2600" dirty="0">
              <a:latin typeface="+mn-lt"/>
              <a:ea typeface="Calibri" panose="020F0502020204030204" pitchFamily="34" charset="0"/>
              <a:cs typeface="Times New Roman" panose="02020603050405020304" pitchFamily="18" charset="0"/>
            </a:endParaRPr>
          </a:p>
          <a:p>
            <a:pPr marL="463550" lvl="1" indent="-285750">
              <a:lnSpc>
                <a:spcPct val="120000"/>
              </a:lnSpc>
              <a:spcBef>
                <a:spcPts val="0"/>
              </a:spcBef>
              <a:buFont typeface="Arial" panose="020B0604020202020204" pitchFamily="34" charset="0"/>
              <a:buChar char="•"/>
            </a:pPr>
            <a:r>
              <a:rPr lang="en-GB" sz="2600" dirty="0">
                <a:latin typeface="+mn-lt"/>
              </a:rPr>
              <a:t>to date, there is no signal of an increased risk of this condition after the second dose </a:t>
            </a:r>
          </a:p>
          <a:p>
            <a:pPr marL="463550" lvl="1" indent="-285750">
              <a:lnSpc>
                <a:spcPct val="120000"/>
              </a:lnSpc>
              <a:spcBef>
                <a:spcPts val="0"/>
              </a:spcBef>
              <a:buFont typeface="Arial" panose="020B0604020202020204" pitchFamily="34" charset="0"/>
              <a:buChar char="•"/>
            </a:pPr>
            <a:r>
              <a:rPr lang="en-GB" sz="2600" dirty="0">
                <a:latin typeface="+mn-lt"/>
              </a:rPr>
              <a:t>the rate of other reactions is lower following the second dose than after the first dose of this vaccine </a:t>
            </a:r>
          </a:p>
          <a:p>
            <a:pPr marL="463550" lvl="1" indent="-285750">
              <a:lnSpc>
                <a:spcPct val="120000"/>
              </a:lnSpc>
              <a:spcBef>
                <a:spcPts val="0"/>
              </a:spcBef>
              <a:buFont typeface="Arial" panose="020B0604020202020204" pitchFamily="34" charset="0"/>
              <a:buChar char="•"/>
            </a:pPr>
            <a:r>
              <a:rPr lang="en-GB" sz="2600" dirty="0">
                <a:latin typeface="+mn-lt"/>
              </a:rPr>
              <a:t>using an alternative product for the second dose may be more likely to lead to common side effects </a:t>
            </a:r>
            <a:endParaRPr lang="en-GB" sz="2600" dirty="0">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600" dirty="0">
              <a:latin typeface="+mn-lt"/>
              <a:cs typeface="Times New Roman" panose="02020603050405020304" pitchFamily="18" charset="0"/>
            </a:endParaRPr>
          </a:p>
          <a:p>
            <a:endParaRPr lang="en-GB" dirty="0"/>
          </a:p>
        </p:txBody>
      </p:sp>
      <p:sp>
        <p:nvSpPr>
          <p:cNvPr id="11" name="Footer Placeholder 10">
            <a:extLst>
              <a:ext uri="{FF2B5EF4-FFF2-40B4-BE49-F238E27FC236}">
                <a16:creationId xmlns:a16="http://schemas.microsoft.com/office/drawing/2014/main" id="{92391A9B-E00E-4C57-8FEA-BF683D95B07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EFBBD725-9C7E-4D7F-873C-95932043CD87}"/>
              </a:ext>
            </a:extLst>
          </p:cNvPr>
          <p:cNvSpPr>
            <a:spLocks noGrp="1"/>
          </p:cNvSpPr>
          <p:nvPr>
            <p:ph type="sldNum" sz="quarter" idx="11"/>
          </p:nvPr>
        </p:nvSpPr>
        <p:spPr/>
        <p:txBody>
          <a:bodyPr/>
          <a:lstStyle/>
          <a:p>
            <a:fld id="{344369E4-5DE7-46E5-874E-4FD437973785}" type="slidenum">
              <a:rPr lang="en-GB" smtClean="0"/>
              <a:pPr/>
              <a:t>81</a:t>
            </a:fld>
            <a:endParaRPr lang="en-GB" sz="1400" dirty="0"/>
          </a:p>
        </p:txBody>
      </p:sp>
    </p:spTree>
    <p:extLst>
      <p:ext uri="{BB962C8B-B14F-4D97-AF65-F5344CB8AC3E}">
        <p14:creationId xmlns:p14="http://schemas.microsoft.com/office/powerpoint/2010/main" val="1725821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B045-E12D-4ED3-9EBF-B92BFF78B3F0}"/>
              </a:ext>
            </a:extLst>
          </p:cNvPr>
          <p:cNvSpPr>
            <a:spLocks noGrp="1"/>
          </p:cNvSpPr>
          <p:nvPr>
            <p:ph type="title"/>
          </p:nvPr>
        </p:nvSpPr>
        <p:spPr>
          <a:xfrm>
            <a:off x="477493" y="359667"/>
            <a:ext cx="10117802" cy="648072"/>
          </a:xfrm>
        </p:spPr>
        <p:txBody>
          <a:bodyPr/>
          <a:lstStyle/>
          <a:p>
            <a:r>
              <a:rPr lang="en-GB" dirty="0"/>
              <a:t>Advice for vaccine recipients</a:t>
            </a:r>
          </a:p>
        </p:txBody>
      </p:sp>
      <p:sp>
        <p:nvSpPr>
          <p:cNvPr id="3" name="Content Placeholder 2">
            <a:extLst>
              <a:ext uri="{FF2B5EF4-FFF2-40B4-BE49-F238E27FC236}">
                <a16:creationId xmlns:a16="http://schemas.microsoft.com/office/drawing/2014/main" id="{98D0B8A1-3042-4392-86F9-096F68440753}"/>
              </a:ext>
            </a:extLst>
          </p:cNvPr>
          <p:cNvSpPr>
            <a:spLocks noGrp="1"/>
          </p:cNvSpPr>
          <p:nvPr>
            <p:ph idx="1"/>
          </p:nvPr>
        </p:nvSpPr>
        <p:spPr>
          <a:xfrm>
            <a:off x="494451" y="1574257"/>
            <a:ext cx="8666328" cy="4600040"/>
          </a:xfrm>
        </p:spPr>
        <p:txBody>
          <a:bodyPr>
            <a:normAutofit lnSpcReduction="10000"/>
          </a:bodyPr>
          <a:lstStyle/>
          <a:p>
            <a:pPr marL="0" indent="0">
              <a:lnSpc>
                <a:spcPct val="120000"/>
              </a:lnSpc>
              <a:spcBef>
                <a:spcPts val="0"/>
              </a:spcBef>
              <a:buNone/>
            </a:pPr>
            <a:r>
              <a:rPr lang="en-GB" sz="1600" dirty="0"/>
              <a:t>All individuals offered a COVID-19 vaccine should be fully informed about the benefits and risks of vaccination. </a:t>
            </a:r>
          </a:p>
          <a:p>
            <a:pPr>
              <a:lnSpc>
                <a:spcPct val="120000"/>
              </a:lnSpc>
              <a:spcBef>
                <a:spcPts val="0"/>
              </a:spcBef>
            </a:pPr>
            <a:endParaRPr lang="en-GB" sz="700" dirty="0"/>
          </a:p>
          <a:p>
            <a:pPr marL="0" indent="0">
              <a:lnSpc>
                <a:spcPct val="120000"/>
              </a:lnSpc>
              <a:spcBef>
                <a:spcPts val="0"/>
              </a:spcBef>
              <a:buNone/>
            </a:pPr>
            <a:r>
              <a:rPr lang="en-GB" sz="1600" dirty="0"/>
              <a:t>This should include clear information on the extremely rare thrombosis/thrombocytopenia adverse event, how to monitor for symptoms that might be related to this adverse event, and what action should be taken in the event of any symptoms arising.</a:t>
            </a:r>
          </a:p>
          <a:p>
            <a:pPr>
              <a:lnSpc>
                <a:spcPct val="120000"/>
              </a:lnSpc>
              <a:spcBef>
                <a:spcPts val="0"/>
              </a:spcBef>
            </a:pPr>
            <a:endParaRPr lang="en-GB" sz="1600" dirty="0"/>
          </a:p>
          <a:p>
            <a:pPr marL="0" indent="0">
              <a:lnSpc>
                <a:spcPct val="120000"/>
              </a:lnSpc>
              <a:spcBef>
                <a:spcPts val="0"/>
              </a:spcBef>
              <a:buNone/>
            </a:pPr>
            <a:r>
              <a:rPr lang="en-GB" sz="1600" dirty="0"/>
              <a:t>Vaccinated individuals should be advised to seek immediate medical attention if they develop new symptoms from around 4 days to 4 weeks after vaccination such as: </a:t>
            </a:r>
          </a:p>
          <a:p>
            <a:pPr>
              <a:lnSpc>
                <a:spcPct val="120000"/>
              </a:lnSpc>
              <a:spcBef>
                <a:spcPts val="0"/>
              </a:spcBef>
            </a:pPr>
            <a:endParaRPr lang="en-GB" sz="600" dirty="0"/>
          </a:p>
          <a:p>
            <a:pPr marL="285750" lvl="0" indent="-285750">
              <a:lnSpc>
                <a:spcPct val="120000"/>
              </a:lnSpc>
              <a:spcBef>
                <a:spcPts val="0"/>
              </a:spcBef>
              <a:buFont typeface="Arial" panose="020B0604020202020204" pitchFamily="34" charset="0"/>
              <a:buChar char="•"/>
            </a:pPr>
            <a:r>
              <a:rPr lang="en-GB" sz="1600" dirty="0"/>
              <a:t>new onset of severe headache, which is getting worse and does not respond to simple painkillers </a:t>
            </a:r>
          </a:p>
          <a:p>
            <a:pPr marL="285750" lvl="0" indent="-285750">
              <a:lnSpc>
                <a:spcPct val="120000"/>
              </a:lnSpc>
              <a:spcBef>
                <a:spcPts val="0"/>
              </a:spcBef>
            </a:pPr>
            <a:r>
              <a:rPr lang="en-GB" sz="1600" dirty="0"/>
              <a:t>a headache which seems worse when lying down or bending over </a:t>
            </a:r>
          </a:p>
          <a:p>
            <a:pPr marL="285750" lvl="0" indent="-285750">
              <a:lnSpc>
                <a:spcPct val="120000"/>
              </a:lnSpc>
              <a:spcBef>
                <a:spcPts val="0"/>
              </a:spcBef>
              <a:buFont typeface="Arial" panose="020B0604020202020204" pitchFamily="34" charset="0"/>
              <a:buChar char="•"/>
            </a:pPr>
            <a:r>
              <a:rPr lang="en-GB" sz="1600" dirty="0"/>
              <a:t>an unusual headache that may be accompanied by blurred vision, nausea and vomiting, difficulty with speech, weakness, drowsiness, confusion or seizures </a:t>
            </a:r>
          </a:p>
          <a:p>
            <a:pPr marL="285750" lvl="0" indent="-285750">
              <a:lnSpc>
                <a:spcPct val="120000"/>
              </a:lnSpc>
              <a:spcBef>
                <a:spcPts val="0"/>
              </a:spcBef>
              <a:buFont typeface="Arial" panose="020B0604020202020204" pitchFamily="34" charset="0"/>
              <a:buChar char="•"/>
            </a:pPr>
            <a:r>
              <a:rPr lang="en-GB" sz="1600" dirty="0"/>
              <a:t>new onset of unexplained pinprick bruising or bleeding </a:t>
            </a:r>
          </a:p>
          <a:p>
            <a:pPr marL="285750" lvl="0" indent="-285750">
              <a:lnSpc>
                <a:spcPct val="120000"/>
              </a:lnSpc>
              <a:spcBef>
                <a:spcPts val="0"/>
              </a:spcBef>
              <a:buFont typeface="Arial" panose="020B0604020202020204" pitchFamily="34" charset="0"/>
              <a:buChar char="•"/>
            </a:pPr>
            <a:r>
              <a:rPr lang="en-GB" sz="1600" dirty="0"/>
              <a:t>shortness of breath, chest pain, leg swelling or persistent abdominal pain </a:t>
            </a:r>
          </a:p>
        </p:txBody>
      </p:sp>
      <p:sp>
        <p:nvSpPr>
          <p:cNvPr id="7" name="TextBox 6">
            <a:extLst>
              <a:ext uri="{FF2B5EF4-FFF2-40B4-BE49-F238E27FC236}">
                <a16:creationId xmlns:a16="http://schemas.microsoft.com/office/drawing/2014/main" id="{A1E92EC1-9C40-4069-8008-C6BCB3D57644}"/>
              </a:ext>
            </a:extLst>
          </p:cNvPr>
          <p:cNvSpPr txBox="1"/>
          <p:nvPr/>
        </p:nvSpPr>
        <p:spPr>
          <a:xfrm>
            <a:off x="9400222" y="5127498"/>
            <a:ext cx="1918568" cy="1169551"/>
          </a:xfrm>
          <a:prstGeom prst="rect">
            <a:avLst/>
          </a:prstGeom>
          <a:noFill/>
        </p:spPr>
        <p:txBody>
          <a:bodyPr wrap="square" rtlCol="0">
            <a:spAutoFit/>
          </a:bodyPr>
          <a:lstStyle/>
          <a:p>
            <a:r>
              <a:rPr lang="en-GB" sz="1400" dirty="0"/>
              <a:t>A range of information  resources are available at </a:t>
            </a:r>
            <a:r>
              <a:rPr lang="en-GB" sz="1400" dirty="0">
                <a:hlinkClick r:id="rId3"/>
              </a:rPr>
              <a:t>COVID-19 vaccination and rare side effects</a:t>
            </a:r>
            <a:endParaRPr lang="en-GB" dirty="0"/>
          </a:p>
        </p:txBody>
      </p:sp>
      <p:sp>
        <p:nvSpPr>
          <p:cNvPr id="13" name="Footer Placeholder 12">
            <a:extLst>
              <a:ext uri="{FF2B5EF4-FFF2-40B4-BE49-F238E27FC236}">
                <a16:creationId xmlns:a16="http://schemas.microsoft.com/office/drawing/2014/main" id="{E0F47189-314F-4BAD-B63D-D05BD55943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9A654C9F-533F-41AA-94F9-EA8990BE3D8B}"/>
              </a:ext>
            </a:extLst>
          </p:cNvPr>
          <p:cNvSpPr>
            <a:spLocks noGrp="1"/>
          </p:cNvSpPr>
          <p:nvPr>
            <p:ph type="sldNum" sz="quarter" idx="11"/>
          </p:nvPr>
        </p:nvSpPr>
        <p:spPr/>
        <p:txBody>
          <a:bodyPr/>
          <a:lstStyle/>
          <a:p>
            <a:fld id="{344369E4-5DE7-46E5-874E-4FD437973785}" type="slidenum">
              <a:rPr lang="en-GB" smtClean="0"/>
              <a:pPr/>
              <a:t>82</a:t>
            </a:fld>
            <a:endParaRPr lang="en-GB" sz="1400" dirty="0"/>
          </a:p>
        </p:txBody>
      </p:sp>
      <p:pic>
        <p:nvPicPr>
          <p:cNvPr id="5" name="Picture 4">
            <a:extLst>
              <a:ext uri="{FF2B5EF4-FFF2-40B4-BE49-F238E27FC236}">
                <a16:creationId xmlns:a16="http://schemas.microsoft.com/office/drawing/2014/main" id="{5C473039-3FFF-4F8D-AFED-AAD461FC4B84}"/>
              </a:ext>
            </a:extLst>
          </p:cNvPr>
          <p:cNvPicPr>
            <a:picLocks noChangeAspect="1"/>
          </p:cNvPicPr>
          <p:nvPr/>
        </p:nvPicPr>
        <p:blipFill>
          <a:blip r:embed="rId4"/>
          <a:stretch>
            <a:fillRect/>
          </a:stretch>
        </p:blipFill>
        <p:spPr>
          <a:xfrm>
            <a:off x="9243906" y="1485252"/>
            <a:ext cx="2549080" cy="3571345"/>
          </a:xfrm>
          <a:prstGeom prst="rect">
            <a:avLst/>
          </a:prstGeom>
          <a:ln>
            <a:solidFill>
              <a:schemeClr val="tx1"/>
            </a:solidFill>
          </a:ln>
        </p:spPr>
      </p:pic>
    </p:spTree>
    <p:extLst>
      <p:ext uri="{BB962C8B-B14F-4D97-AF65-F5344CB8AC3E}">
        <p14:creationId xmlns:p14="http://schemas.microsoft.com/office/powerpoint/2010/main" val="14122686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159-05B5-467F-A316-1FA8B9AB0149}"/>
              </a:ext>
            </a:extLst>
          </p:cNvPr>
          <p:cNvSpPr>
            <a:spLocks noGrp="1"/>
          </p:cNvSpPr>
          <p:nvPr>
            <p:ph type="title"/>
          </p:nvPr>
        </p:nvSpPr>
        <p:spPr>
          <a:xfrm>
            <a:off x="330205" y="245532"/>
            <a:ext cx="10515600" cy="972607"/>
          </a:xfrm>
        </p:spPr>
        <p:txBody>
          <a:bodyPr/>
          <a:lstStyle/>
          <a:p>
            <a:r>
              <a:rPr lang="en-GB" dirty="0"/>
              <a:t>Capillary leak syndrome</a:t>
            </a:r>
          </a:p>
        </p:txBody>
      </p:sp>
      <p:sp>
        <p:nvSpPr>
          <p:cNvPr id="3" name="Content Placeholder 2">
            <a:extLst>
              <a:ext uri="{FF2B5EF4-FFF2-40B4-BE49-F238E27FC236}">
                <a16:creationId xmlns:a16="http://schemas.microsoft.com/office/drawing/2014/main" id="{A2222C25-D385-4601-9723-82512CEA84BA}"/>
              </a:ext>
            </a:extLst>
          </p:cNvPr>
          <p:cNvSpPr>
            <a:spLocks noGrp="1"/>
          </p:cNvSpPr>
          <p:nvPr>
            <p:ph idx="1"/>
          </p:nvPr>
        </p:nvSpPr>
        <p:spPr>
          <a:xfrm>
            <a:off x="316462" y="1652825"/>
            <a:ext cx="10007606" cy="4351338"/>
          </a:xfrm>
        </p:spPr>
        <p:txBody>
          <a:bodyPr>
            <a:normAutofit/>
          </a:bodyPr>
          <a:lstStyle/>
          <a:p>
            <a:pPr marL="285750" indent="-285750">
              <a:lnSpc>
                <a:spcPct val="110000"/>
              </a:lnSpc>
              <a:spcBef>
                <a:spcPts val="0"/>
              </a:spcBef>
              <a:buFont typeface="Arial" panose="020B0604020202020204" pitchFamily="34" charset="0"/>
              <a:buChar char="•"/>
            </a:pPr>
            <a:r>
              <a:rPr lang="en-GB" sz="1900" dirty="0"/>
              <a:t>a small number of cases of capillary leak syndrome have been reported after AstraZeneca vaccination, some of whom had a prior history of this condition</a:t>
            </a:r>
          </a:p>
          <a:p>
            <a:pPr marL="285750" indent="-285750">
              <a:lnSpc>
                <a:spcPct val="110000"/>
              </a:lnSpc>
              <a:spcBef>
                <a:spcPts val="600"/>
              </a:spcBef>
              <a:buFont typeface="Arial" panose="020B0604020202020204" pitchFamily="34" charset="0"/>
              <a:buChar char="•"/>
            </a:pPr>
            <a:r>
              <a:rPr lang="en-GB" sz="1900" dirty="0"/>
              <a:t>capillary leak syndrome causes fluid and proteins to leak out of tiny blood vessels (capillaries) into surrounding tissues. This may lead to very low blood pressure, low blood albumin levels and thickened blood due to a decrease in plasma volume</a:t>
            </a:r>
          </a:p>
          <a:p>
            <a:pPr marL="285750" indent="-285750">
              <a:lnSpc>
                <a:spcPct val="110000"/>
              </a:lnSpc>
              <a:spcBef>
                <a:spcPts val="600"/>
              </a:spcBef>
              <a:buFont typeface="Arial" panose="020B0604020202020204" pitchFamily="34" charset="0"/>
              <a:buChar char="•"/>
            </a:pPr>
            <a:r>
              <a:rPr lang="en-GB" sz="1900" dirty="0"/>
              <a:t>initial symptoms may include tiredness, nausea, abdominal pain, extreme thirst and sudden increase in body weight</a:t>
            </a:r>
          </a:p>
          <a:p>
            <a:pPr marL="285750" indent="-285750">
              <a:lnSpc>
                <a:spcPct val="110000"/>
              </a:lnSpc>
              <a:spcBef>
                <a:spcPts val="600"/>
              </a:spcBef>
              <a:buFont typeface="Arial" panose="020B0604020202020204" pitchFamily="34" charset="0"/>
              <a:buChar char="•"/>
            </a:pPr>
            <a:r>
              <a:rPr lang="en-GB" sz="1900" dirty="0"/>
              <a:t>complications can include general swelling, compartment syndrome, kidney failure and stroke </a:t>
            </a:r>
          </a:p>
          <a:p>
            <a:pPr marL="285750" indent="-285750">
              <a:lnSpc>
                <a:spcPct val="110000"/>
              </a:lnSpc>
              <a:spcBef>
                <a:spcPts val="600"/>
              </a:spcBef>
              <a:buFont typeface="Arial" panose="020B0604020202020204" pitchFamily="34" charset="0"/>
              <a:buChar char="•"/>
            </a:pPr>
            <a:r>
              <a:rPr lang="en-GB" sz="1900" dirty="0"/>
              <a:t>individuals with a prior history of this condition may be offered vaccination with an alternative COVID-19 vaccine (Pfizer BioNTech or Moderna vaccine)</a:t>
            </a:r>
          </a:p>
          <a:p>
            <a:endParaRPr lang="en-GB" dirty="0"/>
          </a:p>
        </p:txBody>
      </p:sp>
      <p:sp>
        <p:nvSpPr>
          <p:cNvPr id="11" name="Footer Placeholder 10">
            <a:extLst>
              <a:ext uri="{FF2B5EF4-FFF2-40B4-BE49-F238E27FC236}">
                <a16:creationId xmlns:a16="http://schemas.microsoft.com/office/drawing/2014/main" id="{B9D8A60B-DB7E-4751-99CA-9C12EA2EAADC}"/>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C8F2AB35-FC46-4A9A-B80E-A0F22E940AAE}"/>
              </a:ext>
            </a:extLst>
          </p:cNvPr>
          <p:cNvSpPr>
            <a:spLocks noGrp="1"/>
          </p:cNvSpPr>
          <p:nvPr>
            <p:ph type="sldNum" sz="quarter" idx="11"/>
          </p:nvPr>
        </p:nvSpPr>
        <p:spPr/>
        <p:txBody>
          <a:bodyPr/>
          <a:lstStyle/>
          <a:p>
            <a:fld id="{344369E4-5DE7-46E5-874E-4FD437973785}" type="slidenum">
              <a:rPr lang="en-GB" smtClean="0"/>
              <a:pPr/>
              <a:t>83</a:t>
            </a:fld>
            <a:endParaRPr lang="en-GB" sz="1400" dirty="0"/>
          </a:p>
        </p:txBody>
      </p:sp>
    </p:spTree>
    <p:extLst>
      <p:ext uri="{BB962C8B-B14F-4D97-AF65-F5344CB8AC3E}">
        <p14:creationId xmlns:p14="http://schemas.microsoft.com/office/powerpoint/2010/main" val="2381023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91F5-D951-4A8F-BC7C-79F6E98CE0CF}"/>
              </a:ext>
            </a:extLst>
          </p:cNvPr>
          <p:cNvSpPr>
            <a:spLocks noGrp="1"/>
          </p:cNvSpPr>
          <p:nvPr>
            <p:ph type="title"/>
          </p:nvPr>
        </p:nvSpPr>
        <p:spPr>
          <a:xfrm>
            <a:off x="330206" y="221193"/>
            <a:ext cx="10515600" cy="972607"/>
          </a:xfrm>
        </p:spPr>
        <p:txBody>
          <a:bodyPr/>
          <a:lstStyle/>
          <a:p>
            <a:r>
              <a:rPr lang="en-GB" dirty="0"/>
              <a:t>Myocarditis and pericarditis </a:t>
            </a:r>
          </a:p>
        </p:txBody>
      </p:sp>
      <p:sp>
        <p:nvSpPr>
          <p:cNvPr id="3" name="Content Placeholder 2">
            <a:extLst>
              <a:ext uri="{FF2B5EF4-FFF2-40B4-BE49-F238E27FC236}">
                <a16:creationId xmlns:a16="http://schemas.microsoft.com/office/drawing/2014/main" id="{5D8FE493-AFE5-4B1D-ABAF-682DA5743449}"/>
              </a:ext>
            </a:extLst>
          </p:cNvPr>
          <p:cNvSpPr>
            <a:spLocks noGrp="1"/>
          </p:cNvSpPr>
          <p:nvPr>
            <p:ph idx="1"/>
          </p:nvPr>
        </p:nvSpPr>
        <p:spPr>
          <a:xfrm>
            <a:off x="400747" y="1542901"/>
            <a:ext cx="6005143" cy="4895949"/>
          </a:xfrm>
        </p:spPr>
        <p:txBody>
          <a:bodyPr>
            <a:normAutofit fontScale="92500"/>
          </a:bodyPr>
          <a:lstStyle/>
          <a:p>
            <a:pPr marL="285750" indent="-285750">
              <a:lnSpc>
                <a:spcPct val="120000"/>
              </a:lnSpc>
              <a:spcBef>
                <a:spcPts val="0"/>
              </a:spcBef>
              <a:buFont typeface="Arial" panose="020B0604020202020204" pitchFamily="34" charset="0"/>
              <a:buChar char="•"/>
            </a:pPr>
            <a:r>
              <a:rPr lang="en-GB" sz="1600" dirty="0"/>
              <a:t>a number of cases of myocarditis and pericarditis have been reported after the Pfizer BioNTech and Moderna COVID-19 vaccines</a:t>
            </a:r>
          </a:p>
          <a:p>
            <a:pPr marL="0" indent="0">
              <a:lnSpc>
                <a:spcPct val="120000"/>
              </a:lnSpc>
              <a:spcBef>
                <a:spcPts val="0"/>
              </a:spcBef>
            </a:pPr>
            <a:endParaRPr lang="en-GB" sz="700" dirty="0"/>
          </a:p>
          <a:p>
            <a:pPr marL="285750" indent="-285750">
              <a:lnSpc>
                <a:spcPct val="120000"/>
              </a:lnSpc>
              <a:spcBef>
                <a:spcPts val="0"/>
              </a:spcBef>
              <a:buFont typeface="Arial" panose="020B0604020202020204" pitchFamily="34" charset="0"/>
              <a:buChar char="•"/>
            </a:pPr>
            <a:r>
              <a:rPr lang="en-GB" sz="1600" dirty="0"/>
              <a:t>the reported rate appears to be highest in those under 25 years of age and in males, and after the second dose</a:t>
            </a:r>
          </a:p>
          <a:p>
            <a:pPr marL="0" indent="0">
              <a:lnSpc>
                <a:spcPct val="120000"/>
              </a:lnSpc>
              <a:spcBef>
                <a:spcPts val="0"/>
              </a:spcBef>
            </a:pPr>
            <a:endParaRPr lang="en-GB" sz="700" dirty="0"/>
          </a:p>
          <a:p>
            <a:pPr marL="285750" indent="-285750">
              <a:lnSpc>
                <a:spcPct val="120000"/>
              </a:lnSpc>
              <a:spcBef>
                <a:spcPts val="0"/>
              </a:spcBef>
              <a:buFont typeface="Arial" panose="020B0604020202020204" pitchFamily="34" charset="0"/>
              <a:buChar char="•"/>
            </a:pPr>
            <a:r>
              <a:rPr lang="en-GB" sz="1600" dirty="0"/>
              <a:t>onset is within a few days of vaccination and most cases are mild and have recovered without any sequalae</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those who develop myocarditis or pericarditis following the first COVID-19 vaccination should be assessed by an appropriate clinician to determine whether it is likely to be vaccine related</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pPr>
            <a:r>
              <a:rPr lang="en-GB" sz="1600" dirty="0"/>
              <a:t>subsequent doses should be deferred pending further investigation and careful consideration of the risks and benefits</a:t>
            </a:r>
          </a:p>
          <a:p>
            <a:pPr marL="0" indent="0">
              <a:lnSpc>
                <a:spcPct val="120000"/>
              </a:lnSpc>
              <a:spcBef>
                <a:spcPts val="0"/>
              </a:spcBef>
              <a:buNone/>
            </a:pPr>
            <a:endParaRPr lang="en-GB" sz="1600" dirty="0"/>
          </a:p>
          <a:p>
            <a:pPr marL="285750" indent="-285750">
              <a:lnSpc>
                <a:spcPct val="120000"/>
              </a:lnSpc>
              <a:spcBef>
                <a:spcPts val="0"/>
              </a:spcBef>
            </a:pPr>
            <a:r>
              <a:rPr lang="en-GB" sz="1600" dirty="0"/>
              <a:t>specific information for healthcare professionals is available on the gov.uk website and in the COVID-19 Green Book chapter</a:t>
            </a:r>
          </a:p>
        </p:txBody>
      </p:sp>
      <p:sp>
        <p:nvSpPr>
          <p:cNvPr id="13" name="Footer Placeholder 12">
            <a:extLst>
              <a:ext uri="{FF2B5EF4-FFF2-40B4-BE49-F238E27FC236}">
                <a16:creationId xmlns:a16="http://schemas.microsoft.com/office/drawing/2014/main" id="{004648EA-3AE9-4618-B7D8-23594C20685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4" name="Slide Number Placeholder 13">
            <a:extLst>
              <a:ext uri="{FF2B5EF4-FFF2-40B4-BE49-F238E27FC236}">
                <a16:creationId xmlns:a16="http://schemas.microsoft.com/office/drawing/2014/main" id="{78271DE4-5FE9-474C-BFAF-6201EEBB714F}"/>
              </a:ext>
            </a:extLst>
          </p:cNvPr>
          <p:cNvSpPr>
            <a:spLocks noGrp="1"/>
          </p:cNvSpPr>
          <p:nvPr>
            <p:ph type="sldNum" sz="quarter" idx="11"/>
          </p:nvPr>
        </p:nvSpPr>
        <p:spPr/>
        <p:txBody>
          <a:bodyPr/>
          <a:lstStyle/>
          <a:p>
            <a:fld id="{344369E4-5DE7-46E5-874E-4FD437973785}" type="slidenum">
              <a:rPr lang="en-GB" smtClean="0"/>
              <a:pPr/>
              <a:t>84</a:t>
            </a:fld>
            <a:endParaRPr lang="en-GB" sz="1400" dirty="0"/>
          </a:p>
        </p:txBody>
      </p:sp>
      <p:pic>
        <p:nvPicPr>
          <p:cNvPr id="5" name="Picture 4">
            <a:extLst>
              <a:ext uri="{FF2B5EF4-FFF2-40B4-BE49-F238E27FC236}">
                <a16:creationId xmlns:a16="http://schemas.microsoft.com/office/drawing/2014/main" id="{7E17D7B2-1C8B-49EE-9979-3AE1C92F9252}"/>
              </a:ext>
            </a:extLst>
          </p:cNvPr>
          <p:cNvPicPr>
            <a:picLocks noChangeAspect="1"/>
          </p:cNvPicPr>
          <p:nvPr/>
        </p:nvPicPr>
        <p:blipFill>
          <a:blip r:embed="rId3"/>
          <a:stretch>
            <a:fillRect/>
          </a:stretch>
        </p:blipFill>
        <p:spPr>
          <a:xfrm>
            <a:off x="7063938" y="1855395"/>
            <a:ext cx="4615331" cy="3921860"/>
          </a:xfrm>
          <a:prstGeom prst="rect">
            <a:avLst/>
          </a:prstGeom>
          <a:ln>
            <a:solidFill>
              <a:schemeClr val="tx1"/>
            </a:solidFill>
          </a:ln>
        </p:spPr>
      </p:pic>
    </p:spTree>
    <p:extLst>
      <p:ext uri="{BB962C8B-B14F-4D97-AF65-F5344CB8AC3E}">
        <p14:creationId xmlns:p14="http://schemas.microsoft.com/office/powerpoint/2010/main" val="818252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76C1-D968-4474-987C-9958A57031AD}"/>
              </a:ext>
            </a:extLst>
          </p:cNvPr>
          <p:cNvSpPr>
            <a:spLocks noGrp="1"/>
          </p:cNvSpPr>
          <p:nvPr>
            <p:ph type="title"/>
          </p:nvPr>
        </p:nvSpPr>
        <p:spPr>
          <a:xfrm>
            <a:off x="330206" y="245532"/>
            <a:ext cx="10515600" cy="972607"/>
          </a:xfrm>
        </p:spPr>
        <p:txBody>
          <a:bodyPr>
            <a:normAutofit fontScale="90000"/>
          </a:bodyPr>
          <a:lstStyle/>
          <a:p>
            <a:r>
              <a:rPr lang="en-GB" dirty="0"/>
              <a:t>Guillain-Barré syndrome (GBS)</a:t>
            </a:r>
            <a:br>
              <a:rPr lang="en-GB" dirty="0"/>
            </a:br>
            <a:endParaRPr lang="en-GB" dirty="0"/>
          </a:p>
        </p:txBody>
      </p:sp>
      <p:sp>
        <p:nvSpPr>
          <p:cNvPr id="3" name="Content Placeholder 2">
            <a:extLst>
              <a:ext uri="{FF2B5EF4-FFF2-40B4-BE49-F238E27FC236}">
                <a16:creationId xmlns:a16="http://schemas.microsoft.com/office/drawing/2014/main" id="{9D344F9B-AA47-41AA-BCAB-42BB0BBCA05D}"/>
              </a:ext>
            </a:extLst>
          </p:cNvPr>
          <p:cNvSpPr>
            <a:spLocks noGrp="1"/>
          </p:cNvSpPr>
          <p:nvPr>
            <p:ph idx="1"/>
          </p:nvPr>
        </p:nvSpPr>
        <p:spPr>
          <a:xfrm>
            <a:off x="271482" y="1652825"/>
            <a:ext cx="10164423" cy="4351338"/>
          </a:xfrm>
        </p:spPr>
        <p:txBody>
          <a:bodyPr>
            <a:normAutofit lnSpcReduction="10000"/>
          </a:bodyPr>
          <a:lstStyle/>
          <a:p>
            <a:pPr marL="285750" indent="-285750">
              <a:lnSpc>
                <a:spcPct val="120000"/>
              </a:lnSpc>
              <a:spcBef>
                <a:spcPts val="0"/>
              </a:spcBef>
              <a:buFont typeface="Arial" panose="020B0604020202020204" pitchFamily="34" charset="0"/>
              <a:buChar char="•"/>
            </a:pPr>
            <a:r>
              <a:rPr lang="en-GB" sz="1600" dirty="0"/>
              <a:t>GBS is a very rare and serious condition that affects the nerves - mainly in the feet, hands and limbs, causing numbness, weakness and pain. In severe cases, GBS can cause difficulty moving, walking, breathing and/or swallowing </a:t>
            </a:r>
          </a:p>
          <a:p>
            <a:pPr marL="171450" indent="-1714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very rare reports of GBS following COVID-19 vaccination have been received</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individuals who have a history of GBS should be vaccinated as appropriate for their age and underlying risk status </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as there is evidence to suggest that a prior diagnosis of GBS does not predispose an individual to further episodes, in those who are diagnosed with GBS after the first dose of vaccine, the balance of risk benefit is in favour of completing a full COVID-19 vaccination schedule </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pPr>
            <a:r>
              <a:rPr lang="en-GB" sz="1600" dirty="0"/>
              <a:t>where GBS occurs within 6 weeks of an Astra Zeneca vaccine, Pfizer or Moderna COVID-19 vaccines are preferred for any future doses </a:t>
            </a:r>
          </a:p>
          <a:p>
            <a:pPr marL="285750" indent="-285750">
              <a:lnSpc>
                <a:spcPct val="120000"/>
              </a:lnSpc>
              <a:spcBef>
                <a:spcPts val="0"/>
              </a:spcBef>
            </a:pPr>
            <a:endParaRPr lang="en-GB" sz="600" dirty="0"/>
          </a:p>
          <a:p>
            <a:pPr marL="285750" indent="-285750">
              <a:lnSpc>
                <a:spcPct val="120000"/>
              </a:lnSpc>
              <a:spcBef>
                <a:spcPts val="0"/>
              </a:spcBef>
            </a:pPr>
            <a:r>
              <a:rPr lang="en-GB" sz="1600" dirty="0"/>
              <a:t>where GBS occurs following either Pfizer or Moderna, further vaccination can proceed as normal, once recovered </a:t>
            </a:r>
          </a:p>
        </p:txBody>
      </p:sp>
      <p:sp>
        <p:nvSpPr>
          <p:cNvPr id="11" name="Footer Placeholder 10">
            <a:extLst>
              <a:ext uri="{FF2B5EF4-FFF2-40B4-BE49-F238E27FC236}">
                <a16:creationId xmlns:a16="http://schemas.microsoft.com/office/drawing/2014/main" id="{6CAD62D3-297B-4A3A-AC26-3CC938E6C411}"/>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2F05FA37-7A95-48B3-B1B1-011223F5F305}"/>
              </a:ext>
            </a:extLst>
          </p:cNvPr>
          <p:cNvSpPr>
            <a:spLocks noGrp="1"/>
          </p:cNvSpPr>
          <p:nvPr>
            <p:ph type="sldNum" sz="quarter" idx="11"/>
          </p:nvPr>
        </p:nvSpPr>
        <p:spPr/>
        <p:txBody>
          <a:bodyPr/>
          <a:lstStyle/>
          <a:p>
            <a:fld id="{344369E4-5DE7-46E5-874E-4FD437973785}" type="slidenum">
              <a:rPr lang="en-GB" smtClean="0"/>
              <a:pPr/>
              <a:t>85</a:t>
            </a:fld>
            <a:endParaRPr lang="en-GB" sz="1400" dirty="0"/>
          </a:p>
        </p:txBody>
      </p:sp>
    </p:spTree>
    <p:extLst>
      <p:ext uri="{BB962C8B-B14F-4D97-AF65-F5344CB8AC3E}">
        <p14:creationId xmlns:p14="http://schemas.microsoft.com/office/powerpoint/2010/main" val="703036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F7F-0998-40F2-B966-39D02BD609E4}"/>
              </a:ext>
            </a:extLst>
          </p:cNvPr>
          <p:cNvSpPr>
            <a:spLocks noGrp="1"/>
          </p:cNvSpPr>
          <p:nvPr>
            <p:ph type="title"/>
          </p:nvPr>
        </p:nvSpPr>
        <p:spPr/>
        <p:txBody>
          <a:bodyPr/>
          <a:lstStyle/>
          <a:p>
            <a:r>
              <a:rPr lang="en-GB" dirty="0"/>
              <a:t>Immune thrombocytopenia (ITP)</a:t>
            </a:r>
          </a:p>
        </p:txBody>
      </p:sp>
      <p:sp>
        <p:nvSpPr>
          <p:cNvPr id="3" name="Content Placeholder 2">
            <a:extLst>
              <a:ext uri="{FF2B5EF4-FFF2-40B4-BE49-F238E27FC236}">
                <a16:creationId xmlns:a16="http://schemas.microsoft.com/office/drawing/2014/main" id="{8F03FFDE-D343-49F3-8F02-08F30D13F9AD}"/>
              </a:ext>
            </a:extLst>
          </p:cNvPr>
          <p:cNvSpPr>
            <a:spLocks noGrp="1"/>
          </p:cNvSpPr>
          <p:nvPr>
            <p:ph idx="1"/>
          </p:nvPr>
        </p:nvSpPr>
        <p:spPr/>
        <p:txBody>
          <a:bodyPr>
            <a:normAutofit/>
          </a:bodyPr>
          <a:lstStyle/>
          <a:p>
            <a:r>
              <a:rPr lang="en-GB" sz="2000" dirty="0"/>
              <a:t>Immune thrombocytopenia (ITP) is a condition where the immune system does not function correctly and attacks and destroys platelets in the blood. Platelets help the blood to clot so this can lead to bruising and bleeding </a:t>
            </a:r>
          </a:p>
          <a:p>
            <a:r>
              <a:rPr lang="en-GB" sz="2000" dirty="0"/>
              <a:t>there is now emerging evidence of a small risk of ITP or ITP relapse following COVID-19 vaccination (4 reports per million doses of AstraZeneca vaccine given)</a:t>
            </a:r>
          </a:p>
          <a:p>
            <a:r>
              <a:rPr lang="en-GB" sz="2000" dirty="0"/>
              <a:t>to date, this has been reported extremely rarely and the MHRA Yellow Card summary states that this is usually short-lived and of minor severity </a:t>
            </a:r>
          </a:p>
          <a:p>
            <a:r>
              <a:rPr lang="en-GB" sz="2000" dirty="0"/>
              <a:t>in approximately 10 to 20% of the reports, patients had a history of ITP or an underlying condition known to be associated with ITP </a:t>
            </a:r>
          </a:p>
          <a:p>
            <a:r>
              <a:rPr lang="en-GB" sz="20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p:txBody>
      </p:sp>
      <p:sp>
        <p:nvSpPr>
          <p:cNvPr id="4" name="Footer Placeholder 3">
            <a:extLst>
              <a:ext uri="{FF2B5EF4-FFF2-40B4-BE49-F238E27FC236}">
                <a16:creationId xmlns:a16="http://schemas.microsoft.com/office/drawing/2014/main" id="{55111F08-B35D-4544-BD3E-BBF2A9DB8C8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AC7ADEA6-CB01-4AF1-B01C-FAA791167FC4}"/>
              </a:ext>
            </a:extLst>
          </p:cNvPr>
          <p:cNvSpPr>
            <a:spLocks noGrp="1"/>
          </p:cNvSpPr>
          <p:nvPr>
            <p:ph type="sldNum" sz="quarter" idx="11"/>
          </p:nvPr>
        </p:nvSpPr>
        <p:spPr/>
        <p:txBody>
          <a:bodyPr/>
          <a:lstStyle/>
          <a:p>
            <a:fld id="{344369E4-5DE7-46E5-874E-4FD437973785}" type="slidenum">
              <a:rPr lang="en-GB" smtClean="0"/>
              <a:pPr/>
              <a:t>86</a:t>
            </a:fld>
            <a:endParaRPr lang="en-GB" sz="1400" dirty="0"/>
          </a:p>
        </p:txBody>
      </p:sp>
    </p:spTree>
    <p:extLst>
      <p:ext uri="{BB962C8B-B14F-4D97-AF65-F5344CB8AC3E}">
        <p14:creationId xmlns:p14="http://schemas.microsoft.com/office/powerpoint/2010/main" val="771830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6EC6-B844-4D07-B5F1-EB63AE9A69D0}"/>
              </a:ext>
            </a:extLst>
          </p:cNvPr>
          <p:cNvSpPr>
            <a:spLocks noGrp="1"/>
          </p:cNvSpPr>
          <p:nvPr>
            <p:ph type="title"/>
          </p:nvPr>
        </p:nvSpPr>
        <p:spPr/>
        <p:txBody>
          <a:bodyPr/>
          <a:lstStyle/>
          <a:p>
            <a:r>
              <a:rPr lang="en-GB" dirty="0"/>
              <a:t>Bell’s Palsy</a:t>
            </a:r>
          </a:p>
        </p:txBody>
      </p:sp>
      <p:sp>
        <p:nvSpPr>
          <p:cNvPr id="3" name="Content Placeholder 2">
            <a:extLst>
              <a:ext uri="{FF2B5EF4-FFF2-40B4-BE49-F238E27FC236}">
                <a16:creationId xmlns:a16="http://schemas.microsoft.com/office/drawing/2014/main" id="{463CEA38-2B08-482B-87AB-9C61A0CF55A1}"/>
              </a:ext>
            </a:extLst>
          </p:cNvPr>
          <p:cNvSpPr>
            <a:spLocks noGrp="1"/>
          </p:cNvSpPr>
          <p:nvPr>
            <p:ph idx="1"/>
          </p:nvPr>
        </p:nvSpPr>
        <p:spPr/>
        <p:txBody>
          <a:bodyPr>
            <a:normAutofit fontScale="92500"/>
          </a:bodyPr>
          <a:lstStyle/>
          <a:p>
            <a:pPr>
              <a:lnSpc>
                <a:spcPct val="110000"/>
              </a:lnSpc>
            </a:pPr>
            <a:r>
              <a:rPr lang="en-GB" dirty="0"/>
              <a:t>Bell’s Palsy (BP) is a temporary weakness or paralysis affecting one side of the face that develops gradually; most people recover from this condition within a few months </a:t>
            </a:r>
          </a:p>
          <a:p>
            <a:pPr>
              <a:lnSpc>
                <a:spcPct val="110000"/>
              </a:lnSpc>
            </a:pPr>
            <a:r>
              <a:rPr lang="en-GB" dirty="0"/>
              <a:t>BP is known to be associated with a number of infectious diseases, including the SARS-CoV-2 virus</a:t>
            </a:r>
          </a:p>
          <a:p>
            <a:pPr>
              <a:lnSpc>
                <a:spcPct val="110000"/>
              </a:lnSpc>
            </a:pPr>
            <a:r>
              <a:rPr lang="en-GB" dirty="0"/>
              <a:t>whilst reporting of BP following COVID-19 vaccination is rare, the latest available data shows that there may be an increased risk of BP following COVID-19 vaccination</a:t>
            </a:r>
          </a:p>
          <a:p>
            <a:pPr>
              <a:lnSpc>
                <a:spcPct val="110000"/>
              </a:lnSpc>
            </a:pPr>
            <a:r>
              <a:rPr lang="en-GB" dirty="0"/>
              <a:t>to raise awareness of this potential adverse event amongst healthcare professionals and patients, facial paralysis has been included in the product information for the AstraZeneca, Pfizer BioNTech and Moderna COVID-19 vaccines</a:t>
            </a:r>
          </a:p>
        </p:txBody>
      </p:sp>
      <p:sp>
        <p:nvSpPr>
          <p:cNvPr id="4" name="Footer Placeholder 3">
            <a:extLst>
              <a:ext uri="{FF2B5EF4-FFF2-40B4-BE49-F238E27FC236}">
                <a16:creationId xmlns:a16="http://schemas.microsoft.com/office/drawing/2014/main" id="{7176D354-4021-4319-B30D-458B7C111FA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8A49D77B-5F52-456B-A508-9A005999992F}"/>
              </a:ext>
            </a:extLst>
          </p:cNvPr>
          <p:cNvSpPr>
            <a:spLocks noGrp="1"/>
          </p:cNvSpPr>
          <p:nvPr>
            <p:ph type="sldNum" sz="quarter" idx="11"/>
          </p:nvPr>
        </p:nvSpPr>
        <p:spPr/>
        <p:txBody>
          <a:bodyPr/>
          <a:lstStyle/>
          <a:p>
            <a:fld id="{344369E4-5DE7-46E5-874E-4FD437973785}" type="slidenum">
              <a:rPr lang="en-GB" smtClean="0"/>
              <a:pPr/>
              <a:t>87</a:t>
            </a:fld>
            <a:endParaRPr lang="en-GB" sz="1400" dirty="0"/>
          </a:p>
        </p:txBody>
      </p:sp>
    </p:spTree>
    <p:extLst>
      <p:ext uri="{BB962C8B-B14F-4D97-AF65-F5344CB8AC3E}">
        <p14:creationId xmlns:p14="http://schemas.microsoft.com/office/powerpoint/2010/main" val="1809652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43AC-ACD8-47B4-85C2-8B9DD122C98C}"/>
              </a:ext>
            </a:extLst>
          </p:cNvPr>
          <p:cNvSpPr>
            <a:spLocks noGrp="1"/>
          </p:cNvSpPr>
          <p:nvPr>
            <p:ph type="title"/>
          </p:nvPr>
        </p:nvSpPr>
        <p:spPr/>
        <p:txBody>
          <a:bodyPr/>
          <a:lstStyle/>
          <a:p>
            <a:r>
              <a:rPr lang="en-GB" dirty="0"/>
              <a:t>Transverse myelitis</a:t>
            </a:r>
          </a:p>
        </p:txBody>
      </p:sp>
      <p:sp>
        <p:nvSpPr>
          <p:cNvPr id="3" name="Content Placeholder 2">
            <a:extLst>
              <a:ext uri="{FF2B5EF4-FFF2-40B4-BE49-F238E27FC236}">
                <a16:creationId xmlns:a16="http://schemas.microsoft.com/office/drawing/2014/main" id="{F12060D0-1769-4920-B742-B64633FED8C4}"/>
              </a:ext>
            </a:extLst>
          </p:cNvPr>
          <p:cNvSpPr>
            <a:spLocks noGrp="1"/>
          </p:cNvSpPr>
          <p:nvPr>
            <p:ph idx="1"/>
          </p:nvPr>
        </p:nvSpPr>
        <p:spPr/>
        <p:txBody>
          <a:bodyPr/>
          <a:lstStyle/>
          <a:p>
            <a:r>
              <a:rPr lang="en-GB" dirty="0"/>
              <a:t>extremely rare cases of transverse myelitis have been reported following the AstraZeneca vaccine</a:t>
            </a:r>
          </a:p>
          <a:p>
            <a:r>
              <a:rPr lang="en-GB" dirty="0"/>
              <a:t>transverse myelitis is a rare acute neurological disorder where parts of the spinal cord are inflamed</a:t>
            </a:r>
          </a:p>
          <a:p>
            <a:r>
              <a:rPr lang="en-GB" dirty="0"/>
              <a:t>signs and symptoms include muscle weakness, localised or radiating back pain, bladder and bowel symptoms and changes in sensation</a:t>
            </a:r>
          </a:p>
          <a:p>
            <a:r>
              <a:rPr lang="en-GB" dirty="0"/>
              <a:t>as a precaution, the SPC for the AstraZeneca vaccine now states that a further dose of this vaccine should not be given to those who have experienced symptoms of transverse myelitis after a previous dose of this vaccine</a:t>
            </a:r>
          </a:p>
        </p:txBody>
      </p:sp>
      <p:sp>
        <p:nvSpPr>
          <p:cNvPr id="4" name="Footer Placeholder 3">
            <a:extLst>
              <a:ext uri="{FF2B5EF4-FFF2-40B4-BE49-F238E27FC236}">
                <a16:creationId xmlns:a16="http://schemas.microsoft.com/office/drawing/2014/main" id="{993CD3AD-9E43-4A6E-B72C-F6B5D378446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5" name="Slide Number Placeholder 4">
            <a:extLst>
              <a:ext uri="{FF2B5EF4-FFF2-40B4-BE49-F238E27FC236}">
                <a16:creationId xmlns:a16="http://schemas.microsoft.com/office/drawing/2014/main" id="{CB35D266-4E75-428E-B352-41C28974AEAF}"/>
              </a:ext>
            </a:extLst>
          </p:cNvPr>
          <p:cNvSpPr>
            <a:spLocks noGrp="1"/>
          </p:cNvSpPr>
          <p:nvPr>
            <p:ph type="sldNum" sz="quarter" idx="11"/>
          </p:nvPr>
        </p:nvSpPr>
        <p:spPr/>
        <p:txBody>
          <a:bodyPr/>
          <a:lstStyle/>
          <a:p>
            <a:fld id="{344369E4-5DE7-46E5-874E-4FD437973785}" type="slidenum">
              <a:rPr lang="en-GB" smtClean="0"/>
              <a:pPr/>
              <a:t>88</a:t>
            </a:fld>
            <a:endParaRPr lang="en-GB" sz="1400" dirty="0"/>
          </a:p>
        </p:txBody>
      </p:sp>
    </p:spTree>
    <p:extLst>
      <p:ext uri="{BB962C8B-B14F-4D97-AF65-F5344CB8AC3E}">
        <p14:creationId xmlns:p14="http://schemas.microsoft.com/office/powerpoint/2010/main" val="861285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F76-693C-4AE7-918F-22A19D08F2AE}"/>
              </a:ext>
            </a:extLst>
          </p:cNvPr>
          <p:cNvSpPr>
            <a:spLocks noGrp="1"/>
          </p:cNvSpPr>
          <p:nvPr>
            <p:ph type="title"/>
          </p:nvPr>
        </p:nvSpPr>
        <p:spPr>
          <a:xfrm>
            <a:off x="664216" y="374125"/>
            <a:ext cx="8028000" cy="648072"/>
          </a:xfrm>
        </p:spPr>
        <p:txBody>
          <a:bodyPr/>
          <a:lstStyle/>
          <a:p>
            <a:r>
              <a:rPr lang="en-GB" dirty="0"/>
              <a:t>Consent (1)</a:t>
            </a:r>
          </a:p>
        </p:txBody>
      </p:sp>
      <p:sp>
        <p:nvSpPr>
          <p:cNvPr id="3" name="Content Placeholder 2">
            <a:extLst>
              <a:ext uri="{FF2B5EF4-FFF2-40B4-BE49-F238E27FC236}">
                <a16:creationId xmlns:a16="http://schemas.microsoft.com/office/drawing/2014/main" id="{CEFF6C04-C135-4A65-A5EF-25C62A54CEA7}"/>
              </a:ext>
            </a:extLst>
          </p:cNvPr>
          <p:cNvSpPr>
            <a:spLocks noGrp="1"/>
          </p:cNvSpPr>
          <p:nvPr>
            <p:ph idx="1"/>
          </p:nvPr>
        </p:nvSpPr>
        <p:spPr>
          <a:xfrm>
            <a:off x="664217" y="1533081"/>
            <a:ext cx="9360628" cy="4739679"/>
          </a:xfrm>
        </p:spPr>
        <p:txBody>
          <a:bodyPr/>
          <a:lstStyle/>
          <a:p>
            <a:pPr marL="0" indent="0">
              <a:lnSpc>
                <a:spcPct val="100000"/>
              </a:lnSpc>
              <a:spcBef>
                <a:spcPts val="0"/>
              </a:spcBef>
              <a:buNone/>
            </a:pPr>
            <a:r>
              <a:rPr lang="en-GB" sz="2000" dirty="0"/>
              <a:t>Before giving COVID-19 vaccine, immunisers must ensure that they have obtained informed consent from the patient or that a best interest decision has been made if the patient does not have mental capacity at the time of vaccination. </a:t>
            </a:r>
          </a:p>
          <a:p>
            <a:pPr marL="0" indent="0">
              <a:lnSpc>
                <a:spcPct val="100000"/>
              </a:lnSpc>
              <a:spcBef>
                <a:spcPts val="0"/>
              </a:spcBef>
              <a:buNone/>
            </a:pPr>
            <a:endParaRPr lang="en-GB" sz="2000" dirty="0"/>
          </a:p>
          <a:p>
            <a:pPr marL="0" indent="0">
              <a:lnSpc>
                <a:spcPct val="100000"/>
              </a:lnSpc>
              <a:spcBef>
                <a:spcPts val="0"/>
              </a:spcBef>
              <a:buNone/>
            </a:pPr>
            <a:r>
              <a:rPr lang="en-GB" sz="2000" dirty="0"/>
              <a:t>In order to be able to consent to vaccination, the vaccinee should receive an explanation of the treatment and its benefits and risks, either verbally from a clinician, or in the form of a leaflet and letter.</a:t>
            </a:r>
          </a:p>
          <a:p>
            <a:pPr>
              <a:lnSpc>
                <a:spcPct val="100000"/>
              </a:lnSpc>
              <a:spcBef>
                <a:spcPts val="0"/>
              </a:spcBef>
            </a:pPr>
            <a:endParaRPr lang="en-GB" sz="2000" dirty="0"/>
          </a:p>
          <a:p>
            <a:pPr marL="0" indent="0">
              <a:lnSpc>
                <a:spcPct val="100000"/>
              </a:lnSpc>
              <a:spcBef>
                <a:spcPts val="0"/>
              </a:spcBef>
              <a:buNone/>
            </a:pPr>
            <a:r>
              <a:rPr lang="en-GB" sz="2000" dirty="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p>
        </p:txBody>
      </p:sp>
      <p:sp>
        <p:nvSpPr>
          <p:cNvPr id="11" name="Footer Placeholder 10">
            <a:extLst>
              <a:ext uri="{FF2B5EF4-FFF2-40B4-BE49-F238E27FC236}">
                <a16:creationId xmlns:a16="http://schemas.microsoft.com/office/drawing/2014/main" id="{E4105DCF-E85B-4A28-91C4-AE7B34A546D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8E1D4BFF-97EC-43F1-B25B-AB377DB5A6E6}"/>
              </a:ext>
            </a:extLst>
          </p:cNvPr>
          <p:cNvSpPr>
            <a:spLocks noGrp="1"/>
          </p:cNvSpPr>
          <p:nvPr>
            <p:ph type="sldNum" sz="quarter" idx="11"/>
          </p:nvPr>
        </p:nvSpPr>
        <p:spPr/>
        <p:txBody>
          <a:bodyPr/>
          <a:lstStyle/>
          <a:p>
            <a:fld id="{344369E4-5DE7-46E5-874E-4FD437973785}" type="slidenum">
              <a:rPr lang="en-GB" smtClean="0"/>
              <a:pPr/>
              <a:t>89</a:t>
            </a:fld>
            <a:endParaRPr lang="en-GB" sz="1400" dirty="0"/>
          </a:p>
        </p:txBody>
      </p:sp>
    </p:spTree>
    <p:extLst>
      <p:ext uri="{BB962C8B-B14F-4D97-AF65-F5344CB8AC3E}">
        <p14:creationId xmlns:p14="http://schemas.microsoft.com/office/powerpoint/2010/main" val="2552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a:normAutofit/>
          </a:bodyPr>
          <a:lstStyle/>
          <a:p>
            <a:r>
              <a:rPr lang="en-GB" sz="4000" dirty="0"/>
              <a:t>COVID-19 and Coronavirus</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456418" y="1533901"/>
            <a:ext cx="8997975" cy="4739679"/>
          </a:xfrm>
        </p:spPr>
        <p:txBody>
          <a:bodyPr>
            <a:normAutofit fontScale="85000" lnSpcReduction="10000"/>
          </a:bodyPr>
          <a:lstStyle/>
          <a:p>
            <a:pPr marL="285750" indent="-285750">
              <a:lnSpc>
                <a:spcPct val="120000"/>
              </a:lnSpc>
              <a:spcBef>
                <a:spcPts val="0"/>
              </a:spcBef>
              <a:buFont typeface="Arial" panose="020B0604020202020204" pitchFamily="34" charset="0"/>
              <a:buChar char="•"/>
            </a:pPr>
            <a:r>
              <a:rPr lang="en-GB" sz="1900" dirty="0"/>
              <a:t>COVID-19 is the disease that is caused by infection with the SARS-CoV-2 virus which belongs to the Coronavirus family</a:t>
            </a:r>
          </a:p>
          <a:p>
            <a:pPr marL="963612" lvl="3" indent="-342900">
              <a:lnSpc>
                <a:spcPct val="120000"/>
              </a:lnSpc>
              <a:spcBef>
                <a:spcPts val="600"/>
              </a:spcBef>
            </a:pPr>
            <a:r>
              <a:rPr lang="en-GB" sz="1900" dirty="0"/>
              <a:t>SARS-CoV-2 stands for </a:t>
            </a:r>
            <a:r>
              <a:rPr lang="en-GB" sz="1900" u="sng" dirty="0"/>
              <a:t>S</a:t>
            </a:r>
            <a:r>
              <a:rPr lang="en-GB" sz="1900" dirty="0"/>
              <a:t>evere </a:t>
            </a:r>
            <a:r>
              <a:rPr lang="en-GB" sz="1900" u="sng" dirty="0"/>
              <a:t>A</a:t>
            </a:r>
            <a:r>
              <a:rPr lang="en-GB" sz="1900" dirty="0"/>
              <a:t>cute </a:t>
            </a:r>
            <a:r>
              <a:rPr lang="en-GB" sz="1900" u="sng" dirty="0"/>
              <a:t>R</a:t>
            </a:r>
            <a:r>
              <a:rPr lang="en-GB" sz="1900" dirty="0"/>
              <a:t>espiratory </a:t>
            </a:r>
            <a:r>
              <a:rPr lang="en-GB" sz="1900" u="sng" dirty="0"/>
              <a:t>S</a:t>
            </a:r>
            <a:r>
              <a:rPr lang="en-GB" sz="1900" dirty="0"/>
              <a:t>yndrome (SARS), </a:t>
            </a:r>
            <a:r>
              <a:rPr lang="en-GB" sz="1900" u="sng" dirty="0"/>
              <a:t>CoV</a:t>
            </a:r>
            <a:r>
              <a:rPr lang="en-GB" sz="1900" dirty="0"/>
              <a:t> for coronavirus and </a:t>
            </a:r>
            <a:r>
              <a:rPr lang="en-GB" sz="1900" u="sng" dirty="0"/>
              <a:t>2</a:t>
            </a:r>
            <a:r>
              <a:rPr lang="en-GB" sz="1900" dirty="0"/>
              <a:t> because it is similar to the coronavirus which was responsible for SARS in 2003</a:t>
            </a:r>
          </a:p>
          <a:p>
            <a:pPr marL="963612" lvl="3" indent="-342900">
              <a:lnSpc>
                <a:spcPct val="110000"/>
              </a:lnSpc>
              <a:spcBef>
                <a:spcPts val="600"/>
              </a:spcBef>
            </a:pPr>
            <a:r>
              <a:rPr lang="en-GB" sz="1900" dirty="0"/>
              <a:t>COVID-19 stands for </a:t>
            </a:r>
            <a:r>
              <a:rPr lang="en-GB" sz="1900" u="sng" dirty="0"/>
              <a:t>Co</a:t>
            </a:r>
            <a:r>
              <a:rPr lang="en-GB" sz="1900" dirty="0"/>
              <a:t>rona</a:t>
            </a:r>
            <a:r>
              <a:rPr lang="en-GB" sz="1900" u="sng" dirty="0"/>
              <a:t>vi</a:t>
            </a:r>
            <a:r>
              <a:rPr lang="en-GB" sz="1900" dirty="0"/>
              <a:t>rus </a:t>
            </a:r>
            <a:r>
              <a:rPr lang="en-GB" sz="1900" u="sng" dirty="0"/>
              <a:t>D</a:t>
            </a:r>
            <a:r>
              <a:rPr lang="en-GB" sz="1900" dirty="0"/>
              <a:t>isease and </a:t>
            </a:r>
            <a:r>
              <a:rPr lang="en-GB" sz="1900" u="sng" dirty="0"/>
              <a:t>19</a:t>
            </a:r>
            <a:r>
              <a:rPr lang="en-GB" sz="1900" dirty="0"/>
              <a:t> is from the year 2019 when it was first seen</a:t>
            </a:r>
          </a:p>
          <a:p>
            <a:pPr marL="285750" indent="-285750">
              <a:lnSpc>
                <a:spcPct val="110000"/>
              </a:lnSpc>
              <a:spcBef>
                <a:spcPts val="1200"/>
              </a:spcBef>
              <a:buFont typeface="Arial" panose="020B0604020202020204" pitchFamily="34" charset="0"/>
              <a:buChar char="•"/>
            </a:pPr>
            <a:r>
              <a:rPr lang="en-GB" sz="19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2 outbreaks during the last twenty years</a:t>
            </a:r>
          </a:p>
          <a:p>
            <a:pPr marL="285750" indent="-285750">
              <a:lnSpc>
                <a:spcPct val="110000"/>
              </a:lnSpc>
              <a:spcBef>
                <a:spcPts val="600"/>
              </a:spcBef>
              <a:buFont typeface="Arial" panose="020B0604020202020204" pitchFamily="34" charset="0"/>
              <a:buChar char="•"/>
            </a:pPr>
            <a:r>
              <a:rPr lang="en-GB" sz="1900" dirty="0"/>
              <a:t>SARS-CoV-2 virus is the most recently discovered coronavirus and has now affected many countries globally</a:t>
            </a:r>
          </a:p>
          <a:p>
            <a:pPr marL="285750" indent="-285750">
              <a:lnSpc>
                <a:spcPct val="110000"/>
              </a:lnSpc>
              <a:spcBef>
                <a:spcPts val="600"/>
              </a:spcBef>
              <a:buFont typeface="Arial" panose="020B0604020202020204" pitchFamily="34" charset="0"/>
              <a:buChar char="•"/>
            </a:pPr>
            <a:r>
              <a:rPr lang="en-GB" sz="1900" dirty="0"/>
              <a:t>because of the global spread and the substantial number of people affected, the World Health Organisation (WHO) declared COVID-19 as a pandemic on 11 March 2020 (Pan (all) demos (people))</a:t>
            </a:r>
          </a:p>
          <a:p>
            <a:endParaRPr lang="en-GB" dirty="0"/>
          </a:p>
        </p:txBody>
      </p:sp>
      <p:sp>
        <p:nvSpPr>
          <p:cNvPr id="10" name="Footer Placeholder 9">
            <a:extLst>
              <a:ext uri="{FF2B5EF4-FFF2-40B4-BE49-F238E27FC236}">
                <a16:creationId xmlns:a16="http://schemas.microsoft.com/office/drawing/2014/main" id="{64C5C31C-D83F-4C18-8E67-F1690BC4E4A8}"/>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600922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503-7C7C-40D8-AE61-1EB5F7050FCF}"/>
              </a:ext>
            </a:extLst>
          </p:cNvPr>
          <p:cNvSpPr>
            <a:spLocks noGrp="1"/>
          </p:cNvSpPr>
          <p:nvPr>
            <p:ph type="title"/>
          </p:nvPr>
        </p:nvSpPr>
        <p:spPr>
          <a:xfrm>
            <a:off x="371374" y="296899"/>
            <a:ext cx="10515600" cy="972607"/>
          </a:xfrm>
        </p:spPr>
        <p:txBody>
          <a:bodyPr/>
          <a:lstStyle/>
          <a:p>
            <a:r>
              <a:rPr lang="en-GB" dirty="0"/>
              <a:t>Consent (2)</a:t>
            </a:r>
          </a:p>
        </p:txBody>
      </p:sp>
      <p:pic>
        <p:nvPicPr>
          <p:cNvPr id="7" name="Picture 6">
            <a:extLst>
              <a:ext uri="{FF2B5EF4-FFF2-40B4-BE49-F238E27FC236}">
                <a16:creationId xmlns:a16="http://schemas.microsoft.com/office/drawing/2014/main" id="{509167A3-E9E0-4A70-B4B3-6743BC59D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567" y="1299632"/>
            <a:ext cx="4702697" cy="4678204"/>
          </a:xfrm>
          <a:prstGeom prst="rect">
            <a:avLst/>
          </a:prstGeom>
        </p:spPr>
      </p:pic>
      <p:sp>
        <p:nvSpPr>
          <p:cNvPr id="8" name="Rectangle 7">
            <a:extLst>
              <a:ext uri="{FF2B5EF4-FFF2-40B4-BE49-F238E27FC236}">
                <a16:creationId xmlns:a16="http://schemas.microsoft.com/office/drawing/2014/main" id="{D6DB2A53-E349-454C-8AFB-57C9E1BDD42E}"/>
              </a:ext>
            </a:extLst>
          </p:cNvPr>
          <p:cNvSpPr/>
          <p:nvPr/>
        </p:nvSpPr>
        <p:spPr>
          <a:xfrm>
            <a:off x="582488" y="1515076"/>
            <a:ext cx="4929079" cy="3939540"/>
          </a:xfrm>
          <a:prstGeom prst="rect">
            <a:avLst/>
          </a:prstGeom>
        </p:spPr>
        <p:txBody>
          <a:bodyPr wrap="square">
            <a:spAutoFit/>
          </a:bodyPr>
          <a:lstStyle/>
          <a:p>
            <a:pPr defTabSz="687388" eaLnBrk="0" hangingPunct="0">
              <a:defRPr/>
            </a:pPr>
            <a:r>
              <a:rPr lang="en-GB" sz="2000" dirty="0"/>
              <a:t>Consent is a process, not a one-off discussion and must consider 3 factors:</a:t>
            </a:r>
            <a:endParaRPr lang="en-GB" altLang="en-US" sz="2000" dirty="0"/>
          </a:p>
          <a:p>
            <a:pPr marL="171450" indent="-171450" defTabSz="687388" eaLnBrk="0" hangingPunct="0">
              <a:spcBef>
                <a:spcPts val="1200"/>
              </a:spcBef>
              <a:buFont typeface="Arial" panose="020B0604020202020204" pitchFamily="34" charset="0"/>
              <a:buChar char="•"/>
              <a:defRPr/>
            </a:pPr>
            <a:r>
              <a:rPr lang="en-GB" altLang="en-US" sz="2000" dirty="0"/>
              <a:t>the person giving consent must be appropriately informed: they must have the necessary information in order to make the decision</a:t>
            </a:r>
          </a:p>
          <a:p>
            <a:pPr marL="171450" indent="-171450" defTabSz="687388">
              <a:spcBef>
                <a:spcPts val="1200"/>
              </a:spcBef>
              <a:buFont typeface="Arial" panose="020B0604020202020204" pitchFamily="34" charset="0"/>
              <a:buChar char="•"/>
            </a:pPr>
            <a:r>
              <a:rPr lang="en-GB" altLang="en-US" sz="2000" dirty="0"/>
              <a:t>consent must be voluntary</a:t>
            </a:r>
            <a:r>
              <a:rPr lang="en-GB" altLang="en-US" sz="2000" b="1" dirty="0"/>
              <a:t> </a:t>
            </a:r>
            <a:r>
              <a:rPr lang="en-GB" altLang="en-US" sz="2000" dirty="0"/>
              <a:t>by the individual without undue pressure or coercion</a:t>
            </a:r>
          </a:p>
          <a:p>
            <a:pPr marL="171450" indent="-171450" defTabSz="687388">
              <a:spcBef>
                <a:spcPts val="1200"/>
              </a:spcBef>
              <a:buFont typeface="Arial" panose="020B0604020202020204" pitchFamily="34" charset="0"/>
              <a:buChar char="•"/>
            </a:pPr>
            <a:r>
              <a:rPr lang="en-GB" altLang="en-US" sz="2000" dirty="0"/>
              <a:t>the person consenting must have the capacity</a:t>
            </a:r>
            <a:r>
              <a:rPr lang="en-GB" altLang="en-US" sz="2000" b="1" dirty="0"/>
              <a:t> </a:t>
            </a:r>
            <a:r>
              <a:rPr lang="en-GB" altLang="en-US" sz="2000" dirty="0"/>
              <a:t>to make the decision</a:t>
            </a:r>
            <a:endParaRPr lang="en-GB" altLang="en-US" sz="2000" b="1" dirty="0"/>
          </a:p>
        </p:txBody>
      </p:sp>
      <p:sp>
        <p:nvSpPr>
          <p:cNvPr id="11" name="Footer Placeholder 10">
            <a:extLst>
              <a:ext uri="{FF2B5EF4-FFF2-40B4-BE49-F238E27FC236}">
                <a16:creationId xmlns:a16="http://schemas.microsoft.com/office/drawing/2014/main" id="{97728728-403E-4B61-8CFA-1CB895AF75FD}"/>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7268C811-BE46-4850-8061-4CD5A8F54565}"/>
              </a:ext>
            </a:extLst>
          </p:cNvPr>
          <p:cNvSpPr>
            <a:spLocks noGrp="1"/>
          </p:cNvSpPr>
          <p:nvPr>
            <p:ph type="sldNum" sz="quarter" idx="11"/>
          </p:nvPr>
        </p:nvSpPr>
        <p:spPr/>
        <p:txBody>
          <a:bodyPr/>
          <a:lstStyle/>
          <a:p>
            <a:fld id="{344369E4-5DE7-46E5-874E-4FD437973785}" type="slidenum">
              <a:rPr lang="en-GB" smtClean="0"/>
              <a:pPr/>
              <a:t>90</a:t>
            </a:fld>
            <a:endParaRPr lang="en-GB" sz="1400" dirty="0"/>
          </a:p>
        </p:txBody>
      </p:sp>
    </p:spTree>
    <p:extLst>
      <p:ext uri="{BB962C8B-B14F-4D97-AF65-F5344CB8AC3E}">
        <p14:creationId xmlns:p14="http://schemas.microsoft.com/office/powerpoint/2010/main" val="353472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DC4-F07F-4A7F-8131-9C2E1E8BC7FB}"/>
              </a:ext>
            </a:extLst>
          </p:cNvPr>
          <p:cNvSpPr>
            <a:spLocks noGrp="1"/>
          </p:cNvSpPr>
          <p:nvPr>
            <p:ph type="title"/>
          </p:nvPr>
        </p:nvSpPr>
        <p:spPr>
          <a:xfrm>
            <a:off x="330206" y="323299"/>
            <a:ext cx="10243099" cy="972607"/>
          </a:xfrm>
        </p:spPr>
        <p:txBody>
          <a:bodyPr/>
          <a:lstStyle/>
          <a:p>
            <a:r>
              <a:rPr lang="en-GB" dirty="0"/>
              <a:t>Consent (3)</a:t>
            </a:r>
          </a:p>
        </p:txBody>
      </p:sp>
      <p:sp>
        <p:nvSpPr>
          <p:cNvPr id="6" name="Content Placeholder 5">
            <a:extLst>
              <a:ext uri="{FF2B5EF4-FFF2-40B4-BE49-F238E27FC236}">
                <a16:creationId xmlns:a16="http://schemas.microsoft.com/office/drawing/2014/main" id="{D93303F6-1E02-4313-BEF8-1BFFBD6EBB53}"/>
              </a:ext>
            </a:extLst>
          </p:cNvPr>
          <p:cNvSpPr>
            <a:spLocks noGrp="1"/>
          </p:cNvSpPr>
          <p:nvPr>
            <p:ph idx="1"/>
          </p:nvPr>
        </p:nvSpPr>
        <p:spPr>
          <a:xfrm>
            <a:off x="428795" y="1508693"/>
            <a:ext cx="4359260" cy="4785926"/>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marL="0" indent="0">
              <a:lnSpc>
                <a:spcPct val="100000"/>
              </a:lnSpc>
              <a:spcAft>
                <a:spcPts val="0"/>
              </a:spcAft>
              <a:buNone/>
            </a:pPr>
            <a:r>
              <a:rPr lang="en-GB" sz="1800" dirty="0">
                <a:solidFill>
                  <a:schemeClr val="tx1"/>
                </a:solidFill>
                <a:latin typeface="+mn-lt"/>
              </a:rPr>
              <a:t>Information to be given includes:</a:t>
            </a:r>
            <a:endParaRPr lang="en-GB" sz="800" dirty="0">
              <a:solidFill>
                <a:schemeClr val="tx1"/>
              </a:solidFill>
              <a:latin typeface="+mn-lt"/>
            </a:endParaRPr>
          </a:p>
          <a:p>
            <a:pPr marL="171450" indent="-171450">
              <a:lnSpc>
                <a:spcPct val="100000"/>
              </a:lnSpc>
              <a:spcBef>
                <a:spcPts val="1200"/>
              </a:spcBef>
              <a:spcAft>
                <a:spcPts val="600"/>
              </a:spcAft>
              <a:buFont typeface="Arial" panose="020B0604020202020204" pitchFamily="34" charset="0"/>
              <a:buChar char="•"/>
            </a:pPr>
            <a:r>
              <a:rPr lang="en-GB" sz="1800" dirty="0">
                <a:solidFill>
                  <a:schemeClr val="tx1"/>
                </a:solidFill>
                <a:latin typeface="+mn-lt"/>
              </a:rPr>
              <a:t>vaccine to be given and the disease that will be prevented </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benefits/risks of immunisation versus risks of the disease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new information that has become available since consent to previous doses of this vaccine were given if applicable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possible vaccine reactions and what to do if these occur</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follow-up/information as to any further doses required</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how any personal data will be stored and kept (information governance) </a:t>
            </a:r>
          </a:p>
        </p:txBody>
      </p:sp>
      <p:sp>
        <p:nvSpPr>
          <p:cNvPr id="7" name="Rectangle 6">
            <a:extLst>
              <a:ext uri="{FF2B5EF4-FFF2-40B4-BE49-F238E27FC236}">
                <a16:creationId xmlns:a16="http://schemas.microsoft.com/office/drawing/2014/main" id="{93F8AC55-0BC4-400F-8A7D-1BF142ECF0F6}"/>
              </a:ext>
            </a:extLst>
          </p:cNvPr>
          <p:cNvSpPr/>
          <p:nvPr/>
        </p:nvSpPr>
        <p:spPr>
          <a:xfrm>
            <a:off x="5120549" y="1508693"/>
            <a:ext cx="4780046" cy="4539704"/>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spcAft>
                <a:spcPts val="0"/>
              </a:spcAft>
            </a:pPr>
            <a:r>
              <a:rPr lang="en-GB" sz="1800" b="1" dirty="0">
                <a:solidFill>
                  <a:schemeClr val="tx1"/>
                </a:solidFill>
                <a:latin typeface="+mn-lt"/>
              </a:rPr>
              <a:t>How much information should you give?</a:t>
            </a:r>
          </a:p>
          <a:p>
            <a:pPr>
              <a:spcBef>
                <a:spcPts val="1200"/>
              </a:spcBef>
              <a:spcAft>
                <a:spcPts val="0"/>
              </a:spcAft>
            </a:pPr>
            <a:r>
              <a:rPr lang="en-GB" sz="1800" dirty="0">
                <a:solidFill>
                  <a:schemeClr val="tx1"/>
                </a:solidFill>
                <a:latin typeface="+mn-lt"/>
              </a:rPr>
              <a:t>This will be personal to the individual at the time, and will depend on their previous knowledge and discussions with others.</a:t>
            </a:r>
          </a:p>
          <a:p>
            <a:pPr marL="171450" indent="-171450">
              <a:spcBef>
                <a:spcPts val="1200"/>
              </a:spcBef>
              <a:spcAft>
                <a:spcPts val="600"/>
              </a:spcAft>
              <a:buFont typeface="Arial" panose="020B0604020202020204" pitchFamily="34" charset="0"/>
              <a:buChar char="•"/>
            </a:pPr>
            <a:r>
              <a:rPr lang="en-GB" sz="1800" dirty="0">
                <a:solidFill>
                  <a:schemeClr val="tx1"/>
                </a:solidFill>
                <a:latin typeface="+mn-lt"/>
              </a:rPr>
              <a:t>give people as much information as they need and/or want to make an informed decision</a:t>
            </a:r>
          </a:p>
          <a:p>
            <a:pPr marL="171450" indent="-171450">
              <a:spcAft>
                <a:spcPts val="600"/>
              </a:spcAft>
              <a:buFont typeface="Arial" panose="020B0604020202020204" pitchFamily="34" charset="0"/>
              <a:buChar char="•"/>
            </a:pPr>
            <a:r>
              <a:rPr lang="en-GB" sz="1800" dirty="0">
                <a:solidFill>
                  <a:schemeClr val="tx1"/>
                </a:solidFill>
                <a:latin typeface="+mn-lt"/>
              </a:rPr>
              <a:t>some people will just ‘trust’ what you say while others want lots of information; either is fine</a:t>
            </a:r>
          </a:p>
          <a:p>
            <a:pPr marL="171450" indent="-171450">
              <a:spcAft>
                <a:spcPts val="600"/>
              </a:spcAft>
              <a:buFont typeface="Arial" panose="020B0604020202020204" pitchFamily="34" charset="0"/>
              <a:buChar char="•"/>
            </a:pPr>
            <a:r>
              <a:rPr lang="en-GB" sz="1800" dirty="0">
                <a:solidFill>
                  <a:schemeClr val="tx1"/>
                </a:solidFill>
                <a:latin typeface="+mn-lt"/>
              </a:rPr>
              <a:t>how much each individual needs is up to them, no one is obliged to seek full information</a:t>
            </a:r>
          </a:p>
          <a:p>
            <a:pPr>
              <a:spcAft>
                <a:spcPts val="600"/>
              </a:spcAft>
            </a:pPr>
            <a:endParaRPr lang="en-GB" dirty="0"/>
          </a:p>
        </p:txBody>
      </p:sp>
      <p:sp>
        <p:nvSpPr>
          <p:cNvPr id="11" name="Footer Placeholder 10">
            <a:extLst>
              <a:ext uri="{FF2B5EF4-FFF2-40B4-BE49-F238E27FC236}">
                <a16:creationId xmlns:a16="http://schemas.microsoft.com/office/drawing/2014/main" id="{9535143A-2260-4102-A7A2-ED2FDC64F10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C4660E9D-CB7B-455D-90A5-6E8924EDCC7E}"/>
              </a:ext>
            </a:extLst>
          </p:cNvPr>
          <p:cNvSpPr>
            <a:spLocks noGrp="1"/>
          </p:cNvSpPr>
          <p:nvPr>
            <p:ph type="sldNum" sz="quarter" idx="11"/>
          </p:nvPr>
        </p:nvSpPr>
        <p:spPr/>
        <p:txBody>
          <a:bodyPr/>
          <a:lstStyle/>
          <a:p>
            <a:fld id="{344369E4-5DE7-46E5-874E-4FD437973785}" type="slidenum">
              <a:rPr lang="en-GB" smtClean="0"/>
              <a:pPr/>
              <a:t>91</a:t>
            </a:fld>
            <a:endParaRPr lang="en-GB" sz="1400" dirty="0"/>
          </a:p>
        </p:txBody>
      </p:sp>
    </p:spTree>
    <p:extLst>
      <p:ext uri="{BB962C8B-B14F-4D97-AF65-F5344CB8AC3E}">
        <p14:creationId xmlns:p14="http://schemas.microsoft.com/office/powerpoint/2010/main" val="1979328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489C-EBF3-4956-820D-48A02DACEE43}"/>
              </a:ext>
            </a:extLst>
          </p:cNvPr>
          <p:cNvSpPr>
            <a:spLocks noGrp="1"/>
          </p:cNvSpPr>
          <p:nvPr>
            <p:ph type="title"/>
          </p:nvPr>
        </p:nvSpPr>
        <p:spPr>
          <a:xfrm>
            <a:off x="726961" y="346185"/>
            <a:ext cx="8028000" cy="648072"/>
          </a:xfrm>
        </p:spPr>
        <p:txBody>
          <a:bodyPr/>
          <a:lstStyle/>
          <a:p>
            <a:r>
              <a:rPr lang="en-GB" dirty="0"/>
              <a:t>Informed consent</a:t>
            </a:r>
          </a:p>
        </p:txBody>
      </p:sp>
      <p:sp>
        <p:nvSpPr>
          <p:cNvPr id="7" name="Content Placeholder 6">
            <a:extLst>
              <a:ext uri="{FF2B5EF4-FFF2-40B4-BE49-F238E27FC236}">
                <a16:creationId xmlns:a16="http://schemas.microsoft.com/office/drawing/2014/main" id="{2059A16F-9E45-4407-9163-703E31DFF14B}"/>
              </a:ext>
            </a:extLst>
          </p:cNvPr>
          <p:cNvSpPr>
            <a:spLocks noGrp="1"/>
          </p:cNvSpPr>
          <p:nvPr>
            <p:ph idx="1"/>
          </p:nvPr>
        </p:nvSpPr>
        <p:spPr>
          <a:xfrm>
            <a:off x="556910" y="1564828"/>
            <a:ext cx="9375655" cy="4739679"/>
          </a:xfrm>
        </p:spPr>
        <p:txBody>
          <a:bodyPr>
            <a:normAutofit fontScale="85000" lnSpcReduction="20000"/>
          </a:bodyPr>
          <a:lstStyle/>
          <a:p>
            <a:pPr marL="285750" indent="-285750" defTabSz="687388">
              <a:lnSpc>
                <a:spcPct val="120000"/>
              </a:lnSpc>
              <a:spcBef>
                <a:spcPts val="0"/>
              </a:spcBef>
              <a:buFont typeface="Arial" panose="020B0604020202020204" pitchFamily="34" charset="0"/>
              <a:buChar char="•"/>
            </a:pPr>
            <a:r>
              <a:rPr lang="en-GB" altLang="en-US" dirty="0">
                <a:cs typeface="Arial" panose="020B0604020202020204" pitchFamily="34" charset="0"/>
              </a:rPr>
              <a:t>the need for ‘informed consent’ is a legal requirement and the patient’s views must be respected and consent sough</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sufficient evidence-based information must be provided to the person to enable them to make a balanced and informed decision about their care and treatment </a:t>
            </a:r>
          </a:p>
          <a:p>
            <a:pPr marL="285750" indent="-285750" defTabSz="687388">
              <a:lnSpc>
                <a:spcPct val="120000"/>
              </a:lnSpc>
              <a:spcBef>
                <a:spcPts val="600"/>
              </a:spcBef>
              <a:buFont typeface="Arial" panose="020B0604020202020204" pitchFamily="34" charset="0"/>
              <a:buChar char="•"/>
            </a:pPr>
            <a:r>
              <a:rPr lang="en-GB" dirty="0"/>
              <a:t>as well as a general explanation of the procedure, there is also a duty to explain the risks inherent in the procedure and the risks inherent in refusing the procedure</a:t>
            </a:r>
            <a:endParaRPr lang="en-GB" altLang="en-US" dirty="0">
              <a:cs typeface="Arial" panose="020B0604020202020204" pitchFamily="34" charset="0"/>
            </a:endParaRP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consent can be given verbally, in writing, or it can be implied</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however consent is given, the person must understand what they are consenting to </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if there are any issues or uncertainties with seeking or gaining consent, ask for advice from an experienced colleague rather than abandon the offer of immunisation</a:t>
            </a:r>
          </a:p>
          <a:p>
            <a:endParaRPr lang="en-GB" sz="1600" dirty="0"/>
          </a:p>
        </p:txBody>
      </p:sp>
      <p:sp>
        <p:nvSpPr>
          <p:cNvPr id="11" name="Footer Placeholder 10">
            <a:extLst>
              <a:ext uri="{FF2B5EF4-FFF2-40B4-BE49-F238E27FC236}">
                <a16:creationId xmlns:a16="http://schemas.microsoft.com/office/drawing/2014/main" id="{F5F095A7-91FA-4114-9102-5AE527CDBE5F}"/>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DCFDEA8E-E8C5-4EDB-A7D1-24BBA8373B87}"/>
              </a:ext>
            </a:extLst>
          </p:cNvPr>
          <p:cNvSpPr>
            <a:spLocks noGrp="1"/>
          </p:cNvSpPr>
          <p:nvPr>
            <p:ph type="sldNum" sz="quarter" idx="11"/>
          </p:nvPr>
        </p:nvSpPr>
        <p:spPr/>
        <p:txBody>
          <a:bodyPr/>
          <a:lstStyle/>
          <a:p>
            <a:fld id="{344369E4-5DE7-46E5-874E-4FD437973785}" type="slidenum">
              <a:rPr lang="en-GB" smtClean="0"/>
              <a:pPr/>
              <a:t>92</a:t>
            </a:fld>
            <a:endParaRPr lang="en-GB" sz="1400" dirty="0"/>
          </a:p>
        </p:txBody>
      </p:sp>
    </p:spTree>
    <p:extLst>
      <p:ext uri="{BB962C8B-B14F-4D97-AF65-F5344CB8AC3E}">
        <p14:creationId xmlns:p14="http://schemas.microsoft.com/office/powerpoint/2010/main" val="4074442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444-DC99-4D8C-A6D5-F6DCDF13133A}"/>
              </a:ext>
            </a:extLst>
          </p:cNvPr>
          <p:cNvSpPr>
            <a:spLocks noGrp="1"/>
          </p:cNvSpPr>
          <p:nvPr>
            <p:ph type="title"/>
          </p:nvPr>
        </p:nvSpPr>
        <p:spPr>
          <a:xfrm>
            <a:off x="330206" y="245532"/>
            <a:ext cx="10515600" cy="972607"/>
          </a:xfrm>
        </p:spPr>
        <p:txBody>
          <a:bodyPr/>
          <a:lstStyle/>
          <a:p>
            <a:r>
              <a:rPr lang="en-GB" dirty="0"/>
              <a:t>Mental capacity and best interest decisions</a:t>
            </a:r>
          </a:p>
        </p:txBody>
      </p:sp>
      <p:sp>
        <p:nvSpPr>
          <p:cNvPr id="8" name="Content Placeholder 7">
            <a:extLst>
              <a:ext uri="{FF2B5EF4-FFF2-40B4-BE49-F238E27FC236}">
                <a16:creationId xmlns:a16="http://schemas.microsoft.com/office/drawing/2014/main" id="{D2B97C4B-67A8-4C60-AE18-2E4F33C56A18}"/>
              </a:ext>
            </a:extLst>
          </p:cNvPr>
          <p:cNvSpPr>
            <a:spLocks noGrp="1"/>
          </p:cNvSpPr>
          <p:nvPr>
            <p:ph idx="1"/>
          </p:nvPr>
        </p:nvSpPr>
        <p:spPr>
          <a:xfrm>
            <a:off x="330205" y="1774826"/>
            <a:ext cx="10007607" cy="4351338"/>
          </a:xfrm>
        </p:spPr>
        <p:txBody>
          <a:bodyPr>
            <a:normAutofit/>
          </a:bodyPr>
          <a:lstStyle/>
          <a:p>
            <a:pPr marL="0" indent="0">
              <a:spcBef>
                <a:spcPts val="0"/>
              </a:spcBef>
              <a:buNone/>
            </a:pPr>
            <a:r>
              <a:rPr lang="en-GB" sz="2000" dirty="0"/>
              <a:t>All adults are considered to have capacity to consent to receiving a vaccine unless there is evidence to suggest that capacity is limited.</a:t>
            </a:r>
          </a:p>
          <a:p>
            <a:pPr marL="0" indent="0">
              <a:spcBef>
                <a:spcPts val="1200"/>
              </a:spcBef>
              <a:buNone/>
            </a:pPr>
            <a:r>
              <a:rPr lang="en-GB" sz="2000" dirty="0"/>
              <a:t>If an adult is able to do the following 3 things, then they should be considered to have capacity and their decision should be respected:</a:t>
            </a:r>
          </a:p>
          <a:p>
            <a:pPr marL="457200" lvl="0" indent="-457200">
              <a:spcBef>
                <a:spcPts val="1200"/>
              </a:spcBef>
              <a:buFont typeface="+mj-lt"/>
              <a:buAutoNum type="arabicParenR"/>
            </a:pPr>
            <a:r>
              <a:rPr lang="en-GB" sz="2000" dirty="0"/>
              <a:t>understand the information that you are giving them about the vaccine and any potential risks from it or from the disease it protects against </a:t>
            </a:r>
          </a:p>
          <a:p>
            <a:pPr marL="457200" lvl="0" indent="-457200">
              <a:spcBef>
                <a:spcPts val="600"/>
              </a:spcBef>
              <a:buFont typeface="+mj-lt"/>
              <a:buAutoNum type="arabicParenR"/>
            </a:pPr>
            <a:r>
              <a:rPr lang="en-GB" sz="2000" dirty="0"/>
              <a:t>consider the information you have given them and retain it for long enough to make a decision on whether to accept or decline the offer of vaccination </a:t>
            </a:r>
          </a:p>
          <a:p>
            <a:pPr marL="457200" lvl="0" indent="-457200">
              <a:spcBef>
                <a:spcPts val="600"/>
              </a:spcBef>
              <a:buFont typeface="+mj-lt"/>
              <a:buAutoNum type="arabicParenR"/>
            </a:pPr>
            <a:r>
              <a:rPr lang="en-GB" sz="2000" dirty="0"/>
              <a:t>communicate their decision to you</a:t>
            </a:r>
          </a:p>
          <a:p>
            <a:pPr marL="0" indent="0">
              <a:buNone/>
            </a:pPr>
            <a:r>
              <a:rPr lang="en-GB" sz="2000" dirty="0"/>
              <a:t> </a:t>
            </a:r>
          </a:p>
          <a:p>
            <a:endParaRPr lang="en-GB" sz="2000" dirty="0"/>
          </a:p>
          <a:p>
            <a:endParaRPr lang="en-GB" sz="1200" dirty="0"/>
          </a:p>
          <a:p>
            <a:endParaRPr lang="en-GB" dirty="0"/>
          </a:p>
        </p:txBody>
      </p:sp>
      <p:sp>
        <p:nvSpPr>
          <p:cNvPr id="10" name="Footer Placeholder 9">
            <a:extLst>
              <a:ext uri="{FF2B5EF4-FFF2-40B4-BE49-F238E27FC236}">
                <a16:creationId xmlns:a16="http://schemas.microsoft.com/office/drawing/2014/main" id="{FAED0C21-1817-4BD0-8EC2-273E7882432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1" name="Slide Number Placeholder 10">
            <a:extLst>
              <a:ext uri="{FF2B5EF4-FFF2-40B4-BE49-F238E27FC236}">
                <a16:creationId xmlns:a16="http://schemas.microsoft.com/office/drawing/2014/main" id="{EBDC9456-7BE0-4613-ACF9-9B8DE66901ED}"/>
              </a:ext>
            </a:extLst>
          </p:cNvPr>
          <p:cNvSpPr>
            <a:spLocks noGrp="1"/>
          </p:cNvSpPr>
          <p:nvPr>
            <p:ph type="sldNum" sz="quarter" idx="11"/>
          </p:nvPr>
        </p:nvSpPr>
        <p:spPr/>
        <p:txBody>
          <a:bodyPr/>
          <a:lstStyle/>
          <a:p>
            <a:fld id="{344369E4-5DE7-46E5-874E-4FD437973785}" type="slidenum">
              <a:rPr lang="en-GB" smtClean="0"/>
              <a:pPr/>
              <a:t>93</a:t>
            </a:fld>
            <a:endParaRPr lang="en-GB" sz="1400" dirty="0"/>
          </a:p>
        </p:txBody>
      </p:sp>
    </p:spTree>
    <p:extLst>
      <p:ext uri="{BB962C8B-B14F-4D97-AF65-F5344CB8AC3E}">
        <p14:creationId xmlns:p14="http://schemas.microsoft.com/office/powerpoint/2010/main" val="20360231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C780-C982-4C17-92B8-ECB683906521}"/>
              </a:ext>
            </a:extLst>
          </p:cNvPr>
          <p:cNvSpPr>
            <a:spLocks noGrp="1"/>
          </p:cNvSpPr>
          <p:nvPr>
            <p:ph type="title"/>
          </p:nvPr>
        </p:nvSpPr>
        <p:spPr>
          <a:xfrm>
            <a:off x="330206" y="223025"/>
            <a:ext cx="10515600" cy="972607"/>
          </a:xfrm>
        </p:spPr>
        <p:txBody>
          <a:bodyPr/>
          <a:lstStyle/>
          <a:p>
            <a:r>
              <a:rPr lang="en-GB" dirty="0"/>
              <a:t>Actions to support decision making</a:t>
            </a:r>
          </a:p>
        </p:txBody>
      </p:sp>
      <p:sp>
        <p:nvSpPr>
          <p:cNvPr id="3" name="Content Placeholder 2">
            <a:extLst>
              <a:ext uri="{FF2B5EF4-FFF2-40B4-BE49-F238E27FC236}">
                <a16:creationId xmlns:a16="http://schemas.microsoft.com/office/drawing/2014/main" id="{24FAD442-AEA1-48F0-AE62-503188ABB4AD}"/>
              </a:ext>
            </a:extLst>
          </p:cNvPr>
          <p:cNvSpPr>
            <a:spLocks noGrp="1"/>
          </p:cNvSpPr>
          <p:nvPr>
            <p:ph idx="1"/>
          </p:nvPr>
        </p:nvSpPr>
        <p:spPr>
          <a:xfrm>
            <a:off x="442692" y="1497507"/>
            <a:ext cx="9775099" cy="4802626"/>
          </a:xfrm>
        </p:spPr>
        <p:txBody>
          <a:bodyPr>
            <a:normAutofit/>
          </a:bodyPr>
          <a:lstStyle/>
          <a:p>
            <a:pPr marL="0" indent="0">
              <a:lnSpc>
                <a:spcPct val="120000"/>
              </a:lnSpc>
              <a:spcBef>
                <a:spcPts val="0"/>
              </a:spcBef>
              <a:buNone/>
            </a:pPr>
            <a:r>
              <a:rPr lang="en-GB" sz="1600" dirty="0">
                <a:latin typeface="+mn-lt"/>
              </a:rPr>
              <a:t>There are some actions that can be taken to support and optimise a person’s ability to make a decision. These include:</a:t>
            </a:r>
          </a:p>
          <a:p>
            <a:pPr marL="171450" lvl="0" indent="-171450">
              <a:lnSpc>
                <a:spcPct val="120000"/>
              </a:lnSpc>
              <a:spcBef>
                <a:spcPts val="600"/>
              </a:spcBef>
              <a:buFont typeface="Arial" panose="020B0604020202020204" pitchFamily="34" charset="0"/>
              <a:buChar char="•"/>
            </a:pPr>
            <a:r>
              <a:rPr lang="en-GB" sz="1600" dirty="0">
                <a:latin typeface="+mn-lt"/>
              </a:rPr>
              <a:t>making reasonable adjustments to facilitate decision making or accommodate individual needs</a:t>
            </a:r>
          </a:p>
          <a:p>
            <a:pPr marL="171450" lvl="0" indent="-171450">
              <a:lnSpc>
                <a:spcPct val="120000"/>
              </a:lnSpc>
              <a:spcBef>
                <a:spcPts val="0"/>
              </a:spcBef>
              <a:buFont typeface="Arial" panose="020B0604020202020204" pitchFamily="34" charset="0"/>
              <a:buChar char="•"/>
            </a:pPr>
            <a:r>
              <a:rPr lang="en-GB" sz="1600" dirty="0">
                <a:latin typeface="+mn-lt"/>
              </a:rPr>
              <a:t>using communication tools such as ‘Easy Read’ leaflets</a:t>
            </a:r>
          </a:p>
          <a:p>
            <a:pPr marL="171450" lvl="0" indent="-171450">
              <a:lnSpc>
                <a:spcPct val="120000"/>
              </a:lnSpc>
              <a:spcBef>
                <a:spcPts val="0"/>
              </a:spcBef>
              <a:buFont typeface="Arial" panose="020B0604020202020204" pitchFamily="34" charset="0"/>
              <a:buChar char="•"/>
            </a:pPr>
            <a:r>
              <a:rPr lang="en-GB" sz="1600" dirty="0">
                <a:latin typeface="+mn-lt"/>
              </a:rPr>
              <a:t>speaking with them at their best time of day</a:t>
            </a:r>
          </a:p>
          <a:p>
            <a:pPr marL="171450" lvl="0" indent="-171450">
              <a:lnSpc>
                <a:spcPct val="120000"/>
              </a:lnSpc>
              <a:spcBef>
                <a:spcPts val="0"/>
              </a:spcBef>
              <a:buFont typeface="Arial" panose="020B0604020202020204" pitchFamily="34" charset="0"/>
              <a:buChar char="•"/>
            </a:pPr>
            <a:r>
              <a:rPr lang="en-GB" sz="1600" dirty="0">
                <a:latin typeface="+mn-lt"/>
              </a:rPr>
              <a:t>asking someone who the person knows and trusts to speak to them </a:t>
            </a: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latin typeface="+mn-lt"/>
              </a:rPr>
              <a:t>If an adult does not have capacity and there is no Lasting Power of Attorney (LPA), Welfare Attorney or appointed deputy, a best interest decision will need to be made.</a:t>
            </a:r>
          </a:p>
          <a:p>
            <a:pPr>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Lasting Power of Attorney (LPA) can be set up by adults over 18 years of age, who have capacity, in order for heath and care decisions to be made once capacity is lost. </a:t>
            </a:r>
          </a:p>
          <a:p>
            <a:pPr marL="0" indent="0">
              <a:lnSpc>
                <a:spcPct val="120000"/>
              </a:lnSpc>
              <a:spcBef>
                <a:spcPts val="0"/>
              </a:spcBef>
              <a:buNone/>
            </a:pPr>
            <a:r>
              <a:rPr lang="en-GB" sz="1600" dirty="0">
                <a:latin typeface="+mn-lt"/>
              </a:rPr>
              <a:t>Welfare attorney/designated decision maker is appointed by the individual to make health and personal welfare decisions on their behalf once capacity is lost. </a:t>
            </a:r>
          </a:p>
          <a:p>
            <a:pPr marL="0" indent="0">
              <a:lnSpc>
                <a:spcPct val="120000"/>
              </a:lnSpc>
              <a:spcBef>
                <a:spcPts val="0"/>
              </a:spcBef>
              <a:buNone/>
            </a:pPr>
            <a:r>
              <a:rPr lang="en-GB" sz="1600" dirty="0">
                <a:latin typeface="+mn-lt"/>
              </a:rPr>
              <a:t>Appointed deputy or welfare guardian from the Court of Protection.</a:t>
            </a:r>
          </a:p>
        </p:txBody>
      </p:sp>
      <p:sp>
        <p:nvSpPr>
          <p:cNvPr id="11" name="Footer Placeholder 10">
            <a:extLst>
              <a:ext uri="{FF2B5EF4-FFF2-40B4-BE49-F238E27FC236}">
                <a16:creationId xmlns:a16="http://schemas.microsoft.com/office/drawing/2014/main" id="{BE98A794-1261-478C-872C-77B8B9625D76}"/>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AA14CEC3-514B-453D-A1B6-0822CE1A307A}"/>
              </a:ext>
            </a:extLst>
          </p:cNvPr>
          <p:cNvSpPr>
            <a:spLocks noGrp="1"/>
          </p:cNvSpPr>
          <p:nvPr>
            <p:ph type="sldNum" sz="quarter" idx="11"/>
          </p:nvPr>
        </p:nvSpPr>
        <p:spPr/>
        <p:txBody>
          <a:bodyPr/>
          <a:lstStyle/>
          <a:p>
            <a:fld id="{344369E4-5DE7-46E5-874E-4FD437973785}" type="slidenum">
              <a:rPr lang="en-GB" smtClean="0"/>
              <a:pPr/>
              <a:t>94</a:t>
            </a:fld>
            <a:endParaRPr lang="en-GB" sz="1400" dirty="0"/>
          </a:p>
        </p:txBody>
      </p:sp>
    </p:spTree>
    <p:extLst>
      <p:ext uri="{BB962C8B-B14F-4D97-AF65-F5344CB8AC3E}">
        <p14:creationId xmlns:p14="http://schemas.microsoft.com/office/powerpoint/2010/main" val="2675431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B6BA-AD96-43D6-838E-9FEF87924C55}"/>
              </a:ext>
            </a:extLst>
          </p:cNvPr>
          <p:cNvSpPr>
            <a:spLocks noGrp="1"/>
          </p:cNvSpPr>
          <p:nvPr>
            <p:ph type="title"/>
          </p:nvPr>
        </p:nvSpPr>
        <p:spPr>
          <a:xfrm>
            <a:off x="428795" y="315067"/>
            <a:ext cx="10515600" cy="972607"/>
          </a:xfrm>
        </p:spPr>
        <p:txBody>
          <a:bodyPr/>
          <a:lstStyle/>
          <a:p>
            <a:r>
              <a:rPr lang="en-GB" dirty="0"/>
              <a:t>Making a best interest decision</a:t>
            </a:r>
          </a:p>
        </p:txBody>
      </p:sp>
      <p:sp>
        <p:nvSpPr>
          <p:cNvPr id="3" name="Content Placeholder 2">
            <a:extLst>
              <a:ext uri="{FF2B5EF4-FFF2-40B4-BE49-F238E27FC236}">
                <a16:creationId xmlns:a16="http://schemas.microsoft.com/office/drawing/2014/main" id="{76891F31-C215-4957-A513-C046BC0B02AE}"/>
              </a:ext>
            </a:extLst>
          </p:cNvPr>
          <p:cNvSpPr>
            <a:spLocks noGrp="1"/>
          </p:cNvSpPr>
          <p:nvPr>
            <p:ph idx="1"/>
          </p:nvPr>
        </p:nvSpPr>
        <p:spPr>
          <a:xfrm>
            <a:off x="490003" y="1573349"/>
            <a:ext cx="9727788" cy="4865501"/>
          </a:xfrm>
        </p:spPr>
        <p:txBody>
          <a:bodyPr>
            <a:noAutofit/>
          </a:bodyPr>
          <a:lstStyle/>
          <a:p>
            <a:pPr marL="0" indent="0">
              <a:lnSpc>
                <a:spcPct val="100000"/>
              </a:lnSpc>
              <a:spcBef>
                <a:spcPts val="0"/>
              </a:spcBef>
              <a:buNone/>
            </a:pPr>
            <a:r>
              <a:rPr lang="en-GB" sz="1600" dirty="0">
                <a:latin typeface="+mn-lt"/>
              </a:rPr>
              <a:t>To make a best interest decision, the following must be considered: </a:t>
            </a:r>
          </a:p>
          <a:p>
            <a:pPr marL="285750" lvl="0" indent="-285750">
              <a:lnSpc>
                <a:spcPct val="100000"/>
              </a:lnSpc>
              <a:spcBef>
                <a:spcPts val="1200"/>
              </a:spcBef>
              <a:buFont typeface="Arial" panose="020B0604020202020204" pitchFamily="34" charset="0"/>
              <a:buChar char="•"/>
            </a:pPr>
            <a:r>
              <a:rPr lang="en-GB" sz="1600" dirty="0">
                <a:latin typeface="+mn-lt"/>
              </a:rPr>
              <a:t>the person who lacks capacity should be involved in the decision-making process if possible, particularly if their capacity fluctuates. If capacity does fluctuate, the healthcare professional would accept consent given at the time  </a:t>
            </a:r>
          </a:p>
          <a:p>
            <a:pPr marL="285750" lvl="0" indent="-285750">
              <a:lnSpc>
                <a:spcPct val="100000"/>
              </a:lnSpc>
              <a:spcBef>
                <a:spcPts val="600"/>
              </a:spcBef>
              <a:buFont typeface="Arial" panose="020B0604020202020204" pitchFamily="34" charset="0"/>
              <a:buChar char="•"/>
            </a:pPr>
            <a:r>
              <a:rPr lang="en-GB" sz="1600" dirty="0">
                <a:latin typeface="+mn-lt"/>
              </a:rPr>
              <a:t>any previously expressed wishes or behaviours such as previously consenting to vaccination should be acknowledged</a:t>
            </a:r>
          </a:p>
          <a:p>
            <a:pPr marL="285750" lvl="0" indent="-285750">
              <a:lnSpc>
                <a:spcPct val="100000"/>
              </a:lnSpc>
              <a:spcBef>
                <a:spcPts val="600"/>
              </a:spcBef>
              <a:buFont typeface="Arial" panose="020B0604020202020204" pitchFamily="34" charset="0"/>
              <a:buChar char="•"/>
            </a:pPr>
            <a:r>
              <a:rPr lang="en-GB" sz="1600" dirty="0">
                <a:latin typeface="+mn-lt"/>
              </a:rPr>
              <a:t>the offer of vaccination should be discussed with those close to the patient such as their carer, relatives or anyone appointed as a Lasting Power of Attorney (LPA) for Health and Welfare, or those named by the person to be consulted on vaccination if practical</a:t>
            </a:r>
          </a:p>
          <a:p>
            <a:pPr marL="285750" lvl="0" indent="-285750">
              <a:lnSpc>
                <a:spcPct val="100000"/>
              </a:lnSpc>
              <a:spcBef>
                <a:spcPts val="600"/>
              </a:spcBef>
              <a:buFont typeface="Arial" panose="020B0604020202020204" pitchFamily="34" charset="0"/>
              <a:buChar char="•"/>
            </a:pPr>
            <a:r>
              <a:rPr lang="en-GB" sz="1600" dirty="0">
                <a:latin typeface="+mn-lt"/>
              </a:rPr>
              <a:t>the person’s actual interests at the time the vaccine is offered </a:t>
            </a:r>
          </a:p>
          <a:p>
            <a:pPr marL="0" indent="0">
              <a:lnSpc>
                <a:spcPct val="100000"/>
              </a:lnSpc>
              <a:spcBef>
                <a:spcPts val="0"/>
              </a:spcBef>
            </a:pPr>
            <a:endParaRPr lang="en-GB" sz="1600" dirty="0">
              <a:latin typeface="+mn-lt"/>
            </a:endParaRPr>
          </a:p>
          <a:p>
            <a:pPr marL="0" indent="0">
              <a:lnSpc>
                <a:spcPct val="100000"/>
              </a:lnSpc>
              <a:spcBef>
                <a:spcPts val="0"/>
              </a:spcBef>
              <a:buNone/>
            </a:pPr>
            <a:r>
              <a:rPr lang="en-GB" sz="1600" dirty="0">
                <a:latin typeface="+mn-lt"/>
              </a:rPr>
              <a:t>This process should be documented and the decision recorded.</a:t>
            </a:r>
          </a:p>
          <a:p>
            <a:pPr marL="0" indent="0">
              <a:lnSpc>
                <a:spcPct val="100000"/>
              </a:lnSpc>
              <a:spcBef>
                <a:spcPts val="0"/>
              </a:spcBef>
              <a:buNone/>
            </a:pPr>
            <a:endParaRPr lang="en-GB" sz="1600" dirty="0">
              <a:latin typeface="+mn-lt"/>
            </a:endParaRPr>
          </a:p>
          <a:p>
            <a:pPr marL="0" indent="0">
              <a:lnSpc>
                <a:spcPct val="100000"/>
              </a:lnSpc>
              <a:spcBef>
                <a:spcPts val="0"/>
              </a:spcBef>
              <a:buNone/>
            </a:pPr>
            <a:r>
              <a:rPr lang="en-GB" sz="1600" dirty="0">
                <a:latin typeface="+mn-lt"/>
              </a:rPr>
              <a:t>It is good practice to inform nursing or care home management teams of any plans to vaccinate residents in advance of the scheduled date to allow time to address any potential issues.</a:t>
            </a:r>
          </a:p>
        </p:txBody>
      </p:sp>
      <p:sp>
        <p:nvSpPr>
          <p:cNvPr id="11" name="Footer Placeholder 10">
            <a:extLst>
              <a:ext uri="{FF2B5EF4-FFF2-40B4-BE49-F238E27FC236}">
                <a16:creationId xmlns:a16="http://schemas.microsoft.com/office/drawing/2014/main" id="{868C6917-5C1B-4A73-B2EB-752DED4AB52B}"/>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59C832B9-6350-4B61-A4EF-4E261A2BDF57}"/>
              </a:ext>
            </a:extLst>
          </p:cNvPr>
          <p:cNvSpPr>
            <a:spLocks noGrp="1"/>
          </p:cNvSpPr>
          <p:nvPr>
            <p:ph type="sldNum" sz="quarter" idx="11"/>
          </p:nvPr>
        </p:nvSpPr>
        <p:spPr/>
        <p:txBody>
          <a:bodyPr/>
          <a:lstStyle/>
          <a:p>
            <a:fld id="{344369E4-5DE7-46E5-874E-4FD437973785}" type="slidenum">
              <a:rPr lang="en-GB" smtClean="0"/>
              <a:pPr/>
              <a:t>95</a:t>
            </a:fld>
            <a:endParaRPr lang="en-GB" sz="1400" dirty="0"/>
          </a:p>
        </p:txBody>
      </p:sp>
    </p:spTree>
    <p:extLst>
      <p:ext uri="{BB962C8B-B14F-4D97-AF65-F5344CB8AC3E}">
        <p14:creationId xmlns:p14="http://schemas.microsoft.com/office/powerpoint/2010/main" val="1361170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D6B-554F-48E8-8E6F-276A72E8ADA1}"/>
              </a:ext>
            </a:extLst>
          </p:cNvPr>
          <p:cNvSpPr>
            <a:spLocks noGrp="1"/>
          </p:cNvSpPr>
          <p:nvPr>
            <p:ph type="title"/>
          </p:nvPr>
        </p:nvSpPr>
        <p:spPr>
          <a:xfrm>
            <a:off x="330206" y="245532"/>
            <a:ext cx="10515600" cy="972607"/>
          </a:xfrm>
        </p:spPr>
        <p:txBody>
          <a:bodyPr/>
          <a:lstStyle/>
          <a:p>
            <a:r>
              <a:rPr lang="en-GB" dirty="0"/>
              <a:t>Consent for children and young people</a:t>
            </a:r>
          </a:p>
        </p:txBody>
      </p:sp>
      <p:sp>
        <p:nvSpPr>
          <p:cNvPr id="3" name="Content Placeholder 2">
            <a:extLst>
              <a:ext uri="{FF2B5EF4-FFF2-40B4-BE49-F238E27FC236}">
                <a16:creationId xmlns:a16="http://schemas.microsoft.com/office/drawing/2014/main" id="{B0194411-3D76-45B5-9530-93733805DDE8}"/>
              </a:ext>
            </a:extLst>
          </p:cNvPr>
          <p:cNvSpPr>
            <a:spLocks noGrp="1"/>
          </p:cNvSpPr>
          <p:nvPr>
            <p:ph idx="1"/>
          </p:nvPr>
        </p:nvSpPr>
        <p:spPr>
          <a:xfrm>
            <a:off x="330206" y="1652825"/>
            <a:ext cx="10147645" cy="4351338"/>
          </a:xfrm>
        </p:spPr>
        <p:txBody>
          <a:bodyPr>
            <a:normAutofit fontScale="92500"/>
          </a:bodyPr>
          <a:lstStyle/>
          <a:p>
            <a:pPr marL="285750" indent="-285750">
              <a:lnSpc>
                <a:spcPct val="120000"/>
              </a:lnSpc>
              <a:spcBef>
                <a:spcPts val="0"/>
              </a:spcBef>
              <a:buFont typeface="Arial" panose="020B0604020202020204" pitchFamily="34" charset="0"/>
              <a:buChar char="•"/>
            </a:pPr>
            <a:r>
              <a:rPr lang="en-GB" sz="2200" dirty="0"/>
              <a:t>at 16 years of age, a young person is presumed in law to have the capacity to consent, so young people aged 16 or 17 years should consent to their own medical treatment and a parent cannot override that consent</a:t>
            </a:r>
          </a:p>
          <a:p>
            <a:pPr marL="285750" indent="-285750">
              <a:lnSpc>
                <a:spcPct val="120000"/>
              </a:lnSpc>
              <a:spcBef>
                <a:spcPts val="600"/>
              </a:spcBef>
              <a:buFont typeface="Arial" panose="020B0604020202020204" pitchFamily="34" charset="0"/>
              <a:buChar char="•"/>
            </a:pPr>
            <a:r>
              <a:rPr lang="en-GB" sz="2200" dirty="0"/>
              <a:t>children under 16 can consent for themselves if they have the capacity and maturity to understand what they are consenting to and fully understand what is involved in the proposed procedure (this is referred to as ‘Gillick competence’) </a:t>
            </a:r>
          </a:p>
          <a:p>
            <a:pPr marL="285750" indent="-285750">
              <a:lnSpc>
                <a:spcPct val="120000"/>
              </a:lnSpc>
              <a:spcBef>
                <a:spcPts val="600"/>
              </a:spcBef>
              <a:buFont typeface="Arial" panose="020B0604020202020204" pitchFamily="34" charset="0"/>
              <a:buChar char="•"/>
            </a:pPr>
            <a:r>
              <a:rPr lang="en-GB" sz="2200" dirty="0"/>
              <a:t>although they can give their own consent, it is advised that ideally, the parents of those under 16 are involved in the consent process </a:t>
            </a:r>
          </a:p>
          <a:p>
            <a:pPr marL="285750" indent="-285750">
              <a:lnSpc>
                <a:spcPct val="120000"/>
              </a:lnSpc>
              <a:spcBef>
                <a:spcPts val="600"/>
              </a:spcBef>
              <a:buFont typeface="Arial" panose="020B0604020202020204" pitchFamily="34" charset="0"/>
              <a:buChar char="•"/>
            </a:pPr>
            <a:r>
              <a:rPr lang="en-GB" sz="2200" dirty="0"/>
              <a:t>however, if a Gillick-competent child consents to vaccination, a parent cannot override that consent and if a Gillick-competent child refuses vaccination, that refusal should be accepted</a:t>
            </a:r>
          </a:p>
          <a:p>
            <a:endParaRPr lang="en-GB" dirty="0"/>
          </a:p>
          <a:p>
            <a:endParaRPr lang="en-GB" dirty="0"/>
          </a:p>
        </p:txBody>
      </p:sp>
      <p:sp>
        <p:nvSpPr>
          <p:cNvPr id="11" name="Footer Placeholder 10">
            <a:extLst>
              <a:ext uri="{FF2B5EF4-FFF2-40B4-BE49-F238E27FC236}">
                <a16:creationId xmlns:a16="http://schemas.microsoft.com/office/drawing/2014/main" id="{BAB475A8-D333-4E91-A884-53422C97CA80}"/>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E069080F-CF9D-41B2-BC5D-977B3A0F6B32}"/>
              </a:ext>
            </a:extLst>
          </p:cNvPr>
          <p:cNvSpPr>
            <a:spLocks noGrp="1"/>
          </p:cNvSpPr>
          <p:nvPr>
            <p:ph type="sldNum" sz="quarter" idx="11"/>
          </p:nvPr>
        </p:nvSpPr>
        <p:spPr/>
        <p:txBody>
          <a:bodyPr/>
          <a:lstStyle/>
          <a:p>
            <a:fld id="{344369E4-5DE7-46E5-874E-4FD437973785}" type="slidenum">
              <a:rPr lang="en-GB" smtClean="0"/>
              <a:pPr/>
              <a:t>96</a:t>
            </a:fld>
            <a:endParaRPr lang="en-GB" sz="1400" dirty="0"/>
          </a:p>
        </p:txBody>
      </p:sp>
    </p:spTree>
    <p:extLst>
      <p:ext uri="{BB962C8B-B14F-4D97-AF65-F5344CB8AC3E}">
        <p14:creationId xmlns:p14="http://schemas.microsoft.com/office/powerpoint/2010/main" val="2863623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47DF-100D-454F-9951-6FE2D3078971}"/>
              </a:ext>
            </a:extLst>
          </p:cNvPr>
          <p:cNvSpPr>
            <a:spLocks noGrp="1"/>
          </p:cNvSpPr>
          <p:nvPr>
            <p:ph type="title"/>
          </p:nvPr>
        </p:nvSpPr>
        <p:spPr>
          <a:xfrm>
            <a:off x="330206" y="245532"/>
            <a:ext cx="10515600" cy="972607"/>
          </a:xfrm>
        </p:spPr>
        <p:txBody>
          <a:bodyPr/>
          <a:lstStyle/>
          <a:p>
            <a:r>
              <a:rPr lang="en-GB" dirty="0"/>
              <a:t>Gillick competence</a:t>
            </a:r>
          </a:p>
        </p:txBody>
      </p:sp>
      <p:sp>
        <p:nvSpPr>
          <p:cNvPr id="3" name="Content Placeholder 2">
            <a:extLst>
              <a:ext uri="{FF2B5EF4-FFF2-40B4-BE49-F238E27FC236}">
                <a16:creationId xmlns:a16="http://schemas.microsoft.com/office/drawing/2014/main" id="{4CCA8DA8-2A99-4286-9D5F-49D176091A64}"/>
              </a:ext>
            </a:extLst>
          </p:cNvPr>
          <p:cNvSpPr>
            <a:spLocks noGrp="1"/>
          </p:cNvSpPr>
          <p:nvPr>
            <p:ph idx="1"/>
          </p:nvPr>
        </p:nvSpPr>
        <p:spPr>
          <a:xfrm>
            <a:off x="330206" y="1652825"/>
            <a:ext cx="10007607" cy="4351338"/>
          </a:xfrm>
        </p:spPr>
        <p:txBody>
          <a:bodyPr>
            <a:normAutofit lnSpcReduction="10000"/>
          </a:bodyPr>
          <a:lstStyle/>
          <a:p>
            <a:pPr marL="0" indent="0">
              <a:lnSpc>
                <a:spcPct val="110000"/>
              </a:lnSpc>
              <a:spcBef>
                <a:spcPts val="0"/>
              </a:spcBef>
              <a:buNone/>
            </a:pPr>
            <a:r>
              <a:rPr lang="en-GB" dirty="0"/>
              <a:t>For a young person under the age of 16 to be Gillick competent, they should have: </a:t>
            </a:r>
          </a:p>
          <a:p>
            <a:pPr>
              <a:lnSpc>
                <a:spcPct val="110000"/>
              </a:lnSpc>
              <a:spcBef>
                <a:spcPts val="0"/>
              </a:spcBef>
            </a:pPr>
            <a:endParaRPr lang="en-GB" sz="1000" dirty="0"/>
          </a:p>
          <a:p>
            <a:pPr marL="285750" indent="-285750">
              <a:lnSpc>
                <a:spcPct val="110000"/>
              </a:lnSpc>
              <a:spcBef>
                <a:spcPts val="0"/>
              </a:spcBef>
              <a:buFont typeface="Arial" panose="020B0604020202020204" pitchFamily="34" charset="0"/>
              <a:buChar char="•"/>
            </a:pPr>
            <a:r>
              <a:rPr lang="en-GB"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dirty="0"/>
              <a:t>an understanding of the nature and purpose of vaccination </a:t>
            </a:r>
          </a:p>
          <a:p>
            <a:pPr marL="285750" indent="-285750">
              <a:lnSpc>
                <a:spcPct val="110000"/>
              </a:lnSpc>
              <a:spcBef>
                <a:spcPts val="0"/>
              </a:spcBef>
              <a:buFont typeface="Arial" panose="020B0604020202020204" pitchFamily="34" charset="0"/>
              <a:buChar char="•"/>
            </a:pPr>
            <a:r>
              <a:rPr lang="en-GB"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dirty="0"/>
              <a:t>freedom from any undue pressure</a:t>
            </a:r>
          </a:p>
          <a:p>
            <a:endParaRPr lang="en-GB" dirty="0"/>
          </a:p>
          <a:p>
            <a:endParaRPr lang="en-GB" dirty="0"/>
          </a:p>
        </p:txBody>
      </p:sp>
      <p:sp>
        <p:nvSpPr>
          <p:cNvPr id="11" name="Footer Placeholder 10">
            <a:extLst>
              <a:ext uri="{FF2B5EF4-FFF2-40B4-BE49-F238E27FC236}">
                <a16:creationId xmlns:a16="http://schemas.microsoft.com/office/drawing/2014/main" id="{B5B0CD0F-63F2-4517-999E-1C91F6454D0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F1E6900F-5491-480E-BC35-6ECB2A127808}"/>
              </a:ext>
            </a:extLst>
          </p:cNvPr>
          <p:cNvSpPr>
            <a:spLocks noGrp="1"/>
          </p:cNvSpPr>
          <p:nvPr>
            <p:ph type="sldNum" sz="quarter" idx="11"/>
          </p:nvPr>
        </p:nvSpPr>
        <p:spPr/>
        <p:txBody>
          <a:bodyPr/>
          <a:lstStyle/>
          <a:p>
            <a:fld id="{344369E4-5DE7-46E5-874E-4FD437973785}" type="slidenum">
              <a:rPr lang="en-GB" smtClean="0"/>
              <a:pPr/>
              <a:t>97</a:t>
            </a:fld>
            <a:endParaRPr lang="en-GB" sz="1400" dirty="0"/>
          </a:p>
        </p:txBody>
      </p:sp>
    </p:spTree>
    <p:extLst>
      <p:ext uri="{BB962C8B-B14F-4D97-AF65-F5344CB8AC3E}">
        <p14:creationId xmlns:p14="http://schemas.microsoft.com/office/powerpoint/2010/main" val="955090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A1BF-577A-41D3-982F-689CF6F4805B}"/>
              </a:ext>
            </a:extLst>
          </p:cNvPr>
          <p:cNvSpPr>
            <a:spLocks noGrp="1"/>
          </p:cNvSpPr>
          <p:nvPr>
            <p:ph type="title"/>
          </p:nvPr>
        </p:nvSpPr>
        <p:spPr>
          <a:xfrm>
            <a:off x="330206" y="206269"/>
            <a:ext cx="10515600" cy="972607"/>
          </a:xfrm>
        </p:spPr>
        <p:txBody>
          <a:bodyPr/>
          <a:lstStyle/>
          <a:p>
            <a:r>
              <a:rPr lang="en-GB" dirty="0"/>
              <a:t>Documenting informed consent</a:t>
            </a:r>
          </a:p>
        </p:txBody>
      </p:sp>
      <p:sp>
        <p:nvSpPr>
          <p:cNvPr id="3" name="Content Placeholder 2">
            <a:extLst>
              <a:ext uri="{FF2B5EF4-FFF2-40B4-BE49-F238E27FC236}">
                <a16:creationId xmlns:a16="http://schemas.microsoft.com/office/drawing/2014/main" id="{FB22EF48-781E-461C-B1ED-D2AAB8838969}"/>
              </a:ext>
            </a:extLst>
          </p:cNvPr>
          <p:cNvSpPr>
            <a:spLocks noGrp="1"/>
          </p:cNvSpPr>
          <p:nvPr>
            <p:ph idx="1"/>
          </p:nvPr>
        </p:nvSpPr>
        <p:spPr>
          <a:xfrm>
            <a:off x="395239" y="1556229"/>
            <a:ext cx="9163398" cy="4706604"/>
          </a:xfrm>
        </p:spPr>
        <p:txBody>
          <a:bodyPr>
            <a:normAutofit/>
          </a:bodyPr>
          <a:lstStyle/>
          <a:p>
            <a:pPr marL="285750" indent="-285750">
              <a:lnSpc>
                <a:spcPct val="110000"/>
              </a:lnSpc>
              <a:spcBef>
                <a:spcPts val="0"/>
              </a:spcBef>
              <a:buFont typeface="Arial" panose="020B0604020202020204" pitchFamily="34" charset="0"/>
              <a:buChar char="•"/>
            </a:pPr>
            <a:r>
              <a:rPr lang="en-GB" sz="1900" dirty="0"/>
              <a:t>it is best practice to document on the vaccine recipient’s healthcare record that a consent discussion has taken place informed and consent has been obtained</a:t>
            </a:r>
          </a:p>
          <a:p>
            <a:pPr marL="285750" indent="-285750">
              <a:lnSpc>
                <a:spcPct val="110000"/>
              </a:lnSpc>
              <a:spcBef>
                <a:spcPts val="1200"/>
              </a:spcBef>
              <a:buFont typeface="Arial" panose="020B0604020202020204" pitchFamily="34" charset="0"/>
              <a:buChar char="•"/>
            </a:pPr>
            <a:r>
              <a:rPr lang="en-GB" sz="1900" dirty="0"/>
              <a:t>providers of an immunisation service may decide, for operational purposes or in accordance with their local consent policy, that written consent should be obtained for each vaccine recipient  </a:t>
            </a:r>
          </a:p>
          <a:p>
            <a:pPr marL="285750" indent="-285750">
              <a:lnSpc>
                <a:spcPct val="110000"/>
              </a:lnSpc>
              <a:spcBef>
                <a:spcPts val="1200"/>
              </a:spcBef>
              <a:buFont typeface="Arial" panose="020B0604020202020204" pitchFamily="34" charset="0"/>
              <a:buChar char="•"/>
            </a:pPr>
            <a:r>
              <a:rPr lang="en-GB" sz="1900" dirty="0"/>
              <a:t>operational purposes may include assessing the numbers of vaccines required for a clinic or venue, enabling data capture for patient records or obtaining consent from someone other than the vaccinee (such as a parent or an Attorney)</a:t>
            </a:r>
          </a:p>
          <a:p>
            <a:pPr marL="285750" indent="-285750">
              <a:lnSpc>
                <a:spcPct val="110000"/>
              </a:lnSpc>
              <a:spcBef>
                <a:spcPts val="1200"/>
              </a:spcBef>
              <a:buFont typeface="Arial" panose="020B0604020202020204" pitchFamily="34" charset="0"/>
              <a:buChar char="•"/>
            </a:pPr>
            <a:r>
              <a:rPr lang="en-GB" sz="1900" dirty="0"/>
              <a:t>national consent forms and letters for local adaptation have been provided on the GOV.UK COVID-19 vaccination programme page</a:t>
            </a:r>
            <a:r>
              <a:rPr lang="en-GB" sz="1900" b="1" dirty="0"/>
              <a:t> </a:t>
            </a:r>
            <a:r>
              <a:rPr lang="en-GB" sz="1900" dirty="0"/>
              <a:t>to support those providers who do wish to obtain written consent</a:t>
            </a:r>
          </a:p>
          <a:p>
            <a:endParaRPr lang="en-GB" dirty="0"/>
          </a:p>
        </p:txBody>
      </p:sp>
      <p:sp>
        <p:nvSpPr>
          <p:cNvPr id="11" name="Footer Placeholder 10">
            <a:extLst>
              <a:ext uri="{FF2B5EF4-FFF2-40B4-BE49-F238E27FC236}">
                <a16:creationId xmlns:a16="http://schemas.microsoft.com/office/drawing/2014/main" id="{C2F0D9A1-9642-42BF-AA69-9DCC3E0223F4}"/>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4D17DF1C-84EF-442E-92D3-351F0EA21EFD}"/>
              </a:ext>
            </a:extLst>
          </p:cNvPr>
          <p:cNvSpPr>
            <a:spLocks noGrp="1"/>
          </p:cNvSpPr>
          <p:nvPr>
            <p:ph type="sldNum" sz="quarter" idx="11"/>
          </p:nvPr>
        </p:nvSpPr>
        <p:spPr/>
        <p:txBody>
          <a:bodyPr/>
          <a:lstStyle/>
          <a:p>
            <a:fld id="{344369E4-5DE7-46E5-874E-4FD437973785}" type="slidenum">
              <a:rPr lang="en-GB" smtClean="0"/>
              <a:pPr/>
              <a:t>98</a:t>
            </a:fld>
            <a:endParaRPr lang="en-GB" sz="1400" dirty="0"/>
          </a:p>
        </p:txBody>
      </p:sp>
    </p:spTree>
    <p:extLst>
      <p:ext uri="{BB962C8B-B14F-4D97-AF65-F5344CB8AC3E}">
        <p14:creationId xmlns:p14="http://schemas.microsoft.com/office/powerpoint/2010/main" val="42568405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27468" y="303914"/>
            <a:ext cx="10629069" cy="1103473"/>
          </a:xfrm>
        </p:spPr>
        <p:txBody>
          <a:bodyPr>
            <a:normAutofit fontScale="90000"/>
          </a:bodyPr>
          <a:lstStyle/>
          <a:p>
            <a:r>
              <a:rPr lang="en-GB" dirty="0"/>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705405"/>
            <a:ext cx="9255403" cy="4915245"/>
          </a:xfrm>
        </p:spPr>
        <p:txBody>
          <a:bodyPr/>
          <a:lstStyle/>
          <a:p>
            <a:pPr marL="342900" indent="-342900">
              <a:lnSpc>
                <a:spcPct val="100000"/>
              </a:lnSpc>
              <a:spcBef>
                <a:spcPts val="0"/>
              </a:spcBef>
              <a:buFont typeface="Arial" panose="020B0604020202020204" pitchFamily="34" charset="0"/>
              <a:buChar char="•"/>
            </a:pPr>
            <a:r>
              <a:rPr lang="en-GB" sz="2000" dirty="0"/>
              <a:t>the regulation of medicines is defined under the Human Medicines Regulations 2012 </a:t>
            </a:r>
          </a:p>
          <a:p>
            <a:pPr marL="342900" indent="-342900">
              <a:lnSpc>
                <a:spcPct val="100000"/>
              </a:lnSpc>
              <a:spcBef>
                <a:spcPts val="1200"/>
              </a:spcBef>
              <a:buFont typeface="Arial" panose="020B0604020202020204" pitchFamily="34" charset="0"/>
              <a:buChar char="•"/>
            </a:pPr>
            <a:r>
              <a:rPr lang="en-GB" sz="2000" dirty="0"/>
              <a:t>all vaccines are classified as Prescription Only Medicines (POMs) </a:t>
            </a:r>
          </a:p>
          <a:p>
            <a:pPr marL="342900" indent="-342900">
              <a:lnSpc>
                <a:spcPct val="100000"/>
              </a:lnSpc>
              <a:spcBef>
                <a:spcPts val="1200"/>
              </a:spcBef>
              <a:buFont typeface="Arial" panose="020B0604020202020204" pitchFamily="34" charset="0"/>
              <a:buChar char="•"/>
            </a:pPr>
            <a:r>
              <a:rPr lang="en-GB" sz="2000" dirty="0"/>
              <a:t>this means that they are subject to legal restrictions and in order to give them, there needs to be an appropriate legal framework in place before they can be supplied and/or administered to eligible people</a:t>
            </a:r>
          </a:p>
          <a:p>
            <a:pPr marL="342900" indent="-342900">
              <a:lnSpc>
                <a:spcPct val="100000"/>
              </a:lnSpc>
              <a:spcBef>
                <a:spcPts val="1200"/>
              </a:spcBef>
              <a:buFont typeface="Arial" panose="020B0604020202020204" pitchFamily="34" charset="0"/>
              <a:buChar char="•"/>
            </a:pPr>
            <a:r>
              <a:rPr lang="en-GB" sz="2000" dirty="0"/>
              <a:t>additionally, any person who supplies and administers a vaccine must have a legal authority to do so </a:t>
            </a:r>
          </a:p>
          <a:p>
            <a:endParaRPr lang="en-GB" dirty="0"/>
          </a:p>
          <a:p>
            <a:endParaRPr lang="en-GB" dirty="0">
              <a:solidFill>
                <a:srgbClr val="FF0000"/>
              </a:solidFill>
            </a:endParaRPr>
          </a:p>
        </p:txBody>
      </p:sp>
      <p:sp>
        <p:nvSpPr>
          <p:cNvPr id="11" name="Footer Placeholder 10">
            <a:extLst>
              <a:ext uri="{FF2B5EF4-FFF2-40B4-BE49-F238E27FC236}">
                <a16:creationId xmlns:a16="http://schemas.microsoft.com/office/drawing/2014/main" id="{A1166F11-CFEB-4B07-831F-7D2EB41AB67A}"/>
              </a:ext>
            </a:extLst>
          </p:cNvPr>
          <p:cNvSpPr>
            <a:spLocks noGrp="1"/>
          </p:cNvSpPr>
          <p:nvPr>
            <p:ph type="ftr" sz="quarter" idx="10"/>
          </p:nvPr>
        </p:nvSpPr>
        <p:spPr/>
        <p:txBody>
          <a:bodyPr/>
          <a:lstStyle/>
          <a:p>
            <a:r>
              <a:rPr lang="en-GB" sz="1400" dirty="0"/>
              <a:t>COVID-19 Vaccination programme: Core training slide set for healthcare practitioners 10 February 2022 </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1"/>
          </p:nvPr>
        </p:nvSpPr>
        <p:spPr/>
        <p:txBody>
          <a:bodyPr/>
          <a:lstStyle/>
          <a:p>
            <a:fld id="{344369E4-5DE7-46E5-874E-4FD437973785}" type="slidenum">
              <a:rPr lang="en-GB" smtClean="0"/>
              <a:pPr/>
              <a:t>99</a:t>
            </a:fld>
            <a:endParaRPr lang="en-GB" sz="1400" dirty="0"/>
          </a:p>
        </p:txBody>
      </p:sp>
    </p:spTree>
    <p:extLst>
      <p:ext uri="{BB962C8B-B14F-4D97-AF65-F5344CB8AC3E}">
        <p14:creationId xmlns:p14="http://schemas.microsoft.com/office/powerpoint/2010/main" val="3082990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4894</TotalTime>
  <Words>34289</Words>
  <Application>Microsoft Office PowerPoint</Application>
  <PresentationFormat>Widescreen</PresentationFormat>
  <Paragraphs>2582</Paragraphs>
  <Slides>204</Slides>
  <Notes>198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204</vt:i4>
      </vt:variant>
    </vt:vector>
  </HeadingPairs>
  <TitlesOfParts>
    <vt:vector size="211" baseType="lpstr">
      <vt:lpstr>Arial</vt:lpstr>
      <vt:lpstr>Arial</vt:lpstr>
      <vt:lpstr>Calibri</vt:lpstr>
      <vt:lpstr>Helvetica</vt:lpstr>
      <vt:lpstr>Verdana</vt:lpstr>
      <vt:lpstr>Wingdings</vt:lpstr>
      <vt:lpstr>Office Theme</vt:lpstr>
      <vt:lpstr>COVID-19 Vaccination programme     Core training slideset for healthcare practitioners   Version 16 Last update: 10 February 2022</vt:lpstr>
      <vt:lpstr>Note to trainers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vt:lpstr>
      <vt:lpstr>Viral infection</vt:lpstr>
      <vt:lpstr>Coronavirus structure</vt:lpstr>
      <vt:lpstr>Transmission of COVID-19 infection</vt:lpstr>
      <vt:lpstr>COVID-19 Chain of infection</vt:lpstr>
      <vt:lpstr>COVID-19 symptoms</vt:lpstr>
      <vt:lpstr>COVID-19 symptom progression</vt:lpstr>
      <vt:lpstr>Complications of COVID-19 disease</vt:lpstr>
      <vt:lpstr>COVID-19 complications in pregnancy</vt:lpstr>
      <vt:lpstr>COVID-19 complications in pregnancy (cont)</vt:lpstr>
      <vt:lpstr>Children and young people</vt:lpstr>
      <vt:lpstr>Complications from COVID-19 in children and young people</vt:lpstr>
      <vt:lpstr>Coronavirus (COVID-19) epidemiology</vt:lpstr>
      <vt:lpstr>COVID-19 vaccine taskforce</vt:lpstr>
      <vt:lpstr>COVID-19 vaccine development</vt:lpstr>
      <vt:lpstr>Properties of an ideal vaccine</vt:lpstr>
      <vt:lpstr>Stages of vaccine trials</vt:lpstr>
      <vt:lpstr>Safety</vt:lpstr>
      <vt:lpstr>Safety (continued)</vt:lpstr>
      <vt:lpstr>Effectiveness</vt:lpstr>
      <vt:lpstr>Real world effectiveness </vt:lpstr>
      <vt:lpstr>Real world effectiveness (cont) </vt:lpstr>
      <vt:lpstr>Post authorisation surveillance</vt:lpstr>
      <vt:lpstr>Regulatory approval and licencing </vt:lpstr>
      <vt:lpstr>COVID-19 Vaccines</vt:lpstr>
      <vt:lpstr>COVID-19 mRNA vaccines (Pfizer BioNTech and Moderna)  </vt:lpstr>
      <vt:lpstr>Viral vector COVID-19 vaccine (AstraZeneca) </vt:lpstr>
      <vt:lpstr>Vaccine interchangeability</vt:lpstr>
      <vt:lpstr>Key factors that inform UK vaccination policy</vt:lpstr>
      <vt:lpstr>Designing and implementing a vaccination programme</vt:lpstr>
      <vt:lpstr>Other agencies </vt:lpstr>
      <vt:lpstr>COVID-19 vaccine programme considerations </vt:lpstr>
      <vt:lpstr>Priority groups for COVID-19 vaccination </vt:lpstr>
      <vt:lpstr>Vaccine priority groups: Phase One</vt:lpstr>
      <vt:lpstr>Phase Two</vt:lpstr>
      <vt:lpstr>Older adults resident in a care home</vt:lpstr>
      <vt:lpstr>Older adults</vt:lpstr>
      <vt:lpstr>Groups with underlying health conditions</vt:lpstr>
      <vt:lpstr>Pregnancy (1)</vt:lpstr>
      <vt:lpstr>Pregnancy (2)</vt:lpstr>
      <vt:lpstr>Messages for pregnant women</vt:lpstr>
      <vt:lpstr>Breastfeeding</vt:lpstr>
      <vt:lpstr>Children aged 5 to 11 years in at risk groups</vt:lpstr>
      <vt:lpstr>Children and young people aged 12 to 15 years</vt:lpstr>
      <vt:lpstr>Young people aged 16 and 17 years  (not in an at risk group)</vt:lpstr>
      <vt:lpstr>12 week dose interval for young people  aged 12 to 17 years</vt:lpstr>
      <vt:lpstr>Young people aged 12 to 17 years with underlying medical conditions </vt:lpstr>
      <vt:lpstr>Vaccination of children and young people who have had SARS-CoV-2 infection </vt:lpstr>
      <vt:lpstr>Which vaccine for young people aged 12 to 17 years?</vt:lpstr>
      <vt:lpstr>Summary table of COVID-19 vaccine recommendations for children and young people aged 5 to 17 years</vt:lpstr>
      <vt:lpstr>Deprivation and ethnicity</vt:lpstr>
      <vt:lpstr>Third primary dose for severely immunosuppressed</vt:lpstr>
      <vt:lpstr>Booster dose following third primary dose for severely  immunosuppressed</vt:lpstr>
      <vt:lpstr>Booster programme</vt:lpstr>
      <vt:lpstr>Booster doses  </vt:lpstr>
      <vt:lpstr>How vaccination works</vt:lpstr>
      <vt:lpstr>Innate and adaptive immunity</vt:lpstr>
      <vt:lpstr>PPE and infection prevention and control</vt:lpstr>
      <vt:lpstr>Preparing the vaccine </vt:lpstr>
      <vt:lpstr>Before administering a vaccine</vt:lpstr>
      <vt:lpstr>Vaccine contraindications and precautions</vt:lpstr>
      <vt:lpstr>COVID-19 vaccine contraindications</vt:lpstr>
      <vt:lpstr>Vaccine-specific contraindications and precautions</vt:lpstr>
      <vt:lpstr>Polyethylene glycol (PEG) </vt:lpstr>
      <vt:lpstr>Polysorbate 80 </vt:lpstr>
      <vt:lpstr>History of allergy </vt:lpstr>
      <vt:lpstr>Allergic reaction to previous dose</vt:lpstr>
      <vt:lpstr>Blood clots</vt:lpstr>
      <vt:lpstr>Use of the AZ vaccine in those under 40 years of age</vt:lpstr>
      <vt:lpstr>Who can receive the AstraZeneca vaccine</vt:lpstr>
      <vt:lpstr>Who should not be offered the AstraZeneca vaccine</vt:lpstr>
      <vt:lpstr>Recommended vaccines for pregnant women</vt:lpstr>
      <vt:lpstr>Second doses of AstraZeneca vaccine</vt:lpstr>
      <vt:lpstr>Advice for vaccine recipients</vt:lpstr>
      <vt:lpstr>Capillary leak syndrome</vt:lpstr>
      <vt:lpstr>Myocarditis and pericarditis </vt:lpstr>
      <vt:lpstr>Guillain-Barré syndrome (GBS) </vt:lpstr>
      <vt:lpstr>Immune thrombocytopenia (ITP)</vt:lpstr>
      <vt:lpstr>Bell’s Palsy</vt:lpstr>
      <vt:lpstr>Transverse myelitis</vt:lpstr>
      <vt:lpstr>Consent (1)</vt:lpstr>
      <vt:lpstr>Consent (2)</vt:lpstr>
      <vt:lpstr>Consent (3)</vt:lpstr>
      <vt:lpstr>Informed consent</vt:lpstr>
      <vt:lpstr>Mental capacity and best interest decisions</vt:lpstr>
      <vt:lpstr>Actions to support decision making</vt:lpstr>
      <vt:lpstr>Making a best interest decision</vt:lpstr>
      <vt:lpstr>Consent for children and young people</vt:lpstr>
      <vt:lpstr>Gillick competence</vt:lpstr>
      <vt:lpstr>Documenting informed consent</vt:lpstr>
      <vt:lpstr>Legal requirements for the supply and administration of vaccines</vt:lpstr>
      <vt:lpstr>Legal requirements for the supply and administration of vaccines</vt:lpstr>
      <vt:lpstr>Patient Group Directions (PGD)</vt:lpstr>
      <vt:lpstr>Using a Patient Group Direction (PGD) to give COVID-19 vaccine authorised under regulation 174 </vt:lpstr>
      <vt:lpstr>Protocols for the supply and/or administration of COVID-19 vaccine </vt:lpstr>
      <vt:lpstr>Licensure</vt:lpstr>
      <vt:lpstr>‘Off label’ use of a vaccine given Conditional Marketing Authorisation  </vt:lpstr>
      <vt:lpstr>Vaccine storage, preparation and administration</vt:lpstr>
      <vt:lpstr>Vaccine storage</vt:lpstr>
      <vt:lpstr>Vaccine storage (continued)</vt:lpstr>
      <vt:lpstr>General principles of vaccine storage</vt:lpstr>
      <vt:lpstr>Storage and transportation of COVID-19 vaccines</vt:lpstr>
      <vt:lpstr>Temperature monitoring systems</vt:lpstr>
      <vt:lpstr>Temperature monitoring equipment</vt:lpstr>
      <vt:lpstr>Action to take if vaccines are stored incorrectly</vt:lpstr>
      <vt:lpstr>Portable refrigeration</vt:lpstr>
      <vt:lpstr>Drawing up vaccine</vt:lpstr>
      <vt:lpstr>Vaccination site</vt:lpstr>
      <vt:lpstr>Administering vaccine into the deltoid muscle  (upper arm)</vt:lpstr>
      <vt:lpstr>The vastus lateralis muscle (anterolateral aspect of the thigh)</vt:lpstr>
      <vt:lpstr>Vaccine administration continued</vt:lpstr>
      <vt:lpstr>Individuals with bleeding disorders or taking anticoagulation therapy</vt:lpstr>
      <vt:lpstr>Post vaccination</vt:lpstr>
      <vt:lpstr>Post vaccination (cont)</vt:lpstr>
      <vt:lpstr>Post vaccination advice</vt:lpstr>
      <vt:lpstr>Disposal of consumables</vt:lpstr>
      <vt:lpstr>Adverse reactions following vaccination </vt:lpstr>
      <vt:lpstr>Adverse reactions following vaccination</vt:lpstr>
      <vt:lpstr>Anaphylaxis </vt:lpstr>
      <vt:lpstr>Anaphylaxis</vt:lpstr>
      <vt:lpstr>Fainting</vt:lpstr>
      <vt:lpstr>Preparing for and minimising faints associated with vaccination  </vt:lpstr>
      <vt:lpstr>Reporting adverse reactions</vt:lpstr>
      <vt:lpstr>Documentation and record keeping</vt:lpstr>
      <vt:lpstr>Communicating about vaccination</vt:lpstr>
      <vt:lpstr>Addressing concerns and providing information to those being vaccinated</vt:lpstr>
      <vt:lpstr>General principles for addressing concerns</vt:lpstr>
      <vt:lpstr>Knowledge and skills</vt:lpstr>
      <vt:lpstr>Knowledge and skill check</vt:lpstr>
      <vt:lpstr>Competency assessment tool</vt:lpstr>
      <vt:lpstr>COVID-19 vaccinator competency assessment tool</vt:lpstr>
      <vt:lpstr>Supervision and accountability</vt:lpstr>
      <vt:lpstr>Delegation</vt:lpstr>
      <vt:lpstr>Maximising vaccine uptake</vt:lpstr>
      <vt:lpstr>Reasonable adjustments</vt:lpstr>
      <vt:lpstr>Further information</vt:lpstr>
      <vt:lpstr>Vaccine product information</vt:lpstr>
      <vt:lpstr>Guidance on handling multiple COVID-19 vaccines  </vt:lpstr>
      <vt:lpstr>Action plan</vt:lpstr>
      <vt:lpstr>Learning objectives</vt:lpstr>
      <vt:lpstr>Resources</vt:lpstr>
      <vt:lpstr>COVID-19 Vaccine Pfizer BioNTech</vt:lpstr>
      <vt:lpstr>Contraindications to COVID-19 Pfizer BioNTech vaccine </vt:lpstr>
      <vt:lpstr>COVID-19 Pfizer BioNTech Comirnaty 30 micrograms/dose vaccine</vt:lpstr>
      <vt:lpstr>Adverse reactions following COVID-19 Pfizer BioNTech Comirnaty 30 micrograms/dose vaccine</vt:lpstr>
      <vt:lpstr>COVID-19 Vaccine Pfizer BioNTech Comirnaty 30 micrograms/dose vaccine presentation </vt:lpstr>
      <vt:lpstr>Diluent for COVID-19 Pfizer BioNTech Comirnaty 30 micrograms/dose vaccine</vt:lpstr>
      <vt:lpstr>Ordering COVID-19 Pfizer BioNTech vaccine</vt:lpstr>
      <vt:lpstr>COVID-19 Pfizer BioNTech Comirnaty 30 micrograms/dose vaccine dose and schedule  </vt:lpstr>
      <vt:lpstr>Storage and transportation of Pfizer BioNTech Comirnaty 30 micrograms/dose vaccine </vt:lpstr>
      <vt:lpstr>Thawing</vt:lpstr>
      <vt:lpstr>Storage of COVID-19 Pfizer BioNTech Comirnaty 30 micrograms/dose vaccine in a thawed state</vt:lpstr>
      <vt:lpstr>Storage and use of COVID-19 Pfizer BioNTech Comirnaty 30 micrograms/dose vaccine </vt:lpstr>
      <vt:lpstr>COVID-19 Pfizer BioNTech Comirnaty 30 micrograms/dose vaccine reconstitution </vt:lpstr>
      <vt:lpstr>Reconstituting COVID-19 Pfizer BioNTech Comirnaty 30 micrograms/dose vaccine (1)</vt:lpstr>
      <vt:lpstr>Reconstituting COVID-19 Pfizer BioNTech Comirnaty 30 micrograms/dose vaccine (2)</vt:lpstr>
      <vt:lpstr>Dose preparation of COVID-19 Pfizer BioNTech Comirnaty 30 micrograms/dose vaccine </vt:lpstr>
      <vt:lpstr>COVID-19 Vaccine AstraZeneca</vt:lpstr>
      <vt:lpstr>Contraindications to COVID-19 AstraZeneca</vt:lpstr>
      <vt:lpstr>Adverse reactions following COVID-19 Vaccine AstraZeneca</vt:lpstr>
      <vt:lpstr>AstraZeneca vaccine presentation</vt:lpstr>
      <vt:lpstr>Additional doses from vaccine vial</vt:lpstr>
      <vt:lpstr>Ordering</vt:lpstr>
      <vt:lpstr>Storage</vt:lpstr>
      <vt:lpstr>Store the vials upright</vt:lpstr>
      <vt:lpstr>Dose and schedule</vt:lpstr>
      <vt:lpstr>Vaccine dose preparation (1)</vt:lpstr>
      <vt:lpstr>Vaccine dose preparation (2)</vt:lpstr>
      <vt:lpstr>COVID-19 Vaccine Moderna</vt:lpstr>
      <vt:lpstr>Contraindications to COVID-19 Vaccine Moderna  (Spikevax) </vt:lpstr>
      <vt:lpstr>COVID-19 Vaccine Moderna (Spikevax)</vt:lpstr>
      <vt:lpstr>Adverse reactions following COVID-19 Vaccine Moderna</vt:lpstr>
      <vt:lpstr>Local reactions at the vaccination site</vt:lpstr>
      <vt:lpstr>Moderna COVID-19 vaccine presentation </vt:lpstr>
      <vt:lpstr>Ordering</vt:lpstr>
      <vt:lpstr>Moderna vaccine (Spikevax) dose and schedule  </vt:lpstr>
      <vt:lpstr>Storage of Moderna Spikevax vaccine</vt:lpstr>
      <vt:lpstr>Storage of Moderna Spikevax vaccine in a thawed state</vt:lpstr>
      <vt:lpstr>Vaccine dose preparation (1)</vt:lpstr>
      <vt:lpstr>Vaccine dose preparation (2)</vt:lpstr>
      <vt:lpstr>COVID-19 Vaccine Pfizer BioNTech</vt:lpstr>
      <vt:lpstr>Contraindications to COVID-19 Pfizer BioNTech vaccine </vt:lpstr>
      <vt:lpstr>COVID-19 Pfizer BioNTech  Comirnaty 10 micrograms/dose vaccine</vt:lpstr>
      <vt:lpstr>Adverse reactions following COVID-19 Pfizer BioNTech Comirnaty 10 micrograms/dose vaccine</vt:lpstr>
      <vt:lpstr>COVID-19 Vaccine Pfizer BioNTech Comirnaty  10 micrograms/dose vaccine presentation </vt:lpstr>
      <vt:lpstr>Diluent for COVID-19 Pfizer BioNTech Comirnaty  10 micrograms/dose vaccine</vt:lpstr>
      <vt:lpstr>Ordering COVID-19 Pfizer BioNTech vaccine</vt:lpstr>
      <vt:lpstr>COVID-19 Pfizer BioNTech Comirnaty 10 micrograms/dose vaccine dose and schedule  </vt:lpstr>
      <vt:lpstr>Storage and transportation of Pfizer BioNTech Comirnaty 10 micrograms/dose vaccine </vt:lpstr>
      <vt:lpstr>Thawing</vt:lpstr>
      <vt:lpstr>Storage of COVID-19 Pfizer BioNTech Comirnaty 10 micrograms/dose vaccine in a thawed state</vt:lpstr>
      <vt:lpstr>Storage and use of COVID-19 Pfizer BioNTech Comirnaty 10 micrograms/dose vaccine </vt:lpstr>
      <vt:lpstr>COVID-19 Pfizer BioNTech Comirnaty 10 micrograms/dose vaccine reconstitution </vt:lpstr>
      <vt:lpstr>Reconstituting COVID-19 Pfizer BioNTech Comirnaty 10 micrograms/dose vaccine (1)</vt:lpstr>
      <vt:lpstr>Reconstituting COVID-19 Pfizer BioNTech Comirnaty 10 micrograms/dose vaccine (2)</vt:lpstr>
      <vt:lpstr>Dose preparation of COVID-19 Pfizer BioNTech Comirnaty 10 micrograms/dose vaccine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programme  core training slideset</dc:title>
  <dc:creator>UKHSA</dc:creator>
  <cp:lastModifiedBy>Richard.N Allen</cp:lastModifiedBy>
  <cp:revision>229</cp:revision>
  <cp:lastPrinted>2021-08-09T14:01:33Z</cp:lastPrinted>
  <dcterms:created xsi:type="dcterms:W3CDTF">2021-10-19T15:06:39Z</dcterms:created>
  <dcterms:modified xsi:type="dcterms:W3CDTF">2022-02-11T10:56:35Z</dcterms:modified>
</cp:coreProperties>
</file>