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7FFFD212_3C8B84F0.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5.xml" ContentType="application/vnd.openxmlformats-officedocument.presentationml.notesSlide+xml"/>
  <Override PartName="/ppt/comments/modernComment_7FFFD209_391151C2.xml" ContentType="application/vnd.ms-powerpoint.comment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7.xml" ContentType="application/vnd.openxmlformats-officedocument.presentationml.notesSlide+xml"/>
  <Override PartName="/ppt/comments/modernComment_7FFFD208_F3CF97D7.xml" ContentType="application/vnd.ms-powerpoint.comment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8.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9.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0.xml" ContentType="application/vnd.openxmlformats-officedocument.presentationml.notesSlide+xml"/>
  <Override PartName="/ppt/comments/modernComment_7FFFD20D_8AB64F88.xml" ContentType="application/vnd.ms-powerpoint.comments+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2.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3.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24.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25.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26.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7.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28.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30.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31.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2.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33.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35.xml" ContentType="application/vnd.openxmlformats-officedocument.presentationml.notesSlide+xml"/>
  <Override PartName="/ppt/comments/modernComment_7FFFD20A_CFFF6AD2.xml" ContentType="application/vnd.ms-powerpoint.comments+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6.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37.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4"/>
    <p:sldMasterId id="2147483789" r:id="rId5"/>
  </p:sldMasterIdLst>
  <p:notesMasterIdLst>
    <p:notesMasterId r:id="rId44"/>
  </p:notesMasterIdLst>
  <p:handoutMasterIdLst>
    <p:handoutMasterId r:id="rId45"/>
  </p:handoutMasterIdLst>
  <p:sldIdLst>
    <p:sldId id="2147470868" r:id="rId6"/>
    <p:sldId id="2147471874" r:id="rId7"/>
    <p:sldId id="2147471890" r:id="rId8"/>
    <p:sldId id="2147471889" r:id="rId9"/>
    <p:sldId id="2147471810" r:id="rId10"/>
    <p:sldId id="2147471811" r:id="rId11"/>
    <p:sldId id="2147471836" r:id="rId12"/>
    <p:sldId id="2147470908" r:id="rId13"/>
    <p:sldId id="2147471865" r:id="rId14"/>
    <p:sldId id="2147471894" r:id="rId15"/>
    <p:sldId id="2147471837" r:id="rId16"/>
    <p:sldId id="2147471747" r:id="rId17"/>
    <p:sldId id="2147471928" r:id="rId18"/>
    <p:sldId id="2147471867" r:id="rId19"/>
    <p:sldId id="2147471881" r:id="rId20"/>
    <p:sldId id="2147471873" r:id="rId21"/>
    <p:sldId id="2147471880" r:id="rId22"/>
    <p:sldId id="2147471866" r:id="rId23"/>
    <p:sldId id="2147471926" r:id="rId24"/>
    <p:sldId id="2147471885" r:id="rId25"/>
    <p:sldId id="2147471872" r:id="rId26"/>
    <p:sldId id="2147471840" r:id="rId27"/>
    <p:sldId id="2147471841" r:id="rId28"/>
    <p:sldId id="2147471929" r:id="rId29"/>
    <p:sldId id="2147471838" r:id="rId30"/>
    <p:sldId id="2147471766" r:id="rId31"/>
    <p:sldId id="2147471714" r:id="rId32"/>
    <p:sldId id="2147471715" r:id="rId33"/>
    <p:sldId id="2147471922" r:id="rId34"/>
    <p:sldId id="2147471876" r:id="rId35"/>
    <p:sldId id="2147471879" r:id="rId36"/>
    <p:sldId id="2147471923" r:id="rId37"/>
    <p:sldId id="2147471870" r:id="rId38"/>
    <p:sldId id="2147471581" r:id="rId39"/>
    <p:sldId id="2147471708" r:id="rId40"/>
    <p:sldId id="2147471882" r:id="rId41"/>
    <p:sldId id="2147471891" r:id="rId42"/>
    <p:sldId id="2147471925"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4F09067-2B40-4F6F-9D26-69409216EBE0}">
          <p14:sldIdLst>
            <p14:sldId id="2147470868"/>
            <p14:sldId id="2147471874"/>
            <p14:sldId id="2147471890"/>
            <p14:sldId id="2147471889"/>
            <p14:sldId id="2147471810"/>
            <p14:sldId id="2147471811"/>
            <p14:sldId id="2147471836"/>
            <p14:sldId id="2147470908"/>
            <p14:sldId id="2147471865"/>
            <p14:sldId id="2147471894"/>
            <p14:sldId id="2147471837"/>
            <p14:sldId id="2147471747"/>
            <p14:sldId id="2147471928"/>
            <p14:sldId id="2147471867"/>
            <p14:sldId id="2147471881"/>
            <p14:sldId id="2147471873"/>
            <p14:sldId id="2147471880"/>
            <p14:sldId id="2147471866"/>
            <p14:sldId id="2147471926"/>
            <p14:sldId id="2147471885"/>
            <p14:sldId id="2147471872"/>
            <p14:sldId id="2147471840"/>
            <p14:sldId id="2147471841"/>
            <p14:sldId id="2147471929"/>
            <p14:sldId id="2147471838"/>
            <p14:sldId id="2147471766"/>
            <p14:sldId id="2147471714"/>
            <p14:sldId id="2147471715"/>
            <p14:sldId id="2147471922"/>
            <p14:sldId id="2147471876"/>
            <p14:sldId id="2147471879"/>
            <p14:sldId id="2147471923"/>
            <p14:sldId id="2147471870"/>
            <p14:sldId id="2147471581"/>
            <p14:sldId id="2147471708"/>
            <p14:sldId id="2147471882"/>
            <p14:sldId id="2147471891"/>
            <p14:sldId id="214747192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3CB9219-89C6-AD00-AB31-3E217FB2740B}" name="Lee Chan" initials="LC" userId="S::Lee.Chan@ukhsa.gov.uk::87652649-6596-4605-8419-192cb2970d50" providerId="AD"/>
  <p188:author id="{252991C0-50ED-6BD4-6328-E2DA5681F248}" name="Mairead Cashin" initials="MC" userId="S::Mairead@basisresearch.co.uk::52309e92-728f-4f53-8c74-193dffed7cf3" providerId="AD"/>
  <p188:author id="{B79CDDFB-BD7A-A5C7-B815-6B80B909F973}" name="Matthew Hellon" initials="MH" userId="S::Matthew.Hellon@basisresearch.co.uk::252be811-2334-4023-b531-679c83e711a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atel, Shilpa" initials="PS" lastIdx="61" clrIdx="0">
    <p:extLst>
      <p:ext uri="{19B8F6BF-5375-455C-9EA6-DF929625EA0E}">
        <p15:presenceInfo xmlns:p15="http://schemas.microsoft.com/office/powerpoint/2012/main" userId="S::Shilpa.Patel@dhsc.gov.uk::b724bb94-0661-4305-9ce4-f2a7573761ff" providerId="AD"/>
      </p:ext>
    </p:extLst>
  </p:cmAuthor>
  <p:cmAuthor id="2" name="Waterston, Ross" initials="WR" lastIdx="2" clrIdx="1">
    <p:extLst>
      <p:ext uri="{19B8F6BF-5375-455C-9EA6-DF929625EA0E}">
        <p15:presenceInfo xmlns:p15="http://schemas.microsoft.com/office/powerpoint/2012/main" userId="S::ross.waterston@dhsc.gov.uk::cf29c33f-12c1-4663-a500-54a0aff98d56" providerId="AD"/>
      </p:ext>
    </p:extLst>
  </p:cmAuthor>
  <p:cmAuthor id="3" name="Vaity, Saurabh" initials="VS" lastIdx="5" clrIdx="2">
    <p:extLst>
      <p:ext uri="{19B8F6BF-5375-455C-9EA6-DF929625EA0E}">
        <p15:presenceInfo xmlns:p15="http://schemas.microsoft.com/office/powerpoint/2012/main" userId="S::saurabh.vaity@dhsc.gov.uk::b5d7c95b-8236-4d62-ace6-57a42191ec0f" providerId="AD"/>
      </p:ext>
    </p:extLst>
  </p:cmAuthor>
  <p:cmAuthor id="4" name="Manalastas, Gianpaolo" initials="MG" lastIdx="4" clrIdx="3">
    <p:extLst>
      <p:ext uri="{19B8F6BF-5375-455C-9EA6-DF929625EA0E}">
        <p15:presenceInfo xmlns:p15="http://schemas.microsoft.com/office/powerpoint/2012/main" userId="S::Gianpaolo.Manalastas@dhsc.gov.uk::0d5a26ab-07af-48ac-9998-9b5184bd603c" providerId="AD"/>
      </p:ext>
    </p:extLst>
  </p:cmAuthor>
  <p:cmAuthor id="5" name="Hook, Nathan" initials="HN" lastIdx="6" clrIdx="4">
    <p:extLst>
      <p:ext uri="{19B8F6BF-5375-455C-9EA6-DF929625EA0E}">
        <p15:presenceInfo xmlns:p15="http://schemas.microsoft.com/office/powerpoint/2012/main" userId="S::Nathan.Hook@dhsc.gov.uk::1d89f5a9-71c3-490b-b7da-90e13e5d6d3f" providerId="AD"/>
      </p:ext>
    </p:extLst>
  </p:cmAuthor>
  <p:cmAuthor id="6" name="Rose Hadden" initials="RH" lastIdx="144" clrIdx="5">
    <p:extLst>
      <p:ext uri="{19B8F6BF-5375-455C-9EA6-DF929625EA0E}">
        <p15:presenceInfo xmlns:p15="http://schemas.microsoft.com/office/powerpoint/2012/main" userId="S::Rose.Hadden@ukhsa.gov.uk::4ca56730-66f0-4894-9984-a939219b671e" providerId="AD"/>
      </p:ext>
    </p:extLst>
  </p:cmAuthor>
  <p:cmAuthor id="7" name="Gillian Hayes" initials="GH" lastIdx="78" clrIdx="6">
    <p:extLst>
      <p:ext uri="{19B8F6BF-5375-455C-9EA6-DF929625EA0E}">
        <p15:presenceInfo xmlns:p15="http://schemas.microsoft.com/office/powerpoint/2012/main" userId="S::Gillian.Hayes@ukhsa.gov.uk::4d914874-7b41-46eb-a4aa-980c0c645f90" providerId="AD"/>
      </p:ext>
    </p:extLst>
  </p:cmAuthor>
  <p:cmAuthor id="8" name="Lucy Rimmer" initials="LR" lastIdx="51" clrIdx="7">
    <p:extLst>
      <p:ext uri="{19B8F6BF-5375-455C-9EA6-DF929625EA0E}">
        <p15:presenceInfo xmlns:p15="http://schemas.microsoft.com/office/powerpoint/2012/main" userId="S::lucy@basisresearch.co.uk::3955859b-e665-415a-b816-1136511db82e" providerId="AD"/>
      </p:ext>
    </p:extLst>
  </p:cmAuthor>
  <p:cmAuthor id="9" name="Victoria Harkness" initials="VH" lastIdx="124" clrIdx="8">
    <p:extLst>
      <p:ext uri="{19B8F6BF-5375-455C-9EA6-DF929625EA0E}">
        <p15:presenceInfo xmlns:p15="http://schemas.microsoft.com/office/powerpoint/2012/main" userId="S::Victoria.Harkness@basisresearch.co.uk::ef03f7e6-6dcb-4e2a-8f7a-0dade0e77f74" providerId="AD"/>
      </p:ext>
    </p:extLst>
  </p:cmAuthor>
  <p:cmAuthor id="10" name="Matthew Hellon" initials="MH" lastIdx="74" clrIdx="9">
    <p:extLst>
      <p:ext uri="{19B8F6BF-5375-455C-9EA6-DF929625EA0E}">
        <p15:presenceInfo xmlns:p15="http://schemas.microsoft.com/office/powerpoint/2012/main" userId="S::Matthew.Hellon@basisresearch.co.uk::252be811-2334-4023-b531-679c83e711a4" providerId="AD"/>
      </p:ext>
    </p:extLst>
  </p:cmAuthor>
  <p:cmAuthor id="11" name="Chris Hope" initials="CH" lastIdx="36" clrIdx="10">
    <p:extLst>
      <p:ext uri="{19B8F6BF-5375-455C-9EA6-DF929625EA0E}">
        <p15:presenceInfo xmlns:p15="http://schemas.microsoft.com/office/powerpoint/2012/main" userId="S::chris@basisresearch.co.uk::a8043191-a82e-4ac5-9afd-f25249d1bf33" providerId="AD"/>
      </p:ext>
    </p:extLst>
  </p:cmAuthor>
  <p:cmAuthor id="12" name="Clare X. Deahl" initials="CXD" lastIdx="54" clrIdx="11">
    <p:extLst>
      <p:ext uri="{19B8F6BF-5375-455C-9EA6-DF929625EA0E}">
        <p15:presenceInfo xmlns:p15="http://schemas.microsoft.com/office/powerpoint/2012/main" userId="S::Clare.X.Deahl@ukhsa.gov.uk::088571ab-0d5a-4ea6-86c2-6b523512ffde" providerId="AD"/>
      </p:ext>
    </p:extLst>
  </p:cmAuthor>
  <p:cmAuthor id="13" name="Lee Chan" initials="LC" lastIdx="84" clrIdx="12">
    <p:extLst>
      <p:ext uri="{19B8F6BF-5375-455C-9EA6-DF929625EA0E}">
        <p15:presenceInfo xmlns:p15="http://schemas.microsoft.com/office/powerpoint/2012/main" userId="S::lee.chan@ukhsa.gov.uk::87652649-6596-4605-8419-192cb2970d50" providerId="AD"/>
      </p:ext>
    </p:extLst>
  </p:cmAuthor>
  <p:cmAuthor id="14" name="Alexandra Anoja" initials="AA" lastIdx="12" clrIdx="13">
    <p:extLst>
      <p:ext uri="{19B8F6BF-5375-455C-9EA6-DF929625EA0E}">
        <p15:presenceInfo xmlns:p15="http://schemas.microsoft.com/office/powerpoint/2012/main" userId="S::Alexandra.Anoja@basisresearch.co.uk::52412dd4-05f7-4024-b01c-c6410d42e6c5" providerId="AD"/>
      </p:ext>
    </p:extLst>
  </p:cmAuthor>
  <p:cmAuthor id="15" name="Eloise Bland" initials="EB" lastIdx="4" clrIdx="14">
    <p:extLst>
      <p:ext uri="{19B8F6BF-5375-455C-9EA6-DF929625EA0E}">
        <p15:presenceInfo xmlns:p15="http://schemas.microsoft.com/office/powerpoint/2012/main" userId="S::Eloise@basisresearch.co.uk::546c3127-e1b7-4555-8a9f-a741bbff8e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57A5"/>
    <a:srgbClr val="D9D9D9"/>
    <a:srgbClr val="B6F4FF"/>
    <a:srgbClr val="94B9EC"/>
    <a:srgbClr val="000000"/>
    <a:srgbClr val="505050"/>
    <a:srgbClr val="00A5DF"/>
    <a:srgbClr val="4373B4"/>
    <a:srgbClr val="00AB8E"/>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09" autoAdjust="0"/>
    <p:restoredTop sz="93792" autoAdjust="0"/>
  </p:normalViewPr>
  <p:slideViewPr>
    <p:cSldViewPr snapToGrid="0">
      <p:cViewPr varScale="1">
        <p:scale>
          <a:sx n="82" d="100"/>
          <a:sy n="82" d="100"/>
        </p:scale>
        <p:origin x="734" y="72"/>
      </p:cViewPr>
      <p:guideLst>
        <p:guide orient="horz" pos="2160"/>
        <p:guide pos="3840"/>
        <p:guide pos="39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28796961985104E-2"/>
          <c:y val="7.6101380562806631E-2"/>
          <c:w val="0.94380933850053728"/>
          <c:h val="0.77449637151877859"/>
        </c:manualLayout>
      </c:layout>
      <c:lineChart>
        <c:grouping val="standard"/>
        <c:varyColors val="0"/>
        <c:ser>
          <c:idx val="0"/>
          <c:order val="0"/>
          <c:tx>
            <c:strRef>
              <c:f>Sheet1!$B$1</c:f>
              <c:strCache>
                <c:ptCount val="1"/>
                <c:pt idx="0">
                  <c:v>DHSC Data - taken an LFD in the last 7 days</c:v>
                </c:pt>
              </c:strCache>
            </c:strRef>
          </c:tx>
          <c:spPr>
            <a:ln w="28575" cap="rnd">
              <a:solidFill>
                <a:schemeClr val="accent3"/>
              </a:solidFill>
              <a:prstDash val="solid"/>
              <a:round/>
            </a:ln>
            <a:effectLst/>
          </c:spPr>
          <c:marker>
            <c:symbol val="none"/>
          </c:marker>
          <c:cat>
            <c:strRef>
              <c:f>Sheet1!$A$2:$A$44</c:f>
              <c:strCache>
                <c:ptCount val="43"/>
                <c:pt idx="0">
                  <c:v>8-10 Mar</c:v>
                </c:pt>
                <c:pt idx="1">
                  <c:v>22-24 Mar</c:v>
                </c:pt>
                <c:pt idx="2">
                  <c:v>6-7 Apr</c:v>
                </c:pt>
                <c:pt idx="3">
                  <c:v>19-21 Apr</c:v>
                </c:pt>
                <c:pt idx="4">
                  <c:v>4-5 May</c:v>
                </c:pt>
                <c:pt idx="5">
                  <c:v>17-19 May</c:v>
                </c:pt>
                <c:pt idx="6">
                  <c:v>1-2 Jun</c:v>
                </c:pt>
                <c:pt idx="7">
                  <c:v>14-15 Jun</c:v>
                </c:pt>
                <c:pt idx="8">
                  <c:v>28-30 Jun</c:v>
                </c:pt>
                <c:pt idx="9">
                  <c:v>26-27 Jul</c:v>
                </c:pt>
                <c:pt idx="10">
                  <c:v>9-10 Aug</c:v>
                </c:pt>
                <c:pt idx="11">
                  <c:v>23-24 Aug</c:v>
                </c:pt>
                <c:pt idx="12">
                  <c:v>6-7 Sep</c:v>
                </c:pt>
                <c:pt idx="13">
                  <c:v>20-22 Sep</c:v>
                </c:pt>
                <c:pt idx="14">
                  <c:v>4-6 Oct</c:v>
                </c:pt>
                <c:pt idx="15">
                  <c:v>18-20 Oct</c:v>
                </c:pt>
                <c:pt idx="16">
                  <c:v>1-3 Nov</c:v>
                </c:pt>
                <c:pt idx="17">
                  <c:v>15-17 Nov</c:v>
                </c:pt>
                <c:pt idx="18">
                  <c:v>29-1 Dec</c:v>
                </c:pt>
                <c:pt idx="19">
                  <c:v>6-8 Dec</c:v>
                </c:pt>
                <c:pt idx="20">
                  <c:v>13-15 Dec</c:v>
                </c:pt>
                <c:pt idx="21">
                  <c:v>4-6 Jan</c:v>
                </c:pt>
                <c:pt idx="22">
                  <c:v>17-19 Jan</c:v>
                </c:pt>
                <c:pt idx="23">
                  <c:v>31-2 Feb</c:v>
                </c:pt>
                <c:pt idx="24">
                  <c:v>14-16 Feb</c:v>
                </c:pt>
                <c:pt idx="25">
                  <c:v>28-2 Mar</c:v>
                </c:pt>
                <c:pt idx="26">
                  <c:v>14-16 Mar</c:v>
                </c:pt>
                <c:pt idx="27">
                  <c:v>28-30 Mar</c:v>
                </c:pt>
                <c:pt idx="28">
                  <c:v>11-13 Apr</c:v>
                </c:pt>
                <c:pt idx="29">
                  <c:v>29–3 May</c:v>
                </c:pt>
                <c:pt idx="30">
                  <c:v>10 –17 June</c:v>
                </c:pt>
                <c:pt idx="31">
                  <c:v>29–5 Sept</c:v>
                </c:pt>
                <c:pt idx="32">
                  <c:v>6–19 Sept</c:v>
                </c:pt>
                <c:pt idx="33">
                  <c:v>20-3 Oct</c:v>
                </c:pt>
                <c:pt idx="34">
                  <c:v>4-17 Oct</c:v>
                </c:pt>
                <c:pt idx="35">
                  <c:v>18–31 
Oct '22</c:v>
                </c:pt>
                <c:pt idx="36">
                  <c:v>1-4 Nov</c:v>
                </c:pt>
                <c:pt idx="37">
                  <c:v>15-28 Nov</c:v>
                </c:pt>
                <c:pt idx="38">
                  <c:v>29-12 Dec</c:v>
                </c:pt>
                <c:pt idx="39">
                  <c:v>13-2 Jan</c:v>
                </c:pt>
                <c:pt idx="40">
                  <c:v>3-16 Jan</c:v>
                </c:pt>
                <c:pt idx="41">
                  <c:v>17-30 Jan</c:v>
                </c:pt>
                <c:pt idx="42">
                  <c:v>31-13 Feb</c:v>
                </c:pt>
              </c:strCache>
            </c:strRef>
          </c:cat>
          <c:val>
            <c:numRef>
              <c:f>Sheet1!$B$2:$B$44</c:f>
              <c:numCache>
                <c:formatCode>0%</c:formatCode>
                <c:ptCount val="43"/>
                <c:pt idx="0">
                  <c:v>0.21</c:v>
                </c:pt>
                <c:pt idx="1">
                  <c:v>0.1</c:v>
                </c:pt>
                <c:pt idx="2">
                  <c:v>0.12</c:v>
                </c:pt>
                <c:pt idx="3">
                  <c:v>0.16</c:v>
                </c:pt>
                <c:pt idx="4">
                  <c:v>0.18</c:v>
                </c:pt>
                <c:pt idx="5">
                  <c:v>0.16</c:v>
                </c:pt>
                <c:pt idx="6">
                  <c:v>0.16</c:v>
                </c:pt>
                <c:pt idx="7">
                  <c:v>0.18</c:v>
                </c:pt>
                <c:pt idx="8">
                  <c:v>0.19</c:v>
                </c:pt>
                <c:pt idx="9">
                  <c:v>0.21</c:v>
                </c:pt>
                <c:pt idx="10">
                  <c:v>0.19</c:v>
                </c:pt>
                <c:pt idx="11">
                  <c:v>0.18</c:v>
                </c:pt>
                <c:pt idx="12">
                  <c:v>0.19</c:v>
                </c:pt>
                <c:pt idx="13">
                  <c:v>0.24</c:v>
                </c:pt>
                <c:pt idx="14">
                  <c:v>0.22</c:v>
                </c:pt>
                <c:pt idx="15">
                  <c:v>0.24</c:v>
                </c:pt>
                <c:pt idx="16">
                  <c:v>0.25</c:v>
                </c:pt>
                <c:pt idx="17">
                  <c:v>0.24</c:v>
                </c:pt>
                <c:pt idx="18">
                  <c:v>0.23</c:v>
                </c:pt>
                <c:pt idx="19">
                  <c:v>0.27</c:v>
                </c:pt>
                <c:pt idx="20">
                  <c:v>0.31</c:v>
                </c:pt>
                <c:pt idx="21">
                  <c:v>0.41</c:v>
                </c:pt>
                <c:pt idx="22">
                  <c:v>0.37</c:v>
                </c:pt>
                <c:pt idx="23">
                  <c:v>0.35</c:v>
                </c:pt>
                <c:pt idx="24">
                  <c:v>0.32</c:v>
                </c:pt>
                <c:pt idx="25">
                  <c:v>0.28000000000000003</c:v>
                </c:pt>
                <c:pt idx="26">
                  <c:v>0.25</c:v>
                </c:pt>
                <c:pt idx="27">
                  <c:v>0.3</c:v>
                </c:pt>
              </c:numCache>
            </c:numRef>
          </c:val>
          <c:smooth val="1"/>
          <c:extLst>
            <c:ext xmlns:c16="http://schemas.microsoft.com/office/drawing/2014/chart" uri="{C3380CC4-5D6E-409C-BE32-E72D297353CC}">
              <c16:uniqueId val="{00000002-AEB9-4BC3-A72F-C586AC9513B0}"/>
            </c:ext>
          </c:extLst>
        </c:ser>
        <c:ser>
          <c:idx val="1"/>
          <c:order val="1"/>
          <c:tx>
            <c:strRef>
              <c:f>Sheet1!$C$1</c:f>
              <c:strCache>
                <c:ptCount val="1"/>
                <c:pt idx="0">
                  <c:v>PPT Data - taken an LFD in the last 2 weeks</c:v>
                </c:pt>
              </c:strCache>
            </c:strRef>
          </c:tx>
          <c:spPr>
            <a:ln w="28575" cap="rnd">
              <a:solidFill>
                <a:schemeClr val="accent3"/>
              </a:solidFill>
              <a:prstDash val="sysDot"/>
              <a:round/>
            </a:ln>
            <a:effectLst/>
          </c:spPr>
          <c:marker>
            <c:symbol val="none"/>
          </c:marker>
          <c:dLbls>
            <c:dLbl>
              <c:idx val="7"/>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EB9-4BC3-A72F-C586AC9513B0}"/>
                </c:ext>
              </c:extLst>
            </c:dLbl>
            <c:dLbl>
              <c:idx val="19"/>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EB9-4BC3-A72F-C586AC9513B0}"/>
                </c:ext>
              </c:extLst>
            </c:dLbl>
            <c:spPr>
              <a:noFill/>
              <a:ln>
                <a:noFill/>
              </a:ln>
              <a:effectLst/>
            </c:spPr>
            <c:txPr>
              <a:bodyPr rot="0" spcFirstLastPara="1" vertOverflow="ellipsis" vert="horz" wrap="square" lIns="38100" tIns="19050" rIns="38100" bIns="19050" anchor="ctr" anchorCtr="0">
                <a:spAutoFit/>
              </a:bodyPr>
              <a:lstStyle/>
              <a:p>
                <a:pPr algn="ctr">
                  <a:defRPr lang="en-US" sz="8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Sheet1!$A$2:$A$44</c:f>
              <c:strCache>
                <c:ptCount val="43"/>
                <c:pt idx="0">
                  <c:v>8-10 Mar</c:v>
                </c:pt>
                <c:pt idx="1">
                  <c:v>22-24 Mar</c:v>
                </c:pt>
                <c:pt idx="2">
                  <c:v>6-7 Apr</c:v>
                </c:pt>
                <c:pt idx="3">
                  <c:v>19-21 Apr</c:v>
                </c:pt>
                <c:pt idx="4">
                  <c:v>4-5 May</c:v>
                </c:pt>
                <c:pt idx="5">
                  <c:v>17-19 May</c:v>
                </c:pt>
                <c:pt idx="6">
                  <c:v>1-2 Jun</c:v>
                </c:pt>
                <c:pt idx="7">
                  <c:v>14-15 Jun</c:v>
                </c:pt>
                <c:pt idx="8">
                  <c:v>28-30 Jun</c:v>
                </c:pt>
                <c:pt idx="9">
                  <c:v>26-27 Jul</c:v>
                </c:pt>
                <c:pt idx="10">
                  <c:v>9-10 Aug</c:v>
                </c:pt>
                <c:pt idx="11">
                  <c:v>23-24 Aug</c:v>
                </c:pt>
                <c:pt idx="12">
                  <c:v>6-7 Sep</c:v>
                </c:pt>
                <c:pt idx="13">
                  <c:v>20-22 Sep</c:v>
                </c:pt>
                <c:pt idx="14">
                  <c:v>4-6 Oct</c:v>
                </c:pt>
                <c:pt idx="15">
                  <c:v>18-20 Oct</c:v>
                </c:pt>
                <c:pt idx="16">
                  <c:v>1-3 Nov</c:v>
                </c:pt>
                <c:pt idx="17">
                  <c:v>15-17 Nov</c:v>
                </c:pt>
                <c:pt idx="18">
                  <c:v>29-1 Dec</c:v>
                </c:pt>
                <c:pt idx="19">
                  <c:v>6-8 Dec</c:v>
                </c:pt>
                <c:pt idx="20">
                  <c:v>13-15 Dec</c:v>
                </c:pt>
                <c:pt idx="21">
                  <c:v>4-6 Jan</c:v>
                </c:pt>
                <c:pt idx="22">
                  <c:v>17-19 Jan</c:v>
                </c:pt>
                <c:pt idx="23">
                  <c:v>31-2 Feb</c:v>
                </c:pt>
                <c:pt idx="24">
                  <c:v>14-16 Feb</c:v>
                </c:pt>
                <c:pt idx="25">
                  <c:v>28-2 Mar</c:v>
                </c:pt>
                <c:pt idx="26">
                  <c:v>14-16 Mar</c:v>
                </c:pt>
                <c:pt idx="27">
                  <c:v>28-30 Mar</c:v>
                </c:pt>
                <c:pt idx="28">
                  <c:v>11-13 Apr</c:v>
                </c:pt>
                <c:pt idx="29">
                  <c:v>29–3 May</c:v>
                </c:pt>
                <c:pt idx="30">
                  <c:v>10 –17 June</c:v>
                </c:pt>
                <c:pt idx="31">
                  <c:v>29–5 Sept</c:v>
                </c:pt>
                <c:pt idx="32">
                  <c:v>6–19 Sept</c:v>
                </c:pt>
                <c:pt idx="33">
                  <c:v>20-3 Oct</c:v>
                </c:pt>
                <c:pt idx="34">
                  <c:v>4-17 Oct</c:v>
                </c:pt>
                <c:pt idx="35">
                  <c:v>18–31 
Oct '22</c:v>
                </c:pt>
                <c:pt idx="36">
                  <c:v>1-4 Nov</c:v>
                </c:pt>
                <c:pt idx="37">
                  <c:v>15-28 Nov</c:v>
                </c:pt>
                <c:pt idx="38">
                  <c:v>29-12 Dec</c:v>
                </c:pt>
                <c:pt idx="39">
                  <c:v>13-2 Jan</c:v>
                </c:pt>
                <c:pt idx="40">
                  <c:v>3-16 Jan</c:v>
                </c:pt>
                <c:pt idx="41">
                  <c:v>17-30 Jan</c:v>
                </c:pt>
                <c:pt idx="42">
                  <c:v>31-13 Feb</c:v>
                </c:pt>
              </c:strCache>
            </c:strRef>
          </c:cat>
          <c:val>
            <c:numRef>
              <c:f>Sheet1!$C$2:$C$44</c:f>
              <c:numCache>
                <c:formatCode>General</c:formatCode>
                <c:ptCount val="43"/>
                <c:pt idx="20" formatCode="0%">
                  <c:v>0.4563909019465</c:v>
                </c:pt>
                <c:pt idx="21" formatCode="0%">
                  <c:v>0.5862520001671</c:v>
                </c:pt>
                <c:pt idx="22" formatCode="0%">
                  <c:v>0.55134003838190004</c:v>
                </c:pt>
                <c:pt idx="23" formatCode="0%">
                  <c:v>0.52082176314329998</c:v>
                </c:pt>
                <c:pt idx="24" formatCode="0%">
                  <c:v>0.45988979110740003</c:v>
                </c:pt>
                <c:pt idx="27" formatCode="0%">
                  <c:v>0.40024007920089999</c:v>
                </c:pt>
                <c:pt idx="28" formatCode="0%">
                  <c:v>0.31</c:v>
                </c:pt>
                <c:pt idx="29" formatCode="0%">
                  <c:v>0.27335213695150001</c:v>
                </c:pt>
                <c:pt idx="30" formatCode="0%">
                  <c:v>0.19403167116219999</c:v>
                </c:pt>
                <c:pt idx="31" formatCode="0%">
                  <c:v>0.16049138150789999</c:v>
                </c:pt>
                <c:pt idx="32" formatCode="0%">
                  <c:v>0.1322085050773</c:v>
                </c:pt>
                <c:pt idx="33" formatCode="0%">
                  <c:v>0.15394734225529999</c:v>
                </c:pt>
                <c:pt idx="34" formatCode="0%">
                  <c:v>0.1707675808488</c:v>
                </c:pt>
                <c:pt idx="35" formatCode="0%">
                  <c:v>0.17816610923670001</c:v>
                </c:pt>
                <c:pt idx="36" formatCode="0%">
                  <c:v>0.16074162808350001</c:v>
                </c:pt>
                <c:pt idx="37" formatCode="0%">
                  <c:v>0.1549884223952</c:v>
                </c:pt>
                <c:pt idx="38" formatCode="0%">
                  <c:v>0.1156532740579</c:v>
                </c:pt>
                <c:pt idx="39" formatCode="0%">
                  <c:v>0.15085452918680001</c:v>
                </c:pt>
                <c:pt idx="40" formatCode="0%">
                  <c:v>0.1491160805342</c:v>
                </c:pt>
                <c:pt idx="41" formatCode="0%">
                  <c:v>0.1104441391945</c:v>
                </c:pt>
                <c:pt idx="42" formatCode="0%">
                  <c:v>9.3714453039959997E-2</c:v>
                </c:pt>
              </c:numCache>
            </c:numRef>
          </c:val>
          <c:smooth val="1"/>
          <c:extLst>
            <c:ext xmlns:c16="http://schemas.microsoft.com/office/drawing/2014/chart" uri="{C3380CC4-5D6E-409C-BE32-E72D297353CC}">
              <c16:uniqueId val="{00000005-AEB9-4BC3-A72F-C586AC9513B0}"/>
            </c:ext>
          </c:extLst>
        </c:ser>
        <c:dLbls>
          <c:showLegendKey val="0"/>
          <c:showVal val="0"/>
          <c:showCatName val="0"/>
          <c:showSerName val="0"/>
          <c:showPercent val="0"/>
          <c:showBubbleSize val="0"/>
        </c:dLbls>
        <c:smooth val="0"/>
        <c:axId val="722575887"/>
        <c:axId val="722578799"/>
      </c:lineChart>
      <c:catAx>
        <c:axId val="722575887"/>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22578799"/>
        <c:crosses val="autoZero"/>
        <c:auto val="1"/>
        <c:lblAlgn val="ctr"/>
        <c:lblOffset val="100"/>
        <c:noMultiLvlLbl val="0"/>
      </c:catAx>
      <c:valAx>
        <c:axId val="722578799"/>
        <c:scaling>
          <c:orientation val="minMax"/>
          <c:min val="0"/>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722575887"/>
        <c:crosses val="autoZero"/>
        <c:crossBetween val="between"/>
      </c:valAx>
      <c:spPr>
        <a:noFill/>
        <a:ln>
          <a:noFill/>
        </a:ln>
        <a:effectLst/>
      </c:spPr>
    </c:plotArea>
    <c:legend>
      <c:legendPos val="t"/>
      <c:layout>
        <c:manualLayout>
          <c:xMode val="edge"/>
          <c:yMode val="edge"/>
          <c:x val="8.248057263667391E-2"/>
          <c:y val="5.1077586250235533E-3"/>
          <c:w val="0.83503885472665218"/>
          <c:h val="5.2047457110412247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28796961985104E-2"/>
          <c:y val="0.12053832466419503"/>
          <c:w val="0.94380933850053728"/>
          <c:h val="0.76453249388751876"/>
        </c:manualLayout>
      </c:layout>
      <c:lineChart>
        <c:grouping val="standard"/>
        <c:varyColors val="0"/>
        <c:ser>
          <c:idx val="0"/>
          <c:order val="0"/>
          <c:tx>
            <c:strRef>
              <c:f>Sheet1!$B$1</c:f>
              <c:strCache>
                <c:ptCount val="1"/>
                <c:pt idx="0">
                  <c:v>Total population</c:v>
                </c:pt>
              </c:strCache>
            </c:strRef>
          </c:tx>
          <c:spPr>
            <a:ln w="9525" cap="rnd">
              <a:solidFill>
                <a:schemeClr val="tx1"/>
              </a:solidFill>
              <a:prstDash val="dash"/>
              <a:round/>
            </a:ln>
            <a:effectLst/>
          </c:spPr>
          <c:marker>
            <c:symbol val="none"/>
          </c:marker>
          <c:dLbls>
            <c:dLbl>
              <c:idx val="0"/>
              <c:layout>
                <c:manualLayout>
                  <c:x val="-1.5051159955464626E-2"/>
                  <c:y val="-3.55832041562852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EB9-4BC3-A72F-C586AC9513B0}"/>
                </c:ext>
              </c:extLst>
            </c:dLbl>
            <c:dLbl>
              <c:idx val="16"/>
              <c:layout>
                <c:manualLayout>
                  <c:x val="-4.2216298324845398E-3"/>
                  <c:y val="-7.990431247847361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A0C-4FD2-AC2F-039FBC6698E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17th – 20th Dec '21</c:v>
                </c:pt>
                <c:pt idx="1">
                  <c:v>29th Dec – 
4th Jan '22</c:v>
                </c:pt>
                <c:pt idx="2">
                  <c:v>14th – 17th 
Jan ‘22</c:v>
                </c:pt>
                <c:pt idx="3">
                  <c:v>28th – 31st 
Jan ’22</c:v>
                </c:pt>
                <c:pt idx="4">
                  <c:v>10th  – 17th 
June ‘22</c:v>
                </c:pt>
                <c:pt idx="5">
                  <c:v>29th Aug – 
5th Sept ‘22</c:v>
                </c:pt>
                <c:pt idx="6">
                  <c:v>6th – 19th 
Sept ‘22</c:v>
                </c:pt>
                <c:pt idx="7">
                  <c:v>20th Sept – 
3rd Oct '22</c:v>
                </c:pt>
                <c:pt idx="8">
                  <c:v>4th – 17th 
Oct '22</c:v>
                </c:pt>
                <c:pt idx="9">
                  <c:v>18th – 31st 
Oct '22</c:v>
                </c:pt>
                <c:pt idx="10">
                  <c:v>1st - 14th 
Nov '22</c:v>
                </c:pt>
                <c:pt idx="11">
                  <c:v>15th - 28th 
Nov '22</c:v>
                </c:pt>
                <c:pt idx="12">
                  <c:v>29th Nov - 
12th Dec '22</c:v>
                </c:pt>
                <c:pt idx="13">
                  <c:v>13th Dec '22 -
2nd Jan '23</c:v>
                </c:pt>
                <c:pt idx="14">
                  <c:v>3rd - 16th 
Jan '23</c:v>
                </c:pt>
                <c:pt idx="15">
                  <c:v>17th Jan - 
30th Jan '23</c:v>
                </c:pt>
                <c:pt idx="16">
                  <c:v>31st Jan - 
13th Feb'23</c:v>
                </c:pt>
              </c:strCache>
            </c:strRef>
          </c:cat>
          <c:val>
            <c:numRef>
              <c:f>Sheet1!$B$2:$B$18</c:f>
              <c:numCache>
                <c:formatCode>0%</c:formatCode>
                <c:ptCount val="17"/>
                <c:pt idx="0">
                  <c:v>0.49</c:v>
                </c:pt>
                <c:pt idx="1">
                  <c:v>0.45</c:v>
                </c:pt>
                <c:pt idx="2">
                  <c:v>0.43</c:v>
                </c:pt>
                <c:pt idx="3">
                  <c:v>0.43</c:v>
                </c:pt>
                <c:pt idx="4">
                  <c:v>0.43</c:v>
                </c:pt>
                <c:pt idx="5">
                  <c:v>0.37</c:v>
                </c:pt>
                <c:pt idx="6">
                  <c:v>0.36</c:v>
                </c:pt>
                <c:pt idx="7">
                  <c:v>0.36</c:v>
                </c:pt>
                <c:pt idx="8">
                  <c:v>0.38</c:v>
                </c:pt>
                <c:pt idx="9">
                  <c:v>0.38</c:v>
                </c:pt>
                <c:pt idx="10">
                  <c:v>0.35</c:v>
                </c:pt>
                <c:pt idx="11">
                  <c:v>0.35</c:v>
                </c:pt>
                <c:pt idx="12">
                  <c:v>0.36</c:v>
                </c:pt>
                <c:pt idx="13">
                  <c:v>0.33</c:v>
                </c:pt>
                <c:pt idx="14">
                  <c:v>0.3</c:v>
                </c:pt>
                <c:pt idx="15">
                  <c:v>0.3</c:v>
                </c:pt>
                <c:pt idx="16">
                  <c:v>0.32</c:v>
                </c:pt>
              </c:numCache>
            </c:numRef>
          </c:val>
          <c:smooth val="1"/>
          <c:extLst>
            <c:ext xmlns:c16="http://schemas.microsoft.com/office/drawing/2014/chart" uri="{C3380CC4-5D6E-409C-BE32-E72D297353CC}">
              <c16:uniqueId val="{00000002-AEB9-4BC3-A72F-C586AC9513B0}"/>
            </c:ext>
          </c:extLst>
        </c:ser>
        <c:ser>
          <c:idx val="1"/>
          <c:order val="1"/>
          <c:tx>
            <c:strRef>
              <c:f>Sheet1!$C$1</c:f>
              <c:strCache>
                <c:ptCount val="1"/>
                <c:pt idx="0">
                  <c:v>NET: Eligible for free LFDs</c:v>
                </c:pt>
              </c:strCache>
            </c:strRef>
          </c:tx>
          <c:spPr>
            <a:ln w="28575" cap="rnd">
              <a:solidFill>
                <a:schemeClr val="accent3">
                  <a:lumMod val="20000"/>
                  <a:lumOff val="80000"/>
                </a:schemeClr>
              </a:solidFill>
              <a:prstDash val="solid"/>
              <a:round/>
            </a:ln>
            <a:effectLst/>
          </c:spPr>
          <c:marker>
            <c:symbol val="none"/>
          </c:marker>
          <c:dLbls>
            <c:dLbl>
              <c:idx val="4"/>
              <c:layout>
                <c:manualLayout>
                  <c:x val="-3.3108211333017216E-2"/>
                  <c:y val="-4.91420726192327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A0C-4FD2-AC2F-039FBC6698EC}"/>
                </c:ext>
              </c:extLst>
            </c:dLbl>
            <c:dLbl>
              <c:idx val="16"/>
              <c:layout>
                <c:manualLayout>
                  <c:x val="-5.4252373950065642E-3"/>
                  <c:y val="-1.10666552337712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A0C-4FD2-AC2F-039FBC6698E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17th – 20th Dec '21</c:v>
                </c:pt>
                <c:pt idx="1">
                  <c:v>29th Dec – 
4th Jan '22</c:v>
                </c:pt>
                <c:pt idx="2">
                  <c:v>14th – 17th 
Jan ‘22</c:v>
                </c:pt>
                <c:pt idx="3">
                  <c:v>28th – 31st 
Jan ’22</c:v>
                </c:pt>
                <c:pt idx="4">
                  <c:v>10th  – 17th 
June ‘22</c:v>
                </c:pt>
                <c:pt idx="5">
                  <c:v>29th Aug – 
5th Sept ‘22</c:v>
                </c:pt>
                <c:pt idx="6">
                  <c:v>6th – 19th 
Sept ‘22</c:v>
                </c:pt>
                <c:pt idx="7">
                  <c:v>20th Sept – 
3rd Oct '22</c:v>
                </c:pt>
                <c:pt idx="8">
                  <c:v>4th – 17th 
Oct '22</c:v>
                </c:pt>
                <c:pt idx="9">
                  <c:v>18th – 31st 
Oct '22</c:v>
                </c:pt>
                <c:pt idx="10">
                  <c:v>1st - 14th 
Nov '22</c:v>
                </c:pt>
                <c:pt idx="11">
                  <c:v>15th - 28th 
Nov '22</c:v>
                </c:pt>
                <c:pt idx="12">
                  <c:v>29th Nov - 
12th Dec '22</c:v>
                </c:pt>
                <c:pt idx="13">
                  <c:v>13th Dec '22 -
2nd Jan '23</c:v>
                </c:pt>
                <c:pt idx="14">
                  <c:v>3rd - 16th 
Jan '23</c:v>
                </c:pt>
                <c:pt idx="15">
                  <c:v>17th Jan - 
30th Jan '23</c:v>
                </c:pt>
                <c:pt idx="16">
                  <c:v>31st Jan - 
13th Feb'23</c:v>
                </c:pt>
              </c:strCache>
            </c:strRef>
          </c:cat>
          <c:val>
            <c:numRef>
              <c:f>Sheet1!$C$2:$C$18</c:f>
              <c:numCache>
                <c:formatCode>General</c:formatCode>
                <c:ptCount val="17"/>
                <c:pt idx="4" formatCode="0%">
                  <c:v>0.47</c:v>
                </c:pt>
                <c:pt idx="5" formatCode="0%">
                  <c:v>0.52</c:v>
                </c:pt>
                <c:pt idx="6" formatCode="0%">
                  <c:v>0.41</c:v>
                </c:pt>
                <c:pt idx="7" formatCode="0%">
                  <c:v>0.41</c:v>
                </c:pt>
                <c:pt idx="8" formatCode="0%">
                  <c:v>0.47</c:v>
                </c:pt>
                <c:pt idx="9" formatCode="0%">
                  <c:v>0.48</c:v>
                </c:pt>
                <c:pt idx="10" formatCode="0%">
                  <c:v>0.43</c:v>
                </c:pt>
                <c:pt idx="11" formatCode="0%">
                  <c:v>0.45</c:v>
                </c:pt>
                <c:pt idx="12" formatCode="0%">
                  <c:v>0.35</c:v>
                </c:pt>
                <c:pt idx="13" formatCode="0%">
                  <c:v>0.35</c:v>
                </c:pt>
                <c:pt idx="14" formatCode="0%">
                  <c:v>0.35</c:v>
                </c:pt>
                <c:pt idx="15" formatCode="0%">
                  <c:v>0.36</c:v>
                </c:pt>
                <c:pt idx="16" formatCode="0%">
                  <c:v>0.42</c:v>
                </c:pt>
              </c:numCache>
            </c:numRef>
          </c:val>
          <c:smooth val="1"/>
          <c:extLst>
            <c:ext xmlns:c16="http://schemas.microsoft.com/office/drawing/2014/chart" uri="{C3380CC4-5D6E-409C-BE32-E72D297353CC}">
              <c16:uniqueId val="{00000005-AEB9-4BC3-A72F-C586AC9513B0}"/>
            </c:ext>
          </c:extLst>
        </c:ser>
        <c:ser>
          <c:idx val="2"/>
          <c:order val="2"/>
          <c:tx>
            <c:strRef>
              <c:f>Sheet1!$D$1</c:f>
              <c:strCache>
                <c:ptCount val="1"/>
                <c:pt idx="0">
                  <c:v>Paid carers</c:v>
                </c:pt>
              </c:strCache>
            </c:strRef>
          </c:tx>
          <c:spPr>
            <a:ln w="28575" cap="rnd">
              <a:solidFill>
                <a:schemeClr val="accent3">
                  <a:lumMod val="60000"/>
                  <a:lumOff val="40000"/>
                </a:schemeClr>
              </a:solidFill>
              <a:prstDash val="sysDot"/>
              <a:round/>
            </a:ln>
            <a:effectLst/>
          </c:spPr>
          <c:marker>
            <c:symbol val="none"/>
          </c:marker>
          <c:dLbls>
            <c:dLbl>
              <c:idx val="4"/>
              <c:layout>
                <c:manualLayout>
                  <c:x val="-3.4311818895539414E-2"/>
                  <c:y val="-2.02953271915431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A0C-4FD2-AC2F-039FBC6698EC}"/>
                </c:ext>
              </c:extLst>
            </c:dLbl>
            <c:dLbl>
              <c:idx val="16"/>
              <c:layout>
                <c:manualLayout>
                  <c:x val="-5.4252373950065642E-3"/>
                  <c:y val="-1.837983275999300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A0C-4FD2-AC2F-039FBC6698E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17th – 20th Dec '21</c:v>
                </c:pt>
                <c:pt idx="1">
                  <c:v>29th Dec – 
4th Jan '22</c:v>
                </c:pt>
                <c:pt idx="2">
                  <c:v>14th – 17th 
Jan ‘22</c:v>
                </c:pt>
                <c:pt idx="3">
                  <c:v>28th – 31st 
Jan ’22</c:v>
                </c:pt>
                <c:pt idx="4">
                  <c:v>10th  – 17th 
June ‘22</c:v>
                </c:pt>
                <c:pt idx="5">
                  <c:v>29th Aug – 
5th Sept ‘22</c:v>
                </c:pt>
                <c:pt idx="6">
                  <c:v>6th – 19th 
Sept ‘22</c:v>
                </c:pt>
                <c:pt idx="7">
                  <c:v>20th Sept – 
3rd Oct '22</c:v>
                </c:pt>
                <c:pt idx="8">
                  <c:v>4th – 17th 
Oct '22</c:v>
                </c:pt>
                <c:pt idx="9">
                  <c:v>18th – 31st 
Oct '22</c:v>
                </c:pt>
                <c:pt idx="10">
                  <c:v>1st - 14th 
Nov '22</c:v>
                </c:pt>
                <c:pt idx="11">
                  <c:v>15th - 28th 
Nov '22</c:v>
                </c:pt>
                <c:pt idx="12">
                  <c:v>29th Nov - 
12th Dec '22</c:v>
                </c:pt>
                <c:pt idx="13">
                  <c:v>13th Dec '22 -
2nd Jan '23</c:v>
                </c:pt>
                <c:pt idx="14">
                  <c:v>3rd - 16th 
Jan '23</c:v>
                </c:pt>
                <c:pt idx="15">
                  <c:v>17th Jan - 
30th Jan '23</c:v>
                </c:pt>
                <c:pt idx="16">
                  <c:v>31st Jan - 
13th Feb'23</c:v>
                </c:pt>
              </c:strCache>
            </c:strRef>
          </c:cat>
          <c:val>
            <c:numRef>
              <c:f>Sheet1!$D$2:$D$18</c:f>
              <c:numCache>
                <c:formatCode>General</c:formatCode>
                <c:ptCount val="17"/>
                <c:pt idx="4" formatCode="0%">
                  <c:v>0.53</c:v>
                </c:pt>
                <c:pt idx="5" formatCode="0%">
                  <c:v>0.61</c:v>
                </c:pt>
                <c:pt idx="6" formatCode="0%">
                  <c:v>0.5</c:v>
                </c:pt>
                <c:pt idx="7" formatCode="0%">
                  <c:v>0.45</c:v>
                </c:pt>
                <c:pt idx="8" formatCode="0%">
                  <c:v>0.57999999999999996</c:v>
                </c:pt>
                <c:pt idx="9" formatCode="0%">
                  <c:v>0.48</c:v>
                </c:pt>
                <c:pt idx="10" formatCode="0%">
                  <c:v>0.44</c:v>
                </c:pt>
                <c:pt idx="11" formatCode="0%">
                  <c:v>0.63</c:v>
                </c:pt>
                <c:pt idx="12" formatCode="0%">
                  <c:v>0.45</c:v>
                </c:pt>
                <c:pt idx="13" formatCode="0%">
                  <c:v>0.4</c:v>
                </c:pt>
                <c:pt idx="14" formatCode="0%">
                  <c:v>0.44</c:v>
                </c:pt>
                <c:pt idx="15" formatCode="0%">
                  <c:v>0.62</c:v>
                </c:pt>
                <c:pt idx="16" formatCode="0%">
                  <c:v>0.48</c:v>
                </c:pt>
              </c:numCache>
            </c:numRef>
          </c:val>
          <c:smooth val="1"/>
          <c:extLst>
            <c:ext xmlns:c16="http://schemas.microsoft.com/office/drawing/2014/chart" uri="{C3380CC4-5D6E-409C-BE32-E72D297353CC}">
              <c16:uniqueId val="{00000008-AEB9-4BC3-A72F-C586AC9513B0}"/>
            </c:ext>
          </c:extLst>
        </c:ser>
        <c:ser>
          <c:idx val="3"/>
          <c:order val="3"/>
          <c:tx>
            <c:strRef>
              <c:f>Sheet1!$E$1</c:f>
              <c:strCache>
                <c:ptCount val="1"/>
                <c:pt idx="0">
                  <c:v>Immunosuppressed</c:v>
                </c:pt>
              </c:strCache>
            </c:strRef>
          </c:tx>
          <c:spPr>
            <a:ln w="28575" cap="rnd">
              <a:solidFill>
                <a:schemeClr val="accent3"/>
              </a:solidFill>
              <a:prstDash val="sysDash"/>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A0C-4FD2-AC2F-039FBC6698EC}"/>
                </c:ext>
              </c:extLst>
            </c:dLbl>
            <c:dLbl>
              <c:idx val="16"/>
              <c:layout>
                <c:manualLayout>
                  <c:x val="-4.2216298324845398E-3"/>
                  <c:y val="-4.914207261923217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A0C-4FD2-AC2F-039FBC6698E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17th – 20th Dec '21</c:v>
                </c:pt>
                <c:pt idx="1">
                  <c:v>29th Dec – 
4th Jan '22</c:v>
                </c:pt>
                <c:pt idx="2">
                  <c:v>14th – 17th 
Jan ‘22</c:v>
                </c:pt>
                <c:pt idx="3">
                  <c:v>28th – 31st 
Jan ’22</c:v>
                </c:pt>
                <c:pt idx="4">
                  <c:v>10th  – 17th 
June ‘22</c:v>
                </c:pt>
                <c:pt idx="5">
                  <c:v>29th Aug – 
5th Sept ‘22</c:v>
                </c:pt>
                <c:pt idx="6">
                  <c:v>6th – 19th 
Sept ‘22</c:v>
                </c:pt>
                <c:pt idx="7">
                  <c:v>20th Sept – 
3rd Oct '22</c:v>
                </c:pt>
                <c:pt idx="8">
                  <c:v>4th – 17th 
Oct '22</c:v>
                </c:pt>
                <c:pt idx="9">
                  <c:v>18th – 31st 
Oct '22</c:v>
                </c:pt>
                <c:pt idx="10">
                  <c:v>1st - 14th 
Nov '22</c:v>
                </c:pt>
                <c:pt idx="11">
                  <c:v>15th - 28th 
Nov '22</c:v>
                </c:pt>
                <c:pt idx="12">
                  <c:v>29th Nov - 
12th Dec '22</c:v>
                </c:pt>
                <c:pt idx="13">
                  <c:v>13th Dec '22 -
2nd Jan '23</c:v>
                </c:pt>
                <c:pt idx="14">
                  <c:v>3rd - 16th 
Jan '23</c:v>
                </c:pt>
                <c:pt idx="15">
                  <c:v>17th Jan - 
30th Jan '23</c:v>
                </c:pt>
                <c:pt idx="16">
                  <c:v>31st Jan - 
13th Feb'23</c:v>
                </c:pt>
              </c:strCache>
            </c:strRef>
          </c:cat>
          <c:val>
            <c:numRef>
              <c:f>Sheet1!$E$2:$E$18</c:f>
              <c:numCache>
                <c:formatCode>General</c:formatCode>
                <c:ptCount val="17"/>
                <c:pt idx="4" formatCode="0%">
                  <c:v>0.49</c:v>
                </c:pt>
                <c:pt idx="5" formatCode="0%">
                  <c:v>0.55000000000000004</c:v>
                </c:pt>
                <c:pt idx="6" formatCode="0%">
                  <c:v>0.41</c:v>
                </c:pt>
                <c:pt idx="7" formatCode="0%">
                  <c:v>0.46</c:v>
                </c:pt>
                <c:pt idx="8" formatCode="0%">
                  <c:v>0.51</c:v>
                </c:pt>
                <c:pt idx="9" formatCode="0%">
                  <c:v>0.54</c:v>
                </c:pt>
                <c:pt idx="10" formatCode="0%">
                  <c:v>0.36</c:v>
                </c:pt>
                <c:pt idx="11" formatCode="0%">
                  <c:v>0.39</c:v>
                </c:pt>
                <c:pt idx="12" formatCode="0%">
                  <c:v>0.31</c:v>
                </c:pt>
                <c:pt idx="13" formatCode="0%">
                  <c:v>0.33</c:v>
                </c:pt>
                <c:pt idx="14" formatCode="0%">
                  <c:v>0.37</c:v>
                </c:pt>
                <c:pt idx="15" formatCode="0%">
                  <c:v>0.37</c:v>
                </c:pt>
                <c:pt idx="16" formatCode="0%">
                  <c:v>0.37</c:v>
                </c:pt>
              </c:numCache>
            </c:numRef>
          </c:val>
          <c:smooth val="1"/>
          <c:extLst>
            <c:ext xmlns:c16="http://schemas.microsoft.com/office/drawing/2014/chart" uri="{C3380CC4-5D6E-409C-BE32-E72D297353CC}">
              <c16:uniqueId val="{0000000B-AEB9-4BC3-A72F-C586AC9513B0}"/>
            </c:ext>
          </c:extLst>
        </c:ser>
        <c:ser>
          <c:idx val="4"/>
          <c:order val="4"/>
          <c:tx>
            <c:strRef>
              <c:f>Sheet1!$F$1</c:f>
              <c:strCache>
                <c:ptCount val="1"/>
                <c:pt idx="0">
                  <c:v>Frontline healthcare workers</c:v>
                </c:pt>
              </c:strCache>
            </c:strRef>
          </c:tx>
          <c:spPr>
            <a:ln w="28575" cap="rnd" cmpd="dbl">
              <a:solidFill>
                <a:schemeClr val="accent3">
                  <a:lumMod val="50000"/>
                </a:schemeClr>
              </a:solidFill>
              <a:round/>
            </a:ln>
            <a:effectLst/>
          </c:spPr>
          <c:marker>
            <c:symbol val="none"/>
          </c:marker>
          <c:dLbls>
            <c:dLbl>
              <c:idx val="4"/>
              <c:layout>
                <c:manualLayout>
                  <c:x val="-3.3108211333017216E-2"/>
                  <c:y val="-1.41428792196951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A0C-4FD2-AC2F-039FBC6698EC}"/>
                </c:ext>
              </c:extLst>
            </c:dLbl>
            <c:dLbl>
              <c:idx val="16"/>
              <c:layout>
                <c:manualLayout>
                  <c:x val="-4.2216298324845398E-3"/>
                  <c:y val="-2.64477751633910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A0C-4FD2-AC2F-039FBC6698E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17th – 20th Dec '21</c:v>
                </c:pt>
                <c:pt idx="1">
                  <c:v>29th Dec – 
4th Jan '22</c:v>
                </c:pt>
                <c:pt idx="2">
                  <c:v>14th – 17th 
Jan ‘22</c:v>
                </c:pt>
                <c:pt idx="3">
                  <c:v>28th – 31st 
Jan ’22</c:v>
                </c:pt>
                <c:pt idx="4">
                  <c:v>10th  – 17th 
June ‘22</c:v>
                </c:pt>
                <c:pt idx="5">
                  <c:v>29th Aug – 
5th Sept ‘22</c:v>
                </c:pt>
                <c:pt idx="6">
                  <c:v>6th – 19th 
Sept ‘22</c:v>
                </c:pt>
                <c:pt idx="7">
                  <c:v>20th Sept – 
3rd Oct '22</c:v>
                </c:pt>
                <c:pt idx="8">
                  <c:v>4th – 17th 
Oct '22</c:v>
                </c:pt>
                <c:pt idx="9">
                  <c:v>18th – 31st 
Oct '22</c:v>
                </c:pt>
                <c:pt idx="10">
                  <c:v>1st - 14th 
Nov '22</c:v>
                </c:pt>
                <c:pt idx="11">
                  <c:v>15th - 28th 
Nov '22</c:v>
                </c:pt>
                <c:pt idx="12">
                  <c:v>29th Nov - 
12th Dec '22</c:v>
                </c:pt>
                <c:pt idx="13">
                  <c:v>13th Dec '22 -
2nd Jan '23</c:v>
                </c:pt>
                <c:pt idx="14">
                  <c:v>3rd - 16th 
Jan '23</c:v>
                </c:pt>
                <c:pt idx="15">
                  <c:v>17th Jan - 
30th Jan '23</c:v>
                </c:pt>
                <c:pt idx="16">
                  <c:v>31st Jan - 
13th Feb'23</c:v>
                </c:pt>
              </c:strCache>
            </c:strRef>
          </c:cat>
          <c:val>
            <c:numRef>
              <c:f>Sheet1!$F$2:$F$18</c:f>
              <c:numCache>
                <c:formatCode>General</c:formatCode>
                <c:ptCount val="17"/>
                <c:pt idx="4" formatCode="0%">
                  <c:v>0.49</c:v>
                </c:pt>
                <c:pt idx="5" formatCode="0%">
                  <c:v>0.5</c:v>
                </c:pt>
                <c:pt idx="6" formatCode="0%">
                  <c:v>0.44</c:v>
                </c:pt>
                <c:pt idx="7" formatCode="0%">
                  <c:v>0.4</c:v>
                </c:pt>
                <c:pt idx="8" formatCode="0%">
                  <c:v>0.4</c:v>
                </c:pt>
                <c:pt idx="9" formatCode="0%">
                  <c:v>0.45</c:v>
                </c:pt>
                <c:pt idx="10" formatCode="0%">
                  <c:v>0.48</c:v>
                </c:pt>
                <c:pt idx="11" formatCode="0%">
                  <c:v>0.47</c:v>
                </c:pt>
                <c:pt idx="12" formatCode="0%">
                  <c:v>0.39</c:v>
                </c:pt>
                <c:pt idx="13" formatCode="0%">
                  <c:v>0.36</c:v>
                </c:pt>
                <c:pt idx="14" formatCode="0%">
                  <c:v>0.31</c:v>
                </c:pt>
                <c:pt idx="15" formatCode="0%">
                  <c:v>0.3</c:v>
                </c:pt>
                <c:pt idx="16" formatCode="0%">
                  <c:v>0.51</c:v>
                </c:pt>
              </c:numCache>
            </c:numRef>
          </c:val>
          <c:smooth val="1"/>
          <c:extLst>
            <c:ext xmlns:c16="http://schemas.microsoft.com/office/drawing/2014/chart" uri="{C3380CC4-5D6E-409C-BE32-E72D297353CC}">
              <c16:uniqueId val="{0000000E-AEB9-4BC3-A72F-C586AC9513B0}"/>
            </c:ext>
          </c:extLst>
        </c:ser>
        <c:ser>
          <c:idx val="5"/>
          <c:order val="5"/>
          <c:tx>
            <c:strRef>
              <c:f>Sheet1!$G$1</c:f>
              <c:strCache>
                <c:ptCount val="1"/>
                <c:pt idx="0">
                  <c:v>NET: Not Eligible for free LFDs</c:v>
                </c:pt>
              </c:strCache>
            </c:strRef>
          </c:tx>
          <c:spPr>
            <a:ln w="28575" cap="rnd" cmpd="dbl">
              <a:solidFill>
                <a:schemeClr val="tx2">
                  <a:lumMod val="60000"/>
                  <a:lumOff val="40000"/>
                </a:schemeClr>
              </a:solidFill>
              <a:prstDash val="sysDash"/>
              <a:round/>
            </a:ln>
            <a:effectLst/>
          </c:spPr>
          <c:marker>
            <c:symbol val="none"/>
          </c:marker>
          <c:dLbls>
            <c:dLbl>
              <c:idx val="4"/>
              <c:layout>
                <c:manualLayout>
                  <c:x val="-3.3108211333017216E-2"/>
                  <c:y val="-1.837983275999300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A0C-4FD2-AC2F-039FBC6698EC}"/>
                </c:ext>
              </c:extLst>
            </c:dLbl>
            <c:dLbl>
              <c:idx val="16"/>
              <c:layout>
                <c:manualLayout>
                  <c:x val="-6.6288449575287647E-3"/>
                  <c:y val="-4.91420726192327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A0C-4FD2-AC2F-039FBC6698E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17th – 20th Dec '21</c:v>
                </c:pt>
                <c:pt idx="1">
                  <c:v>29th Dec – 
4th Jan '22</c:v>
                </c:pt>
                <c:pt idx="2">
                  <c:v>14th – 17th 
Jan ‘22</c:v>
                </c:pt>
                <c:pt idx="3">
                  <c:v>28th – 31st 
Jan ’22</c:v>
                </c:pt>
                <c:pt idx="4">
                  <c:v>10th  – 17th 
June ‘22</c:v>
                </c:pt>
                <c:pt idx="5">
                  <c:v>29th Aug – 
5th Sept ‘22</c:v>
                </c:pt>
                <c:pt idx="6">
                  <c:v>6th – 19th 
Sept ‘22</c:v>
                </c:pt>
                <c:pt idx="7">
                  <c:v>20th Sept – 
3rd Oct '22</c:v>
                </c:pt>
                <c:pt idx="8">
                  <c:v>4th – 17th 
Oct '22</c:v>
                </c:pt>
                <c:pt idx="9">
                  <c:v>18th – 31st 
Oct '22</c:v>
                </c:pt>
                <c:pt idx="10">
                  <c:v>1st - 14th 
Nov '22</c:v>
                </c:pt>
                <c:pt idx="11">
                  <c:v>15th - 28th 
Nov '22</c:v>
                </c:pt>
                <c:pt idx="12">
                  <c:v>29th Nov - 
12th Dec '22</c:v>
                </c:pt>
                <c:pt idx="13">
                  <c:v>13th Dec '22 -
2nd Jan '23</c:v>
                </c:pt>
                <c:pt idx="14">
                  <c:v>3rd - 16th 
Jan '23</c:v>
                </c:pt>
                <c:pt idx="15">
                  <c:v>17th Jan - 
30th Jan '23</c:v>
                </c:pt>
                <c:pt idx="16">
                  <c:v>31st Jan - 
13th Feb'23</c:v>
                </c:pt>
              </c:strCache>
            </c:strRef>
          </c:cat>
          <c:val>
            <c:numRef>
              <c:f>Sheet1!$G$2:$G$18</c:f>
              <c:numCache>
                <c:formatCode>General</c:formatCode>
                <c:ptCount val="17"/>
                <c:pt idx="4" formatCode="0%">
                  <c:v>0.41</c:v>
                </c:pt>
                <c:pt idx="5" formatCode="0%">
                  <c:v>0.32</c:v>
                </c:pt>
                <c:pt idx="6" formatCode="0%">
                  <c:v>0.34</c:v>
                </c:pt>
                <c:pt idx="7" formatCode="0%">
                  <c:v>0.35</c:v>
                </c:pt>
                <c:pt idx="8" formatCode="0%">
                  <c:v>0.35</c:v>
                </c:pt>
                <c:pt idx="9" formatCode="0%">
                  <c:v>0.35</c:v>
                </c:pt>
                <c:pt idx="10" formatCode="0%">
                  <c:v>0.33</c:v>
                </c:pt>
                <c:pt idx="11" formatCode="0%">
                  <c:v>0.31</c:v>
                </c:pt>
                <c:pt idx="12" formatCode="0%">
                  <c:v>0.37</c:v>
                </c:pt>
                <c:pt idx="13" formatCode="0%">
                  <c:v>0.32</c:v>
                </c:pt>
                <c:pt idx="14" formatCode="0%">
                  <c:v>0.28999999999999998</c:v>
                </c:pt>
                <c:pt idx="15" formatCode="0%">
                  <c:v>0.28999999999999998</c:v>
                </c:pt>
                <c:pt idx="16" formatCode="0%">
                  <c:v>0.28999999999999998</c:v>
                </c:pt>
              </c:numCache>
            </c:numRef>
          </c:val>
          <c:smooth val="1"/>
          <c:extLst>
            <c:ext xmlns:c16="http://schemas.microsoft.com/office/drawing/2014/chart" uri="{C3380CC4-5D6E-409C-BE32-E72D297353CC}">
              <c16:uniqueId val="{00000011-AEB9-4BC3-A72F-C586AC9513B0}"/>
            </c:ext>
          </c:extLst>
        </c:ser>
        <c:dLbls>
          <c:showLegendKey val="0"/>
          <c:showVal val="0"/>
          <c:showCatName val="0"/>
          <c:showSerName val="0"/>
          <c:showPercent val="0"/>
          <c:showBubbleSize val="0"/>
        </c:dLbls>
        <c:smooth val="0"/>
        <c:axId val="722575887"/>
        <c:axId val="722578799"/>
      </c:lineChart>
      <c:catAx>
        <c:axId val="722575887"/>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722578799"/>
        <c:crosses val="autoZero"/>
        <c:auto val="1"/>
        <c:lblAlgn val="ctr"/>
        <c:lblOffset val="100"/>
        <c:noMultiLvlLbl val="0"/>
      </c:catAx>
      <c:valAx>
        <c:axId val="722578799"/>
        <c:scaling>
          <c:orientation val="minMax"/>
          <c:min val="0"/>
        </c:scaling>
        <c:delete val="1"/>
        <c:axPos val="l"/>
        <c:numFmt formatCode="0%" sourceLinked="1"/>
        <c:majorTickMark val="out"/>
        <c:minorTickMark val="none"/>
        <c:tickLblPos val="nextTo"/>
        <c:crossAx val="722575887"/>
        <c:crosses val="autoZero"/>
        <c:crossBetween val="between"/>
      </c:valAx>
      <c:spPr>
        <a:noFill/>
        <a:ln>
          <a:noFill/>
        </a:ln>
        <a:effectLst/>
      </c:spPr>
    </c:plotArea>
    <c:legend>
      <c:legendPos val="t"/>
      <c:layout>
        <c:manualLayout>
          <c:xMode val="edge"/>
          <c:yMode val="edge"/>
          <c:x val="0"/>
          <c:y val="2.1533567901467821E-2"/>
          <c:w val="1"/>
          <c:h val="6.3755832108899305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309310882147288E-3"/>
          <c:y val="3.3318601916165438E-2"/>
          <c:w val="0.99053813782357036"/>
          <c:h val="0.78985049082331293"/>
        </c:manualLayout>
      </c:layout>
      <c:barChart>
        <c:barDir val="col"/>
        <c:grouping val="clustered"/>
        <c:varyColors val="0"/>
        <c:ser>
          <c:idx val="0"/>
          <c:order val="0"/>
          <c:tx>
            <c:strRef>
              <c:f>Sheet1!$B$1</c:f>
              <c:strCache>
                <c:ptCount val="1"/>
                <c:pt idx="0">
                  <c:v>Series 1</c:v>
                </c:pt>
              </c:strCache>
            </c:strRef>
          </c:tx>
          <c:spPr>
            <a:solidFill>
              <a:schemeClr val="accent3">
                <a:lumMod val="75000"/>
              </a:schemeClr>
            </a:solidFill>
            <a:ln>
              <a:noFill/>
            </a:ln>
            <a:effectLst/>
          </c:spPr>
          <c:invertIfNegative val="0"/>
          <c:dPt>
            <c:idx val="0"/>
            <c:invertIfNegative val="0"/>
            <c:bubble3D val="0"/>
            <c:spPr>
              <a:solidFill>
                <a:schemeClr val="accent3">
                  <a:lumMod val="75000"/>
                </a:schemeClr>
              </a:solidFill>
              <a:ln>
                <a:noFill/>
              </a:ln>
              <a:effectLst/>
            </c:spPr>
            <c:extLst>
              <c:ext xmlns:c16="http://schemas.microsoft.com/office/drawing/2014/chart" uri="{C3380CC4-5D6E-409C-BE32-E72D297353CC}">
                <c16:uniqueId val="{00000001-CA32-4476-A2C9-0963587A2C78}"/>
              </c:ext>
            </c:extLst>
          </c:dPt>
          <c:dPt>
            <c:idx val="2"/>
            <c:invertIfNegative val="0"/>
            <c:bubble3D val="0"/>
            <c:spPr>
              <a:solidFill>
                <a:schemeClr val="accent3">
                  <a:lumMod val="75000"/>
                </a:schemeClr>
              </a:solidFill>
              <a:ln>
                <a:noFill/>
              </a:ln>
              <a:effectLst/>
            </c:spPr>
            <c:extLst>
              <c:ext xmlns:c16="http://schemas.microsoft.com/office/drawing/2014/chart" uri="{C3380CC4-5D6E-409C-BE32-E72D297353CC}">
                <c16:uniqueId val="{00000003-CA32-4476-A2C9-0963587A2C78}"/>
              </c:ext>
            </c:extLst>
          </c:dPt>
          <c:dPt>
            <c:idx val="3"/>
            <c:invertIfNegative val="0"/>
            <c:bubble3D val="0"/>
            <c:spPr>
              <a:solidFill>
                <a:schemeClr val="accent3">
                  <a:lumMod val="75000"/>
                </a:schemeClr>
              </a:solidFill>
              <a:ln>
                <a:noFill/>
              </a:ln>
              <a:effectLst/>
            </c:spPr>
            <c:extLst>
              <c:ext xmlns:c16="http://schemas.microsoft.com/office/drawing/2014/chart" uri="{C3380CC4-5D6E-409C-BE32-E72D297353CC}">
                <c16:uniqueId val="{00000005-CA32-4476-A2C9-0963587A2C78}"/>
              </c:ext>
            </c:extLst>
          </c:dPt>
          <c:dPt>
            <c:idx val="4"/>
            <c:invertIfNegative val="0"/>
            <c:bubble3D val="0"/>
            <c:spPr>
              <a:solidFill>
                <a:schemeClr val="accent3">
                  <a:lumMod val="75000"/>
                </a:schemeClr>
              </a:solidFill>
              <a:ln>
                <a:noFill/>
              </a:ln>
              <a:effectLst/>
            </c:spPr>
            <c:extLst>
              <c:ext xmlns:c16="http://schemas.microsoft.com/office/drawing/2014/chart" uri="{C3380CC4-5D6E-409C-BE32-E72D297353CC}">
                <c16:uniqueId val="{00000007-CA32-4476-A2C9-0963587A2C78}"/>
              </c:ext>
            </c:extLst>
          </c:dPt>
          <c:dPt>
            <c:idx val="5"/>
            <c:invertIfNegative val="0"/>
            <c:bubble3D val="0"/>
            <c:spPr>
              <a:solidFill>
                <a:schemeClr val="accent3">
                  <a:lumMod val="75000"/>
                </a:schemeClr>
              </a:solidFill>
              <a:ln>
                <a:noFill/>
              </a:ln>
              <a:effectLst/>
            </c:spPr>
            <c:extLst>
              <c:ext xmlns:c16="http://schemas.microsoft.com/office/drawing/2014/chart" uri="{C3380CC4-5D6E-409C-BE32-E72D297353CC}">
                <c16:uniqueId val="{00000009-CA32-4476-A2C9-0963587A2C78}"/>
              </c:ext>
            </c:extLst>
          </c:dPt>
          <c:dLbls>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3">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CA32-4476-A2C9-0963587A2C78}"/>
                </c:ext>
              </c:extLst>
            </c:dLbl>
            <c:dLbl>
              <c:idx val="7"/>
              <c:layout>
                <c:manualLayout>
                  <c:x val="1.1685579516412074E-3"/>
                  <c:y val="-2.1202746673923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F90-4A4C-BEC6-A17142999AF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3">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Total population</c:v>
                </c:pt>
                <c:pt idx="2">
                  <c:v>NET: Checking symptoms / contact with a positive case</c:v>
                </c:pt>
                <c:pt idx="3">
                  <c:v>NET: Testing to enable</c:v>
                </c:pt>
                <c:pt idx="4">
                  <c:v>NET: Testing because I was asked to</c:v>
                </c:pt>
                <c:pt idx="5">
                  <c:v>NET: Testing due to contact with COVID-19</c:v>
                </c:pt>
                <c:pt idx="6">
                  <c:v>For my own peace of mind</c:v>
                </c:pt>
                <c:pt idx="7">
                  <c:v>It's the right thing to do</c:v>
                </c:pt>
              </c:strCache>
            </c:strRef>
          </c:cat>
          <c:val>
            <c:numRef>
              <c:f>Sheet1!$B$2:$B$9</c:f>
              <c:numCache>
                <c:formatCode>General</c:formatCode>
                <c:ptCount val="8"/>
                <c:pt idx="0" formatCode="0%">
                  <c:v>0.32</c:v>
                </c:pt>
                <c:pt idx="2" formatCode="0%">
                  <c:v>0.25</c:v>
                </c:pt>
                <c:pt idx="3" formatCode="0%">
                  <c:v>0.34</c:v>
                </c:pt>
                <c:pt idx="4" formatCode="0%">
                  <c:v>0.42</c:v>
                </c:pt>
                <c:pt idx="5" formatCode="0%">
                  <c:v>0.31</c:v>
                </c:pt>
                <c:pt idx="6" formatCode="0%">
                  <c:v>0.24</c:v>
                </c:pt>
                <c:pt idx="7" formatCode="0%">
                  <c:v>0.28999999999999998</c:v>
                </c:pt>
              </c:numCache>
            </c:numRef>
          </c:val>
          <c:extLst>
            <c:ext xmlns:c16="http://schemas.microsoft.com/office/drawing/2014/chart" uri="{C3380CC4-5D6E-409C-BE32-E72D297353CC}">
              <c16:uniqueId val="{00000008-CA32-4476-A2C9-0963587A2C78}"/>
            </c:ext>
          </c:extLst>
        </c:ser>
        <c:dLbls>
          <c:dLblPos val="outEnd"/>
          <c:showLegendKey val="0"/>
          <c:showVal val="1"/>
          <c:showCatName val="0"/>
          <c:showSerName val="0"/>
          <c:showPercent val="0"/>
          <c:showBubbleSize val="0"/>
        </c:dLbls>
        <c:gapWidth val="70"/>
        <c:axId val="1132175680"/>
        <c:axId val="1132172080"/>
      </c:barChart>
      <c:catAx>
        <c:axId val="1132175680"/>
        <c:scaling>
          <c:orientation val="minMax"/>
        </c:scaling>
        <c:delete val="1"/>
        <c:axPos val="b"/>
        <c:numFmt formatCode="General" sourceLinked="1"/>
        <c:majorTickMark val="none"/>
        <c:minorTickMark val="none"/>
        <c:tickLblPos val="nextTo"/>
        <c:crossAx val="1132172080"/>
        <c:crosses val="autoZero"/>
        <c:auto val="1"/>
        <c:lblAlgn val="ctr"/>
        <c:lblOffset val="100"/>
        <c:noMultiLvlLbl val="0"/>
      </c:catAx>
      <c:valAx>
        <c:axId val="1132172080"/>
        <c:scaling>
          <c:orientation val="minMax"/>
        </c:scaling>
        <c:delete val="1"/>
        <c:axPos val="l"/>
        <c:numFmt formatCode="0%" sourceLinked="1"/>
        <c:majorTickMark val="none"/>
        <c:minorTickMark val="none"/>
        <c:tickLblPos val="nextTo"/>
        <c:crossAx val="1132175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28796961985104E-2"/>
          <c:y val="0.12053832466419503"/>
          <c:w val="0.94380933850053728"/>
          <c:h val="0.76453249388751876"/>
        </c:manualLayout>
      </c:layout>
      <c:lineChart>
        <c:grouping val="standard"/>
        <c:varyColors val="0"/>
        <c:ser>
          <c:idx val="0"/>
          <c:order val="0"/>
          <c:tx>
            <c:strRef>
              <c:f>Sheet1!$B$1</c:f>
              <c:strCache>
                <c:ptCount val="1"/>
                <c:pt idx="0">
                  <c:v>I tested negative</c:v>
                </c:pt>
              </c:strCache>
            </c:strRef>
          </c:tx>
          <c:spPr>
            <a:ln w="28575" cap="rnd">
              <a:solidFill>
                <a:schemeClr val="accent3">
                  <a:lumMod val="20000"/>
                  <a:lumOff val="80000"/>
                </a:schemeClr>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71C-4FD5-92AD-2185A7BE0CE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29th Aug – 
5th Sept ‘22</c:v>
                </c:pt>
                <c:pt idx="1">
                  <c:v>6th – 19th 
Sept ‘22</c:v>
                </c:pt>
                <c:pt idx="2">
                  <c:v>20th Sept – 
3rd Oct '22</c:v>
                </c:pt>
                <c:pt idx="3">
                  <c:v>4th – 17th 
Oct '22</c:v>
                </c:pt>
                <c:pt idx="4">
                  <c:v>18th – 31st 
Oct '22</c:v>
                </c:pt>
                <c:pt idx="5">
                  <c:v>1st - 14th 
Nov '22</c:v>
                </c:pt>
                <c:pt idx="6">
                  <c:v>15th - 28th 
Nov '22</c:v>
                </c:pt>
                <c:pt idx="7">
                  <c:v>29th Nov - 
12th Dec '22</c:v>
                </c:pt>
                <c:pt idx="8">
                  <c:v>13th Dec '22 -
2nd Jan '23</c:v>
                </c:pt>
                <c:pt idx="9">
                  <c:v>3rd - 16th 
Jan '23</c:v>
                </c:pt>
                <c:pt idx="10">
                  <c:v>17th Jan - 
30th Jan '23</c:v>
                </c:pt>
                <c:pt idx="11">
                  <c:v>31st Jan - 
13th Feb'23</c:v>
                </c:pt>
              </c:strCache>
            </c:strRef>
          </c:cat>
          <c:val>
            <c:numRef>
              <c:f>Sheet1!$B$2:$B$13</c:f>
              <c:numCache>
                <c:formatCode>0%</c:formatCode>
                <c:ptCount val="12"/>
                <c:pt idx="0">
                  <c:v>0.35</c:v>
                </c:pt>
                <c:pt idx="1">
                  <c:v>0.36</c:v>
                </c:pt>
                <c:pt idx="2">
                  <c:v>0.38</c:v>
                </c:pt>
                <c:pt idx="3">
                  <c:v>0.35</c:v>
                </c:pt>
                <c:pt idx="4">
                  <c:v>0.4</c:v>
                </c:pt>
                <c:pt idx="5">
                  <c:v>0.38</c:v>
                </c:pt>
                <c:pt idx="6">
                  <c:v>0.35</c:v>
                </c:pt>
                <c:pt idx="7">
                  <c:v>0.34</c:v>
                </c:pt>
                <c:pt idx="8">
                  <c:v>0.37</c:v>
                </c:pt>
                <c:pt idx="9">
                  <c:v>0.35</c:v>
                </c:pt>
                <c:pt idx="10">
                  <c:v>0.36</c:v>
                </c:pt>
                <c:pt idx="11">
                  <c:v>0.4</c:v>
                </c:pt>
              </c:numCache>
            </c:numRef>
          </c:val>
          <c:smooth val="1"/>
          <c:extLst>
            <c:ext xmlns:c16="http://schemas.microsoft.com/office/drawing/2014/chart" uri="{C3380CC4-5D6E-409C-BE32-E72D297353CC}">
              <c16:uniqueId val="{00000000-A71C-4FD5-92AD-2185A7BE0CE8}"/>
            </c:ext>
          </c:extLst>
        </c:ser>
        <c:ser>
          <c:idx val="1"/>
          <c:order val="1"/>
          <c:tx>
            <c:strRef>
              <c:f>Sheet1!$C$1</c:f>
              <c:strCache>
                <c:ptCount val="1"/>
                <c:pt idx="0">
                  <c:v>It's no longer a requirement</c:v>
                </c:pt>
              </c:strCache>
            </c:strRef>
          </c:tx>
          <c:spPr>
            <a:ln w="28575" cap="rnd">
              <a:solidFill>
                <a:schemeClr val="accent3">
                  <a:lumMod val="60000"/>
                  <a:lumOff val="40000"/>
                </a:schemeClr>
              </a:solidFill>
              <a:prstDash val="sysDot"/>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71C-4FD5-92AD-2185A7BE0CE8}"/>
                </c:ext>
              </c:extLst>
            </c:dLbl>
            <c:dLbl>
              <c:idx val="11"/>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71C-4FD5-92AD-2185A7BE0CE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29th Aug – 
5th Sept ‘22</c:v>
                </c:pt>
                <c:pt idx="1">
                  <c:v>6th – 19th 
Sept ‘22</c:v>
                </c:pt>
                <c:pt idx="2">
                  <c:v>20th Sept – 
3rd Oct '22</c:v>
                </c:pt>
                <c:pt idx="3">
                  <c:v>4th – 17th 
Oct '22</c:v>
                </c:pt>
                <c:pt idx="4">
                  <c:v>18th – 31st 
Oct '22</c:v>
                </c:pt>
                <c:pt idx="5">
                  <c:v>1st - 14th 
Nov '22</c:v>
                </c:pt>
                <c:pt idx="6">
                  <c:v>15th - 28th 
Nov '22</c:v>
                </c:pt>
                <c:pt idx="7">
                  <c:v>29th Nov - 
12th Dec '22</c:v>
                </c:pt>
                <c:pt idx="8">
                  <c:v>13th Dec '22 -
2nd Jan '23</c:v>
                </c:pt>
                <c:pt idx="9">
                  <c:v>3rd - 16th 
Jan '23</c:v>
                </c:pt>
                <c:pt idx="10">
                  <c:v>17th Jan - 
30th Jan '23</c:v>
                </c:pt>
                <c:pt idx="11">
                  <c:v>31st Jan - 
13th Feb'23</c:v>
                </c:pt>
              </c:strCache>
            </c:strRef>
          </c:cat>
          <c:val>
            <c:numRef>
              <c:f>Sheet1!$C$2:$C$13</c:f>
              <c:numCache>
                <c:formatCode>0%</c:formatCode>
                <c:ptCount val="12"/>
                <c:pt idx="0">
                  <c:v>0.28999999999999998</c:v>
                </c:pt>
                <c:pt idx="1">
                  <c:v>0.3</c:v>
                </c:pt>
                <c:pt idx="2">
                  <c:v>0.25</c:v>
                </c:pt>
                <c:pt idx="3">
                  <c:v>0.33</c:v>
                </c:pt>
                <c:pt idx="4">
                  <c:v>0.32</c:v>
                </c:pt>
                <c:pt idx="5">
                  <c:v>0.34</c:v>
                </c:pt>
                <c:pt idx="6">
                  <c:v>0.35</c:v>
                </c:pt>
                <c:pt idx="7">
                  <c:v>0.34</c:v>
                </c:pt>
                <c:pt idx="8">
                  <c:v>0.33</c:v>
                </c:pt>
                <c:pt idx="9">
                  <c:v>0.35</c:v>
                </c:pt>
                <c:pt idx="10">
                  <c:v>0.32</c:v>
                </c:pt>
                <c:pt idx="11">
                  <c:v>0.28999999999999998</c:v>
                </c:pt>
              </c:numCache>
            </c:numRef>
          </c:val>
          <c:smooth val="1"/>
          <c:extLst>
            <c:ext xmlns:c16="http://schemas.microsoft.com/office/drawing/2014/chart" uri="{C3380CC4-5D6E-409C-BE32-E72D297353CC}">
              <c16:uniqueId val="{00000001-A71C-4FD5-92AD-2185A7BE0CE8}"/>
            </c:ext>
          </c:extLst>
        </c:ser>
        <c:ser>
          <c:idx val="2"/>
          <c:order val="2"/>
          <c:tx>
            <c:strRef>
              <c:f>Sheet1!$D$1</c:f>
              <c:strCache>
                <c:ptCount val="1"/>
                <c:pt idx="0">
                  <c:v>I didn't feel the need to</c:v>
                </c:pt>
              </c:strCache>
            </c:strRef>
          </c:tx>
          <c:spPr>
            <a:ln w="28575" cap="rnd">
              <a:solidFill>
                <a:schemeClr val="accent3"/>
              </a:solidFill>
              <a:prstDash val="sysDash"/>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71C-4FD5-92AD-2185A7BE0CE8}"/>
                </c:ext>
              </c:extLst>
            </c:dLbl>
            <c:dLbl>
              <c:idx val="11"/>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71C-4FD5-92AD-2185A7BE0CE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29th Aug – 
5th Sept ‘22</c:v>
                </c:pt>
                <c:pt idx="1">
                  <c:v>6th – 19th 
Sept ‘22</c:v>
                </c:pt>
                <c:pt idx="2">
                  <c:v>20th Sept – 
3rd Oct '22</c:v>
                </c:pt>
                <c:pt idx="3">
                  <c:v>4th – 17th 
Oct '22</c:v>
                </c:pt>
                <c:pt idx="4">
                  <c:v>18th – 31st 
Oct '22</c:v>
                </c:pt>
                <c:pt idx="5">
                  <c:v>1st - 14th 
Nov '22</c:v>
                </c:pt>
                <c:pt idx="6">
                  <c:v>15th - 28th 
Nov '22</c:v>
                </c:pt>
                <c:pt idx="7">
                  <c:v>29th Nov - 
12th Dec '22</c:v>
                </c:pt>
                <c:pt idx="8">
                  <c:v>13th Dec '22 -
2nd Jan '23</c:v>
                </c:pt>
                <c:pt idx="9">
                  <c:v>3rd - 16th 
Jan '23</c:v>
                </c:pt>
                <c:pt idx="10">
                  <c:v>17th Jan - 
30th Jan '23</c:v>
                </c:pt>
                <c:pt idx="11">
                  <c:v>31st Jan - 
13th Feb'23</c:v>
                </c:pt>
              </c:strCache>
            </c:strRef>
          </c:cat>
          <c:val>
            <c:numRef>
              <c:f>Sheet1!$D$2:$D$13</c:f>
              <c:numCache>
                <c:formatCode>0%</c:formatCode>
                <c:ptCount val="12"/>
                <c:pt idx="0">
                  <c:v>0.4</c:v>
                </c:pt>
                <c:pt idx="1">
                  <c:v>0.42</c:v>
                </c:pt>
                <c:pt idx="2">
                  <c:v>0.47</c:v>
                </c:pt>
                <c:pt idx="3">
                  <c:v>0.46</c:v>
                </c:pt>
                <c:pt idx="4">
                  <c:v>0.4</c:v>
                </c:pt>
                <c:pt idx="5">
                  <c:v>0.43</c:v>
                </c:pt>
                <c:pt idx="6">
                  <c:v>0.44</c:v>
                </c:pt>
                <c:pt idx="7">
                  <c:v>0.42</c:v>
                </c:pt>
                <c:pt idx="8">
                  <c:v>0.45</c:v>
                </c:pt>
                <c:pt idx="9">
                  <c:v>0.41</c:v>
                </c:pt>
                <c:pt idx="10">
                  <c:v>0.44</c:v>
                </c:pt>
                <c:pt idx="11">
                  <c:v>0.4</c:v>
                </c:pt>
              </c:numCache>
            </c:numRef>
          </c:val>
          <c:smooth val="1"/>
          <c:extLst>
            <c:ext xmlns:c16="http://schemas.microsoft.com/office/drawing/2014/chart" uri="{C3380CC4-5D6E-409C-BE32-E72D297353CC}">
              <c16:uniqueId val="{00000002-A71C-4FD5-92AD-2185A7BE0CE8}"/>
            </c:ext>
          </c:extLst>
        </c:ser>
        <c:ser>
          <c:idx val="3"/>
          <c:order val="3"/>
          <c:tx>
            <c:strRef>
              <c:f>Sheet1!$E$1</c:f>
              <c:strCache>
                <c:ptCount val="1"/>
                <c:pt idx="0">
                  <c:v>I tried to but I couldn't submit the result</c:v>
                </c:pt>
              </c:strCache>
            </c:strRef>
          </c:tx>
          <c:spPr>
            <a:ln w="28575" cap="rnd" cmpd="dbl">
              <a:solidFill>
                <a:schemeClr val="accent3">
                  <a:lumMod val="50000"/>
                </a:schemeClr>
              </a:solidFill>
              <a:prstDash val="solid"/>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71C-4FD5-92AD-2185A7BE0CE8}"/>
                </c:ext>
              </c:extLst>
            </c:dLbl>
            <c:dLbl>
              <c:idx val="11"/>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71C-4FD5-92AD-2185A7BE0CE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29th Aug – 
5th Sept ‘22</c:v>
                </c:pt>
                <c:pt idx="1">
                  <c:v>6th – 19th 
Sept ‘22</c:v>
                </c:pt>
                <c:pt idx="2">
                  <c:v>20th Sept – 
3rd Oct '22</c:v>
                </c:pt>
                <c:pt idx="3">
                  <c:v>4th – 17th 
Oct '22</c:v>
                </c:pt>
                <c:pt idx="4">
                  <c:v>18th – 31st 
Oct '22</c:v>
                </c:pt>
                <c:pt idx="5">
                  <c:v>1st - 14th 
Nov '22</c:v>
                </c:pt>
                <c:pt idx="6">
                  <c:v>15th - 28th 
Nov '22</c:v>
                </c:pt>
                <c:pt idx="7">
                  <c:v>29th Nov - 
12th Dec '22</c:v>
                </c:pt>
                <c:pt idx="8">
                  <c:v>13th Dec '22 -
2nd Jan '23</c:v>
                </c:pt>
                <c:pt idx="9">
                  <c:v>3rd - 16th 
Jan '23</c:v>
                </c:pt>
                <c:pt idx="10">
                  <c:v>17th Jan - 
30th Jan '23</c:v>
                </c:pt>
                <c:pt idx="11">
                  <c:v>31st Jan - 
13th Feb'23</c:v>
                </c:pt>
              </c:strCache>
            </c:strRef>
          </c:cat>
          <c:val>
            <c:numRef>
              <c:f>Sheet1!$E$2:$E$13</c:f>
              <c:numCache>
                <c:formatCode>0%</c:formatCode>
                <c:ptCount val="12"/>
                <c:pt idx="0">
                  <c:v>7.0000000000000007E-2</c:v>
                </c:pt>
                <c:pt idx="1">
                  <c:v>0.05</c:v>
                </c:pt>
                <c:pt idx="2">
                  <c:v>0.04</c:v>
                </c:pt>
                <c:pt idx="3">
                  <c:v>0.05</c:v>
                </c:pt>
                <c:pt idx="4">
                  <c:v>0.04</c:v>
                </c:pt>
                <c:pt idx="5">
                  <c:v>0.03</c:v>
                </c:pt>
                <c:pt idx="6">
                  <c:v>0.02</c:v>
                </c:pt>
                <c:pt idx="7">
                  <c:v>0.05</c:v>
                </c:pt>
                <c:pt idx="8">
                  <c:v>0.04</c:v>
                </c:pt>
                <c:pt idx="9">
                  <c:v>0.04</c:v>
                </c:pt>
                <c:pt idx="10">
                  <c:v>0.04</c:v>
                </c:pt>
                <c:pt idx="11">
                  <c:v>0.04</c:v>
                </c:pt>
              </c:numCache>
            </c:numRef>
          </c:val>
          <c:smooth val="1"/>
          <c:extLst>
            <c:ext xmlns:c16="http://schemas.microsoft.com/office/drawing/2014/chart" uri="{C3380CC4-5D6E-409C-BE32-E72D297353CC}">
              <c16:uniqueId val="{00000003-A71C-4FD5-92AD-2185A7BE0CE8}"/>
            </c:ext>
          </c:extLst>
        </c:ser>
        <c:ser>
          <c:idx val="4"/>
          <c:order val="4"/>
          <c:tx>
            <c:strRef>
              <c:f>Sheet1!$F$1</c:f>
              <c:strCache>
                <c:ptCount val="1"/>
                <c:pt idx="0">
                  <c:v>I don't know how to</c:v>
                </c:pt>
              </c:strCache>
            </c:strRef>
          </c:tx>
          <c:spPr>
            <a:ln w="28575" cap="rnd" cmpd="dbl">
              <a:solidFill>
                <a:schemeClr val="tx2">
                  <a:lumMod val="60000"/>
                  <a:lumOff val="40000"/>
                </a:schemeClr>
              </a:solidFill>
              <a:prstDash val="sysDash"/>
              <a:round/>
            </a:ln>
            <a:effectLst/>
          </c:spPr>
          <c:marker>
            <c:symbol val="none"/>
          </c:marker>
          <c:dLbls>
            <c:dLbl>
              <c:idx val="0"/>
              <c:layout>
                <c:manualLayout>
                  <c:x val="-3.3786393893908986E-2"/>
                  <c:y val="-2.62374588734144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71C-4FD5-92AD-2185A7BE0CE8}"/>
                </c:ext>
              </c:extLst>
            </c:dLbl>
            <c:dLbl>
              <c:idx val="11"/>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71C-4FD5-92AD-2185A7BE0CE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29th Aug – 
5th Sept ‘22</c:v>
                </c:pt>
                <c:pt idx="1">
                  <c:v>6th – 19th 
Sept ‘22</c:v>
                </c:pt>
                <c:pt idx="2">
                  <c:v>20th Sept – 
3rd Oct '22</c:v>
                </c:pt>
                <c:pt idx="3">
                  <c:v>4th – 17th 
Oct '22</c:v>
                </c:pt>
                <c:pt idx="4">
                  <c:v>18th – 31st 
Oct '22</c:v>
                </c:pt>
                <c:pt idx="5">
                  <c:v>1st - 14th 
Nov '22</c:v>
                </c:pt>
                <c:pt idx="6">
                  <c:v>15th - 28th 
Nov '22</c:v>
                </c:pt>
                <c:pt idx="7">
                  <c:v>29th Nov - 
12th Dec '22</c:v>
                </c:pt>
                <c:pt idx="8">
                  <c:v>13th Dec '22 -
2nd Jan '23</c:v>
                </c:pt>
                <c:pt idx="9">
                  <c:v>3rd - 16th 
Jan '23</c:v>
                </c:pt>
                <c:pt idx="10">
                  <c:v>17th Jan - 
30th Jan '23</c:v>
                </c:pt>
                <c:pt idx="11">
                  <c:v>31st Jan - 
13th Feb'23</c:v>
                </c:pt>
              </c:strCache>
            </c:strRef>
          </c:cat>
          <c:val>
            <c:numRef>
              <c:f>Sheet1!$F$2:$F$13</c:f>
              <c:numCache>
                <c:formatCode>0%</c:formatCode>
                <c:ptCount val="12"/>
                <c:pt idx="0">
                  <c:v>0.08</c:v>
                </c:pt>
                <c:pt idx="1">
                  <c:v>7.0000000000000007E-2</c:v>
                </c:pt>
                <c:pt idx="2">
                  <c:v>0.04</c:v>
                </c:pt>
                <c:pt idx="3">
                  <c:v>0.06</c:v>
                </c:pt>
                <c:pt idx="4">
                  <c:v>0.04</c:v>
                </c:pt>
                <c:pt idx="5">
                  <c:v>0.06</c:v>
                </c:pt>
                <c:pt idx="6">
                  <c:v>0.04</c:v>
                </c:pt>
                <c:pt idx="7">
                  <c:v>7.0000000000000007E-2</c:v>
                </c:pt>
                <c:pt idx="8">
                  <c:v>0.08</c:v>
                </c:pt>
                <c:pt idx="9">
                  <c:v>0.06</c:v>
                </c:pt>
                <c:pt idx="10">
                  <c:v>0.08</c:v>
                </c:pt>
                <c:pt idx="11">
                  <c:v>0.08</c:v>
                </c:pt>
              </c:numCache>
            </c:numRef>
          </c:val>
          <c:smooth val="1"/>
          <c:extLst>
            <c:ext xmlns:c16="http://schemas.microsoft.com/office/drawing/2014/chart" uri="{C3380CC4-5D6E-409C-BE32-E72D297353CC}">
              <c16:uniqueId val="{00000004-A71C-4FD5-92AD-2185A7BE0CE8}"/>
            </c:ext>
          </c:extLst>
        </c:ser>
        <c:dLbls>
          <c:showLegendKey val="0"/>
          <c:showVal val="0"/>
          <c:showCatName val="0"/>
          <c:showSerName val="0"/>
          <c:showPercent val="0"/>
          <c:showBubbleSize val="0"/>
        </c:dLbls>
        <c:smooth val="0"/>
        <c:axId val="722575887"/>
        <c:axId val="722578799"/>
      </c:lineChart>
      <c:catAx>
        <c:axId val="722575887"/>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22578799"/>
        <c:crosses val="autoZero"/>
        <c:auto val="1"/>
        <c:lblAlgn val="ctr"/>
        <c:lblOffset val="100"/>
        <c:noMultiLvlLbl val="0"/>
      </c:catAx>
      <c:valAx>
        <c:axId val="722578799"/>
        <c:scaling>
          <c:orientation val="minMax"/>
        </c:scaling>
        <c:delete val="1"/>
        <c:axPos val="l"/>
        <c:numFmt formatCode="0%" sourceLinked="1"/>
        <c:majorTickMark val="out"/>
        <c:minorTickMark val="none"/>
        <c:tickLblPos val="nextTo"/>
        <c:crossAx val="72257588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160748905999003"/>
          <c:w val="1"/>
          <c:h val="0.87465961336066023"/>
        </c:manualLayout>
      </c:layout>
      <c:barChart>
        <c:barDir val="col"/>
        <c:grouping val="clustered"/>
        <c:varyColors val="0"/>
        <c:ser>
          <c:idx val="0"/>
          <c:order val="0"/>
          <c:tx>
            <c:strRef>
              <c:f>Sheet1!$B$1</c:f>
              <c:strCache>
                <c:ptCount val="1"/>
                <c:pt idx="0">
                  <c:v>Officially registered</c:v>
                </c:pt>
              </c:strCache>
            </c:strRef>
          </c:tx>
          <c:spPr>
            <a:solidFill>
              <a:schemeClr val="accent3">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3">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Sheet1!$A$6:$A$10</c:f>
              <c:strCache>
                <c:ptCount val="5"/>
                <c:pt idx="0">
                  <c:v>NET: Continued to test</c:v>
                </c:pt>
                <c:pt idx="1">
                  <c:v>Every day until I tested negative</c:v>
                </c:pt>
                <c:pt idx="2">
                  <c:v>Every 2 days until I tested negative</c:v>
                </c:pt>
                <c:pt idx="3">
                  <c:v>Every 3-4 days until I tested negative</c:v>
                </c:pt>
                <c:pt idx="4">
                  <c:v>I didn't test any further</c:v>
                </c:pt>
              </c:strCache>
            </c:strRef>
          </c:cat>
          <c:val>
            <c:numRef>
              <c:f>Sheet1!$B$6:$B$10</c:f>
              <c:numCache>
                <c:formatCode>0%</c:formatCode>
                <c:ptCount val="5"/>
                <c:pt idx="0">
                  <c:v>0.87</c:v>
                </c:pt>
                <c:pt idx="1">
                  <c:v>0.38</c:v>
                </c:pt>
                <c:pt idx="2">
                  <c:v>0.22</c:v>
                </c:pt>
                <c:pt idx="3">
                  <c:v>0.27</c:v>
                </c:pt>
                <c:pt idx="4">
                  <c:v>0.11</c:v>
                </c:pt>
              </c:numCache>
            </c:numRef>
          </c:val>
          <c:extLst>
            <c:ext xmlns:c16="http://schemas.microsoft.com/office/drawing/2014/chart" uri="{C3380CC4-5D6E-409C-BE32-E72D297353CC}">
              <c16:uniqueId val="{00000000-9642-4608-9FDD-1700B0D0967F}"/>
            </c:ext>
          </c:extLst>
        </c:ser>
        <c:ser>
          <c:idx val="1"/>
          <c:order val="1"/>
          <c:tx>
            <c:strRef>
              <c:f>Sheet1!$C$1</c:f>
              <c:strCache>
                <c:ptCount val="1"/>
                <c:pt idx="0">
                  <c:v>I did not report the result to anyone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accent3"/>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Sheet1!$A$6:$A$10</c:f>
              <c:strCache>
                <c:ptCount val="5"/>
                <c:pt idx="0">
                  <c:v>NET: Continued to test</c:v>
                </c:pt>
                <c:pt idx="1">
                  <c:v>Every day until I tested negative</c:v>
                </c:pt>
                <c:pt idx="2">
                  <c:v>Every 2 days until I tested negative</c:v>
                </c:pt>
                <c:pt idx="3">
                  <c:v>Every 3-4 days until I tested negative</c:v>
                </c:pt>
                <c:pt idx="4">
                  <c:v>I didn't test any further</c:v>
                </c:pt>
              </c:strCache>
            </c:strRef>
          </c:cat>
          <c:val>
            <c:numRef>
              <c:f>Sheet1!$C$6:$C$10</c:f>
              <c:numCache>
                <c:formatCode>0%</c:formatCode>
                <c:ptCount val="5"/>
                <c:pt idx="0">
                  <c:v>0.65</c:v>
                </c:pt>
                <c:pt idx="1">
                  <c:v>0.25</c:v>
                </c:pt>
                <c:pt idx="2">
                  <c:v>0.16</c:v>
                </c:pt>
                <c:pt idx="3">
                  <c:v>0.24</c:v>
                </c:pt>
                <c:pt idx="4">
                  <c:v>0.28000000000000003</c:v>
                </c:pt>
              </c:numCache>
            </c:numRef>
          </c:val>
          <c:extLst>
            <c:ext xmlns:c16="http://schemas.microsoft.com/office/drawing/2014/chart" uri="{C3380CC4-5D6E-409C-BE32-E72D297353CC}">
              <c16:uniqueId val="{00000001-9642-4608-9FDD-1700B0D0967F}"/>
            </c:ext>
          </c:extLst>
        </c:ser>
        <c:dLbls>
          <c:dLblPos val="outEnd"/>
          <c:showLegendKey val="0"/>
          <c:showVal val="1"/>
          <c:showCatName val="0"/>
          <c:showSerName val="0"/>
          <c:showPercent val="0"/>
          <c:showBubbleSize val="0"/>
        </c:dLbls>
        <c:gapWidth val="70"/>
        <c:overlap val="-5"/>
        <c:axId val="556748520"/>
        <c:axId val="556746720"/>
      </c:barChart>
      <c:catAx>
        <c:axId val="556748520"/>
        <c:scaling>
          <c:orientation val="minMax"/>
        </c:scaling>
        <c:delete val="1"/>
        <c:axPos val="b"/>
        <c:numFmt formatCode="General" sourceLinked="1"/>
        <c:majorTickMark val="out"/>
        <c:minorTickMark val="none"/>
        <c:tickLblPos val="nextTo"/>
        <c:crossAx val="556746720"/>
        <c:crosses val="autoZero"/>
        <c:auto val="1"/>
        <c:lblAlgn val="ctr"/>
        <c:lblOffset val="100"/>
        <c:noMultiLvlLbl val="0"/>
      </c:catAx>
      <c:valAx>
        <c:axId val="556746720"/>
        <c:scaling>
          <c:orientation val="minMax"/>
        </c:scaling>
        <c:delete val="1"/>
        <c:axPos val="l"/>
        <c:numFmt formatCode="0%" sourceLinked="1"/>
        <c:majorTickMark val="out"/>
        <c:minorTickMark val="none"/>
        <c:tickLblPos val="nextTo"/>
        <c:crossAx val="556748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160748905999003"/>
          <c:w val="1"/>
          <c:h val="0.87465961336066023"/>
        </c:manualLayout>
      </c:layout>
      <c:barChart>
        <c:barDir val="col"/>
        <c:grouping val="clustered"/>
        <c:varyColors val="0"/>
        <c:ser>
          <c:idx val="0"/>
          <c:order val="0"/>
          <c:tx>
            <c:strRef>
              <c:f>Sheet1!$B$1</c:f>
              <c:strCache>
                <c:ptCount val="1"/>
                <c:pt idx="0">
                  <c:v>Officially registered</c:v>
                </c:pt>
              </c:strCache>
            </c:strRef>
          </c:tx>
          <c:spPr>
            <a:solidFill>
              <a:schemeClr val="accent3">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3">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stayed at home</c:v>
                </c:pt>
                <c:pt idx="1">
                  <c:v>I left the house, but only to get a COVID-19 test</c:v>
                </c:pt>
                <c:pt idx="2">
                  <c:v>I left the house, for other reasons</c:v>
                </c:pt>
              </c:strCache>
            </c:strRef>
          </c:cat>
          <c:val>
            <c:numRef>
              <c:f>Sheet1!$B$2:$B$4</c:f>
              <c:numCache>
                <c:formatCode>0%</c:formatCode>
                <c:ptCount val="3"/>
                <c:pt idx="0">
                  <c:v>0.92</c:v>
                </c:pt>
                <c:pt idx="1">
                  <c:v>0.06</c:v>
                </c:pt>
                <c:pt idx="2">
                  <c:v>0.03</c:v>
                </c:pt>
              </c:numCache>
            </c:numRef>
          </c:val>
          <c:extLst>
            <c:ext xmlns:c16="http://schemas.microsoft.com/office/drawing/2014/chart" uri="{C3380CC4-5D6E-409C-BE32-E72D297353CC}">
              <c16:uniqueId val="{00000000-478E-4207-9E96-AE89F7038EF9}"/>
            </c:ext>
          </c:extLst>
        </c:ser>
        <c:ser>
          <c:idx val="1"/>
          <c:order val="1"/>
          <c:tx>
            <c:strRef>
              <c:f>Sheet1!$C$1</c:f>
              <c:strCache>
                <c:ptCount val="1"/>
                <c:pt idx="0">
                  <c:v>I did not report the result to anyone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accent3"/>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stayed at home</c:v>
                </c:pt>
                <c:pt idx="1">
                  <c:v>I left the house, but only to get a COVID-19 test</c:v>
                </c:pt>
                <c:pt idx="2">
                  <c:v>I left the house, for other reasons</c:v>
                </c:pt>
              </c:strCache>
            </c:strRef>
          </c:cat>
          <c:val>
            <c:numRef>
              <c:f>Sheet1!$C$2:$C$4</c:f>
              <c:numCache>
                <c:formatCode>0%</c:formatCode>
                <c:ptCount val="3"/>
                <c:pt idx="0">
                  <c:v>0.87</c:v>
                </c:pt>
                <c:pt idx="1">
                  <c:v>0.04</c:v>
                </c:pt>
                <c:pt idx="2">
                  <c:v>0.06</c:v>
                </c:pt>
              </c:numCache>
            </c:numRef>
          </c:val>
          <c:extLst>
            <c:ext xmlns:c16="http://schemas.microsoft.com/office/drawing/2014/chart" uri="{C3380CC4-5D6E-409C-BE32-E72D297353CC}">
              <c16:uniqueId val="{00000001-478E-4207-9E96-AE89F7038EF9}"/>
            </c:ext>
          </c:extLst>
        </c:ser>
        <c:dLbls>
          <c:dLblPos val="outEnd"/>
          <c:showLegendKey val="0"/>
          <c:showVal val="1"/>
          <c:showCatName val="0"/>
          <c:showSerName val="0"/>
          <c:showPercent val="0"/>
          <c:showBubbleSize val="0"/>
        </c:dLbls>
        <c:gapWidth val="70"/>
        <c:overlap val="-5"/>
        <c:axId val="556748520"/>
        <c:axId val="556746720"/>
      </c:barChart>
      <c:catAx>
        <c:axId val="556748520"/>
        <c:scaling>
          <c:orientation val="minMax"/>
        </c:scaling>
        <c:delete val="1"/>
        <c:axPos val="b"/>
        <c:numFmt formatCode="General" sourceLinked="1"/>
        <c:majorTickMark val="out"/>
        <c:minorTickMark val="none"/>
        <c:tickLblPos val="nextTo"/>
        <c:crossAx val="556746720"/>
        <c:crosses val="autoZero"/>
        <c:auto val="1"/>
        <c:lblAlgn val="ctr"/>
        <c:lblOffset val="100"/>
        <c:noMultiLvlLbl val="0"/>
      </c:catAx>
      <c:valAx>
        <c:axId val="556746720"/>
        <c:scaling>
          <c:orientation val="minMax"/>
        </c:scaling>
        <c:delete val="1"/>
        <c:axPos val="l"/>
        <c:numFmt formatCode="0%" sourceLinked="1"/>
        <c:majorTickMark val="out"/>
        <c:minorTickMark val="none"/>
        <c:tickLblPos val="nextTo"/>
        <c:crossAx val="556748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28796961985104E-2"/>
          <c:y val="0.12053832466419503"/>
          <c:w val="0.94380933850053728"/>
          <c:h val="0.76453249388751876"/>
        </c:manualLayout>
      </c:layout>
      <c:lineChart>
        <c:grouping val="standard"/>
        <c:varyColors val="0"/>
        <c:ser>
          <c:idx val="0"/>
          <c:order val="0"/>
          <c:tx>
            <c:strRef>
              <c:f>Sheet1!$B$1</c:f>
              <c:strCache>
                <c:ptCount val="1"/>
                <c:pt idx="0">
                  <c:v>NET Official registering - stayed at home</c:v>
                </c:pt>
              </c:strCache>
            </c:strRef>
          </c:tx>
          <c:spPr>
            <a:ln w="28575" cap="rnd">
              <a:solidFill>
                <a:schemeClr val="accent3">
                  <a:lumMod val="20000"/>
                  <a:lumOff val="80000"/>
                </a:schemeClr>
              </a:solidFill>
              <a:round/>
            </a:ln>
            <a:effectLst/>
          </c:spPr>
          <c:marker>
            <c:symbol val="none"/>
          </c:marker>
          <c:dLbls>
            <c:dLbl>
              <c:idx val="11"/>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AC0-462E-A653-518FB8D851F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29th Aug – 
5th Sept ‘22</c:v>
                </c:pt>
                <c:pt idx="1">
                  <c:v>6th – 19th 
Sept ‘22</c:v>
                </c:pt>
                <c:pt idx="2">
                  <c:v>20th Sept – 
3rd Oct '22</c:v>
                </c:pt>
                <c:pt idx="3">
                  <c:v>4th – 17th 
Oct '22</c:v>
                </c:pt>
                <c:pt idx="4">
                  <c:v>18th – 31st 
Oct '22</c:v>
                </c:pt>
                <c:pt idx="5">
                  <c:v>1st - 14th 
Nov '22</c:v>
                </c:pt>
                <c:pt idx="6">
                  <c:v>15th - 28th 
Nov '22</c:v>
                </c:pt>
                <c:pt idx="7">
                  <c:v>29th Nov - 
12th Dec '22</c:v>
                </c:pt>
                <c:pt idx="8">
                  <c:v>13th Dec '22 -
2nd Jan '23</c:v>
                </c:pt>
                <c:pt idx="9">
                  <c:v>3rd - 16th 
Jan '23</c:v>
                </c:pt>
                <c:pt idx="10">
                  <c:v>17th Jan - 
30th Jan '23</c:v>
                </c:pt>
                <c:pt idx="11">
                  <c:v>31st Jan - 
13th Feb'23</c:v>
                </c:pt>
              </c:strCache>
            </c:strRef>
          </c:cat>
          <c:val>
            <c:numRef>
              <c:f>Sheet1!$B$2:$B$13</c:f>
              <c:numCache>
                <c:formatCode>0%</c:formatCode>
                <c:ptCount val="12"/>
                <c:pt idx="0">
                  <c:v>0.83</c:v>
                </c:pt>
                <c:pt idx="1">
                  <c:v>0.8</c:v>
                </c:pt>
                <c:pt idx="2">
                  <c:v>0.81</c:v>
                </c:pt>
                <c:pt idx="3">
                  <c:v>0.81</c:v>
                </c:pt>
                <c:pt idx="4">
                  <c:v>0.86</c:v>
                </c:pt>
                <c:pt idx="5">
                  <c:v>0.85</c:v>
                </c:pt>
                <c:pt idx="6">
                  <c:v>0.86</c:v>
                </c:pt>
                <c:pt idx="7">
                  <c:v>0.84</c:v>
                </c:pt>
                <c:pt idx="8">
                  <c:v>0.86</c:v>
                </c:pt>
                <c:pt idx="9">
                  <c:v>0.87</c:v>
                </c:pt>
                <c:pt idx="10">
                  <c:v>0.87</c:v>
                </c:pt>
                <c:pt idx="11">
                  <c:v>0.92</c:v>
                </c:pt>
              </c:numCache>
            </c:numRef>
          </c:val>
          <c:smooth val="1"/>
          <c:extLst>
            <c:ext xmlns:c16="http://schemas.microsoft.com/office/drawing/2014/chart" uri="{C3380CC4-5D6E-409C-BE32-E72D297353CC}">
              <c16:uniqueId val="{00000001-8AC0-462E-A653-518FB8D851F1}"/>
            </c:ext>
          </c:extLst>
        </c:ser>
        <c:ser>
          <c:idx val="1"/>
          <c:order val="1"/>
          <c:tx>
            <c:strRef>
              <c:f>Sheet1!$C$1</c:f>
              <c:strCache>
                <c:ptCount val="1"/>
                <c:pt idx="0">
                  <c:v>Did not report - stayed at home</c:v>
                </c:pt>
              </c:strCache>
            </c:strRef>
          </c:tx>
          <c:spPr>
            <a:ln w="28575" cap="rnd">
              <a:solidFill>
                <a:schemeClr val="accent3">
                  <a:lumMod val="60000"/>
                  <a:lumOff val="40000"/>
                </a:schemeClr>
              </a:solidFill>
              <a:prstDash val="sysDot"/>
              <a:round/>
            </a:ln>
            <a:effectLst/>
          </c:spPr>
          <c:marker>
            <c:symbol val="none"/>
          </c:marker>
          <c:dLbls>
            <c:dLbl>
              <c:idx val="0"/>
              <c:layout>
                <c:manualLayout>
                  <c:x val="-3.7660334784726419E-2"/>
                  <c:y val="1.45763660407858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AC0-462E-A653-518FB8D851F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29th Aug – 
5th Sept ‘22</c:v>
                </c:pt>
                <c:pt idx="1">
                  <c:v>6th – 19th 
Sept ‘22</c:v>
                </c:pt>
                <c:pt idx="2">
                  <c:v>20th Sept – 
3rd Oct '22</c:v>
                </c:pt>
                <c:pt idx="3">
                  <c:v>4th – 17th 
Oct '22</c:v>
                </c:pt>
                <c:pt idx="4">
                  <c:v>18th – 31st 
Oct '22</c:v>
                </c:pt>
                <c:pt idx="5">
                  <c:v>1st - 14th 
Nov '22</c:v>
                </c:pt>
                <c:pt idx="6">
                  <c:v>15th - 28th 
Nov '22</c:v>
                </c:pt>
                <c:pt idx="7">
                  <c:v>29th Nov - 
12th Dec '22</c:v>
                </c:pt>
                <c:pt idx="8">
                  <c:v>13th Dec '22 -
2nd Jan '23</c:v>
                </c:pt>
                <c:pt idx="9">
                  <c:v>3rd - 16th 
Jan '23</c:v>
                </c:pt>
                <c:pt idx="10">
                  <c:v>17th Jan - 
30th Jan '23</c:v>
                </c:pt>
                <c:pt idx="11">
                  <c:v>31st Jan - 
13th Feb'23</c:v>
                </c:pt>
              </c:strCache>
            </c:strRef>
          </c:cat>
          <c:val>
            <c:numRef>
              <c:f>Sheet1!$C$2:$C$13</c:f>
              <c:numCache>
                <c:formatCode>0%</c:formatCode>
                <c:ptCount val="12"/>
                <c:pt idx="0">
                  <c:v>0.83</c:v>
                </c:pt>
                <c:pt idx="1">
                  <c:v>0.82</c:v>
                </c:pt>
                <c:pt idx="2">
                  <c:v>0.81</c:v>
                </c:pt>
                <c:pt idx="3">
                  <c:v>0.85</c:v>
                </c:pt>
                <c:pt idx="4">
                  <c:v>0.82</c:v>
                </c:pt>
                <c:pt idx="5">
                  <c:v>0.86</c:v>
                </c:pt>
                <c:pt idx="6">
                  <c:v>0.81</c:v>
                </c:pt>
                <c:pt idx="7">
                  <c:v>0.84</c:v>
                </c:pt>
                <c:pt idx="8">
                  <c:v>0.84</c:v>
                </c:pt>
                <c:pt idx="9">
                  <c:v>0.86</c:v>
                </c:pt>
                <c:pt idx="10">
                  <c:v>0.88</c:v>
                </c:pt>
                <c:pt idx="11">
                  <c:v>0.87</c:v>
                </c:pt>
              </c:numCache>
            </c:numRef>
          </c:val>
          <c:smooth val="1"/>
          <c:extLst>
            <c:ext xmlns:c16="http://schemas.microsoft.com/office/drawing/2014/chart" uri="{C3380CC4-5D6E-409C-BE32-E72D297353CC}">
              <c16:uniqueId val="{00000002-8AC0-462E-A653-518FB8D851F1}"/>
            </c:ext>
          </c:extLst>
        </c:ser>
        <c:ser>
          <c:idx val="2"/>
          <c:order val="2"/>
          <c:tx>
            <c:strRef>
              <c:f>Sheet1!$D$1</c:f>
              <c:strCache>
                <c:ptCount val="1"/>
                <c:pt idx="0">
                  <c:v>NET Official registering - NET continued to test</c:v>
                </c:pt>
              </c:strCache>
            </c:strRef>
          </c:tx>
          <c:spPr>
            <a:ln w="28575" cap="rnd">
              <a:solidFill>
                <a:schemeClr val="accent3"/>
              </a:solidFill>
              <a:prstDash val="sysDash"/>
              <a:round/>
            </a:ln>
            <a:effectLst/>
          </c:spPr>
          <c:marker>
            <c:symbol val="none"/>
          </c:marker>
          <c:dLbls>
            <c:dLbl>
              <c:idx val="0"/>
              <c:layout>
                <c:manualLayout>
                  <c:x val="-3.8803116753354641E-2"/>
                  <c:y val="-3.49832784978859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AC0-462E-A653-518FB8D851F1}"/>
                </c:ext>
              </c:extLst>
            </c:dLbl>
            <c:dLbl>
              <c:idx val="11"/>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AC0-462E-A653-518FB8D851F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29th Aug – 
5th Sept ‘22</c:v>
                </c:pt>
                <c:pt idx="1">
                  <c:v>6th – 19th 
Sept ‘22</c:v>
                </c:pt>
                <c:pt idx="2">
                  <c:v>20th Sept – 
3rd Oct '22</c:v>
                </c:pt>
                <c:pt idx="3">
                  <c:v>4th – 17th 
Oct '22</c:v>
                </c:pt>
                <c:pt idx="4">
                  <c:v>18th – 31st 
Oct '22</c:v>
                </c:pt>
                <c:pt idx="5">
                  <c:v>1st - 14th 
Nov '22</c:v>
                </c:pt>
                <c:pt idx="6">
                  <c:v>15th - 28th 
Nov '22</c:v>
                </c:pt>
                <c:pt idx="7">
                  <c:v>29th Nov - 
12th Dec '22</c:v>
                </c:pt>
                <c:pt idx="8">
                  <c:v>13th Dec '22 -
2nd Jan '23</c:v>
                </c:pt>
                <c:pt idx="9">
                  <c:v>3rd - 16th 
Jan '23</c:v>
                </c:pt>
                <c:pt idx="10">
                  <c:v>17th Jan - 
30th Jan '23</c:v>
                </c:pt>
                <c:pt idx="11">
                  <c:v>31st Jan - 
13th Feb'23</c:v>
                </c:pt>
              </c:strCache>
            </c:strRef>
          </c:cat>
          <c:val>
            <c:numRef>
              <c:f>Sheet1!$D$2:$D$13</c:f>
              <c:numCache>
                <c:formatCode>0%</c:formatCode>
                <c:ptCount val="12"/>
                <c:pt idx="0">
                  <c:v>0.85</c:v>
                </c:pt>
                <c:pt idx="1">
                  <c:v>0.84</c:v>
                </c:pt>
                <c:pt idx="2">
                  <c:v>0.83</c:v>
                </c:pt>
                <c:pt idx="3">
                  <c:v>0.75</c:v>
                </c:pt>
                <c:pt idx="4">
                  <c:v>0.85</c:v>
                </c:pt>
                <c:pt idx="5">
                  <c:v>0.86</c:v>
                </c:pt>
                <c:pt idx="6">
                  <c:v>0.83</c:v>
                </c:pt>
                <c:pt idx="7">
                  <c:v>0.78</c:v>
                </c:pt>
                <c:pt idx="8">
                  <c:v>0.77</c:v>
                </c:pt>
                <c:pt idx="9">
                  <c:v>0.81</c:v>
                </c:pt>
                <c:pt idx="10">
                  <c:v>0.79</c:v>
                </c:pt>
                <c:pt idx="11">
                  <c:v>0.87</c:v>
                </c:pt>
              </c:numCache>
            </c:numRef>
          </c:val>
          <c:smooth val="1"/>
          <c:extLst>
            <c:ext xmlns:c16="http://schemas.microsoft.com/office/drawing/2014/chart" uri="{C3380CC4-5D6E-409C-BE32-E72D297353CC}">
              <c16:uniqueId val="{00000003-8AC0-462E-A653-518FB8D851F1}"/>
            </c:ext>
          </c:extLst>
        </c:ser>
        <c:ser>
          <c:idx val="3"/>
          <c:order val="3"/>
          <c:tx>
            <c:strRef>
              <c:f>Sheet1!$E$1</c:f>
              <c:strCache>
                <c:ptCount val="1"/>
                <c:pt idx="0">
                  <c:v>Did not report - NET continued to test</c:v>
                </c:pt>
              </c:strCache>
            </c:strRef>
          </c:tx>
          <c:spPr>
            <a:ln w="28575" cap="rnd" cmpd="dbl">
              <a:solidFill>
                <a:schemeClr val="accent3">
                  <a:lumMod val="50000"/>
                </a:schemeClr>
              </a:solidFill>
              <a:prstDash val="solid"/>
              <a:round/>
            </a:ln>
            <a:effectLst/>
          </c:spPr>
          <c:marker>
            <c:symbol val="none"/>
          </c:marker>
          <c:dLbls>
            <c:dLbl>
              <c:idx val="0"/>
              <c:layout>
                <c:manualLayout>
                  <c:x val="-3.8257460859042705E-2"/>
                  <c:y val="-1.13112600476497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AC0-462E-A653-518FB8D851F1}"/>
                </c:ext>
              </c:extLst>
            </c:dLbl>
            <c:dLbl>
              <c:idx val="11"/>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AC0-462E-A653-518FB8D851F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29th Aug – 
5th Sept ‘22</c:v>
                </c:pt>
                <c:pt idx="1">
                  <c:v>6th – 19th 
Sept ‘22</c:v>
                </c:pt>
                <c:pt idx="2">
                  <c:v>20th Sept – 
3rd Oct '22</c:v>
                </c:pt>
                <c:pt idx="3">
                  <c:v>4th – 17th 
Oct '22</c:v>
                </c:pt>
                <c:pt idx="4">
                  <c:v>18th – 31st 
Oct '22</c:v>
                </c:pt>
                <c:pt idx="5">
                  <c:v>1st - 14th 
Nov '22</c:v>
                </c:pt>
                <c:pt idx="6">
                  <c:v>15th - 28th 
Nov '22</c:v>
                </c:pt>
                <c:pt idx="7">
                  <c:v>29th Nov - 
12th Dec '22</c:v>
                </c:pt>
                <c:pt idx="8">
                  <c:v>13th Dec '22 -
2nd Jan '23</c:v>
                </c:pt>
                <c:pt idx="9">
                  <c:v>3rd - 16th 
Jan '23</c:v>
                </c:pt>
                <c:pt idx="10">
                  <c:v>17th Jan - 
30th Jan '23</c:v>
                </c:pt>
                <c:pt idx="11">
                  <c:v>31st Jan - 
13th Feb'23</c:v>
                </c:pt>
              </c:strCache>
            </c:strRef>
          </c:cat>
          <c:val>
            <c:numRef>
              <c:f>Sheet1!$E$2:$E$13</c:f>
              <c:numCache>
                <c:formatCode>0%</c:formatCode>
                <c:ptCount val="12"/>
                <c:pt idx="0">
                  <c:v>0.84</c:v>
                </c:pt>
                <c:pt idx="1">
                  <c:v>0.72</c:v>
                </c:pt>
                <c:pt idx="2">
                  <c:v>0.82</c:v>
                </c:pt>
                <c:pt idx="3">
                  <c:v>0.76</c:v>
                </c:pt>
                <c:pt idx="4">
                  <c:v>0.66</c:v>
                </c:pt>
                <c:pt idx="5">
                  <c:v>0.68</c:v>
                </c:pt>
                <c:pt idx="6">
                  <c:v>0.67</c:v>
                </c:pt>
                <c:pt idx="7">
                  <c:v>0.73</c:v>
                </c:pt>
                <c:pt idx="8">
                  <c:v>0.76</c:v>
                </c:pt>
                <c:pt idx="9">
                  <c:v>0.66</c:v>
                </c:pt>
                <c:pt idx="10">
                  <c:v>0.76</c:v>
                </c:pt>
                <c:pt idx="11">
                  <c:v>0.65</c:v>
                </c:pt>
              </c:numCache>
            </c:numRef>
          </c:val>
          <c:smooth val="1"/>
          <c:extLst>
            <c:ext xmlns:c16="http://schemas.microsoft.com/office/drawing/2014/chart" uri="{C3380CC4-5D6E-409C-BE32-E72D297353CC}">
              <c16:uniqueId val="{00000004-8AC0-462E-A653-518FB8D851F1}"/>
            </c:ext>
          </c:extLst>
        </c:ser>
        <c:dLbls>
          <c:showLegendKey val="0"/>
          <c:showVal val="0"/>
          <c:showCatName val="0"/>
          <c:showSerName val="0"/>
          <c:showPercent val="0"/>
          <c:showBubbleSize val="0"/>
        </c:dLbls>
        <c:smooth val="0"/>
        <c:axId val="722575887"/>
        <c:axId val="722578799"/>
      </c:lineChart>
      <c:catAx>
        <c:axId val="722575887"/>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22578799"/>
        <c:crosses val="autoZero"/>
        <c:auto val="1"/>
        <c:lblAlgn val="ctr"/>
        <c:lblOffset val="100"/>
        <c:noMultiLvlLbl val="0"/>
      </c:catAx>
      <c:valAx>
        <c:axId val="722578799"/>
        <c:scaling>
          <c:orientation val="minMax"/>
          <c:min val="0.5"/>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22575887"/>
        <c:crosses val="autoZero"/>
        <c:crossBetween val="between"/>
      </c:valAx>
      <c:spPr>
        <a:noFill/>
        <a:ln>
          <a:noFill/>
        </a:ln>
        <a:effectLst/>
      </c:spPr>
    </c:plotArea>
    <c:legend>
      <c:legendPos val="t"/>
      <c:layout>
        <c:manualLayout>
          <c:xMode val="edge"/>
          <c:yMode val="edge"/>
          <c:x val="0"/>
          <c:y val="1.7491639248942984E-2"/>
          <c:w val="1"/>
          <c:h val="9.831862191592213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92630319467379"/>
          <c:y val="9.592853277680323E-2"/>
          <c:w val="0.75453550755493848"/>
          <c:h val="0.79718188816206048"/>
        </c:manualLayout>
      </c:layout>
      <c:lineChart>
        <c:grouping val="standard"/>
        <c:varyColors val="0"/>
        <c:ser>
          <c:idx val="0"/>
          <c:order val="0"/>
          <c:tx>
            <c:strRef>
              <c:f>Sheet1!$C$1</c:f>
              <c:strCache>
                <c:ptCount val="1"/>
                <c:pt idx="0">
                  <c:v>I informed my friends/family</c:v>
                </c:pt>
              </c:strCache>
            </c:strRef>
          </c:tx>
          <c:spPr>
            <a:ln w="28575" cap="rnd">
              <a:solidFill>
                <a:schemeClr val="accent3">
                  <a:lumMod val="50000"/>
                </a:schemeClr>
              </a:solidFill>
              <a:round/>
            </a:ln>
            <a:effectLst/>
          </c:spPr>
          <c:marker>
            <c:symbol val="circle"/>
            <c:size val="5"/>
            <c:spPr>
              <a:solidFill>
                <a:schemeClr val="accent3">
                  <a:lumMod val="50000"/>
                </a:schemeClr>
              </a:solidFill>
              <a:ln w="9525">
                <a:solidFill>
                  <a:schemeClr val="accent3">
                    <a:lumMod val="50000"/>
                  </a:schemeClr>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14th – 17th 
Jan ‘22</c:v>
                </c:pt>
                <c:pt idx="1">
                  <c:v>28th – 31st 
Jan ’22</c:v>
                </c:pt>
                <c:pt idx="2">
                  <c:v>10th  – 17th 
June ‘22</c:v>
                </c:pt>
                <c:pt idx="3">
                  <c:v>29th Aug – 
5th Sept ‘22</c:v>
                </c:pt>
                <c:pt idx="4">
                  <c:v>6th – 19th 
Sept ‘22</c:v>
                </c:pt>
                <c:pt idx="5">
                  <c:v>20th Sept – 
3rd Oct '22</c:v>
                </c:pt>
                <c:pt idx="6">
                  <c:v>4th – 17th 
Oct '22</c:v>
                </c:pt>
                <c:pt idx="7">
                  <c:v>18th – 31st 
Oct '22</c:v>
                </c:pt>
                <c:pt idx="8">
                  <c:v>1st - 14th 
Nov '22</c:v>
                </c:pt>
                <c:pt idx="9">
                  <c:v>15th - 28th 
Nov '22</c:v>
                </c:pt>
                <c:pt idx="10">
                  <c:v>29th Nov - 12th Dec '22</c:v>
                </c:pt>
                <c:pt idx="11">
                  <c:v>13th Dec '22 -
2nd Jan '23</c:v>
                </c:pt>
                <c:pt idx="12">
                  <c:v>3rd - 16th 
Jan '23</c:v>
                </c:pt>
                <c:pt idx="13">
                  <c:v>17th Jan - 30th Jan '23</c:v>
                </c:pt>
                <c:pt idx="14">
                  <c:v>31st Jan - 13th Feb'23</c:v>
                </c:pt>
              </c:strCache>
            </c:strRef>
          </c:cat>
          <c:val>
            <c:numRef>
              <c:f>Sheet1!$C$2:$C$16</c:f>
              <c:numCache>
                <c:formatCode>0%</c:formatCode>
                <c:ptCount val="15"/>
                <c:pt idx="0">
                  <c:v>0.43</c:v>
                </c:pt>
                <c:pt idx="1">
                  <c:v>0.52</c:v>
                </c:pt>
                <c:pt idx="2">
                  <c:v>0.45</c:v>
                </c:pt>
                <c:pt idx="3">
                  <c:v>0.43</c:v>
                </c:pt>
                <c:pt idx="4">
                  <c:v>0.51</c:v>
                </c:pt>
                <c:pt idx="5">
                  <c:v>0.51</c:v>
                </c:pt>
                <c:pt idx="6">
                  <c:v>0.44</c:v>
                </c:pt>
                <c:pt idx="7">
                  <c:v>0.57999999999999996</c:v>
                </c:pt>
                <c:pt idx="8">
                  <c:v>0.55000000000000004</c:v>
                </c:pt>
                <c:pt idx="9">
                  <c:v>0.49</c:v>
                </c:pt>
                <c:pt idx="10">
                  <c:v>0.51</c:v>
                </c:pt>
                <c:pt idx="11">
                  <c:v>0.51</c:v>
                </c:pt>
                <c:pt idx="12">
                  <c:v>0.56000000000000005</c:v>
                </c:pt>
                <c:pt idx="13">
                  <c:v>0.56999999999999995</c:v>
                </c:pt>
                <c:pt idx="14">
                  <c:v>0.55000000000000004</c:v>
                </c:pt>
              </c:numCache>
            </c:numRef>
          </c:val>
          <c:smooth val="1"/>
          <c:extLst>
            <c:ext xmlns:c16="http://schemas.microsoft.com/office/drawing/2014/chart" uri="{C3380CC4-5D6E-409C-BE32-E72D297353CC}">
              <c16:uniqueId val="{00000000-736F-40F6-BA7C-8C77110CFB79}"/>
            </c:ext>
          </c:extLst>
        </c:ser>
        <c:dLbls>
          <c:dLblPos val="t"/>
          <c:showLegendKey val="0"/>
          <c:showVal val="1"/>
          <c:showCatName val="0"/>
          <c:showSerName val="0"/>
          <c:showPercent val="0"/>
          <c:showBubbleSize val="0"/>
        </c:dLbls>
        <c:marker val="1"/>
        <c:smooth val="0"/>
        <c:axId val="722575887"/>
        <c:axId val="722578799"/>
      </c:lineChart>
      <c:catAx>
        <c:axId val="722575887"/>
        <c:scaling>
          <c:orientation val="minMax"/>
        </c:scaling>
        <c:delete val="1"/>
        <c:axPos val="b"/>
        <c:numFmt formatCode="General" sourceLinked="1"/>
        <c:majorTickMark val="out"/>
        <c:minorTickMark val="none"/>
        <c:tickLblPos val="nextTo"/>
        <c:crossAx val="722578799"/>
        <c:crosses val="autoZero"/>
        <c:auto val="1"/>
        <c:lblAlgn val="ctr"/>
        <c:lblOffset val="100"/>
        <c:noMultiLvlLbl val="0"/>
      </c:catAx>
      <c:valAx>
        <c:axId val="722578799"/>
        <c:scaling>
          <c:orientation val="minMax"/>
          <c:max val="1"/>
          <c:min val="0"/>
        </c:scaling>
        <c:delete val="1"/>
        <c:axPos val="l"/>
        <c:numFmt formatCode="0%" sourceLinked="1"/>
        <c:majorTickMark val="out"/>
        <c:minorTickMark val="none"/>
        <c:tickLblPos val="nextTo"/>
        <c:crossAx val="722575887"/>
        <c:crosses val="autoZero"/>
        <c:crossBetween val="between"/>
      </c:valAx>
      <c:spPr>
        <a:noFill/>
        <a:ln>
          <a:noFill/>
        </a:ln>
        <a:effectLst/>
      </c:spPr>
    </c:plotArea>
    <c:legend>
      <c:legendPos val="l"/>
      <c:layout>
        <c:manualLayout>
          <c:xMode val="edge"/>
          <c:yMode val="edge"/>
          <c:x val="0"/>
          <c:y val="3.2063845908188629E-2"/>
          <c:w val="0.17080320470774996"/>
          <c:h val="0.92808805654826365"/>
        </c:manualLayout>
      </c:layout>
      <c:overlay val="0"/>
      <c:spPr>
        <a:noFill/>
        <a:ln>
          <a:noFill/>
        </a:ln>
        <a:effectLst/>
      </c:spPr>
      <c:txPr>
        <a:bodyPr rot="0" spcFirstLastPara="1" vertOverflow="ellipsis" vert="horz" wrap="square" anchor="ctr" anchorCtr="1"/>
        <a:lstStyle/>
        <a:p>
          <a:pPr algn="just">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09008434598327"/>
          <c:y val="0.11580994007401517"/>
          <c:w val="0.74582274434968421"/>
          <c:h val="0.79718188816206048"/>
        </c:manualLayout>
      </c:layout>
      <c:lineChart>
        <c:grouping val="standard"/>
        <c:varyColors val="0"/>
        <c:ser>
          <c:idx val="0"/>
          <c:order val="0"/>
          <c:tx>
            <c:strRef>
              <c:f>Sheet1!$D$1</c:f>
              <c:strCache>
                <c:ptCount val="1"/>
                <c:pt idx="0">
                  <c:v>I informed my employer</c:v>
                </c:pt>
              </c:strCache>
            </c:strRef>
          </c:tx>
          <c:spPr>
            <a:ln w="28575" cap="rnd">
              <a:solidFill>
                <a:schemeClr val="accent3">
                  <a:lumMod val="50000"/>
                </a:schemeClr>
              </a:solidFill>
              <a:prstDash val="sysDash"/>
              <a:round/>
            </a:ln>
            <a:effectLst/>
          </c:spPr>
          <c:marker>
            <c:symbol val="circle"/>
            <c:size val="5"/>
            <c:spPr>
              <a:solidFill>
                <a:schemeClr val="accent3">
                  <a:lumMod val="50000"/>
                </a:schemeClr>
              </a:solidFill>
              <a:ln w="9525">
                <a:solidFill>
                  <a:schemeClr val="accent3">
                    <a:lumMod val="50000"/>
                  </a:schemeClr>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14th – 17th 
Jan ‘22</c:v>
                </c:pt>
                <c:pt idx="1">
                  <c:v>28th – 31st 
Jan ’22</c:v>
                </c:pt>
                <c:pt idx="2">
                  <c:v>10th  – 17th 
June ‘22</c:v>
                </c:pt>
                <c:pt idx="3">
                  <c:v>29th Aug – 
5th Sept ‘22</c:v>
                </c:pt>
                <c:pt idx="4">
                  <c:v>6th – 19th 
Sept ‘22</c:v>
                </c:pt>
                <c:pt idx="5">
                  <c:v>20th Sept – 
3rd Oct '22</c:v>
                </c:pt>
                <c:pt idx="6">
                  <c:v>4th – 17th 
Oct '22</c:v>
                </c:pt>
                <c:pt idx="7">
                  <c:v>18th – 31st 
Oct '22</c:v>
                </c:pt>
                <c:pt idx="8">
                  <c:v>1st - 14th 
Nov '22</c:v>
                </c:pt>
                <c:pt idx="9">
                  <c:v>15th - 28th 
Nov '22</c:v>
                </c:pt>
                <c:pt idx="10">
                  <c:v>29th Nov - 12th Dec '22</c:v>
                </c:pt>
                <c:pt idx="11">
                  <c:v>13th Dec '22 -
2nd Jan '23</c:v>
                </c:pt>
                <c:pt idx="12">
                  <c:v>3rd - 16th 
Jan '23</c:v>
                </c:pt>
                <c:pt idx="13">
                  <c:v>17th Jan - 30th Jan '23</c:v>
                </c:pt>
                <c:pt idx="14">
                  <c:v>31st Jan - 13th Feb'23</c:v>
                </c:pt>
              </c:strCache>
            </c:strRef>
          </c:cat>
          <c:val>
            <c:numRef>
              <c:f>Sheet1!$D$2:$D$16</c:f>
              <c:numCache>
                <c:formatCode>0%</c:formatCode>
                <c:ptCount val="15"/>
                <c:pt idx="0">
                  <c:v>0.36</c:v>
                </c:pt>
                <c:pt idx="1">
                  <c:v>0.48</c:v>
                </c:pt>
                <c:pt idx="2">
                  <c:v>0.33</c:v>
                </c:pt>
                <c:pt idx="3">
                  <c:v>0.42</c:v>
                </c:pt>
                <c:pt idx="4">
                  <c:v>0.4</c:v>
                </c:pt>
                <c:pt idx="5">
                  <c:v>0.35</c:v>
                </c:pt>
                <c:pt idx="6">
                  <c:v>0.35</c:v>
                </c:pt>
                <c:pt idx="7">
                  <c:v>0.33</c:v>
                </c:pt>
                <c:pt idx="8">
                  <c:v>0.37</c:v>
                </c:pt>
                <c:pt idx="9">
                  <c:v>0.33</c:v>
                </c:pt>
                <c:pt idx="10">
                  <c:v>0.37</c:v>
                </c:pt>
                <c:pt idx="11">
                  <c:v>0.3</c:v>
                </c:pt>
                <c:pt idx="12">
                  <c:v>0.37</c:v>
                </c:pt>
                <c:pt idx="13">
                  <c:v>0.43</c:v>
                </c:pt>
                <c:pt idx="14">
                  <c:v>0.45</c:v>
                </c:pt>
              </c:numCache>
            </c:numRef>
          </c:val>
          <c:smooth val="1"/>
          <c:extLst>
            <c:ext xmlns:c16="http://schemas.microsoft.com/office/drawing/2014/chart" uri="{C3380CC4-5D6E-409C-BE32-E72D297353CC}">
              <c16:uniqueId val="{00000000-1F6F-49B5-9DBA-A493790A3AB3}"/>
            </c:ext>
          </c:extLst>
        </c:ser>
        <c:dLbls>
          <c:dLblPos val="t"/>
          <c:showLegendKey val="0"/>
          <c:showVal val="1"/>
          <c:showCatName val="0"/>
          <c:showSerName val="0"/>
          <c:showPercent val="0"/>
          <c:showBubbleSize val="0"/>
        </c:dLbls>
        <c:marker val="1"/>
        <c:smooth val="0"/>
        <c:axId val="722575887"/>
        <c:axId val="722578799"/>
      </c:lineChart>
      <c:catAx>
        <c:axId val="722575887"/>
        <c:scaling>
          <c:orientation val="minMax"/>
        </c:scaling>
        <c:delete val="1"/>
        <c:axPos val="b"/>
        <c:numFmt formatCode="General" sourceLinked="1"/>
        <c:majorTickMark val="out"/>
        <c:minorTickMark val="none"/>
        <c:tickLblPos val="nextTo"/>
        <c:crossAx val="722578799"/>
        <c:crosses val="autoZero"/>
        <c:auto val="1"/>
        <c:lblAlgn val="ctr"/>
        <c:lblOffset val="100"/>
        <c:noMultiLvlLbl val="0"/>
      </c:catAx>
      <c:valAx>
        <c:axId val="722578799"/>
        <c:scaling>
          <c:orientation val="minMax"/>
          <c:max val="1"/>
          <c:min val="0"/>
        </c:scaling>
        <c:delete val="1"/>
        <c:axPos val="l"/>
        <c:numFmt formatCode="0%" sourceLinked="1"/>
        <c:majorTickMark val="out"/>
        <c:minorTickMark val="none"/>
        <c:tickLblPos val="nextTo"/>
        <c:crossAx val="722575887"/>
        <c:crosses val="autoZero"/>
        <c:crossBetween val="between"/>
      </c:valAx>
      <c:spPr>
        <a:noFill/>
        <a:ln>
          <a:noFill/>
        </a:ln>
        <a:effectLst/>
      </c:spPr>
    </c:plotArea>
    <c:legend>
      <c:legendPos val="l"/>
      <c:layout>
        <c:manualLayout>
          <c:xMode val="edge"/>
          <c:yMode val="edge"/>
          <c:x val="0"/>
          <c:y val="0"/>
          <c:w val="0.2067706185180154"/>
          <c:h val="0.9280880565482636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93171285413761"/>
          <c:y val="9.592853277680323E-2"/>
          <c:w val="0.76053005612430047"/>
          <c:h val="0.79718188816206048"/>
        </c:manualLayout>
      </c:layout>
      <c:lineChart>
        <c:grouping val="standard"/>
        <c:varyColors val="0"/>
        <c:ser>
          <c:idx val="0"/>
          <c:order val="0"/>
          <c:tx>
            <c:strRef>
              <c:f>Sheet1!$B$1</c:f>
              <c:strCache>
                <c:ptCount val="1"/>
                <c:pt idx="0">
                  <c:v>I informed family/people that I live with / I told the people I live with (Waves 11/12)</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14th – 17th 
Jan ‘22</c:v>
                </c:pt>
                <c:pt idx="1">
                  <c:v>28th – 31st 
Jan ’22</c:v>
                </c:pt>
                <c:pt idx="2">
                  <c:v>10th  – 17th 
June ‘22</c:v>
                </c:pt>
                <c:pt idx="3">
                  <c:v>29th Aug – 
5th Sept ‘22</c:v>
                </c:pt>
                <c:pt idx="4">
                  <c:v>6th – 19th 
Sept ‘22</c:v>
                </c:pt>
                <c:pt idx="5">
                  <c:v>20th Sept – 
3rd Oct '22</c:v>
                </c:pt>
                <c:pt idx="6">
                  <c:v>4th – 17th 
Oct '22</c:v>
                </c:pt>
                <c:pt idx="7">
                  <c:v>18th – 31st 
Oct '22</c:v>
                </c:pt>
                <c:pt idx="8">
                  <c:v>1st - 14th 
Nov '22</c:v>
                </c:pt>
                <c:pt idx="9">
                  <c:v>15th - 28th 
Nov '22</c:v>
                </c:pt>
                <c:pt idx="10">
                  <c:v>29th Nov - 12th Dec '22</c:v>
                </c:pt>
                <c:pt idx="11">
                  <c:v>13th Dec '22 -
2nd Jan '23</c:v>
                </c:pt>
                <c:pt idx="12">
                  <c:v>3rd - 16th 
Jan '23</c:v>
                </c:pt>
                <c:pt idx="13">
                  <c:v>17th Jan - 30th Jan '23</c:v>
                </c:pt>
                <c:pt idx="14">
                  <c:v>31st Jan - 13th Feb'23</c:v>
                </c:pt>
              </c:strCache>
            </c:strRef>
          </c:cat>
          <c:val>
            <c:numRef>
              <c:f>Sheet1!$B$2:$B$16</c:f>
              <c:numCache>
                <c:formatCode>0%</c:formatCode>
                <c:ptCount val="15"/>
                <c:pt idx="0">
                  <c:v>0.42</c:v>
                </c:pt>
                <c:pt idx="1">
                  <c:v>0.49</c:v>
                </c:pt>
                <c:pt idx="2">
                  <c:v>0.5</c:v>
                </c:pt>
                <c:pt idx="3">
                  <c:v>0.5</c:v>
                </c:pt>
                <c:pt idx="4">
                  <c:v>0.49</c:v>
                </c:pt>
                <c:pt idx="5">
                  <c:v>0.44</c:v>
                </c:pt>
                <c:pt idx="6">
                  <c:v>0.53</c:v>
                </c:pt>
                <c:pt idx="7">
                  <c:v>0.5</c:v>
                </c:pt>
                <c:pt idx="8">
                  <c:v>0.51</c:v>
                </c:pt>
                <c:pt idx="9">
                  <c:v>0.52</c:v>
                </c:pt>
                <c:pt idx="10">
                  <c:v>0.45</c:v>
                </c:pt>
                <c:pt idx="11">
                  <c:v>0.5</c:v>
                </c:pt>
                <c:pt idx="12">
                  <c:v>0.52</c:v>
                </c:pt>
                <c:pt idx="13">
                  <c:v>0.49</c:v>
                </c:pt>
                <c:pt idx="14">
                  <c:v>0.51</c:v>
                </c:pt>
              </c:numCache>
            </c:numRef>
          </c:val>
          <c:smooth val="1"/>
          <c:extLst>
            <c:ext xmlns:c16="http://schemas.microsoft.com/office/drawing/2014/chart" uri="{C3380CC4-5D6E-409C-BE32-E72D297353CC}">
              <c16:uniqueId val="{00000000-6F32-4A9A-AC67-D2C9596AED7C}"/>
            </c:ext>
          </c:extLst>
        </c:ser>
        <c:dLbls>
          <c:dLblPos val="t"/>
          <c:showLegendKey val="0"/>
          <c:showVal val="1"/>
          <c:showCatName val="0"/>
          <c:showSerName val="0"/>
          <c:showPercent val="0"/>
          <c:showBubbleSize val="0"/>
        </c:dLbls>
        <c:marker val="1"/>
        <c:smooth val="0"/>
        <c:axId val="722575887"/>
        <c:axId val="722578799"/>
      </c:lineChart>
      <c:catAx>
        <c:axId val="722575887"/>
        <c:scaling>
          <c:orientation val="minMax"/>
        </c:scaling>
        <c:delete val="1"/>
        <c:axPos val="b"/>
        <c:numFmt formatCode="General" sourceLinked="1"/>
        <c:majorTickMark val="out"/>
        <c:minorTickMark val="none"/>
        <c:tickLblPos val="nextTo"/>
        <c:crossAx val="722578799"/>
        <c:crosses val="autoZero"/>
        <c:auto val="1"/>
        <c:lblAlgn val="ctr"/>
        <c:lblOffset val="100"/>
        <c:noMultiLvlLbl val="0"/>
      </c:catAx>
      <c:valAx>
        <c:axId val="722578799"/>
        <c:scaling>
          <c:orientation val="minMax"/>
          <c:max val="1"/>
          <c:min val="0"/>
        </c:scaling>
        <c:delete val="1"/>
        <c:axPos val="l"/>
        <c:numFmt formatCode="0%" sourceLinked="1"/>
        <c:majorTickMark val="out"/>
        <c:minorTickMark val="none"/>
        <c:tickLblPos val="nextTo"/>
        <c:crossAx val="722575887"/>
        <c:crosses val="autoZero"/>
        <c:crossBetween val="between"/>
      </c:valAx>
      <c:spPr>
        <a:noFill/>
        <a:ln>
          <a:noFill/>
        </a:ln>
        <a:effectLst/>
      </c:spPr>
    </c:plotArea>
    <c:legend>
      <c:legendPos val="l"/>
      <c:layout>
        <c:manualLayout>
          <c:xMode val="edge"/>
          <c:yMode val="edge"/>
          <c:x val="1.19891444433242E-3"/>
          <c:y val="0.14263574143534316"/>
          <c:w val="0.16309475124696543"/>
          <c:h val="0.8538967544787942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93173267226253"/>
          <c:y val="9.592853277680323E-2"/>
          <c:w val="0.760530033517686"/>
          <c:h val="0.79718188816206048"/>
        </c:manualLayout>
      </c:layout>
      <c:lineChart>
        <c:grouping val="standard"/>
        <c:varyColors val="0"/>
        <c:ser>
          <c:idx val="0"/>
          <c:order val="0"/>
          <c:tx>
            <c:strRef>
              <c:f>Sheet1!$E$1</c:f>
              <c:strCache>
                <c:ptCount val="1"/>
                <c:pt idx="0">
                  <c:v>I informed the school/nursery</c:v>
                </c:pt>
              </c:strCache>
            </c:strRef>
          </c:tx>
          <c:spPr>
            <a:ln w="28575"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14th – 17th 
Jan ‘22</c:v>
                </c:pt>
                <c:pt idx="1">
                  <c:v>28th – 31st 
Jan ’22</c:v>
                </c:pt>
                <c:pt idx="2">
                  <c:v>10th  – 17th 
June ‘22</c:v>
                </c:pt>
                <c:pt idx="3">
                  <c:v>29th Aug – 
5th Sept ‘22</c:v>
                </c:pt>
                <c:pt idx="4">
                  <c:v>6th – 19th 
Sept ‘22</c:v>
                </c:pt>
                <c:pt idx="5">
                  <c:v>20th Sept – 
3rd Oct '22</c:v>
                </c:pt>
                <c:pt idx="6">
                  <c:v>4th – 17th 
Oct '22</c:v>
                </c:pt>
                <c:pt idx="7">
                  <c:v>18th – 31st 
Oct '22</c:v>
                </c:pt>
                <c:pt idx="8">
                  <c:v>1st - 14th 
Nov '22</c:v>
                </c:pt>
                <c:pt idx="9">
                  <c:v>15th - 28th 
Nov '22</c:v>
                </c:pt>
                <c:pt idx="10">
                  <c:v>29th Nov - 12th Dec '22</c:v>
                </c:pt>
                <c:pt idx="11">
                  <c:v>13th Dec '22 -
2nd Jan '23</c:v>
                </c:pt>
                <c:pt idx="12">
                  <c:v>3rd - 16th 
Jan '23</c:v>
                </c:pt>
                <c:pt idx="13">
                  <c:v>17th Jan - 30th Jan '23</c:v>
                </c:pt>
                <c:pt idx="14">
                  <c:v>31st Jan - 13th Feb'23</c:v>
                </c:pt>
              </c:strCache>
            </c:strRef>
          </c:cat>
          <c:val>
            <c:numRef>
              <c:f>Sheet1!$E$2:$E$16</c:f>
              <c:numCache>
                <c:formatCode>0%</c:formatCode>
                <c:ptCount val="15"/>
                <c:pt idx="0">
                  <c:v>0.15</c:v>
                </c:pt>
                <c:pt idx="1">
                  <c:v>0.12</c:v>
                </c:pt>
                <c:pt idx="2">
                  <c:v>0.14000000000000001</c:v>
                </c:pt>
                <c:pt idx="3">
                  <c:v>0.13</c:v>
                </c:pt>
                <c:pt idx="4">
                  <c:v>0.11</c:v>
                </c:pt>
                <c:pt idx="5">
                  <c:v>0.06</c:v>
                </c:pt>
                <c:pt idx="6">
                  <c:v>0.13</c:v>
                </c:pt>
                <c:pt idx="7">
                  <c:v>0.09</c:v>
                </c:pt>
                <c:pt idx="8">
                  <c:v>0.13</c:v>
                </c:pt>
                <c:pt idx="9">
                  <c:v>0.09</c:v>
                </c:pt>
                <c:pt idx="10">
                  <c:v>0.06</c:v>
                </c:pt>
                <c:pt idx="11">
                  <c:v>7.0000000000000007E-2</c:v>
                </c:pt>
                <c:pt idx="12">
                  <c:v>0.11</c:v>
                </c:pt>
                <c:pt idx="13">
                  <c:v>0.12</c:v>
                </c:pt>
                <c:pt idx="14">
                  <c:v>0.15</c:v>
                </c:pt>
              </c:numCache>
            </c:numRef>
          </c:val>
          <c:smooth val="1"/>
          <c:extLst>
            <c:ext xmlns:c16="http://schemas.microsoft.com/office/drawing/2014/chart" uri="{C3380CC4-5D6E-409C-BE32-E72D297353CC}">
              <c16:uniqueId val="{00000000-C16D-4A89-BD51-D5ADDB59EC88}"/>
            </c:ext>
          </c:extLst>
        </c:ser>
        <c:dLbls>
          <c:dLblPos val="t"/>
          <c:showLegendKey val="0"/>
          <c:showVal val="1"/>
          <c:showCatName val="0"/>
          <c:showSerName val="0"/>
          <c:showPercent val="0"/>
          <c:showBubbleSize val="0"/>
        </c:dLbls>
        <c:marker val="1"/>
        <c:smooth val="0"/>
        <c:axId val="722575887"/>
        <c:axId val="722578799"/>
      </c:lineChart>
      <c:catAx>
        <c:axId val="722575887"/>
        <c:scaling>
          <c:orientation val="minMax"/>
        </c:scaling>
        <c:delete val="1"/>
        <c:axPos val="b"/>
        <c:numFmt formatCode="General" sourceLinked="1"/>
        <c:majorTickMark val="out"/>
        <c:minorTickMark val="none"/>
        <c:tickLblPos val="nextTo"/>
        <c:crossAx val="722578799"/>
        <c:crosses val="autoZero"/>
        <c:auto val="1"/>
        <c:lblAlgn val="ctr"/>
        <c:lblOffset val="100"/>
        <c:noMultiLvlLbl val="0"/>
      </c:catAx>
      <c:valAx>
        <c:axId val="722578799"/>
        <c:scaling>
          <c:orientation val="minMax"/>
          <c:max val="1"/>
          <c:min val="0"/>
        </c:scaling>
        <c:delete val="1"/>
        <c:axPos val="l"/>
        <c:numFmt formatCode="0%" sourceLinked="1"/>
        <c:majorTickMark val="out"/>
        <c:minorTickMark val="none"/>
        <c:tickLblPos val="nextTo"/>
        <c:crossAx val="722575887"/>
        <c:crosses val="autoZero"/>
        <c:crossBetween val="between"/>
      </c:valAx>
      <c:spPr>
        <a:noFill/>
        <a:ln>
          <a:noFill/>
        </a:ln>
        <a:effectLst/>
      </c:spPr>
    </c:plotArea>
    <c:legend>
      <c:legendPos val="l"/>
      <c:layout>
        <c:manualLayout>
          <c:xMode val="edge"/>
          <c:yMode val="edge"/>
          <c:x val="0"/>
          <c:y val="3.2063216160688385E-2"/>
          <c:w val="0.18039452026240932"/>
          <c:h val="0.9280880565482636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55497553939729"/>
          <c:y val="0"/>
          <c:w val="0.88679655816038949"/>
          <c:h val="0.91629452355136887"/>
        </c:manualLayout>
      </c:layout>
      <c:barChart>
        <c:barDir val="col"/>
        <c:grouping val="stacked"/>
        <c:varyColors val="0"/>
        <c:ser>
          <c:idx val="0"/>
          <c:order val="0"/>
          <c:tx>
            <c:strRef>
              <c:f>Sheet1!$B$1</c:f>
              <c:strCache>
                <c:ptCount val="1"/>
                <c:pt idx="0">
                  <c:v>Lateral flow test</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0-2D11-4FDB-B5EB-E94243919B6D}"/>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Sheet1!$A$2:$A$30</c:f>
              <c:strCache>
                <c:ptCount val="29"/>
                <c:pt idx="0">
                  <c:v>8-10 Mar</c:v>
                </c:pt>
                <c:pt idx="1">
                  <c:v>22-24 Mar</c:v>
                </c:pt>
                <c:pt idx="2">
                  <c:v>6-7 Apr</c:v>
                </c:pt>
                <c:pt idx="3">
                  <c:v>19-21 Apr</c:v>
                </c:pt>
                <c:pt idx="4">
                  <c:v>4-5 May</c:v>
                </c:pt>
                <c:pt idx="5">
                  <c:v>17-19 May</c:v>
                </c:pt>
                <c:pt idx="6">
                  <c:v>1-2 Jun</c:v>
                </c:pt>
                <c:pt idx="7">
                  <c:v>14-15 Jun</c:v>
                </c:pt>
                <c:pt idx="8">
                  <c:v>28-30 Jun</c:v>
                </c:pt>
                <c:pt idx="9">
                  <c:v>26-27 Jul</c:v>
                </c:pt>
                <c:pt idx="10">
                  <c:v>9-10 Aug</c:v>
                </c:pt>
                <c:pt idx="11">
                  <c:v>23-24 Aug</c:v>
                </c:pt>
                <c:pt idx="12">
                  <c:v>6-7 Sep</c:v>
                </c:pt>
                <c:pt idx="13">
                  <c:v>20-22 Sep</c:v>
                </c:pt>
                <c:pt idx="14">
                  <c:v>4-6 Oct</c:v>
                </c:pt>
                <c:pt idx="15">
                  <c:v>18-20 Oct</c:v>
                </c:pt>
                <c:pt idx="16">
                  <c:v>1-3 Nov</c:v>
                </c:pt>
                <c:pt idx="17">
                  <c:v>15-17 Nov</c:v>
                </c:pt>
                <c:pt idx="18">
                  <c:v>29-1 Dec</c:v>
                </c:pt>
                <c:pt idx="19">
                  <c:v>6-8 Dec</c:v>
                </c:pt>
                <c:pt idx="20">
                  <c:v>13-15 Dec</c:v>
                </c:pt>
                <c:pt idx="21">
                  <c:v>4-6 Jan</c:v>
                </c:pt>
                <c:pt idx="22">
                  <c:v>17-19 Jan</c:v>
                </c:pt>
                <c:pt idx="23">
                  <c:v>31-2 Feb</c:v>
                </c:pt>
                <c:pt idx="24">
                  <c:v>14-16 Feb</c:v>
                </c:pt>
                <c:pt idx="25">
                  <c:v>28-2 Mar</c:v>
                </c:pt>
                <c:pt idx="26">
                  <c:v>14-16 Mar</c:v>
                </c:pt>
                <c:pt idx="27">
                  <c:v>28-30 Mar</c:v>
                </c:pt>
                <c:pt idx="28">
                  <c:v>11-13 Apr</c:v>
                </c:pt>
              </c:strCache>
            </c:strRef>
          </c:cat>
          <c:val>
            <c:numRef>
              <c:f>Sheet1!$B$2:$B$30</c:f>
              <c:numCache>
                <c:formatCode>0%</c:formatCode>
                <c:ptCount val="29"/>
                <c:pt idx="0">
                  <c:v>0.21</c:v>
                </c:pt>
                <c:pt idx="1">
                  <c:v>0.1</c:v>
                </c:pt>
                <c:pt idx="2">
                  <c:v>0.12</c:v>
                </c:pt>
                <c:pt idx="3">
                  <c:v>0.16</c:v>
                </c:pt>
                <c:pt idx="4">
                  <c:v>0.18</c:v>
                </c:pt>
                <c:pt idx="5">
                  <c:v>0.16</c:v>
                </c:pt>
                <c:pt idx="6">
                  <c:v>0.16</c:v>
                </c:pt>
                <c:pt idx="7">
                  <c:v>0.18</c:v>
                </c:pt>
                <c:pt idx="8">
                  <c:v>0.19</c:v>
                </c:pt>
                <c:pt idx="9">
                  <c:v>0.21</c:v>
                </c:pt>
                <c:pt idx="10">
                  <c:v>0.19</c:v>
                </c:pt>
                <c:pt idx="11">
                  <c:v>0.18</c:v>
                </c:pt>
                <c:pt idx="12">
                  <c:v>0.19</c:v>
                </c:pt>
                <c:pt idx="13">
                  <c:v>0.24</c:v>
                </c:pt>
                <c:pt idx="14">
                  <c:v>0.22</c:v>
                </c:pt>
                <c:pt idx="15">
                  <c:v>0.24</c:v>
                </c:pt>
                <c:pt idx="16">
                  <c:v>0.25</c:v>
                </c:pt>
                <c:pt idx="17">
                  <c:v>0.24</c:v>
                </c:pt>
                <c:pt idx="18">
                  <c:v>0.23</c:v>
                </c:pt>
                <c:pt idx="19">
                  <c:v>0.27</c:v>
                </c:pt>
                <c:pt idx="20">
                  <c:v>0.31</c:v>
                </c:pt>
                <c:pt idx="21">
                  <c:v>0.41</c:v>
                </c:pt>
                <c:pt idx="22">
                  <c:v>0.37</c:v>
                </c:pt>
                <c:pt idx="23">
                  <c:v>0.35</c:v>
                </c:pt>
                <c:pt idx="24">
                  <c:v>0.32</c:v>
                </c:pt>
                <c:pt idx="25">
                  <c:v>0.28000000000000003</c:v>
                </c:pt>
                <c:pt idx="26">
                  <c:v>0.25</c:v>
                </c:pt>
                <c:pt idx="27">
                  <c:v>0.3</c:v>
                </c:pt>
                <c:pt idx="28">
                  <c:v>0.31</c:v>
                </c:pt>
              </c:numCache>
            </c:numRef>
          </c:val>
          <c:extLst>
            <c:ext xmlns:c16="http://schemas.microsoft.com/office/drawing/2014/chart" uri="{C3380CC4-5D6E-409C-BE32-E72D297353CC}">
              <c16:uniqueId val="{00000000-C0B8-4E46-914D-0A6F27CE0D5B}"/>
            </c:ext>
          </c:extLst>
        </c:ser>
        <c:ser>
          <c:idx val="1"/>
          <c:order val="1"/>
          <c:tx>
            <c:strRef>
              <c:f>Sheet1!$C$1</c:f>
              <c:strCache>
                <c:ptCount val="1"/>
                <c:pt idx="0">
                  <c:v>PCR test</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Sheet1!$A$2:$A$30</c:f>
              <c:strCache>
                <c:ptCount val="29"/>
                <c:pt idx="0">
                  <c:v>8-10 Mar</c:v>
                </c:pt>
                <c:pt idx="1">
                  <c:v>22-24 Mar</c:v>
                </c:pt>
                <c:pt idx="2">
                  <c:v>6-7 Apr</c:v>
                </c:pt>
                <c:pt idx="3">
                  <c:v>19-21 Apr</c:v>
                </c:pt>
                <c:pt idx="4">
                  <c:v>4-5 May</c:v>
                </c:pt>
                <c:pt idx="5">
                  <c:v>17-19 May</c:v>
                </c:pt>
                <c:pt idx="6">
                  <c:v>1-2 Jun</c:v>
                </c:pt>
                <c:pt idx="7">
                  <c:v>14-15 Jun</c:v>
                </c:pt>
                <c:pt idx="8">
                  <c:v>28-30 Jun</c:v>
                </c:pt>
                <c:pt idx="9">
                  <c:v>26-27 Jul</c:v>
                </c:pt>
                <c:pt idx="10">
                  <c:v>9-10 Aug</c:v>
                </c:pt>
                <c:pt idx="11">
                  <c:v>23-24 Aug</c:v>
                </c:pt>
                <c:pt idx="12">
                  <c:v>6-7 Sep</c:v>
                </c:pt>
                <c:pt idx="13">
                  <c:v>20-22 Sep</c:v>
                </c:pt>
                <c:pt idx="14">
                  <c:v>4-6 Oct</c:v>
                </c:pt>
                <c:pt idx="15">
                  <c:v>18-20 Oct</c:v>
                </c:pt>
                <c:pt idx="16">
                  <c:v>1-3 Nov</c:v>
                </c:pt>
                <c:pt idx="17">
                  <c:v>15-17 Nov</c:v>
                </c:pt>
                <c:pt idx="18">
                  <c:v>29-1 Dec</c:v>
                </c:pt>
                <c:pt idx="19">
                  <c:v>6-8 Dec</c:v>
                </c:pt>
                <c:pt idx="20">
                  <c:v>13-15 Dec</c:v>
                </c:pt>
                <c:pt idx="21">
                  <c:v>4-6 Jan</c:v>
                </c:pt>
                <c:pt idx="22">
                  <c:v>17-19 Jan</c:v>
                </c:pt>
                <c:pt idx="23">
                  <c:v>31-2 Feb</c:v>
                </c:pt>
                <c:pt idx="24">
                  <c:v>14-16 Feb</c:v>
                </c:pt>
                <c:pt idx="25">
                  <c:v>28-2 Mar</c:v>
                </c:pt>
                <c:pt idx="26">
                  <c:v>14-16 Mar</c:v>
                </c:pt>
                <c:pt idx="27">
                  <c:v>28-30 Mar</c:v>
                </c:pt>
                <c:pt idx="28">
                  <c:v>11-13 Apr</c:v>
                </c:pt>
              </c:strCache>
            </c:strRef>
          </c:cat>
          <c:val>
            <c:numRef>
              <c:f>Sheet1!$C$2:$C$30</c:f>
              <c:numCache>
                <c:formatCode>0%</c:formatCode>
                <c:ptCount val="29"/>
                <c:pt idx="0">
                  <c:v>0.3</c:v>
                </c:pt>
                <c:pt idx="1">
                  <c:v>0.06</c:v>
                </c:pt>
                <c:pt idx="2">
                  <c:v>0.06</c:v>
                </c:pt>
                <c:pt idx="3">
                  <c:v>7.0000000000000007E-2</c:v>
                </c:pt>
                <c:pt idx="4">
                  <c:v>0.08</c:v>
                </c:pt>
                <c:pt idx="5">
                  <c:v>0.08</c:v>
                </c:pt>
                <c:pt idx="6">
                  <c:v>0.08</c:v>
                </c:pt>
                <c:pt idx="7">
                  <c:v>7.0000000000000007E-2</c:v>
                </c:pt>
                <c:pt idx="8">
                  <c:v>0.09</c:v>
                </c:pt>
                <c:pt idx="9">
                  <c:v>0.08</c:v>
                </c:pt>
                <c:pt idx="10">
                  <c:v>7.0000000000000007E-2</c:v>
                </c:pt>
                <c:pt idx="11">
                  <c:v>7.0000000000000007E-2</c:v>
                </c:pt>
                <c:pt idx="12">
                  <c:v>0.08</c:v>
                </c:pt>
                <c:pt idx="13">
                  <c:v>0.08</c:v>
                </c:pt>
                <c:pt idx="14">
                  <c:v>0.08</c:v>
                </c:pt>
                <c:pt idx="15">
                  <c:v>0.08</c:v>
                </c:pt>
                <c:pt idx="16">
                  <c:v>0.08</c:v>
                </c:pt>
                <c:pt idx="17">
                  <c:v>0.08</c:v>
                </c:pt>
                <c:pt idx="18">
                  <c:v>0.1</c:v>
                </c:pt>
                <c:pt idx="19">
                  <c:v>0.11</c:v>
                </c:pt>
                <c:pt idx="20">
                  <c:v>0.09</c:v>
                </c:pt>
                <c:pt idx="21">
                  <c:v>0.09</c:v>
                </c:pt>
                <c:pt idx="22">
                  <c:v>0.06</c:v>
                </c:pt>
                <c:pt idx="23">
                  <c:v>0.06</c:v>
                </c:pt>
                <c:pt idx="24">
                  <c:v>7.0000000000000007E-2</c:v>
                </c:pt>
                <c:pt idx="25">
                  <c:v>0.06</c:v>
                </c:pt>
                <c:pt idx="26">
                  <c:v>0.05</c:v>
                </c:pt>
                <c:pt idx="27">
                  <c:v>0.05</c:v>
                </c:pt>
                <c:pt idx="28">
                  <c:v>0.05</c:v>
                </c:pt>
              </c:numCache>
            </c:numRef>
          </c:val>
          <c:extLst>
            <c:ext xmlns:c16="http://schemas.microsoft.com/office/drawing/2014/chart" uri="{C3380CC4-5D6E-409C-BE32-E72D297353CC}">
              <c16:uniqueId val="{00000001-C0B8-4E46-914D-0A6F27CE0D5B}"/>
            </c:ext>
          </c:extLst>
        </c:ser>
        <c:dLbls>
          <c:dLblPos val="ctr"/>
          <c:showLegendKey val="0"/>
          <c:showVal val="1"/>
          <c:showCatName val="0"/>
          <c:showSerName val="0"/>
          <c:showPercent val="0"/>
          <c:showBubbleSize val="0"/>
        </c:dLbls>
        <c:gapWidth val="25"/>
        <c:overlap val="100"/>
        <c:axId val="1983355136"/>
        <c:axId val="1983360544"/>
      </c:barChart>
      <c:catAx>
        <c:axId val="19833551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983360544"/>
        <c:crosses val="autoZero"/>
        <c:auto val="1"/>
        <c:lblAlgn val="ctr"/>
        <c:lblOffset val="100"/>
        <c:noMultiLvlLbl val="0"/>
      </c:catAx>
      <c:valAx>
        <c:axId val="1983360544"/>
        <c:scaling>
          <c:orientation val="minMax"/>
        </c:scaling>
        <c:delete val="1"/>
        <c:axPos val="l"/>
        <c:numFmt formatCode="0%" sourceLinked="1"/>
        <c:majorTickMark val="none"/>
        <c:minorTickMark val="none"/>
        <c:tickLblPos val="nextTo"/>
        <c:crossAx val="1983355136"/>
        <c:crosses val="autoZero"/>
        <c:crossBetween val="between"/>
      </c:valAx>
      <c:spPr>
        <a:noFill/>
        <a:ln>
          <a:noFill/>
        </a:ln>
        <a:effectLst/>
      </c:spPr>
    </c:plotArea>
    <c:legend>
      <c:legendPos val="l"/>
      <c:layout>
        <c:manualLayout>
          <c:xMode val="edge"/>
          <c:yMode val="edge"/>
          <c:x val="1.1649653280634093E-3"/>
          <c:y val="0.24492679790351277"/>
          <c:w val="9.8249047938965356E-2"/>
          <c:h val="0.3742481908740109"/>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09008434598327"/>
          <c:y val="0.11580994007401517"/>
          <c:w val="0.74582274434968421"/>
          <c:h val="0.79718188816206048"/>
        </c:manualLayout>
      </c:layout>
      <c:lineChart>
        <c:grouping val="standard"/>
        <c:varyColors val="0"/>
        <c:ser>
          <c:idx val="0"/>
          <c:order val="0"/>
          <c:tx>
            <c:strRef>
              <c:f>Sheet1!$F$1</c:f>
              <c:strCache>
                <c:ptCount val="1"/>
                <c:pt idx="0">
                  <c:v>I did not report the result</c:v>
                </c:pt>
              </c:strCache>
            </c:strRef>
          </c:tx>
          <c:spPr>
            <a:ln w="28575" cap="rnd">
              <a:solidFill>
                <a:schemeClr val="accent3">
                  <a:lumMod val="50000"/>
                </a:schemeClr>
              </a:solidFill>
              <a:prstDash val="sysDot"/>
              <a:round/>
            </a:ln>
            <a:effectLst/>
          </c:spPr>
          <c:marker>
            <c:symbol val="circle"/>
            <c:size val="5"/>
            <c:spPr>
              <a:solidFill>
                <a:schemeClr val="accent3">
                  <a:lumMod val="50000"/>
                </a:schemeClr>
              </a:solidFill>
              <a:ln w="9525">
                <a:solidFill>
                  <a:schemeClr val="accent3">
                    <a:lumMod val="50000"/>
                  </a:schemeClr>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14th – 17th 
Jan ‘22</c:v>
                </c:pt>
                <c:pt idx="1">
                  <c:v>28th – 31st 
Jan ’22</c:v>
                </c:pt>
                <c:pt idx="2">
                  <c:v>10th  – 17th 
June ‘22</c:v>
                </c:pt>
                <c:pt idx="3">
                  <c:v>29th Aug – 
5th Sept ‘22</c:v>
                </c:pt>
                <c:pt idx="4">
                  <c:v>6th – 19th 
Sept ‘22</c:v>
                </c:pt>
                <c:pt idx="5">
                  <c:v>20th Sept – 
3rd Oct '22</c:v>
                </c:pt>
                <c:pt idx="6">
                  <c:v>4th – 17th 
Oct '22</c:v>
                </c:pt>
                <c:pt idx="7">
                  <c:v>18th – 31st 
Oct '22</c:v>
                </c:pt>
                <c:pt idx="8">
                  <c:v>1st - 14th 
Nov '22</c:v>
                </c:pt>
                <c:pt idx="9">
                  <c:v>15th - 28th 
Nov '22</c:v>
                </c:pt>
                <c:pt idx="10">
                  <c:v>29th Nov - 12th Dec '22</c:v>
                </c:pt>
                <c:pt idx="11">
                  <c:v>13th Dec '22 -
2nd Jan '23</c:v>
                </c:pt>
                <c:pt idx="12">
                  <c:v>3rd - 16th 
Jan '23</c:v>
                </c:pt>
                <c:pt idx="13">
                  <c:v>17th Jan - 30th Jan '23</c:v>
                </c:pt>
                <c:pt idx="14">
                  <c:v>31st Jan - 13th Feb'23</c:v>
                </c:pt>
              </c:strCache>
            </c:strRef>
          </c:cat>
          <c:val>
            <c:numRef>
              <c:f>Sheet1!$F$2:$F$16</c:f>
              <c:numCache>
                <c:formatCode>0%</c:formatCode>
                <c:ptCount val="15"/>
                <c:pt idx="0">
                  <c:v>0.02</c:v>
                </c:pt>
                <c:pt idx="1">
                  <c:v>0.08</c:v>
                </c:pt>
                <c:pt idx="2">
                  <c:v>0.08</c:v>
                </c:pt>
                <c:pt idx="3">
                  <c:v>0.1</c:v>
                </c:pt>
                <c:pt idx="4">
                  <c:v>7.0000000000000007E-2</c:v>
                </c:pt>
                <c:pt idx="5">
                  <c:v>0.1</c:v>
                </c:pt>
                <c:pt idx="6">
                  <c:v>0.08</c:v>
                </c:pt>
                <c:pt idx="7">
                  <c:v>0.09</c:v>
                </c:pt>
                <c:pt idx="8">
                  <c:v>0.1</c:v>
                </c:pt>
                <c:pt idx="9">
                  <c:v>0.09</c:v>
                </c:pt>
                <c:pt idx="10">
                  <c:v>0.1</c:v>
                </c:pt>
                <c:pt idx="11">
                  <c:v>0.11</c:v>
                </c:pt>
                <c:pt idx="12">
                  <c:v>0.1</c:v>
                </c:pt>
                <c:pt idx="13">
                  <c:v>0.09</c:v>
                </c:pt>
                <c:pt idx="14">
                  <c:v>7.0000000000000007E-2</c:v>
                </c:pt>
              </c:numCache>
            </c:numRef>
          </c:val>
          <c:smooth val="1"/>
          <c:extLst>
            <c:ext xmlns:c16="http://schemas.microsoft.com/office/drawing/2014/chart" uri="{C3380CC4-5D6E-409C-BE32-E72D297353CC}">
              <c16:uniqueId val="{00000000-959F-4FA8-93EC-4547083DEF60}"/>
            </c:ext>
          </c:extLst>
        </c:ser>
        <c:dLbls>
          <c:dLblPos val="t"/>
          <c:showLegendKey val="0"/>
          <c:showVal val="1"/>
          <c:showCatName val="0"/>
          <c:showSerName val="0"/>
          <c:showPercent val="0"/>
          <c:showBubbleSize val="0"/>
        </c:dLbls>
        <c:marker val="1"/>
        <c:smooth val="0"/>
        <c:axId val="722575887"/>
        <c:axId val="722578799"/>
      </c:lineChart>
      <c:catAx>
        <c:axId val="722575887"/>
        <c:scaling>
          <c:orientation val="minMax"/>
        </c:scaling>
        <c:delete val="1"/>
        <c:axPos val="b"/>
        <c:numFmt formatCode="General" sourceLinked="1"/>
        <c:majorTickMark val="out"/>
        <c:minorTickMark val="none"/>
        <c:tickLblPos val="nextTo"/>
        <c:crossAx val="722578799"/>
        <c:crosses val="autoZero"/>
        <c:auto val="1"/>
        <c:lblAlgn val="ctr"/>
        <c:lblOffset val="100"/>
        <c:noMultiLvlLbl val="0"/>
      </c:catAx>
      <c:valAx>
        <c:axId val="722578799"/>
        <c:scaling>
          <c:orientation val="minMax"/>
          <c:max val="1"/>
          <c:min val="0"/>
        </c:scaling>
        <c:delete val="1"/>
        <c:axPos val="l"/>
        <c:numFmt formatCode="0%" sourceLinked="1"/>
        <c:majorTickMark val="out"/>
        <c:minorTickMark val="none"/>
        <c:tickLblPos val="nextTo"/>
        <c:crossAx val="722575887"/>
        <c:crosses val="autoZero"/>
        <c:crossBetween val="between"/>
      </c:valAx>
      <c:spPr>
        <a:noFill/>
        <a:ln>
          <a:noFill/>
        </a:ln>
        <a:effectLst/>
      </c:spPr>
    </c:plotArea>
    <c:legend>
      <c:legendPos val="l"/>
      <c:layout>
        <c:manualLayout>
          <c:xMode val="edge"/>
          <c:yMode val="edge"/>
          <c:x val="0"/>
          <c:y val="0"/>
          <c:w val="0.2067706185180154"/>
          <c:h val="0.9280880565482636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28796961985104E-2"/>
          <c:y val="0.12053832466419503"/>
          <c:w val="0.94380933850053728"/>
          <c:h val="0.76453249388751876"/>
        </c:manualLayout>
      </c:layout>
      <c:lineChart>
        <c:grouping val="standard"/>
        <c:varyColors val="0"/>
        <c:ser>
          <c:idx val="0"/>
          <c:order val="0"/>
          <c:tx>
            <c:strRef>
              <c:f>Sheet1!$B$1</c:f>
              <c:strCache>
                <c:ptCount val="1"/>
                <c:pt idx="0">
                  <c:v>Official data (LFDs registered) (mil)</c:v>
                </c:pt>
              </c:strCache>
            </c:strRef>
          </c:tx>
          <c:spPr>
            <a:ln w="28575" cap="rnd">
              <a:solidFill>
                <a:schemeClr val="accent3">
                  <a:lumMod val="20000"/>
                  <a:lumOff val="80000"/>
                </a:schemeClr>
              </a:solidFill>
              <a:prstDash val="solid"/>
              <a:round/>
            </a:ln>
            <a:effectLst/>
          </c:spPr>
          <c:marker>
            <c:symbol val="circle"/>
            <c:size val="5"/>
            <c:spPr>
              <a:solidFill>
                <a:schemeClr val="accent3"/>
              </a:solidFill>
              <a:ln w="9525">
                <a:solidFill>
                  <a:schemeClr val="accent3"/>
                </a:solidFill>
              </a:ln>
              <a:effectLst/>
            </c:spPr>
          </c:marker>
          <c:dLbls>
            <c:dLbl>
              <c:idx val="9"/>
              <c:layout>
                <c:manualLayout>
                  <c:x val="-2.9542675770400397E-2"/>
                  <c:y val="-3.06976857946421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ABA-4E16-9238-FD4FA52B4D01}"/>
                </c:ext>
              </c:extLst>
            </c:dLbl>
            <c:dLbl>
              <c:idx val="20"/>
              <c:layout>
                <c:manualLayout>
                  <c:x val="-7.1462508820970706E-3"/>
                  <c:y val="-3.07826585904953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E1F3-4A4D-8DE5-7F62A6822157}"/>
                </c:ext>
              </c:extLst>
            </c:dLbl>
            <c:dLbl>
              <c:idx val="21"/>
              <c:layout>
                <c:manualLayout>
                  <c:x val="-2.4312140635069051E-3"/>
                  <c:y val="-3.07826585904952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E1F3-4A4D-8DE5-7F62A6822157}"/>
                </c:ext>
              </c:extLst>
            </c:dLbl>
            <c:dLbl>
              <c:idx val="22"/>
              <c:layout>
                <c:manualLayout>
                  <c:x val="-3.6099732681545327E-3"/>
                  <c:y val="-3.07826585904951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E1F3-4A4D-8DE5-7F62A6822157}"/>
                </c:ext>
              </c:extLst>
            </c:dLbl>
            <c:dLbl>
              <c:idx val="23"/>
              <c:layout>
                <c:manualLayout>
                  <c:x val="-2.4312140635069051E-3"/>
                  <c:y val="-2.43679210593306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E1F3-4A4D-8DE5-7F62A6822157}"/>
                </c:ext>
              </c:extLst>
            </c:dLbl>
            <c:dLbl>
              <c:idx val="24"/>
              <c:layout>
                <c:manualLayout>
                  <c:x val="-4.7887324728020739E-3"/>
                  <c:y val="-3.07826585904952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E1F3-4A4D-8DE5-7F62A6822157}"/>
                </c:ext>
              </c:extLst>
            </c:dLbl>
            <c:dLbl>
              <c:idx val="25"/>
              <c:layout>
                <c:manualLayout>
                  <c:x val="-3.6099732681546194E-3"/>
                  <c:y val="-2.43679210593307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E1F3-4A4D-8DE5-7F62A6822157}"/>
                </c:ext>
              </c:extLst>
            </c:dLbl>
            <c:dLbl>
              <c:idx val="26"/>
              <c:layout>
                <c:manualLayout>
                  <c:x val="-4.7887324728019881E-3"/>
                  <c:y val="-2.43679210593308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E1F3-4A4D-8DE5-7F62A6822157}"/>
                </c:ext>
              </c:extLst>
            </c:dLbl>
            <c:dLbl>
              <c:idx val="27"/>
              <c:layout>
                <c:manualLayout>
                  <c:x val="-2.4312140635070782E-3"/>
                  <c:y val="-2.43679210593308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E1F3-4A4D-8DE5-7F62A6822157}"/>
                </c:ext>
              </c:extLst>
            </c:dLbl>
            <c:dLbl>
              <c:idx val="28"/>
              <c:layout>
                <c:manualLayout>
                  <c:x val="-3.6099732681544464E-3"/>
                  <c:y val="-2.43679210593307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E1F3-4A4D-8DE5-7F62A6822157}"/>
                </c:ext>
              </c:extLst>
            </c:dLbl>
            <c:dLbl>
              <c:idx val="29"/>
              <c:layout>
                <c:manualLayout>
                  <c:x val="-7.3695654211822659E-5"/>
                  <c:y val="-2.43679210593308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E1F3-4A4D-8DE5-7F62A6822157}"/>
                </c:ext>
              </c:extLst>
            </c:dLbl>
            <c:dLbl>
              <c:idx val="30"/>
              <c:layout>
                <c:manualLayout>
                  <c:x val="-3.6099732681544464E-3"/>
                  <c:y val="-2.43679210593307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E1F3-4A4D-8DE5-7F62A6822157}"/>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Sheet1!$A$2:$A$33</c:f>
              <c:strCache>
                <c:ptCount val="32"/>
                <c:pt idx="0">
                  <c:v>29th Nov '21</c:v>
                </c:pt>
                <c:pt idx="1">
                  <c:v>13th Dec '21</c:v>
                </c:pt>
                <c:pt idx="2">
                  <c:v>27th Dec '21</c:v>
                </c:pt>
                <c:pt idx="3">
                  <c:v>10th Jan '22</c:v>
                </c:pt>
                <c:pt idx="4">
                  <c:v>24th Jan '22</c:v>
                </c:pt>
                <c:pt idx="5">
                  <c:v>7th Feb '22</c:v>
                </c:pt>
                <c:pt idx="6">
                  <c:v>21st Feb '22</c:v>
                </c:pt>
                <c:pt idx="7">
                  <c:v>7th Mar '22</c:v>
                </c:pt>
                <c:pt idx="8">
                  <c:v>21st Mar '22</c:v>
                </c:pt>
                <c:pt idx="9">
                  <c:v>4th Apr '22</c:v>
                </c:pt>
                <c:pt idx="10">
                  <c:v>18th Apr '22</c:v>
                </c:pt>
                <c:pt idx="11">
                  <c:v>2nd May '22</c:v>
                </c:pt>
                <c:pt idx="12">
                  <c:v>16th May '22</c:v>
                </c:pt>
                <c:pt idx="13">
                  <c:v>30th May '22</c:v>
                </c:pt>
                <c:pt idx="14">
                  <c:v>13th Jun '22</c:v>
                </c:pt>
                <c:pt idx="15">
                  <c:v>27th Jun '22</c:v>
                </c:pt>
                <c:pt idx="16">
                  <c:v>11th Jul '22</c:v>
                </c:pt>
                <c:pt idx="17">
                  <c:v>25th Jul '22</c:v>
                </c:pt>
                <c:pt idx="18">
                  <c:v>8th Aug '22</c:v>
                </c:pt>
                <c:pt idx="19">
                  <c:v>22nd Aug '22</c:v>
                </c:pt>
                <c:pt idx="20">
                  <c:v>5th Sept '22</c:v>
                </c:pt>
                <c:pt idx="21">
                  <c:v>19th Sept '22</c:v>
                </c:pt>
                <c:pt idx="22">
                  <c:v>3rd Oct '22</c:v>
                </c:pt>
                <c:pt idx="23">
                  <c:v>17th Oct '22</c:v>
                </c:pt>
                <c:pt idx="24">
                  <c:v>31st Oct '22</c:v>
                </c:pt>
                <c:pt idx="25">
                  <c:v>14th Nov '22</c:v>
                </c:pt>
                <c:pt idx="26">
                  <c:v>28th Nov '22</c:v>
                </c:pt>
                <c:pt idx="27">
                  <c:v>12th Dec '22</c:v>
                </c:pt>
                <c:pt idx="28">
                  <c:v>26th Dec '22</c:v>
                </c:pt>
                <c:pt idx="29">
                  <c:v>9th Jan '23</c:v>
                </c:pt>
                <c:pt idx="30">
                  <c:v>23rd Jan '23</c:v>
                </c:pt>
                <c:pt idx="31">
                  <c:v>6th Feb '23</c:v>
                </c:pt>
              </c:strCache>
            </c:strRef>
          </c:cat>
          <c:val>
            <c:numRef>
              <c:f>Sheet1!$B$2:$B$33</c:f>
              <c:numCache>
                <c:formatCode>0.0</c:formatCode>
                <c:ptCount val="32"/>
                <c:pt idx="0">
                  <c:v>9.8000000000000007</c:v>
                </c:pt>
                <c:pt idx="1">
                  <c:v>13.9</c:v>
                </c:pt>
                <c:pt idx="2">
                  <c:v>15.3</c:v>
                </c:pt>
                <c:pt idx="3">
                  <c:v>14.2</c:v>
                </c:pt>
                <c:pt idx="4">
                  <c:v>12.9</c:v>
                </c:pt>
                <c:pt idx="5">
                  <c:v>9.6999999999999993</c:v>
                </c:pt>
                <c:pt idx="6">
                  <c:v>6.9</c:v>
                </c:pt>
                <c:pt idx="7">
                  <c:v>7.4</c:v>
                </c:pt>
                <c:pt idx="8">
                  <c:v>6.9</c:v>
                </c:pt>
                <c:pt idx="9">
                  <c:v>4.3</c:v>
                </c:pt>
                <c:pt idx="10">
                  <c:v>3.1</c:v>
                </c:pt>
                <c:pt idx="11">
                  <c:v>2.4</c:v>
                </c:pt>
                <c:pt idx="12">
                  <c:v>2</c:v>
                </c:pt>
                <c:pt idx="13">
                  <c:v>1.7</c:v>
                </c:pt>
                <c:pt idx="14">
                  <c:v>1.9</c:v>
                </c:pt>
                <c:pt idx="15">
                  <c:v>2.2999999999999998</c:v>
                </c:pt>
                <c:pt idx="16">
                  <c:v>2.1</c:v>
                </c:pt>
                <c:pt idx="17">
                  <c:v>1.7</c:v>
                </c:pt>
                <c:pt idx="18">
                  <c:v>1.4</c:v>
                </c:pt>
                <c:pt idx="19">
                  <c:v>1</c:v>
                </c:pt>
                <c:pt idx="20">
                  <c:v>0.6</c:v>
                </c:pt>
                <c:pt idx="21">
                  <c:v>0.6</c:v>
                </c:pt>
                <c:pt idx="22">
                  <c:v>0.7</c:v>
                </c:pt>
                <c:pt idx="23">
                  <c:v>0.5</c:v>
                </c:pt>
                <c:pt idx="24">
                  <c:v>0.4</c:v>
                </c:pt>
                <c:pt idx="25">
                  <c:v>0.3</c:v>
                </c:pt>
                <c:pt idx="26">
                  <c:v>0.3</c:v>
                </c:pt>
                <c:pt idx="27">
                  <c:v>0.4</c:v>
                </c:pt>
                <c:pt idx="28">
                  <c:v>0.3</c:v>
                </c:pt>
                <c:pt idx="29">
                  <c:v>0.2</c:v>
                </c:pt>
                <c:pt idx="30">
                  <c:v>0.2</c:v>
                </c:pt>
                <c:pt idx="31">
                  <c:v>0.2</c:v>
                </c:pt>
              </c:numCache>
            </c:numRef>
          </c:val>
          <c:smooth val="1"/>
          <c:extLst>
            <c:ext xmlns:c16="http://schemas.microsoft.com/office/drawing/2014/chart" uri="{C3380CC4-5D6E-409C-BE32-E72D297353CC}">
              <c16:uniqueId val="{00000003-9ABA-4E16-9238-FD4FA52B4D01}"/>
            </c:ext>
          </c:extLst>
        </c:ser>
        <c:ser>
          <c:idx val="1"/>
          <c:order val="1"/>
          <c:tx>
            <c:strRef>
              <c:f>Sheet1!$C$1</c:f>
              <c:strCache>
                <c:ptCount val="1"/>
                <c:pt idx="0">
                  <c:v>PPT data (Estimated LFDs taken - in the last 2 weeks) (mil)</c:v>
                </c:pt>
              </c:strCache>
            </c:strRef>
          </c:tx>
          <c:spPr>
            <a:ln w="28575" cap="rnd">
              <a:solidFill>
                <a:schemeClr val="accent3"/>
              </a:solidFill>
              <a:prstDash val="sysDot"/>
              <a:round/>
            </a:ln>
            <a:effectLst/>
          </c:spPr>
          <c:marker>
            <c:symbol val="diamond"/>
            <c:size val="5"/>
            <c:spPr>
              <a:solidFill>
                <a:schemeClr val="accent3"/>
              </a:solidFill>
              <a:ln w="9525">
                <a:solidFill>
                  <a:schemeClr val="accent3"/>
                </a:solidFill>
              </a:ln>
              <a:effectLst/>
            </c:spPr>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ABA-4E16-9238-FD4FA52B4D01}"/>
                </c:ext>
              </c:extLst>
            </c:dLbl>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1F3-4A4D-8DE5-7F62A6822157}"/>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Sheet1!$A$2:$A$33</c:f>
              <c:strCache>
                <c:ptCount val="32"/>
                <c:pt idx="0">
                  <c:v>29th Nov '21</c:v>
                </c:pt>
                <c:pt idx="1">
                  <c:v>13th Dec '21</c:v>
                </c:pt>
                <c:pt idx="2">
                  <c:v>27th Dec '21</c:v>
                </c:pt>
                <c:pt idx="3">
                  <c:v>10th Jan '22</c:v>
                </c:pt>
                <c:pt idx="4">
                  <c:v>24th Jan '22</c:v>
                </c:pt>
                <c:pt idx="5">
                  <c:v>7th Feb '22</c:v>
                </c:pt>
                <c:pt idx="6">
                  <c:v>21st Feb '22</c:v>
                </c:pt>
                <c:pt idx="7">
                  <c:v>7th Mar '22</c:v>
                </c:pt>
                <c:pt idx="8">
                  <c:v>21st Mar '22</c:v>
                </c:pt>
                <c:pt idx="9">
                  <c:v>4th Apr '22</c:v>
                </c:pt>
                <c:pt idx="10">
                  <c:v>18th Apr '22</c:v>
                </c:pt>
                <c:pt idx="11">
                  <c:v>2nd May '22</c:v>
                </c:pt>
                <c:pt idx="12">
                  <c:v>16th May '22</c:v>
                </c:pt>
                <c:pt idx="13">
                  <c:v>30th May '22</c:v>
                </c:pt>
                <c:pt idx="14">
                  <c:v>13th Jun '22</c:v>
                </c:pt>
                <c:pt idx="15">
                  <c:v>27th Jun '22</c:v>
                </c:pt>
                <c:pt idx="16">
                  <c:v>11th Jul '22</c:v>
                </c:pt>
                <c:pt idx="17">
                  <c:v>25th Jul '22</c:v>
                </c:pt>
                <c:pt idx="18">
                  <c:v>8th Aug '22</c:v>
                </c:pt>
                <c:pt idx="19">
                  <c:v>22nd Aug '22</c:v>
                </c:pt>
                <c:pt idx="20">
                  <c:v>5th Sept '22</c:v>
                </c:pt>
                <c:pt idx="21">
                  <c:v>19th Sept '22</c:v>
                </c:pt>
                <c:pt idx="22">
                  <c:v>3rd Oct '22</c:v>
                </c:pt>
                <c:pt idx="23">
                  <c:v>17th Oct '22</c:v>
                </c:pt>
                <c:pt idx="24">
                  <c:v>31st Oct '22</c:v>
                </c:pt>
                <c:pt idx="25">
                  <c:v>14th Nov '22</c:v>
                </c:pt>
                <c:pt idx="26">
                  <c:v>28th Nov '22</c:v>
                </c:pt>
                <c:pt idx="27">
                  <c:v>12th Dec '22</c:v>
                </c:pt>
                <c:pt idx="28">
                  <c:v>26th Dec '22</c:v>
                </c:pt>
                <c:pt idx="29">
                  <c:v>9th Jan '23</c:v>
                </c:pt>
                <c:pt idx="30">
                  <c:v>23rd Jan '23</c:v>
                </c:pt>
                <c:pt idx="31">
                  <c:v>6th Feb '23</c:v>
                </c:pt>
              </c:strCache>
            </c:strRef>
          </c:cat>
          <c:val>
            <c:numRef>
              <c:f>Sheet1!$C$2:$C$33</c:f>
              <c:numCache>
                <c:formatCode>General</c:formatCode>
                <c:ptCount val="32"/>
                <c:pt idx="0" formatCode="0.0">
                  <c:v>68</c:v>
                </c:pt>
                <c:pt idx="1">
                  <c:v>89.9</c:v>
                </c:pt>
                <c:pt idx="2">
                  <c:v>91.2</c:v>
                </c:pt>
                <c:pt idx="3">
                  <c:v>83.9</c:v>
                </c:pt>
                <c:pt idx="4">
                  <c:v>63.9</c:v>
                </c:pt>
                <c:pt idx="8">
                  <c:v>59.1</c:v>
                </c:pt>
                <c:pt idx="10">
                  <c:v>41.1</c:v>
                </c:pt>
                <c:pt idx="13" formatCode="0.0">
                  <c:v>23</c:v>
                </c:pt>
                <c:pt idx="19">
                  <c:v>21.4</c:v>
                </c:pt>
                <c:pt idx="20">
                  <c:v>12.5</c:v>
                </c:pt>
                <c:pt idx="21">
                  <c:v>13.6</c:v>
                </c:pt>
                <c:pt idx="22">
                  <c:v>19.100000000000001</c:v>
                </c:pt>
                <c:pt idx="23">
                  <c:v>18.2</c:v>
                </c:pt>
                <c:pt idx="24">
                  <c:v>16.399999999999999</c:v>
                </c:pt>
                <c:pt idx="25">
                  <c:v>14.8</c:v>
                </c:pt>
                <c:pt idx="26" formatCode="0.0">
                  <c:v>13</c:v>
                </c:pt>
                <c:pt idx="27">
                  <c:v>13.8</c:v>
                </c:pt>
                <c:pt idx="28">
                  <c:v>12.6</c:v>
                </c:pt>
                <c:pt idx="29">
                  <c:v>9.3000000000000007</c:v>
                </c:pt>
                <c:pt idx="30">
                  <c:v>8.3000000000000007</c:v>
                </c:pt>
              </c:numCache>
            </c:numRef>
          </c:val>
          <c:smooth val="1"/>
          <c:extLst>
            <c:ext xmlns:c16="http://schemas.microsoft.com/office/drawing/2014/chart" uri="{C3380CC4-5D6E-409C-BE32-E72D297353CC}">
              <c16:uniqueId val="{00000007-9ABA-4E16-9238-FD4FA52B4D01}"/>
            </c:ext>
          </c:extLst>
        </c:ser>
        <c:ser>
          <c:idx val="2"/>
          <c:order val="2"/>
          <c:tx>
            <c:strRef>
              <c:f>Sheet1!$D$1</c:f>
              <c:strCache>
                <c:ptCount val="1"/>
                <c:pt idx="0">
                  <c:v>Official data (LFDs despatched) (mil)</c:v>
                </c:pt>
              </c:strCache>
            </c:strRef>
          </c:tx>
          <c:spPr>
            <a:ln w="28575" cap="rnd" cmpd="dbl">
              <a:solidFill>
                <a:schemeClr val="accent3">
                  <a:lumMod val="50000"/>
                </a:schemeClr>
              </a:solidFill>
              <a:round/>
            </a:ln>
            <a:effectLst/>
          </c:spPr>
          <c:marker>
            <c:symbol val="circle"/>
            <c:size val="5"/>
            <c:spPr>
              <a:solidFill>
                <a:schemeClr val="accent3"/>
              </a:solidFill>
              <a:ln w="9525">
                <a:solidFill>
                  <a:schemeClr val="accent3">
                    <a:lumMod val="50000"/>
                  </a:schemeClr>
                </a:solidFill>
              </a:ln>
              <a:effectLst/>
            </c:spPr>
          </c:marker>
          <c:dLbls>
            <c:dLbl>
              <c:idx val="0"/>
              <c:layout>
                <c:manualLayout>
                  <c:x val="-2.9807850183603348E-2"/>
                  <c:y val="-3.71973961216597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1F3-4A4D-8DE5-7F62A6822157}"/>
                </c:ext>
              </c:extLst>
            </c:dLbl>
            <c:dLbl>
              <c:idx val="2"/>
              <c:layout>
                <c:manualLayout>
                  <c:x val="-2.7715599003196666E-2"/>
                  <c:y val="-3.71973961216598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1F3-4A4D-8DE5-7F62A6822157}"/>
                </c:ext>
              </c:extLst>
            </c:dLbl>
            <c:dLbl>
              <c:idx val="4"/>
              <c:layout>
                <c:manualLayout>
                  <c:x val="-6.2326660906525232E-3"/>
                  <c:y val="-3.71973961216597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1F3-4A4D-8DE5-7F62A6822157}"/>
                </c:ext>
              </c:extLst>
            </c:dLbl>
            <c:dLbl>
              <c:idx val="9"/>
              <c:layout>
                <c:manualLayout>
                  <c:x val="-1.4483980523185355E-2"/>
                  <c:y val="-4.68195024184066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1F3-4A4D-8DE5-7F62A6822157}"/>
                </c:ext>
              </c:extLst>
            </c:dLbl>
            <c:dLbl>
              <c:idx val="10"/>
              <c:layout>
                <c:manualLayout>
                  <c:x val="-1.6576324519277399E-2"/>
                  <c:y val="-5.3234239949571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1F3-4A4D-8DE5-7F62A6822157}"/>
                </c:ext>
              </c:extLst>
            </c:dLbl>
            <c:dLbl>
              <c:idx val="11"/>
              <c:layout>
                <c:manualLayout>
                  <c:x val="-1.6576324519277444E-2"/>
                  <c:y val="-5.64416087151534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1F3-4A4D-8DE5-7F62A6822157}"/>
                </c:ext>
              </c:extLst>
            </c:dLbl>
            <c:dLbl>
              <c:idx val="12"/>
              <c:layout>
                <c:manualLayout>
                  <c:x val="-1.6576324519277399E-2"/>
                  <c:y val="-5.00268711839888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1F3-4A4D-8DE5-7F62A6822157}"/>
                </c:ext>
              </c:extLst>
            </c:dLbl>
            <c:dLbl>
              <c:idx val="13"/>
              <c:layout>
                <c:manualLayout>
                  <c:x val="-1.6576324519277312E-2"/>
                  <c:y val="-5.64416087151534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1F3-4A4D-8DE5-7F62A6822157}"/>
                </c:ext>
              </c:extLst>
            </c:dLbl>
            <c:dLbl>
              <c:idx val="14"/>
              <c:layout>
                <c:manualLayout>
                  <c:x val="-1.4218806109982317E-2"/>
                  <c:y val="-5.96489774807355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1F3-4A4D-8DE5-7F62A6822157}"/>
                </c:ext>
              </c:extLst>
            </c:dLbl>
            <c:dLbl>
              <c:idx val="15"/>
              <c:layout>
                <c:manualLayout>
                  <c:x val="-1.6576324519277399E-2"/>
                  <c:y val="-5.96489774807355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1F3-4A4D-8DE5-7F62A6822157}"/>
                </c:ext>
              </c:extLst>
            </c:dLbl>
            <c:dLbl>
              <c:idx val="16"/>
              <c:layout>
                <c:manualLayout>
                  <c:x val="-1.6576324519277399E-2"/>
                  <c:y val="-5.64416087151534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1F3-4A4D-8DE5-7F62A6822157}"/>
                </c:ext>
              </c:extLst>
            </c:dLbl>
            <c:dLbl>
              <c:idx val="17"/>
              <c:layout>
                <c:manualLayout>
                  <c:x val="-1.6576324519277486E-2"/>
                  <c:y val="-5.964897748073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1F3-4A4D-8DE5-7F62A6822157}"/>
                </c:ext>
              </c:extLst>
            </c:dLbl>
            <c:dLbl>
              <c:idx val="18"/>
              <c:layout>
                <c:manualLayout>
                  <c:x val="-1.6576324519277486E-2"/>
                  <c:y val="-6.2856346246317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1F3-4A4D-8DE5-7F62A6822157}"/>
                </c:ext>
              </c:extLst>
            </c:dLbl>
            <c:dLbl>
              <c:idx val="19"/>
              <c:layout>
                <c:manualLayout>
                  <c:x val="-1.7755037316082238E-2"/>
                  <c:y val="-5.644148244079248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2.0186297787431844E-2"/>
                      <c:h val="3.9113988370636454E-2"/>
                    </c:manualLayout>
                  </c15:layout>
                </c:ext>
                <c:ext xmlns:c16="http://schemas.microsoft.com/office/drawing/2014/chart" uri="{C3380CC4-5D6E-409C-BE32-E72D297353CC}">
                  <c16:uniqueId val="{0000000F-E1F3-4A4D-8DE5-7F62A6822157}"/>
                </c:ext>
              </c:extLst>
            </c:dLbl>
            <c:dLbl>
              <c:idx val="20"/>
              <c:layout>
                <c:manualLayout>
                  <c:x val="-2.6006398156457729E-2"/>
                  <c:y val="-3.39900273560775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1F3-4A4D-8DE5-7F62A6822157}"/>
                </c:ext>
              </c:extLst>
            </c:dLbl>
            <c:dLbl>
              <c:idx val="29"/>
              <c:layout>
                <c:manualLayout>
                  <c:x val="-1.7755083723924942E-2"/>
                  <c:y val="-2.13471578099368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DDB-4515-837F-3E6448348F3F}"/>
                </c:ext>
              </c:extLst>
            </c:dLbl>
            <c:dLbl>
              <c:idx val="30"/>
              <c:layout>
                <c:manualLayout>
                  <c:x val="-4.7887324728019881E-3"/>
                  <c:y val="-5.00268711839888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1F3-4A4D-8DE5-7F62A6822157}"/>
                </c:ext>
              </c:extLst>
            </c:dLbl>
            <c:dLbl>
              <c:idx val="31"/>
              <c:layout>
                <c:manualLayout>
                  <c:x val="-1.6576324519277399E-2"/>
                  <c:y val="-5.00268711839888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1F3-4A4D-8DE5-7F62A6822157}"/>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Sheet1!$A$2:$A$33</c:f>
              <c:strCache>
                <c:ptCount val="32"/>
                <c:pt idx="0">
                  <c:v>29th Nov '21</c:v>
                </c:pt>
                <c:pt idx="1">
                  <c:v>13th Dec '21</c:v>
                </c:pt>
                <c:pt idx="2">
                  <c:v>27th Dec '21</c:v>
                </c:pt>
                <c:pt idx="3">
                  <c:v>10th Jan '22</c:v>
                </c:pt>
                <c:pt idx="4">
                  <c:v>24th Jan '22</c:v>
                </c:pt>
                <c:pt idx="5">
                  <c:v>7th Feb '22</c:v>
                </c:pt>
                <c:pt idx="6">
                  <c:v>21st Feb '22</c:v>
                </c:pt>
                <c:pt idx="7">
                  <c:v>7th Mar '22</c:v>
                </c:pt>
                <c:pt idx="8">
                  <c:v>21st Mar '22</c:v>
                </c:pt>
                <c:pt idx="9">
                  <c:v>4th Apr '22</c:v>
                </c:pt>
                <c:pt idx="10">
                  <c:v>18th Apr '22</c:v>
                </c:pt>
                <c:pt idx="11">
                  <c:v>2nd May '22</c:v>
                </c:pt>
                <c:pt idx="12">
                  <c:v>16th May '22</c:v>
                </c:pt>
                <c:pt idx="13">
                  <c:v>30th May '22</c:v>
                </c:pt>
                <c:pt idx="14">
                  <c:v>13th Jun '22</c:v>
                </c:pt>
                <c:pt idx="15">
                  <c:v>27th Jun '22</c:v>
                </c:pt>
                <c:pt idx="16">
                  <c:v>11th Jul '22</c:v>
                </c:pt>
                <c:pt idx="17">
                  <c:v>25th Jul '22</c:v>
                </c:pt>
                <c:pt idx="18">
                  <c:v>8th Aug '22</c:v>
                </c:pt>
                <c:pt idx="19">
                  <c:v>22nd Aug '22</c:v>
                </c:pt>
                <c:pt idx="20">
                  <c:v>5th Sept '22</c:v>
                </c:pt>
                <c:pt idx="21">
                  <c:v>19th Sept '22</c:v>
                </c:pt>
                <c:pt idx="22">
                  <c:v>3rd Oct '22</c:v>
                </c:pt>
                <c:pt idx="23">
                  <c:v>17th Oct '22</c:v>
                </c:pt>
                <c:pt idx="24">
                  <c:v>31st Oct '22</c:v>
                </c:pt>
                <c:pt idx="25">
                  <c:v>14th Nov '22</c:v>
                </c:pt>
                <c:pt idx="26">
                  <c:v>28th Nov '22</c:v>
                </c:pt>
                <c:pt idx="27">
                  <c:v>12th Dec '22</c:v>
                </c:pt>
                <c:pt idx="28">
                  <c:v>26th Dec '22</c:v>
                </c:pt>
                <c:pt idx="29">
                  <c:v>9th Jan '23</c:v>
                </c:pt>
                <c:pt idx="30">
                  <c:v>23rd Jan '23</c:v>
                </c:pt>
                <c:pt idx="31">
                  <c:v>6th Feb '23</c:v>
                </c:pt>
              </c:strCache>
            </c:strRef>
          </c:cat>
          <c:val>
            <c:numRef>
              <c:f>Sheet1!$D$2:$D$33</c:f>
              <c:numCache>
                <c:formatCode>#,##0.0</c:formatCode>
                <c:ptCount val="32"/>
                <c:pt idx="0">
                  <c:v>73.738417999999996</c:v>
                </c:pt>
                <c:pt idx="1">
                  <c:v>99.499604000000005</c:v>
                </c:pt>
                <c:pt idx="2">
                  <c:v>119.87291399999999</c:v>
                </c:pt>
                <c:pt idx="3">
                  <c:v>138.02446599999999</c:v>
                </c:pt>
                <c:pt idx="4">
                  <c:v>90.752229</c:v>
                </c:pt>
                <c:pt idx="5">
                  <c:v>74.922619999999995</c:v>
                </c:pt>
                <c:pt idx="6">
                  <c:v>60.311002000000002</c:v>
                </c:pt>
                <c:pt idx="7">
                  <c:v>48.206294</c:v>
                </c:pt>
                <c:pt idx="8">
                  <c:v>35.844484000000001</c:v>
                </c:pt>
                <c:pt idx="9">
                  <c:v>10.637452</c:v>
                </c:pt>
                <c:pt idx="10">
                  <c:v>5.1038329999999998</c:v>
                </c:pt>
                <c:pt idx="11">
                  <c:v>3.0628920000000002</c:v>
                </c:pt>
                <c:pt idx="12">
                  <c:v>5.0930309999999999</c:v>
                </c:pt>
                <c:pt idx="13">
                  <c:v>2.9314019999999998</c:v>
                </c:pt>
                <c:pt idx="14">
                  <c:v>3.2896909999999999</c:v>
                </c:pt>
                <c:pt idx="15">
                  <c:v>5.7816200000000002</c:v>
                </c:pt>
                <c:pt idx="16">
                  <c:v>5.5226179999999996</c:v>
                </c:pt>
                <c:pt idx="17">
                  <c:v>4.0538759999999998</c:v>
                </c:pt>
                <c:pt idx="18">
                  <c:v>3.006491</c:v>
                </c:pt>
                <c:pt idx="19">
                  <c:v>2.869936</c:v>
                </c:pt>
                <c:pt idx="20">
                  <c:v>1.7471509999999999</c:v>
                </c:pt>
                <c:pt idx="21">
                  <c:v>2.1112660000000001</c:v>
                </c:pt>
                <c:pt idx="22">
                  <c:v>2.8885139999999998</c:v>
                </c:pt>
                <c:pt idx="23">
                  <c:v>2.3762819999999998</c:v>
                </c:pt>
                <c:pt idx="24">
                  <c:v>1.65065</c:v>
                </c:pt>
                <c:pt idx="25">
                  <c:v>1.6749689999999999</c:v>
                </c:pt>
                <c:pt idx="26">
                  <c:v>1.719746</c:v>
                </c:pt>
                <c:pt idx="27">
                  <c:v>2.447047</c:v>
                </c:pt>
                <c:pt idx="28">
                  <c:v>2.3138040000000002</c:v>
                </c:pt>
                <c:pt idx="29">
                  <c:v>1.519736</c:v>
                </c:pt>
                <c:pt idx="30">
                  <c:v>1.5877250000000001</c:v>
                </c:pt>
                <c:pt idx="31">
                  <c:v>2.0395620000000001</c:v>
                </c:pt>
              </c:numCache>
            </c:numRef>
          </c:val>
          <c:smooth val="0"/>
          <c:extLst>
            <c:ext xmlns:c16="http://schemas.microsoft.com/office/drawing/2014/chart" uri="{C3380CC4-5D6E-409C-BE32-E72D297353CC}">
              <c16:uniqueId val="{00000000-E1F3-4A4D-8DE5-7F62A6822157}"/>
            </c:ext>
          </c:extLst>
        </c:ser>
        <c:dLbls>
          <c:dLblPos val="t"/>
          <c:showLegendKey val="0"/>
          <c:showVal val="1"/>
          <c:showCatName val="0"/>
          <c:showSerName val="0"/>
          <c:showPercent val="0"/>
          <c:showBubbleSize val="0"/>
        </c:dLbls>
        <c:marker val="1"/>
        <c:smooth val="0"/>
        <c:axId val="722575887"/>
        <c:axId val="722578799"/>
      </c:lineChart>
      <c:catAx>
        <c:axId val="722575887"/>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22578799"/>
        <c:crosses val="autoZero"/>
        <c:auto val="1"/>
        <c:lblAlgn val="ctr"/>
        <c:lblOffset val="100"/>
        <c:noMultiLvlLbl val="0"/>
      </c:catAx>
      <c:valAx>
        <c:axId val="722578799"/>
        <c:scaling>
          <c:orientation val="minMax"/>
        </c:scaling>
        <c:delete val="1"/>
        <c:axPos val="l"/>
        <c:numFmt formatCode="0.0" sourceLinked="1"/>
        <c:majorTickMark val="out"/>
        <c:minorTickMark val="none"/>
        <c:tickLblPos val="nextTo"/>
        <c:crossAx val="722575887"/>
        <c:crosses val="autoZero"/>
        <c:crossBetween val="between"/>
      </c:valAx>
      <c:spPr>
        <a:noFill/>
        <a:ln>
          <a:noFill/>
        </a:ln>
        <a:effectLst/>
      </c:spPr>
    </c:plotArea>
    <c:legend>
      <c:legendPos val="t"/>
      <c:layout>
        <c:manualLayout>
          <c:xMode val="edge"/>
          <c:yMode val="edge"/>
          <c:x val="6.7041439163821936E-2"/>
          <c:y val="1.7491639248942984E-2"/>
          <c:w val="0.86443229610876737"/>
          <c:h val="5.1607138717035511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28796961985104E-2"/>
          <c:y val="0.12053832466419503"/>
          <c:w val="0.94380933850053728"/>
          <c:h val="0.76453249388751876"/>
        </c:manualLayout>
      </c:layout>
      <c:lineChart>
        <c:grouping val="standard"/>
        <c:varyColors val="0"/>
        <c:ser>
          <c:idx val="0"/>
          <c:order val="0"/>
          <c:tx>
            <c:strRef>
              <c:f>Sheet1!$B$1</c:f>
              <c:strCache>
                <c:ptCount val="1"/>
                <c:pt idx="0">
                  <c:v>Ordering tests from any channel in the last 2 weeks</c:v>
                </c:pt>
              </c:strCache>
            </c:strRef>
          </c:tx>
          <c:spPr>
            <a:ln w="28575" cap="rnd">
              <a:solidFill>
                <a:schemeClr val="accent3">
                  <a:lumMod val="20000"/>
                  <a:lumOff val="80000"/>
                </a:schemeClr>
              </a:solidFill>
              <a:prstDash val="solid"/>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D58-4BD6-8ED0-A4555BF070A4}"/>
                </c:ext>
              </c:extLst>
            </c:dLbl>
            <c:dLbl>
              <c:idx val="9"/>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6CE-46B2-8921-FFC13FC6789C}"/>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D58-4BD6-8ED0-A4555BF070A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17th – 20th 
Dec '21</c:v>
                </c:pt>
                <c:pt idx="1">
                  <c:v>29th Dec – 
4th Jan '22</c:v>
                </c:pt>
                <c:pt idx="2">
                  <c:v>14th-17th
Jan'22</c:v>
                </c:pt>
                <c:pt idx="3">
                  <c:v>28th – 31st 
Jan ’22</c:v>
                </c:pt>
                <c:pt idx="4">
                  <c:v>10th – 17th 
Jun ‘22</c:v>
                </c:pt>
                <c:pt idx="5">
                  <c:v>20th Sept – 
3rd Oct '22</c:v>
                </c:pt>
                <c:pt idx="6">
                  <c:v>18th – 31st 
Oct '22</c:v>
                </c:pt>
                <c:pt idx="7">
                  <c:v>1st - 14th 
Nov '22</c:v>
                </c:pt>
                <c:pt idx="8">
                  <c:v>13th Dec '22 -
2nd Jan '23</c:v>
                </c:pt>
                <c:pt idx="9">
                  <c:v>3rd - 16th 
Jan '23</c:v>
                </c:pt>
              </c:strCache>
            </c:strRef>
          </c:cat>
          <c:val>
            <c:numRef>
              <c:f>Sheet1!$B$2:$B$11</c:f>
              <c:numCache>
                <c:formatCode>0%</c:formatCode>
                <c:ptCount val="10"/>
                <c:pt idx="0">
                  <c:v>0.37</c:v>
                </c:pt>
                <c:pt idx="1">
                  <c:v>0.43</c:v>
                </c:pt>
                <c:pt idx="2">
                  <c:v>0.47</c:v>
                </c:pt>
                <c:pt idx="3">
                  <c:v>0.41</c:v>
                </c:pt>
                <c:pt idx="4">
                  <c:v>0.2</c:v>
                </c:pt>
                <c:pt idx="5">
                  <c:v>0.2</c:v>
                </c:pt>
                <c:pt idx="6">
                  <c:v>0.22</c:v>
                </c:pt>
                <c:pt idx="7">
                  <c:v>0.22</c:v>
                </c:pt>
                <c:pt idx="8">
                  <c:v>0.22</c:v>
                </c:pt>
                <c:pt idx="9">
                  <c:v>0.2</c:v>
                </c:pt>
              </c:numCache>
            </c:numRef>
          </c:val>
          <c:smooth val="1"/>
          <c:extLst>
            <c:ext xmlns:c16="http://schemas.microsoft.com/office/drawing/2014/chart" uri="{C3380CC4-5D6E-409C-BE32-E72D297353CC}">
              <c16:uniqueId val="{00000002-1D58-4BD6-8ED0-A4555BF070A4}"/>
            </c:ext>
          </c:extLst>
        </c:ser>
        <c:ser>
          <c:idx val="1"/>
          <c:order val="1"/>
          <c:tx>
            <c:strRef>
              <c:f>Sheet1!$C$1</c:f>
              <c:strCache>
                <c:ptCount val="1"/>
                <c:pt idx="0">
                  <c:v>Taken an LFD in the last 2 weeks</c:v>
                </c:pt>
              </c:strCache>
            </c:strRef>
          </c:tx>
          <c:spPr>
            <a:ln w="28575" cap="rnd">
              <a:solidFill>
                <a:schemeClr val="accent3">
                  <a:lumMod val="60000"/>
                  <a:lumOff val="40000"/>
                </a:schemeClr>
              </a:solidFill>
              <a:prstDash val="sysDot"/>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D58-4BD6-8ED0-A4555BF070A4}"/>
                </c:ext>
              </c:extLst>
            </c:dLbl>
            <c:dLbl>
              <c:idx val="9"/>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6CE-46B2-8921-FFC13FC6789C}"/>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D58-4BD6-8ED0-A4555BF070A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17th – 20th 
Dec '21</c:v>
                </c:pt>
                <c:pt idx="1">
                  <c:v>29th Dec – 
4th Jan '22</c:v>
                </c:pt>
                <c:pt idx="2">
                  <c:v>14th-17th
Jan'22</c:v>
                </c:pt>
                <c:pt idx="3">
                  <c:v>28th – 31st 
Jan ’22</c:v>
                </c:pt>
                <c:pt idx="4">
                  <c:v>10th – 17th 
Jun ‘22</c:v>
                </c:pt>
                <c:pt idx="5">
                  <c:v>20th Sept – 
3rd Oct '22</c:v>
                </c:pt>
                <c:pt idx="6">
                  <c:v>18th – 31st 
Oct '22</c:v>
                </c:pt>
                <c:pt idx="7">
                  <c:v>1st - 14th 
Nov '22</c:v>
                </c:pt>
                <c:pt idx="8">
                  <c:v>13th Dec '22 -
2nd Jan '23</c:v>
                </c:pt>
                <c:pt idx="9">
                  <c:v>3rd - 16th 
Jan '23</c:v>
                </c:pt>
              </c:strCache>
            </c:strRef>
          </c:cat>
          <c:val>
            <c:numRef>
              <c:f>Sheet1!$C$2:$C$11</c:f>
              <c:numCache>
                <c:formatCode>0%</c:formatCode>
                <c:ptCount val="10"/>
                <c:pt idx="0">
                  <c:v>0.46</c:v>
                </c:pt>
                <c:pt idx="1">
                  <c:v>0.59</c:v>
                </c:pt>
                <c:pt idx="2">
                  <c:v>0.55000000000000004</c:v>
                </c:pt>
                <c:pt idx="3">
                  <c:v>0.52</c:v>
                </c:pt>
                <c:pt idx="4">
                  <c:v>0.19</c:v>
                </c:pt>
                <c:pt idx="5">
                  <c:v>0.15</c:v>
                </c:pt>
                <c:pt idx="6">
                  <c:v>0.18</c:v>
                </c:pt>
                <c:pt idx="7">
                  <c:v>0.16</c:v>
                </c:pt>
                <c:pt idx="8">
                  <c:v>0.15</c:v>
                </c:pt>
                <c:pt idx="9">
                  <c:v>0.15</c:v>
                </c:pt>
              </c:numCache>
            </c:numRef>
          </c:val>
          <c:smooth val="1"/>
          <c:extLst>
            <c:ext xmlns:c16="http://schemas.microsoft.com/office/drawing/2014/chart" uri="{C3380CC4-5D6E-409C-BE32-E72D297353CC}">
              <c16:uniqueId val="{00000005-1D58-4BD6-8ED0-A4555BF070A4}"/>
            </c:ext>
          </c:extLst>
        </c:ser>
        <c:ser>
          <c:idx val="2"/>
          <c:order val="2"/>
          <c:tx>
            <c:strRef>
              <c:f>Sheet1!$D$1</c:f>
              <c:strCache>
                <c:ptCount val="1"/>
                <c:pt idx="0">
                  <c:v>Registered most recent test through official channels</c:v>
                </c:pt>
              </c:strCache>
            </c:strRef>
          </c:tx>
          <c:spPr>
            <a:ln w="28575" cap="rnd">
              <a:solidFill>
                <a:schemeClr val="accent3"/>
              </a:solidFill>
              <a:prstDash val="sysDash"/>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D58-4BD6-8ED0-A4555BF070A4}"/>
                </c:ext>
              </c:extLst>
            </c:dLbl>
            <c:dLbl>
              <c:idx val="9"/>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6CE-46B2-8921-FFC13FC6789C}"/>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D58-4BD6-8ED0-A4555BF070A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17th – 20th 
Dec '21</c:v>
                </c:pt>
                <c:pt idx="1">
                  <c:v>29th Dec – 
4th Jan '22</c:v>
                </c:pt>
                <c:pt idx="2">
                  <c:v>14th-17th
Jan'22</c:v>
                </c:pt>
                <c:pt idx="3">
                  <c:v>28th – 31st 
Jan ’22</c:v>
                </c:pt>
                <c:pt idx="4">
                  <c:v>10th – 17th 
Jun ‘22</c:v>
                </c:pt>
                <c:pt idx="5">
                  <c:v>20th Sept – 
3rd Oct '22</c:v>
                </c:pt>
                <c:pt idx="6">
                  <c:v>18th – 31st 
Oct '22</c:v>
                </c:pt>
                <c:pt idx="7">
                  <c:v>1st - 14th 
Nov '22</c:v>
                </c:pt>
                <c:pt idx="8">
                  <c:v>13th Dec '22 -
2nd Jan '23</c:v>
                </c:pt>
                <c:pt idx="9">
                  <c:v>3rd - 16th 
Jan '23</c:v>
                </c:pt>
              </c:strCache>
            </c:strRef>
          </c:cat>
          <c:val>
            <c:numRef>
              <c:f>Sheet1!$D$2:$D$11</c:f>
              <c:numCache>
                <c:formatCode>0%</c:formatCode>
                <c:ptCount val="10"/>
                <c:pt idx="0">
                  <c:v>0.16</c:v>
                </c:pt>
                <c:pt idx="1">
                  <c:v>0.17</c:v>
                </c:pt>
                <c:pt idx="2">
                  <c:v>0.19</c:v>
                </c:pt>
                <c:pt idx="3">
                  <c:v>0.19</c:v>
                </c:pt>
                <c:pt idx="4">
                  <c:v>0.19</c:v>
                </c:pt>
                <c:pt idx="5">
                  <c:v>0.14000000000000001</c:v>
                </c:pt>
                <c:pt idx="6">
                  <c:v>0.14000000000000001</c:v>
                </c:pt>
                <c:pt idx="7">
                  <c:v>0.14000000000000001</c:v>
                </c:pt>
                <c:pt idx="8">
                  <c:v>0.12</c:v>
                </c:pt>
                <c:pt idx="9">
                  <c:v>0.11</c:v>
                </c:pt>
              </c:numCache>
            </c:numRef>
          </c:val>
          <c:smooth val="1"/>
          <c:extLst>
            <c:ext xmlns:c16="http://schemas.microsoft.com/office/drawing/2014/chart" uri="{C3380CC4-5D6E-409C-BE32-E72D297353CC}">
              <c16:uniqueId val="{00000008-1D58-4BD6-8ED0-A4555BF070A4}"/>
            </c:ext>
          </c:extLst>
        </c:ser>
        <c:ser>
          <c:idx val="3"/>
          <c:order val="3"/>
          <c:tx>
            <c:strRef>
              <c:f>Sheet1!$E$1</c:f>
              <c:strCache>
                <c:ptCount val="1"/>
                <c:pt idx="0">
                  <c:v>Registered most recent test through official or unofficial channels</c:v>
                </c:pt>
              </c:strCache>
            </c:strRef>
          </c:tx>
          <c:spPr>
            <a:ln w="28575" cap="rnd" cmpd="dbl">
              <a:solidFill>
                <a:schemeClr val="accent3">
                  <a:lumMod val="50000"/>
                </a:schemeClr>
              </a:solidFill>
              <a:prstDash val="solid"/>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D58-4BD6-8ED0-A4555BF070A4}"/>
                </c:ext>
              </c:extLst>
            </c:dLbl>
            <c:dLbl>
              <c:idx val="9"/>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6CE-46B2-8921-FFC13FC6789C}"/>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D58-4BD6-8ED0-A4555BF070A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17th – 20th 
Dec '21</c:v>
                </c:pt>
                <c:pt idx="1">
                  <c:v>29th Dec – 
4th Jan '22</c:v>
                </c:pt>
                <c:pt idx="2">
                  <c:v>14th-17th
Jan'22</c:v>
                </c:pt>
                <c:pt idx="3">
                  <c:v>28th – 31st 
Jan ’22</c:v>
                </c:pt>
                <c:pt idx="4">
                  <c:v>10th – 17th 
Jun ‘22</c:v>
                </c:pt>
                <c:pt idx="5">
                  <c:v>20th Sept – 
3rd Oct '22</c:v>
                </c:pt>
                <c:pt idx="6">
                  <c:v>18th – 31st 
Oct '22</c:v>
                </c:pt>
                <c:pt idx="7">
                  <c:v>1st - 14th 
Nov '22</c:v>
                </c:pt>
                <c:pt idx="8">
                  <c:v>13th Dec '22 -
2nd Jan '23</c:v>
                </c:pt>
                <c:pt idx="9">
                  <c:v>3rd - 16th 
Jan '23</c:v>
                </c:pt>
              </c:strCache>
            </c:strRef>
          </c:cat>
          <c:val>
            <c:numRef>
              <c:f>Sheet1!$E$2:$E$11</c:f>
              <c:numCache>
                <c:formatCode>0%</c:formatCode>
                <c:ptCount val="10"/>
                <c:pt idx="0">
                  <c:v>0.51</c:v>
                </c:pt>
                <c:pt idx="1">
                  <c:v>0.59</c:v>
                </c:pt>
                <c:pt idx="2">
                  <c:v>0.45</c:v>
                </c:pt>
                <c:pt idx="3">
                  <c:v>0.48</c:v>
                </c:pt>
                <c:pt idx="4">
                  <c:v>0.48</c:v>
                </c:pt>
                <c:pt idx="5">
                  <c:v>0.51</c:v>
                </c:pt>
                <c:pt idx="6">
                  <c:v>0.53</c:v>
                </c:pt>
                <c:pt idx="7">
                  <c:v>0.56000000000000005</c:v>
                </c:pt>
                <c:pt idx="8">
                  <c:v>0.49</c:v>
                </c:pt>
                <c:pt idx="9">
                  <c:v>0.53</c:v>
                </c:pt>
              </c:numCache>
            </c:numRef>
          </c:val>
          <c:smooth val="1"/>
          <c:extLst>
            <c:ext xmlns:c16="http://schemas.microsoft.com/office/drawing/2014/chart" uri="{C3380CC4-5D6E-409C-BE32-E72D297353CC}">
              <c16:uniqueId val="{0000000B-1D58-4BD6-8ED0-A4555BF070A4}"/>
            </c:ext>
          </c:extLst>
        </c:ser>
        <c:dLbls>
          <c:showLegendKey val="0"/>
          <c:showVal val="0"/>
          <c:showCatName val="0"/>
          <c:showSerName val="0"/>
          <c:showPercent val="0"/>
          <c:showBubbleSize val="0"/>
        </c:dLbls>
        <c:smooth val="0"/>
        <c:axId val="722575887"/>
        <c:axId val="722578799"/>
      </c:lineChart>
      <c:catAx>
        <c:axId val="722575887"/>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22578799"/>
        <c:crosses val="autoZero"/>
        <c:auto val="1"/>
        <c:lblAlgn val="ctr"/>
        <c:lblOffset val="100"/>
        <c:noMultiLvlLbl val="0"/>
      </c:catAx>
      <c:valAx>
        <c:axId val="722578799"/>
        <c:scaling>
          <c:orientation val="minMax"/>
        </c:scaling>
        <c:delete val="1"/>
        <c:axPos val="l"/>
        <c:numFmt formatCode="0%" sourceLinked="1"/>
        <c:majorTickMark val="out"/>
        <c:minorTickMark val="none"/>
        <c:tickLblPos val="nextTo"/>
        <c:crossAx val="722575887"/>
        <c:crosses val="autoZero"/>
        <c:crossBetween val="between"/>
      </c:valAx>
      <c:spPr>
        <a:noFill/>
        <a:ln>
          <a:noFill/>
        </a:ln>
        <a:effectLst/>
      </c:spPr>
    </c:plotArea>
    <c:legend>
      <c:legendPos val="t"/>
      <c:layout>
        <c:manualLayout>
          <c:xMode val="edge"/>
          <c:yMode val="edge"/>
          <c:x val="6.7041439163821936E-2"/>
          <c:y val="1.7491639248942984E-2"/>
          <c:w val="0.89562936287385742"/>
          <c:h val="0.135118781314797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28796961985104E-2"/>
          <c:y val="0.12053832466419503"/>
          <c:w val="0.94380933850053728"/>
          <c:h val="0.76453249388751876"/>
        </c:manualLayout>
      </c:layout>
      <c:lineChart>
        <c:grouping val="standard"/>
        <c:varyColors val="0"/>
        <c:ser>
          <c:idx val="0"/>
          <c:order val="0"/>
          <c:tx>
            <c:strRef>
              <c:f>Sheet1!$B$1</c:f>
              <c:strCache>
                <c:ptCount val="1"/>
                <c:pt idx="0">
                  <c:v>NET official registering</c:v>
                </c:pt>
              </c:strCache>
            </c:strRef>
          </c:tx>
          <c:spPr>
            <a:ln w="19050" cap="rnd">
              <a:solidFill>
                <a:schemeClr val="tx1"/>
              </a:solidFill>
              <a:prstDash val="dash"/>
              <a:round/>
            </a:ln>
            <a:effectLst/>
          </c:spPr>
          <c:marker>
            <c:symbol val="none"/>
          </c:marker>
          <c:dLbls>
            <c:dLbl>
              <c:idx val="13"/>
              <c:layout>
                <c:manualLayout>
                  <c:x val="-1.8628812355875192E-2"/>
                  <c:y val="-2.73168689950048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164-4A36-B5F2-E534BB9875AF}"/>
                </c:ext>
              </c:extLst>
            </c:dLbl>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17"/>
                <c:pt idx="0">
                  <c:v>17th – 20th Dec '21</c:v>
                </c:pt>
                <c:pt idx="1">
                  <c:v>29th Dec – 
4th Jan '22</c:v>
                </c:pt>
                <c:pt idx="2">
                  <c:v>14th – 17th 
Jan ‘22</c:v>
                </c:pt>
                <c:pt idx="3">
                  <c:v>28th – 31st 
Jan ’22</c:v>
                </c:pt>
                <c:pt idx="4">
                  <c:v>10th  – 17th 
June ‘22</c:v>
                </c:pt>
                <c:pt idx="5">
                  <c:v>29th Aug – 
5th Sept ‘22</c:v>
                </c:pt>
                <c:pt idx="6">
                  <c:v>6th – 19th 
Sept ‘22</c:v>
                </c:pt>
                <c:pt idx="7">
                  <c:v>20th Sept – 
3rd Oct '22</c:v>
                </c:pt>
                <c:pt idx="8">
                  <c:v>4th – 17th 
Oct '22</c:v>
                </c:pt>
                <c:pt idx="9">
                  <c:v>18th – 31st 
Oct '22</c:v>
                </c:pt>
                <c:pt idx="10">
                  <c:v>1st - 14th 
Nov '22</c:v>
                </c:pt>
                <c:pt idx="11">
                  <c:v>15th - 28th 
Nov '22</c:v>
                </c:pt>
                <c:pt idx="12">
                  <c:v>29th Nov - 
12th Dec '22</c:v>
                </c:pt>
                <c:pt idx="13">
                  <c:v>13th Dec '22 -
2nd Jan '23</c:v>
                </c:pt>
                <c:pt idx="14">
                  <c:v>3rd - 16th 
Jan '23</c:v>
                </c:pt>
                <c:pt idx="15">
                  <c:v>17th Jan - 
30th Jan '23</c:v>
                </c:pt>
                <c:pt idx="16">
                  <c:v>31st Jan - 
13th Feb'23</c:v>
                </c:pt>
              </c:strCache>
            </c:strRef>
          </c:cat>
          <c:val>
            <c:numRef>
              <c:f>Sheet1!$B$2:$B$21</c:f>
              <c:numCache>
                <c:formatCode>0%</c:formatCode>
                <c:ptCount val="17"/>
                <c:pt idx="0">
                  <c:v>0.49</c:v>
                </c:pt>
                <c:pt idx="1">
                  <c:v>0.45</c:v>
                </c:pt>
                <c:pt idx="2">
                  <c:v>0.43</c:v>
                </c:pt>
                <c:pt idx="3">
                  <c:v>0.43</c:v>
                </c:pt>
                <c:pt idx="4">
                  <c:v>0.43</c:v>
                </c:pt>
                <c:pt idx="5">
                  <c:v>0.37</c:v>
                </c:pt>
                <c:pt idx="6">
                  <c:v>0.36</c:v>
                </c:pt>
                <c:pt idx="7">
                  <c:v>0.36</c:v>
                </c:pt>
                <c:pt idx="8">
                  <c:v>0.38</c:v>
                </c:pt>
                <c:pt idx="9">
                  <c:v>0.38</c:v>
                </c:pt>
                <c:pt idx="10">
                  <c:v>0.35</c:v>
                </c:pt>
                <c:pt idx="11">
                  <c:v>0.35</c:v>
                </c:pt>
                <c:pt idx="12">
                  <c:v>0.36</c:v>
                </c:pt>
                <c:pt idx="13">
                  <c:v>0.33</c:v>
                </c:pt>
                <c:pt idx="14">
                  <c:v>0.3</c:v>
                </c:pt>
                <c:pt idx="15">
                  <c:v>0.3</c:v>
                </c:pt>
                <c:pt idx="16">
                  <c:v>0.32</c:v>
                </c:pt>
              </c:numCache>
            </c:numRef>
          </c:val>
          <c:smooth val="1"/>
          <c:extLst>
            <c:ext xmlns:c16="http://schemas.microsoft.com/office/drawing/2014/chart" uri="{C3380CC4-5D6E-409C-BE32-E72D297353CC}">
              <c16:uniqueId val="{00000000-985D-4DBB-B435-04D8C4520F85}"/>
            </c:ext>
          </c:extLst>
        </c:ser>
        <c:ser>
          <c:idx val="1"/>
          <c:order val="1"/>
          <c:tx>
            <c:strRef>
              <c:f>Sheet1!$C$1</c:f>
              <c:strCache>
                <c:ptCount val="1"/>
                <c:pt idx="0">
                  <c:v>Official registering of positive results</c:v>
                </c:pt>
              </c:strCache>
            </c:strRef>
          </c:tx>
          <c:spPr>
            <a:ln w="28575" cap="rnd">
              <a:solidFill>
                <a:schemeClr val="accent3">
                  <a:lumMod val="20000"/>
                  <a:lumOff val="80000"/>
                </a:schemeClr>
              </a:solidFill>
              <a:prstDash val="solid"/>
              <a:round/>
            </a:ln>
            <a:effectLst/>
          </c:spPr>
          <c:marker>
            <c:symbol val="none"/>
          </c:marker>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17"/>
                <c:pt idx="0">
                  <c:v>17th – 20th Dec '21</c:v>
                </c:pt>
                <c:pt idx="1">
                  <c:v>29th Dec – 
4th Jan '22</c:v>
                </c:pt>
                <c:pt idx="2">
                  <c:v>14th – 17th 
Jan ‘22</c:v>
                </c:pt>
                <c:pt idx="3">
                  <c:v>28th – 31st 
Jan ’22</c:v>
                </c:pt>
                <c:pt idx="4">
                  <c:v>10th  – 17th 
June ‘22</c:v>
                </c:pt>
                <c:pt idx="5">
                  <c:v>29th Aug – 
5th Sept ‘22</c:v>
                </c:pt>
                <c:pt idx="6">
                  <c:v>6th – 19th 
Sept ‘22</c:v>
                </c:pt>
                <c:pt idx="7">
                  <c:v>20th Sept – 
3rd Oct '22</c:v>
                </c:pt>
                <c:pt idx="8">
                  <c:v>4th – 17th 
Oct '22</c:v>
                </c:pt>
                <c:pt idx="9">
                  <c:v>18th – 31st 
Oct '22</c:v>
                </c:pt>
                <c:pt idx="10">
                  <c:v>1st - 14th 
Nov '22</c:v>
                </c:pt>
                <c:pt idx="11">
                  <c:v>15th - 28th 
Nov '22</c:v>
                </c:pt>
                <c:pt idx="12">
                  <c:v>29th Nov - 
12th Dec '22</c:v>
                </c:pt>
                <c:pt idx="13">
                  <c:v>13th Dec '22 -
2nd Jan '23</c:v>
                </c:pt>
                <c:pt idx="14">
                  <c:v>3rd - 16th 
Jan '23</c:v>
                </c:pt>
                <c:pt idx="15">
                  <c:v>17th Jan - 
30th Jan '23</c:v>
                </c:pt>
                <c:pt idx="16">
                  <c:v>31st Jan - 
13th Feb'23</c:v>
                </c:pt>
              </c:strCache>
            </c:strRef>
          </c:cat>
          <c:val>
            <c:numRef>
              <c:f>Sheet1!$C$2:$C$21</c:f>
              <c:numCache>
                <c:formatCode>General</c:formatCode>
                <c:ptCount val="17"/>
                <c:pt idx="2" formatCode="0%">
                  <c:v>0.60831790586930001</c:v>
                </c:pt>
                <c:pt idx="3" formatCode="0%">
                  <c:v>0.57532030515020005</c:v>
                </c:pt>
                <c:pt idx="4" formatCode="0%">
                  <c:v>0.51210841472680002</c:v>
                </c:pt>
                <c:pt idx="5" formatCode="0%">
                  <c:v>0.45399761450429998</c:v>
                </c:pt>
                <c:pt idx="6" formatCode="0%">
                  <c:v>0.43536552678980001</c:v>
                </c:pt>
                <c:pt idx="7" formatCode="0%">
                  <c:v>0.48006507169070001</c:v>
                </c:pt>
                <c:pt idx="8" formatCode="0%">
                  <c:v>0.49118924406210002</c:v>
                </c:pt>
                <c:pt idx="9" formatCode="0%">
                  <c:v>0.52040797250850002</c:v>
                </c:pt>
                <c:pt idx="10" formatCode="0%">
                  <c:v>0.45691303824230001</c:v>
                </c:pt>
                <c:pt idx="11" formatCode="0%">
                  <c:v>0.43</c:v>
                </c:pt>
                <c:pt idx="12" formatCode="0%">
                  <c:v>0.4</c:v>
                </c:pt>
                <c:pt idx="13" formatCode="0%">
                  <c:v>0.36</c:v>
                </c:pt>
                <c:pt idx="14" formatCode="0%">
                  <c:v>0.37</c:v>
                </c:pt>
                <c:pt idx="15" formatCode="0%">
                  <c:v>0.4</c:v>
                </c:pt>
                <c:pt idx="16" formatCode="0%">
                  <c:v>0.44</c:v>
                </c:pt>
              </c:numCache>
            </c:numRef>
          </c:val>
          <c:smooth val="1"/>
          <c:extLst>
            <c:ext xmlns:c16="http://schemas.microsoft.com/office/drawing/2014/chart" uri="{C3380CC4-5D6E-409C-BE32-E72D297353CC}">
              <c16:uniqueId val="{00000001-985D-4DBB-B435-04D8C4520F85}"/>
            </c:ext>
          </c:extLst>
        </c:ser>
        <c:ser>
          <c:idx val="2"/>
          <c:order val="2"/>
          <c:tx>
            <c:strRef>
              <c:f>Sheet1!$D$1</c:f>
              <c:strCache>
                <c:ptCount val="1"/>
                <c:pt idx="0">
                  <c:v>Official registering of negative results</c:v>
                </c:pt>
              </c:strCache>
            </c:strRef>
          </c:tx>
          <c:spPr>
            <a:ln w="28575" cap="rnd" cmpd="dbl">
              <a:solidFill>
                <a:schemeClr val="accent3"/>
              </a:solidFill>
              <a:prstDash val="solid"/>
              <a:round/>
            </a:ln>
            <a:effectLst/>
          </c:spPr>
          <c:marker>
            <c:symbol val="none"/>
          </c:marker>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17"/>
                <c:pt idx="0">
                  <c:v>17th – 20th Dec '21</c:v>
                </c:pt>
                <c:pt idx="1">
                  <c:v>29th Dec – 
4th Jan '22</c:v>
                </c:pt>
                <c:pt idx="2">
                  <c:v>14th – 17th 
Jan ‘22</c:v>
                </c:pt>
                <c:pt idx="3">
                  <c:v>28th – 31st 
Jan ’22</c:v>
                </c:pt>
                <c:pt idx="4">
                  <c:v>10th  – 17th 
June ‘22</c:v>
                </c:pt>
                <c:pt idx="5">
                  <c:v>29th Aug – 
5th Sept ‘22</c:v>
                </c:pt>
                <c:pt idx="6">
                  <c:v>6th – 19th 
Sept ‘22</c:v>
                </c:pt>
                <c:pt idx="7">
                  <c:v>20th Sept – 
3rd Oct '22</c:v>
                </c:pt>
                <c:pt idx="8">
                  <c:v>4th – 17th 
Oct '22</c:v>
                </c:pt>
                <c:pt idx="9">
                  <c:v>18th – 31st 
Oct '22</c:v>
                </c:pt>
                <c:pt idx="10">
                  <c:v>1st - 14th 
Nov '22</c:v>
                </c:pt>
                <c:pt idx="11">
                  <c:v>15th - 28th 
Nov '22</c:v>
                </c:pt>
                <c:pt idx="12">
                  <c:v>29th Nov - 
12th Dec '22</c:v>
                </c:pt>
                <c:pt idx="13">
                  <c:v>13th Dec '22 -
2nd Jan '23</c:v>
                </c:pt>
                <c:pt idx="14">
                  <c:v>3rd - 16th 
Jan '23</c:v>
                </c:pt>
                <c:pt idx="15">
                  <c:v>17th Jan - 
30th Jan '23</c:v>
                </c:pt>
                <c:pt idx="16">
                  <c:v>31st Jan - 
13th Feb'23</c:v>
                </c:pt>
              </c:strCache>
            </c:strRef>
          </c:cat>
          <c:val>
            <c:numRef>
              <c:f>Sheet1!$D$2:$D$21</c:f>
              <c:numCache>
                <c:formatCode>General</c:formatCode>
                <c:ptCount val="17"/>
                <c:pt idx="2" formatCode="0%">
                  <c:v>0.4098934868661</c:v>
                </c:pt>
                <c:pt idx="3" formatCode="0%">
                  <c:v>0.42107388492089998</c:v>
                </c:pt>
                <c:pt idx="4" formatCode="0%">
                  <c:v>0.41340517356459999</c:v>
                </c:pt>
                <c:pt idx="5" formatCode="0%">
                  <c:v>0.35175116835280001</c:v>
                </c:pt>
                <c:pt idx="6" formatCode="0%">
                  <c:v>0.34023657403840002</c:v>
                </c:pt>
                <c:pt idx="7" formatCode="0%">
                  <c:v>0.33907531302220001</c:v>
                </c:pt>
                <c:pt idx="8" formatCode="0%">
                  <c:v>0.35346073142239998</c:v>
                </c:pt>
                <c:pt idx="9" formatCode="0%">
                  <c:v>0.3489745228285</c:v>
                </c:pt>
                <c:pt idx="10" formatCode="0%">
                  <c:v>0.32906754629770002</c:v>
                </c:pt>
                <c:pt idx="11" formatCode="0%">
                  <c:v>0.32397060211439999</c:v>
                </c:pt>
                <c:pt idx="12" formatCode="0%">
                  <c:v>0.35512569614310002</c:v>
                </c:pt>
                <c:pt idx="13" formatCode="0%">
                  <c:v>0.32412601014260001</c:v>
                </c:pt>
                <c:pt idx="14" formatCode="0%">
                  <c:v>0.28908541991219999</c:v>
                </c:pt>
                <c:pt idx="15" formatCode="0%">
                  <c:v>0.2849789491675</c:v>
                </c:pt>
                <c:pt idx="16" formatCode="0%">
                  <c:v>0.29187072939449998</c:v>
                </c:pt>
              </c:numCache>
            </c:numRef>
          </c:val>
          <c:smooth val="1"/>
          <c:extLst>
            <c:ext xmlns:c16="http://schemas.microsoft.com/office/drawing/2014/chart" uri="{C3380CC4-5D6E-409C-BE32-E72D297353CC}">
              <c16:uniqueId val="{00000002-985D-4DBB-B435-04D8C4520F85}"/>
            </c:ext>
          </c:extLst>
        </c:ser>
        <c:dLbls>
          <c:dLblPos val="t"/>
          <c:showLegendKey val="0"/>
          <c:showVal val="1"/>
          <c:showCatName val="0"/>
          <c:showSerName val="0"/>
          <c:showPercent val="0"/>
          <c:showBubbleSize val="0"/>
        </c:dLbls>
        <c:smooth val="0"/>
        <c:axId val="722575887"/>
        <c:axId val="722578799"/>
      </c:lineChart>
      <c:catAx>
        <c:axId val="722575887"/>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722578799"/>
        <c:crosses val="autoZero"/>
        <c:auto val="1"/>
        <c:lblAlgn val="ctr"/>
        <c:lblOffset val="100"/>
        <c:noMultiLvlLbl val="0"/>
      </c:catAx>
      <c:valAx>
        <c:axId val="722578799"/>
        <c:scaling>
          <c:orientation val="minMax"/>
          <c:max val="0.70000000000000007"/>
          <c:min val="0.2"/>
        </c:scaling>
        <c:delete val="1"/>
        <c:axPos val="l"/>
        <c:numFmt formatCode="0%" sourceLinked="1"/>
        <c:majorTickMark val="out"/>
        <c:minorTickMark val="none"/>
        <c:tickLblPos val="nextTo"/>
        <c:crossAx val="72257588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309310882147288E-3"/>
          <c:y val="3.3318601916165438E-2"/>
          <c:w val="0.99053813782357036"/>
          <c:h val="0.78985049082331293"/>
        </c:manualLayout>
      </c:layout>
      <c:barChart>
        <c:barDir val="col"/>
        <c:grouping val="clustered"/>
        <c:varyColors val="0"/>
        <c:ser>
          <c:idx val="0"/>
          <c:order val="0"/>
          <c:tx>
            <c:strRef>
              <c:f>Sheet1!$B$1</c:f>
              <c:strCache>
                <c:ptCount val="1"/>
                <c:pt idx="0">
                  <c:v>Series 1</c:v>
                </c:pt>
              </c:strCache>
            </c:strRef>
          </c:tx>
          <c:spPr>
            <a:solidFill>
              <a:schemeClr val="accent3"/>
            </a:solidFill>
            <a:ln>
              <a:noFill/>
            </a:ln>
            <a:effectLst/>
          </c:spPr>
          <c:invertIfNegative val="0"/>
          <c:dPt>
            <c:idx val="0"/>
            <c:invertIfNegative val="0"/>
            <c:bubble3D val="0"/>
            <c:spPr>
              <a:solidFill>
                <a:schemeClr val="accent3">
                  <a:lumMod val="50000"/>
                </a:schemeClr>
              </a:solidFill>
              <a:ln>
                <a:noFill/>
              </a:ln>
              <a:effectLst/>
            </c:spPr>
            <c:extLst>
              <c:ext xmlns:c16="http://schemas.microsoft.com/office/drawing/2014/chart" uri="{C3380CC4-5D6E-409C-BE32-E72D297353CC}">
                <c16:uniqueId val="{00000001-0AF0-4D4B-BFB8-09F13FAC9307}"/>
              </c:ext>
            </c:extLst>
          </c:dPt>
          <c:dPt>
            <c:idx val="2"/>
            <c:invertIfNegative val="0"/>
            <c:bubble3D val="0"/>
            <c:spPr>
              <a:solidFill>
                <a:schemeClr val="accent3">
                  <a:lumMod val="75000"/>
                </a:schemeClr>
              </a:solidFill>
              <a:ln>
                <a:noFill/>
              </a:ln>
              <a:effectLst/>
            </c:spPr>
            <c:extLst>
              <c:ext xmlns:c16="http://schemas.microsoft.com/office/drawing/2014/chart" uri="{C3380CC4-5D6E-409C-BE32-E72D297353CC}">
                <c16:uniqueId val="{00000003-0AF0-4D4B-BFB8-09F13FAC9307}"/>
              </c:ext>
            </c:extLst>
          </c:dPt>
          <c:dPt>
            <c:idx val="3"/>
            <c:invertIfNegative val="0"/>
            <c:bubble3D val="0"/>
            <c:spPr>
              <a:solidFill>
                <a:schemeClr val="accent3">
                  <a:lumMod val="75000"/>
                </a:schemeClr>
              </a:solidFill>
              <a:ln>
                <a:noFill/>
              </a:ln>
              <a:effectLst/>
            </c:spPr>
            <c:extLst>
              <c:ext xmlns:c16="http://schemas.microsoft.com/office/drawing/2014/chart" uri="{C3380CC4-5D6E-409C-BE32-E72D297353CC}">
                <c16:uniqueId val="{00000005-0AF0-4D4B-BFB8-09F13FAC9307}"/>
              </c:ext>
            </c:extLst>
          </c:dPt>
          <c:dPt>
            <c:idx val="4"/>
            <c:invertIfNegative val="0"/>
            <c:bubble3D val="0"/>
            <c:spPr>
              <a:solidFill>
                <a:schemeClr val="accent3">
                  <a:lumMod val="75000"/>
                </a:schemeClr>
              </a:solidFill>
              <a:ln>
                <a:noFill/>
              </a:ln>
              <a:effectLst/>
            </c:spPr>
            <c:extLst>
              <c:ext xmlns:c16="http://schemas.microsoft.com/office/drawing/2014/chart" uri="{C3380CC4-5D6E-409C-BE32-E72D297353CC}">
                <c16:uniqueId val="{00000007-0AF0-4D4B-BFB8-09F13FAC9307}"/>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3">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Total population</c:v>
                </c:pt>
                <c:pt idx="2">
                  <c:v>18-34</c:v>
                </c:pt>
                <c:pt idx="3">
                  <c:v>35-54</c:v>
                </c:pt>
                <c:pt idx="4">
                  <c:v>55+</c:v>
                </c:pt>
                <c:pt idx="6">
                  <c:v>White</c:v>
                </c:pt>
                <c:pt idx="7">
                  <c:v>Mixed / Multiple ethnic groups</c:v>
                </c:pt>
                <c:pt idx="8">
                  <c:v>Asian or Asian British</c:v>
                </c:pt>
                <c:pt idx="9">
                  <c:v>Black or Black British</c:v>
                </c:pt>
                <c:pt idx="10">
                  <c:v>NET: Non-White ethnicities</c:v>
                </c:pt>
              </c:strCache>
            </c:strRef>
          </c:cat>
          <c:val>
            <c:numRef>
              <c:f>Sheet1!$B$2:$B$12</c:f>
              <c:numCache>
                <c:formatCode>General</c:formatCode>
                <c:ptCount val="11"/>
                <c:pt idx="0" formatCode="0%">
                  <c:v>0.1</c:v>
                </c:pt>
                <c:pt idx="2" formatCode="0%">
                  <c:v>0.19</c:v>
                </c:pt>
                <c:pt idx="3" formatCode="0%">
                  <c:v>0.1</c:v>
                </c:pt>
                <c:pt idx="4" formatCode="0%">
                  <c:v>0.03</c:v>
                </c:pt>
                <c:pt idx="6" formatCode="0%">
                  <c:v>0.08</c:v>
                </c:pt>
                <c:pt idx="7" formatCode="0%">
                  <c:v>0.2</c:v>
                </c:pt>
                <c:pt idx="8" formatCode="0%">
                  <c:v>0.2</c:v>
                </c:pt>
                <c:pt idx="9" formatCode="0%">
                  <c:v>0.18</c:v>
                </c:pt>
                <c:pt idx="10" formatCode="0%">
                  <c:v>0.19</c:v>
                </c:pt>
              </c:numCache>
            </c:numRef>
          </c:val>
          <c:extLst>
            <c:ext xmlns:c16="http://schemas.microsoft.com/office/drawing/2014/chart" uri="{C3380CC4-5D6E-409C-BE32-E72D297353CC}">
              <c16:uniqueId val="{00000008-0AF0-4D4B-BFB8-09F13FAC9307}"/>
            </c:ext>
          </c:extLst>
        </c:ser>
        <c:dLbls>
          <c:dLblPos val="outEnd"/>
          <c:showLegendKey val="0"/>
          <c:showVal val="1"/>
          <c:showCatName val="0"/>
          <c:showSerName val="0"/>
          <c:showPercent val="0"/>
          <c:showBubbleSize val="0"/>
        </c:dLbls>
        <c:gapWidth val="70"/>
        <c:axId val="1132175680"/>
        <c:axId val="1132172080"/>
      </c:barChart>
      <c:catAx>
        <c:axId val="113217568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mn-cs"/>
              </a:defRPr>
            </a:pPr>
            <a:endParaRPr lang="en-US"/>
          </a:p>
        </c:txPr>
        <c:crossAx val="1132172080"/>
        <c:crosses val="autoZero"/>
        <c:auto val="1"/>
        <c:lblAlgn val="ctr"/>
        <c:lblOffset val="100"/>
        <c:noMultiLvlLbl val="0"/>
      </c:catAx>
      <c:valAx>
        <c:axId val="1132172080"/>
        <c:scaling>
          <c:orientation val="minMax"/>
        </c:scaling>
        <c:delete val="1"/>
        <c:axPos val="l"/>
        <c:numFmt formatCode="0%" sourceLinked="1"/>
        <c:majorTickMark val="none"/>
        <c:minorTickMark val="none"/>
        <c:tickLblPos val="nextTo"/>
        <c:crossAx val="1132175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058903232549225E-5"/>
          <c:y val="0.1090426971801778"/>
          <c:w val="0.99990294109676747"/>
          <c:h val="0.73729796871008835"/>
        </c:manualLayout>
      </c:layout>
      <c:barChart>
        <c:barDir val="col"/>
        <c:grouping val="clustered"/>
        <c:varyColors val="0"/>
        <c:ser>
          <c:idx val="0"/>
          <c:order val="0"/>
          <c:tx>
            <c:strRef>
              <c:f>Sheet1!$B$1</c:f>
              <c:strCache>
                <c:ptCount val="1"/>
                <c:pt idx="0">
                  <c:v>Attempted to order via other sources</c:v>
                </c:pt>
              </c:strCache>
            </c:strRef>
          </c:tx>
          <c:spPr>
            <a:solidFill>
              <a:schemeClr val="accent3"/>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C6B5-4015-BBAD-35BD3018E664}"/>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3"/>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I thought I had symptoms and wanted to check if it was COVID-19</c:v>
                </c:pt>
                <c:pt idx="1">
                  <c:v>For my own peace of mind</c:v>
                </c:pt>
                <c:pt idx="2">
                  <c:v>To stop the spread of COVID-19</c:v>
                </c:pt>
                <c:pt idx="3">
                  <c:v>It's the right thing to do</c:v>
                </c:pt>
                <c:pt idx="4">
                  <c:v>I have regular contact with somebody who is elderly / vulnerable</c:v>
                </c:pt>
                <c:pt idx="5">
                  <c:v>I was asked to test by my employer</c:v>
                </c:pt>
                <c:pt idx="6">
                  <c:v>I had been in contact with somebody who had tested positive</c:v>
                </c:pt>
                <c:pt idx="7">
                  <c:v>I may have regular contact with the virus through work (e.g. healthcare sector)</c:v>
                </c:pt>
                <c:pt idx="8">
                  <c:v>So that I could meet up with friends or family</c:v>
                </c:pt>
                <c:pt idx="9">
                  <c:v>It's something we've been told to do by the government</c:v>
                </c:pt>
                <c:pt idx="10">
                  <c:v>I was planning to attend/have been to an event (e.g. party, wedding, festival etc.)</c:v>
                </c:pt>
                <c:pt idx="11">
                  <c:v>I need to test in order to access antiviral treatments</c:v>
                </c:pt>
                <c:pt idx="12">
                  <c:v>I was asked to test by my school / college / university</c:v>
                </c:pt>
              </c:strCache>
            </c:strRef>
          </c:cat>
          <c:val>
            <c:numRef>
              <c:f>Sheet1!$B$2:$B$14</c:f>
              <c:numCache>
                <c:formatCode>0%</c:formatCode>
                <c:ptCount val="13"/>
                <c:pt idx="0">
                  <c:v>0.36</c:v>
                </c:pt>
                <c:pt idx="1">
                  <c:v>0.3</c:v>
                </c:pt>
                <c:pt idx="2">
                  <c:v>0.27</c:v>
                </c:pt>
                <c:pt idx="3">
                  <c:v>0.25</c:v>
                </c:pt>
                <c:pt idx="4">
                  <c:v>0.19</c:v>
                </c:pt>
                <c:pt idx="5">
                  <c:v>0.17</c:v>
                </c:pt>
                <c:pt idx="6">
                  <c:v>0.17</c:v>
                </c:pt>
                <c:pt idx="7">
                  <c:v>0.16</c:v>
                </c:pt>
                <c:pt idx="8">
                  <c:v>0.15</c:v>
                </c:pt>
                <c:pt idx="9">
                  <c:v>0.14000000000000001</c:v>
                </c:pt>
                <c:pt idx="10">
                  <c:v>0.12</c:v>
                </c:pt>
                <c:pt idx="11">
                  <c:v>0.09</c:v>
                </c:pt>
                <c:pt idx="12">
                  <c:v>0.06</c:v>
                </c:pt>
              </c:numCache>
            </c:numRef>
          </c:val>
          <c:extLst>
            <c:ext xmlns:c16="http://schemas.microsoft.com/office/drawing/2014/chart" uri="{C3380CC4-5D6E-409C-BE32-E72D297353CC}">
              <c16:uniqueId val="{00000002-C6B5-4015-BBAD-35BD3018E664}"/>
            </c:ext>
          </c:extLst>
        </c:ser>
        <c:ser>
          <c:idx val="1"/>
          <c:order val="1"/>
          <c:tx>
            <c:strRef>
              <c:f>Sheet1!$C$1</c:f>
              <c:strCache>
                <c:ptCount val="1"/>
                <c:pt idx="0">
                  <c:v>Attempted to order via official channels</c:v>
                </c:pt>
              </c:strCache>
            </c:strRef>
          </c:tx>
          <c:spPr>
            <a:solidFill>
              <a:schemeClr val="accent3">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accent3">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I thought I had symptoms and wanted to check if it was COVID-19</c:v>
                </c:pt>
                <c:pt idx="1">
                  <c:v>For my own peace of mind</c:v>
                </c:pt>
                <c:pt idx="2">
                  <c:v>To stop the spread of COVID-19</c:v>
                </c:pt>
                <c:pt idx="3">
                  <c:v>It's the right thing to do</c:v>
                </c:pt>
                <c:pt idx="4">
                  <c:v>I have regular contact with somebody who is elderly / vulnerable</c:v>
                </c:pt>
                <c:pt idx="5">
                  <c:v>I was asked to test by my employer</c:v>
                </c:pt>
                <c:pt idx="6">
                  <c:v>I had been in contact with somebody who had tested positive</c:v>
                </c:pt>
                <c:pt idx="7">
                  <c:v>I may have regular contact with the virus through work (e.g. healthcare sector)</c:v>
                </c:pt>
                <c:pt idx="8">
                  <c:v>So that I could meet up with friends or family</c:v>
                </c:pt>
                <c:pt idx="9">
                  <c:v>It's something we've been told to do by the government</c:v>
                </c:pt>
                <c:pt idx="10">
                  <c:v>I was planning to attend/have been to an event (e.g. party, wedding, festival etc.)</c:v>
                </c:pt>
                <c:pt idx="11">
                  <c:v>I need to test in order to access antiviral treatments</c:v>
                </c:pt>
                <c:pt idx="12">
                  <c:v>I was asked to test by my school / college / university</c:v>
                </c:pt>
              </c:strCache>
            </c:strRef>
          </c:cat>
          <c:val>
            <c:numRef>
              <c:f>Sheet1!$C$2:$C$14</c:f>
              <c:numCache>
                <c:formatCode>0%</c:formatCode>
                <c:ptCount val="13"/>
                <c:pt idx="0">
                  <c:v>0.28999999999999998</c:v>
                </c:pt>
                <c:pt idx="1">
                  <c:v>0.25</c:v>
                </c:pt>
                <c:pt idx="2">
                  <c:v>0.22</c:v>
                </c:pt>
                <c:pt idx="3">
                  <c:v>0.24</c:v>
                </c:pt>
                <c:pt idx="4">
                  <c:v>0.18</c:v>
                </c:pt>
                <c:pt idx="5">
                  <c:v>0.14000000000000001</c:v>
                </c:pt>
                <c:pt idx="6">
                  <c:v>0.15</c:v>
                </c:pt>
                <c:pt idx="7">
                  <c:v>0.18</c:v>
                </c:pt>
                <c:pt idx="8">
                  <c:v>0.11</c:v>
                </c:pt>
                <c:pt idx="9">
                  <c:v>0.12</c:v>
                </c:pt>
                <c:pt idx="10">
                  <c:v>0.1</c:v>
                </c:pt>
                <c:pt idx="11">
                  <c:v>0.08</c:v>
                </c:pt>
                <c:pt idx="12">
                  <c:v>0.05</c:v>
                </c:pt>
              </c:numCache>
            </c:numRef>
          </c:val>
          <c:extLst>
            <c:ext xmlns:c16="http://schemas.microsoft.com/office/drawing/2014/chart" uri="{C3380CC4-5D6E-409C-BE32-E72D297353CC}">
              <c16:uniqueId val="{00000003-C6B5-4015-BBAD-35BD3018E664}"/>
            </c:ext>
          </c:extLst>
        </c:ser>
        <c:dLbls>
          <c:dLblPos val="outEnd"/>
          <c:showLegendKey val="0"/>
          <c:showVal val="1"/>
          <c:showCatName val="0"/>
          <c:showSerName val="0"/>
          <c:showPercent val="0"/>
          <c:showBubbleSize val="0"/>
        </c:dLbls>
        <c:gapWidth val="70"/>
        <c:overlap val="-10"/>
        <c:axId val="1132175680"/>
        <c:axId val="1132172080"/>
      </c:barChart>
      <c:catAx>
        <c:axId val="1132175680"/>
        <c:scaling>
          <c:orientation val="minMax"/>
        </c:scaling>
        <c:delete val="1"/>
        <c:axPos val="b"/>
        <c:numFmt formatCode="General" sourceLinked="1"/>
        <c:majorTickMark val="out"/>
        <c:minorTickMark val="none"/>
        <c:tickLblPos val="nextTo"/>
        <c:crossAx val="1132172080"/>
        <c:crosses val="autoZero"/>
        <c:auto val="1"/>
        <c:lblAlgn val="ctr"/>
        <c:lblOffset val="100"/>
        <c:noMultiLvlLbl val="0"/>
      </c:catAx>
      <c:valAx>
        <c:axId val="1132172080"/>
        <c:scaling>
          <c:orientation val="minMax"/>
        </c:scaling>
        <c:delete val="1"/>
        <c:axPos val="l"/>
        <c:numFmt formatCode="0%" sourceLinked="1"/>
        <c:majorTickMark val="out"/>
        <c:minorTickMark val="none"/>
        <c:tickLblPos val="nextTo"/>
        <c:crossAx val="1132175680"/>
        <c:crosses val="autoZero"/>
        <c:crossBetween val="between"/>
      </c:valAx>
      <c:spPr>
        <a:noFill/>
        <a:ln>
          <a:noFill/>
        </a:ln>
        <a:effectLst/>
      </c:spPr>
    </c:plotArea>
    <c:legend>
      <c:legendPos val="t"/>
      <c:layout>
        <c:manualLayout>
          <c:xMode val="edge"/>
          <c:yMode val="edge"/>
          <c:x val="0.19921298912519125"/>
          <c:y val="4.0420744553264165E-2"/>
          <c:w val="0.60157402174961749"/>
          <c:h val="5.575556849331794E-2"/>
        </c:manualLayout>
      </c:layout>
      <c:overlay val="0"/>
      <c:spPr>
        <a:solidFill>
          <a:schemeClr val="bg1"/>
        </a:solidFill>
        <a:ln>
          <a:solidFill>
            <a:schemeClr val="bg1"/>
          </a:solid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730010219201605"/>
          <c:y val="0.10932926484479982"/>
          <c:w val="0.53540153362484177"/>
          <c:h val="0.88741667886270803"/>
        </c:manualLayout>
      </c:layout>
      <c:barChart>
        <c:barDir val="bar"/>
        <c:grouping val="clustered"/>
        <c:varyColors val="0"/>
        <c:ser>
          <c:idx val="0"/>
          <c:order val="0"/>
          <c:tx>
            <c:strRef>
              <c:f>Sheet1!$B$1</c:f>
              <c:strCache>
                <c:ptCount val="1"/>
                <c:pt idx="0">
                  <c:v>Column3</c:v>
                </c:pt>
              </c:strCache>
            </c:strRef>
          </c:tx>
          <c:spPr>
            <a:solidFill>
              <a:schemeClr val="tx2"/>
            </a:solidFill>
            <a:ln>
              <a:noFill/>
            </a:ln>
            <a:effectLst/>
          </c:spPr>
          <c:invertIfNegative val="0"/>
          <c:dPt>
            <c:idx val="0"/>
            <c:invertIfNegative val="0"/>
            <c:bubble3D val="0"/>
            <c:spPr>
              <a:solidFill>
                <a:srgbClr val="D9D9D9"/>
              </a:solidFill>
              <a:ln>
                <a:noFill/>
              </a:ln>
              <a:effectLst/>
            </c:spPr>
            <c:extLst>
              <c:ext xmlns:c16="http://schemas.microsoft.com/office/drawing/2014/chart" uri="{C3380CC4-5D6E-409C-BE32-E72D297353CC}">
                <c16:uniqueId val="{00000001-C4BD-468E-B54F-098BA1FD45B5}"/>
              </c:ext>
            </c:extLst>
          </c:dPt>
          <c:dPt>
            <c:idx val="1"/>
            <c:invertIfNegative val="0"/>
            <c:bubble3D val="0"/>
            <c:spPr>
              <a:solidFill>
                <a:srgbClr val="D9D9D9"/>
              </a:solidFill>
              <a:ln>
                <a:noFill/>
              </a:ln>
              <a:effectLst/>
            </c:spPr>
            <c:extLst>
              <c:ext xmlns:c16="http://schemas.microsoft.com/office/drawing/2014/chart" uri="{C3380CC4-5D6E-409C-BE32-E72D297353CC}">
                <c16:uniqueId val="{00000003-C4BD-468E-B54F-098BA1FD45B5}"/>
              </c:ext>
            </c:extLst>
          </c:dPt>
          <c:dPt>
            <c:idx val="2"/>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5-C4BD-468E-B54F-098BA1FD45B5}"/>
              </c:ext>
            </c:extLst>
          </c:dPt>
          <c:dPt>
            <c:idx val="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7-C4BD-468E-B54F-098BA1FD45B5}"/>
              </c:ext>
            </c:extLst>
          </c:dPt>
          <c:dPt>
            <c:idx val="4"/>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9-C4BD-468E-B54F-098BA1FD45B5}"/>
              </c:ext>
            </c:extLst>
          </c:dPt>
          <c:dPt>
            <c:idx val="5"/>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0B-C4BD-468E-B54F-098BA1FD45B5}"/>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D-C4BD-468E-B54F-098BA1FD45B5}"/>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F-C4BD-468E-B54F-098BA1FD45B5}"/>
              </c:ext>
            </c:extLst>
          </c:dPt>
          <c:dPt>
            <c:idx val="8"/>
            <c:invertIfNegative val="0"/>
            <c:bubble3D val="0"/>
            <c:spPr>
              <a:solidFill>
                <a:schemeClr val="accent2"/>
              </a:solidFill>
              <a:ln>
                <a:noFill/>
              </a:ln>
              <a:effectLst/>
            </c:spPr>
            <c:extLst>
              <c:ext xmlns:c16="http://schemas.microsoft.com/office/drawing/2014/chart" uri="{C3380CC4-5D6E-409C-BE32-E72D297353CC}">
                <c16:uniqueId val="{00000011-C4BD-468E-B54F-098BA1FD45B5}"/>
              </c:ext>
            </c:extLst>
          </c:dPt>
          <c:dPt>
            <c:idx val="9"/>
            <c:invertIfNegative val="0"/>
            <c:bubble3D val="0"/>
            <c:spPr>
              <a:solidFill>
                <a:srgbClr val="D9D9D9"/>
              </a:solidFill>
              <a:ln>
                <a:noFill/>
              </a:ln>
              <a:effectLst/>
            </c:spPr>
            <c:extLst>
              <c:ext xmlns:c16="http://schemas.microsoft.com/office/drawing/2014/chart" uri="{C3380CC4-5D6E-409C-BE32-E72D297353CC}">
                <c16:uniqueId val="{00000013-C4BD-468E-B54F-098BA1FD45B5}"/>
              </c:ext>
            </c:extLst>
          </c:dPt>
          <c:dPt>
            <c:idx val="10"/>
            <c:invertIfNegative val="0"/>
            <c:bubble3D val="0"/>
            <c:spPr>
              <a:solidFill>
                <a:schemeClr val="accent5"/>
              </a:solidFill>
              <a:ln>
                <a:noFill/>
              </a:ln>
              <a:effectLst/>
            </c:spPr>
            <c:extLst>
              <c:ext xmlns:c16="http://schemas.microsoft.com/office/drawing/2014/chart" uri="{C3380CC4-5D6E-409C-BE32-E72D297353CC}">
                <c16:uniqueId val="{00000015-C4BD-468E-B54F-098BA1FD45B5}"/>
              </c:ext>
            </c:extLst>
          </c:dPt>
          <c:dPt>
            <c:idx val="11"/>
            <c:invertIfNegative val="0"/>
            <c:bubble3D val="0"/>
            <c:spPr>
              <a:solidFill>
                <a:schemeClr val="accent5"/>
              </a:solidFill>
              <a:ln>
                <a:noFill/>
              </a:ln>
              <a:effectLst/>
            </c:spPr>
            <c:extLst>
              <c:ext xmlns:c16="http://schemas.microsoft.com/office/drawing/2014/chart" uri="{C3380CC4-5D6E-409C-BE32-E72D297353CC}">
                <c16:uniqueId val="{00000017-C4BD-468E-B54F-098BA1FD45B5}"/>
              </c:ext>
            </c:extLst>
          </c:dPt>
          <c:dPt>
            <c:idx val="12"/>
            <c:invertIfNegative val="0"/>
            <c:bubble3D val="0"/>
            <c:spPr>
              <a:solidFill>
                <a:schemeClr val="accent5"/>
              </a:solidFill>
              <a:ln>
                <a:noFill/>
              </a:ln>
              <a:effectLst/>
            </c:spPr>
            <c:extLst>
              <c:ext xmlns:c16="http://schemas.microsoft.com/office/drawing/2014/chart" uri="{C3380CC4-5D6E-409C-BE32-E72D297353CC}">
                <c16:uniqueId val="{00000019-C4BD-468E-B54F-098BA1FD45B5}"/>
              </c:ext>
            </c:extLst>
          </c:dPt>
          <c:dPt>
            <c:idx val="13"/>
            <c:invertIfNegative val="0"/>
            <c:bubble3D val="0"/>
            <c:spPr>
              <a:solidFill>
                <a:srgbClr val="D9D9D9"/>
              </a:solidFill>
              <a:ln>
                <a:noFill/>
              </a:ln>
              <a:effectLst/>
            </c:spPr>
            <c:extLst>
              <c:ext xmlns:c16="http://schemas.microsoft.com/office/drawing/2014/chart" uri="{C3380CC4-5D6E-409C-BE32-E72D297353CC}">
                <c16:uniqueId val="{0000001B-C4BD-468E-B54F-098BA1FD45B5}"/>
              </c:ext>
            </c:extLst>
          </c:dPt>
          <c:dPt>
            <c:idx val="14"/>
            <c:invertIfNegative val="0"/>
            <c:bubble3D val="0"/>
            <c:spPr>
              <a:solidFill>
                <a:schemeClr val="tx2">
                  <a:lumMod val="75000"/>
                </a:schemeClr>
              </a:solidFill>
              <a:ln>
                <a:noFill/>
              </a:ln>
              <a:effectLst/>
            </c:spPr>
            <c:extLst>
              <c:ext xmlns:c16="http://schemas.microsoft.com/office/drawing/2014/chart" uri="{C3380CC4-5D6E-409C-BE32-E72D297353CC}">
                <c16:uniqueId val="{0000001D-C4BD-468E-B54F-098BA1FD45B5}"/>
              </c:ext>
            </c:extLst>
          </c:dPt>
          <c:dPt>
            <c:idx val="15"/>
            <c:invertIfNegative val="0"/>
            <c:bubble3D val="0"/>
            <c:spPr>
              <a:solidFill>
                <a:srgbClr val="D9D9D9"/>
              </a:solidFill>
              <a:ln>
                <a:noFill/>
              </a:ln>
              <a:effectLst/>
            </c:spPr>
            <c:extLst>
              <c:ext xmlns:c16="http://schemas.microsoft.com/office/drawing/2014/chart" uri="{C3380CC4-5D6E-409C-BE32-E72D297353CC}">
                <c16:uniqueId val="{0000001F-C4BD-468E-B54F-098BA1FD45B5}"/>
              </c:ext>
            </c:extLst>
          </c:dPt>
          <c:dLbls>
            <c:spPr>
              <a:noFill/>
              <a:ln>
                <a:noFill/>
              </a:ln>
              <a:effectLst/>
            </c:spPr>
            <c:txPr>
              <a:bodyPr rot="0" spcFirstLastPara="1" vertOverflow="ellipsis" vert="horz" wrap="square" anchor="ctr" anchorCtr="1"/>
              <a:lstStyle/>
              <a:p>
                <a:pPr>
                  <a:defRPr lang="en-US" sz="900" b="0" i="0" u="none" strike="noStrike" kern="1200" baseline="0">
                    <a:solidFill>
                      <a:srgbClr val="000000"/>
                    </a:solidFill>
                    <a:effectLst/>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It's something we've been told to do by the government</c:v>
                </c:pt>
                <c:pt idx="1">
                  <c:v>I need to test in order to access antiviral treatments</c:v>
                </c:pt>
                <c:pt idx="2">
                  <c:v>I was asked to test by my school / college / university</c:v>
                </c:pt>
                <c:pt idx="3">
                  <c:v>I was asked to test by my employer</c:v>
                </c:pt>
                <c:pt idx="4">
                  <c:v>NET: Testing because I was asked to</c:v>
                </c:pt>
                <c:pt idx="5">
                  <c:v>I have regular contact with somebody who is elderly / vulnerable</c:v>
                </c:pt>
                <c:pt idx="6">
                  <c:v>I was planning to attend/have been to an event (e.g. party, wedding, festival etc.)</c:v>
                </c:pt>
                <c:pt idx="7">
                  <c:v>So that I could meet up with friends or family</c:v>
                </c:pt>
                <c:pt idx="8">
                  <c:v>NET: Testing to enable</c:v>
                </c:pt>
                <c:pt idx="9">
                  <c:v>To stop the spread of COVID-19</c:v>
                </c:pt>
                <c:pt idx="10">
                  <c:v>I may have regular contact with the virus through work (e.g. healthcare sector)</c:v>
                </c:pt>
                <c:pt idx="11">
                  <c:v>I had been in contact with somebody who had tested positive</c:v>
                </c:pt>
                <c:pt idx="12">
                  <c:v>NET: Testing due to contact with COVID-19</c:v>
                </c:pt>
                <c:pt idx="13">
                  <c:v>It's the right thing to do</c:v>
                </c:pt>
                <c:pt idx="14">
                  <c:v>I thought I had symptoms and wanted to check if it was COVID-19</c:v>
                </c:pt>
                <c:pt idx="15">
                  <c:v>For my own peace of mind</c:v>
                </c:pt>
              </c:strCache>
            </c:strRef>
          </c:cat>
          <c:val>
            <c:numRef>
              <c:f>Sheet1!$B$2:$B$17</c:f>
              <c:numCache>
                <c:formatCode>0%</c:formatCode>
                <c:ptCount val="16"/>
                <c:pt idx="0">
                  <c:v>0.05</c:v>
                </c:pt>
                <c:pt idx="1">
                  <c:v>0.05</c:v>
                </c:pt>
                <c:pt idx="2">
                  <c:v>0.02</c:v>
                </c:pt>
                <c:pt idx="3">
                  <c:v>0.12</c:v>
                </c:pt>
                <c:pt idx="4">
                  <c:v>0.13</c:v>
                </c:pt>
                <c:pt idx="5">
                  <c:v>0.15</c:v>
                </c:pt>
                <c:pt idx="6">
                  <c:v>0.04</c:v>
                </c:pt>
                <c:pt idx="7">
                  <c:v>0.13</c:v>
                </c:pt>
                <c:pt idx="8">
                  <c:v>0.16</c:v>
                </c:pt>
                <c:pt idx="9">
                  <c:v>0.16</c:v>
                </c:pt>
                <c:pt idx="10">
                  <c:v>0.06</c:v>
                </c:pt>
                <c:pt idx="11">
                  <c:v>0.14000000000000001</c:v>
                </c:pt>
                <c:pt idx="12">
                  <c:v>0.2</c:v>
                </c:pt>
                <c:pt idx="13">
                  <c:v>0.26</c:v>
                </c:pt>
                <c:pt idx="14">
                  <c:v>0.34</c:v>
                </c:pt>
                <c:pt idx="15">
                  <c:v>0.35</c:v>
                </c:pt>
              </c:numCache>
            </c:numRef>
          </c:val>
          <c:extLst>
            <c:ext xmlns:c16="http://schemas.microsoft.com/office/drawing/2014/chart" uri="{C3380CC4-5D6E-409C-BE32-E72D297353CC}">
              <c16:uniqueId val="{00000020-C4BD-468E-B54F-098BA1FD45B5}"/>
            </c:ext>
          </c:extLst>
        </c:ser>
        <c:dLbls>
          <c:showLegendKey val="0"/>
          <c:showVal val="0"/>
          <c:showCatName val="0"/>
          <c:showSerName val="0"/>
          <c:showPercent val="0"/>
          <c:showBubbleSize val="0"/>
        </c:dLbls>
        <c:gapWidth val="50"/>
        <c:axId val="1041557240"/>
        <c:axId val="1041564128"/>
      </c:barChart>
      <c:catAx>
        <c:axId val="1041557240"/>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en-US" sz="900" b="0" i="0" u="none" strike="noStrike" kern="1200" baseline="0">
                <a:solidFill>
                  <a:srgbClr val="000000"/>
                </a:solidFill>
                <a:effectLst/>
                <a:latin typeface="+mj-lt"/>
                <a:ea typeface="+mn-ea"/>
                <a:cs typeface="+mn-cs"/>
              </a:defRPr>
            </a:pPr>
            <a:endParaRPr lang="en-US"/>
          </a:p>
        </c:txPr>
        <c:crossAx val="1041564128"/>
        <c:crosses val="autoZero"/>
        <c:auto val="1"/>
        <c:lblAlgn val="ctr"/>
        <c:lblOffset val="100"/>
        <c:noMultiLvlLbl val="0"/>
      </c:catAx>
      <c:valAx>
        <c:axId val="1041564128"/>
        <c:scaling>
          <c:orientation val="minMax"/>
        </c:scaling>
        <c:delete val="1"/>
        <c:axPos val="b"/>
        <c:numFmt formatCode="0%" sourceLinked="1"/>
        <c:majorTickMark val="none"/>
        <c:minorTickMark val="none"/>
        <c:tickLblPos val="nextTo"/>
        <c:crossAx val="1041557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900" b="0" i="0" u="none" strike="noStrike" kern="1200">
          <a:solidFill>
            <a:srgbClr val="000000"/>
          </a:solidFill>
          <a:effectLst/>
          <a:latin typeface="+mj-lt"/>
          <a:ea typeface="+mn-ea"/>
          <a:cs typeface="+mn-cs"/>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92630319467379"/>
          <c:y val="9.592853277680323E-2"/>
          <c:w val="0.75453550755493848"/>
          <c:h val="0.79718188816206048"/>
        </c:manualLayout>
      </c:layout>
      <c:lineChart>
        <c:grouping val="standard"/>
        <c:varyColors val="0"/>
        <c:ser>
          <c:idx val="0"/>
          <c:order val="0"/>
          <c:tx>
            <c:strRef>
              <c:f>Sheet1!$E$1</c:f>
              <c:strCache>
                <c:ptCount val="1"/>
                <c:pt idx="0">
                  <c:v>I thought I had symptoms and wanted to check if it was COVID-19</c:v>
                </c:pt>
              </c:strCache>
            </c:strRef>
          </c:tx>
          <c:spPr>
            <a:ln w="28575" cap="rnd" cmpd="sng">
              <a:solidFill>
                <a:schemeClr val="accent3">
                  <a:lumMod val="20000"/>
                  <a:lumOff val="80000"/>
                </a:schemeClr>
              </a:solidFill>
              <a:prstDash val="solid"/>
              <a:round/>
            </a:ln>
            <a:effectLst/>
          </c:spPr>
          <c:marker>
            <c:symbol val="circle"/>
            <c:size val="5"/>
            <c:spPr>
              <a:solidFill>
                <a:schemeClr val="accent3"/>
              </a:solidFill>
              <a:ln w="9525">
                <a:solidFill>
                  <a:schemeClr val="accent3">
                    <a:lumMod val="20000"/>
                    <a:lumOff val="80000"/>
                  </a:schemeClr>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57F-45FE-9310-859A520A7339}"/>
                </c:ext>
              </c:extLst>
            </c:dLbl>
            <c:dLbl>
              <c:idx val="1"/>
              <c:delete val="1"/>
              <c:extLst>
                <c:ext xmlns:c15="http://schemas.microsoft.com/office/drawing/2012/chart" uri="{CE6537A1-D6FC-4f65-9D91-7224C49458BB}"/>
                <c:ext xmlns:c16="http://schemas.microsoft.com/office/drawing/2014/chart" uri="{C3380CC4-5D6E-409C-BE32-E72D297353CC}">
                  <c16:uniqueId val="{00000001-D57F-45FE-9310-859A520A7339}"/>
                </c:ext>
              </c:extLst>
            </c:dLbl>
            <c:dLbl>
              <c:idx val="2"/>
              <c:delete val="1"/>
              <c:extLst>
                <c:ext xmlns:c15="http://schemas.microsoft.com/office/drawing/2012/chart" uri="{CE6537A1-D6FC-4f65-9D91-7224C49458BB}"/>
                <c:ext xmlns:c16="http://schemas.microsoft.com/office/drawing/2014/chart" uri="{C3380CC4-5D6E-409C-BE32-E72D297353CC}">
                  <c16:uniqueId val="{00000002-D57F-45FE-9310-859A520A7339}"/>
                </c:ext>
              </c:extLst>
            </c:dLbl>
            <c:dLbl>
              <c:idx val="3"/>
              <c:delete val="1"/>
              <c:extLst>
                <c:ext xmlns:c15="http://schemas.microsoft.com/office/drawing/2012/chart" uri="{CE6537A1-D6FC-4f65-9D91-7224C49458BB}"/>
                <c:ext xmlns:c16="http://schemas.microsoft.com/office/drawing/2014/chart" uri="{C3380CC4-5D6E-409C-BE32-E72D297353CC}">
                  <c16:uniqueId val="{00000003-D57F-45FE-9310-859A520A7339}"/>
                </c:ext>
              </c:extLst>
            </c:dLbl>
            <c:dLbl>
              <c:idx val="4"/>
              <c:delete val="1"/>
              <c:extLst>
                <c:ext xmlns:c15="http://schemas.microsoft.com/office/drawing/2012/chart" uri="{CE6537A1-D6FC-4f65-9D91-7224C49458BB}"/>
                <c:ext xmlns:c16="http://schemas.microsoft.com/office/drawing/2014/chart" uri="{C3380CC4-5D6E-409C-BE32-E72D297353CC}">
                  <c16:uniqueId val="{00000004-D57F-45FE-9310-859A520A7339}"/>
                </c:ext>
              </c:extLst>
            </c:dLbl>
            <c:dLbl>
              <c:idx val="5"/>
              <c:delete val="1"/>
              <c:extLst>
                <c:ext xmlns:c15="http://schemas.microsoft.com/office/drawing/2012/chart" uri="{CE6537A1-D6FC-4f65-9D91-7224C49458BB}"/>
                <c:ext xmlns:c16="http://schemas.microsoft.com/office/drawing/2014/chart" uri="{C3380CC4-5D6E-409C-BE32-E72D297353CC}">
                  <c16:uniqueId val="{00000005-D57F-45FE-9310-859A520A7339}"/>
                </c:ext>
              </c:extLst>
            </c:dLbl>
            <c:dLbl>
              <c:idx val="6"/>
              <c:delete val="1"/>
              <c:extLst>
                <c:ext xmlns:c15="http://schemas.microsoft.com/office/drawing/2012/chart" uri="{CE6537A1-D6FC-4f65-9D91-7224C49458BB}"/>
                <c:ext xmlns:c16="http://schemas.microsoft.com/office/drawing/2014/chart" uri="{C3380CC4-5D6E-409C-BE32-E72D297353CC}">
                  <c16:uniqueId val="{00000006-D57F-45FE-9310-859A520A7339}"/>
                </c:ext>
              </c:extLst>
            </c:dLbl>
            <c:dLbl>
              <c:idx val="7"/>
              <c:delete val="1"/>
              <c:extLst>
                <c:ext xmlns:c15="http://schemas.microsoft.com/office/drawing/2012/chart" uri="{CE6537A1-D6FC-4f65-9D91-7224C49458BB}"/>
                <c:ext xmlns:c16="http://schemas.microsoft.com/office/drawing/2014/chart" uri="{C3380CC4-5D6E-409C-BE32-E72D297353CC}">
                  <c16:uniqueId val="{00000007-D57F-45FE-9310-859A520A7339}"/>
                </c:ext>
              </c:extLst>
            </c:dLbl>
            <c:dLbl>
              <c:idx val="8"/>
              <c:delete val="1"/>
              <c:extLst>
                <c:ext xmlns:c15="http://schemas.microsoft.com/office/drawing/2012/chart" uri="{CE6537A1-D6FC-4f65-9D91-7224C49458BB}"/>
                <c:ext xmlns:c16="http://schemas.microsoft.com/office/drawing/2014/chart" uri="{C3380CC4-5D6E-409C-BE32-E72D297353CC}">
                  <c16:uniqueId val="{00000008-D57F-45FE-9310-859A520A7339}"/>
                </c:ext>
              </c:extLst>
            </c:dLbl>
            <c:dLbl>
              <c:idx val="9"/>
              <c:delete val="1"/>
              <c:extLst>
                <c:ext xmlns:c15="http://schemas.microsoft.com/office/drawing/2012/chart" uri="{CE6537A1-D6FC-4f65-9D91-7224C49458BB}"/>
                <c:ext xmlns:c16="http://schemas.microsoft.com/office/drawing/2014/chart" uri="{C3380CC4-5D6E-409C-BE32-E72D297353CC}">
                  <c16:uniqueId val="{00000009-D57F-45FE-9310-859A520A7339}"/>
                </c:ext>
              </c:extLst>
            </c:dLbl>
            <c:dLbl>
              <c:idx val="10"/>
              <c:delete val="1"/>
              <c:extLst>
                <c:ext xmlns:c15="http://schemas.microsoft.com/office/drawing/2012/chart" uri="{CE6537A1-D6FC-4f65-9D91-7224C49458BB}"/>
                <c:ext xmlns:c16="http://schemas.microsoft.com/office/drawing/2014/chart" uri="{C3380CC4-5D6E-409C-BE32-E72D297353CC}">
                  <c16:uniqueId val="{0000000A-D57F-45FE-9310-859A520A7339}"/>
                </c:ext>
              </c:extLst>
            </c:dLbl>
            <c:dLbl>
              <c:idx val="11"/>
              <c:delete val="1"/>
              <c:extLst>
                <c:ext xmlns:c15="http://schemas.microsoft.com/office/drawing/2012/chart" uri="{CE6537A1-D6FC-4f65-9D91-7224C49458BB}"/>
                <c:ext xmlns:c16="http://schemas.microsoft.com/office/drawing/2014/chart" uri="{C3380CC4-5D6E-409C-BE32-E72D297353CC}">
                  <c16:uniqueId val="{0000000B-D57F-45FE-9310-859A520A7339}"/>
                </c:ext>
              </c:extLst>
            </c:dLbl>
            <c:dLbl>
              <c:idx val="12"/>
              <c:delete val="1"/>
              <c:extLst>
                <c:ext xmlns:c15="http://schemas.microsoft.com/office/drawing/2012/chart" uri="{CE6537A1-D6FC-4f65-9D91-7224C49458BB}"/>
                <c:ext xmlns:c16="http://schemas.microsoft.com/office/drawing/2014/chart" uri="{C3380CC4-5D6E-409C-BE32-E72D297353CC}">
                  <c16:uniqueId val="{0000000C-D57F-45FE-9310-859A520A7339}"/>
                </c:ext>
              </c:extLst>
            </c:dLbl>
            <c:dLbl>
              <c:idx val="13"/>
              <c:delete val="1"/>
              <c:extLst>
                <c:ext xmlns:c15="http://schemas.microsoft.com/office/drawing/2012/chart" uri="{CE6537A1-D6FC-4f65-9D91-7224C49458BB}"/>
                <c:ext xmlns:c16="http://schemas.microsoft.com/office/drawing/2014/chart" uri="{C3380CC4-5D6E-409C-BE32-E72D297353CC}">
                  <c16:uniqueId val="{0000000D-D57F-45FE-9310-859A520A7339}"/>
                </c:ext>
              </c:extLst>
            </c:dLbl>
            <c:dLbl>
              <c:idx val="14"/>
              <c:delete val="1"/>
              <c:extLst>
                <c:ext xmlns:c15="http://schemas.microsoft.com/office/drawing/2012/chart" uri="{CE6537A1-D6FC-4f65-9D91-7224C49458BB}"/>
                <c:ext xmlns:c16="http://schemas.microsoft.com/office/drawing/2014/chart" uri="{C3380CC4-5D6E-409C-BE32-E72D297353CC}">
                  <c16:uniqueId val="{0000000E-D57F-45FE-9310-859A520A7339}"/>
                </c:ext>
              </c:extLst>
            </c:dLbl>
            <c:dLbl>
              <c:idx val="15"/>
              <c:delete val="1"/>
              <c:extLst>
                <c:ext xmlns:c15="http://schemas.microsoft.com/office/drawing/2012/chart" uri="{CE6537A1-D6FC-4f65-9D91-7224C49458BB}"/>
                <c:ext xmlns:c16="http://schemas.microsoft.com/office/drawing/2014/chart" uri="{C3380CC4-5D6E-409C-BE32-E72D297353CC}">
                  <c16:uniqueId val="{0000000F-D57F-45FE-9310-859A520A7339}"/>
                </c:ext>
              </c:extLst>
            </c:dLbl>
            <c:dLbl>
              <c:idx val="16"/>
              <c:delete val="1"/>
              <c:extLst>
                <c:ext xmlns:c15="http://schemas.microsoft.com/office/drawing/2012/chart" uri="{CE6537A1-D6FC-4f65-9D91-7224C49458BB}"/>
                <c:ext xmlns:c16="http://schemas.microsoft.com/office/drawing/2014/chart" uri="{C3380CC4-5D6E-409C-BE32-E72D297353CC}">
                  <c16:uniqueId val="{00000010-D57F-45FE-9310-859A520A7339}"/>
                </c:ext>
              </c:extLst>
            </c:dLbl>
            <c:dLbl>
              <c:idx val="17"/>
              <c:delete val="1"/>
              <c:extLst>
                <c:ext xmlns:c15="http://schemas.microsoft.com/office/drawing/2012/chart" uri="{CE6537A1-D6FC-4f65-9D91-7224C49458BB}"/>
                <c:ext xmlns:c16="http://schemas.microsoft.com/office/drawing/2014/chart" uri="{C3380CC4-5D6E-409C-BE32-E72D297353CC}">
                  <c16:uniqueId val="{00000011-D57F-45FE-9310-859A520A7339}"/>
                </c:ext>
              </c:extLst>
            </c:dLbl>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17th – 20th Dec '21</c:v>
                </c:pt>
                <c:pt idx="1">
                  <c:v>29th Dec – 
4th Jan '22</c:v>
                </c:pt>
                <c:pt idx="2">
                  <c:v>28th – 31st Jan ’22</c:v>
                </c:pt>
                <c:pt idx="3">
                  <c:v>15th – 16th  Feb ’22</c:v>
                </c:pt>
                <c:pt idx="4">
                  <c:v>30th Mar – 
4th Apr ’22</c:v>
                </c:pt>
                <c:pt idx="5">
                  <c:v>29th Apr –
3rd May’22</c:v>
                </c:pt>
                <c:pt idx="6">
                  <c:v>10th – 17th Jun ‘22</c:v>
                </c:pt>
                <c:pt idx="7">
                  <c:v>29th Aug – 
5th Sept ‘22</c:v>
                </c:pt>
                <c:pt idx="8">
                  <c:v>6th – 19th Sept ‘22</c:v>
                </c:pt>
                <c:pt idx="9">
                  <c:v>20th Sept – 3rd Oct ‘22</c:v>
                </c:pt>
                <c:pt idx="10">
                  <c:v>4th - 17th 
Oct '22</c:v>
                </c:pt>
                <c:pt idx="11">
                  <c:v>18th - 31st 
Oct '22</c:v>
                </c:pt>
                <c:pt idx="12">
                  <c:v>1st - 14th 
Nov '22</c:v>
                </c:pt>
                <c:pt idx="13">
                  <c:v>15th - 28th Nov '22</c:v>
                </c:pt>
                <c:pt idx="14">
                  <c:v>29th Nov - 12th Dec '22</c:v>
                </c:pt>
                <c:pt idx="15">
                  <c:v>13th Dec - 2nd Jan '23</c:v>
                </c:pt>
                <c:pt idx="16">
                  <c:v>3rd - 16th
Jan '23</c:v>
                </c:pt>
                <c:pt idx="17">
                  <c:v>17th - 30th
Jan '23</c:v>
                </c:pt>
                <c:pt idx="18">
                  <c:v>31st Jan -
13th Feb '23</c:v>
                </c:pt>
              </c:strCache>
            </c:strRef>
          </c:cat>
          <c:val>
            <c:numRef>
              <c:f>Sheet1!$E$2:$E$20</c:f>
              <c:numCache>
                <c:formatCode>0%</c:formatCode>
                <c:ptCount val="19"/>
                <c:pt idx="0">
                  <c:v>0.17</c:v>
                </c:pt>
                <c:pt idx="1">
                  <c:v>0.18</c:v>
                </c:pt>
                <c:pt idx="2">
                  <c:v>0.19</c:v>
                </c:pt>
                <c:pt idx="3">
                  <c:v>0.25</c:v>
                </c:pt>
                <c:pt idx="4">
                  <c:v>0.31</c:v>
                </c:pt>
                <c:pt idx="5">
                  <c:v>0.28000000000000003</c:v>
                </c:pt>
                <c:pt idx="6">
                  <c:v>0.27</c:v>
                </c:pt>
                <c:pt idx="7">
                  <c:v>0.23</c:v>
                </c:pt>
                <c:pt idx="8">
                  <c:v>0.27</c:v>
                </c:pt>
                <c:pt idx="9">
                  <c:v>0.34</c:v>
                </c:pt>
                <c:pt idx="10">
                  <c:v>0.38</c:v>
                </c:pt>
                <c:pt idx="11">
                  <c:v>0.38</c:v>
                </c:pt>
                <c:pt idx="12">
                  <c:v>0.38</c:v>
                </c:pt>
                <c:pt idx="13">
                  <c:v>0.39</c:v>
                </c:pt>
                <c:pt idx="14">
                  <c:v>0.35</c:v>
                </c:pt>
                <c:pt idx="15">
                  <c:v>0.4</c:v>
                </c:pt>
                <c:pt idx="16">
                  <c:v>0.41</c:v>
                </c:pt>
                <c:pt idx="17">
                  <c:v>0.4</c:v>
                </c:pt>
                <c:pt idx="18">
                  <c:v>0.34</c:v>
                </c:pt>
              </c:numCache>
            </c:numRef>
          </c:val>
          <c:smooth val="1"/>
          <c:extLst>
            <c:ext xmlns:c16="http://schemas.microsoft.com/office/drawing/2014/chart" uri="{C3380CC4-5D6E-409C-BE32-E72D297353CC}">
              <c16:uniqueId val="{00000012-D57F-45FE-9310-859A520A7339}"/>
            </c:ext>
          </c:extLst>
        </c:ser>
        <c:ser>
          <c:idx val="1"/>
          <c:order val="1"/>
          <c:tx>
            <c:strRef>
              <c:f>Sheet1!$B$1</c:f>
              <c:strCache>
                <c:ptCount val="1"/>
                <c:pt idx="0">
                  <c:v>Testing to enable NET</c:v>
                </c:pt>
              </c:strCache>
            </c:strRef>
          </c:tx>
          <c:spPr>
            <a:ln w="28575" cap="rnd">
              <a:solidFill>
                <a:schemeClr val="accent3">
                  <a:lumMod val="60000"/>
                  <a:lumOff val="40000"/>
                </a:schemeClr>
              </a:solidFill>
              <a:prstDash val="sysDot"/>
              <a:round/>
            </a:ln>
            <a:effectLst/>
          </c:spPr>
          <c:marker>
            <c:symbol val="circle"/>
            <c:size val="5"/>
            <c:spPr>
              <a:solidFill>
                <a:schemeClr val="accent3"/>
              </a:solidFill>
              <a:ln w="9525">
                <a:solidFill>
                  <a:schemeClr val="accent3">
                    <a:lumMod val="60000"/>
                    <a:lumOff val="40000"/>
                  </a:schemeClr>
                </a:solidFill>
                <a:prstDash val="sysDot"/>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57F-45FE-9310-859A520A7339}"/>
                </c:ext>
              </c:extLst>
            </c:dLbl>
            <c:dLbl>
              <c:idx val="18"/>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57F-45FE-9310-859A520A7339}"/>
                </c:ext>
              </c:extLst>
            </c:dLbl>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17th – 20th Dec '21</c:v>
                </c:pt>
                <c:pt idx="1">
                  <c:v>29th Dec – 
4th Jan '22</c:v>
                </c:pt>
                <c:pt idx="2">
                  <c:v>28th – 31st Jan ’22</c:v>
                </c:pt>
                <c:pt idx="3">
                  <c:v>15th – 16th  Feb ’22</c:v>
                </c:pt>
                <c:pt idx="4">
                  <c:v>30th Mar – 
4th Apr ’22</c:v>
                </c:pt>
                <c:pt idx="5">
                  <c:v>29th Apr –
3rd May’22</c:v>
                </c:pt>
                <c:pt idx="6">
                  <c:v>10th – 17th Jun ‘22</c:v>
                </c:pt>
                <c:pt idx="7">
                  <c:v>29th Aug – 
5th Sept ‘22</c:v>
                </c:pt>
                <c:pt idx="8">
                  <c:v>6th – 19th Sept ‘22</c:v>
                </c:pt>
                <c:pt idx="9">
                  <c:v>20th Sept – 3rd Oct ‘22</c:v>
                </c:pt>
                <c:pt idx="10">
                  <c:v>4th - 17th 
Oct '22</c:v>
                </c:pt>
                <c:pt idx="11">
                  <c:v>18th - 31st 
Oct '22</c:v>
                </c:pt>
                <c:pt idx="12">
                  <c:v>1st - 14th 
Nov '22</c:v>
                </c:pt>
                <c:pt idx="13">
                  <c:v>15th - 28th Nov '22</c:v>
                </c:pt>
                <c:pt idx="14">
                  <c:v>29th Nov - 12th Dec '22</c:v>
                </c:pt>
                <c:pt idx="15">
                  <c:v>13th Dec - 2nd Jan '23</c:v>
                </c:pt>
                <c:pt idx="16">
                  <c:v>3rd - 16th
Jan '23</c:v>
                </c:pt>
                <c:pt idx="17">
                  <c:v>17th - 30th
Jan '23</c:v>
                </c:pt>
                <c:pt idx="18">
                  <c:v>31st Jan -
13th Feb '23</c:v>
                </c:pt>
              </c:strCache>
            </c:strRef>
          </c:cat>
          <c:val>
            <c:numRef>
              <c:f>Sheet1!$B$2:$B$20</c:f>
              <c:numCache>
                <c:formatCode>0%</c:formatCode>
                <c:ptCount val="19"/>
                <c:pt idx="0">
                  <c:v>0.33</c:v>
                </c:pt>
                <c:pt idx="1">
                  <c:v>0.5</c:v>
                </c:pt>
                <c:pt idx="2">
                  <c:v>0.31</c:v>
                </c:pt>
                <c:pt idx="3">
                  <c:v>0.31</c:v>
                </c:pt>
                <c:pt idx="4">
                  <c:v>0.25</c:v>
                </c:pt>
                <c:pt idx="5">
                  <c:v>0.28999999999999998</c:v>
                </c:pt>
                <c:pt idx="6">
                  <c:v>0.27</c:v>
                </c:pt>
                <c:pt idx="7">
                  <c:v>0.22005792660699999</c:v>
                </c:pt>
                <c:pt idx="8">
                  <c:v>0.25860016799820001</c:v>
                </c:pt>
                <c:pt idx="9">
                  <c:v>0.21331379591220001</c:v>
                </c:pt>
                <c:pt idx="10">
                  <c:v>0.1441100010809</c:v>
                </c:pt>
                <c:pt idx="11">
                  <c:v>0.23</c:v>
                </c:pt>
                <c:pt idx="12">
                  <c:v>0.2</c:v>
                </c:pt>
                <c:pt idx="13">
                  <c:v>0.17</c:v>
                </c:pt>
                <c:pt idx="14">
                  <c:v>0.23</c:v>
                </c:pt>
                <c:pt idx="15">
                  <c:v>0.23</c:v>
                </c:pt>
                <c:pt idx="16">
                  <c:v>0.26</c:v>
                </c:pt>
                <c:pt idx="17">
                  <c:v>0.16</c:v>
                </c:pt>
                <c:pt idx="18">
                  <c:v>0.16</c:v>
                </c:pt>
              </c:numCache>
            </c:numRef>
          </c:val>
          <c:smooth val="1"/>
          <c:extLst>
            <c:ext xmlns:c16="http://schemas.microsoft.com/office/drawing/2014/chart" uri="{C3380CC4-5D6E-409C-BE32-E72D297353CC}">
              <c16:uniqueId val="{00000015-D57F-45FE-9310-859A520A7339}"/>
            </c:ext>
          </c:extLst>
        </c:ser>
        <c:ser>
          <c:idx val="2"/>
          <c:order val="2"/>
          <c:tx>
            <c:strRef>
              <c:f>Sheet1!$C$1</c:f>
              <c:strCache>
                <c:ptCount val="1"/>
                <c:pt idx="0">
                  <c:v>Testing because I was asked to NET</c:v>
                </c:pt>
              </c:strCache>
            </c:strRef>
          </c:tx>
          <c:spPr>
            <a:ln w="28575" cap="rnd">
              <a:solidFill>
                <a:schemeClr val="accent3"/>
              </a:solidFill>
              <a:prstDash val="sysDash"/>
              <a:round/>
            </a:ln>
            <a:effectLst/>
          </c:spPr>
          <c:marker>
            <c:symbol val="circle"/>
            <c:size val="5"/>
            <c:spPr>
              <a:solidFill>
                <a:schemeClr val="accent3"/>
              </a:solidFill>
              <a:ln w="9525">
                <a:solidFill>
                  <a:schemeClr val="accent3"/>
                </a:solidFill>
                <a:prstDash val="sysDash"/>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D57F-45FE-9310-859A520A7339}"/>
                </c:ext>
              </c:extLst>
            </c:dLbl>
            <c:dLbl>
              <c:idx val="1"/>
              <c:delete val="1"/>
              <c:extLst>
                <c:ext xmlns:c15="http://schemas.microsoft.com/office/drawing/2012/chart" uri="{CE6537A1-D6FC-4f65-9D91-7224C49458BB}"/>
                <c:ext xmlns:c16="http://schemas.microsoft.com/office/drawing/2014/chart" uri="{C3380CC4-5D6E-409C-BE32-E72D297353CC}">
                  <c16:uniqueId val="{00000017-D57F-45FE-9310-859A520A7339}"/>
                </c:ext>
              </c:extLst>
            </c:dLbl>
            <c:dLbl>
              <c:idx val="2"/>
              <c:delete val="1"/>
              <c:extLst>
                <c:ext xmlns:c15="http://schemas.microsoft.com/office/drawing/2012/chart" uri="{CE6537A1-D6FC-4f65-9D91-7224C49458BB}"/>
                <c:ext xmlns:c16="http://schemas.microsoft.com/office/drawing/2014/chart" uri="{C3380CC4-5D6E-409C-BE32-E72D297353CC}">
                  <c16:uniqueId val="{00000018-D57F-45FE-9310-859A520A7339}"/>
                </c:ext>
              </c:extLst>
            </c:dLbl>
            <c:dLbl>
              <c:idx val="3"/>
              <c:delete val="1"/>
              <c:extLst>
                <c:ext xmlns:c15="http://schemas.microsoft.com/office/drawing/2012/chart" uri="{CE6537A1-D6FC-4f65-9D91-7224C49458BB}"/>
                <c:ext xmlns:c16="http://schemas.microsoft.com/office/drawing/2014/chart" uri="{C3380CC4-5D6E-409C-BE32-E72D297353CC}">
                  <c16:uniqueId val="{00000019-D57F-45FE-9310-859A520A7339}"/>
                </c:ext>
              </c:extLst>
            </c:dLbl>
            <c:dLbl>
              <c:idx val="4"/>
              <c:delete val="1"/>
              <c:extLst>
                <c:ext xmlns:c15="http://schemas.microsoft.com/office/drawing/2012/chart" uri="{CE6537A1-D6FC-4f65-9D91-7224C49458BB}"/>
                <c:ext xmlns:c16="http://schemas.microsoft.com/office/drawing/2014/chart" uri="{C3380CC4-5D6E-409C-BE32-E72D297353CC}">
                  <c16:uniqueId val="{0000001A-D57F-45FE-9310-859A520A7339}"/>
                </c:ext>
              </c:extLst>
            </c:dLbl>
            <c:dLbl>
              <c:idx val="5"/>
              <c:delete val="1"/>
              <c:extLst>
                <c:ext xmlns:c15="http://schemas.microsoft.com/office/drawing/2012/chart" uri="{CE6537A1-D6FC-4f65-9D91-7224C49458BB}"/>
                <c:ext xmlns:c16="http://schemas.microsoft.com/office/drawing/2014/chart" uri="{C3380CC4-5D6E-409C-BE32-E72D297353CC}">
                  <c16:uniqueId val="{0000001B-D57F-45FE-9310-859A520A7339}"/>
                </c:ext>
              </c:extLst>
            </c:dLbl>
            <c:dLbl>
              <c:idx val="6"/>
              <c:delete val="1"/>
              <c:extLst>
                <c:ext xmlns:c15="http://schemas.microsoft.com/office/drawing/2012/chart" uri="{CE6537A1-D6FC-4f65-9D91-7224C49458BB}"/>
                <c:ext xmlns:c16="http://schemas.microsoft.com/office/drawing/2014/chart" uri="{C3380CC4-5D6E-409C-BE32-E72D297353CC}">
                  <c16:uniqueId val="{0000001C-D57F-45FE-9310-859A520A7339}"/>
                </c:ext>
              </c:extLst>
            </c:dLbl>
            <c:dLbl>
              <c:idx val="7"/>
              <c:delete val="1"/>
              <c:extLst>
                <c:ext xmlns:c15="http://schemas.microsoft.com/office/drawing/2012/chart" uri="{CE6537A1-D6FC-4f65-9D91-7224C49458BB}"/>
                <c:ext xmlns:c16="http://schemas.microsoft.com/office/drawing/2014/chart" uri="{C3380CC4-5D6E-409C-BE32-E72D297353CC}">
                  <c16:uniqueId val="{0000001D-D57F-45FE-9310-859A520A7339}"/>
                </c:ext>
              </c:extLst>
            </c:dLbl>
            <c:dLbl>
              <c:idx val="8"/>
              <c:delete val="1"/>
              <c:extLst>
                <c:ext xmlns:c15="http://schemas.microsoft.com/office/drawing/2012/chart" uri="{CE6537A1-D6FC-4f65-9D91-7224C49458BB}"/>
                <c:ext xmlns:c16="http://schemas.microsoft.com/office/drawing/2014/chart" uri="{C3380CC4-5D6E-409C-BE32-E72D297353CC}">
                  <c16:uniqueId val="{0000001E-D57F-45FE-9310-859A520A7339}"/>
                </c:ext>
              </c:extLst>
            </c:dLbl>
            <c:dLbl>
              <c:idx val="9"/>
              <c:delete val="1"/>
              <c:extLst>
                <c:ext xmlns:c15="http://schemas.microsoft.com/office/drawing/2012/chart" uri="{CE6537A1-D6FC-4f65-9D91-7224C49458BB}"/>
                <c:ext xmlns:c16="http://schemas.microsoft.com/office/drawing/2014/chart" uri="{C3380CC4-5D6E-409C-BE32-E72D297353CC}">
                  <c16:uniqueId val="{0000001F-D57F-45FE-9310-859A520A7339}"/>
                </c:ext>
              </c:extLst>
            </c:dLbl>
            <c:dLbl>
              <c:idx val="10"/>
              <c:delete val="1"/>
              <c:extLst>
                <c:ext xmlns:c15="http://schemas.microsoft.com/office/drawing/2012/chart" uri="{CE6537A1-D6FC-4f65-9D91-7224C49458BB}"/>
                <c:ext xmlns:c16="http://schemas.microsoft.com/office/drawing/2014/chart" uri="{C3380CC4-5D6E-409C-BE32-E72D297353CC}">
                  <c16:uniqueId val="{00000020-D57F-45FE-9310-859A520A7339}"/>
                </c:ext>
              </c:extLst>
            </c:dLbl>
            <c:dLbl>
              <c:idx val="11"/>
              <c:delete val="1"/>
              <c:extLst>
                <c:ext xmlns:c15="http://schemas.microsoft.com/office/drawing/2012/chart" uri="{CE6537A1-D6FC-4f65-9D91-7224C49458BB}"/>
                <c:ext xmlns:c16="http://schemas.microsoft.com/office/drawing/2014/chart" uri="{C3380CC4-5D6E-409C-BE32-E72D297353CC}">
                  <c16:uniqueId val="{00000021-D57F-45FE-9310-859A520A7339}"/>
                </c:ext>
              </c:extLst>
            </c:dLbl>
            <c:dLbl>
              <c:idx val="12"/>
              <c:delete val="1"/>
              <c:extLst>
                <c:ext xmlns:c15="http://schemas.microsoft.com/office/drawing/2012/chart" uri="{CE6537A1-D6FC-4f65-9D91-7224C49458BB}"/>
                <c:ext xmlns:c16="http://schemas.microsoft.com/office/drawing/2014/chart" uri="{C3380CC4-5D6E-409C-BE32-E72D297353CC}">
                  <c16:uniqueId val="{00000022-D57F-45FE-9310-859A520A7339}"/>
                </c:ext>
              </c:extLst>
            </c:dLbl>
            <c:dLbl>
              <c:idx val="13"/>
              <c:delete val="1"/>
              <c:extLst>
                <c:ext xmlns:c15="http://schemas.microsoft.com/office/drawing/2012/chart" uri="{CE6537A1-D6FC-4f65-9D91-7224C49458BB}"/>
                <c:ext xmlns:c16="http://schemas.microsoft.com/office/drawing/2014/chart" uri="{C3380CC4-5D6E-409C-BE32-E72D297353CC}">
                  <c16:uniqueId val="{00000023-D57F-45FE-9310-859A520A7339}"/>
                </c:ext>
              </c:extLst>
            </c:dLbl>
            <c:dLbl>
              <c:idx val="14"/>
              <c:delete val="1"/>
              <c:extLst>
                <c:ext xmlns:c15="http://schemas.microsoft.com/office/drawing/2012/chart" uri="{CE6537A1-D6FC-4f65-9D91-7224C49458BB}"/>
                <c:ext xmlns:c16="http://schemas.microsoft.com/office/drawing/2014/chart" uri="{C3380CC4-5D6E-409C-BE32-E72D297353CC}">
                  <c16:uniqueId val="{00000024-D57F-45FE-9310-859A520A7339}"/>
                </c:ext>
              </c:extLst>
            </c:dLbl>
            <c:dLbl>
              <c:idx val="15"/>
              <c:delete val="1"/>
              <c:extLst>
                <c:ext xmlns:c15="http://schemas.microsoft.com/office/drawing/2012/chart" uri="{CE6537A1-D6FC-4f65-9D91-7224C49458BB}"/>
                <c:ext xmlns:c16="http://schemas.microsoft.com/office/drawing/2014/chart" uri="{C3380CC4-5D6E-409C-BE32-E72D297353CC}">
                  <c16:uniqueId val="{00000025-D57F-45FE-9310-859A520A7339}"/>
                </c:ext>
              </c:extLst>
            </c:dLbl>
            <c:dLbl>
              <c:idx val="16"/>
              <c:delete val="1"/>
              <c:extLst>
                <c:ext xmlns:c15="http://schemas.microsoft.com/office/drawing/2012/chart" uri="{CE6537A1-D6FC-4f65-9D91-7224C49458BB}"/>
                <c:ext xmlns:c16="http://schemas.microsoft.com/office/drawing/2014/chart" uri="{C3380CC4-5D6E-409C-BE32-E72D297353CC}">
                  <c16:uniqueId val="{00000026-D57F-45FE-9310-859A520A7339}"/>
                </c:ext>
              </c:extLst>
            </c:dLbl>
            <c:dLbl>
              <c:idx val="17"/>
              <c:delete val="1"/>
              <c:extLst>
                <c:ext xmlns:c15="http://schemas.microsoft.com/office/drawing/2012/chart" uri="{CE6537A1-D6FC-4f65-9D91-7224C49458BB}"/>
                <c:ext xmlns:c16="http://schemas.microsoft.com/office/drawing/2014/chart" uri="{C3380CC4-5D6E-409C-BE32-E72D297353CC}">
                  <c16:uniqueId val="{00000027-D57F-45FE-9310-859A520A7339}"/>
                </c:ext>
              </c:extLst>
            </c:dLbl>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17th – 20th Dec '21</c:v>
                </c:pt>
                <c:pt idx="1">
                  <c:v>29th Dec – 
4th Jan '22</c:v>
                </c:pt>
                <c:pt idx="2">
                  <c:v>28th – 31st Jan ’22</c:v>
                </c:pt>
                <c:pt idx="3">
                  <c:v>15th – 16th  Feb ’22</c:v>
                </c:pt>
                <c:pt idx="4">
                  <c:v>30th Mar – 
4th Apr ’22</c:v>
                </c:pt>
                <c:pt idx="5">
                  <c:v>29th Apr –
3rd May’22</c:v>
                </c:pt>
                <c:pt idx="6">
                  <c:v>10th – 17th Jun ‘22</c:v>
                </c:pt>
                <c:pt idx="7">
                  <c:v>29th Aug – 
5th Sept ‘22</c:v>
                </c:pt>
                <c:pt idx="8">
                  <c:v>6th – 19th Sept ‘22</c:v>
                </c:pt>
                <c:pt idx="9">
                  <c:v>20th Sept – 3rd Oct ‘22</c:v>
                </c:pt>
                <c:pt idx="10">
                  <c:v>4th - 17th 
Oct '22</c:v>
                </c:pt>
                <c:pt idx="11">
                  <c:v>18th - 31st 
Oct '22</c:v>
                </c:pt>
                <c:pt idx="12">
                  <c:v>1st - 14th 
Nov '22</c:v>
                </c:pt>
                <c:pt idx="13">
                  <c:v>15th - 28th Nov '22</c:v>
                </c:pt>
                <c:pt idx="14">
                  <c:v>29th Nov - 12th Dec '22</c:v>
                </c:pt>
                <c:pt idx="15">
                  <c:v>13th Dec - 2nd Jan '23</c:v>
                </c:pt>
                <c:pt idx="16">
                  <c:v>3rd - 16th
Jan '23</c:v>
                </c:pt>
                <c:pt idx="17">
                  <c:v>17th - 30th
Jan '23</c:v>
                </c:pt>
                <c:pt idx="18">
                  <c:v>31st Jan -
13th Feb '23</c:v>
                </c:pt>
              </c:strCache>
            </c:strRef>
          </c:cat>
          <c:val>
            <c:numRef>
              <c:f>Sheet1!$C$2:$C$20</c:f>
              <c:numCache>
                <c:formatCode>0%</c:formatCode>
                <c:ptCount val="19"/>
                <c:pt idx="0">
                  <c:v>0.1</c:v>
                </c:pt>
                <c:pt idx="1">
                  <c:v>0.08</c:v>
                </c:pt>
                <c:pt idx="2">
                  <c:v>0.1</c:v>
                </c:pt>
                <c:pt idx="3">
                  <c:v>0.09</c:v>
                </c:pt>
                <c:pt idx="4">
                  <c:v>0.17</c:v>
                </c:pt>
                <c:pt idx="5">
                  <c:v>0.19</c:v>
                </c:pt>
                <c:pt idx="6">
                  <c:v>0.18</c:v>
                </c:pt>
                <c:pt idx="7">
                  <c:v>0.22112540225089999</c:v>
                </c:pt>
                <c:pt idx="8">
                  <c:v>0.16067747886930001</c:v>
                </c:pt>
                <c:pt idx="9">
                  <c:v>0.13038291251670001</c:v>
                </c:pt>
                <c:pt idx="10">
                  <c:v>0.1109645508367</c:v>
                </c:pt>
                <c:pt idx="11">
                  <c:v>0.1</c:v>
                </c:pt>
                <c:pt idx="12">
                  <c:v>0.12</c:v>
                </c:pt>
                <c:pt idx="13">
                  <c:v>0.16</c:v>
                </c:pt>
                <c:pt idx="14">
                  <c:v>0.16</c:v>
                </c:pt>
                <c:pt idx="15">
                  <c:v>0.12</c:v>
                </c:pt>
                <c:pt idx="16">
                  <c:v>0.09</c:v>
                </c:pt>
                <c:pt idx="17">
                  <c:v>0.16</c:v>
                </c:pt>
                <c:pt idx="18">
                  <c:v>0.13</c:v>
                </c:pt>
              </c:numCache>
            </c:numRef>
          </c:val>
          <c:smooth val="1"/>
          <c:extLst>
            <c:ext xmlns:c16="http://schemas.microsoft.com/office/drawing/2014/chart" uri="{C3380CC4-5D6E-409C-BE32-E72D297353CC}">
              <c16:uniqueId val="{00000028-D57F-45FE-9310-859A520A7339}"/>
            </c:ext>
          </c:extLst>
        </c:ser>
        <c:ser>
          <c:idx val="3"/>
          <c:order val="3"/>
          <c:tx>
            <c:strRef>
              <c:f>Sheet1!$D$1</c:f>
              <c:strCache>
                <c:ptCount val="1"/>
                <c:pt idx="0">
                  <c:v>Testing due to contact with COVID-19 NET</c:v>
                </c:pt>
              </c:strCache>
            </c:strRef>
          </c:tx>
          <c:spPr>
            <a:ln w="28575" cap="rnd" cmpd="dbl">
              <a:solidFill>
                <a:schemeClr val="accent3">
                  <a:lumMod val="50000"/>
                </a:schemeClr>
              </a:solidFill>
              <a:prstDash val="solid"/>
              <a:round/>
            </a:ln>
            <a:effectLst/>
          </c:spPr>
          <c:marker>
            <c:symbol val="circle"/>
            <c:size val="5"/>
            <c:spPr>
              <a:solidFill>
                <a:schemeClr val="accent3"/>
              </a:solidFill>
              <a:ln w="9525">
                <a:solidFill>
                  <a:schemeClr val="accent3">
                    <a:lumMod val="50000"/>
                  </a:schemeClr>
                </a:solidFill>
                <a:prstDash val="lgDashDotDot"/>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D57F-45FE-9310-859A520A7339}"/>
                </c:ext>
              </c:extLst>
            </c:dLbl>
            <c:dLbl>
              <c:idx val="18"/>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D57F-45FE-9310-859A520A7339}"/>
                </c:ext>
              </c:extLst>
            </c:dLbl>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17th – 20th Dec '21</c:v>
                </c:pt>
                <c:pt idx="1">
                  <c:v>29th Dec – 
4th Jan '22</c:v>
                </c:pt>
                <c:pt idx="2">
                  <c:v>28th – 31st Jan ’22</c:v>
                </c:pt>
                <c:pt idx="3">
                  <c:v>15th – 16th  Feb ’22</c:v>
                </c:pt>
                <c:pt idx="4">
                  <c:v>30th Mar – 
4th Apr ’22</c:v>
                </c:pt>
                <c:pt idx="5">
                  <c:v>29th Apr –
3rd May’22</c:v>
                </c:pt>
                <c:pt idx="6">
                  <c:v>10th – 17th Jun ‘22</c:v>
                </c:pt>
                <c:pt idx="7">
                  <c:v>29th Aug – 
5th Sept ‘22</c:v>
                </c:pt>
                <c:pt idx="8">
                  <c:v>6th – 19th Sept ‘22</c:v>
                </c:pt>
                <c:pt idx="9">
                  <c:v>20th Sept – 3rd Oct ‘22</c:v>
                </c:pt>
                <c:pt idx="10">
                  <c:v>4th - 17th 
Oct '22</c:v>
                </c:pt>
                <c:pt idx="11">
                  <c:v>18th - 31st 
Oct '22</c:v>
                </c:pt>
                <c:pt idx="12">
                  <c:v>1st - 14th 
Nov '22</c:v>
                </c:pt>
                <c:pt idx="13">
                  <c:v>15th - 28th Nov '22</c:v>
                </c:pt>
                <c:pt idx="14">
                  <c:v>29th Nov - 12th Dec '22</c:v>
                </c:pt>
                <c:pt idx="15">
                  <c:v>13th Dec - 2nd Jan '23</c:v>
                </c:pt>
                <c:pt idx="16">
                  <c:v>3rd - 16th
Jan '23</c:v>
                </c:pt>
                <c:pt idx="17">
                  <c:v>17th - 30th
Jan '23</c:v>
                </c:pt>
                <c:pt idx="18">
                  <c:v>31st Jan -
13th Feb '23</c:v>
                </c:pt>
              </c:strCache>
            </c:strRef>
          </c:cat>
          <c:val>
            <c:numRef>
              <c:f>Sheet1!$D$2:$D$20</c:f>
              <c:numCache>
                <c:formatCode>0%</c:formatCode>
                <c:ptCount val="19"/>
                <c:pt idx="0">
                  <c:v>0.22</c:v>
                </c:pt>
                <c:pt idx="1">
                  <c:v>0.23</c:v>
                </c:pt>
                <c:pt idx="2">
                  <c:v>0.25</c:v>
                </c:pt>
                <c:pt idx="3">
                  <c:v>0.28000000000000003</c:v>
                </c:pt>
                <c:pt idx="4">
                  <c:v>0.28999999999999998</c:v>
                </c:pt>
                <c:pt idx="5">
                  <c:v>0.24</c:v>
                </c:pt>
                <c:pt idx="6">
                  <c:v>0.18</c:v>
                </c:pt>
                <c:pt idx="7">
                  <c:v>0.29811572298220002</c:v>
                </c:pt>
                <c:pt idx="8">
                  <c:v>0.15968808727780001</c:v>
                </c:pt>
                <c:pt idx="9">
                  <c:v>0.2287945995547</c:v>
                </c:pt>
                <c:pt idx="10">
                  <c:v>0.2740932401301</c:v>
                </c:pt>
                <c:pt idx="11">
                  <c:v>0.27</c:v>
                </c:pt>
                <c:pt idx="12">
                  <c:v>0.19</c:v>
                </c:pt>
                <c:pt idx="13">
                  <c:v>0.21</c:v>
                </c:pt>
                <c:pt idx="14">
                  <c:v>0.2</c:v>
                </c:pt>
                <c:pt idx="15">
                  <c:v>0.22</c:v>
                </c:pt>
                <c:pt idx="16">
                  <c:v>0.18</c:v>
                </c:pt>
                <c:pt idx="17">
                  <c:v>0.16</c:v>
                </c:pt>
                <c:pt idx="18">
                  <c:v>0.2</c:v>
                </c:pt>
              </c:numCache>
            </c:numRef>
          </c:val>
          <c:smooth val="1"/>
          <c:extLst>
            <c:ext xmlns:c16="http://schemas.microsoft.com/office/drawing/2014/chart" uri="{C3380CC4-5D6E-409C-BE32-E72D297353CC}">
              <c16:uniqueId val="{0000002B-D57F-45FE-9310-859A520A7339}"/>
            </c:ext>
          </c:extLst>
        </c:ser>
        <c:dLbls>
          <c:dLblPos val="r"/>
          <c:showLegendKey val="0"/>
          <c:showVal val="1"/>
          <c:showCatName val="0"/>
          <c:showSerName val="0"/>
          <c:showPercent val="0"/>
          <c:showBubbleSize val="0"/>
        </c:dLbls>
        <c:marker val="1"/>
        <c:smooth val="0"/>
        <c:axId val="722575887"/>
        <c:axId val="722578799"/>
      </c:lineChart>
      <c:catAx>
        <c:axId val="722575887"/>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550" b="0" i="0" u="none" strike="noStrike" kern="1200" baseline="0">
                <a:solidFill>
                  <a:schemeClr val="tx1">
                    <a:lumMod val="65000"/>
                    <a:lumOff val="35000"/>
                  </a:schemeClr>
                </a:solidFill>
                <a:latin typeface="+mn-lt"/>
                <a:ea typeface="+mn-ea"/>
                <a:cs typeface="+mn-cs"/>
              </a:defRPr>
            </a:pPr>
            <a:endParaRPr lang="en-US"/>
          </a:p>
        </c:txPr>
        <c:crossAx val="722578799"/>
        <c:crosses val="autoZero"/>
        <c:auto val="1"/>
        <c:lblAlgn val="ctr"/>
        <c:lblOffset val="100"/>
        <c:noMultiLvlLbl val="0"/>
      </c:catAx>
      <c:valAx>
        <c:axId val="722578799"/>
        <c:scaling>
          <c:orientation val="minMax"/>
          <c:max val="0.70000000000000007"/>
          <c:min val="0"/>
        </c:scaling>
        <c:delete val="1"/>
        <c:axPos val="l"/>
        <c:numFmt formatCode="0%" sourceLinked="1"/>
        <c:majorTickMark val="out"/>
        <c:minorTickMark val="none"/>
        <c:tickLblPos val="nextTo"/>
        <c:crossAx val="722575887"/>
        <c:crosses val="autoZero"/>
        <c:crossBetween val="between"/>
      </c:valAx>
      <c:spPr>
        <a:noFill/>
        <a:ln>
          <a:noFill/>
        </a:ln>
        <a:effectLst/>
      </c:spPr>
    </c:plotArea>
    <c:legend>
      <c:legendPos val="l"/>
      <c:layout>
        <c:manualLayout>
          <c:xMode val="edge"/>
          <c:yMode val="edge"/>
          <c:x val="7.0891654200930581E-3"/>
          <c:y val="3.2063216160688385E-2"/>
          <c:w val="0.17653315064002045"/>
          <c:h val="0.9055773636421329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92630319467379"/>
          <c:y val="9.592853277680323E-2"/>
          <c:w val="0.75453550755493848"/>
          <c:h val="0.79718188816206048"/>
        </c:manualLayout>
      </c:layout>
      <c:lineChart>
        <c:grouping val="standard"/>
        <c:varyColors val="0"/>
        <c:ser>
          <c:idx val="0"/>
          <c:order val="0"/>
          <c:tx>
            <c:strRef>
              <c:f>Sheet1!$C$1</c:f>
              <c:strCache>
                <c:ptCount val="1"/>
                <c:pt idx="0">
                  <c:v>Testing due to contact with COVID-19 NET</c:v>
                </c:pt>
              </c:strCache>
            </c:strRef>
          </c:tx>
          <c:spPr>
            <a:ln w="28575" cap="rnd">
              <a:solidFill>
                <a:schemeClr val="accent3">
                  <a:lumMod val="20000"/>
                  <a:lumOff val="80000"/>
                </a:schemeClr>
              </a:solidFill>
              <a:round/>
            </a:ln>
            <a:effectLst/>
          </c:spPr>
          <c:marker>
            <c:symbol val="circle"/>
            <c:size val="5"/>
            <c:spPr>
              <a:solidFill>
                <a:schemeClr val="accent3"/>
              </a:solidFill>
              <a:ln w="9525">
                <a:solidFill>
                  <a:schemeClr val="accent3"/>
                </a:solidFill>
              </a:ln>
              <a:effectLst/>
            </c:spPr>
          </c:marker>
          <c:dLbls>
            <c:dLbl>
              <c:idx val="0"/>
              <c:layout>
                <c:manualLayout>
                  <c:x val="-4.3716520090573856E-2"/>
                  <c:y val="-3.076223985923974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99F-456A-879C-F75CE8659D47}"/>
                </c:ext>
              </c:extLst>
            </c:dLbl>
            <c:dLbl>
              <c:idx val="1"/>
              <c:delete val="1"/>
              <c:extLst>
                <c:ext xmlns:c15="http://schemas.microsoft.com/office/drawing/2012/chart" uri="{CE6537A1-D6FC-4f65-9D91-7224C49458BB}"/>
                <c:ext xmlns:c16="http://schemas.microsoft.com/office/drawing/2014/chart" uri="{C3380CC4-5D6E-409C-BE32-E72D297353CC}">
                  <c16:uniqueId val="{00000001-999F-456A-879C-F75CE8659D47}"/>
                </c:ext>
              </c:extLst>
            </c:dLbl>
            <c:dLbl>
              <c:idx val="2"/>
              <c:delete val="1"/>
              <c:extLst>
                <c:ext xmlns:c15="http://schemas.microsoft.com/office/drawing/2012/chart" uri="{CE6537A1-D6FC-4f65-9D91-7224C49458BB}"/>
                <c:ext xmlns:c16="http://schemas.microsoft.com/office/drawing/2014/chart" uri="{C3380CC4-5D6E-409C-BE32-E72D297353CC}">
                  <c16:uniqueId val="{00000002-999F-456A-879C-F75CE8659D47}"/>
                </c:ext>
              </c:extLst>
            </c:dLbl>
            <c:dLbl>
              <c:idx val="3"/>
              <c:delete val="1"/>
              <c:extLst>
                <c:ext xmlns:c15="http://schemas.microsoft.com/office/drawing/2012/chart" uri="{CE6537A1-D6FC-4f65-9D91-7224C49458BB}"/>
                <c:ext xmlns:c16="http://schemas.microsoft.com/office/drawing/2014/chart" uri="{C3380CC4-5D6E-409C-BE32-E72D297353CC}">
                  <c16:uniqueId val="{00000003-999F-456A-879C-F75CE8659D47}"/>
                </c:ext>
              </c:extLst>
            </c:dLbl>
            <c:dLbl>
              <c:idx val="4"/>
              <c:delete val="1"/>
              <c:extLst>
                <c:ext xmlns:c15="http://schemas.microsoft.com/office/drawing/2012/chart" uri="{CE6537A1-D6FC-4f65-9D91-7224C49458BB}"/>
                <c:ext xmlns:c16="http://schemas.microsoft.com/office/drawing/2014/chart" uri="{C3380CC4-5D6E-409C-BE32-E72D297353CC}">
                  <c16:uniqueId val="{00000004-999F-456A-879C-F75CE8659D47}"/>
                </c:ext>
              </c:extLst>
            </c:dLbl>
            <c:dLbl>
              <c:idx val="5"/>
              <c:delete val="1"/>
              <c:extLst>
                <c:ext xmlns:c15="http://schemas.microsoft.com/office/drawing/2012/chart" uri="{CE6537A1-D6FC-4f65-9D91-7224C49458BB}"/>
                <c:ext xmlns:c16="http://schemas.microsoft.com/office/drawing/2014/chart" uri="{C3380CC4-5D6E-409C-BE32-E72D297353CC}">
                  <c16:uniqueId val="{00000005-999F-456A-879C-F75CE8659D47}"/>
                </c:ext>
              </c:extLst>
            </c:dLbl>
            <c:dLbl>
              <c:idx val="6"/>
              <c:delete val="1"/>
              <c:extLst>
                <c:ext xmlns:c15="http://schemas.microsoft.com/office/drawing/2012/chart" uri="{CE6537A1-D6FC-4f65-9D91-7224C49458BB}"/>
                <c:ext xmlns:c16="http://schemas.microsoft.com/office/drawing/2014/chart" uri="{C3380CC4-5D6E-409C-BE32-E72D297353CC}">
                  <c16:uniqueId val="{00000006-999F-456A-879C-F75CE8659D47}"/>
                </c:ext>
              </c:extLst>
            </c:dLbl>
            <c:dLbl>
              <c:idx val="7"/>
              <c:delete val="1"/>
              <c:extLst>
                <c:ext xmlns:c15="http://schemas.microsoft.com/office/drawing/2012/chart" uri="{CE6537A1-D6FC-4f65-9D91-7224C49458BB}"/>
                <c:ext xmlns:c16="http://schemas.microsoft.com/office/drawing/2014/chart" uri="{C3380CC4-5D6E-409C-BE32-E72D297353CC}">
                  <c16:uniqueId val="{00000007-999F-456A-879C-F75CE8659D47}"/>
                </c:ext>
              </c:extLst>
            </c:dLbl>
            <c:dLbl>
              <c:idx val="8"/>
              <c:delete val="1"/>
              <c:extLst>
                <c:ext xmlns:c15="http://schemas.microsoft.com/office/drawing/2012/chart" uri="{CE6537A1-D6FC-4f65-9D91-7224C49458BB}"/>
                <c:ext xmlns:c16="http://schemas.microsoft.com/office/drawing/2014/chart" uri="{C3380CC4-5D6E-409C-BE32-E72D297353CC}">
                  <c16:uniqueId val="{00000008-999F-456A-879C-F75CE8659D47}"/>
                </c:ext>
              </c:extLst>
            </c:dLbl>
            <c:dLbl>
              <c:idx val="9"/>
              <c:delete val="1"/>
              <c:extLst>
                <c:ext xmlns:c15="http://schemas.microsoft.com/office/drawing/2012/chart" uri="{CE6537A1-D6FC-4f65-9D91-7224C49458BB}"/>
                <c:ext xmlns:c16="http://schemas.microsoft.com/office/drawing/2014/chart" uri="{C3380CC4-5D6E-409C-BE32-E72D297353CC}">
                  <c16:uniqueId val="{00000009-999F-456A-879C-F75CE8659D47}"/>
                </c:ext>
              </c:extLst>
            </c:dLbl>
            <c:dLbl>
              <c:idx val="10"/>
              <c:delete val="1"/>
              <c:extLst>
                <c:ext xmlns:c15="http://schemas.microsoft.com/office/drawing/2012/chart" uri="{CE6537A1-D6FC-4f65-9D91-7224C49458BB}"/>
                <c:ext xmlns:c16="http://schemas.microsoft.com/office/drawing/2014/chart" uri="{C3380CC4-5D6E-409C-BE32-E72D297353CC}">
                  <c16:uniqueId val="{0000000A-999F-456A-879C-F75CE8659D47}"/>
                </c:ext>
              </c:extLst>
            </c:dLbl>
            <c:dLbl>
              <c:idx val="11"/>
              <c:delete val="1"/>
              <c:extLst>
                <c:ext xmlns:c15="http://schemas.microsoft.com/office/drawing/2012/chart" uri="{CE6537A1-D6FC-4f65-9D91-7224C49458BB}"/>
                <c:ext xmlns:c16="http://schemas.microsoft.com/office/drawing/2014/chart" uri="{C3380CC4-5D6E-409C-BE32-E72D297353CC}">
                  <c16:uniqueId val="{0000000B-999F-456A-879C-F75CE8659D47}"/>
                </c:ext>
              </c:extLst>
            </c:dLbl>
            <c:dLbl>
              <c:idx val="12"/>
              <c:delete val="1"/>
              <c:extLst>
                <c:ext xmlns:c15="http://schemas.microsoft.com/office/drawing/2012/chart" uri="{CE6537A1-D6FC-4f65-9D91-7224C49458BB}"/>
                <c:ext xmlns:c16="http://schemas.microsoft.com/office/drawing/2014/chart" uri="{C3380CC4-5D6E-409C-BE32-E72D297353CC}">
                  <c16:uniqueId val="{0000000C-999F-456A-879C-F75CE8659D47}"/>
                </c:ext>
              </c:extLst>
            </c:dLbl>
            <c:dLbl>
              <c:idx val="13"/>
              <c:delete val="1"/>
              <c:extLst>
                <c:ext xmlns:c15="http://schemas.microsoft.com/office/drawing/2012/chart" uri="{CE6537A1-D6FC-4f65-9D91-7224C49458BB}"/>
                <c:ext xmlns:c16="http://schemas.microsoft.com/office/drawing/2014/chart" uri="{C3380CC4-5D6E-409C-BE32-E72D297353CC}">
                  <c16:uniqueId val="{0000000D-999F-456A-879C-F75CE8659D47}"/>
                </c:ext>
              </c:extLst>
            </c:dLbl>
            <c:dLbl>
              <c:idx val="14"/>
              <c:delete val="1"/>
              <c:extLst>
                <c:ext xmlns:c15="http://schemas.microsoft.com/office/drawing/2012/chart" uri="{CE6537A1-D6FC-4f65-9D91-7224C49458BB}"/>
                <c:ext xmlns:c16="http://schemas.microsoft.com/office/drawing/2014/chart" uri="{C3380CC4-5D6E-409C-BE32-E72D297353CC}">
                  <c16:uniqueId val="{0000000E-999F-456A-879C-F75CE8659D47}"/>
                </c:ext>
              </c:extLst>
            </c:dLbl>
            <c:dLbl>
              <c:idx val="15"/>
              <c:delete val="1"/>
              <c:extLst>
                <c:ext xmlns:c15="http://schemas.microsoft.com/office/drawing/2012/chart" uri="{CE6537A1-D6FC-4f65-9D91-7224C49458BB}"/>
                <c:ext xmlns:c16="http://schemas.microsoft.com/office/drawing/2014/chart" uri="{C3380CC4-5D6E-409C-BE32-E72D297353CC}">
                  <c16:uniqueId val="{0000000F-999F-456A-879C-F75CE8659D47}"/>
                </c:ext>
              </c:extLst>
            </c:dLbl>
            <c:dLbl>
              <c:idx val="16"/>
              <c:delete val="1"/>
              <c:extLst>
                <c:ext xmlns:c15="http://schemas.microsoft.com/office/drawing/2012/chart" uri="{CE6537A1-D6FC-4f65-9D91-7224C49458BB}"/>
                <c:ext xmlns:c16="http://schemas.microsoft.com/office/drawing/2014/chart" uri="{C3380CC4-5D6E-409C-BE32-E72D297353CC}">
                  <c16:uniqueId val="{00000010-999F-456A-879C-F75CE8659D47}"/>
                </c:ext>
              </c:extLst>
            </c:dLbl>
            <c:dLbl>
              <c:idx val="17"/>
              <c:delete val="1"/>
              <c:extLst>
                <c:ext xmlns:c15="http://schemas.microsoft.com/office/drawing/2012/chart" uri="{CE6537A1-D6FC-4f65-9D91-7224C49458BB}"/>
                <c:ext xmlns:c16="http://schemas.microsoft.com/office/drawing/2014/chart" uri="{C3380CC4-5D6E-409C-BE32-E72D297353CC}">
                  <c16:uniqueId val="{00000011-999F-456A-879C-F75CE8659D47}"/>
                </c:ext>
              </c:extLst>
            </c:dLbl>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17th – 20th Dec '21</c:v>
                </c:pt>
                <c:pt idx="1">
                  <c:v>29th Dec – 
4th Jan '22</c:v>
                </c:pt>
                <c:pt idx="2">
                  <c:v>28th – 31st Jan ’22</c:v>
                </c:pt>
                <c:pt idx="3">
                  <c:v>15th – 16th  Feb ’22</c:v>
                </c:pt>
                <c:pt idx="4">
                  <c:v>30th Mar – 
4th Apr ’22</c:v>
                </c:pt>
                <c:pt idx="5">
                  <c:v>29th Apr –
3rd May’22</c:v>
                </c:pt>
                <c:pt idx="6">
                  <c:v>10th – 17th Jun ‘22</c:v>
                </c:pt>
                <c:pt idx="7">
                  <c:v>29th Aug – 
5th Sept ‘22</c:v>
                </c:pt>
                <c:pt idx="8">
                  <c:v>6th – 19th Sept ‘22</c:v>
                </c:pt>
                <c:pt idx="9">
                  <c:v>20th Sept – 3rd Oct ‘22</c:v>
                </c:pt>
                <c:pt idx="10">
                  <c:v>4th - 17th 
Oct '22</c:v>
                </c:pt>
                <c:pt idx="11">
                  <c:v>18th - 31st 
Oct '22</c:v>
                </c:pt>
                <c:pt idx="12">
                  <c:v>1st - 14th 
Nov '22</c:v>
                </c:pt>
                <c:pt idx="13">
                  <c:v>15th - 28th Nov '22</c:v>
                </c:pt>
                <c:pt idx="14">
                  <c:v>29th Nov - 12th Dec '22</c:v>
                </c:pt>
                <c:pt idx="15">
                  <c:v>13th Dec -  2nd Jan '23</c:v>
                </c:pt>
                <c:pt idx="16">
                  <c:v>3rd - 16th
Jan '23</c:v>
                </c:pt>
                <c:pt idx="17">
                  <c:v>17th - 30th
Jan '23</c:v>
                </c:pt>
                <c:pt idx="18">
                  <c:v>31st Jan - 
13th Feb '23</c:v>
                </c:pt>
              </c:strCache>
            </c:strRef>
          </c:cat>
          <c:val>
            <c:numRef>
              <c:f>Sheet1!$C$2:$C$20</c:f>
              <c:numCache>
                <c:formatCode>0%</c:formatCode>
                <c:ptCount val="19"/>
                <c:pt idx="0">
                  <c:v>0.22</c:v>
                </c:pt>
                <c:pt idx="1">
                  <c:v>0.23</c:v>
                </c:pt>
                <c:pt idx="2">
                  <c:v>0.25</c:v>
                </c:pt>
                <c:pt idx="3">
                  <c:v>0.28000000000000003</c:v>
                </c:pt>
                <c:pt idx="4">
                  <c:v>0.28999999999999998</c:v>
                </c:pt>
                <c:pt idx="5">
                  <c:v>0.24</c:v>
                </c:pt>
                <c:pt idx="6">
                  <c:v>0.18</c:v>
                </c:pt>
                <c:pt idx="7">
                  <c:v>0.29811572298220002</c:v>
                </c:pt>
                <c:pt idx="8">
                  <c:v>0.15968808727780001</c:v>
                </c:pt>
                <c:pt idx="9">
                  <c:v>0.2287945995547</c:v>
                </c:pt>
                <c:pt idx="10">
                  <c:v>0.2740932401301</c:v>
                </c:pt>
                <c:pt idx="11">
                  <c:v>0.27</c:v>
                </c:pt>
                <c:pt idx="12">
                  <c:v>0.19</c:v>
                </c:pt>
                <c:pt idx="13">
                  <c:v>0.21</c:v>
                </c:pt>
                <c:pt idx="14">
                  <c:v>0.2</c:v>
                </c:pt>
                <c:pt idx="15">
                  <c:v>0.22</c:v>
                </c:pt>
                <c:pt idx="16">
                  <c:v>0.18</c:v>
                </c:pt>
                <c:pt idx="17">
                  <c:v>0.16</c:v>
                </c:pt>
                <c:pt idx="18">
                  <c:v>0.2</c:v>
                </c:pt>
              </c:numCache>
            </c:numRef>
          </c:val>
          <c:smooth val="1"/>
          <c:extLst>
            <c:ext xmlns:c16="http://schemas.microsoft.com/office/drawing/2014/chart" uri="{C3380CC4-5D6E-409C-BE32-E72D297353CC}">
              <c16:uniqueId val="{00000012-999F-456A-879C-F75CE8659D47}"/>
            </c:ext>
          </c:extLst>
        </c:ser>
        <c:ser>
          <c:idx val="1"/>
          <c:order val="1"/>
          <c:tx>
            <c:strRef>
              <c:f>Sheet1!$D$1</c:f>
              <c:strCache>
                <c:ptCount val="1"/>
                <c:pt idx="0">
                  <c:v>I thought I had symptoms and wanted to check if it was COVID-19</c:v>
                </c:pt>
              </c:strCache>
            </c:strRef>
          </c:tx>
          <c:spPr>
            <a:ln w="28575" cap="rnd">
              <a:solidFill>
                <a:schemeClr val="accent3">
                  <a:lumMod val="60000"/>
                  <a:lumOff val="40000"/>
                </a:schemeClr>
              </a:solidFill>
              <a:prstDash val="sysDot"/>
              <a:round/>
              <a:extLst>
                <a:ext uri="{C807C97D-BFC1-408E-A445-0C87EB9F89A2}">
                  <ask:lineSketchStyleProps xmlns:ask="http://schemas.microsoft.com/office/drawing/2018/sketchyshapes">
                    <ask:type>
                      <ask:lineSketchNone/>
                    </ask:type>
                  </ask:lineSketchStyleProps>
                </a:ext>
              </a:extLst>
            </a:ln>
            <a:effectLst/>
          </c:spPr>
          <c:marker>
            <c:symbol val="circle"/>
            <c:size val="5"/>
            <c:spPr>
              <a:solidFill>
                <a:schemeClr val="tx1">
                  <a:lumMod val="95000"/>
                  <a:lumOff val="5000"/>
                </a:schemeClr>
              </a:solidFill>
              <a:ln w="9525">
                <a:solidFill>
                  <a:schemeClr val="accent3"/>
                </a:solidFill>
                <a:prstDash val="sysDot"/>
                <a:extLst>
                  <a:ext uri="{C807C97D-BFC1-408E-A445-0C87EB9F89A2}">
                    <ask:lineSketchStyleProps xmlns:ask="http://schemas.microsoft.com/office/drawing/2018/sketchyshapes">
                      <ask:type>
                        <ask:lineSketchNone/>
                      </ask:type>
                    </ask:lineSketchStyleProps>
                  </a:ext>
                </a:extLst>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999F-456A-879C-F75CE8659D47}"/>
                </c:ext>
              </c:extLst>
            </c:dLbl>
            <c:dLbl>
              <c:idx val="1"/>
              <c:delete val="1"/>
              <c:extLst>
                <c:ext xmlns:c15="http://schemas.microsoft.com/office/drawing/2012/chart" uri="{CE6537A1-D6FC-4f65-9D91-7224C49458BB}"/>
                <c:ext xmlns:c16="http://schemas.microsoft.com/office/drawing/2014/chart" uri="{C3380CC4-5D6E-409C-BE32-E72D297353CC}">
                  <c16:uniqueId val="{00000014-999F-456A-879C-F75CE8659D47}"/>
                </c:ext>
              </c:extLst>
            </c:dLbl>
            <c:dLbl>
              <c:idx val="2"/>
              <c:delete val="1"/>
              <c:extLst>
                <c:ext xmlns:c15="http://schemas.microsoft.com/office/drawing/2012/chart" uri="{CE6537A1-D6FC-4f65-9D91-7224C49458BB}"/>
                <c:ext xmlns:c16="http://schemas.microsoft.com/office/drawing/2014/chart" uri="{C3380CC4-5D6E-409C-BE32-E72D297353CC}">
                  <c16:uniqueId val="{00000015-999F-456A-879C-F75CE8659D47}"/>
                </c:ext>
              </c:extLst>
            </c:dLbl>
            <c:dLbl>
              <c:idx val="3"/>
              <c:delete val="1"/>
              <c:extLst>
                <c:ext xmlns:c15="http://schemas.microsoft.com/office/drawing/2012/chart" uri="{CE6537A1-D6FC-4f65-9D91-7224C49458BB}"/>
                <c:ext xmlns:c16="http://schemas.microsoft.com/office/drawing/2014/chart" uri="{C3380CC4-5D6E-409C-BE32-E72D297353CC}">
                  <c16:uniqueId val="{00000016-999F-456A-879C-F75CE8659D47}"/>
                </c:ext>
              </c:extLst>
            </c:dLbl>
            <c:dLbl>
              <c:idx val="4"/>
              <c:delete val="1"/>
              <c:extLst>
                <c:ext xmlns:c15="http://schemas.microsoft.com/office/drawing/2012/chart" uri="{CE6537A1-D6FC-4f65-9D91-7224C49458BB}"/>
                <c:ext xmlns:c16="http://schemas.microsoft.com/office/drawing/2014/chart" uri="{C3380CC4-5D6E-409C-BE32-E72D297353CC}">
                  <c16:uniqueId val="{00000017-999F-456A-879C-F75CE8659D47}"/>
                </c:ext>
              </c:extLst>
            </c:dLbl>
            <c:dLbl>
              <c:idx val="5"/>
              <c:delete val="1"/>
              <c:extLst>
                <c:ext xmlns:c15="http://schemas.microsoft.com/office/drawing/2012/chart" uri="{CE6537A1-D6FC-4f65-9D91-7224C49458BB}"/>
                <c:ext xmlns:c16="http://schemas.microsoft.com/office/drawing/2014/chart" uri="{C3380CC4-5D6E-409C-BE32-E72D297353CC}">
                  <c16:uniqueId val="{00000018-999F-456A-879C-F75CE8659D47}"/>
                </c:ext>
              </c:extLst>
            </c:dLbl>
            <c:dLbl>
              <c:idx val="6"/>
              <c:delete val="1"/>
              <c:extLst>
                <c:ext xmlns:c15="http://schemas.microsoft.com/office/drawing/2012/chart" uri="{CE6537A1-D6FC-4f65-9D91-7224C49458BB}"/>
                <c:ext xmlns:c16="http://schemas.microsoft.com/office/drawing/2014/chart" uri="{C3380CC4-5D6E-409C-BE32-E72D297353CC}">
                  <c16:uniqueId val="{00000019-999F-456A-879C-F75CE8659D47}"/>
                </c:ext>
              </c:extLst>
            </c:dLbl>
            <c:dLbl>
              <c:idx val="7"/>
              <c:delete val="1"/>
              <c:extLst>
                <c:ext xmlns:c15="http://schemas.microsoft.com/office/drawing/2012/chart" uri="{CE6537A1-D6FC-4f65-9D91-7224C49458BB}"/>
                <c:ext xmlns:c16="http://schemas.microsoft.com/office/drawing/2014/chart" uri="{C3380CC4-5D6E-409C-BE32-E72D297353CC}">
                  <c16:uniqueId val="{0000001A-999F-456A-879C-F75CE8659D47}"/>
                </c:ext>
              </c:extLst>
            </c:dLbl>
            <c:dLbl>
              <c:idx val="8"/>
              <c:delete val="1"/>
              <c:extLst>
                <c:ext xmlns:c15="http://schemas.microsoft.com/office/drawing/2012/chart" uri="{CE6537A1-D6FC-4f65-9D91-7224C49458BB}"/>
                <c:ext xmlns:c16="http://schemas.microsoft.com/office/drawing/2014/chart" uri="{C3380CC4-5D6E-409C-BE32-E72D297353CC}">
                  <c16:uniqueId val="{0000001B-999F-456A-879C-F75CE8659D47}"/>
                </c:ext>
              </c:extLst>
            </c:dLbl>
            <c:dLbl>
              <c:idx val="9"/>
              <c:delete val="1"/>
              <c:extLst>
                <c:ext xmlns:c15="http://schemas.microsoft.com/office/drawing/2012/chart" uri="{CE6537A1-D6FC-4f65-9D91-7224C49458BB}"/>
                <c:ext xmlns:c16="http://schemas.microsoft.com/office/drawing/2014/chart" uri="{C3380CC4-5D6E-409C-BE32-E72D297353CC}">
                  <c16:uniqueId val="{0000001C-999F-456A-879C-F75CE8659D47}"/>
                </c:ext>
              </c:extLst>
            </c:dLbl>
            <c:dLbl>
              <c:idx val="10"/>
              <c:delete val="1"/>
              <c:extLst>
                <c:ext xmlns:c15="http://schemas.microsoft.com/office/drawing/2012/chart" uri="{CE6537A1-D6FC-4f65-9D91-7224C49458BB}"/>
                <c:ext xmlns:c16="http://schemas.microsoft.com/office/drawing/2014/chart" uri="{C3380CC4-5D6E-409C-BE32-E72D297353CC}">
                  <c16:uniqueId val="{0000001D-999F-456A-879C-F75CE8659D47}"/>
                </c:ext>
              </c:extLst>
            </c:dLbl>
            <c:dLbl>
              <c:idx val="11"/>
              <c:delete val="1"/>
              <c:extLst>
                <c:ext xmlns:c15="http://schemas.microsoft.com/office/drawing/2012/chart" uri="{CE6537A1-D6FC-4f65-9D91-7224C49458BB}"/>
                <c:ext xmlns:c16="http://schemas.microsoft.com/office/drawing/2014/chart" uri="{C3380CC4-5D6E-409C-BE32-E72D297353CC}">
                  <c16:uniqueId val="{0000001E-999F-456A-879C-F75CE8659D47}"/>
                </c:ext>
              </c:extLst>
            </c:dLbl>
            <c:dLbl>
              <c:idx val="12"/>
              <c:delete val="1"/>
              <c:extLst>
                <c:ext xmlns:c15="http://schemas.microsoft.com/office/drawing/2012/chart" uri="{CE6537A1-D6FC-4f65-9D91-7224C49458BB}"/>
                <c:ext xmlns:c16="http://schemas.microsoft.com/office/drawing/2014/chart" uri="{C3380CC4-5D6E-409C-BE32-E72D297353CC}">
                  <c16:uniqueId val="{0000001F-999F-456A-879C-F75CE8659D47}"/>
                </c:ext>
              </c:extLst>
            </c:dLbl>
            <c:dLbl>
              <c:idx val="13"/>
              <c:delete val="1"/>
              <c:extLst>
                <c:ext xmlns:c15="http://schemas.microsoft.com/office/drawing/2012/chart" uri="{CE6537A1-D6FC-4f65-9D91-7224C49458BB}"/>
                <c:ext xmlns:c16="http://schemas.microsoft.com/office/drawing/2014/chart" uri="{C3380CC4-5D6E-409C-BE32-E72D297353CC}">
                  <c16:uniqueId val="{00000020-999F-456A-879C-F75CE8659D47}"/>
                </c:ext>
              </c:extLst>
            </c:dLbl>
            <c:dLbl>
              <c:idx val="14"/>
              <c:delete val="1"/>
              <c:extLst>
                <c:ext xmlns:c15="http://schemas.microsoft.com/office/drawing/2012/chart" uri="{CE6537A1-D6FC-4f65-9D91-7224C49458BB}"/>
                <c:ext xmlns:c16="http://schemas.microsoft.com/office/drawing/2014/chart" uri="{C3380CC4-5D6E-409C-BE32-E72D297353CC}">
                  <c16:uniqueId val="{00000021-999F-456A-879C-F75CE8659D47}"/>
                </c:ext>
              </c:extLst>
            </c:dLbl>
            <c:dLbl>
              <c:idx val="15"/>
              <c:delete val="1"/>
              <c:extLst>
                <c:ext xmlns:c15="http://schemas.microsoft.com/office/drawing/2012/chart" uri="{CE6537A1-D6FC-4f65-9D91-7224C49458BB}"/>
                <c:ext xmlns:c16="http://schemas.microsoft.com/office/drawing/2014/chart" uri="{C3380CC4-5D6E-409C-BE32-E72D297353CC}">
                  <c16:uniqueId val="{00000022-999F-456A-879C-F75CE8659D47}"/>
                </c:ext>
              </c:extLst>
            </c:dLbl>
            <c:dLbl>
              <c:idx val="16"/>
              <c:delete val="1"/>
              <c:extLst>
                <c:ext xmlns:c15="http://schemas.microsoft.com/office/drawing/2012/chart" uri="{CE6537A1-D6FC-4f65-9D91-7224C49458BB}"/>
                <c:ext xmlns:c16="http://schemas.microsoft.com/office/drawing/2014/chart" uri="{C3380CC4-5D6E-409C-BE32-E72D297353CC}">
                  <c16:uniqueId val="{00000023-999F-456A-879C-F75CE8659D47}"/>
                </c:ext>
              </c:extLst>
            </c:dLbl>
            <c:dLbl>
              <c:idx val="17"/>
              <c:delete val="1"/>
              <c:extLst>
                <c:ext xmlns:c15="http://schemas.microsoft.com/office/drawing/2012/chart" uri="{CE6537A1-D6FC-4f65-9D91-7224C49458BB}"/>
                <c:ext xmlns:c16="http://schemas.microsoft.com/office/drawing/2014/chart" uri="{C3380CC4-5D6E-409C-BE32-E72D297353CC}">
                  <c16:uniqueId val="{00000024-999F-456A-879C-F75CE8659D47}"/>
                </c:ext>
              </c:extLst>
            </c:dLbl>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17th – 20th Dec '21</c:v>
                </c:pt>
                <c:pt idx="1">
                  <c:v>29th Dec – 
4th Jan '22</c:v>
                </c:pt>
                <c:pt idx="2">
                  <c:v>28th – 31st Jan ’22</c:v>
                </c:pt>
                <c:pt idx="3">
                  <c:v>15th – 16th  Feb ’22</c:v>
                </c:pt>
                <c:pt idx="4">
                  <c:v>30th Mar – 
4th Apr ’22</c:v>
                </c:pt>
                <c:pt idx="5">
                  <c:v>29th Apr –
3rd May’22</c:v>
                </c:pt>
                <c:pt idx="6">
                  <c:v>10th – 17th Jun ‘22</c:v>
                </c:pt>
                <c:pt idx="7">
                  <c:v>29th Aug – 
5th Sept ‘22</c:v>
                </c:pt>
                <c:pt idx="8">
                  <c:v>6th – 19th Sept ‘22</c:v>
                </c:pt>
                <c:pt idx="9">
                  <c:v>20th Sept – 3rd Oct ‘22</c:v>
                </c:pt>
                <c:pt idx="10">
                  <c:v>4th - 17th 
Oct '22</c:v>
                </c:pt>
                <c:pt idx="11">
                  <c:v>18th - 31st 
Oct '22</c:v>
                </c:pt>
                <c:pt idx="12">
                  <c:v>1st - 14th 
Nov '22</c:v>
                </c:pt>
                <c:pt idx="13">
                  <c:v>15th - 28th Nov '22</c:v>
                </c:pt>
                <c:pt idx="14">
                  <c:v>29th Nov - 12th Dec '22</c:v>
                </c:pt>
                <c:pt idx="15">
                  <c:v>13th Dec -  2nd Jan '23</c:v>
                </c:pt>
                <c:pt idx="16">
                  <c:v>3rd - 16th
Jan '23</c:v>
                </c:pt>
                <c:pt idx="17">
                  <c:v>17th - 30th
Jan '23</c:v>
                </c:pt>
                <c:pt idx="18">
                  <c:v>31st Jan - 
13th Feb '23</c:v>
                </c:pt>
              </c:strCache>
            </c:strRef>
          </c:cat>
          <c:val>
            <c:numRef>
              <c:f>Sheet1!$D$2:$D$20</c:f>
              <c:numCache>
                <c:formatCode>0%</c:formatCode>
                <c:ptCount val="19"/>
                <c:pt idx="0">
                  <c:v>0.17</c:v>
                </c:pt>
                <c:pt idx="1">
                  <c:v>0.18</c:v>
                </c:pt>
                <c:pt idx="2">
                  <c:v>0.19</c:v>
                </c:pt>
                <c:pt idx="3">
                  <c:v>0.25</c:v>
                </c:pt>
                <c:pt idx="4">
                  <c:v>0.31</c:v>
                </c:pt>
                <c:pt idx="5">
                  <c:v>0.28000000000000003</c:v>
                </c:pt>
                <c:pt idx="6">
                  <c:v>0.27</c:v>
                </c:pt>
                <c:pt idx="7">
                  <c:v>0.23</c:v>
                </c:pt>
                <c:pt idx="8">
                  <c:v>0.27</c:v>
                </c:pt>
                <c:pt idx="9">
                  <c:v>0.34</c:v>
                </c:pt>
                <c:pt idx="10">
                  <c:v>0.38</c:v>
                </c:pt>
                <c:pt idx="11">
                  <c:v>0.38</c:v>
                </c:pt>
                <c:pt idx="12">
                  <c:v>0.38</c:v>
                </c:pt>
                <c:pt idx="13">
                  <c:v>0.39</c:v>
                </c:pt>
                <c:pt idx="14">
                  <c:v>0.35</c:v>
                </c:pt>
                <c:pt idx="15">
                  <c:v>0.4</c:v>
                </c:pt>
                <c:pt idx="16">
                  <c:v>0.41</c:v>
                </c:pt>
                <c:pt idx="17">
                  <c:v>0.4</c:v>
                </c:pt>
                <c:pt idx="18">
                  <c:v>0.34</c:v>
                </c:pt>
              </c:numCache>
            </c:numRef>
          </c:val>
          <c:smooth val="1"/>
          <c:extLst>
            <c:ext xmlns:c16="http://schemas.microsoft.com/office/drawing/2014/chart" uri="{C3380CC4-5D6E-409C-BE32-E72D297353CC}">
              <c16:uniqueId val="{00000025-999F-456A-879C-F75CE8659D47}"/>
            </c:ext>
          </c:extLst>
        </c:ser>
        <c:ser>
          <c:idx val="2"/>
          <c:order val="2"/>
          <c:tx>
            <c:strRef>
              <c:f>Sheet1!$E$1</c:f>
              <c:strCache>
                <c:ptCount val="1"/>
                <c:pt idx="0">
                  <c:v>I had been in contact with somebody who had tested positive</c:v>
                </c:pt>
              </c:strCache>
            </c:strRef>
          </c:tx>
          <c:spPr>
            <a:ln w="28575" cap="rnd">
              <a:solidFill>
                <a:schemeClr val="accent3"/>
              </a:solidFill>
              <a:prstDash val="sysDash"/>
              <a:round/>
            </a:ln>
            <a:effectLst/>
          </c:spPr>
          <c:marker>
            <c:symbol val="circle"/>
            <c:size val="5"/>
            <c:spPr>
              <a:solidFill>
                <a:schemeClr val="accent3">
                  <a:lumMod val="50000"/>
                </a:schemeClr>
              </a:solidFill>
              <a:ln w="9525">
                <a:solidFill>
                  <a:schemeClr val="accent3"/>
                </a:solidFill>
                <a:prstDash val="sysDash"/>
              </a:ln>
              <a:effectLst/>
            </c:spPr>
          </c:marker>
          <c:dLbls>
            <c:dLbl>
              <c:idx val="18"/>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999F-456A-879C-F75CE8659D47}"/>
                </c:ext>
              </c:extLst>
            </c:dLbl>
            <c:spPr>
              <a:noFill/>
              <a:ln>
                <a:noFill/>
              </a:ln>
              <a:effectLst/>
            </c:spPr>
            <c:txPr>
              <a:bodyPr rot="0" spcFirstLastPara="1" vertOverflow="ellipsis" vert="horz" wrap="square" lIns="38100" tIns="19050" rIns="38100" bIns="19050" anchor="ctr" anchorCtr="0">
                <a:spAutoFit/>
              </a:bodyPr>
              <a:lstStyle/>
              <a:p>
                <a:pPr algn="ctr">
                  <a:defRPr lang="en-US" sz="8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17th – 20th Dec '21</c:v>
                </c:pt>
                <c:pt idx="1">
                  <c:v>29th Dec – 
4th Jan '22</c:v>
                </c:pt>
                <c:pt idx="2">
                  <c:v>28th – 31st Jan ’22</c:v>
                </c:pt>
                <c:pt idx="3">
                  <c:v>15th – 16th  Feb ’22</c:v>
                </c:pt>
                <c:pt idx="4">
                  <c:v>30th Mar – 
4th Apr ’22</c:v>
                </c:pt>
                <c:pt idx="5">
                  <c:v>29th Apr –
3rd May’22</c:v>
                </c:pt>
                <c:pt idx="6">
                  <c:v>10th – 17th Jun ‘22</c:v>
                </c:pt>
                <c:pt idx="7">
                  <c:v>29th Aug – 
5th Sept ‘22</c:v>
                </c:pt>
                <c:pt idx="8">
                  <c:v>6th – 19th Sept ‘22</c:v>
                </c:pt>
                <c:pt idx="9">
                  <c:v>20th Sept – 3rd Oct ‘22</c:v>
                </c:pt>
                <c:pt idx="10">
                  <c:v>4th - 17th 
Oct '22</c:v>
                </c:pt>
                <c:pt idx="11">
                  <c:v>18th - 31st 
Oct '22</c:v>
                </c:pt>
                <c:pt idx="12">
                  <c:v>1st - 14th 
Nov '22</c:v>
                </c:pt>
                <c:pt idx="13">
                  <c:v>15th - 28th Nov '22</c:v>
                </c:pt>
                <c:pt idx="14">
                  <c:v>29th Nov - 12th Dec '22</c:v>
                </c:pt>
                <c:pt idx="15">
                  <c:v>13th Dec -  2nd Jan '23</c:v>
                </c:pt>
                <c:pt idx="16">
                  <c:v>3rd - 16th
Jan '23</c:v>
                </c:pt>
                <c:pt idx="17">
                  <c:v>17th - 30th
Jan '23</c:v>
                </c:pt>
                <c:pt idx="18">
                  <c:v>31st Jan - 
13th Feb '23</c:v>
                </c:pt>
              </c:strCache>
            </c:strRef>
          </c:cat>
          <c:val>
            <c:numRef>
              <c:f>Sheet1!$E$2:$E$20</c:f>
              <c:numCache>
                <c:formatCode>0%</c:formatCode>
                <c:ptCount val="19"/>
                <c:pt idx="0">
                  <c:v>0.12</c:v>
                </c:pt>
                <c:pt idx="1">
                  <c:v>0.13</c:v>
                </c:pt>
                <c:pt idx="2">
                  <c:v>0.14000000000000001</c:v>
                </c:pt>
                <c:pt idx="3">
                  <c:v>0.17</c:v>
                </c:pt>
                <c:pt idx="4">
                  <c:v>0.21</c:v>
                </c:pt>
                <c:pt idx="5">
                  <c:v>0.14000000000000001</c:v>
                </c:pt>
                <c:pt idx="6">
                  <c:v>0.08</c:v>
                </c:pt>
                <c:pt idx="7">
                  <c:v>0.18</c:v>
                </c:pt>
                <c:pt idx="8">
                  <c:v>0.1</c:v>
                </c:pt>
                <c:pt idx="9">
                  <c:v>0.14000000000000001</c:v>
                </c:pt>
                <c:pt idx="10">
                  <c:v>0.18</c:v>
                </c:pt>
                <c:pt idx="11">
                  <c:v>0.18</c:v>
                </c:pt>
                <c:pt idx="12">
                  <c:v>0.15</c:v>
                </c:pt>
                <c:pt idx="13">
                  <c:v>0.15</c:v>
                </c:pt>
                <c:pt idx="14">
                  <c:v>0.11</c:v>
                </c:pt>
                <c:pt idx="15">
                  <c:v>0.11</c:v>
                </c:pt>
                <c:pt idx="16">
                  <c:v>0.14000000000000001</c:v>
                </c:pt>
                <c:pt idx="17">
                  <c:v>7.0000000000000007E-2</c:v>
                </c:pt>
                <c:pt idx="18">
                  <c:v>0.14000000000000001</c:v>
                </c:pt>
              </c:numCache>
            </c:numRef>
          </c:val>
          <c:smooth val="1"/>
          <c:extLst>
            <c:ext xmlns:c16="http://schemas.microsoft.com/office/drawing/2014/chart" uri="{C3380CC4-5D6E-409C-BE32-E72D297353CC}">
              <c16:uniqueId val="{00000027-999F-456A-879C-F75CE8659D47}"/>
            </c:ext>
          </c:extLst>
        </c:ser>
        <c:ser>
          <c:idx val="3"/>
          <c:order val="3"/>
          <c:tx>
            <c:strRef>
              <c:f>Sheet1!$F$1</c:f>
              <c:strCache>
                <c:ptCount val="1"/>
                <c:pt idx="0">
                  <c:v>I may have regular contact with the virus through work (e.g. healthcare sector)</c:v>
                </c:pt>
              </c:strCache>
            </c:strRef>
          </c:tx>
          <c:spPr>
            <a:ln w="28575" cap="rnd" cmpd="dbl">
              <a:solidFill>
                <a:schemeClr val="accent3">
                  <a:lumMod val="50000"/>
                </a:schemeClr>
              </a:solidFill>
              <a:prstDash val="solid"/>
              <a:round/>
            </a:ln>
            <a:effectLst/>
          </c:spPr>
          <c:marker>
            <c:symbol val="circle"/>
            <c:size val="5"/>
            <c:spPr>
              <a:solidFill>
                <a:schemeClr val="accent3"/>
              </a:solidFill>
              <a:ln w="9525">
                <a:solidFill>
                  <a:schemeClr val="accent3"/>
                </a:solidFill>
                <a:prstDash val="solid"/>
              </a:ln>
              <a:effectLst/>
            </c:spPr>
          </c:marker>
          <c:dLbls>
            <c:dLbl>
              <c:idx val="0"/>
              <c:layout>
                <c:manualLayout>
                  <c:x val="-4.3099148676824066E-2"/>
                  <c:y val="3.445370864234850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999F-456A-879C-F75CE8659D47}"/>
                </c:ext>
              </c:extLst>
            </c:dLbl>
            <c:dLbl>
              <c:idx val="1"/>
              <c:delete val="1"/>
              <c:extLst>
                <c:ext xmlns:c15="http://schemas.microsoft.com/office/drawing/2012/chart" uri="{CE6537A1-D6FC-4f65-9D91-7224C49458BB}"/>
                <c:ext xmlns:c16="http://schemas.microsoft.com/office/drawing/2014/chart" uri="{C3380CC4-5D6E-409C-BE32-E72D297353CC}">
                  <c16:uniqueId val="{00000029-999F-456A-879C-F75CE8659D47}"/>
                </c:ext>
              </c:extLst>
            </c:dLbl>
            <c:dLbl>
              <c:idx val="2"/>
              <c:delete val="1"/>
              <c:extLst>
                <c:ext xmlns:c15="http://schemas.microsoft.com/office/drawing/2012/chart" uri="{CE6537A1-D6FC-4f65-9D91-7224C49458BB}"/>
                <c:ext xmlns:c16="http://schemas.microsoft.com/office/drawing/2014/chart" uri="{C3380CC4-5D6E-409C-BE32-E72D297353CC}">
                  <c16:uniqueId val="{0000002A-999F-456A-879C-F75CE8659D47}"/>
                </c:ext>
              </c:extLst>
            </c:dLbl>
            <c:dLbl>
              <c:idx val="3"/>
              <c:delete val="1"/>
              <c:extLst>
                <c:ext xmlns:c15="http://schemas.microsoft.com/office/drawing/2012/chart" uri="{CE6537A1-D6FC-4f65-9D91-7224C49458BB}"/>
                <c:ext xmlns:c16="http://schemas.microsoft.com/office/drawing/2014/chart" uri="{C3380CC4-5D6E-409C-BE32-E72D297353CC}">
                  <c16:uniqueId val="{0000002B-999F-456A-879C-F75CE8659D47}"/>
                </c:ext>
              </c:extLst>
            </c:dLbl>
            <c:dLbl>
              <c:idx val="4"/>
              <c:delete val="1"/>
              <c:extLst>
                <c:ext xmlns:c15="http://schemas.microsoft.com/office/drawing/2012/chart" uri="{CE6537A1-D6FC-4f65-9D91-7224C49458BB}"/>
                <c:ext xmlns:c16="http://schemas.microsoft.com/office/drawing/2014/chart" uri="{C3380CC4-5D6E-409C-BE32-E72D297353CC}">
                  <c16:uniqueId val="{0000002C-999F-456A-879C-F75CE8659D47}"/>
                </c:ext>
              </c:extLst>
            </c:dLbl>
            <c:dLbl>
              <c:idx val="5"/>
              <c:delete val="1"/>
              <c:extLst>
                <c:ext xmlns:c15="http://schemas.microsoft.com/office/drawing/2012/chart" uri="{CE6537A1-D6FC-4f65-9D91-7224C49458BB}"/>
                <c:ext xmlns:c16="http://schemas.microsoft.com/office/drawing/2014/chart" uri="{C3380CC4-5D6E-409C-BE32-E72D297353CC}">
                  <c16:uniqueId val="{0000002D-999F-456A-879C-F75CE8659D47}"/>
                </c:ext>
              </c:extLst>
            </c:dLbl>
            <c:dLbl>
              <c:idx val="6"/>
              <c:delete val="1"/>
              <c:extLst>
                <c:ext xmlns:c15="http://schemas.microsoft.com/office/drawing/2012/chart" uri="{CE6537A1-D6FC-4f65-9D91-7224C49458BB}"/>
                <c:ext xmlns:c16="http://schemas.microsoft.com/office/drawing/2014/chart" uri="{C3380CC4-5D6E-409C-BE32-E72D297353CC}">
                  <c16:uniqueId val="{0000002E-999F-456A-879C-F75CE8659D47}"/>
                </c:ext>
              </c:extLst>
            </c:dLbl>
            <c:dLbl>
              <c:idx val="7"/>
              <c:delete val="1"/>
              <c:extLst>
                <c:ext xmlns:c15="http://schemas.microsoft.com/office/drawing/2012/chart" uri="{CE6537A1-D6FC-4f65-9D91-7224C49458BB}"/>
                <c:ext xmlns:c16="http://schemas.microsoft.com/office/drawing/2014/chart" uri="{C3380CC4-5D6E-409C-BE32-E72D297353CC}">
                  <c16:uniqueId val="{0000002F-999F-456A-879C-F75CE8659D47}"/>
                </c:ext>
              </c:extLst>
            </c:dLbl>
            <c:dLbl>
              <c:idx val="8"/>
              <c:delete val="1"/>
              <c:extLst>
                <c:ext xmlns:c15="http://schemas.microsoft.com/office/drawing/2012/chart" uri="{CE6537A1-D6FC-4f65-9D91-7224C49458BB}"/>
                <c:ext xmlns:c16="http://schemas.microsoft.com/office/drawing/2014/chart" uri="{C3380CC4-5D6E-409C-BE32-E72D297353CC}">
                  <c16:uniqueId val="{00000030-999F-456A-879C-F75CE8659D47}"/>
                </c:ext>
              </c:extLst>
            </c:dLbl>
            <c:dLbl>
              <c:idx val="9"/>
              <c:delete val="1"/>
              <c:extLst>
                <c:ext xmlns:c15="http://schemas.microsoft.com/office/drawing/2012/chart" uri="{CE6537A1-D6FC-4f65-9D91-7224C49458BB}"/>
                <c:ext xmlns:c16="http://schemas.microsoft.com/office/drawing/2014/chart" uri="{C3380CC4-5D6E-409C-BE32-E72D297353CC}">
                  <c16:uniqueId val="{00000031-999F-456A-879C-F75CE8659D47}"/>
                </c:ext>
              </c:extLst>
            </c:dLbl>
            <c:dLbl>
              <c:idx val="10"/>
              <c:delete val="1"/>
              <c:extLst>
                <c:ext xmlns:c15="http://schemas.microsoft.com/office/drawing/2012/chart" uri="{CE6537A1-D6FC-4f65-9D91-7224C49458BB}"/>
                <c:ext xmlns:c16="http://schemas.microsoft.com/office/drawing/2014/chart" uri="{C3380CC4-5D6E-409C-BE32-E72D297353CC}">
                  <c16:uniqueId val="{00000032-999F-456A-879C-F75CE8659D47}"/>
                </c:ext>
              </c:extLst>
            </c:dLbl>
            <c:dLbl>
              <c:idx val="11"/>
              <c:delete val="1"/>
              <c:extLst>
                <c:ext xmlns:c15="http://schemas.microsoft.com/office/drawing/2012/chart" uri="{CE6537A1-D6FC-4f65-9D91-7224C49458BB}"/>
                <c:ext xmlns:c16="http://schemas.microsoft.com/office/drawing/2014/chart" uri="{C3380CC4-5D6E-409C-BE32-E72D297353CC}">
                  <c16:uniqueId val="{00000033-999F-456A-879C-F75CE8659D47}"/>
                </c:ext>
              </c:extLst>
            </c:dLbl>
            <c:dLbl>
              <c:idx val="12"/>
              <c:delete val="1"/>
              <c:extLst>
                <c:ext xmlns:c15="http://schemas.microsoft.com/office/drawing/2012/chart" uri="{CE6537A1-D6FC-4f65-9D91-7224C49458BB}"/>
                <c:ext xmlns:c16="http://schemas.microsoft.com/office/drawing/2014/chart" uri="{C3380CC4-5D6E-409C-BE32-E72D297353CC}">
                  <c16:uniqueId val="{00000034-999F-456A-879C-F75CE8659D47}"/>
                </c:ext>
              </c:extLst>
            </c:dLbl>
            <c:dLbl>
              <c:idx val="13"/>
              <c:delete val="1"/>
              <c:extLst>
                <c:ext xmlns:c15="http://schemas.microsoft.com/office/drawing/2012/chart" uri="{CE6537A1-D6FC-4f65-9D91-7224C49458BB}"/>
                <c:ext xmlns:c16="http://schemas.microsoft.com/office/drawing/2014/chart" uri="{C3380CC4-5D6E-409C-BE32-E72D297353CC}">
                  <c16:uniqueId val="{00000035-999F-456A-879C-F75CE8659D47}"/>
                </c:ext>
              </c:extLst>
            </c:dLbl>
            <c:dLbl>
              <c:idx val="14"/>
              <c:delete val="1"/>
              <c:extLst>
                <c:ext xmlns:c15="http://schemas.microsoft.com/office/drawing/2012/chart" uri="{CE6537A1-D6FC-4f65-9D91-7224C49458BB}"/>
                <c:ext xmlns:c16="http://schemas.microsoft.com/office/drawing/2014/chart" uri="{C3380CC4-5D6E-409C-BE32-E72D297353CC}">
                  <c16:uniqueId val="{00000036-999F-456A-879C-F75CE8659D47}"/>
                </c:ext>
              </c:extLst>
            </c:dLbl>
            <c:dLbl>
              <c:idx val="15"/>
              <c:delete val="1"/>
              <c:extLst>
                <c:ext xmlns:c15="http://schemas.microsoft.com/office/drawing/2012/chart" uri="{CE6537A1-D6FC-4f65-9D91-7224C49458BB}"/>
                <c:ext xmlns:c16="http://schemas.microsoft.com/office/drawing/2014/chart" uri="{C3380CC4-5D6E-409C-BE32-E72D297353CC}">
                  <c16:uniqueId val="{00000037-999F-456A-879C-F75CE8659D47}"/>
                </c:ext>
              </c:extLst>
            </c:dLbl>
            <c:dLbl>
              <c:idx val="16"/>
              <c:delete val="1"/>
              <c:extLst>
                <c:ext xmlns:c15="http://schemas.microsoft.com/office/drawing/2012/chart" uri="{CE6537A1-D6FC-4f65-9D91-7224C49458BB}"/>
                <c:ext xmlns:c16="http://schemas.microsoft.com/office/drawing/2014/chart" uri="{C3380CC4-5D6E-409C-BE32-E72D297353CC}">
                  <c16:uniqueId val="{00000038-999F-456A-879C-F75CE8659D47}"/>
                </c:ext>
              </c:extLst>
            </c:dLbl>
            <c:dLbl>
              <c:idx val="17"/>
              <c:delete val="1"/>
              <c:extLst>
                <c:ext xmlns:c15="http://schemas.microsoft.com/office/drawing/2012/chart" uri="{CE6537A1-D6FC-4f65-9D91-7224C49458BB}"/>
                <c:ext xmlns:c16="http://schemas.microsoft.com/office/drawing/2014/chart" uri="{C3380CC4-5D6E-409C-BE32-E72D297353CC}">
                  <c16:uniqueId val="{00000039-999F-456A-879C-F75CE8659D47}"/>
                </c:ext>
              </c:extLst>
            </c:dLbl>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17th – 20th Dec '21</c:v>
                </c:pt>
                <c:pt idx="1">
                  <c:v>29th Dec – 
4th Jan '22</c:v>
                </c:pt>
                <c:pt idx="2">
                  <c:v>28th – 31st Jan ’22</c:v>
                </c:pt>
                <c:pt idx="3">
                  <c:v>15th – 16th  Feb ’22</c:v>
                </c:pt>
                <c:pt idx="4">
                  <c:v>30th Mar – 
4th Apr ’22</c:v>
                </c:pt>
                <c:pt idx="5">
                  <c:v>29th Apr –
3rd May’22</c:v>
                </c:pt>
                <c:pt idx="6">
                  <c:v>10th – 17th Jun ‘22</c:v>
                </c:pt>
                <c:pt idx="7">
                  <c:v>29th Aug – 
5th Sept ‘22</c:v>
                </c:pt>
                <c:pt idx="8">
                  <c:v>6th – 19th Sept ‘22</c:v>
                </c:pt>
                <c:pt idx="9">
                  <c:v>20th Sept – 3rd Oct ‘22</c:v>
                </c:pt>
                <c:pt idx="10">
                  <c:v>4th - 17th 
Oct '22</c:v>
                </c:pt>
                <c:pt idx="11">
                  <c:v>18th - 31st 
Oct '22</c:v>
                </c:pt>
                <c:pt idx="12">
                  <c:v>1st - 14th 
Nov '22</c:v>
                </c:pt>
                <c:pt idx="13">
                  <c:v>15th - 28th Nov '22</c:v>
                </c:pt>
                <c:pt idx="14">
                  <c:v>29th Nov - 12th Dec '22</c:v>
                </c:pt>
                <c:pt idx="15">
                  <c:v>13th Dec -  2nd Jan '23</c:v>
                </c:pt>
                <c:pt idx="16">
                  <c:v>3rd - 16th
Jan '23</c:v>
                </c:pt>
                <c:pt idx="17">
                  <c:v>17th - 30th
Jan '23</c:v>
                </c:pt>
                <c:pt idx="18">
                  <c:v>31st Jan - 
13th Feb '23</c:v>
                </c:pt>
              </c:strCache>
            </c:strRef>
          </c:cat>
          <c:val>
            <c:numRef>
              <c:f>Sheet1!$F$2:$F$20</c:f>
              <c:numCache>
                <c:formatCode>0%</c:formatCode>
                <c:ptCount val="19"/>
                <c:pt idx="0">
                  <c:v>0.12</c:v>
                </c:pt>
                <c:pt idx="1">
                  <c:v>0.12</c:v>
                </c:pt>
                <c:pt idx="2">
                  <c:v>0.14000000000000001</c:v>
                </c:pt>
                <c:pt idx="3">
                  <c:v>0.13</c:v>
                </c:pt>
                <c:pt idx="4">
                  <c:v>0.11</c:v>
                </c:pt>
                <c:pt idx="5">
                  <c:v>0.12</c:v>
                </c:pt>
                <c:pt idx="6">
                  <c:v>0.11</c:v>
                </c:pt>
                <c:pt idx="7">
                  <c:v>0.15</c:v>
                </c:pt>
                <c:pt idx="8">
                  <c:v>0.08</c:v>
                </c:pt>
                <c:pt idx="9">
                  <c:v>0.12</c:v>
                </c:pt>
                <c:pt idx="10">
                  <c:v>0.1</c:v>
                </c:pt>
                <c:pt idx="11">
                  <c:v>0.1</c:v>
                </c:pt>
                <c:pt idx="12">
                  <c:v>0.08</c:v>
                </c:pt>
                <c:pt idx="13">
                  <c:v>0.1</c:v>
                </c:pt>
                <c:pt idx="14">
                  <c:v>0.1</c:v>
                </c:pt>
                <c:pt idx="15">
                  <c:v>0.13</c:v>
                </c:pt>
                <c:pt idx="16">
                  <c:v>7.0000000000000007E-2</c:v>
                </c:pt>
                <c:pt idx="17">
                  <c:v>0.11</c:v>
                </c:pt>
                <c:pt idx="18">
                  <c:v>0.06</c:v>
                </c:pt>
              </c:numCache>
            </c:numRef>
          </c:val>
          <c:smooth val="1"/>
          <c:extLst>
            <c:ext xmlns:c16="http://schemas.microsoft.com/office/drawing/2014/chart" uri="{C3380CC4-5D6E-409C-BE32-E72D297353CC}">
              <c16:uniqueId val="{0000003A-999F-456A-879C-F75CE8659D47}"/>
            </c:ext>
          </c:extLst>
        </c:ser>
        <c:ser>
          <c:idx val="4"/>
          <c:order val="4"/>
          <c:tx>
            <c:strRef>
              <c:f>Sheet1!$G$1</c:f>
              <c:strCache>
                <c:ptCount val="1"/>
                <c:pt idx="0">
                  <c:v>I need to test in order to access antiviral treatment</c:v>
                </c:pt>
              </c:strCache>
            </c:strRef>
          </c:tx>
          <c:spPr>
            <a:ln w="28575" cap="rnd" cmpd="dbl">
              <a:solidFill>
                <a:schemeClr val="tx2">
                  <a:lumMod val="60000"/>
                  <a:lumOff val="40000"/>
                </a:schemeClr>
              </a:solidFill>
              <a:prstDash val="sysDash"/>
              <a:round/>
            </a:ln>
            <a:effectLst/>
          </c:spPr>
          <c:marker>
            <c:symbol val="diamond"/>
            <c:size val="5"/>
            <c:spPr>
              <a:solidFill>
                <a:schemeClr val="accent3"/>
              </a:solidFill>
              <a:ln w="9525">
                <a:solidFill>
                  <a:schemeClr val="accent3"/>
                </a:solidFill>
                <a:prstDash val="sysDash"/>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3B-999F-456A-879C-F75CE8659D47}"/>
                </c:ext>
              </c:extLst>
            </c:dLbl>
            <c:dLbl>
              <c:idx val="1"/>
              <c:delete val="1"/>
              <c:extLst>
                <c:ext xmlns:c15="http://schemas.microsoft.com/office/drawing/2012/chart" uri="{CE6537A1-D6FC-4f65-9D91-7224C49458BB}"/>
                <c:ext xmlns:c16="http://schemas.microsoft.com/office/drawing/2014/chart" uri="{C3380CC4-5D6E-409C-BE32-E72D297353CC}">
                  <c16:uniqueId val="{0000003C-999F-456A-879C-F75CE8659D47}"/>
                </c:ext>
              </c:extLst>
            </c:dLbl>
            <c:dLbl>
              <c:idx val="2"/>
              <c:delete val="1"/>
              <c:extLst>
                <c:ext xmlns:c15="http://schemas.microsoft.com/office/drawing/2012/chart" uri="{CE6537A1-D6FC-4f65-9D91-7224C49458BB}"/>
                <c:ext xmlns:c16="http://schemas.microsoft.com/office/drawing/2014/chart" uri="{C3380CC4-5D6E-409C-BE32-E72D297353CC}">
                  <c16:uniqueId val="{0000003D-999F-456A-879C-F75CE8659D47}"/>
                </c:ext>
              </c:extLst>
            </c:dLbl>
            <c:dLbl>
              <c:idx val="3"/>
              <c:delete val="1"/>
              <c:extLst>
                <c:ext xmlns:c15="http://schemas.microsoft.com/office/drawing/2012/chart" uri="{CE6537A1-D6FC-4f65-9D91-7224C49458BB}"/>
                <c:ext xmlns:c16="http://schemas.microsoft.com/office/drawing/2014/chart" uri="{C3380CC4-5D6E-409C-BE32-E72D297353CC}">
                  <c16:uniqueId val="{0000003E-999F-456A-879C-F75CE8659D47}"/>
                </c:ext>
              </c:extLst>
            </c:dLbl>
            <c:dLbl>
              <c:idx val="4"/>
              <c:delete val="1"/>
              <c:extLst>
                <c:ext xmlns:c15="http://schemas.microsoft.com/office/drawing/2012/chart" uri="{CE6537A1-D6FC-4f65-9D91-7224C49458BB}"/>
                <c:ext xmlns:c16="http://schemas.microsoft.com/office/drawing/2014/chart" uri="{C3380CC4-5D6E-409C-BE32-E72D297353CC}">
                  <c16:uniqueId val="{0000003F-999F-456A-879C-F75CE8659D47}"/>
                </c:ext>
              </c:extLst>
            </c:dLbl>
            <c:dLbl>
              <c:idx val="5"/>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0-999F-456A-879C-F75CE8659D47}"/>
                </c:ext>
              </c:extLst>
            </c:dLbl>
            <c:dLbl>
              <c:idx val="6"/>
              <c:delete val="1"/>
              <c:extLst>
                <c:ext xmlns:c15="http://schemas.microsoft.com/office/drawing/2012/chart" uri="{CE6537A1-D6FC-4f65-9D91-7224C49458BB}"/>
                <c:ext xmlns:c16="http://schemas.microsoft.com/office/drawing/2014/chart" uri="{C3380CC4-5D6E-409C-BE32-E72D297353CC}">
                  <c16:uniqueId val="{00000041-999F-456A-879C-F75CE8659D47}"/>
                </c:ext>
              </c:extLst>
            </c:dLbl>
            <c:dLbl>
              <c:idx val="7"/>
              <c:delete val="1"/>
              <c:extLst>
                <c:ext xmlns:c15="http://schemas.microsoft.com/office/drawing/2012/chart" uri="{CE6537A1-D6FC-4f65-9D91-7224C49458BB}"/>
                <c:ext xmlns:c16="http://schemas.microsoft.com/office/drawing/2014/chart" uri="{C3380CC4-5D6E-409C-BE32-E72D297353CC}">
                  <c16:uniqueId val="{00000042-999F-456A-879C-F75CE8659D47}"/>
                </c:ext>
              </c:extLst>
            </c:dLbl>
            <c:dLbl>
              <c:idx val="8"/>
              <c:delete val="1"/>
              <c:extLst>
                <c:ext xmlns:c15="http://schemas.microsoft.com/office/drawing/2012/chart" uri="{CE6537A1-D6FC-4f65-9D91-7224C49458BB}"/>
                <c:ext xmlns:c16="http://schemas.microsoft.com/office/drawing/2014/chart" uri="{C3380CC4-5D6E-409C-BE32-E72D297353CC}">
                  <c16:uniqueId val="{00000043-999F-456A-879C-F75CE8659D47}"/>
                </c:ext>
              </c:extLst>
            </c:dLbl>
            <c:dLbl>
              <c:idx val="9"/>
              <c:delete val="1"/>
              <c:extLst>
                <c:ext xmlns:c15="http://schemas.microsoft.com/office/drawing/2012/chart" uri="{CE6537A1-D6FC-4f65-9D91-7224C49458BB}"/>
                <c:ext xmlns:c16="http://schemas.microsoft.com/office/drawing/2014/chart" uri="{C3380CC4-5D6E-409C-BE32-E72D297353CC}">
                  <c16:uniqueId val="{00000044-999F-456A-879C-F75CE8659D47}"/>
                </c:ext>
              </c:extLst>
            </c:dLbl>
            <c:dLbl>
              <c:idx val="10"/>
              <c:delete val="1"/>
              <c:extLst>
                <c:ext xmlns:c15="http://schemas.microsoft.com/office/drawing/2012/chart" uri="{CE6537A1-D6FC-4f65-9D91-7224C49458BB}"/>
                <c:ext xmlns:c16="http://schemas.microsoft.com/office/drawing/2014/chart" uri="{C3380CC4-5D6E-409C-BE32-E72D297353CC}">
                  <c16:uniqueId val="{00000045-999F-456A-879C-F75CE8659D47}"/>
                </c:ext>
              </c:extLst>
            </c:dLbl>
            <c:dLbl>
              <c:idx val="11"/>
              <c:delete val="1"/>
              <c:extLst>
                <c:ext xmlns:c15="http://schemas.microsoft.com/office/drawing/2012/chart" uri="{CE6537A1-D6FC-4f65-9D91-7224C49458BB}"/>
                <c:ext xmlns:c16="http://schemas.microsoft.com/office/drawing/2014/chart" uri="{C3380CC4-5D6E-409C-BE32-E72D297353CC}">
                  <c16:uniqueId val="{00000046-999F-456A-879C-F75CE8659D47}"/>
                </c:ext>
              </c:extLst>
            </c:dLbl>
            <c:dLbl>
              <c:idx val="12"/>
              <c:delete val="1"/>
              <c:extLst>
                <c:ext xmlns:c15="http://schemas.microsoft.com/office/drawing/2012/chart" uri="{CE6537A1-D6FC-4f65-9D91-7224C49458BB}"/>
                <c:ext xmlns:c16="http://schemas.microsoft.com/office/drawing/2014/chart" uri="{C3380CC4-5D6E-409C-BE32-E72D297353CC}">
                  <c16:uniqueId val="{00000047-999F-456A-879C-F75CE8659D47}"/>
                </c:ext>
              </c:extLst>
            </c:dLbl>
            <c:dLbl>
              <c:idx val="13"/>
              <c:delete val="1"/>
              <c:extLst>
                <c:ext xmlns:c15="http://schemas.microsoft.com/office/drawing/2012/chart" uri="{CE6537A1-D6FC-4f65-9D91-7224C49458BB}"/>
                <c:ext xmlns:c16="http://schemas.microsoft.com/office/drawing/2014/chart" uri="{C3380CC4-5D6E-409C-BE32-E72D297353CC}">
                  <c16:uniqueId val="{00000048-999F-456A-879C-F75CE8659D47}"/>
                </c:ext>
              </c:extLst>
            </c:dLbl>
            <c:dLbl>
              <c:idx val="14"/>
              <c:delete val="1"/>
              <c:extLst>
                <c:ext xmlns:c15="http://schemas.microsoft.com/office/drawing/2012/chart" uri="{CE6537A1-D6FC-4f65-9D91-7224C49458BB}"/>
                <c:ext xmlns:c16="http://schemas.microsoft.com/office/drawing/2014/chart" uri="{C3380CC4-5D6E-409C-BE32-E72D297353CC}">
                  <c16:uniqueId val="{00000049-999F-456A-879C-F75CE8659D47}"/>
                </c:ext>
              </c:extLst>
            </c:dLbl>
            <c:dLbl>
              <c:idx val="15"/>
              <c:delete val="1"/>
              <c:extLst>
                <c:ext xmlns:c15="http://schemas.microsoft.com/office/drawing/2012/chart" uri="{CE6537A1-D6FC-4f65-9D91-7224C49458BB}"/>
                <c:ext xmlns:c16="http://schemas.microsoft.com/office/drawing/2014/chart" uri="{C3380CC4-5D6E-409C-BE32-E72D297353CC}">
                  <c16:uniqueId val="{0000004A-999F-456A-879C-F75CE8659D47}"/>
                </c:ext>
              </c:extLst>
            </c:dLbl>
            <c:dLbl>
              <c:idx val="16"/>
              <c:delete val="1"/>
              <c:extLst>
                <c:ext xmlns:c15="http://schemas.microsoft.com/office/drawing/2012/chart" uri="{CE6537A1-D6FC-4f65-9D91-7224C49458BB}"/>
                <c:ext xmlns:c16="http://schemas.microsoft.com/office/drawing/2014/chart" uri="{C3380CC4-5D6E-409C-BE32-E72D297353CC}">
                  <c16:uniqueId val="{0000004B-999F-456A-879C-F75CE8659D47}"/>
                </c:ext>
              </c:extLst>
            </c:dLbl>
            <c:dLbl>
              <c:idx val="17"/>
              <c:delete val="1"/>
              <c:extLst>
                <c:ext xmlns:c15="http://schemas.microsoft.com/office/drawing/2012/chart" uri="{CE6537A1-D6FC-4f65-9D91-7224C49458BB}"/>
                <c:ext xmlns:c16="http://schemas.microsoft.com/office/drawing/2014/chart" uri="{C3380CC4-5D6E-409C-BE32-E72D297353CC}">
                  <c16:uniqueId val="{0000004C-999F-456A-879C-F75CE8659D47}"/>
                </c:ext>
              </c:extLst>
            </c:dLbl>
            <c:dLbl>
              <c:idx val="18"/>
              <c:layout>
                <c:manualLayout>
                  <c:x val="1.1815275700155095E-3"/>
                  <c:y val="2.46097918873917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D-999F-456A-879C-F75CE8659D47}"/>
                </c:ext>
              </c:extLst>
            </c:dLbl>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17th – 20th Dec '21</c:v>
                </c:pt>
                <c:pt idx="1">
                  <c:v>29th Dec – 
4th Jan '22</c:v>
                </c:pt>
                <c:pt idx="2">
                  <c:v>28th – 31st Jan ’22</c:v>
                </c:pt>
                <c:pt idx="3">
                  <c:v>15th – 16th  Feb ’22</c:v>
                </c:pt>
                <c:pt idx="4">
                  <c:v>30th Mar – 
4th Apr ’22</c:v>
                </c:pt>
                <c:pt idx="5">
                  <c:v>29th Apr –
3rd May’22</c:v>
                </c:pt>
                <c:pt idx="6">
                  <c:v>10th – 17th Jun ‘22</c:v>
                </c:pt>
                <c:pt idx="7">
                  <c:v>29th Aug – 
5th Sept ‘22</c:v>
                </c:pt>
                <c:pt idx="8">
                  <c:v>6th – 19th Sept ‘22</c:v>
                </c:pt>
                <c:pt idx="9">
                  <c:v>20th Sept – 3rd Oct ‘22</c:v>
                </c:pt>
                <c:pt idx="10">
                  <c:v>4th - 17th 
Oct '22</c:v>
                </c:pt>
                <c:pt idx="11">
                  <c:v>18th - 31st 
Oct '22</c:v>
                </c:pt>
                <c:pt idx="12">
                  <c:v>1st - 14th 
Nov '22</c:v>
                </c:pt>
                <c:pt idx="13">
                  <c:v>15th - 28th Nov '22</c:v>
                </c:pt>
                <c:pt idx="14">
                  <c:v>29th Nov - 12th Dec '22</c:v>
                </c:pt>
                <c:pt idx="15">
                  <c:v>13th Dec -  2nd Jan '23</c:v>
                </c:pt>
                <c:pt idx="16">
                  <c:v>3rd - 16th
Jan '23</c:v>
                </c:pt>
                <c:pt idx="17">
                  <c:v>17th - 30th
Jan '23</c:v>
                </c:pt>
                <c:pt idx="18">
                  <c:v>31st Jan - 
13th Feb '23</c:v>
                </c:pt>
              </c:strCache>
            </c:strRef>
          </c:cat>
          <c:val>
            <c:numRef>
              <c:f>Sheet1!$G$2:$G$20</c:f>
              <c:numCache>
                <c:formatCode>General</c:formatCode>
                <c:ptCount val="19"/>
                <c:pt idx="5" formatCode="0%">
                  <c:v>0.05</c:v>
                </c:pt>
                <c:pt idx="6" formatCode="0%">
                  <c:v>0.06</c:v>
                </c:pt>
                <c:pt idx="7" formatCode="0%">
                  <c:v>0.09</c:v>
                </c:pt>
                <c:pt idx="8" formatCode="0%">
                  <c:v>0.05</c:v>
                </c:pt>
                <c:pt idx="9" formatCode="0%">
                  <c:v>0.02</c:v>
                </c:pt>
                <c:pt idx="10" formatCode="0%">
                  <c:v>0.02</c:v>
                </c:pt>
                <c:pt idx="11" formatCode="0%">
                  <c:v>0.05</c:v>
                </c:pt>
                <c:pt idx="12" formatCode="0%">
                  <c:v>0.04</c:v>
                </c:pt>
                <c:pt idx="13" formatCode="0%">
                  <c:v>0.05</c:v>
                </c:pt>
                <c:pt idx="14" formatCode="0%">
                  <c:v>0.03</c:v>
                </c:pt>
                <c:pt idx="15" formatCode="0%">
                  <c:v>0.05</c:v>
                </c:pt>
                <c:pt idx="16" formatCode="0%">
                  <c:v>0.03</c:v>
                </c:pt>
                <c:pt idx="17" formatCode="0%">
                  <c:v>0.04</c:v>
                </c:pt>
                <c:pt idx="18" formatCode="0%">
                  <c:v>0.05</c:v>
                </c:pt>
              </c:numCache>
            </c:numRef>
          </c:val>
          <c:smooth val="1"/>
          <c:extLst>
            <c:ext xmlns:c16="http://schemas.microsoft.com/office/drawing/2014/chart" uri="{C3380CC4-5D6E-409C-BE32-E72D297353CC}">
              <c16:uniqueId val="{0000004E-999F-456A-879C-F75CE8659D47}"/>
            </c:ext>
          </c:extLst>
        </c:ser>
        <c:dLbls>
          <c:dLblPos val="r"/>
          <c:showLegendKey val="0"/>
          <c:showVal val="1"/>
          <c:showCatName val="0"/>
          <c:showSerName val="0"/>
          <c:showPercent val="0"/>
          <c:showBubbleSize val="0"/>
        </c:dLbls>
        <c:marker val="1"/>
        <c:smooth val="0"/>
        <c:axId val="722575887"/>
        <c:axId val="722578799"/>
      </c:lineChart>
      <c:catAx>
        <c:axId val="722575887"/>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550" b="0" i="0" u="none" strike="noStrike" kern="1200" baseline="0">
                <a:solidFill>
                  <a:schemeClr val="tx1">
                    <a:lumMod val="65000"/>
                    <a:lumOff val="35000"/>
                  </a:schemeClr>
                </a:solidFill>
                <a:latin typeface="+mn-lt"/>
                <a:ea typeface="+mn-ea"/>
                <a:cs typeface="+mn-cs"/>
              </a:defRPr>
            </a:pPr>
            <a:endParaRPr lang="en-US"/>
          </a:p>
        </c:txPr>
        <c:crossAx val="722578799"/>
        <c:crosses val="autoZero"/>
        <c:auto val="1"/>
        <c:lblAlgn val="ctr"/>
        <c:lblOffset val="100"/>
        <c:noMultiLvlLbl val="0"/>
      </c:catAx>
      <c:valAx>
        <c:axId val="722578799"/>
        <c:scaling>
          <c:orientation val="minMax"/>
          <c:max val="0.70000000000000007"/>
          <c:min val="0"/>
        </c:scaling>
        <c:delete val="1"/>
        <c:axPos val="l"/>
        <c:numFmt formatCode="0%" sourceLinked="1"/>
        <c:majorTickMark val="out"/>
        <c:minorTickMark val="none"/>
        <c:tickLblPos val="nextTo"/>
        <c:crossAx val="722575887"/>
        <c:crosses val="autoZero"/>
        <c:crossBetween val="between"/>
      </c:valAx>
      <c:spPr>
        <a:noFill/>
        <a:ln w="25400">
          <a:noFill/>
        </a:ln>
        <a:effectLst>
          <a:softEdge rad="0"/>
        </a:effectLst>
      </c:spPr>
    </c:plotArea>
    <c:legend>
      <c:legendPos val="l"/>
      <c:layout>
        <c:manualLayout>
          <c:xMode val="edge"/>
          <c:yMode val="edge"/>
          <c:x val="7.0891654200930581E-3"/>
          <c:y val="3.2063216160688371E-2"/>
          <c:w val="0.18479091195042568"/>
          <c:h val="0.96793678383931159"/>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92630319467379"/>
          <c:y val="9.592853277680323E-2"/>
          <c:w val="0.75453550755493848"/>
          <c:h val="0.79718188816206048"/>
        </c:manualLayout>
      </c:layout>
      <c:lineChart>
        <c:grouping val="standard"/>
        <c:varyColors val="0"/>
        <c:ser>
          <c:idx val="0"/>
          <c:order val="0"/>
          <c:tx>
            <c:strRef>
              <c:f>Sheet1!$B$1</c:f>
              <c:strCache>
                <c:ptCount val="1"/>
                <c:pt idx="0">
                  <c:v>Testing to enable NET</c:v>
                </c:pt>
              </c:strCache>
            </c:strRef>
          </c:tx>
          <c:spPr>
            <a:ln w="28575" cap="rnd">
              <a:solidFill>
                <a:schemeClr val="accent3">
                  <a:lumMod val="20000"/>
                  <a:lumOff val="80000"/>
                </a:schemeClr>
              </a:solidFill>
              <a:round/>
            </a:ln>
            <a:effectLst/>
          </c:spPr>
          <c:marker>
            <c:symbol val="circle"/>
            <c:size val="5"/>
            <c:spPr>
              <a:solidFill>
                <a:schemeClr val="accent3"/>
              </a:solidFill>
              <a:ln w="9525">
                <a:solidFill>
                  <a:schemeClr val="accent3"/>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A27-43A2-9891-C256766B6107}"/>
                </c:ext>
              </c:extLst>
            </c:dLbl>
            <c:dLbl>
              <c:idx val="1"/>
              <c:delete val="1"/>
              <c:extLst>
                <c:ext xmlns:c15="http://schemas.microsoft.com/office/drawing/2012/chart" uri="{CE6537A1-D6FC-4f65-9D91-7224C49458BB}"/>
                <c:ext xmlns:c16="http://schemas.microsoft.com/office/drawing/2014/chart" uri="{C3380CC4-5D6E-409C-BE32-E72D297353CC}">
                  <c16:uniqueId val="{00000001-8A27-43A2-9891-C256766B6107}"/>
                </c:ext>
              </c:extLst>
            </c:dLbl>
            <c:dLbl>
              <c:idx val="2"/>
              <c:delete val="1"/>
              <c:extLst>
                <c:ext xmlns:c15="http://schemas.microsoft.com/office/drawing/2012/chart" uri="{CE6537A1-D6FC-4f65-9D91-7224C49458BB}"/>
                <c:ext xmlns:c16="http://schemas.microsoft.com/office/drawing/2014/chart" uri="{C3380CC4-5D6E-409C-BE32-E72D297353CC}">
                  <c16:uniqueId val="{00000002-8A27-43A2-9891-C256766B6107}"/>
                </c:ext>
              </c:extLst>
            </c:dLbl>
            <c:dLbl>
              <c:idx val="3"/>
              <c:delete val="1"/>
              <c:extLst>
                <c:ext xmlns:c15="http://schemas.microsoft.com/office/drawing/2012/chart" uri="{CE6537A1-D6FC-4f65-9D91-7224C49458BB}"/>
                <c:ext xmlns:c16="http://schemas.microsoft.com/office/drawing/2014/chart" uri="{C3380CC4-5D6E-409C-BE32-E72D297353CC}">
                  <c16:uniqueId val="{00000003-8A27-43A2-9891-C256766B6107}"/>
                </c:ext>
              </c:extLst>
            </c:dLbl>
            <c:dLbl>
              <c:idx val="4"/>
              <c:delete val="1"/>
              <c:extLst>
                <c:ext xmlns:c15="http://schemas.microsoft.com/office/drawing/2012/chart" uri="{CE6537A1-D6FC-4f65-9D91-7224C49458BB}"/>
                <c:ext xmlns:c16="http://schemas.microsoft.com/office/drawing/2014/chart" uri="{C3380CC4-5D6E-409C-BE32-E72D297353CC}">
                  <c16:uniqueId val="{00000004-8A27-43A2-9891-C256766B6107}"/>
                </c:ext>
              </c:extLst>
            </c:dLbl>
            <c:dLbl>
              <c:idx val="5"/>
              <c:delete val="1"/>
              <c:extLst>
                <c:ext xmlns:c15="http://schemas.microsoft.com/office/drawing/2012/chart" uri="{CE6537A1-D6FC-4f65-9D91-7224C49458BB}"/>
                <c:ext xmlns:c16="http://schemas.microsoft.com/office/drawing/2014/chart" uri="{C3380CC4-5D6E-409C-BE32-E72D297353CC}">
                  <c16:uniqueId val="{00000005-8A27-43A2-9891-C256766B6107}"/>
                </c:ext>
              </c:extLst>
            </c:dLbl>
            <c:dLbl>
              <c:idx val="6"/>
              <c:delete val="1"/>
              <c:extLst>
                <c:ext xmlns:c15="http://schemas.microsoft.com/office/drawing/2012/chart" uri="{CE6537A1-D6FC-4f65-9D91-7224C49458BB}"/>
                <c:ext xmlns:c16="http://schemas.microsoft.com/office/drawing/2014/chart" uri="{C3380CC4-5D6E-409C-BE32-E72D297353CC}">
                  <c16:uniqueId val="{00000006-8A27-43A2-9891-C256766B6107}"/>
                </c:ext>
              </c:extLst>
            </c:dLbl>
            <c:dLbl>
              <c:idx val="7"/>
              <c:delete val="1"/>
              <c:extLst>
                <c:ext xmlns:c15="http://schemas.microsoft.com/office/drawing/2012/chart" uri="{CE6537A1-D6FC-4f65-9D91-7224C49458BB}"/>
                <c:ext xmlns:c16="http://schemas.microsoft.com/office/drawing/2014/chart" uri="{C3380CC4-5D6E-409C-BE32-E72D297353CC}">
                  <c16:uniqueId val="{00000007-8A27-43A2-9891-C256766B6107}"/>
                </c:ext>
              </c:extLst>
            </c:dLbl>
            <c:dLbl>
              <c:idx val="8"/>
              <c:delete val="1"/>
              <c:extLst>
                <c:ext xmlns:c15="http://schemas.microsoft.com/office/drawing/2012/chart" uri="{CE6537A1-D6FC-4f65-9D91-7224C49458BB}"/>
                <c:ext xmlns:c16="http://schemas.microsoft.com/office/drawing/2014/chart" uri="{C3380CC4-5D6E-409C-BE32-E72D297353CC}">
                  <c16:uniqueId val="{00000008-8A27-43A2-9891-C256766B6107}"/>
                </c:ext>
              </c:extLst>
            </c:dLbl>
            <c:dLbl>
              <c:idx val="9"/>
              <c:delete val="1"/>
              <c:extLst>
                <c:ext xmlns:c15="http://schemas.microsoft.com/office/drawing/2012/chart" uri="{CE6537A1-D6FC-4f65-9D91-7224C49458BB}"/>
                <c:ext xmlns:c16="http://schemas.microsoft.com/office/drawing/2014/chart" uri="{C3380CC4-5D6E-409C-BE32-E72D297353CC}">
                  <c16:uniqueId val="{00000009-8A27-43A2-9891-C256766B6107}"/>
                </c:ext>
              </c:extLst>
            </c:dLbl>
            <c:dLbl>
              <c:idx val="10"/>
              <c:delete val="1"/>
              <c:extLst>
                <c:ext xmlns:c15="http://schemas.microsoft.com/office/drawing/2012/chart" uri="{CE6537A1-D6FC-4f65-9D91-7224C49458BB}"/>
                <c:ext xmlns:c16="http://schemas.microsoft.com/office/drawing/2014/chart" uri="{C3380CC4-5D6E-409C-BE32-E72D297353CC}">
                  <c16:uniqueId val="{0000000A-8A27-43A2-9891-C256766B6107}"/>
                </c:ext>
              </c:extLst>
            </c:dLbl>
            <c:dLbl>
              <c:idx val="11"/>
              <c:delete val="1"/>
              <c:extLst>
                <c:ext xmlns:c15="http://schemas.microsoft.com/office/drawing/2012/chart" uri="{CE6537A1-D6FC-4f65-9D91-7224C49458BB}"/>
                <c:ext xmlns:c16="http://schemas.microsoft.com/office/drawing/2014/chart" uri="{C3380CC4-5D6E-409C-BE32-E72D297353CC}">
                  <c16:uniqueId val="{0000000B-8A27-43A2-9891-C256766B6107}"/>
                </c:ext>
              </c:extLst>
            </c:dLbl>
            <c:dLbl>
              <c:idx val="12"/>
              <c:delete val="1"/>
              <c:extLst>
                <c:ext xmlns:c15="http://schemas.microsoft.com/office/drawing/2012/chart" uri="{CE6537A1-D6FC-4f65-9D91-7224C49458BB}"/>
                <c:ext xmlns:c16="http://schemas.microsoft.com/office/drawing/2014/chart" uri="{C3380CC4-5D6E-409C-BE32-E72D297353CC}">
                  <c16:uniqueId val="{0000000C-8A27-43A2-9891-C256766B6107}"/>
                </c:ext>
              </c:extLst>
            </c:dLbl>
            <c:dLbl>
              <c:idx val="13"/>
              <c:delete val="1"/>
              <c:extLst>
                <c:ext xmlns:c15="http://schemas.microsoft.com/office/drawing/2012/chart" uri="{CE6537A1-D6FC-4f65-9D91-7224C49458BB}"/>
                <c:ext xmlns:c16="http://schemas.microsoft.com/office/drawing/2014/chart" uri="{C3380CC4-5D6E-409C-BE32-E72D297353CC}">
                  <c16:uniqueId val="{0000000D-8A27-43A2-9891-C256766B6107}"/>
                </c:ext>
              </c:extLst>
            </c:dLbl>
            <c:dLbl>
              <c:idx val="14"/>
              <c:delete val="1"/>
              <c:extLst>
                <c:ext xmlns:c15="http://schemas.microsoft.com/office/drawing/2012/chart" uri="{CE6537A1-D6FC-4f65-9D91-7224C49458BB}"/>
                <c:ext xmlns:c16="http://schemas.microsoft.com/office/drawing/2014/chart" uri="{C3380CC4-5D6E-409C-BE32-E72D297353CC}">
                  <c16:uniqueId val="{0000000E-8A27-43A2-9891-C256766B6107}"/>
                </c:ext>
              </c:extLst>
            </c:dLbl>
            <c:dLbl>
              <c:idx val="15"/>
              <c:delete val="1"/>
              <c:extLst>
                <c:ext xmlns:c15="http://schemas.microsoft.com/office/drawing/2012/chart" uri="{CE6537A1-D6FC-4f65-9D91-7224C49458BB}"/>
                <c:ext xmlns:c16="http://schemas.microsoft.com/office/drawing/2014/chart" uri="{C3380CC4-5D6E-409C-BE32-E72D297353CC}">
                  <c16:uniqueId val="{0000000F-8A27-43A2-9891-C256766B6107}"/>
                </c:ext>
              </c:extLst>
            </c:dLbl>
            <c:dLbl>
              <c:idx val="16"/>
              <c:delete val="1"/>
              <c:extLst>
                <c:ext xmlns:c15="http://schemas.microsoft.com/office/drawing/2012/chart" uri="{CE6537A1-D6FC-4f65-9D91-7224C49458BB}"/>
                <c:ext xmlns:c16="http://schemas.microsoft.com/office/drawing/2014/chart" uri="{C3380CC4-5D6E-409C-BE32-E72D297353CC}">
                  <c16:uniqueId val="{00000010-8A27-43A2-9891-C256766B6107}"/>
                </c:ext>
              </c:extLst>
            </c:dLbl>
            <c:dLbl>
              <c:idx val="17"/>
              <c:delete val="1"/>
              <c:extLst>
                <c:ext xmlns:c15="http://schemas.microsoft.com/office/drawing/2012/chart" uri="{CE6537A1-D6FC-4f65-9D91-7224C49458BB}"/>
                <c:ext xmlns:c16="http://schemas.microsoft.com/office/drawing/2014/chart" uri="{C3380CC4-5D6E-409C-BE32-E72D297353CC}">
                  <c16:uniqueId val="{00000011-8A27-43A2-9891-C256766B6107}"/>
                </c:ext>
              </c:extLst>
            </c:dLbl>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17th – 20th Dec '21</c:v>
                </c:pt>
                <c:pt idx="1">
                  <c:v>29th Dec – 
4th Jan '22</c:v>
                </c:pt>
                <c:pt idx="2">
                  <c:v>28th – 31st Jan ’22</c:v>
                </c:pt>
                <c:pt idx="3">
                  <c:v>15th – 16th  Feb ’22</c:v>
                </c:pt>
                <c:pt idx="4">
                  <c:v>30th Mar – 
4th Apr ’22</c:v>
                </c:pt>
                <c:pt idx="5">
                  <c:v>29th Apr –
3rd May’22</c:v>
                </c:pt>
                <c:pt idx="6">
                  <c:v>10th – 17th Jun ‘22</c:v>
                </c:pt>
                <c:pt idx="7">
                  <c:v>29th Aug – 
5th Sept ‘22</c:v>
                </c:pt>
                <c:pt idx="8">
                  <c:v>6th – 19th Sept ‘22</c:v>
                </c:pt>
                <c:pt idx="9">
                  <c:v>20th Sept – 3rd Oct ‘22</c:v>
                </c:pt>
                <c:pt idx="10">
                  <c:v>4th - 17th 
Oct '22</c:v>
                </c:pt>
                <c:pt idx="11">
                  <c:v>18th - 31st 
Oct '22</c:v>
                </c:pt>
                <c:pt idx="12">
                  <c:v>1st - 14th 
Nov '22</c:v>
                </c:pt>
                <c:pt idx="13">
                  <c:v>15th - 28th
Nov '22</c:v>
                </c:pt>
                <c:pt idx="14">
                  <c:v>29th Nov - 12th Dec '22</c:v>
                </c:pt>
                <c:pt idx="15">
                  <c:v>13th Dec  - 2nd Jan '23</c:v>
                </c:pt>
                <c:pt idx="16">
                  <c:v>3rd - 16th
Jan '23</c:v>
                </c:pt>
                <c:pt idx="17">
                  <c:v>17th - 30th 
Jan '23</c:v>
                </c:pt>
                <c:pt idx="18">
                  <c:v>31st Jan -
13th Feb '23</c:v>
                </c:pt>
              </c:strCache>
            </c:strRef>
          </c:cat>
          <c:val>
            <c:numRef>
              <c:f>Sheet1!$B$2:$B$20</c:f>
              <c:numCache>
                <c:formatCode>0%</c:formatCode>
                <c:ptCount val="19"/>
                <c:pt idx="0">
                  <c:v>0.33</c:v>
                </c:pt>
                <c:pt idx="1">
                  <c:v>0.5</c:v>
                </c:pt>
                <c:pt idx="2">
                  <c:v>0.31</c:v>
                </c:pt>
                <c:pt idx="3">
                  <c:v>0.31</c:v>
                </c:pt>
                <c:pt idx="4">
                  <c:v>0.25</c:v>
                </c:pt>
                <c:pt idx="5">
                  <c:v>0.28999999999999998</c:v>
                </c:pt>
                <c:pt idx="6">
                  <c:v>0.27</c:v>
                </c:pt>
                <c:pt idx="7">
                  <c:v>0.22005792660699999</c:v>
                </c:pt>
                <c:pt idx="8">
                  <c:v>0.25860016799820001</c:v>
                </c:pt>
                <c:pt idx="9">
                  <c:v>0.21331379591220001</c:v>
                </c:pt>
                <c:pt idx="10">
                  <c:v>0.1441100010809</c:v>
                </c:pt>
                <c:pt idx="11">
                  <c:v>0.23</c:v>
                </c:pt>
                <c:pt idx="12">
                  <c:v>0.2</c:v>
                </c:pt>
                <c:pt idx="13">
                  <c:v>0.17</c:v>
                </c:pt>
                <c:pt idx="14">
                  <c:v>0.23</c:v>
                </c:pt>
                <c:pt idx="15">
                  <c:v>0.23</c:v>
                </c:pt>
                <c:pt idx="16">
                  <c:v>0.26</c:v>
                </c:pt>
                <c:pt idx="17">
                  <c:v>0.16</c:v>
                </c:pt>
                <c:pt idx="18">
                  <c:v>0.16</c:v>
                </c:pt>
              </c:numCache>
            </c:numRef>
          </c:val>
          <c:smooth val="1"/>
          <c:extLst>
            <c:ext xmlns:c16="http://schemas.microsoft.com/office/drawing/2014/chart" uri="{C3380CC4-5D6E-409C-BE32-E72D297353CC}">
              <c16:uniqueId val="{00000012-8A27-43A2-9891-C256766B6107}"/>
            </c:ext>
          </c:extLst>
        </c:ser>
        <c:ser>
          <c:idx val="1"/>
          <c:order val="1"/>
          <c:tx>
            <c:strRef>
              <c:f>Sheet1!$C$1</c:f>
              <c:strCache>
                <c:ptCount val="1"/>
                <c:pt idx="0">
                  <c:v>So that I could meet up with friends or family</c:v>
                </c:pt>
              </c:strCache>
            </c:strRef>
          </c:tx>
          <c:spPr>
            <a:ln w="28575" cap="rnd">
              <a:solidFill>
                <a:schemeClr val="accent3">
                  <a:lumMod val="60000"/>
                  <a:lumOff val="40000"/>
                </a:schemeClr>
              </a:solidFill>
              <a:prstDash val="sysDot"/>
              <a:round/>
            </a:ln>
            <a:effectLst/>
          </c:spPr>
          <c:marker>
            <c:symbol val="circle"/>
            <c:size val="5"/>
            <c:spPr>
              <a:solidFill>
                <a:schemeClr val="accent3"/>
              </a:solidFill>
              <a:ln w="9525">
                <a:solidFill>
                  <a:schemeClr val="accent3"/>
                </a:solidFill>
                <a:prstDash val="sysDot"/>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13-8A27-43A2-9891-C256766B6107}"/>
                </c:ext>
              </c:extLst>
            </c:dLbl>
            <c:dLbl>
              <c:idx val="2"/>
              <c:delete val="1"/>
              <c:extLst>
                <c:ext xmlns:c15="http://schemas.microsoft.com/office/drawing/2012/chart" uri="{CE6537A1-D6FC-4f65-9D91-7224C49458BB}"/>
                <c:ext xmlns:c16="http://schemas.microsoft.com/office/drawing/2014/chart" uri="{C3380CC4-5D6E-409C-BE32-E72D297353CC}">
                  <c16:uniqueId val="{00000014-8A27-43A2-9891-C256766B6107}"/>
                </c:ext>
              </c:extLst>
            </c:dLbl>
            <c:dLbl>
              <c:idx val="3"/>
              <c:delete val="1"/>
              <c:extLst>
                <c:ext xmlns:c15="http://schemas.microsoft.com/office/drawing/2012/chart" uri="{CE6537A1-D6FC-4f65-9D91-7224C49458BB}"/>
                <c:ext xmlns:c16="http://schemas.microsoft.com/office/drawing/2014/chart" uri="{C3380CC4-5D6E-409C-BE32-E72D297353CC}">
                  <c16:uniqueId val="{00000015-8A27-43A2-9891-C256766B6107}"/>
                </c:ext>
              </c:extLst>
            </c:dLbl>
            <c:dLbl>
              <c:idx val="4"/>
              <c:delete val="1"/>
              <c:extLst>
                <c:ext xmlns:c15="http://schemas.microsoft.com/office/drawing/2012/chart" uri="{CE6537A1-D6FC-4f65-9D91-7224C49458BB}"/>
                <c:ext xmlns:c16="http://schemas.microsoft.com/office/drawing/2014/chart" uri="{C3380CC4-5D6E-409C-BE32-E72D297353CC}">
                  <c16:uniqueId val="{00000016-8A27-43A2-9891-C256766B6107}"/>
                </c:ext>
              </c:extLst>
            </c:dLbl>
            <c:dLbl>
              <c:idx val="5"/>
              <c:delete val="1"/>
              <c:extLst>
                <c:ext xmlns:c15="http://schemas.microsoft.com/office/drawing/2012/chart" uri="{CE6537A1-D6FC-4f65-9D91-7224C49458BB}"/>
                <c:ext xmlns:c16="http://schemas.microsoft.com/office/drawing/2014/chart" uri="{C3380CC4-5D6E-409C-BE32-E72D297353CC}">
                  <c16:uniqueId val="{00000017-8A27-43A2-9891-C256766B6107}"/>
                </c:ext>
              </c:extLst>
            </c:dLbl>
            <c:dLbl>
              <c:idx val="6"/>
              <c:delete val="1"/>
              <c:extLst>
                <c:ext xmlns:c15="http://schemas.microsoft.com/office/drawing/2012/chart" uri="{CE6537A1-D6FC-4f65-9D91-7224C49458BB}"/>
                <c:ext xmlns:c16="http://schemas.microsoft.com/office/drawing/2014/chart" uri="{C3380CC4-5D6E-409C-BE32-E72D297353CC}">
                  <c16:uniqueId val="{00000018-8A27-43A2-9891-C256766B6107}"/>
                </c:ext>
              </c:extLst>
            </c:dLbl>
            <c:dLbl>
              <c:idx val="7"/>
              <c:delete val="1"/>
              <c:extLst>
                <c:ext xmlns:c15="http://schemas.microsoft.com/office/drawing/2012/chart" uri="{CE6537A1-D6FC-4f65-9D91-7224C49458BB}"/>
                <c:ext xmlns:c16="http://schemas.microsoft.com/office/drawing/2014/chart" uri="{C3380CC4-5D6E-409C-BE32-E72D297353CC}">
                  <c16:uniqueId val="{00000019-8A27-43A2-9891-C256766B6107}"/>
                </c:ext>
              </c:extLst>
            </c:dLbl>
            <c:dLbl>
              <c:idx val="8"/>
              <c:delete val="1"/>
              <c:extLst>
                <c:ext xmlns:c15="http://schemas.microsoft.com/office/drawing/2012/chart" uri="{CE6537A1-D6FC-4f65-9D91-7224C49458BB}"/>
                <c:ext xmlns:c16="http://schemas.microsoft.com/office/drawing/2014/chart" uri="{C3380CC4-5D6E-409C-BE32-E72D297353CC}">
                  <c16:uniqueId val="{0000001A-8A27-43A2-9891-C256766B6107}"/>
                </c:ext>
              </c:extLst>
            </c:dLbl>
            <c:dLbl>
              <c:idx val="9"/>
              <c:delete val="1"/>
              <c:extLst>
                <c:ext xmlns:c15="http://schemas.microsoft.com/office/drawing/2012/chart" uri="{CE6537A1-D6FC-4f65-9D91-7224C49458BB}"/>
                <c:ext xmlns:c16="http://schemas.microsoft.com/office/drawing/2014/chart" uri="{C3380CC4-5D6E-409C-BE32-E72D297353CC}">
                  <c16:uniqueId val="{0000001B-8A27-43A2-9891-C256766B6107}"/>
                </c:ext>
              </c:extLst>
            </c:dLbl>
            <c:dLbl>
              <c:idx val="10"/>
              <c:delete val="1"/>
              <c:extLst>
                <c:ext xmlns:c15="http://schemas.microsoft.com/office/drawing/2012/chart" uri="{CE6537A1-D6FC-4f65-9D91-7224C49458BB}"/>
                <c:ext xmlns:c16="http://schemas.microsoft.com/office/drawing/2014/chart" uri="{C3380CC4-5D6E-409C-BE32-E72D297353CC}">
                  <c16:uniqueId val="{0000001C-8A27-43A2-9891-C256766B6107}"/>
                </c:ext>
              </c:extLst>
            </c:dLbl>
            <c:dLbl>
              <c:idx val="11"/>
              <c:delete val="1"/>
              <c:extLst>
                <c:ext xmlns:c15="http://schemas.microsoft.com/office/drawing/2012/chart" uri="{CE6537A1-D6FC-4f65-9D91-7224C49458BB}"/>
                <c:ext xmlns:c16="http://schemas.microsoft.com/office/drawing/2014/chart" uri="{C3380CC4-5D6E-409C-BE32-E72D297353CC}">
                  <c16:uniqueId val="{0000001D-8A27-43A2-9891-C256766B6107}"/>
                </c:ext>
              </c:extLst>
            </c:dLbl>
            <c:dLbl>
              <c:idx val="12"/>
              <c:delete val="1"/>
              <c:extLst>
                <c:ext xmlns:c15="http://schemas.microsoft.com/office/drawing/2012/chart" uri="{CE6537A1-D6FC-4f65-9D91-7224C49458BB}"/>
                <c:ext xmlns:c16="http://schemas.microsoft.com/office/drawing/2014/chart" uri="{C3380CC4-5D6E-409C-BE32-E72D297353CC}">
                  <c16:uniqueId val="{0000001E-8A27-43A2-9891-C256766B6107}"/>
                </c:ext>
              </c:extLst>
            </c:dLbl>
            <c:dLbl>
              <c:idx val="13"/>
              <c:delete val="1"/>
              <c:extLst>
                <c:ext xmlns:c15="http://schemas.microsoft.com/office/drawing/2012/chart" uri="{CE6537A1-D6FC-4f65-9D91-7224C49458BB}"/>
                <c:ext xmlns:c16="http://schemas.microsoft.com/office/drawing/2014/chart" uri="{C3380CC4-5D6E-409C-BE32-E72D297353CC}">
                  <c16:uniqueId val="{0000001F-8A27-43A2-9891-C256766B6107}"/>
                </c:ext>
              </c:extLst>
            </c:dLbl>
            <c:dLbl>
              <c:idx val="14"/>
              <c:delete val="1"/>
              <c:extLst>
                <c:ext xmlns:c15="http://schemas.microsoft.com/office/drawing/2012/chart" uri="{CE6537A1-D6FC-4f65-9D91-7224C49458BB}"/>
                <c:ext xmlns:c16="http://schemas.microsoft.com/office/drawing/2014/chart" uri="{C3380CC4-5D6E-409C-BE32-E72D297353CC}">
                  <c16:uniqueId val="{00000020-8A27-43A2-9891-C256766B6107}"/>
                </c:ext>
              </c:extLst>
            </c:dLbl>
            <c:dLbl>
              <c:idx val="15"/>
              <c:delete val="1"/>
              <c:extLst>
                <c:ext xmlns:c15="http://schemas.microsoft.com/office/drawing/2012/chart" uri="{CE6537A1-D6FC-4f65-9D91-7224C49458BB}"/>
                <c:ext xmlns:c16="http://schemas.microsoft.com/office/drawing/2014/chart" uri="{C3380CC4-5D6E-409C-BE32-E72D297353CC}">
                  <c16:uniqueId val="{00000021-8A27-43A2-9891-C256766B6107}"/>
                </c:ext>
              </c:extLst>
            </c:dLbl>
            <c:dLbl>
              <c:idx val="16"/>
              <c:delete val="1"/>
              <c:extLst>
                <c:ext xmlns:c15="http://schemas.microsoft.com/office/drawing/2012/chart" uri="{CE6537A1-D6FC-4f65-9D91-7224C49458BB}"/>
                <c:ext xmlns:c16="http://schemas.microsoft.com/office/drawing/2014/chart" uri="{C3380CC4-5D6E-409C-BE32-E72D297353CC}">
                  <c16:uniqueId val="{00000022-8A27-43A2-9891-C256766B6107}"/>
                </c:ext>
              </c:extLst>
            </c:dLbl>
            <c:dLbl>
              <c:idx val="17"/>
              <c:delete val="1"/>
              <c:extLst>
                <c:ext xmlns:c15="http://schemas.microsoft.com/office/drawing/2012/chart" uri="{CE6537A1-D6FC-4f65-9D91-7224C49458BB}"/>
                <c:ext xmlns:c16="http://schemas.microsoft.com/office/drawing/2014/chart" uri="{C3380CC4-5D6E-409C-BE32-E72D297353CC}">
                  <c16:uniqueId val="{00000023-8A27-43A2-9891-C256766B6107}"/>
                </c:ext>
              </c:extLst>
            </c:dLbl>
            <c:dLbl>
              <c:idx val="18"/>
              <c:delete val="1"/>
              <c:extLst>
                <c:ext xmlns:c15="http://schemas.microsoft.com/office/drawing/2012/chart" uri="{CE6537A1-D6FC-4f65-9D91-7224C49458BB}"/>
                <c:ext xmlns:c16="http://schemas.microsoft.com/office/drawing/2014/chart" uri="{C3380CC4-5D6E-409C-BE32-E72D297353CC}">
                  <c16:uniqueId val="{00000024-8A27-43A2-9891-C256766B6107}"/>
                </c:ext>
              </c:extLst>
            </c:dLbl>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17th – 20th Dec '21</c:v>
                </c:pt>
                <c:pt idx="1">
                  <c:v>29th Dec – 
4th Jan '22</c:v>
                </c:pt>
                <c:pt idx="2">
                  <c:v>28th – 31st Jan ’22</c:v>
                </c:pt>
                <c:pt idx="3">
                  <c:v>15th – 16th  Feb ’22</c:v>
                </c:pt>
                <c:pt idx="4">
                  <c:v>30th Mar – 
4th Apr ’22</c:v>
                </c:pt>
                <c:pt idx="5">
                  <c:v>29th Apr –
3rd May’22</c:v>
                </c:pt>
                <c:pt idx="6">
                  <c:v>10th – 17th Jun ‘22</c:v>
                </c:pt>
                <c:pt idx="7">
                  <c:v>29th Aug – 
5th Sept ‘22</c:v>
                </c:pt>
                <c:pt idx="8">
                  <c:v>6th – 19th Sept ‘22</c:v>
                </c:pt>
                <c:pt idx="9">
                  <c:v>20th Sept – 3rd Oct ‘22</c:v>
                </c:pt>
                <c:pt idx="10">
                  <c:v>4th - 17th 
Oct '22</c:v>
                </c:pt>
                <c:pt idx="11">
                  <c:v>18th - 31st 
Oct '22</c:v>
                </c:pt>
                <c:pt idx="12">
                  <c:v>1st - 14th 
Nov '22</c:v>
                </c:pt>
                <c:pt idx="13">
                  <c:v>15th - 28th
Nov '22</c:v>
                </c:pt>
                <c:pt idx="14">
                  <c:v>29th Nov - 12th Dec '22</c:v>
                </c:pt>
                <c:pt idx="15">
                  <c:v>13th Dec  - 2nd Jan '23</c:v>
                </c:pt>
                <c:pt idx="16">
                  <c:v>3rd - 16th
Jan '23</c:v>
                </c:pt>
                <c:pt idx="17">
                  <c:v>17th - 30th 
Jan '23</c:v>
                </c:pt>
                <c:pt idx="18">
                  <c:v>31st Jan -
13th Feb '23</c:v>
                </c:pt>
              </c:strCache>
            </c:strRef>
          </c:cat>
          <c:val>
            <c:numRef>
              <c:f>Sheet1!$C$2:$C$20</c:f>
              <c:numCache>
                <c:formatCode>0%</c:formatCode>
                <c:ptCount val="19"/>
                <c:pt idx="0">
                  <c:v>0.26</c:v>
                </c:pt>
                <c:pt idx="1">
                  <c:v>0.42</c:v>
                </c:pt>
                <c:pt idx="2">
                  <c:v>0.24</c:v>
                </c:pt>
                <c:pt idx="3">
                  <c:v>0.23</c:v>
                </c:pt>
                <c:pt idx="4">
                  <c:v>0.2</c:v>
                </c:pt>
                <c:pt idx="5">
                  <c:v>0.21</c:v>
                </c:pt>
                <c:pt idx="6">
                  <c:v>0.17</c:v>
                </c:pt>
                <c:pt idx="7">
                  <c:v>0.16</c:v>
                </c:pt>
                <c:pt idx="8">
                  <c:v>0.18</c:v>
                </c:pt>
                <c:pt idx="9">
                  <c:v>0.13</c:v>
                </c:pt>
                <c:pt idx="10">
                  <c:v>0.1</c:v>
                </c:pt>
                <c:pt idx="11">
                  <c:v>0.13</c:v>
                </c:pt>
                <c:pt idx="12">
                  <c:v>0.14000000000000001</c:v>
                </c:pt>
                <c:pt idx="13">
                  <c:v>0.09</c:v>
                </c:pt>
                <c:pt idx="14">
                  <c:v>0.15</c:v>
                </c:pt>
                <c:pt idx="15">
                  <c:v>0.17</c:v>
                </c:pt>
                <c:pt idx="16">
                  <c:v>0.22</c:v>
                </c:pt>
                <c:pt idx="17">
                  <c:v>7.0000000000000007E-2</c:v>
                </c:pt>
                <c:pt idx="18">
                  <c:v>0.13</c:v>
                </c:pt>
              </c:numCache>
            </c:numRef>
          </c:val>
          <c:smooth val="1"/>
          <c:extLst>
            <c:ext xmlns:c16="http://schemas.microsoft.com/office/drawing/2014/chart" uri="{C3380CC4-5D6E-409C-BE32-E72D297353CC}">
              <c16:uniqueId val="{00000025-8A27-43A2-9891-C256766B6107}"/>
            </c:ext>
          </c:extLst>
        </c:ser>
        <c:ser>
          <c:idx val="2"/>
          <c:order val="2"/>
          <c:tx>
            <c:strRef>
              <c:f>Sheet1!$D$1</c:f>
              <c:strCache>
                <c:ptCount val="1"/>
                <c:pt idx="0">
                  <c:v>I was planning to attend/have been to an event</c:v>
                </c:pt>
              </c:strCache>
            </c:strRef>
          </c:tx>
          <c:spPr>
            <a:ln w="28575" cap="rnd">
              <a:solidFill>
                <a:schemeClr val="accent3"/>
              </a:solidFill>
              <a:prstDash val="sysDash"/>
              <a:round/>
            </a:ln>
            <a:effectLst/>
          </c:spPr>
          <c:marker>
            <c:symbol val="circle"/>
            <c:size val="5"/>
            <c:spPr>
              <a:solidFill>
                <a:schemeClr val="accent3"/>
              </a:solidFill>
              <a:ln w="9525">
                <a:solidFill>
                  <a:schemeClr val="accent3"/>
                </a:solidFill>
                <a:prstDash val="sysDash"/>
              </a:ln>
              <a:effectLst/>
            </c:spPr>
          </c:marker>
          <c:dLbls>
            <c:dLbl>
              <c:idx val="0"/>
              <c:layout>
                <c:manualLayout>
                  <c:x val="-4.3728335366274011E-2"/>
                  <c:y val="1.53811199296197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8A27-43A2-9891-C256766B6107}"/>
                </c:ext>
              </c:extLst>
            </c:dLbl>
            <c:dLbl>
              <c:idx val="1"/>
              <c:delete val="1"/>
              <c:extLst>
                <c:ext xmlns:c15="http://schemas.microsoft.com/office/drawing/2012/chart" uri="{CE6537A1-D6FC-4f65-9D91-7224C49458BB}"/>
                <c:ext xmlns:c16="http://schemas.microsoft.com/office/drawing/2014/chart" uri="{C3380CC4-5D6E-409C-BE32-E72D297353CC}">
                  <c16:uniqueId val="{00000027-8A27-43A2-9891-C256766B6107}"/>
                </c:ext>
              </c:extLst>
            </c:dLbl>
            <c:dLbl>
              <c:idx val="2"/>
              <c:delete val="1"/>
              <c:extLst>
                <c:ext xmlns:c15="http://schemas.microsoft.com/office/drawing/2012/chart" uri="{CE6537A1-D6FC-4f65-9D91-7224C49458BB}"/>
                <c:ext xmlns:c16="http://schemas.microsoft.com/office/drawing/2014/chart" uri="{C3380CC4-5D6E-409C-BE32-E72D297353CC}">
                  <c16:uniqueId val="{00000028-8A27-43A2-9891-C256766B6107}"/>
                </c:ext>
              </c:extLst>
            </c:dLbl>
            <c:dLbl>
              <c:idx val="3"/>
              <c:delete val="1"/>
              <c:extLst>
                <c:ext xmlns:c15="http://schemas.microsoft.com/office/drawing/2012/chart" uri="{CE6537A1-D6FC-4f65-9D91-7224C49458BB}"/>
                <c:ext xmlns:c16="http://schemas.microsoft.com/office/drawing/2014/chart" uri="{C3380CC4-5D6E-409C-BE32-E72D297353CC}">
                  <c16:uniqueId val="{00000029-8A27-43A2-9891-C256766B6107}"/>
                </c:ext>
              </c:extLst>
            </c:dLbl>
            <c:dLbl>
              <c:idx val="4"/>
              <c:delete val="1"/>
              <c:extLst>
                <c:ext xmlns:c15="http://schemas.microsoft.com/office/drawing/2012/chart" uri="{CE6537A1-D6FC-4f65-9D91-7224C49458BB}"/>
                <c:ext xmlns:c16="http://schemas.microsoft.com/office/drawing/2014/chart" uri="{C3380CC4-5D6E-409C-BE32-E72D297353CC}">
                  <c16:uniqueId val="{0000002A-8A27-43A2-9891-C256766B6107}"/>
                </c:ext>
              </c:extLst>
            </c:dLbl>
            <c:dLbl>
              <c:idx val="5"/>
              <c:delete val="1"/>
              <c:extLst>
                <c:ext xmlns:c15="http://schemas.microsoft.com/office/drawing/2012/chart" uri="{CE6537A1-D6FC-4f65-9D91-7224C49458BB}"/>
                <c:ext xmlns:c16="http://schemas.microsoft.com/office/drawing/2014/chart" uri="{C3380CC4-5D6E-409C-BE32-E72D297353CC}">
                  <c16:uniqueId val="{0000002B-8A27-43A2-9891-C256766B6107}"/>
                </c:ext>
              </c:extLst>
            </c:dLbl>
            <c:dLbl>
              <c:idx val="6"/>
              <c:delete val="1"/>
              <c:extLst>
                <c:ext xmlns:c15="http://schemas.microsoft.com/office/drawing/2012/chart" uri="{CE6537A1-D6FC-4f65-9D91-7224C49458BB}"/>
                <c:ext xmlns:c16="http://schemas.microsoft.com/office/drawing/2014/chart" uri="{C3380CC4-5D6E-409C-BE32-E72D297353CC}">
                  <c16:uniqueId val="{0000002C-8A27-43A2-9891-C256766B6107}"/>
                </c:ext>
              </c:extLst>
            </c:dLbl>
            <c:dLbl>
              <c:idx val="7"/>
              <c:delete val="1"/>
              <c:extLst>
                <c:ext xmlns:c15="http://schemas.microsoft.com/office/drawing/2012/chart" uri="{CE6537A1-D6FC-4f65-9D91-7224C49458BB}"/>
                <c:ext xmlns:c16="http://schemas.microsoft.com/office/drawing/2014/chart" uri="{C3380CC4-5D6E-409C-BE32-E72D297353CC}">
                  <c16:uniqueId val="{0000002D-8A27-43A2-9891-C256766B6107}"/>
                </c:ext>
              </c:extLst>
            </c:dLbl>
            <c:dLbl>
              <c:idx val="8"/>
              <c:delete val="1"/>
              <c:extLst>
                <c:ext xmlns:c15="http://schemas.microsoft.com/office/drawing/2012/chart" uri="{CE6537A1-D6FC-4f65-9D91-7224C49458BB}"/>
                <c:ext xmlns:c16="http://schemas.microsoft.com/office/drawing/2014/chart" uri="{C3380CC4-5D6E-409C-BE32-E72D297353CC}">
                  <c16:uniqueId val="{0000002E-8A27-43A2-9891-C256766B6107}"/>
                </c:ext>
              </c:extLst>
            </c:dLbl>
            <c:dLbl>
              <c:idx val="9"/>
              <c:delete val="1"/>
              <c:extLst>
                <c:ext xmlns:c15="http://schemas.microsoft.com/office/drawing/2012/chart" uri="{CE6537A1-D6FC-4f65-9D91-7224C49458BB}"/>
                <c:ext xmlns:c16="http://schemas.microsoft.com/office/drawing/2014/chart" uri="{C3380CC4-5D6E-409C-BE32-E72D297353CC}">
                  <c16:uniqueId val="{0000002F-8A27-43A2-9891-C256766B6107}"/>
                </c:ext>
              </c:extLst>
            </c:dLbl>
            <c:dLbl>
              <c:idx val="10"/>
              <c:delete val="1"/>
              <c:extLst>
                <c:ext xmlns:c15="http://schemas.microsoft.com/office/drawing/2012/chart" uri="{CE6537A1-D6FC-4f65-9D91-7224C49458BB}"/>
                <c:ext xmlns:c16="http://schemas.microsoft.com/office/drawing/2014/chart" uri="{C3380CC4-5D6E-409C-BE32-E72D297353CC}">
                  <c16:uniqueId val="{00000030-8A27-43A2-9891-C256766B6107}"/>
                </c:ext>
              </c:extLst>
            </c:dLbl>
            <c:dLbl>
              <c:idx val="11"/>
              <c:delete val="1"/>
              <c:extLst>
                <c:ext xmlns:c15="http://schemas.microsoft.com/office/drawing/2012/chart" uri="{CE6537A1-D6FC-4f65-9D91-7224C49458BB}"/>
                <c:ext xmlns:c16="http://schemas.microsoft.com/office/drawing/2014/chart" uri="{C3380CC4-5D6E-409C-BE32-E72D297353CC}">
                  <c16:uniqueId val="{00000031-8A27-43A2-9891-C256766B6107}"/>
                </c:ext>
              </c:extLst>
            </c:dLbl>
            <c:dLbl>
              <c:idx val="12"/>
              <c:delete val="1"/>
              <c:extLst>
                <c:ext xmlns:c15="http://schemas.microsoft.com/office/drawing/2012/chart" uri="{CE6537A1-D6FC-4f65-9D91-7224C49458BB}"/>
                <c:ext xmlns:c16="http://schemas.microsoft.com/office/drawing/2014/chart" uri="{C3380CC4-5D6E-409C-BE32-E72D297353CC}">
                  <c16:uniqueId val="{00000032-8A27-43A2-9891-C256766B6107}"/>
                </c:ext>
              </c:extLst>
            </c:dLbl>
            <c:dLbl>
              <c:idx val="13"/>
              <c:delete val="1"/>
              <c:extLst>
                <c:ext xmlns:c15="http://schemas.microsoft.com/office/drawing/2012/chart" uri="{CE6537A1-D6FC-4f65-9D91-7224C49458BB}"/>
                <c:ext xmlns:c16="http://schemas.microsoft.com/office/drawing/2014/chart" uri="{C3380CC4-5D6E-409C-BE32-E72D297353CC}">
                  <c16:uniqueId val="{00000033-8A27-43A2-9891-C256766B6107}"/>
                </c:ext>
              </c:extLst>
            </c:dLbl>
            <c:dLbl>
              <c:idx val="14"/>
              <c:delete val="1"/>
              <c:extLst>
                <c:ext xmlns:c15="http://schemas.microsoft.com/office/drawing/2012/chart" uri="{CE6537A1-D6FC-4f65-9D91-7224C49458BB}"/>
                <c:ext xmlns:c16="http://schemas.microsoft.com/office/drawing/2014/chart" uri="{C3380CC4-5D6E-409C-BE32-E72D297353CC}">
                  <c16:uniqueId val="{00000034-8A27-43A2-9891-C256766B6107}"/>
                </c:ext>
              </c:extLst>
            </c:dLbl>
            <c:dLbl>
              <c:idx val="15"/>
              <c:delete val="1"/>
              <c:extLst>
                <c:ext xmlns:c15="http://schemas.microsoft.com/office/drawing/2012/chart" uri="{CE6537A1-D6FC-4f65-9D91-7224C49458BB}"/>
                <c:ext xmlns:c16="http://schemas.microsoft.com/office/drawing/2014/chart" uri="{C3380CC4-5D6E-409C-BE32-E72D297353CC}">
                  <c16:uniqueId val="{00000035-8A27-43A2-9891-C256766B6107}"/>
                </c:ext>
              </c:extLst>
            </c:dLbl>
            <c:dLbl>
              <c:idx val="16"/>
              <c:delete val="1"/>
              <c:extLst>
                <c:ext xmlns:c15="http://schemas.microsoft.com/office/drawing/2012/chart" uri="{CE6537A1-D6FC-4f65-9D91-7224C49458BB}"/>
                <c:ext xmlns:c16="http://schemas.microsoft.com/office/drawing/2014/chart" uri="{C3380CC4-5D6E-409C-BE32-E72D297353CC}">
                  <c16:uniqueId val="{00000036-8A27-43A2-9891-C256766B6107}"/>
                </c:ext>
              </c:extLst>
            </c:dLbl>
            <c:dLbl>
              <c:idx val="17"/>
              <c:delete val="1"/>
              <c:extLst>
                <c:ext xmlns:c15="http://schemas.microsoft.com/office/drawing/2012/chart" uri="{CE6537A1-D6FC-4f65-9D91-7224C49458BB}"/>
                <c:ext xmlns:c16="http://schemas.microsoft.com/office/drawing/2014/chart" uri="{C3380CC4-5D6E-409C-BE32-E72D297353CC}">
                  <c16:uniqueId val="{00000037-8A27-43A2-9891-C256766B6107}"/>
                </c:ext>
              </c:extLst>
            </c:dLbl>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17th – 20th Dec '21</c:v>
                </c:pt>
                <c:pt idx="1">
                  <c:v>29th Dec – 
4th Jan '22</c:v>
                </c:pt>
                <c:pt idx="2">
                  <c:v>28th – 31st Jan ’22</c:v>
                </c:pt>
                <c:pt idx="3">
                  <c:v>15th – 16th  Feb ’22</c:v>
                </c:pt>
                <c:pt idx="4">
                  <c:v>30th Mar – 
4th Apr ’22</c:v>
                </c:pt>
                <c:pt idx="5">
                  <c:v>29th Apr –
3rd May’22</c:v>
                </c:pt>
                <c:pt idx="6">
                  <c:v>10th – 17th Jun ‘22</c:v>
                </c:pt>
                <c:pt idx="7">
                  <c:v>29th Aug – 
5th Sept ‘22</c:v>
                </c:pt>
                <c:pt idx="8">
                  <c:v>6th – 19th Sept ‘22</c:v>
                </c:pt>
                <c:pt idx="9">
                  <c:v>20th Sept – 3rd Oct ‘22</c:v>
                </c:pt>
                <c:pt idx="10">
                  <c:v>4th - 17th 
Oct '22</c:v>
                </c:pt>
                <c:pt idx="11">
                  <c:v>18th - 31st 
Oct '22</c:v>
                </c:pt>
                <c:pt idx="12">
                  <c:v>1st - 14th 
Nov '22</c:v>
                </c:pt>
                <c:pt idx="13">
                  <c:v>15th - 28th
Nov '22</c:v>
                </c:pt>
                <c:pt idx="14">
                  <c:v>29th Nov - 12th Dec '22</c:v>
                </c:pt>
                <c:pt idx="15">
                  <c:v>13th Dec  - 2nd Jan '23</c:v>
                </c:pt>
                <c:pt idx="16">
                  <c:v>3rd - 16th
Jan '23</c:v>
                </c:pt>
                <c:pt idx="17">
                  <c:v>17th - 30th 
Jan '23</c:v>
                </c:pt>
                <c:pt idx="18">
                  <c:v>31st Jan -
13th Feb '23</c:v>
                </c:pt>
              </c:strCache>
            </c:strRef>
          </c:cat>
          <c:val>
            <c:numRef>
              <c:f>Sheet1!$D$2:$D$20</c:f>
              <c:numCache>
                <c:formatCode>0%</c:formatCode>
                <c:ptCount val="19"/>
                <c:pt idx="0">
                  <c:v>0.13</c:v>
                </c:pt>
                <c:pt idx="1">
                  <c:v>0.17</c:v>
                </c:pt>
                <c:pt idx="2">
                  <c:v>0.1</c:v>
                </c:pt>
                <c:pt idx="3">
                  <c:v>0.12</c:v>
                </c:pt>
                <c:pt idx="4">
                  <c:v>0.09</c:v>
                </c:pt>
                <c:pt idx="5">
                  <c:v>0.12</c:v>
                </c:pt>
                <c:pt idx="6">
                  <c:v>0.12</c:v>
                </c:pt>
                <c:pt idx="7">
                  <c:v>0.09</c:v>
                </c:pt>
                <c:pt idx="8">
                  <c:v>0.11</c:v>
                </c:pt>
                <c:pt idx="9">
                  <c:v>0.1</c:v>
                </c:pt>
                <c:pt idx="10">
                  <c:v>0.06</c:v>
                </c:pt>
                <c:pt idx="11">
                  <c:v>0.1</c:v>
                </c:pt>
                <c:pt idx="12">
                  <c:v>0.08</c:v>
                </c:pt>
                <c:pt idx="13">
                  <c:v>0.12</c:v>
                </c:pt>
                <c:pt idx="14">
                  <c:v>0.11</c:v>
                </c:pt>
                <c:pt idx="15">
                  <c:v>0.05</c:v>
                </c:pt>
                <c:pt idx="16">
                  <c:v>0.09</c:v>
                </c:pt>
                <c:pt idx="17">
                  <c:v>0.08</c:v>
                </c:pt>
                <c:pt idx="18">
                  <c:v>0.04</c:v>
                </c:pt>
              </c:numCache>
            </c:numRef>
          </c:val>
          <c:smooth val="1"/>
          <c:extLst>
            <c:ext xmlns:c16="http://schemas.microsoft.com/office/drawing/2014/chart" uri="{C3380CC4-5D6E-409C-BE32-E72D297353CC}">
              <c16:uniqueId val="{00000038-8A27-43A2-9891-C256766B6107}"/>
            </c:ext>
          </c:extLst>
        </c:ser>
        <c:ser>
          <c:idx val="3"/>
          <c:order val="3"/>
          <c:tx>
            <c:strRef>
              <c:f>Sheet1!$E$1</c:f>
              <c:strCache>
                <c:ptCount val="1"/>
                <c:pt idx="0">
                  <c:v>I have regular contact with somebody who is elderly / vulnerable</c:v>
                </c:pt>
              </c:strCache>
            </c:strRef>
          </c:tx>
          <c:spPr>
            <a:ln w="28575" cap="rnd" cmpd="dbl">
              <a:solidFill>
                <a:schemeClr val="accent3">
                  <a:lumMod val="50000"/>
                </a:schemeClr>
              </a:solidFill>
              <a:prstDash val="solid"/>
              <a:round/>
            </a:ln>
            <a:effectLst/>
          </c:spPr>
          <c:marker>
            <c:symbol val="circle"/>
            <c:size val="5"/>
            <c:spPr>
              <a:solidFill>
                <a:schemeClr val="accent3"/>
              </a:solidFill>
              <a:ln w="9525">
                <a:solidFill>
                  <a:schemeClr val="accent3"/>
                </a:solidFill>
              </a:ln>
              <a:effectLst/>
            </c:spPr>
          </c:marker>
          <c:dPt>
            <c:idx val="10"/>
            <c:marker>
              <c:symbol val="circle"/>
              <c:size val="5"/>
              <c:spPr>
                <a:solidFill>
                  <a:schemeClr val="accent3"/>
                </a:solidFill>
                <a:ln w="9525">
                  <a:solidFill>
                    <a:schemeClr val="accent3"/>
                  </a:solidFill>
                </a:ln>
                <a:effectLst/>
              </c:spPr>
            </c:marker>
            <c:bubble3D val="0"/>
            <c:extLst>
              <c:ext xmlns:c16="http://schemas.microsoft.com/office/drawing/2014/chart" uri="{C3380CC4-5D6E-409C-BE32-E72D297353CC}">
                <c16:uniqueId val="{00000039-8A27-43A2-9891-C256766B6107}"/>
              </c:ext>
            </c:extLst>
          </c:dPt>
          <c:dLbls>
            <c:dLbl>
              <c:idx val="0"/>
              <c:layout>
                <c:manualLayout>
                  <c:x val="-4.490986293628952E-2"/>
                  <c:y val="-1.53811199296198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1FE-4C0C-B273-291808CCFE29}"/>
                </c:ext>
              </c:extLst>
            </c:dLbl>
            <c:dLbl>
              <c:idx val="1"/>
              <c:delete val="1"/>
              <c:extLst>
                <c:ext xmlns:c15="http://schemas.microsoft.com/office/drawing/2012/chart" uri="{CE6537A1-D6FC-4f65-9D91-7224C49458BB}"/>
                <c:ext xmlns:c16="http://schemas.microsoft.com/office/drawing/2014/chart" uri="{C3380CC4-5D6E-409C-BE32-E72D297353CC}">
                  <c16:uniqueId val="{0000003A-8A27-43A2-9891-C256766B6107}"/>
                </c:ext>
              </c:extLst>
            </c:dLbl>
            <c:dLbl>
              <c:idx val="2"/>
              <c:delete val="1"/>
              <c:extLst>
                <c:ext xmlns:c15="http://schemas.microsoft.com/office/drawing/2012/chart" uri="{CE6537A1-D6FC-4f65-9D91-7224C49458BB}"/>
                <c:ext xmlns:c16="http://schemas.microsoft.com/office/drawing/2014/chart" uri="{C3380CC4-5D6E-409C-BE32-E72D297353CC}">
                  <c16:uniqueId val="{0000003B-8A27-43A2-9891-C256766B6107}"/>
                </c:ext>
              </c:extLst>
            </c:dLbl>
            <c:dLbl>
              <c:idx val="3"/>
              <c:delete val="1"/>
              <c:extLst>
                <c:ext xmlns:c15="http://schemas.microsoft.com/office/drawing/2012/chart" uri="{CE6537A1-D6FC-4f65-9D91-7224C49458BB}"/>
                <c:ext xmlns:c16="http://schemas.microsoft.com/office/drawing/2014/chart" uri="{C3380CC4-5D6E-409C-BE32-E72D297353CC}">
                  <c16:uniqueId val="{0000003C-8A27-43A2-9891-C256766B6107}"/>
                </c:ext>
              </c:extLst>
            </c:dLbl>
            <c:dLbl>
              <c:idx val="4"/>
              <c:delete val="1"/>
              <c:extLst>
                <c:ext xmlns:c15="http://schemas.microsoft.com/office/drawing/2012/chart" uri="{CE6537A1-D6FC-4f65-9D91-7224C49458BB}"/>
                <c:ext xmlns:c16="http://schemas.microsoft.com/office/drawing/2014/chart" uri="{C3380CC4-5D6E-409C-BE32-E72D297353CC}">
                  <c16:uniqueId val="{0000003D-8A27-43A2-9891-C256766B6107}"/>
                </c:ext>
              </c:extLst>
            </c:dLbl>
            <c:dLbl>
              <c:idx val="5"/>
              <c:delete val="1"/>
              <c:extLst>
                <c:ext xmlns:c15="http://schemas.microsoft.com/office/drawing/2012/chart" uri="{CE6537A1-D6FC-4f65-9D91-7224C49458BB}"/>
                <c:ext xmlns:c16="http://schemas.microsoft.com/office/drawing/2014/chart" uri="{C3380CC4-5D6E-409C-BE32-E72D297353CC}">
                  <c16:uniqueId val="{0000003E-8A27-43A2-9891-C256766B6107}"/>
                </c:ext>
              </c:extLst>
            </c:dLbl>
            <c:dLbl>
              <c:idx val="6"/>
              <c:delete val="1"/>
              <c:extLst>
                <c:ext xmlns:c15="http://schemas.microsoft.com/office/drawing/2012/chart" uri="{CE6537A1-D6FC-4f65-9D91-7224C49458BB}"/>
                <c:ext xmlns:c16="http://schemas.microsoft.com/office/drawing/2014/chart" uri="{C3380CC4-5D6E-409C-BE32-E72D297353CC}">
                  <c16:uniqueId val="{0000003F-8A27-43A2-9891-C256766B6107}"/>
                </c:ext>
              </c:extLst>
            </c:dLbl>
            <c:dLbl>
              <c:idx val="7"/>
              <c:delete val="1"/>
              <c:extLst>
                <c:ext xmlns:c15="http://schemas.microsoft.com/office/drawing/2012/chart" uri="{CE6537A1-D6FC-4f65-9D91-7224C49458BB}"/>
                <c:ext xmlns:c16="http://schemas.microsoft.com/office/drawing/2014/chart" uri="{C3380CC4-5D6E-409C-BE32-E72D297353CC}">
                  <c16:uniqueId val="{00000040-8A27-43A2-9891-C256766B6107}"/>
                </c:ext>
              </c:extLst>
            </c:dLbl>
            <c:dLbl>
              <c:idx val="8"/>
              <c:delete val="1"/>
              <c:extLst>
                <c:ext xmlns:c15="http://schemas.microsoft.com/office/drawing/2012/chart" uri="{CE6537A1-D6FC-4f65-9D91-7224C49458BB}"/>
                <c:ext xmlns:c16="http://schemas.microsoft.com/office/drawing/2014/chart" uri="{C3380CC4-5D6E-409C-BE32-E72D297353CC}">
                  <c16:uniqueId val="{00000041-8A27-43A2-9891-C256766B6107}"/>
                </c:ext>
              </c:extLst>
            </c:dLbl>
            <c:dLbl>
              <c:idx val="9"/>
              <c:delete val="1"/>
              <c:extLst>
                <c:ext xmlns:c15="http://schemas.microsoft.com/office/drawing/2012/chart" uri="{CE6537A1-D6FC-4f65-9D91-7224C49458BB}"/>
                <c:ext xmlns:c16="http://schemas.microsoft.com/office/drawing/2014/chart" uri="{C3380CC4-5D6E-409C-BE32-E72D297353CC}">
                  <c16:uniqueId val="{00000042-8A27-43A2-9891-C256766B6107}"/>
                </c:ext>
              </c:extLst>
            </c:dLbl>
            <c:dLbl>
              <c:idx val="10"/>
              <c:delete val="1"/>
              <c:extLst>
                <c:ext xmlns:c15="http://schemas.microsoft.com/office/drawing/2012/chart" uri="{CE6537A1-D6FC-4f65-9D91-7224C49458BB}"/>
                <c:ext xmlns:c16="http://schemas.microsoft.com/office/drawing/2014/chart" uri="{C3380CC4-5D6E-409C-BE32-E72D297353CC}">
                  <c16:uniqueId val="{00000039-8A27-43A2-9891-C256766B6107}"/>
                </c:ext>
              </c:extLst>
            </c:dLbl>
            <c:dLbl>
              <c:idx val="11"/>
              <c:delete val="1"/>
              <c:extLst>
                <c:ext xmlns:c15="http://schemas.microsoft.com/office/drawing/2012/chart" uri="{CE6537A1-D6FC-4f65-9D91-7224C49458BB}"/>
                <c:ext xmlns:c16="http://schemas.microsoft.com/office/drawing/2014/chart" uri="{C3380CC4-5D6E-409C-BE32-E72D297353CC}">
                  <c16:uniqueId val="{00000043-8A27-43A2-9891-C256766B6107}"/>
                </c:ext>
              </c:extLst>
            </c:dLbl>
            <c:dLbl>
              <c:idx val="12"/>
              <c:delete val="1"/>
              <c:extLst>
                <c:ext xmlns:c15="http://schemas.microsoft.com/office/drawing/2012/chart" uri="{CE6537A1-D6FC-4f65-9D91-7224C49458BB}"/>
                <c:ext xmlns:c16="http://schemas.microsoft.com/office/drawing/2014/chart" uri="{C3380CC4-5D6E-409C-BE32-E72D297353CC}">
                  <c16:uniqueId val="{00000044-8A27-43A2-9891-C256766B6107}"/>
                </c:ext>
              </c:extLst>
            </c:dLbl>
            <c:dLbl>
              <c:idx val="13"/>
              <c:delete val="1"/>
              <c:extLst>
                <c:ext xmlns:c15="http://schemas.microsoft.com/office/drawing/2012/chart" uri="{CE6537A1-D6FC-4f65-9D91-7224C49458BB}"/>
                <c:ext xmlns:c16="http://schemas.microsoft.com/office/drawing/2014/chart" uri="{C3380CC4-5D6E-409C-BE32-E72D297353CC}">
                  <c16:uniqueId val="{00000045-8A27-43A2-9891-C256766B6107}"/>
                </c:ext>
              </c:extLst>
            </c:dLbl>
            <c:dLbl>
              <c:idx val="14"/>
              <c:delete val="1"/>
              <c:extLst>
                <c:ext xmlns:c15="http://schemas.microsoft.com/office/drawing/2012/chart" uri="{CE6537A1-D6FC-4f65-9D91-7224C49458BB}"/>
                <c:ext xmlns:c16="http://schemas.microsoft.com/office/drawing/2014/chart" uri="{C3380CC4-5D6E-409C-BE32-E72D297353CC}">
                  <c16:uniqueId val="{00000046-8A27-43A2-9891-C256766B6107}"/>
                </c:ext>
              </c:extLst>
            </c:dLbl>
            <c:dLbl>
              <c:idx val="15"/>
              <c:delete val="1"/>
              <c:extLst>
                <c:ext xmlns:c15="http://schemas.microsoft.com/office/drawing/2012/chart" uri="{CE6537A1-D6FC-4f65-9D91-7224C49458BB}"/>
                <c:ext xmlns:c16="http://schemas.microsoft.com/office/drawing/2014/chart" uri="{C3380CC4-5D6E-409C-BE32-E72D297353CC}">
                  <c16:uniqueId val="{00000047-8A27-43A2-9891-C256766B6107}"/>
                </c:ext>
              </c:extLst>
            </c:dLbl>
            <c:dLbl>
              <c:idx val="16"/>
              <c:delete val="1"/>
              <c:extLst>
                <c:ext xmlns:c15="http://schemas.microsoft.com/office/drawing/2012/chart" uri="{CE6537A1-D6FC-4f65-9D91-7224C49458BB}"/>
                <c:ext xmlns:c16="http://schemas.microsoft.com/office/drawing/2014/chart" uri="{C3380CC4-5D6E-409C-BE32-E72D297353CC}">
                  <c16:uniqueId val="{00000048-8A27-43A2-9891-C256766B6107}"/>
                </c:ext>
              </c:extLst>
            </c:dLbl>
            <c:dLbl>
              <c:idx val="17"/>
              <c:delete val="1"/>
              <c:extLst>
                <c:ext xmlns:c15="http://schemas.microsoft.com/office/drawing/2012/chart" uri="{CE6537A1-D6FC-4f65-9D91-7224C49458BB}"/>
                <c:ext xmlns:c16="http://schemas.microsoft.com/office/drawing/2014/chart" uri="{C3380CC4-5D6E-409C-BE32-E72D297353CC}">
                  <c16:uniqueId val="{00000049-8A27-43A2-9891-C256766B6107}"/>
                </c:ext>
              </c:extLst>
            </c:dLbl>
            <c:dLbl>
              <c:idx val="18"/>
              <c:delete val="1"/>
              <c:extLst>
                <c:ext xmlns:c15="http://schemas.microsoft.com/office/drawing/2012/chart" uri="{CE6537A1-D6FC-4f65-9D91-7224C49458BB}"/>
                <c:ext xmlns:c16="http://schemas.microsoft.com/office/drawing/2014/chart" uri="{C3380CC4-5D6E-409C-BE32-E72D297353CC}">
                  <c16:uniqueId val="{0000004A-8A27-43A2-9891-C256766B6107}"/>
                </c:ext>
              </c:extLst>
            </c:dLbl>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17th – 20th Dec '21</c:v>
                </c:pt>
                <c:pt idx="1">
                  <c:v>29th Dec – 
4th Jan '22</c:v>
                </c:pt>
                <c:pt idx="2">
                  <c:v>28th – 31st Jan ’22</c:v>
                </c:pt>
                <c:pt idx="3">
                  <c:v>15th – 16th  Feb ’22</c:v>
                </c:pt>
                <c:pt idx="4">
                  <c:v>30th Mar – 
4th Apr ’22</c:v>
                </c:pt>
                <c:pt idx="5">
                  <c:v>29th Apr –
3rd May’22</c:v>
                </c:pt>
                <c:pt idx="6">
                  <c:v>10th – 17th Jun ‘22</c:v>
                </c:pt>
                <c:pt idx="7">
                  <c:v>29th Aug – 
5th Sept ‘22</c:v>
                </c:pt>
                <c:pt idx="8">
                  <c:v>6th – 19th Sept ‘22</c:v>
                </c:pt>
                <c:pt idx="9">
                  <c:v>20th Sept – 3rd Oct ‘22</c:v>
                </c:pt>
                <c:pt idx="10">
                  <c:v>4th - 17th 
Oct '22</c:v>
                </c:pt>
                <c:pt idx="11">
                  <c:v>18th - 31st 
Oct '22</c:v>
                </c:pt>
                <c:pt idx="12">
                  <c:v>1st - 14th 
Nov '22</c:v>
                </c:pt>
                <c:pt idx="13">
                  <c:v>15th - 28th
Nov '22</c:v>
                </c:pt>
                <c:pt idx="14">
                  <c:v>29th Nov - 12th Dec '22</c:v>
                </c:pt>
                <c:pt idx="15">
                  <c:v>13th Dec  - 2nd Jan '23</c:v>
                </c:pt>
                <c:pt idx="16">
                  <c:v>3rd - 16th
Jan '23</c:v>
                </c:pt>
                <c:pt idx="17">
                  <c:v>17th - 30th 
Jan '23</c:v>
                </c:pt>
                <c:pt idx="18">
                  <c:v>31st Jan -
13th Feb '23</c:v>
                </c:pt>
              </c:strCache>
            </c:strRef>
          </c:cat>
          <c:val>
            <c:numRef>
              <c:f>Sheet1!$E$2:$E$20</c:f>
              <c:numCache>
                <c:formatCode>0%</c:formatCode>
                <c:ptCount val="19"/>
                <c:pt idx="0">
                  <c:v>0.14000000000000001</c:v>
                </c:pt>
                <c:pt idx="1">
                  <c:v>0.18</c:v>
                </c:pt>
                <c:pt idx="2">
                  <c:v>0.11</c:v>
                </c:pt>
                <c:pt idx="3">
                  <c:v>0.14000000000000001</c:v>
                </c:pt>
                <c:pt idx="4">
                  <c:v>0.19</c:v>
                </c:pt>
                <c:pt idx="5">
                  <c:v>0.19</c:v>
                </c:pt>
                <c:pt idx="6">
                  <c:v>0.2</c:v>
                </c:pt>
                <c:pt idx="7">
                  <c:v>0.12</c:v>
                </c:pt>
                <c:pt idx="8">
                  <c:v>0.25</c:v>
                </c:pt>
                <c:pt idx="9">
                  <c:v>0.16</c:v>
                </c:pt>
                <c:pt idx="10">
                  <c:v>0.15</c:v>
                </c:pt>
                <c:pt idx="11">
                  <c:v>0.19</c:v>
                </c:pt>
                <c:pt idx="12">
                  <c:v>0.16</c:v>
                </c:pt>
                <c:pt idx="13">
                  <c:v>0.14000000000000001</c:v>
                </c:pt>
                <c:pt idx="14">
                  <c:v>0.2</c:v>
                </c:pt>
                <c:pt idx="15">
                  <c:v>0.23</c:v>
                </c:pt>
                <c:pt idx="16">
                  <c:v>0.19</c:v>
                </c:pt>
                <c:pt idx="17">
                  <c:v>0.19</c:v>
                </c:pt>
                <c:pt idx="18">
                  <c:v>0.15</c:v>
                </c:pt>
              </c:numCache>
            </c:numRef>
          </c:val>
          <c:smooth val="1"/>
          <c:extLst>
            <c:ext xmlns:c16="http://schemas.microsoft.com/office/drawing/2014/chart" uri="{C3380CC4-5D6E-409C-BE32-E72D297353CC}">
              <c16:uniqueId val="{0000004B-8A27-43A2-9891-C256766B6107}"/>
            </c:ext>
          </c:extLst>
        </c:ser>
        <c:ser>
          <c:idx val="4"/>
          <c:order val="4"/>
          <c:tx>
            <c:strRef>
              <c:f>Sheet1!$F$1</c:f>
              <c:strCache>
                <c:ptCount val="1"/>
                <c:pt idx="0">
                  <c:v>Testing because I was asked to NET</c:v>
                </c:pt>
              </c:strCache>
            </c:strRef>
          </c:tx>
          <c:spPr>
            <a:ln w="28575" cap="rnd" cmpd="dbl">
              <a:solidFill>
                <a:schemeClr val="tx2">
                  <a:lumMod val="60000"/>
                  <a:lumOff val="40000"/>
                </a:schemeClr>
              </a:solidFill>
              <a:prstDash val="sysDash"/>
              <a:round/>
            </a:ln>
            <a:effectLst/>
          </c:spPr>
          <c:marker>
            <c:symbol val="diamond"/>
            <c:size val="5"/>
            <c:spPr>
              <a:solidFill>
                <a:schemeClr val="accent3"/>
              </a:solidFill>
              <a:ln w="9525">
                <a:solidFill>
                  <a:schemeClr val="accent3"/>
                </a:solidFill>
                <a:prstDash val="sysDash"/>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4C-8A27-43A2-9891-C256766B6107}"/>
                </c:ext>
              </c:extLst>
            </c:dLbl>
            <c:dLbl>
              <c:idx val="1"/>
              <c:delete val="1"/>
              <c:extLst>
                <c:ext xmlns:c15="http://schemas.microsoft.com/office/drawing/2012/chart" uri="{CE6537A1-D6FC-4f65-9D91-7224C49458BB}"/>
                <c:ext xmlns:c16="http://schemas.microsoft.com/office/drawing/2014/chart" uri="{C3380CC4-5D6E-409C-BE32-E72D297353CC}">
                  <c16:uniqueId val="{0000004D-8A27-43A2-9891-C256766B6107}"/>
                </c:ext>
              </c:extLst>
            </c:dLbl>
            <c:dLbl>
              <c:idx val="2"/>
              <c:delete val="1"/>
              <c:extLst>
                <c:ext xmlns:c15="http://schemas.microsoft.com/office/drawing/2012/chart" uri="{CE6537A1-D6FC-4f65-9D91-7224C49458BB}"/>
                <c:ext xmlns:c16="http://schemas.microsoft.com/office/drawing/2014/chart" uri="{C3380CC4-5D6E-409C-BE32-E72D297353CC}">
                  <c16:uniqueId val="{0000004E-8A27-43A2-9891-C256766B6107}"/>
                </c:ext>
              </c:extLst>
            </c:dLbl>
            <c:dLbl>
              <c:idx val="3"/>
              <c:delete val="1"/>
              <c:extLst>
                <c:ext xmlns:c15="http://schemas.microsoft.com/office/drawing/2012/chart" uri="{CE6537A1-D6FC-4f65-9D91-7224C49458BB}"/>
                <c:ext xmlns:c16="http://schemas.microsoft.com/office/drawing/2014/chart" uri="{C3380CC4-5D6E-409C-BE32-E72D297353CC}">
                  <c16:uniqueId val="{0000004F-8A27-43A2-9891-C256766B6107}"/>
                </c:ext>
              </c:extLst>
            </c:dLbl>
            <c:dLbl>
              <c:idx val="4"/>
              <c:delete val="1"/>
              <c:extLst>
                <c:ext xmlns:c15="http://schemas.microsoft.com/office/drawing/2012/chart" uri="{CE6537A1-D6FC-4f65-9D91-7224C49458BB}"/>
                <c:ext xmlns:c16="http://schemas.microsoft.com/office/drawing/2014/chart" uri="{C3380CC4-5D6E-409C-BE32-E72D297353CC}">
                  <c16:uniqueId val="{00000050-8A27-43A2-9891-C256766B6107}"/>
                </c:ext>
              </c:extLst>
            </c:dLbl>
            <c:dLbl>
              <c:idx val="5"/>
              <c:delete val="1"/>
              <c:extLst>
                <c:ext xmlns:c15="http://schemas.microsoft.com/office/drawing/2012/chart" uri="{CE6537A1-D6FC-4f65-9D91-7224C49458BB}"/>
                <c:ext xmlns:c16="http://schemas.microsoft.com/office/drawing/2014/chart" uri="{C3380CC4-5D6E-409C-BE32-E72D297353CC}">
                  <c16:uniqueId val="{00000051-8A27-43A2-9891-C256766B6107}"/>
                </c:ext>
              </c:extLst>
            </c:dLbl>
            <c:dLbl>
              <c:idx val="6"/>
              <c:delete val="1"/>
              <c:extLst>
                <c:ext xmlns:c15="http://schemas.microsoft.com/office/drawing/2012/chart" uri="{CE6537A1-D6FC-4f65-9D91-7224C49458BB}"/>
                <c:ext xmlns:c16="http://schemas.microsoft.com/office/drawing/2014/chart" uri="{C3380CC4-5D6E-409C-BE32-E72D297353CC}">
                  <c16:uniqueId val="{00000052-8A27-43A2-9891-C256766B6107}"/>
                </c:ext>
              </c:extLst>
            </c:dLbl>
            <c:dLbl>
              <c:idx val="7"/>
              <c:delete val="1"/>
              <c:extLst>
                <c:ext xmlns:c15="http://schemas.microsoft.com/office/drawing/2012/chart" uri="{CE6537A1-D6FC-4f65-9D91-7224C49458BB}"/>
                <c:ext xmlns:c16="http://schemas.microsoft.com/office/drawing/2014/chart" uri="{C3380CC4-5D6E-409C-BE32-E72D297353CC}">
                  <c16:uniqueId val="{00000053-8A27-43A2-9891-C256766B6107}"/>
                </c:ext>
              </c:extLst>
            </c:dLbl>
            <c:dLbl>
              <c:idx val="8"/>
              <c:delete val="1"/>
              <c:extLst>
                <c:ext xmlns:c15="http://schemas.microsoft.com/office/drawing/2012/chart" uri="{CE6537A1-D6FC-4f65-9D91-7224C49458BB}"/>
                <c:ext xmlns:c16="http://schemas.microsoft.com/office/drawing/2014/chart" uri="{C3380CC4-5D6E-409C-BE32-E72D297353CC}">
                  <c16:uniqueId val="{00000054-8A27-43A2-9891-C256766B6107}"/>
                </c:ext>
              </c:extLst>
            </c:dLbl>
            <c:dLbl>
              <c:idx val="9"/>
              <c:delete val="1"/>
              <c:extLst>
                <c:ext xmlns:c15="http://schemas.microsoft.com/office/drawing/2012/chart" uri="{CE6537A1-D6FC-4f65-9D91-7224C49458BB}"/>
                <c:ext xmlns:c16="http://schemas.microsoft.com/office/drawing/2014/chart" uri="{C3380CC4-5D6E-409C-BE32-E72D297353CC}">
                  <c16:uniqueId val="{00000055-8A27-43A2-9891-C256766B6107}"/>
                </c:ext>
              </c:extLst>
            </c:dLbl>
            <c:dLbl>
              <c:idx val="10"/>
              <c:delete val="1"/>
              <c:extLst>
                <c:ext xmlns:c15="http://schemas.microsoft.com/office/drawing/2012/chart" uri="{CE6537A1-D6FC-4f65-9D91-7224C49458BB}"/>
                <c:ext xmlns:c16="http://schemas.microsoft.com/office/drawing/2014/chart" uri="{C3380CC4-5D6E-409C-BE32-E72D297353CC}">
                  <c16:uniqueId val="{00000056-8A27-43A2-9891-C256766B6107}"/>
                </c:ext>
              </c:extLst>
            </c:dLbl>
            <c:dLbl>
              <c:idx val="11"/>
              <c:delete val="1"/>
              <c:extLst>
                <c:ext xmlns:c15="http://schemas.microsoft.com/office/drawing/2012/chart" uri="{CE6537A1-D6FC-4f65-9D91-7224C49458BB}"/>
                <c:ext xmlns:c16="http://schemas.microsoft.com/office/drawing/2014/chart" uri="{C3380CC4-5D6E-409C-BE32-E72D297353CC}">
                  <c16:uniqueId val="{00000057-8A27-43A2-9891-C256766B6107}"/>
                </c:ext>
              </c:extLst>
            </c:dLbl>
            <c:dLbl>
              <c:idx val="12"/>
              <c:delete val="1"/>
              <c:extLst>
                <c:ext xmlns:c15="http://schemas.microsoft.com/office/drawing/2012/chart" uri="{CE6537A1-D6FC-4f65-9D91-7224C49458BB}"/>
                <c:ext xmlns:c16="http://schemas.microsoft.com/office/drawing/2014/chart" uri="{C3380CC4-5D6E-409C-BE32-E72D297353CC}">
                  <c16:uniqueId val="{00000058-8A27-43A2-9891-C256766B6107}"/>
                </c:ext>
              </c:extLst>
            </c:dLbl>
            <c:dLbl>
              <c:idx val="13"/>
              <c:delete val="1"/>
              <c:extLst>
                <c:ext xmlns:c15="http://schemas.microsoft.com/office/drawing/2012/chart" uri="{CE6537A1-D6FC-4f65-9D91-7224C49458BB}"/>
                <c:ext xmlns:c16="http://schemas.microsoft.com/office/drawing/2014/chart" uri="{C3380CC4-5D6E-409C-BE32-E72D297353CC}">
                  <c16:uniqueId val="{00000059-8A27-43A2-9891-C256766B6107}"/>
                </c:ext>
              </c:extLst>
            </c:dLbl>
            <c:dLbl>
              <c:idx val="14"/>
              <c:delete val="1"/>
              <c:extLst>
                <c:ext xmlns:c15="http://schemas.microsoft.com/office/drawing/2012/chart" uri="{CE6537A1-D6FC-4f65-9D91-7224C49458BB}"/>
                <c:ext xmlns:c16="http://schemas.microsoft.com/office/drawing/2014/chart" uri="{C3380CC4-5D6E-409C-BE32-E72D297353CC}">
                  <c16:uniqueId val="{0000005A-8A27-43A2-9891-C256766B6107}"/>
                </c:ext>
              </c:extLst>
            </c:dLbl>
            <c:dLbl>
              <c:idx val="15"/>
              <c:delete val="1"/>
              <c:extLst>
                <c:ext xmlns:c15="http://schemas.microsoft.com/office/drawing/2012/chart" uri="{CE6537A1-D6FC-4f65-9D91-7224C49458BB}"/>
                <c:ext xmlns:c16="http://schemas.microsoft.com/office/drawing/2014/chart" uri="{C3380CC4-5D6E-409C-BE32-E72D297353CC}">
                  <c16:uniqueId val="{0000005B-8A27-43A2-9891-C256766B6107}"/>
                </c:ext>
              </c:extLst>
            </c:dLbl>
            <c:dLbl>
              <c:idx val="16"/>
              <c:delete val="1"/>
              <c:extLst>
                <c:ext xmlns:c15="http://schemas.microsoft.com/office/drawing/2012/chart" uri="{CE6537A1-D6FC-4f65-9D91-7224C49458BB}"/>
                <c:ext xmlns:c16="http://schemas.microsoft.com/office/drawing/2014/chart" uri="{C3380CC4-5D6E-409C-BE32-E72D297353CC}">
                  <c16:uniqueId val="{0000005C-8A27-43A2-9891-C256766B6107}"/>
                </c:ext>
              </c:extLst>
            </c:dLbl>
            <c:dLbl>
              <c:idx val="17"/>
              <c:delete val="1"/>
              <c:extLst>
                <c:ext xmlns:c15="http://schemas.microsoft.com/office/drawing/2012/chart" uri="{CE6537A1-D6FC-4f65-9D91-7224C49458BB}"/>
                <c:ext xmlns:c16="http://schemas.microsoft.com/office/drawing/2014/chart" uri="{C3380CC4-5D6E-409C-BE32-E72D297353CC}">
                  <c16:uniqueId val="{0000005D-8A27-43A2-9891-C256766B6107}"/>
                </c:ext>
              </c:extLst>
            </c:dLbl>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17th – 20th Dec '21</c:v>
                </c:pt>
                <c:pt idx="1">
                  <c:v>29th Dec – 
4th Jan '22</c:v>
                </c:pt>
                <c:pt idx="2">
                  <c:v>28th – 31st Jan ’22</c:v>
                </c:pt>
                <c:pt idx="3">
                  <c:v>15th – 16th  Feb ’22</c:v>
                </c:pt>
                <c:pt idx="4">
                  <c:v>30th Mar – 
4th Apr ’22</c:v>
                </c:pt>
                <c:pt idx="5">
                  <c:v>29th Apr –
3rd May’22</c:v>
                </c:pt>
                <c:pt idx="6">
                  <c:v>10th – 17th Jun ‘22</c:v>
                </c:pt>
                <c:pt idx="7">
                  <c:v>29th Aug – 
5th Sept ‘22</c:v>
                </c:pt>
                <c:pt idx="8">
                  <c:v>6th – 19th Sept ‘22</c:v>
                </c:pt>
                <c:pt idx="9">
                  <c:v>20th Sept – 3rd Oct ‘22</c:v>
                </c:pt>
                <c:pt idx="10">
                  <c:v>4th - 17th 
Oct '22</c:v>
                </c:pt>
                <c:pt idx="11">
                  <c:v>18th - 31st 
Oct '22</c:v>
                </c:pt>
                <c:pt idx="12">
                  <c:v>1st - 14th 
Nov '22</c:v>
                </c:pt>
                <c:pt idx="13">
                  <c:v>15th - 28th
Nov '22</c:v>
                </c:pt>
                <c:pt idx="14">
                  <c:v>29th Nov - 12th Dec '22</c:v>
                </c:pt>
                <c:pt idx="15">
                  <c:v>13th Dec  - 2nd Jan '23</c:v>
                </c:pt>
                <c:pt idx="16">
                  <c:v>3rd - 16th
Jan '23</c:v>
                </c:pt>
                <c:pt idx="17">
                  <c:v>17th - 30th 
Jan '23</c:v>
                </c:pt>
                <c:pt idx="18">
                  <c:v>31st Jan -
13th Feb '23</c:v>
                </c:pt>
              </c:strCache>
            </c:strRef>
          </c:cat>
          <c:val>
            <c:numRef>
              <c:f>Sheet1!$F$2:$F$20</c:f>
              <c:numCache>
                <c:formatCode>0%</c:formatCode>
                <c:ptCount val="19"/>
                <c:pt idx="0">
                  <c:v>0.1</c:v>
                </c:pt>
                <c:pt idx="1">
                  <c:v>0.08</c:v>
                </c:pt>
                <c:pt idx="2">
                  <c:v>0.1</c:v>
                </c:pt>
                <c:pt idx="3">
                  <c:v>0.09</c:v>
                </c:pt>
                <c:pt idx="4">
                  <c:v>0.17</c:v>
                </c:pt>
                <c:pt idx="5">
                  <c:v>0.19</c:v>
                </c:pt>
                <c:pt idx="6">
                  <c:v>0.18</c:v>
                </c:pt>
                <c:pt idx="7">
                  <c:v>0.22112540225089999</c:v>
                </c:pt>
                <c:pt idx="8">
                  <c:v>0.16067747886930001</c:v>
                </c:pt>
                <c:pt idx="9">
                  <c:v>0.13038291251670001</c:v>
                </c:pt>
                <c:pt idx="10">
                  <c:v>0.1109645508367</c:v>
                </c:pt>
                <c:pt idx="11">
                  <c:v>0.1</c:v>
                </c:pt>
                <c:pt idx="12">
                  <c:v>0.12</c:v>
                </c:pt>
                <c:pt idx="13">
                  <c:v>0.16</c:v>
                </c:pt>
                <c:pt idx="14">
                  <c:v>0.16</c:v>
                </c:pt>
                <c:pt idx="15">
                  <c:v>0.12</c:v>
                </c:pt>
                <c:pt idx="16">
                  <c:v>0.09</c:v>
                </c:pt>
                <c:pt idx="17">
                  <c:v>0.16</c:v>
                </c:pt>
                <c:pt idx="18">
                  <c:v>0.13</c:v>
                </c:pt>
              </c:numCache>
            </c:numRef>
          </c:val>
          <c:smooth val="1"/>
          <c:extLst>
            <c:ext xmlns:c16="http://schemas.microsoft.com/office/drawing/2014/chart" uri="{C3380CC4-5D6E-409C-BE32-E72D297353CC}">
              <c16:uniqueId val="{0000005E-8A27-43A2-9891-C256766B6107}"/>
            </c:ext>
          </c:extLst>
        </c:ser>
        <c:ser>
          <c:idx val="5"/>
          <c:order val="5"/>
          <c:tx>
            <c:strRef>
              <c:f>Sheet1!$G$1</c:f>
              <c:strCache>
                <c:ptCount val="1"/>
                <c:pt idx="0">
                  <c:v>I was asked to test by my school / college / university</c:v>
                </c:pt>
              </c:strCache>
            </c:strRef>
          </c:tx>
          <c:spPr>
            <a:ln w="28575" cap="rnd" cmpd="dbl">
              <a:solidFill>
                <a:schemeClr val="tx2"/>
              </a:solidFill>
              <a:prstDash val="dash"/>
              <a:round/>
            </a:ln>
            <a:effectLst/>
          </c:spPr>
          <c:marker>
            <c:symbol val="diamond"/>
            <c:size val="5"/>
            <c:spPr>
              <a:solidFill>
                <a:schemeClr val="accent3"/>
              </a:solidFill>
              <a:ln w="9525">
                <a:solidFill>
                  <a:schemeClr val="accent3"/>
                </a:solidFill>
                <a:prstDash val="dash"/>
              </a:ln>
              <a:effectLst/>
            </c:spPr>
          </c:marker>
          <c:dLbls>
            <c:dLbl>
              <c:idx val="0"/>
              <c:layout>
                <c:manualLayout>
                  <c:x val="-4.2546807796258503E-2"/>
                  <c:y val="1.84573439155437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F-8A27-43A2-9891-C256766B6107}"/>
                </c:ext>
              </c:extLst>
            </c:dLbl>
            <c:dLbl>
              <c:idx val="1"/>
              <c:delete val="1"/>
              <c:extLst>
                <c:ext xmlns:c15="http://schemas.microsoft.com/office/drawing/2012/chart" uri="{CE6537A1-D6FC-4f65-9D91-7224C49458BB}"/>
                <c:ext xmlns:c16="http://schemas.microsoft.com/office/drawing/2014/chart" uri="{C3380CC4-5D6E-409C-BE32-E72D297353CC}">
                  <c16:uniqueId val="{00000060-8A27-43A2-9891-C256766B6107}"/>
                </c:ext>
              </c:extLst>
            </c:dLbl>
            <c:dLbl>
              <c:idx val="2"/>
              <c:delete val="1"/>
              <c:extLst>
                <c:ext xmlns:c15="http://schemas.microsoft.com/office/drawing/2012/chart" uri="{CE6537A1-D6FC-4f65-9D91-7224C49458BB}"/>
                <c:ext xmlns:c16="http://schemas.microsoft.com/office/drawing/2014/chart" uri="{C3380CC4-5D6E-409C-BE32-E72D297353CC}">
                  <c16:uniqueId val="{00000061-8A27-43A2-9891-C256766B6107}"/>
                </c:ext>
              </c:extLst>
            </c:dLbl>
            <c:dLbl>
              <c:idx val="3"/>
              <c:delete val="1"/>
              <c:extLst>
                <c:ext xmlns:c15="http://schemas.microsoft.com/office/drawing/2012/chart" uri="{CE6537A1-D6FC-4f65-9D91-7224C49458BB}"/>
                <c:ext xmlns:c16="http://schemas.microsoft.com/office/drawing/2014/chart" uri="{C3380CC4-5D6E-409C-BE32-E72D297353CC}">
                  <c16:uniqueId val="{00000062-8A27-43A2-9891-C256766B6107}"/>
                </c:ext>
              </c:extLst>
            </c:dLbl>
            <c:dLbl>
              <c:idx val="4"/>
              <c:delete val="1"/>
              <c:extLst>
                <c:ext xmlns:c15="http://schemas.microsoft.com/office/drawing/2012/chart" uri="{CE6537A1-D6FC-4f65-9D91-7224C49458BB}"/>
                <c:ext xmlns:c16="http://schemas.microsoft.com/office/drawing/2014/chart" uri="{C3380CC4-5D6E-409C-BE32-E72D297353CC}">
                  <c16:uniqueId val="{00000063-8A27-43A2-9891-C256766B6107}"/>
                </c:ext>
              </c:extLst>
            </c:dLbl>
            <c:dLbl>
              <c:idx val="5"/>
              <c:delete val="1"/>
              <c:extLst>
                <c:ext xmlns:c15="http://schemas.microsoft.com/office/drawing/2012/chart" uri="{CE6537A1-D6FC-4f65-9D91-7224C49458BB}"/>
                <c:ext xmlns:c16="http://schemas.microsoft.com/office/drawing/2014/chart" uri="{C3380CC4-5D6E-409C-BE32-E72D297353CC}">
                  <c16:uniqueId val="{00000064-8A27-43A2-9891-C256766B6107}"/>
                </c:ext>
              </c:extLst>
            </c:dLbl>
            <c:dLbl>
              <c:idx val="6"/>
              <c:delete val="1"/>
              <c:extLst>
                <c:ext xmlns:c15="http://schemas.microsoft.com/office/drawing/2012/chart" uri="{CE6537A1-D6FC-4f65-9D91-7224C49458BB}"/>
                <c:ext xmlns:c16="http://schemas.microsoft.com/office/drawing/2014/chart" uri="{C3380CC4-5D6E-409C-BE32-E72D297353CC}">
                  <c16:uniqueId val="{00000065-8A27-43A2-9891-C256766B6107}"/>
                </c:ext>
              </c:extLst>
            </c:dLbl>
            <c:dLbl>
              <c:idx val="7"/>
              <c:delete val="1"/>
              <c:extLst>
                <c:ext xmlns:c15="http://schemas.microsoft.com/office/drawing/2012/chart" uri="{CE6537A1-D6FC-4f65-9D91-7224C49458BB}"/>
                <c:ext xmlns:c16="http://schemas.microsoft.com/office/drawing/2014/chart" uri="{C3380CC4-5D6E-409C-BE32-E72D297353CC}">
                  <c16:uniqueId val="{00000066-8A27-43A2-9891-C256766B6107}"/>
                </c:ext>
              </c:extLst>
            </c:dLbl>
            <c:dLbl>
              <c:idx val="8"/>
              <c:delete val="1"/>
              <c:extLst>
                <c:ext xmlns:c15="http://schemas.microsoft.com/office/drawing/2012/chart" uri="{CE6537A1-D6FC-4f65-9D91-7224C49458BB}"/>
                <c:ext xmlns:c16="http://schemas.microsoft.com/office/drawing/2014/chart" uri="{C3380CC4-5D6E-409C-BE32-E72D297353CC}">
                  <c16:uniqueId val="{00000067-8A27-43A2-9891-C256766B6107}"/>
                </c:ext>
              </c:extLst>
            </c:dLbl>
            <c:dLbl>
              <c:idx val="9"/>
              <c:delete val="1"/>
              <c:extLst>
                <c:ext xmlns:c15="http://schemas.microsoft.com/office/drawing/2012/chart" uri="{CE6537A1-D6FC-4f65-9D91-7224C49458BB}"/>
                <c:ext xmlns:c16="http://schemas.microsoft.com/office/drawing/2014/chart" uri="{C3380CC4-5D6E-409C-BE32-E72D297353CC}">
                  <c16:uniqueId val="{00000068-8A27-43A2-9891-C256766B6107}"/>
                </c:ext>
              </c:extLst>
            </c:dLbl>
            <c:dLbl>
              <c:idx val="10"/>
              <c:delete val="1"/>
              <c:extLst>
                <c:ext xmlns:c15="http://schemas.microsoft.com/office/drawing/2012/chart" uri="{CE6537A1-D6FC-4f65-9D91-7224C49458BB}"/>
                <c:ext xmlns:c16="http://schemas.microsoft.com/office/drawing/2014/chart" uri="{C3380CC4-5D6E-409C-BE32-E72D297353CC}">
                  <c16:uniqueId val="{00000069-8A27-43A2-9891-C256766B6107}"/>
                </c:ext>
              </c:extLst>
            </c:dLbl>
            <c:dLbl>
              <c:idx val="11"/>
              <c:delete val="1"/>
              <c:extLst>
                <c:ext xmlns:c15="http://schemas.microsoft.com/office/drawing/2012/chart" uri="{CE6537A1-D6FC-4f65-9D91-7224C49458BB}"/>
                <c:ext xmlns:c16="http://schemas.microsoft.com/office/drawing/2014/chart" uri="{C3380CC4-5D6E-409C-BE32-E72D297353CC}">
                  <c16:uniqueId val="{0000006A-8A27-43A2-9891-C256766B6107}"/>
                </c:ext>
              </c:extLst>
            </c:dLbl>
            <c:dLbl>
              <c:idx val="12"/>
              <c:delete val="1"/>
              <c:extLst>
                <c:ext xmlns:c15="http://schemas.microsoft.com/office/drawing/2012/chart" uri="{CE6537A1-D6FC-4f65-9D91-7224C49458BB}"/>
                <c:ext xmlns:c16="http://schemas.microsoft.com/office/drawing/2014/chart" uri="{C3380CC4-5D6E-409C-BE32-E72D297353CC}">
                  <c16:uniqueId val="{0000006B-8A27-43A2-9891-C256766B6107}"/>
                </c:ext>
              </c:extLst>
            </c:dLbl>
            <c:dLbl>
              <c:idx val="13"/>
              <c:delete val="1"/>
              <c:extLst>
                <c:ext xmlns:c15="http://schemas.microsoft.com/office/drawing/2012/chart" uri="{CE6537A1-D6FC-4f65-9D91-7224C49458BB}"/>
                <c:ext xmlns:c16="http://schemas.microsoft.com/office/drawing/2014/chart" uri="{C3380CC4-5D6E-409C-BE32-E72D297353CC}">
                  <c16:uniqueId val="{0000006C-8A27-43A2-9891-C256766B6107}"/>
                </c:ext>
              </c:extLst>
            </c:dLbl>
            <c:dLbl>
              <c:idx val="14"/>
              <c:delete val="1"/>
              <c:extLst>
                <c:ext xmlns:c15="http://schemas.microsoft.com/office/drawing/2012/chart" uri="{CE6537A1-D6FC-4f65-9D91-7224C49458BB}"/>
                <c:ext xmlns:c16="http://schemas.microsoft.com/office/drawing/2014/chart" uri="{C3380CC4-5D6E-409C-BE32-E72D297353CC}">
                  <c16:uniqueId val="{0000006D-8A27-43A2-9891-C256766B6107}"/>
                </c:ext>
              </c:extLst>
            </c:dLbl>
            <c:dLbl>
              <c:idx val="15"/>
              <c:delete val="1"/>
              <c:extLst>
                <c:ext xmlns:c15="http://schemas.microsoft.com/office/drawing/2012/chart" uri="{CE6537A1-D6FC-4f65-9D91-7224C49458BB}"/>
                <c:ext xmlns:c16="http://schemas.microsoft.com/office/drawing/2014/chart" uri="{C3380CC4-5D6E-409C-BE32-E72D297353CC}">
                  <c16:uniqueId val="{0000006E-8A27-43A2-9891-C256766B6107}"/>
                </c:ext>
              </c:extLst>
            </c:dLbl>
            <c:dLbl>
              <c:idx val="16"/>
              <c:delete val="1"/>
              <c:extLst>
                <c:ext xmlns:c15="http://schemas.microsoft.com/office/drawing/2012/chart" uri="{CE6537A1-D6FC-4f65-9D91-7224C49458BB}"/>
                <c:ext xmlns:c16="http://schemas.microsoft.com/office/drawing/2014/chart" uri="{C3380CC4-5D6E-409C-BE32-E72D297353CC}">
                  <c16:uniqueId val="{0000006F-8A27-43A2-9891-C256766B6107}"/>
                </c:ext>
              </c:extLst>
            </c:dLbl>
            <c:dLbl>
              <c:idx val="17"/>
              <c:delete val="1"/>
              <c:extLst>
                <c:ext xmlns:c15="http://schemas.microsoft.com/office/drawing/2012/chart" uri="{CE6537A1-D6FC-4f65-9D91-7224C49458BB}"/>
                <c:ext xmlns:c16="http://schemas.microsoft.com/office/drawing/2014/chart" uri="{C3380CC4-5D6E-409C-BE32-E72D297353CC}">
                  <c16:uniqueId val="{00000070-8A27-43A2-9891-C256766B6107}"/>
                </c:ext>
              </c:extLst>
            </c:dLbl>
            <c:dLbl>
              <c:idx val="18"/>
              <c:layout>
                <c:manualLayout>
                  <c:x val="1.1815275700155095E-3"/>
                  <c:y val="1.84573439155438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1-8A27-43A2-9891-C256766B6107}"/>
                </c:ext>
              </c:extLst>
            </c:dLbl>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17th – 20th Dec '21</c:v>
                </c:pt>
                <c:pt idx="1">
                  <c:v>29th Dec – 
4th Jan '22</c:v>
                </c:pt>
                <c:pt idx="2">
                  <c:v>28th – 31st Jan ’22</c:v>
                </c:pt>
                <c:pt idx="3">
                  <c:v>15th – 16th  Feb ’22</c:v>
                </c:pt>
                <c:pt idx="4">
                  <c:v>30th Mar – 
4th Apr ’22</c:v>
                </c:pt>
                <c:pt idx="5">
                  <c:v>29th Apr –
3rd May’22</c:v>
                </c:pt>
                <c:pt idx="6">
                  <c:v>10th – 17th Jun ‘22</c:v>
                </c:pt>
                <c:pt idx="7">
                  <c:v>29th Aug – 
5th Sept ‘22</c:v>
                </c:pt>
                <c:pt idx="8">
                  <c:v>6th – 19th Sept ‘22</c:v>
                </c:pt>
                <c:pt idx="9">
                  <c:v>20th Sept – 3rd Oct ‘22</c:v>
                </c:pt>
                <c:pt idx="10">
                  <c:v>4th - 17th 
Oct '22</c:v>
                </c:pt>
                <c:pt idx="11">
                  <c:v>18th - 31st 
Oct '22</c:v>
                </c:pt>
                <c:pt idx="12">
                  <c:v>1st - 14th 
Nov '22</c:v>
                </c:pt>
                <c:pt idx="13">
                  <c:v>15th - 28th
Nov '22</c:v>
                </c:pt>
                <c:pt idx="14">
                  <c:v>29th Nov - 12th Dec '22</c:v>
                </c:pt>
                <c:pt idx="15">
                  <c:v>13th Dec  - 2nd Jan '23</c:v>
                </c:pt>
                <c:pt idx="16">
                  <c:v>3rd - 16th
Jan '23</c:v>
                </c:pt>
                <c:pt idx="17">
                  <c:v>17th - 30th 
Jan '23</c:v>
                </c:pt>
                <c:pt idx="18">
                  <c:v>31st Jan -
13th Feb '23</c:v>
                </c:pt>
              </c:strCache>
            </c:strRef>
          </c:cat>
          <c:val>
            <c:numRef>
              <c:f>Sheet1!$G$2:$G$20</c:f>
              <c:numCache>
                <c:formatCode>0%</c:formatCode>
                <c:ptCount val="19"/>
                <c:pt idx="0">
                  <c:v>0.1</c:v>
                </c:pt>
                <c:pt idx="1">
                  <c:v>0.08</c:v>
                </c:pt>
                <c:pt idx="2">
                  <c:v>0.1</c:v>
                </c:pt>
                <c:pt idx="3">
                  <c:v>0.09</c:v>
                </c:pt>
                <c:pt idx="4">
                  <c:v>0.04</c:v>
                </c:pt>
                <c:pt idx="5">
                  <c:v>0.05</c:v>
                </c:pt>
                <c:pt idx="6">
                  <c:v>0.04</c:v>
                </c:pt>
                <c:pt idx="7">
                  <c:v>0.04</c:v>
                </c:pt>
                <c:pt idx="8">
                  <c:v>7.0000000000000007E-2</c:v>
                </c:pt>
                <c:pt idx="9">
                  <c:v>0.03</c:v>
                </c:pt>
                <c:pt idx="10">
                  <c:v>0.01</c:v>
                </c:pt>
                <c:pt idx="11">
                  <c:v>0.01</c:v>
                </c:pt>
                <c:pt idx="12">
                  <c:v>0.02</c:v>
                </c:pt>
                <c:pt idx="13">
                  <c:v>0.05</c:v>
                </c:pt>
                <c:pt idx="14">
                  <c:v>0.04</c:v>
                </c:pt>
                <c:pt idx="15">
                  <c:v>0.02</c:v>
                </c:pt>
                <c:pt idx="16">
                  <c:v>0.02</c:v>
                </c:pt>
                <c:pt idx="17">
                  <c:v>0.04</c:v>
                </c:pt>
                <c:pt idx="18">
                  <c:v>0.02</c:v>
                </c:pt>
              </c:numCache>
            </c:numRef>
          </c:val>
          <c:smooth val="1"/>
          <c:extLst>
            <c:ext xmlns:c16="http://schemas.microsoft.com/office/drawing/2014/chart" uri="{C3380CC4-5D6E-409C-BE32-E72D297353CC}">
              <c16:uniqueId val="{00000072-8A27-43A2-9891-C256766B6107}"/>
            </c:ext>
          </c:extLst>
        </c:ser>
        <c:ser>
          <c:idx val="6"/>
          <c:order val="6"/>
          <c:tx>
            <c:strRef>
              <c:f>Sheet1!$H$1</c:f>
              <c:strCache>
                <c:ptCount val="1"/>
                <c:pt idx="0">
                  <c:v>I was asked to test by my employer</c:v>
                </c:pt>
              </c:strCache>
            </c:strRef>
          </c:tx>
          <c:spPr>
            <a:ln w="28575" cap="rnd">
              <a:solidFill>
                <a:schemeClr val="accent6">
                  <a:lumMod val="60000"/>
                  <a:lumOff val="40000"/>
                </a:schemeClr>
              </a:solidFill>
              <a:prstDash val="solid"/>
              <a:round/>
            </a:ln>
            <a:effectLst/>
          </c:spPr>
          <c:marker>
            <c:symbol val="diamond"/>
            <c:size val="5"/>
            <c:spPr>
              <a:solidFill>
                <a:schemeClr val="accent3"/>
              </a:solidFill>
              <a:ln w="9525">
                <a:solidFill>
                  <a:schemeClr val="accent3"/>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73-8A27-43A2-9891-C256766B6107}"/>
                </c:ext>
              </c:extLst>
            </c:dLbl>
            <c:dLbl>
              <c:idx val="1"/>
              <c:delete val="1"/>
              <c:extLst>
                <c:ext xmlns:c15="http://schemas.microsoft.com/office/drawing/2012/chart" uri="{CE6537A1-D6FC-4f65-9D91-7224C49458BB}"/>
                <c:ext xmlns:c16="http://schemas.microsoft.com/office/drawing/2014/chart" uri="{C3380CC4-5D6E-409C-BE32-E72D297353CC}">
                  <c16:uniqueId val="{00000074-8A27-43A2-9891-C256766B6107}"/>
                </c:ext>
              </c:extLst>
            </c:dLbl>
            <c:dLbl>
              <c:idx val="2"/>
              <c:delete val="1"/>
              <c:extLst>
                <c:ext xmlns:c15="http://schemas.microsoft.com/office/drawing/2012/chart" uri="{CE6537A1-D6FC-4f65-9D91-7224C49458BB}"/>
                <c:ext xmlns:c16="http://schemas.microsoft.com/office/drawing/2014/chart" uri="{C3380CC4-5D6E-409C-BE32-E72D297353CC}">
                  <c16:uniqueId val="{00000075-8A27-43A2-9891-C256766B6107}"/>
                </c:ext>
              </c:extLst>
            </c:dLbl>
            <c:dLbl>
              <c:idx val="3"/>
              <c:delete val="1"/>
              <c:extLst>
                <c:ext xmlns:c15="http://schemas.microsoft.com/office/drawing/2012/chart" uri="{CE6537A1-D6FC-4f65-9D91-7224C49458BB}"/>
                <c:ext xmlns:c16="http://schemas.microsoft.com/office/drawing/2014/chart" uri="{C3380CC4-5D6E-409C-BE32-E72D297353CC}">
                  <c16:uniqueId val="{00000076-8A27-43A2-9891-C256766B6107}"/>
                </c:ext>
              </c:extLst>
            </c:dLbl>
            <c:dLbl>
              <c:idx val="4"/>
              <c:layout>
                <c:manualLayout>
                  <c:x val="-2.8368476956072343E-2"/>
                  <c:y val="1.23048959436957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7-8A27-43A2-9891-C256766B6107}"/>
                </c:ext>
              </c:extLst>
            </c:dLbl>
            <c:dLbl>
              <c:idx val="5"/>
              <c:delete val="1"/>
              <c:extLst>
                <c:ext xmlns:c15="http://schemas.microsoft.com/office/drawing/2012/chart" uri="{CE6537A1-D6FC-4f65-9D91-7224C49458BB}"/>
                <c:ext xmlns:c16="http://schemas.microsoft.com/office/drawing/2014/chart" uri="{C3380CC4-5D6E-409C-BE32-E72D297353CC}">
                  <c16:uniqueId val="{00000078-8A27-43A2-9891-C256766B6107}"/>
                </c:ext>
              </c:extLst>
            </c:dLbl>
            <c:dLbl>
              <c:idx val="6"/>
              <c:delete val="1"/>
              <c:extLst>
                <c:ext xmlns:c15="http://schemas.microsoft.com/office/drawing/2012/chart" uri="{CE6537A1-D6FC-4f65-9D91-7224C49458BB}"/>
                <c:ext xmlns:c16="http://schemas.microsoft.com/office/drawing/2014/chart" uri="{C3380CC4-5D6E-409C-BE32-E72D297353CC}">
                  <c16:uniqueId val="{00000079-8A27-43A2-9891-C256766B6107}"/>
                </c:ext>
              </c:extLst>
            </c:dLbl>
            <c:dLbl>
              <c:idx val="7"/>
              <c:delete val="1"/>
              <c:extLst>
                <c:ext xmlns:c15="http://schemas.microsoft.com/office/drawing/2012/chart" uri="{CE6537A1-D6FC-4f65-9D91-7224C49458BB}"/>
                <c:ext xmlns:c16="http://schemas.microsoft.com/office/drawing/2014/chart" uri="{C3380CC4-5D6E-409C-BE32-E72D297353CC}">
                  <c16:uniqueId val="{0000007A-8A27-43A2-9891-C256766B6107}"/>
                </c:ext>
              </c:extLst>
            </c:dLbl>
            <c:dLbl>
              <c:idx val="8"/>
              <c:delete val="1"/>
              <c:extLst>
                <c:ext xmlns:c15="http://schemas.microsoft.com/office/drawing/2012/chart" uri="{CE6537A1-D6FC-4f65-9D91-7224C49458BB}"/>
                <c:ext xmlns:c16="http://schemas.microsoft.com/office/drawing/2014/chart" uri="{C3380CC4-5D6E-409C-BE32-E72D297353CC}">
                  <c16:uniqueId val="{0000007B-8A27-43A2-9891-C256766B6107}"/>
                </c:ext>
              </c:extLst>
            </c:dLbl>
            <c:dLbl>
              <c:idx val="9"/>
              <c:delete val="1"/>
              <c:extLst>
                <c:ext xmlns:c15="http://schemas.microsoft.com/office/drawing/2012/chart" uri="{CE6537A1-D6FC-4f65-9D91-7224C49458BB}"/>
                <c:ext xmlns:c16="http://schemas.microsoft.com/office/drawing/2014/chart" uri="{C3380CC4-5D6E-409C-BE32-E72D297353CC}">
                  <c16:uniqueId val="{0000007C-8A27-43A2-9891-C256766B6107}"/>
                </c:ext>
              </c:extLst>
            </c:dLbl>
            <c:dLbl>
              <c:idx val="10"/>
              <c:delete val="1"/>
              <c:extLst>
                <c:ext xmlns:c15="http://schemas.microsoft.com/office/drawing/2012/chart" uri="{CE6537A1-D6FC-4f65-9D91-7224C49458BB}"/>
                <c:ext xmlns:c16="http://schemas.microsoft.com/office/drawing/2014/chart" uri="{C3380CC4-5D6E-409C-BE32-E72D297353CC}">
                  <c16:uniqueId val="{0000007D-8A27-43A2-9891-C256766B6107}"/>
                </c:ext>
              </c:extLst>
            </c:dLbl>
            <c:dLbl>
              <c:idx val="11"/>
              <c:delete val="1"/>
              <c:extLst>
                <c:ext xmlns:c15="http://schemas.microsoft.com/office/drawing/2012/chart" uri="{CE6537A1-D6FC-4f65-9D91-7224C49458BB}"/>
                <c:ext xmlns:c16="http://schemas.microsoft.com/office/drawing/2014/chart" uri="{C3380CC4-5D6E-409C-BE32-E72D297353CC}">
                  <c16:uniqueId val="{0000007E-8A27-43A2-9891-C256766B6107}"/>
                </c:ext>
              </c:extLst>
            </c:dLbl>
            <c:dLbl>
              <c:idx val="12"/>
              <c:delete val="1"/>
              <c:extLst>
                <c:ext xmlns:c15="http://schemas.microsoft.com/office/drawing/2012/chart" uri="{CE6537A1-D6FC-4f65-9D91-7224C49458BB}"/>
                <c:ext xmlns:c16="http://schemas.microsoft.com/office/drawing/2014/chart" uri="{C3380CC4-5D6E-409C-BE32-E72D297353CC}">
                  <c16:uniqueId val="{0000007F-8A27-43A2-9891-C256766B6107}"/>
                </c:ext>
              </c:extLst>
            </c:dLbl>
            <c:dLbl>
              <c:idx val="13"/>
              <c:delete val="1"/>
              <c:extLst>
                <c:ext xmlns:c15="http://schemas.microsoft.com/office/drawing/2012/chart" uri="{CE6537A1-D6FC-4f65-9D91-7224C49458BB}"/>
                <c:ext xmlns:c16="http://schemas.microsoft.com/office/drawing/2014/chart" uri="{C3380CC4-5D6E-409C-BE32-E72D297353CC}">
                  <c16:uniqueId val="{00000080-8A27-43A2-9891-C256766B6107}"/>
                </c:ext>
              </c:extLst>
            </c:dLbl>
            <c:dLbl>
              <c:idx val="14"/>
              <c:delete val="1"/>
              <c:extLst>
                <c:ext xmlns:c15="http://schemas.microsoft.com/office/drawing/2012/chart" uri="{CE6537A1-D6FC-4f65-9D91-7224C49458BB}"/>
                <c:ext xmlns:c16="http://schemas.microsoft.com/office/drawing/2014/chart" uri="{C3380CC4-5D6E-409C-BE32-E72D297353CC}">
                  <c16:uniqueId val="{00000081-8A27-43A2-9891-C256766B6107}"/>
                </c:ext>
              </c:extLst>
            </c:dLbl>
            <c:dLbl>
              <c:idx val="15"/>
              <c:delete val="1"/>
              <c:extLst>
                <c:ext xmlns:c15="http://schemas.microsoft.com/office/drawing/2012/chart" uri="{CE6537A1-D6FC-4f65-9D91-7224C49458BB}"/>
                <c:ext xmlns:c16="http://schemas.microsoft.com/office/drawing/2014/chart" uri="{C3380CC4-5D6E-409C-BE32-E72D297353CC}">
                  <c16:uniqueId val="{00000082-8A27-43A2-9891-C256766B6107}"/>
                </c:ext>
              </c:extLst>
            </c:dLbl>
            <c:dLbl>
              <c:idx val="16"/>
              <c:delete val="1"/>
              <c:extLst>
                <c:ext xmlns:c15="http://schemas.microsoft.com/office/drawing/2012/chart" uri="{CE6537A1-D6FC-4f65-9D91-7224C49458BB}"/>
                <c:ext xmlns:c16="http://schemas.microsoft.com/office/drawing/2014/chart" uri="{C3380CC4-5D6E-409C-BE32-E72D297353CC}">
                  <c16:uniqueId val="{00000083-8A27-43A2-9891-C256766B6107}"/>
                </c:ext>
              </c:extLst>
            </c:dLbl>
            <c:dLbl>
              <c:idx val="17"/>
              <c:delete val="1"/>
              <c:extLst>
                <c:ext xmlns:c15="http://schemas.microsoft.com/office/drawing/2012/chart" uri="{CE6537A1-D6FC-4f65-9D91-7224C49458BB}"/>
                <c:ext xmlns:c16="http://schemas.microsoft.com/office/drawing/2014/chart" uri="{C3380CC4-5D6E-409C-BE32-E72D297353CC}">
                  <c16:uniqueId val="{00000084-8A27-43A2-9891-C256766B6107}"/>
                </c:ext>
              </c:extLst>
            </c:dLbl>
            <c:dLbl>
              <c:idx val="18"/>
              <c:layout>
                <c:manualLayout>
                  <c:x val="0"/>
                  <c:y val="1.84573439155438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5-8A27-43A2-9891-C256766B6107}"/>
                </c:ext>
              </c:extLst>
            </c:dLbl>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17th – 20th Dec '21</c:v>
                </c:pt>
                <c:pt idx="1">
                  <c:v>29th Dec – 
4th Jan '22</c:v>
                </c:pt>
                <c:pt idx="2">
                  <c:v>28th – 31st Jan ’22</c:v>
                </c:pt>
                <c:pt idx="3">
                  <c:v>15th – 16th  Feb ’22</c:v>
                </c:pt>
                <c:pt idx="4">
                  <c:v>30th Mar – 
4th Apr ’22</c:v>
                </c:pt>
                <c:pt idx="5">
                  <c:v>29th Apr –
3rd May’22</c:v>
                </c:pt>
                <c:pt idx="6">
                  <c:v>10th – 17th Jun ‘22</c:v>
                </c:pt>
                <c:pt idx="7">
                  <c:v>29th Aug – 
5th Sept ‘22</c:v>
                </c:pt>
                <c:pt idx="8">
                  <c:v>6th – 19th Sept ‘22</c:v>
                </c:pt>
                <c:pt idx="9">
                  <c:v>20th Sept – 3rd Oct ‘22</c:v>
                </c:pt>
                <c:pt idx="10">
                  <c:v>4th - 17th 
Oct '22</c:v>
                </c:pt>
                <c:pt idx="11">
                  <c:v>18th - 31st 
Oct '22</c:v>
                </c:pt>
                <c:pt idx="12">
                  <c:v>1st - 14th 
Nov '22</c:v>
                </c:pt>
                <c:pt idx="13">
                  <c:v>15th - 28th
Nov '22</c:v>
                </c:pt>
                <c:pt idx="14">
                  <c:v>29th Nov - 12th Dec '22</c:v>
                </c:pt>
                <c:pt idx="15">
                  <c:v>13th Dec  - 2nd Jan '23</c:v>
                </c:pt>
                <c:pt idx="16">
                  <c:v>3rd - 16th
Jan '23</c:v>
                </c:pt>
                <c:pt idx="17">
                  <c:v>17th - 30th 
Jan '23</c:v>
                </c:pt>
                <c:pt idx="18">
                  <c:v>31st Jan -
13th Feb '23</c:v>
                </c:pt>
              </c:strCache>
            </c:strRef>
          </c:cat>
          <c:val>
            <c:numRef>
              <c:f>Sheet1!$H$2:$H$20</c:f>
              <c:numCache>
                <c:formatCode>General</c:formatCode>
                <c:ptCount val="19"/>
                <c:pt idx="4" formatCode="0%">
                  <c:v>0.13</c:v>
                </c:pt>
                <c:pt idx="5" formatCode="0%">
                  <c:v>0.15</c:v>
                </c:pt>
                <c:pt idx="6" formatCode="0%">
                  <c:v>0.15</c:v>
                </c:pt>
                <c:pt idx="7" formatCode="0%">
                  <c:v>0.18</c:v>
                </c:pt>
                <c:pt idx="8" formatCode="0%">
                  <c:v>0.11</c:v>
                </c:pt>
                <c:pt idx="9" formatCode="0%">
                  <c:v>0.1</c:v>
                </c:pt>
                <c:pt idx="10" formatCode="0%">
                  <c:v>0.11</c:v>
                </c:pt>
                <c:pt idx="11" formatCode="0%">
                  <c:v>0.09</c:v>
                </c:pt>
                <c:pt idx="12" formatCode="0%">
                  <c:v>0.1</c:v>
                </c:pt>
                <c:pt idx="13" formatCode="0%">
                  <c:v>0.12</c:v>
                </c:pt>
                <c:pt idx="14" formatCode="0%">
                  <c:v>0.13</c:v>
                </c:pt>
                <c:pt idx="15" formatCode="0%">
                  <c:v>0.1</c:v>
                </c:pt>
                <c:pt idx="16" formatCode="0%">
                  <c:v>0.08</c:v>
                </c:pt>
                <c:pt idx="17" formatCode="0%">
                  <c:v>0.13</c:v>
                </c:pt>
                <c:pt idx="18" formatCode="0%">
                  <c:v>0.12</c:v>
                </c:pt>
              </c:numCache>
            </c:numRef>
          </c:val>
          <c:smooth val="1"/>
          <c:extLst>
            <c:ext xmlns:c16="http://schemas.microsoft.com/office/drawing/2014/chart" uri="{C3380CC4-5D6E-409C-BE32-E72D297353CC}">
              <c16:uniqueId val="{00000086-8A27-43A2-9891-C256766B6107}"/>
            </c:ext>
          </c:extLst>
        </c:ser>
        <c:dLbls>
          <c:dLblPos val="r"/>
          <c:showLegendKey val="0"/>
          <c:showVal val="1"/>
          <c:showCatName val="0"/>
          <c:showSerName val="0"/>
          <c:showPercent val="0"/>
          <c:showBubbleSize val="0"/>
        </c:dLbls>
        <c:marker val="1"/>
        <c:smooth val="0"/>
        <c:axId val="722575887"/>
        <c:axId val="722578799"/>
      </c:lineChart>
      <c:catAx>
        <c:axId val="722575887"/>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550" b="0" i="0" u="none" strike="noStrike" kern="1200" baseline="0">
                <a:solidFill>
                  <a:schemeClr val="tx1">
                    <a:lumMod val="65000"/>
                    <a:lumOff val="35000"/>
                  </a:schemeClr>
                </a:solidFill>
                <a:latin typeface="+mn-lt"/>
                <a:ea typeface="+mn-ea"/>
                <a:cs typeface="+mn-cs"/>
              </a:defRPr>
            </a:pPr>
            <a:endParaRPr lang="en-US"/>
          </a:p>
        </c:txPr>
        <c:crossAx val="722578799"/>
        <c:crosses val="autoZero"/>
        <c:auto val="1"/>
        <c:lblAlgn val="ctr"/>
        <c:lblOffset val="100"/>
        <c:noMultiLvlLbl val="0"/>
      </c:catAx>
      <c:valAx>
        <c:axId val="722578799"/>
        <c:scaling>
          <c:orientation val="minMax"/>
          <c:max val="0.70000000000000007"/>
          <c:min val="0"/>
        </c:scaling>
        <c:delete val="1"/>
        <c:axPos val="l"/>
        <c:numFmt formatCode="0%" sourceLinked="1"/>
        <c:majorTickMark val="out"/>
        <c:minorTickMark val="none"/>
        <c:tickLblPos val="nextTo"/>
        <c:crossAx val="722575887"/>
        <c:crosses val="autoZero"/>
        <c:crossBetween val="between"/>
      </c:valAx>
      <c:spPr>
        <a:noFill/>
        <a:ln w="25400">
          <a:noFill/>
        </a:ln>
        <a:effectLst/>
      </c:spPr>
    </c:plotArea>
    <c:legend>
      <c:legendPos val="l"/>
      <c:layout>
        <c:manualLayout>
          <c:xMode val="edge"/>
          <c:yMode val="edge"/>
          <c:x val="7.0891654200930581E-3"/>
          <c:y val="7.2054127977700042E-2"/>
          <c:w val="0.17845792417514258"/>
          <c:h val="0.92559025956063767"/>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55497553939729"/>
          <c:y val="1.8824235862489366E-3"/>
          <c:w val="0.88679655816038949"/>
          <c:h val="0.78282375668909376"/>
        </c:manualLayout>
      </c:layout>
      <c:barChart>
        <c:barDir val="col"/>
        <c:grouping val="stacked"/>
        <c:varyColors val="0"/>
        <c:ser>
          <c:idx val="0"/>
          <c:order val="0"/>
          <c:tx>
            <c:strRef>
              <c:f>Sheet1!$B$1</c:f>
              <c:strCache>
                <c:ptCount val="1"/>
                <c:pt idx="0">
                  <c:v>Taken an LFD in the last 2 weeks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17th – 20th 
Dec '21</c:v>
                </c:pt>
                <c:pt idx="1">
                  <c:v>29th Dec – 
4th Jan '22</c:v>
                </c:pt>
                <c:pt idx="2">
                  <c:v>14th – 17th 
Jan ‘22</c:v>
                </c:pt>
                <c:pt idx="3">
                  <c:v>28th – 31st 
Jan ’22</c:v>
                </c:pt>
                <c:pt idx="4">
                  <c:v>15th  – 16th  
Feb ’22</c:v>
                </c:pt>
                <c:pt idx="5">
                  <c:v>30th  Mar – 
4th April’22</c:v>
                </c:pt>
                <c:pt idx="6">
                  <c:v>29th Apr –  
3rd May’22</c:v>
                </c:pt>
                <c:pt idx="7">
                  <c:v>10th  – 17th 
June ‘22</c:v>
                </c:pt>
                <c:pt idx="8">
                  <c:v>29th Aug – 
5th Sept ‘22</c:v>
                </c:pt>
                <c:pt idx="9">
                  <c:v>6th – 19th 
Sept ‘22</c:v>
                </c:pt>
                <c:pt idx="10">
                  <c:v>20th Sept – 
3rd Oct '22</c:v>
                </c:pt>
                <c:pt idx="11">
                  <c:v>4th – 17th 
Oct '22</c:v>
                </c:pt>
                <c:pt idx="12">
                  <c:v>18th – 31st 
Oct '22</c:v>
                </c:pt>
                <c:pt idx="13">
                  <c:v>1st - 14th 
Nov '22</c:v>
                </c:pt>
                <c:pt idx="14">
                  <c:v>15th - 28th 
Nov '22</c:v>
                </c:pt>
                <c:pt idx="15">
                  <c:v>29th Nov - 
12th Dec '22</c:v>
                </c:pt>
                <c:pt idx="16">
                  <c:v>13th Dec '22 -
2nd Jan '23</c:v>
                </c:pt>
                <c:pt idx="17">
                  <c:v>3rd - 16th 
Jan '23</c:v>
                </c:pt>
                <c:pt idx="18">
                  <c:v>17th - 30th 
Jan '23</c:v>
                </c:pt>
                <c:pt idx="19">
                  <c:v>31st Jan - 
13th Feb'23</c:v>
                </c:pt>
              </c:strCache>
            </c:strRef>
          </c:cat>
          <c:val>
            <c:numRef>
              <c:f>Sheet1!$B$2:$B$21</c:f>
              <c:numCache>
                <c:formatCode>0%</c:formatCode>
                <c:ptCount val="20"/>
                <c:pt idx="0">
                  <c:v>0.4563909019465</c:v>
                </c:pt>
                <c:pt idx="1">
                  <c:v>0.5862520001671</c:v>
                </c:pt>
                <c:pt idx="2">
                  <c:v>0.55134003838190004</c:v>
                </c:pt>
                <c:pt idx="3">
                  <c:v>0.52082176314329998</c:v>
                </c:pt>
                <c:pt idx="4">
                  <c:v>0.45988979110740003</c:v>
                </c:pt>
                <c:pt idx="5">
                  <c:v>0.40024007920089999</c:v>
                </c:pt>
                <c:pt idx="6">
                  <c:v>0.27335213695150001</c:v>
                </c:pt>
                <c:pt idx="7">
                  <c:v>0.19403167116219999</c:v>
                </c:pt>
                <c:pt idx="8">
                  <c:v>0.16049138150789999</c:v>
                </c:pt>
                <c:pt idx="9">
                  <c:v>0.1322085050773</c:v>
                </c:pt>
                <c:pt idx="10">
                  <c:v>0.15394734225529999</c:v>
                </c:pt>
                <c:pt idx="11">
                  <c:v>0.1707675808488</c:v>
                </c:pt>
                <c:pt idx="12">
                  <c:v>0.17816610923670001</c:v>
                </c:pt>
                <c:pt idx="13">
                  <c:v>0.16074162808350001</c:v>
                </c:pt>
                <c:pt idx="14">
                  <c:v>0.1549884223952</c:v>
                </c:pt>
                <c:pt idx="15">
                  <c:v>0.1156532740579</c:v>
                </c:pt>
                <c:pt idx="16">
                  <c:v>0.15085452918680001</c:v>
                </c:pt>
                <c:pt idx="17">
                  <c:v>0.1491160805342</c:v>
                </c:pt>
                <c:pt idx="18">
                  <c:v>0.1104441391945</c:v>
                </c:pt>
                <c:pt idx="19">
                  <c:v>9.3714453039959997E-2</c:v>
                </c:pt>
              </c:numCache>
            </c:numRef>
          </c:val>
          <c:extLst>
            <c:ext xmlns:c16="http://schemas.microsoft.com/office/drawing/2014/chart" uri="{C3380CC4-5D6E-409C-BE32-E72D297353CC}">
              <c16:uniqueId val="{00000000-C0B8-4E46-914D-0A6F27CE0D5B}"/>
            </c:ext>
          </c:extLst>
        </c:ser>
        <c:ser>
          <c:idx val="1"/>
          <c:order val="1"/>
          <c:tx>
            <c:strRef>
              <c:f>Sheet1!$C$1</c:f>
              <c:strCache>
                <c:ptCount val="1"/>
                <c:pt idx="0">
                  <c:v>Taken a PCR in the last 2 weeks</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17th – 20th 
Dec '21</c:v>
                </c:pt>
                <c:pt idx="1">
                  <c:v>29th Dec – 
4th Jan '22</c:v>
                </c:pt>
                <c:pt idx="2">
                  <c:v>14th – 17th 
Jan ‘22</c:v>
                </c:pt>
                <c:pt idx="3">
                  <c:v>28th – 31st 
Jan ’22</c:v>
                </c:pt>
                <c:pt idx="4">
                  <c:v>15th  – 16th  
Feb ’22</c:v>
                </c:pt>
                <c:pt idx="5">
                  <c:v>30th  Mar – 
4th April’22</c:v>
                </c:pt>
                <c:pt idx="6">
                  <c:v>29th Apr –  
3rd May’22</c:v>
                </c:pt>
                <c:pt idx="7">
                  <c:v>10th  – 17th 
June ‘22</c:v>
                </c:pt>
                <c:pt idx="8">
                  <c:v>29th Aug – 
5th Sept ‘22</c:v>
                </c:pt>
                <c:pt idx="9">
                  <c:v>6th – 19th 
Sept ‘22</c:v>
                </c:pt>
                <c:pt idx="10">
                  <c:v>20th Sept – 
3rd Oct '22</c:v>
                </c:pt>
                <c:pt idx="11">
                  <c:v>4th – 17th 
Oct '22</c:v>
                </c:pt>
                <c:pt idx="12">
                  <c:v>18th – 31st 
Oct '22</c:v>
                </c:pt>
                <c:pt idx="13">
                  <c:v>1st - 14th 
Nov '22</c:v>
                </c:pt>
                <c:pt idx="14">
                  <c:v>15th - 28th 
Nov '22</c:v>
                </c:pt>
                <c:pt idx="15">
                  <c:v>29th Nov - 
12th Dec '22</c:v>
                </c:pt>
                <c:pt idx="16">
                  <c:v>13th Dec '22 -
2nd Jan '23</c:v>
                </c:pt>
                <c:pt idx="17">
                  <c:v>3rd - 16th 
Jan '23</c:v>
                </c:pt>
                <c:pt idx="18">
                  <c:v>17th - 30th 
Jan '23</c:v>
                </c:pt>
                <c:pt idx="19">
                  <c:v>31st Jan - 
13th Feb'23</c:v>
                </c:pt>
              </c:strCache>
            </c:strRef>
          </c:cat>
          <c:val>
            <c:numRef>
              <c:f>Sheet1!$C$2:$C$21</c:f>
              <c:numCache>
                <c:formatCode>0%</c:formatCode>
                <c:ptCount val="20"/>
                <c:pt idx="0">
                  <c:v>0.1486541771804</c:v>
                </c:pt>
                <c:pt idx="1">
                  <c:v>0.1498436092423</c:v>
                </c:pt>
                <c:pt idx="2">
                  <c:v>0.12580868045070001</c:v>
                </c:pt>
                <c:pt idx="3">
                  <c:v>9.8375505937739999E-2</c:v>
                </c:pt>
                <c:pt idx="4">
                  <c:v>9.3413661736090003E-2</c:v>
                </c:pt>
                <c:pt idx="5">
                  <c:v>7.3492431811089998E-2</c:v>
                </c:pt>
                <c:pt idx="6">
                  <c:v>4.9518715256010003E-2</c:v>
                </c:pt>
                <c:pt idx="7">
                  <c:v>5.023319399877E-2</c:v>
                </c:pt>
                <c:pt idx="8">
                  <c:v>3.8135042377239997E-2</c:v>
                </c:pt>
                <c:pt idx="9">
                  <c:v>4.1882541639029998E-2</c:v>
                </c:pt>
                <c:pt idx="10">
                  <c:v>3.2202000792879999E-2</c:v>
                </c:pt>
                <c:pt idx="11">
                  <c:v>3.6997122221530003E-2</c:v>
                </c:pt>
                <c:pt idx="12">
                  <c:v>3.1242001371999999E-2</c:v>
                </c:pt>
                <c:pt idx="13">
                  <c:v>2.9674383738710002E-2</c:v>
                </c:pt>
                <c:pt idx="14">
                  <c:v>3.1940119629959997E-2</c:v>
                </c:pt>
                <c:pt idx="15">
                  <c:v>3.2087403307559999E-2</c:v>
                </c:pt>
                <c:pt idx="16">
                  <c:v>1.4984095138040001E-2</c:v>
                </c:pt>
                <c:pt idx="17">
                  <c:v>2.3938157135900001E-2</c:v>
                </c:pt>
                <c:pt idx="18">
                  <c:v>2.6892102361730001E-2</c:v>
                </c:pt>
                <c:pt idx="19">
                  <c:v>2.54191637723E-2</c:v>
                </c:pt>
              </c:numCache>
            </c:numRef>
          </c:val>
          <c:extLst>
            <c:ext xmlns:c16="http://schemas.microsoft.com/office/drawing/2014/chart" uri="{C3380CC4-5D6E-409C-BE32-E72D297353CC}">
              <c16:uniqueId val="{00000001-C0B8-4E46-914D-0A6F27CE0D5B}"/>
            </c:ext>
          </c:extLst>
        </c:ser>
        <c:dLbls>
          <c:dLblPos val="ctr"/>
          <c:showLegendKey val="0"/>
          <c:showVal val="1"/>
          <c:showCatName val="0"/>
          <c:showSerName val="0"/>
          <c:showPercent val="0"/>
          <c:showBubbleSize val="0"/>
        </c:dLbls>
        <c:gapWidth val="25"/>
        <c:overlap val="100"/>
        <c:axId val="1983355136"/>
        <c:axId val="1983360544"/>
      </c:barChart>
      <c:catAx>
        <c:axId val="19833551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983360544"/>
        <c:crosses val="autoZero"/>
        <c:auto val="1"/>
        <c:lblAlgn val="ctr"/>
        <c:lblOffset val="100"/>
        <c:noMultiLvlLbl val="0"/>
      </c:catAx>
      <c:valAx>
        <c:axId val="1983360544"/>
        <c:scaling>
          <c:orientation val="minMax"/>
        </c:scaling>
        <c:delete val="1"/>
        <c:axPos val="l"/>
        <c:numFmt formatCode="0%" sourceLinked="1"/>
        <c:majorTickMark val="none"/>
        <c:minorTickMark val="none"/>
        <c:tickLblPos val="nextTo"/>
        <c:crossAx val="1983355136"/>
        <c:crosses val="autoZero"/>
        <c:crossBetween val="between"/>
      </c:valAx>
      <c:spPr>
        <a:noFill/>
        <a:ln>
          <a:noFill/>
        </a:ln>
        <a:effectLst/>
      </c:spPr>
    </c:plotArea>
    <c:legend>
      <c:legendPos val="l"/>
      <c:layout>
        <c:manualLayout>
          <c:xMode val="edge"/>
          <c:yMode val="edge"/>
          <c:x val="6.9897919683804561E-3"/>
          <c:y val="0.2495506327527473"/>
          <c:w val="9.8249047938965356E-2"/>
          <c:h val="0.4255928965879893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140096618357488E-2"/>
          <c:y val="0"/>
          <c:w val="0.893719806763285"/>
          <c:h val="1"/>
        </c:manualLayout>
      </c:layout>
      <c:barChart>
        <c:barDir val="bar"/>
        <c:grouping val="clustered"/>
        <c:varyColors val="0"/>
        <c:ser>
          <c:idx val="0"/>
          <c:order val="0"/>
          <c:tx>
            <c:strRef>
              <c:f>Sheet1!$B$1</c:f>
              <c:strCache>
                <c:ptCount val="1"/>
                <c:pt idx="0">
                  <c:v>Column2</c:v>
                </c:pt>
              </c:strCache>
            </c:strRef>
          </c:tx>
          <c:spPr>
            <a:solidFill>
              <a:schemeClr val="accent1"/>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4-B6FC-49C3-8560-7279F34EB3A9}"/>
              </c:ext>
            </c:extLst>
          </c:dPt>
          <c:dPt>
            <c:idx val="1"/>
            <c:invertIfNegative val="0"/>
            <c:bubble3D val="0"/>
            <c:spPr>
              <a:solidFill>
                <a:schemeClr val="bg1">
                  <a:lumMod val="75000"/>
                </a:schemeClr>
              </a:solidFill>
              <a:ln>
                <a:noFill/>
              </a:ln>
              <a:effectLst/>
            </c:spPr>
            <c:extLst>
              <c:ext xmlns:c16="http://schemas.microsoft.com/office/drawing/2014/chart" uri="{C3380CC4-5D6E-409C-BE32-E72D297353CC}">
                <c16:uniqueId val="{00000003-B6FC-49C3-8560-7279F34EB3A9}"/>
              </c:ext>
            </c:extLst>
          </c:dPt>
          <c:dPt>
            <c:idx val="2"/>
            <c:invertIfNegative val="0"/>
            <c:bubble3D val="0"/>
            <c:spPr>
              <a:solidFill>
                <a:schemeClr val="bg1">
                  <a:lumMod val="75000"/>
                </a:schemeClr>
              </a:solidFill>
              <a:ln>
                <a:noFill/>
              </a:ln>
              <a:effectLst/>
            </c:spPr>
            <c:extLst>
              <c:ext xmlns:c16="http://schemas.microsoft.com/office/drawing/2014/chart" uri="{C3380CC4-5D6E-409C-BE32-E72D297353CC}">
                <c16:uniqueId val="{00000002-B6FC-49C3-8560-7279F34EB3A9}"/>
              </c:ext>
            </c:extLst>
          </c:dPt>
          <c:dPt>
            <c:idx val="3"/>
            <c:invertIfNegative val="0"/>
            <c:bubble3D val="0"/>
            <c:spPr>
              <a:solidFill>
                <a:schemeClr val="bg1">
                  <a:lumMod val="75000"/>
                </a:schemeClr>
              </a:solidFill>
              <a:ln>
                <a:noFill/>
              </a:ln>
              <a:effectLst/>
            </c:spPr>
            <c:extLst>
              <c:ext xmlns:c16="http://schemas.microsoft.com/office/drawing/2014/chart" uri="{C3380CC4-5D6E-409C-BE32-E72D297353CC}">
                <c16:uniqueId val="{00000001-B6FC-49C3-8560-7279F34EB3A9}"/>
              </c:ext>
            </c:extLst>
          </c:dPt>
          <c:dPt>
            <c:idx val="4"/>
            <c:invertIfNegative val="0"/>
            <c:bubble3D val="0"/>
            <c:spPr>
              <a:solidFill>
                <a:schemeClr val="bg1">
                  <a:lumMod val="75000"/>
                </a:schemeClr>
              </a:solidFill>
              <a:ln>
                <a:noFill/>
              </a:ln>
              <a:effectLst/>
            </c:spPr>
            <c:extLst>
              <c:ext xmlns:c16="http://schemas.microsoft.com/office/drawing/2014/chart" uri="{C3380CC4-5D6E-409C-BE32-E72D297353CC}">
                <c16:uniqueId val="{00000000-B6FC-49C3-8560-7279F34EB3A9}"/>
              </c:ext>
            </c:extLst>
          </c:dPt>
          <c:dPt>
            <c:idx val="5"/>
            <c:invertIfNegative val="0"/>
            <c:bubble3D val="0"/>
            <c:spPr>
              <a:solidFill>
                <a:srgbClr val="1D57A5"/>
              </a:solidFill>
              <a:ln>
                <a:noFill/>
              </a:ln>
              <a:effectLst/>
            </c:spPr>
            <c:extLst>
              <c:ext xmlns:c16="http://schemas.microsoft.com/office/drawing/2014/chart" uri="{C3380CC4-5D6E-409C-BE32-E72D297353CC}">
                <c16:uniqueId val="{00000001-B343-44AC-9C90-E0954BF3A1E5}"/>
              </c:ext>
            </c:extLst>
          </c:dPt>
          <c:dPt>
            <c:idx val="6"/>
            <c:invertIfNegative val="0"/>
            <c:bubble3D val="0"/>
            <c:spPr>
              <a:solidFill>
                <a:srgbClr val="1D57A5"/>
              </a:solidFill>
              <a:ln>
                <a:noFill/>
              </a:ln>
              <a:effectLst/>
            </c:spPr>
            <c:extLst>
              <c:ext xmlns:c16="http://schemas.microsoft.com/office/drawing/2014/chart" uri="{C3380CC4-5D6E-409C-BE32-E72D297353CC}">
                <c16:uniqueId val="{00000000-B343-44AC-9C90-E0954BF3A1E5}"/>
              </c:ext>
            </c:extLst>
          </c:dPt>
          <c:dLbls>
            <c:dLbl>
              <c:idx val="0"/>
              <c:spPr>
                <a:noFill/>
                <a:ln>
                  <a:noFill/>
                </a:ln>
                <a:effectLst/>
              </c:spPr>
              <c:txPr>
                <a:bodyPr rot="0" spcFirstLastPara="1" vertOverflow="ellipsis" vert="horz" wrap="square" anchor="ctr" anchorCtr="1"/>
                <a:lstStyle/>
                <a:p>
                  <a:pPr algn="ctr">
                    <a:defRPr sz="1000" b="1" i="0" u="none" strike="noStrike" kern="1200" baseline="0">
                      <a:solidFill>
                        <a:schemeClr val="bg1">
                          <a:lumMod val="6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B6FC-49C3-8560-7279F34EB3A9}"/>
                </c:ext>
              </c:extLst>
            </c:dLbl>
            <c:dLbl>
              <c:idx val="1"/>
              <c:spPr>
                <a:noFill/>
                <a:ln>
                  <a:noFill/>
                </a:ln>
                <a:effectLst/>
              </c:spPr>
              <c:txPr>
                <a:bodyPr rot="0" spcFirstLastPara="1" vertOverflow="ellipsis" vert="horz" wrap="square" anchor="ctr" anchorCtr="1"/>
                <a:lstStyle/>
                <a:p>
                  <a:pPr algn="ctr">
                    <a:defRPr sz="1000" b="1" i="0" u="none" strike="noStrike" kern="1200" baseline="0">
                      <a:solidFill>
                        <a:schemeClr val="bg1">
                          <a:lumMod val="6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B6FC-49C3-8560-7279F34EB3A9}"/>
                </c:ext>
              </c:extLst>
            </c:dLbl>
            <c:dLbl>
              <c:idx val="2"/>
              <c:spPr>
                <a:noFill/>
                <a:ln>
                  <a:noFill/>
                </a:ln>
                <a:effectLst/>
              </c:spPr>
              <c:txPr>
                <a:bodyPr rot="0" spcFirstLastPara="1" vertOverflow="ellipsis" vert="horz" wrap="square" anchor="ctr" anchorCtr="1"/>
                <a:lstStyle/>
                <a:p>
                  <a:pPr algn="ctr">
                    <a:defRPr sz="1000" b="1" i="0" u="none" strike="noStrike" kern="1200" baseline="0">
                      <a:solidFill>
                        <a:schemeClr val="bg1">
                          <a:lumMod val="6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B6FC-49C3-8560-7279F34EB3A9}"/>
                </c:ext>
              </c:extLst>
            </c:dLbl>
            <c:dLbl>
              <c:idx val="3"/>
              <c:spPr>
                <a:noFill/>
                <a:ln>
                  <a:noFill/>
                </a:ln>
                <a:effectLst/>
              </c:spPr>
              <c:txPr>
                <a:bodyPr rot="0" spcFirstLastPara="1" vertOverflow="ellipsis" vert="horz" wrap="square" anchor="ctr" anchorCtr="1"/>
                <a:lstStyle/>
                <a:p>
                  <a:pPr algn="ctr">
                    <a:defRPr sz="1000" b="1" i="0" u="none" strike="noStrike" kern="1200" baseline="0">
                      <a:solidFill>
                        <a:schemeClr val="bg1">
                          <a:lumMod val="6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B6FC-49C3-8560-7279F34EB3A9}"/>
                </c:ext>
              </c:extLst>
            </c:dLbl>
            <c:dLbl>
              <c:idx val="4"/>
              <c:spPr>
                <a:noFill/>
                <a:ln>
                  <a:noFill/>
                </a:ln>
                <a:effectLst/>
              </c:spPr>
              <c:txPr>
                <a:bodyPr rot="0" spcFirstLastPara="1" vertOverflow="ellipsis" vert="horz" wrap="square" anchor="ctr" anchorCtr="1"/>
                <a:lstStyle/>
                <a:p>
                  <a:pPr algn="ctr">
                    <a:defRPr sz="1000" b="1" i="0" u="none" strike="noStrike" kern="1200" baseline="0">
                      <a:solidFill>
                        <a:schemeClr val="bg1">
                          <a:lumMod val="6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B6FC-49C3-8560-7279F34EB3A9}"/>
                </c:ext>
              </c:extLst>
            </c:dLbl>
            <c:dLbl>
              <c:idx val="5"/>
              <c:spPr>
                <a:noFill/>
                <a:ln>
                  <a:noFill/>
                </a:ln>
                <a:effectLst/>
              </c:spPr>
              <c:txPr>
                <a:bodyPr rot="0" spcFirstLastPara="1" vertOverflow="ellipsis" vert="horz" wrap="square" anchor="ctr" anchorCtr="1"/>
                <a:lstStyle/>
                <a:p>
                  <a:pPr algn="ctr">
                    <a:defRPr sz="1000" b="1" i="0" u="none" strike="noStrike" kern="1200" baseline="0">
                      <a:solidFill>
                        <a:srgbClr val="1D57A5"/>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B343-44AC-9C90-E0954BF3A1E5}"/>
                </c:ext>
              </c:extLst>
            </c:dLbl>
            <c:dLbl>
              <c:idx val="6"/>
              <c:spPr>
                <a:noFill/>
                <a:ln>
                  <a:noFill/>
                </a:ln>
                <a:effectLst/>
              </c:spPr>
              <c:txPr>
                <a:bodyPr rot="0" spcFirstLastPara="1" vertOverflow="ellipsis" vert="horz" wrap="square" anchor="ctr" anchorCtr="1"/>
                <a:lstStyle/>
                <a:p>
                  <a:pPr algn="ctr">
                    <a:defRPr sz="1000" b="1" i="0" u="none" strike="noStrike" kern="1200" baseline="0">
                      <a:solidFill>
                        <a:srgbClr val="1D57A5"/>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B343-44AC-9C90-E0954BF3A1E5}"/>
                </c:ext>
              </c:extLst>
            </c:dLbl>
            <c:spPr>
              <a:noFill/>
              <a:ln>
                <a:noFill/>
              </a:ln>
              <a:effectLst/>
            </c:spPr>
            <c:txPr>
              <a:bodyPr rot="0" spcFirstLastPara="1" vertOverflow="ellipsis" vert="horz" wrap="square" anchor="ctr" anchorCtr="1"/>
              <a:lstStyle/>
              <a:p>
                <a:pPr algn="ctr">
                  <a:defRPr sz="1000" b="1" i="0" u="none" strike="noStrike" kern="1200" baseline="0">
                    <a:solidFill>
                      <a:srgbClr val="007C9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18-24</c:v>
                </c:pt>
                <c:pt idx="1">
                  <c:v>25-34</c:v>
                </c:pt>
                <c:pt idx="2">
                  <c:v>35-44</c:v>
                </c:pt>
                <c:pt idx="3">
                  <c:v>45-54</c:v>
                </c:pt>
                <c:pt idx="4">
                  <c:v>55-64</c:v>
                </c:pt>
                <c:pt idx="5">
                  <c:v>65-74</c:v>
                </c:pt>
                <c:pt idx="6">
                  <c:v>75+</c:v>
                </c:pt>
              </c:strCache>
            </c:strRef>
          </c:cat>
          <c:val>
            <c:numRef>
              <c:f>Sheet1!$B$2:$B$8</c:f>
              <c:numCache>
                <c:formatCode>0%</c:formatCode>
                <c:ptCount val="7"/>
                <c:pt idx="0">
                  <c:v>0.53</c:v>
                </c:pt>
                <c:pt idx="1">
                  <c:v>0.53</c:v>
                </c:pt>
                <c:pt idx="2">
                  <c:v>0.53</c:v>
                </c:pt>
                <c:pt idx="3">
                  <c:v>0.55000000000000004</c:v>
                </c:pt>
                <c:pt idx="4">
                  <c:v>0.6</c:v>
                </c:pt>
                <c:pt idx="5">
                  <c:v>0.67</c:v>
                </c:pt>
                <c:pt idx="6">
                  <c:v>0.71</c:v>
                </c:pt>
              </c:numCache>
            </c:numRef>
          </c:val>
          <c:extLst>
            <c:ext xmlns:c16="http://schemas.microsoft.com/office/drawing/2014/chart" uri="{C3380CC4-5D6E-409C-BE32-E72D297353CC}">
              <c16:uniqueId val="{00000000-7BB6-4802-88B2-47FC9F6F5ED5}"/>
            </c:ext>
          </c:extLst>
        </c:ser>
        <c:dLbls>
          <c:dLblPos val="outEnd"/>
          <c:showLegendKey val="0"/>
          <c:showVal val="1"/>
          <c:showCatName val="0"/>
          <c:showSerName val="0"/>
          <c:showPercent val="0"/>
          <c:showBubbleSize val="0"/>
        </c:dLbls>
        <c:gapWidth val="70"/>
        <c:overlap val="-10"/>
        <c:axId val="1240572336"/>
        <c:axId val="1240573776"/>
      </c:barChart>
      <c:catAx>
        <c:axId val="1240572336"/>
        <c:scaling>
          <c:orientation val="maxMin"/>
        </c:scaling>
        <c:delete val="1"/>
        <c:axPos val="l"/>
        <c:numFmt formatCode="General" sourceLinked="1"/>
        <c:majorTickMark val="none"/>
        <c:minorTickMark val="none"/>
        <c:tickLblPos val="nextTo"/>
        <c:crossAx val="1240573776"/>
        <c:crosses val="autoZero"/>
        <c:auto val="1"/>
        <c:lblAlgn val="ctr"/>
        <c:lblOffset val="100"/>
        <c:noMultiLvlLbl val="0"/>
      </c:catAx>
      <c:valAx>
        <c:axId val="1240573776"/>
        <c:scaling>
          <c:orientation val="minMax"/>
        </c:scaling>
        <c:delete val="1"/>
        <c:axPos val="t"/>
        <c:numFmt formatCode="0%" sourceLinked="1"/>
        <c:majorTickMark val="none"/>
        <c:minorTickMark val="none"/>
        <c:tickLblPos val="nextTo"/>
        <c:crossAx val="1240572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1">
          <a:solidFill>
            <a:srgbClr val="007C91"/>
          </a:solidFill>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140216459114459E-2"/>
          <c:y val="0"/>
          <c:w val="0.893719806763285"/>
          <c:h val="1"/>
        </c:manualLayout>
      </c:layout>
      <c:barChart>
        <c:barDir val="bar"/>
        <c:grouping val="clustered"/>
        <c:varyColors val="0"/>
        <c:ser>
          <c:idx val="0"/>
          <c:order val="0"/>
          <c:tx>
            <c:strRef>
              <c:f>Sheet1!$B$1</c:f>
              <c:strCache>
                <c:ptCount val="1"/>
                <c:pt idx="0">
                  <c:v>Column2</c:v>
                </c:pt>
              </c:strCache>
            </c:strRef>
          </c:tx>
          <c:spPr>
            <a:solidFill>
              <a:schemeClr val="accent1"/>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1-F672-469B-9D7D-FA22C48F5ECE}"/>
              </c:ext>
            </c:extLst>
          </c:dPt>
          <c:dPt>
            <c:idx val="1"/>
            <c:invertIfNegative val="0"/>
            <c:bubble3D val="0"/>
            <c:spPr>
              <a:solidFill>
                <a:schemeClr val="bg1">
                  <a:lumMod val="75000"/>
                </a:schemeClr>
              </a:solidFill>
              <a:ln>
                <a:noFill/>
              </a:ln>
              <a:effectLst/>
            </c:spPr>
            <c:extLst>
              <c:ext xmlns:c16="http://schemas.microsoft.com/office/drawing/2014/chart" uri="{C3380CC4-5D6E-409C-BE32-E72D297353CC}">
                <c16:uniqueId val="{00000000-F672-469B-9D7D-FA22C48F5ECE}"/>
              </c:ext>
            </c:extLst>
          </c:dPt>
          <c:dPt>
            <c:idx val="2"/>
            <c:invertIfNegative val="0"/>
            <c:bubble3D val="0"/>
            <c:spPr>
              <a:solidFill>
                <a:schemeClr val="bg1">
                  <a:lumMod val="75000"/>
                </a:schemeClr>
              </a:solidFill>
              <a:ln>
                <a:noFill/>
              </a:ln>
              <a:effectLst/>
            </c:spPr>
            <c:extLst>
              <c:ext xmlns:c16="http://schemas.microsoft.com/office/drawing/2014/chart" uri="{C3380CC4-5D6E-409C-BE32-E72D297353CC}">
                <c16:uniqueId val="{00000002-F672-469B-9D7D-FA22C48F5ECE}"/>
              </c:ext>
            </c:extLst>
          </c:dPt>
          <c:dPt>
            <c:idx val="3"/>
            <c:invertIfNegative val="0"/>
            <c:bubble3D val="0"/>
            <c:spPr>
              <a:solidFill>
                <a:srgbClr val="1D57A5"/>
              </a:solidFill>
              <a:ln>
                <a:noFill/>
              </a:ln>
              <a:effectLst/>
            </c:spPr>
            <c:extLst>
              <c:ext xmlns:c16="http://schemas.microsoft.com/office/drawing/2014/chart" uri="{C3380CC4-5D6E-409C-BE32-E72D297353CC}">
                <c16:uniqueId val="{00000000-290D-4117-9A5B-B15883963524}"/>
              </c:ext>
            </c:extLst>
          </c:dPt>
          <c:dLbls>
            <c:dLbl>
              <c:idx val="0"/>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bg1">
                          <a:lumMod val="6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F672-469B-9D7D-FA22C48F5ECE}"/>
                </c:ext>
              </c:extLst>
            </c:dLbl>
            <c:dLbl>
              <c:idx val="1"/>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bg1">
                          <a:lumMod val="6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F672-469B-9D7D-FA22C48F5ECE}"/>
                </c:ext>
              </c:extLst>
            </c:dLbl>
            <c:dLbl>
              <c:idx val="2"/>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bg1">
                          <a:lumMod val="6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F672-469B-9D7D-FA22C48F5ECE}"/>
                </c:ext>
              </c:extLst>
            </c:dLbl>
            <c:dLbl>
              <c:idx val="3"/>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rgbClr val="1D57A5"/>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290D-4117-9A5B-B15883963524}"/>
                </c:ext>
              </c:extLst>
            </c:dLbl>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rgbClr val="007C9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IMD 1-2</c:v>
                </c:pt>
                <c:pt idx="1">
                  <c:v>IMD 1-3</c:v>
                </c:pt>
                <c:pt idx="2">
                  <c:v>IMD 4-7</c:v>
                </c:pt>
                <c:pt idx="3">
                  <c:v>IMD 8-10</c:v>
                </c:pt>
              </c:strCache>
            </c:strRef>
          </c:cat>
          <c:val>
            <c:numRef>
              <c:f>Sheet1!$B$2:$B$5</c:f>
              <c:numCache>
                <c:formatCode>0%</c:formatCode>
                <c:ptCount val="4"/>
                <c:pt idx="0">
                  <c:v>0.52</c:v>
                </c:pt>
                <c:pt idx="1">
                  <c:v>0.54</c:v>
                </c:pt>
                <c:pt idx="2">
                  <c:v>0.62</c:v>
                </c:pt>
                <c:pt idx="3">
                  <c:v>0.65</c:v>
                </c:pt>
              </c:numCache>
            </c:numRef>
          </c:val>
          <c:extLst>
            <c:ext xmlns:c16="http://schemas.microsoft.com/office/drawing/2014/chart" uri="{C3380CC4-5D6E-409C-BE32-E72D297353CC}">
              <c16:uniqueId val="{00000000-C1CE-4C81-97FB-423C80BA3C43}"/>
            </c:ext>
          </c:extLst>
        </c:ser>
        <c:dLbls>
          <c:dLblPos val="outEnd"/>
          <c:showLegendKey val="0"/>
          <c:showVal val="1"/>
          <c:showCatName val="0"/>
          <c:showSerName val="0"/>
          <c:showPercent val="0"/>
          <c:showBubbleSize val="0"/>
        </c:dLbls>
        <c:gapWidth val="70"/>
        <c:overlap val="-10"/>
        <c:axId val="1240572336"/>
        <c:axId val="1240573776"/>
      </c:barChart>
      <c:catAx>
        <c:axId val="1240572336"/>
        <c:scaling>
          <c:orientation val="maxMin"/>
        </c:scaling>
        <c:delete val="1"/>
        <c:axPos val="l"/>
        <c:numFmt formatCode="General" sourceLinked="1"/>
        <c:majorTickMark val="none"/>
        <c:minorTickMark val="none"/>
        <c:tickLblPos val="nextTo"/>
        <c:crossAx val="1240573776"/>
        <c:crosses val="autoZero"/>
        <c:auto val="1"/>
        <c:lblAlgn val="ctr"/>
        <c:lblOffset val="100"/>
        <c:noMultiLvlLbl val="0"/>
      </c:catAx>
      <c:valAx>
        <c:axId val="1240573776"/>
        <c:scaling>
          <c:orientation val="minMax"/>
        </c:scaling>
        <c:delete val="1"/>
        <c:axPos val="t"/>
        <c:numFmt formatCode="0%" sourceLinked="1"/>
        <c:majorTickMark val="none"/>
        <c:minorTickMark val="none"/>
        <c:tickLblPos val="nextTo"/>
        <c:crossAx val="1240572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140096618357488E-2"/>
          <c:y val="0"/>
          <c:w val="0.893719806763285"/>
          <c:h val="1"/>
        </c:manualLayout>
      </c:layout>
      <c:barChart>
        <c:barDir val="bar"/>
        <c:grouping val="clustered"/>
        <c:varyColors val="0"/>
        <c:ser>
          <c:idx val="0"/>
          <c:order val="0"/>
          <c:tx>
            <c:strRef>
              <c:f>Sheet1!$B$1</c:f>
              <c:strCache>
                <c:ptCount val="1"/>
                <c:pt idx="0">
                  <c:v>Column2</c:v>
                </c:pt>
              </c:strCache>
            </c:strRef>
          </c:tx>
          <c:spPr>
            <a:solidFill>
              <a:schemeClr val="accent1"/>
            </a:solidFill>
            <a:ln>
              <a:noFill/>
            </a:ln>
            <a:effectLst/>
          </c:spPr>
          <c:invertIfNegative val="0"/>
          <c:dPt>
            <c:idx val="0"/>
            <c:invertIfNegative val="0"/>
            <c:bubble3D val="0"/>
            <c:spPr>
              <a:solidFill>
                <a:srgbClr val="1D57A5"/>
              </a:solidFill>
              <a:ln>
                <a:noFill/>
              </a:ln>
              <a:effectLst/>
            </c:spPr>
            <c:extLst>
              <c:ext xmlns:c16="http://schemas.microsoft.com/office/drawing/2014/chart" uri="{C3380CC4-5D6E-409C-BE32-E72D297353CC}">
                <c16:uniqueId val="{00000000-AFF4-4093-A964-24FF1A796991}"/>
              </c:ext>
            </c:extLst>
          </c:dPt>
          <c:dPt>
            <c:idx val="1"/>
            <c:invertIfNegative val="0"/>
            <c:bubble3D val="0"/>
            <c:spPr>
              <a:solidFill>
                <a:schemeClr val="bg1">
                  <a:lumMod val="75000"/>
                </a:schemeClr>
              </a:solidFill>
              <a:ln>
                <a:noFill/>
              </a:ln>
              <a:effectLst/>
            </c:spPr>
            <c:extLst>
              <c:ext xmlns:c16="http://schemas.microsoft.com/office/drawing/2014/chart" uri="{C3380CC4-5D6E-409C-BE32-E72D297353CC}">
                <c16:uniqueId val="{00000000-8C17-4D5E-B2B3-61FDBF704781}"/>
              </c:ext>
            </c:extLst>
          </c:dPt>
          <c:dPt>
            <c:idx val="2"/>
            <c:invertIfNegative val="0"/>
            <c:bubble3D val="0"/>
            <c:spPr>
              <a:solidFill>
                <a:srgbClr val="1D57A5"/>
              </a:solidFill>
              <a:ln>
                <a:noFill/>
              </a:ln>
              <a:effectLst/>
            </c:spPr>
            <c:extLst>
              <c:ext xmlns:c16="http://schemas.microsoft.com/office/drawing/2014/chart" uri="{C3380CC4-5D6E-409C-BE32-E72D297353CC}">
                <c16:uniqueId val="{00000001-AFF4-4093-A964-24FF1A796991}"/>
              </c:ext>
            </c:extLst>
          </c:dPt>
          <c:dPt>
            <c:idx val="3"/>
            <c:invertIfNegative val="0"/>
            <c:bubble3D val="0"/>
            <c:spPr>
              <a:solidFill>
                <a:schemeClr val="bg1">
                  <a:lumMod val="75000"/>
                </a:schemeClr>
              </a:solidFill>
              <a:ln>
                <a:noFill/>
              </a:ln>
              <a:effectLst/>
            </c:spPr>
            <c:extLst>
              <c:ext xmlns:c16="http://schemas.microsoft.com/office/drawing/2014/chart" uri="{C3380CC4-5D6E-409C-BE32-E72D297353CC}">
                <c16:uniqueId val="{00000001-8C17-4D5E-B2B3-61FDBF704781}"/>
              </c:ext>
            </c:extLst>
          </c:dPt>
          <c:dPt>
            <c:idx val="4"/>
            <c:invertIfNegative val="0"/>
            <c:bubble3D val="0"/>
            <c:spPr>
              <a:solidFill>
                <a:srgbClr val="1D57A5"/>
              </a:solidFill>
              <a:ln>
                <a:noFill/>
              </a:ln>
              <a:effectLst/>
            </c:spPr>
            <c:extLst>
              <c:ext xmlns:c16="http://schemas.microsoft.com/office/drawing/2014/chart" uri="{C3380CC4-5D6E-409C-BE32-E72D297353CC}">
                <c16:uniqueId val="{00000002-AFF4-4093-A964-24FF1A796991}"/>
              </c:ext>
            </c:extLst>
          </c:dPt>
          <c:dPt>
            <c:idx val="5"/>
            <c:invertIfNegative val="0"/>
            <c:bubble3D val="0"/>
            <c:spPr>
              <a:solidFill>
                <a:schemeClr val="bg1">
                  <a:lumMod val="75000"/>
                </a:schemeClr>
              </a:solidFill>
              <a:ln>
                <a:noFill/>
              </a:ln>
              <a:effectLst/>
            </c:spPr>
            <c:extLst>
              <c:ext xmlns:c16="http://schemas.microsoft.com/office/drawing/2014/chart" uri="{C3380CC4-5D6E-409C-BE32-E72D297353CC}">
                <c16:uniqueId val="{00000002-8C17-4D5E-B2B3-61FDBF704781}"/>
              </c:ext>
            </c:extLst>
          </c:dPt>
          <c:dLbls>
            <c:dLbl>
              <c:idx val="0"/>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rgbClr val="1D57A5"/>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AFF4-4093-A964-24FF1A796991}"/>
                </c:ext>
              </c:extLst>
            </c:dLbl>
            <c:dLbl>
              <c:idx val="1"/>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bg1">
                          <a:lumMod val="6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8C17-4D5E-B2B3-61FDBF704781}"/>
                </c:ext>
              </c:extLst>
            </c:dLbl>
            <c:dLbl>
              <c:idx val="2"/>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rgbClr val="1D57A5"/>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AFF4-4093-A964-24FF1A796991}"/>
                </c:ext>
              </c:extLst>
            </c:dLbl>
            <c:dLbl>
              <c:idx val="3"/>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bg1">
                          <a:lumMod val="6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8C17-4D5E-B2B3-61FDBF704781}"/>
                </c:ext>
              </c:extLst>
            </c:dLbl>
            <c:dLbl>
              <c:idx val="4"/>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rgbClr val="1D57A5"/>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AFF4-4093-A964-24FF1A796991}"/>
                </c:ext>
              </c:extLst>
            </c:dLbl>
            <c:dLbl>
              <c:idx val="5"/>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bg1">
                          <a:lumMod val="6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8C17-4D5E-B2B3-61FDBF704781}"/>
                </c:ext>
              </c:extLst>
            </c:dLbl>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rgbClr val="007C9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CEV</c:v>
                </c:pt>
                <c:pt idx="1">
                  <c:v>Non-CEV</c:v>
                </c:pt>
                <c:pt idx="2">
                  <c:v>Immunosuppressed</c:v>
                </c:pt>
                <c:pt idx="3">
                  <c:v>Not immunosuppressed</c:v>
                </c:pt>
                <c:pt idx="4">
                  <c:v>Severely immunosuppressed</c:v>
                </c:pt>
                <c:pt idx="5">
                  <c:v>Not severely immunosuppressed</c:v>
                </c:pt>
              </c:strCache>
            </c:strRef>
          </c:cat>
          <c:val>
            <c:numRef>
              <c:f>Sheet1!$B$2:$B$7</c:f>
              <c:numCache>
                <c:formatCode>0%</c:formatCode>
                <c:ptCount val="6"/>
                <c:pt idx="0">
                  <c:v>0.61</c:v>
                </c:pt>
                <c:pt idx="1">
                  <c:v>0.59</c:v>
                </c:pt>
                <c:pt idx="2">
                  <c:v>0.63</c:v>
                </c:pt>
                <c:pt idx="3">
                  <c:v>0.59</c:v>
                </c:pt>
                <c:pt idx="4">
                  <c:v>0.65</c:v>
                </c:pt>
                <c:pt idx="5">
                  <c:v>0.59</c:v>
                </c:pt>
              </c:numCache>
            </c:numRef>
          </c:val>
          <c:extLst>
            <c:ext xmlns:c16="http://schemas.microsoft.com/office/drawing/2014/chart" uri="{C3380CC4-5D6E-409C-BE32-E72D297353CC}">
              <c16:uniqueId val="{00000000-7A26-4D03-8B68-964071EA865B}"/>
            </c:ext>
          </c:extLst>
        </c:ser>
        <c:dLbls>
          <c:dLblPos val="outEnd"/>
          <c:showLegendKey val="0"/>
          <c:showVal val="1"/>
          <c:showCatName val="0"/>
          <c:showSerName val="0"/>
          <c:showPercent val="0"/>
          <c:showBubbleSize val="0"/>
        </c:dLbls>
        <c:gapWidth val="70"/>
        <c:overlap val="-10"/>
        <c:axId val="1240572336"/>
        <c:axId val="1240573776"/>
      </c:barChart>
      <c:catAx>
        <c:axId val="1240572336"/>
        <c:scaling>
          <c:orientation val="maxMin"/>
        </c:scaling>
        <c:delete val="1"/>
        <c:axPos val="l"/>
        <c:numFmt formatCode="General" sourceLinked="1"/>
        <c:majorTickMark val="none"/>
        <c:minorTickMark val="none"/>
        <c:tickLblPos val="nextTo"/>
        <c:crossAx val="1240573776"/>
        <c:crosses val="autoZero"/>
        <c:auto val="1"/>
        <c:lblAlgn val="ctr"/>
        <c:lblOffset val="100"/>
        <c:noMultiLvlLbl val="0"/>
      </c:catAx>
      <c:valAx>
        <c:axId val="1240573776"/>
        <c:scaling>
          <c:orientation val="minMax"/>
        </c:scaling>
        <c:delete val="1"/>
        <c:axPos val="t"/>
        <c:numFmt formatCode="0%" sourceLinked="1"/>
        <c:majorTickMark val="none"/>
        <c:minorTickMark val="none"/>
        <c:tickLblPos val="nextTo"/>
        <c:crossAx val="1240572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140286637869384E-2"/>
          <c:y val="0"/>
          <c:w val="0.893719806763285"/>
          <c:h val="1"/>
        </c:manualLayout>
      </c:layout>
      <c:barChart>
        <c:barDir val="bar"/>
        <c:grouping val="clustered"/>
        <c:varyColors val="0"/>
        <c:ser>
          <c:idx val="0"/>
          <c:order val="0"/>
          <c:tx>
            <c:strRef>
              <c:f>Sheet1!$B$1</c:f>
              <c:strCache>
                <c:ptCount val="1"/>
                <c:pt idx="0">
                  <c:v>Column2</c:v>
                </c:pt>
              </c:strCache>
            </c:strRef>
          </c:tx>
          <c:spPr>
            <a:solidFill>
              <a:schemeClr val="accent1"/>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0-ACF0-48A1-ACE0-156992AB7041}"/>
              </c:ext>
            </c:extLst>
          </c:dPt>
          <c:dPt>
            <c:idx val="1"/>
            <c:invertIfNegative val="0"/>
            <c:bubble3D val="0"/>
            <c:spPr>
              <a:solidFill>
                <a:srgbClr val="1D57A5"/>
              </a:solidFill>
              <a:ln>
                <a:noFill/>
              </a:ln>
              <a:effectLst/>
            </c:spPr>
            <c:extLst>
              <c:ext xmlns:c16="http://schemas.microsoft.com/office/drawing/2014/chart" uri="{C3380CC4-5D6E-409C-BE32-E72D297353CC}">
                <c16:uniqueId val="{00000001-ACF0-48A1-ACE0-156992AB7041}"/>
              </c:ext>
            </c:extLst>
          </c:dPt>
          <c:dLbls>
            <c:dLbl>
              <c:idx val="0"/>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bg1">
                          <a:lumMod val="6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31841970286392851"/>
                      <c:h val="9.3622021078847775E-2"/>
                    </c:manualLayout>
                  </c15:layout>
                </c:ext>
                <c:ext xmlns:c16="http://schemas.microsoft.com/office/drawing/2014/chart" uri="{C3380CC4-5D6E-409C-BE32-E72D297353CC}">
                  <c16:uniqueId val="{00000000-ACF0-48A1-ACE0-156992AB7041}"/>
                </c:ext>
              </c:extLst>
            </c:dLbl>
            <c:dLbl>
              <c:idx val="1"/>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rgbClr val="1D57A5"/>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31841970286392851"/>
                      <c:h val="9.3622021078847775E-2"/>
                    </c:manualLayout>
                  </c15:layout>
                </c:ext>
                <c:ext xmlns:c16="http://schemas.microsoft.com/office/drawing/2014/chart" uri="{C3380CC4-5D6E-409C-BE32-E72D297353CC}">
                  <c16:uniqueId val="{00000001-ACF0-48A1-ACE0-156992AB7041}"/>
                </c:ext>
              </c:extLst>
            </c:dLbl>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rgbClr val="007C9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Financially vulnerable</c:v>
                </c:pt>
                <c:pt idx="1">
                  <c:v>Financially comfortable</c:v>
                </c:pt>
              </c:strCache>
            </c:strRef>
          </c:cat>
          <c:val>
            <c:numRef>
              <c:f>Sheet1!$B$2:$B$3</c:f>
              <c:numCache>
                <c:formatCode>0%</c:formatCode>
                <c:ptCount val="2"/>
                <c:pt idx="0">
                  <c:v>0.49</c:v>
                </c:pt>
                <c:pt idx="1">
                  <c:v>0.67</c:v>
                </c:pt>
              </c:numCache>
            </c:numRef>
          </c:val>
          <c:extLst>
            <c:ext xmlns:c16="http://schemas.microsoft.com/office/drawing/2014/chart" uri="{C3380CC4-5D6E-409C-BE32-E72D297353CC}">
              <c16:uniqueId val="{00000000-B576-488F-9F8A-ED6F0F9443A9}"/>
            </c:ext>
          </c:extLst>
        </c:ser>
        <c:dLbls>
          <c:dLblPos val="outEnd"/>
          <c:showLegendKey val="0"/>
          <c:showVal val="1"/>
          <c:showCatName val="0"/>
          <c:showSerName val="0"/>
          <c:showPercent val="0"/>
          <c:showBubbleSize val="0"/>
        </c:dLbls>
        <c:gapWidth val="70"/>
        <c:overlap val="-10"/>
        <c:axId val="1240572336"/>
        <c:axId val="1240573776"/>
      </c:barChart>
      <c:catAx>
        <c:axId val="1240572336"/>
        <c:scaling>
          <c:orientation val="maxMin"/>
        </c:scaling>
        <c:delete val="1"/>
        <c:axPos val="l"/>
        <c:numFmt formatCode="General" sourceLinked="1"/>
        <c:majorTickMark val="none"/>
        <c:minorTickMark val="none"/>
        <c:tickLblPos val="nextTo"/>
        <c:crossAx val="1240573776"/>
        <c:crosses val="autoZero"/>
        <c:auto val="1"/>
        <c:lblAlgn val="ctr"/>
        <c:lblOffset val="100"/>
        <c:noMultiLvlLbl val="0"/>
      </c:catAx>
      <c:valAx>
        <c:axId val="1240573776"/>
        <c:scaling>
          <c:orientation val="minMax"/>
        </c:scaling>
        <c:delete val="1"/>
        <c:axPos val="t"/>
        <c:numFmt formatCode="0%" sourceLinked="1"/>
        <c:majorTickMark val="none"/>
        <c:minorTickMark val="none"/>
        <c:tickLblPos val="nextTo"/>
        <c:crossAx val="1240572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76200">
              <a:solidFill>
                <a:schemeClr val="bg1"/>
              </a:solidFill>
            </a:ln>
          </c:spPr>
          <c:dPt>
            <c:idx val="0"/>
            <c:bubble3D val="0"/>
            <c:spPr>
              <a:solidFill>
                <a:srgbClr val="1D57A5"/>
              </a:solidFill>
              <a:ln w="76200">
                <a:solidFill>
                  <a:schemeClr val="bg1"/>
                </a:solidFill>
              </a:ln>
              <a:effectLst/>
            </c:spPr>
            <c:extLst>
              <c:ext xmlns:c16="http://schemas.microsoft.com/office/drawing/2014/chart" uri="{C3380CC4-5D6E-409C-BE32-E72D297353CC}">
                <c16:uniqueId val="{00000001-5468-43D9-8B26-9524C199A7A9}"/>
              </c:ext>
            </c:extLst>
          </c:dPt>
          <c:dPt>
            <c:idx val="1"/>
            <c:bubble3D val="0"/>
            <c:spPr>
              <a:solidFill>
                <a:schemeClr val="bg1">
                  <a:lumMod val="85000"/>
                </a:schemeClr>
              </a:solidFill>
              <a:ln w="76200">
                <a:solidFill>
                  <a:schemeClr val="bg1"/>
                </a:solidFill>
              </a:ln>
              <a:effectLst/>
            </c:spPr>
            <c:extLst>
              <c:ext xmlns:c16="http://schemas.microsoft.com/office/drawing/2014/chart" uri="{C3380CC4-5D6E-409C-BE32-E72D297353CC}">
                <c16:uniqueId val="{00000003-5468-43D9-8B26-9524C199A7A9}"/>
              </c:ext>
            </c:extLst>
          </c:dPt>
          <c:dPt>
            <c:idx val="2"/>
            <c:bubble3D val="0"/>
            <c:spPr>
              <a:solidFill>
                <a:schemeClr val="accent3"/>
              </a:solidFill>
              <a:ln w="76200">
                <a:solidFill>
                  <a:schemeClr val="bg1"/>
                </a:solidFill>
              </a:ln>
              <a:effectLst/>
            </c:spPr>
            <c:extLst>
              <c:ext xmlns:c16="http://schemas.microsoft.com/office/drawing/2014/chart" uri="{C3380CC4-5D6E-409C-BE32-E72D297353CC}">
                <c16:uniqueId val="{00000005-5468-43D9-8B26-9524C199A7A9}"/>
              </c:ext>
            </c:extLst>
          </c:dPt>
          <c:dPt>
            <c:idx val="3"/>
            <c:bubble3D val="0"/>
            <c:spPr>
              <a:solidFill>
                <a:schemeClr val="accent4"/>
              </a:solidFill>
              <a:ln w="76200">
                <a:solidFill>
                  <a:schemeClr val="bg1"/>
                </a:solidFill>
              </a:ln>
              <a:effectLst/>
            </c:spPr>
            <c:extLst>
              <c:ext xmlns:c16="http://schemas.microsoft.com/office/drawing/2014/chart" uri="{C3380CC4-5D6E-409C-BE32-E72D297353CC}">
                <c16:uniqueId val="{00000007-5468-43D9-8B26-9524C199A7A9}"/>
              </c:ext>
            </c:extLst>
          </c:dPt>
          <c:cat>
            <c:strRef>
              <c:f>Sheet1!$A$2:$A$5</c:f>
              <c:strCache>
                <c:ptCount val="2"/>
                <c:pt idx="0">
                  <c:v>1st Qtr</c:v>
                </c:pt>
                <c:pt idx="1">
                  <c:v>2nd Qtr</c:v>
                </c:pt>
              </c:strCache>
            </c:strRef>
          </c:cat>
          <c:val>
            <c:numRef>
              <c:f>Sheet1!$B$2:$B$5</c:f>
              <c:numCache>
                <c:formatCode>0%</c:formatCode>
                <c:ptCount val="4"/>
                <c:pt idx="0">
                  <c:v>0.6</c:v>
                </c:pt>
                <c:pt idx="1">
                  <c:v>0.4</c:v>
                </c:pt>
              </c:numCache>
            </c:numRef>
          </c:val>
          <c:extLst>
            <c:ext xmlns:c16="http://schemas.microsoft.com/office/drawing/2014/chart" uri="{C3380CC4-5D6E-409C-BE32-E72D297353CC}">
              <c16:uniqueId val="{00000008-5468-43D9-8B26-9524C199A7A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v>
                </c:pt>
              </c:strCache>
            </c:strRef>
          </c:tx>
          <c:dPt>
            <c:idx val="0"/>
            <c:bubble3D val="0"/>
            <c:spPr>
              <a:solidFill>
                <a:schemeClr val="bg1"/>
              </a:solidFill>
              <a:ln w="19050">
                <a:solidFill>
                  <a:schemeClr val="bg1"/>
                </a:solidFill>
              </a:ln>
              <a:effectLst/>
            </c:spPr>
            <c:extLst>
              <c:ext xmlns:c16="http://schemas.microsoft.com/office/drawing/2014/chart" uri="{C3380CC4-5D6E-409C-BE32-E72D297353CC}">
                <c16:uniqueId val="{00000001-BA62-4508-86CE-8AA04EE3C7E9}"/>
              </c:ext>
            </c:extLst>
          </c:dPt>
          <c:dPt>
            <c:idx val="1"/>
            <c:bubble3D val="0"/>
            <c:spPr>
              <a:noFill/>
              <a:ln w="19050">
                <a:noFill/>
              </a:ln>
              <a:effectLst/>
            </c:spPr>
            <c:extLst>
              <c:ext xmlns:c16="http://schemas.microsoft.com/office/drawing/2014/chart" uri="{C3380CC4-5D6E-409C-BE32-E72D297353CC}">
                <c16:uniqueId val="{00000003-BA62-4508-86CE-8AA04EE3C7E9}"/>
              </c:ext>
            </c:extLst>
          </c:dPt>
          <c:cat>
            <c:strRef>
              <c:f>Sheet1!$A$2:$A$3</c:f>
              <c:strCache>
                <c:ptCount val="2"/>
                <c:pt idx="0">
                  <c:v>1st Qtr</c:v>
                </c:pt>
                <c:pt idx="1">
                  <c:v>2nd Qtr</c:v>
                </c:pt>
              </c:strCache>
            </c:strRef>
          </c:cat>
          <c:val>
            <c:numRef>
              <c:f>Sheet1!$B$2:$B$3</c:f>
              <c:numCache>
                <c:formatCode>0%</c:formatCode>
                <c:ptCount val="2"/>
                <c:pt idx="0">
                  <c:v>0.1</c:v>
                </c:pt>
                <c:pt idx="1">
                  <c:v>0.9</c:v>
                </c:pt>
              </c:numCache>
            </c:numRef>
          </c:val>
          <c:extLst>
            <c:ext xmlns:c16="http://schemas.microsoft.com/office/drawing/2014/chart" uri="{C3380CC4-5D6E-409C-BE32-E72D297353CC}">
              <c16:uniqueId val="{00000004-BA62-4508-86CE-8AA04EE3C7E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v>
                </c:pt>
              </c:strCache>
            </c:strRef>
          </c:tx>
          <c:dPt>
            <c:idx val="0"/>
            <c:bubble3D val="0"/>
            <c:spPr>
              <a:solidFill>
                <a:schemeClr val="bg1"/>
              </a:solidFill>
              <a:ln w="19050">
                <a:solidFill>
                  <a:schemeClr val="bg1"/>
                </a:solidFill>
              </a:ln>
              <a:effectLst/>
            </c:spPr>
            <c:extLst>
              <c:ext xmlns:c16="http://schemas.microsoft.com/office/drawing/2014/chart" uri="{C3380CC4-5D6E-409C-BE32-E72D297353CC}">
                <c16:uniqueId val="{00000001-F125-414F-B029-888C6950AE7E}"/>
              </c:ext>
            </c:extLst>
          </c:dPt>
          <c:dPt>
            <c:idx val="1"/>
            <c:bubble3D val="0"/>
            <c:spPr>
              <a:noFill/>
              <a:ln w="19050">
                <a:noFill/>
              </a:ln>
              <a:effectLst/>
            </c:spPr>
            <c:extLst>
              <c:ext xmlns:c16="http://schemas.microsoft.com/office/drawing/2014/chart" uri="{C3380CC4-5D6E-409C-BE32-E72D297353CC}">
                <c16:uniqueId val="{00000003-F125-414F-B029-888C6950AE7E}"/>
              </c:ext>
            </c:extLst>
          </c:dPt>
          <c:cat>
            <c:strRef>
              <c:f>Sheet1!$A$2:$A$3</c:f>
              <c:strCache>
                <c:ptCount val="2"/>
                <c:pt idx="0">
                  <c:v>1st Qtr</c:v>
                </c:pt>
                <c:pt idx="1">
                  <c:v>2nd Qtr</c:v>
                </c:pt>
              </c:strCache>
            </c:strRef>
          </c:cat>
          <c:val>
            <c:numRef>
              <c:f>Sheet1!$B$2:$B$3</c:f>
              <c:numCache>
                <c:formatCode>0%</c:formatCode>
                <c:ptCount val="2"/>
                <c:pt idx="0">
                  <c:v>0.16</c:v>
                </c:pt>
                <c:pt idx="1">
                  <c:v>0.84</c:v>
                </c:pt>
              </c:numCache>
            </c:numRef>
          </c:val>
          <c:extLst>
            <c:ext xmlns:c16="http://schemas.microsoft.com/office/drawing/2014/chart" uri="{C3380CC4-5D6E-409C-BE32-E72D297353CC}">
              <c16:uniqueId val="{00000004-F125-414F-B029-888C6950AE7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v>
                </c:pt>
              </c:strCache>
            </c:strRef>
          </c:tx>
          <c:dPt>
            <c:idx val="0"/>
            <c:bubble3D val="0"/>
            <c:spPr>
              <a:solidFill>
                <a:schemeClr val="bg1"/>
              </a:solidFill>
              <a:ln w="19050">
                <a:solidFill>
                  <a:schemeClr val="bg1"/>
                </a:solidFill>
              </a:ln>
              <a:effectLst/>
            </c:spPr>
            <c:extLst>
              <c:ext xmlns:c16="http://schemas.microsoft.com/office/drawing/2014/chart" uri="{C3380CC4-5D6E-409C-BE32-E72D297353CC}">
                <c16:uniqueId val="{00000001-0D49-4935-A46F-179F7C338FB7}"/>
              </c:ext>
            </c:extLst>
          </c:dPt>
          <c:dPt>
            <c:idx val="1"/>
            <c:bubble3D val="0"/>
            <c:spPr>
              <a:noFill/>
              <a:ln w="19050">
                <a:noFill/>
              </a:ln>
              <a:effectLst/>
            </c:spPr>
            <c:extLst>
              <c:ext xmlns:c16="http://schemas.microsoft.com/office/drawing/2014/chart" uri="{C3380CC4-5D6E-409C-BE32-E72D297353CC}">
                <c16:uniqueId val="{00000003-0D49-4935-A46F-179F7C338FB7}"/>
              </c:ext>
            </c:extLst>
          </c:dPt>
          <c:cat>
            <c:strRef>
              <c:f>Sheet1!$A$2:$A$3</c:f>
              <c:strCache>
                <c:ptCount val="2"/>
                <c:pt idx="0">
                  <c:v>1st Qtr</c:v>
                </c:pt>
                <c:pt idx="1">
                  <c:v>2nd Qtr</c:v>
                </c:pt>
              </c:strCache>
            </c:strRef>
          </c:cat>
          <c:val>
            <c:numRef>
              <c:f>Sheet1!$B$2:$B$3</c:f>
              <c:numCache>
                <c:formatCode>0%</c:formatCode>
                <c:ptCount val="2"/>
                <c:pt idx="0">
                  <c:v>0.15</c:v>
                </c:pt>
                <c:pt idx="1">
                  <c:v>0.85</c:v>
                </c:pt>
              </c:numCache>
            </c:numRef>
          </c:val>
          <c:extLst>
            <c:ext xmlns:c16="http://schemas.microsoft.com/office/drawing/2014/chart" uri="{C3380CC4-5D6E-409C-BE32-E72D297353CC}">
              <c16:uniqueId val="{00000004-0D49-4935-A46F-179F7C338FB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v>
                </c:pt>
              </c:strCache>
            </c:strRef>
          </c:tx>
          <c:dPt>
            <c:idx val="0"/>
            <c:bubble3D val="0"/>
            <c:spPr>
              <a:solidFill>
                <a:schemeClr val="bg1"/>
              </a:solidFill>
              <a:ln w="19050">
                <a:solidFill>
                  <a:schemeClr val="bg1"/>
                </a:solidFill>
              </a:ln>
              <a:effectLst/>
            </c:spPr>
            <c:extLst>
              <c:ext xmlns:c16="http://schemas.microsoft.com/office/drawing/2014/chart" uri="{C3380CC4-5D6E-409C-BE32-E72D297353CC}">
                <c16:uniqueId val="{00000001-D8B3-4953-BF34-64C1A24E9671}"/>
              </c:ext>
            </c:extLst>
          </c:dPt>
          <c:dPt>
            <c:idx val="1"/>
            <c:bubble3D val="0"/>
            <c:spPr>
              <a:noFill/>
              <a:ln w="19050">
                <a:noFill/>
              </a:ln>
              <a:effectLst/>
            </c:spPr>
            <c:extLst>
              <c:ext xmlns:c16="http://schemas.microsoft.com/office/drawing/2014/chart" uri="{C3380CC4-5D6E-409C-BE32-E72D297353CC}">
                <c16:uniqueId val="{00000003-D8B3-4953-BF34-64C1A24E9671}"/>
              </c:ext>
            </c:extLst>
          </c:dPt>
          <c:cat>
            <c:strRef>
              <c:f>Sheet1!$A$2:$A$3</c:f>
              <c:strCache>
                <c:ptCount val="2"/>
                <c:pt idx="0">
                  <c:v>1st Qtr</c:v>
                </c:pt>
                <c:pt idx="1">
                  <c:v>2nd Qtr</c:v>
                </c:pt>
              </c:strCache>
            </c:strRef>
          </c:cat>
          <c:val>
            <c:numRef>
              <c:f>Sheet1!$B$2:$B$3</c:f>
              <c:numCache>
                <c:formatCode>0%</c:formatCode>
                <c:ptCount val="2"/>
                <c:pt idx="0">
                  <c:v>7.0000000000000007E-2</c:v>
                </c:pt>
                <c:pt idx="1">
                  <c:v>0.92999999999999994</c:v>
                </c:pt>
              </c:numCache>
            </c:numRef>
          </c:val>
          <c:extLst>
            <c:ext xmlns:c16="http://schemas.microsoft.com/office/drawing/2014/chart" uri="{C3380CC4-5D6E-409C-BE32-E72D297353CC}">
              <c16:uniqueId val="{00000004-D8B3-4953-BF34-64C1A24E967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522033581990625E-2"/>
          <c:y val="0"/>
          <c:w val="0.95893977716762169"/>
          <c:h val="0.92353382888708868"/>
        </c:manualLayout>
      </c:layout>
      <c:lineChart>
        <c:grouping val="standard"/>
        <c:varyColors val="0"/>
        <c:ser>
          <c:idx val="0"/>
          <c:order val="0"/>
          <c:tx>
            <c:strRef>
              <c:f>Sheet1!$B$1</c:f>
              <c:strCache>
                <c:ptCount val="1"/>
                <c:pt idx="0">
                  <c:v>Gov.uk</c:v>
                </c:pt>
              </c:strCache>
            </c:strRef>
          </c:tx>
          <c:spPr>
            <a:ln w="28575" cap="rnd">
              <a:solidFill>
                <a:schemeClr val="accent3">
                  <a:lumMod val="20000"/>
                  <a:lumOff val="80000"/>
                </a:schemeClr>
              </a:solidFill>
              <a:prstDash val="solid"/>
              <a:round/>
            </a:ln>
            <a:effectLst/>
          </c:spPr>
          <c:marker>
            <c:symbol val="circle"/>
            <c:size val="5"/>
            <c:spPr>
              <a:solidFill>
                <a:schemeClr val="accent3"/>
              </a:solidFill>
              <a:ln w="9525">
                <a:solidFill>
                  <a:schemeClr val="accent3"/>
                </a:solidFill>
                <a:prstDash val="solid"/>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99F-456A-879C-F75CE8659D47}"/>
                </c:ext>
              </c:extLst>
            </c:dLbl>
            <c:dLbl>
              <c:idx val="1"/>
              <c:delete val="1"/>
              <c:extLst>
                <c:ext xmlns:c15="http://schemas.microsoft.com/office/drawing/2012/chart" uri="{CE6537A1-D6FC-4f65-9D91-7224C49458BB}"/>
                <c:ext xmlns:c16="http://schemas.microsoft.com/office/drawing/2014/chart" uri="{C3380CC4-5D6E-409C-BE32-E72D297353CC}">
                  <c16:uniqueId val="{00000001-999F-456A-879C-F75CE8659D47}"/>
                </c:ext>
              </c:extLst>
            </c:dLbl>
            <c:dLbl>
              <c:idx val="2"/>
              <c:delete val="1"/>
              <c:extLst>
                <c:ext xmlns:c15="http://schemas.microsoft.com/office/drawing/2012/chart" uri="{CE6537A1-D6FC-4f65-9D91-7224C49458BB}"/>
                <c:ext xmlns:c16="http://schemas.microsoft.com/office/drawing/2014/chart" uri="{C3380CC4-5D6E-409C-BE32-E72D297353CC}">
                  <c16:uniqueId val="{00000002-999F-456A-879C-F75CE8659D47}"/>
                </c:ext>
              </c:extLst>
            </c:dLbl>
            <c:dLbl>
              <c:idx val="3"/>
              <c:delete val="1"/>
              <c:extLst>
                <c:ext xmlns:c15="http://schemas.microsoft.com/office/drawing/2012/chart" uri="{CE6537A1-D6FC-4f65-9D91-7224C49458BB}"/>
                <c:ext xmlns:c16="http://schemas.microsoft.com/office/drawing/2014/chart" uri="{C3380CC4-5D6E-409C-BE32-E72D297353CC}">
                  <c16:uniqueId val="{00000003-999F-456A-879C-F75CE8659D47}"/>
                </c:ext>
              </c:extLst>
            </c:dLbl>
            <c:dLbl>
              <c:idx val="4"/>
              <c:delete val="1"/>
              <c:extLst>
                <c:ext xmlns:c15="http://schemas.microsoft.com/office/drawing/2012/chart" uri="{CE6537A1-D6FC-4f65-9D91-7224C49458BB}"/>
                <c:ext xmlns:c16="http://schemas.microsoft.com/office/drawing/2014/chart" uri="{C3380CC4-5D6E-409C-BE32-E72D297353CC}">
                  <c16:uniqueId val="{00000004-999F-456A-879C-F75CE8659D47}"/>
                </c:ext>
              </c:extLst>
            </c:dLbl>
            <c:dLbl>
              <c:idx val="5"/>
              <c:delete val="1"/>
              <c:extLst>
                <c:ext xmlns:c15="http://schemas.microsoft.com/office/drawing/2012/chart" uri="{CE6537A1-D6FC-4f65-9D91-7224C49458BB}"/>
                <c:ext xmlns:c16="http://schemas.microsoft.com/office/drawing/2014/chart" uri="{C3380CC4-5D6E-409C-BE32-E72D297353CC}">
                  <c16:uniqueId val="{00000005-999F-456A-879C-F75CE8659D47}"/>
                </c:ext>
              </c:extLst>
            </c:dLbl>
            <c:dLbl>
              <c:idx val="6"/>
              <c:delete val="1"/>
              <c:extLst>
                <c:ext xmlns:c15="http://schemas.microsoft.com/office/drawing/2012/chart" uri="{CE6537A1-D6FC-4f65-9D91-7224C49458BB}"/>
                <c:ext xmlns:c16="http://schemas.microsoft.com/office/drawing/2014/chart" uri="{C3380CC4-5D6E-409C-BE32-E72D297353CC}">
                  <c16:uniqueId val="{00000006-999F-456A-879C-F75CE8659D47}"/>
                </c:ext>
              </c:extLst>
            </c:dLbl>
            <c:dLbl>
              <c:idx val="7"/>
              <c:delete val="1"/>
              <c:extLst>
                <c:ext xmlns:c15="http://schemas.microsoft.com/office/drawing/2012/chart" uri="{CE6537A1-D6FC-4f65-9D91-7224C49458BB}"/>
                <c:ext xmlns:c16="http://schemas.microsoft.com/office/drawing/2014/chart" uri="{C3380CC4-5D6E-409C-BE32-E72D297353CC}">
                  <c16:uniqueId val="{00000007-999F-456A-879C-F75CE8659D47}"/>
                </c:ext>
              </c:extLst>
            </c:dLbl>
            <c:dLbl>
              <c:idx val="8"/>
              <c:delete val="1"/>
              <c:extLst>
                <c:ext xmlns:c15="http://schemas.microsoft.com/office/drawing/2012/chart" uri="{CE6537A1-D6FC-4f65-9D91-7224C49458BB}"/>
                <c:ext xmlns:c16="http://schemas.microsoft.com/office/drawing/2014/chart" uri="{C3380CC4-5D6E-409C-BE32-E72D297353CC}">
                  <c16:uniqueId val="{00000008-999F-456A-879C-F75CE8659D47}"/>
                </c:ext>
              </c:extLst>
            </c:dLbl>
            <c:dLbl>
              <c:idx val="9"/>
              <c:delete val="1"/>
              <c:extLst>
                <c:ext xmlns:c15="http://schemas.microsoft.com/office/drawing/2012/chart" uri="{CE6537A1-D6FC-4f65-9D91-7224C49458BB}"/>
                <c:ext xmlns:c16="http://schemas.microsoft.com/office/drawing/2014/chart" uri="{C3380CC4-5D6E-409C-BE32-E72D297353CC}">
                  <c16:uniqueId val="{00000009-999F-456A-879C-F75CE8659D47}"/>
                </c:ext>
              </c:extLst>
            </c:dLbl>
            <c:dLbl>
              <c:idx val="10"/>
              <c:delete val="1"/>
              <c:extLst>
                <c:ext xmlns:c15="http://schemas.microsoft.com/office/drawing/2012/chart" uri="{CE6537A1-D6FC-4f65-9D91-7224C49458BB}"/>
                <c:ext xmlns:c16="http://schemas.microsoft.com/office/drawing/2014/chart" uri="{C3380CC4-5D6E-409C-BE32-E72D297353CC}">
                  <c16:uniqueId val="{0000000A-999F-456A-879C-F75CE8659D47}"/>
                </c:ext>
              </c:extLst>
            </c:dLbl>
            <c:dLbl>
              <c:idx val="11"/>
              <c:delete val="1"/>
              <c:extLst>
                <c:ext xmlns:c15="http://schemas.microsoft.com/office/drawing/2012/chart" uri="{CE6537A1-D6FC-4f65-9D91-7224C49458BB}"/>
                <c:ext xmlns:c16="http://schemas.microsoft.com/office/drawing/2014/chart" uri="{C3380CC4-5D6E-409C-BE32-E72D297353CC}">
                  <c16:uniqueId val="{0000000B-999F-456A-879C-F75CE8659D47}"/>
                </c:ext>
              </c:extLst>
            </c:dLbl>
            <c:dLbl>
              <c:idx val="13"/>
              <c:delete val="1"/>
              <c:extLst>
                <c:ext xmlns:c15="http://schemas.microsoft.com/office/drawing/2012/chart" uri="{CE6537A1-D6FC-4f65-9D91-7224C49458BB}"/>
                <c:ext xmlns:c16="http://schemas.microsoft.com/office/drawing/2014/chart" uri="{C3380CC4-5D6E-409C-BE32-E72D297353CC}">
                  <c16:uniqueId val="{0000000D-999F-456A-879C-F75CE8659D47}"/>
                </c:ext>
              </c:extLst>
            </c:dLbl>
            <c:dLbl>
              <c:idx val="14"/>
              <c:delete val="1"/>
              <c:extLst>
                <c:ext xmlns:c15="http://schemas.microsoft.com/office/drawing/2012/chart" uri="{CE6537A1-D6FC-4f65-9D91-7224C49458BB}"/>
                <c:ext xmlns:c16="http://schemas.microsoft.com/office/drawing/2014/chart" uri="{C3380CC4-5D6E-409C-BE32-E72D297353CC}">
                  <c16:uniqueId val="{0000000E-999F-456A-879C-F75CE8659D47}"/>
                </c:ext>
              </c:extLst>
            </c:dLbl>
            <c:dLbl>
              <c:idx val="15"/>
              <c:delete val="1"/>
              <c:extLst>
                <c:ext xmlns:c15="http://schemas.microsoft.com/office/drawing/2012/chart" uri="{CE6537A1-D6FC-4f65-9D91-7224C49458BB}"/>
                <c:ext xmlns:c16="http://schemas.microsoft.com/office/drawing/2014/chart" uri="{C3380CC4-5D6E-409C-BE32-E72D297353CC}">
                  <c16:uniqueId val="{0000000F-999F-456A-879C-F75CE8659D47}"/>
                </c:ext>
              </c:extLst>
            </c:dLbl>
            <c:dLbl>
              <c:idx val="16"/>
              <c:delete val="1"/>
              <c:extLst>
                <c:ext xmlns:c15="http://schemas.microsoft.com/office/drawing/2012/chart" uri="{CE6537A1-D6FC-4f65-9D91-7224C49458BB}"/>
                <c:ext xmlns:c16="http://schemas.microsoft.com/office/drawing/2014/chart" uri="{C3380CC4-5D6E-409C-BE32-E72D297353CC}">
                  <c16:uniqueId val="{00000010-999F-456A-879C-F75CE8659D47}"/>
                </c:ext>
              </c:extLst>
            </c:dLbl>
            <c:dLbl>
              <c:idx val="17"/>
              <c:delete val="1"/>
              <c:extLst>
                <c:ext xmlns:c15="http://schemas.microsoft.com/office/drawing/2012/chart" uri="{CE6537A1-D6FC-4f65-9D91-7224C49458BB}"/>
                <c:ext xmlns:c16="http://schemas.microsoft.com/office/drawing/2014/chart" uri="{C3380CC4-5D6E-409C-BE32-E72D297353CC}">
                  <c16:uniqueId val="{00000011-999F-456A-879C-F75CE8659D47}"/>
                </c:ext>
              </c:extLst>
            </c:dLbl>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17th – 20th Dec '21</c:v>
                </c:pt>
                <c:pt idx="1">
                  <c:v>29th Dec – 
4th Jan '22</c:v>
                </c:pt>
                <c:pt idx="2">
                  <c:v>7th-10th 
Jan '22</c:v>
                </c:pt>
                <c:pt idx="3">
                  <c:v>14th-17th Jan'22</c:v>
                </c:pt>
                <c:pt idx="4">
                  <c:v>28th – 31st 
Jan ’22</c:v>
                </c:pt>
                <c:pt idx="5">
                  <c:v>30th Mar – 
4th Apr ’22</c:v>
                </c:pt>
                <c:pt idx="6">
                  <c:v>29th Apr –
3rd May’22</c:v>
                </c:pt>
                <c:pt idx="7">
                  <c:v>10th – 17th 
Jun ‘22</c:v>
                </c:pt>
                <c:pt idx="8">
                  <c:v>20th Sept – 
3rd Oct ‘22</c:v>
                </c:pt>
                <c:pt idx="9">
                  <c:v>18th - 31st 
Oct '22</c:v>
                </c:pt>
                <c:pt idx="10">
                  <c:v>1st - 14th 
Nov '22</c:v>
                </c:pt>
                <c:pt idx="11">
                  <c:v>13th Dec -  
2nd Jan '23</c:v>
                </c:pt>
                <c:pt idx="12">
                  <c:v>3rd - 16th 
Jan '23</c:v>
                </c:pt>
              </c:strCache>
            </c:strRef>
          </c:cat>
          <c:val>
            <c:numRef>
              <c:f>Sheet1!$B$2:$B$14</c:f>
              <c:numCache>
                <c:formatCode>0%</c:formatCode>
                <c:ptCount val="13"/>
                <c:pt idx="0">
                  <c:v>0.2</c:v>
                </c:pt>
                <c:pt idx="1">
                  <c:v>0.27</c:v>
                </c:pt>
                <c:pt idx="2">
                  <c:v>0.31</c:v>
                </c:pt>
                <c:pt idx="3">
                  <c:v>0.28999999999999998</c:v>
                </c:pt>
                <c:pt idx="4">
                  <c:v>0.27</c:v>
                </c:pt>
                <c:pt idx="5">
                  <c:v>0.11</c:v>
                </c:pt>
                <c:pt idx="6">
                  <c:v>0.16</c:v>
                </c:pt>
                <c:pt idx="7">
                  <c:v>0.18</c:v>
                </c:pt>
                <c:pt idx="8">
                  <c:v>0.17</c:v>
                </c:pt>
                <c:pt idx="9">
                  <c:v>0.18</c:v>
                </c:pt>
                <c:pt idx="10">
                  <c:v>0.18</c:v>
                </c:pt>
                <c:pt idx="11">
                  <c:v>0.18</c:v>
                </c:pt>
                <c:pt idx="12">
                  <c:v>0.15</c:v>
                </c:pt>
              </c:numCache>
            </c:numRef>
          </c:val>
          <c:smooth val="1"/>
          <c:extLst>
            <c:ext xmlns:c16="http://schemas.microsoft.com/office/drawing/2014/chart" uri="{C3380CC4-5D6E-409C-BE32-E72D297353CC}">
              <c16:uniqueId val="{00000012-999F-456A-879C-F75CE8659D47}"/>
            </c:ext>
          </c:extLst>
        </c:ser>
        <c:ser>
          <c:idx val="1"/>
          <c:order val="1"/>
          <c:tx>
            <c:strRef>
              <c:f>Sheet1!$C$1</c:f>
              <c:strCache>
                <c:ptCount val="1"/>
                <c:pt idx="0">
                  <c:v>Other sources</c:v>
                </c:pt>
              </c:strCache>
            </c:strRef>
          </c:tx>
          <c:spPr>
            <a:ln w="28575" cap="rnd">
              <a:solidFill>
                <a:schemeClr val="accent3"/>
              </a:solidFill>
              <a:prstDash val="sysDot"/>
              <a:round/>
              <a:extLst>
                <a:ext uri="{C807C97D-BFC1-408E-A445-0C87EB9F89A2}">
                  <ask:lineSketchStyleProps xmlns:ask="http://schemas.microsoft.com/office/drawing/2018/sketchyshapes">
                    <ask:type>
                      <ask:lineSketchNone/>
                    </ask:type>
                  </ask:lineSketchStyleProps>
                </a:ext>
              </a:extLst>
            </a:ln>
            <a:effectLst/>
          </c:spPr>
          <c:marker>
            <c:symbol val="circle"/>
            <c:size val="5"/>
            <c:spPr>
              <a:solidFill>
                <a:schemeClr val="accent3"/>
              </a:solidFill>
              <a:ln w="9525">
                <a:solidFill>
                  <a:schemeClr val="accent3"/>
                </a:solidFill>
                <a:prstDash val="sysDot"/>
                <a:extLst>
                  <a:ext uri="{C807C97D-BFC1-408E-A445-0C87EB9F89A2}">
                    <ask:lineSketchStyleProps xmlns:ask="http://schemas.microsoft.com/office/drawing/2018/sketchyshapes">
                      <ask:type>
                        <ask:lineSketchNone/>
                      </ask:type>
                    </ask:lineSketchStyleProps>
                  </a:ext>
                </a:extLst>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999F-456A-879C-F75CE8659D47}"/>
                </c:ext>
              </c:extLst>
            </c:dLbl>
            <c:dLbl>
              <c:idx val="1"/>
              <c:delete val="1"/>
              <c:extLst>
                <c:ext xmlns:c15="http://schemas.microsoft.com/office/drawing/2012/chart" uri="{CE6537A1-D6FC-4f65-9D91-7224C49458BB}"/>
                <c:ext xmlns:c16="http://schemas.microsoft.com/office/drawing/2014/chart" uri="{C3380CC4-5D6E-409C-BE32-E72D297353CC}">
                  <c16:uniqueId val="{00000014-999F-456A-879C-F75CE8659D47}"/>
                </c:ext>
              </c:extLst>
            </c:dLbl>
            <c:dLbl>
              <c:idx val="2"/>
              <c:delete val="1"/>
              <c:extLst>
                <c:ext xmlns:c15="http://schemas.microsoft.com/office/drawing/2012/chart" uri="{CE6537A1-D6FC-4f65-9D91-7224C49458BB}"/>
                <c:ext xmlns:c16="http://schemas.microsoft.com/office/drawing/2014/chart" uri="{C3380CC4-5D6E-409C-BE32-E72D297353CC}">
                  <c16:uniqueId val="{00000015-999F-456A-879C-F75CE8659D47}"/>
                </c:ext>
              </c:extLst>
            </c:dLbl>
            <c:dLbl>
              <c:idx val="3"/>
              <c:delete val="1"/>
              <c:extLst>
                <c:ext xmlns:c15="http://schemas.microsoft.com/office/drawing/2012/chart" uri="{CE6537A1-D6FC-4f65-9D91-7224C49458BB}"/>
                <c:ext xmlns:c16="http://schemas.microsoft.com/office/drawing/2014/chart" uri="{C3380CC4-5D6E-409C-BE32-E72D297353CC}">
                  <c16:uniqueId val="{00000016-999F-456A-879C-F75CE8659D47}"/>
                </c:ext>
              </c:extLst>
            </c:dLbl>
            <c:dLbl>
              <c:idx val="4"/>
              <c:delete val="1"/>
              <c:extLst>
                <c:ext xmlns:c15="http://schemas.microsoft.com/office/drawing/2012/chart" uri="{CE6537A1-D6FC-4f65-9D91-7224C49458BB}"/>
                <c:ext xmlns:c16="http://schemas.microsoft.com/office/drawing/2014/chart" uri="{C3380CC4-5D6E-409C-BE32-E72D297353CC}">
                  <c16:uniqueId val="{00000017-999F-456A-879C-F75CE8659D47}"/>
                </c:ext>
              </c:extLst>
            </c:dLbl>
            <c:dLbl>
              <c:idx val="5"/>
              <c:delete val="1"/>
              <c:extLst>
                <c:ext xmlns:c15="http://schemas.microsoft.com/office/drawing/2012/chart" uri="{CE6537A1-D6FC-4f65-9D91-7224C49458BB}"/>
                <c:ext xmlns:c16="http://schemas.microsoft.com/office/drawing/2014/chart" uri="{C3380CC4-5D6E-409C-BE32-E72D297353CC}">
                  <c16:uniqueId val="{00000018-999F-456A-879C-F75CE8659D47}"/>
                </c:ext>
              </c:extLst>
            </c:dLbl>
            <c:dLbl>
              <c:idx val="6"/>
              <c:delete val="1"/>
              <c:extLst>
                <c:ext xmlns:c15="http://schemas.microsoft.com/office/drawing/2012/chart" uri="{CE6537A1-D6FC-4f65-9D91-7224C49458BB}"/>
                <c:ext xmlns:c16="http://schemas.microsoft.com/office/drawing/2014/chart" uri="{C3380CC4-5D6E-409C-BE32-E72D297353CC}">
                  <c16:uniqueId val="{00000019-999F-456A-879C-F75CE8659D47}"/>
                </c:ext>
              </c:extLst>
            </c:dLbl>
            <c:dLbl>
              <c:idx val="7"/>
              <c:delete val="1"/>
              <c:extLst>
                <c:ext xmlns:c15="http://schemas.microsoft.com/office/drawing/2012/chart" uri="{CE6537A1-D6FC-4f65-9D91-7224C49458BB}"/>
                <c:ext xmlns:c16="http://schemas.microsoft.com/office/drawing/2014/chart" uri="{C3380CC4-5D6E-409C-BE32-E72D297353CC}">
                  <c16:uniqueId val="{0000001A-999F-456A-879C-F75CE8659D47}"/>
                </c:ext>
              </c:extLst>
            </c:dLbl>
            <c:dLbl>
              <c:idx val="8"/>
              <c:delete val="1"/>
              <c:extLst>
                <c:ext xmlns:c15="http://schemas.microsoft.com/office/drawing/2012/chart" uri="{CE6537A1-D6FC-4f65-9D91-7224C49458BB}"/>
                <c:ext xmlns:c16="http://schemas.microsoft.com/office/drawing/2014/chart" uri="{C3380CC4-5D6E-409C-BE32-E72D297353CC}">
                  <c16:uniqueId val="{0000001B-999F-456A-879C-F75CE8659D47}"/>
                </c:ext>
              </c:extLst>
            </c:dLbl>
            <c:dLbl>
              <c:idx val="9"/>
              <c:delete val="1"/>
              <c:extLst>
                <c:ext xmlns:c15="http://schemas.microsoft.com/office/drawing/2012/chart" uri="{CE6537A1-D6FC-4f65-9D91-7224C49458BB}"/>
                <c:ext xmlns:c16="http://schemas.microsoft.com/office/drawing/2014/chart" uri="{C3380CC4-5D6E-409C-BE32-E72D297353CC}">
                  <c16:uniqueId val="{0000001C-999F-456A-879C-F75CE8659D47}"/>
                </c:ext>
              </c:extLst>
            </c:dLbl>
            <c:dLbl>
              <c:idx val="10"/>
              <c:delete val="1"/>
              <c:extLst>
                <c:ext xmlns:c15="http://schemas.microsoft.com/office/drawing/2012/chart" uri="{CE6537A1-D6FC-4f65-9D91-7224C49458BB}"/>
                <c:ext xmlns:c16="http://schemas.microsoft.com/office/drawing/2014/chart" uri="{C3380CC4-5D6E-409C-BE32-E72D297353CC}">
                  <c16:uniqueId val="{0000001D-999F-456A-879C-F75CE8659D47}"/>
                </c:ext>
              </c:extLst>
            </c:dLbl>
            <c:dLbl>
              <c:idx val="11"/>
              <c:delete val="1"/>
              <c:extLst>
                <c:ext xmlns:c15="http://schemas.microsoft.com/office/drawing/2012/chart" uri="{CE6537A1-D6FC-4f65-9D91-7224C49458BB}"/>
                <c:ext xmlns:c16="http://schemas.microsoft.com/office/drawing/2014/chart" uri="{C3380CC4-5D6E-409C-BE32-E72D297353CC}">
                  <c16:uniqueId val="{0000001E-999F-456A-879C-F75CE8659D47}"/>
                </c:ext>
              </c:extLst>
            </c:dLbl>
            <c:dLbl>
              <c:idx val="13"/>
              <c:delete val="1"/>
              <c:extLst>
                <c:ext xmlns:c15="http://schemas.microsoft.com/office/drawing/2012/chart" uri="{CE6537A1-D6FC-4f65-9D91-7224C49458BB}"/>
                <c:ext xmlns:c16="http://schemas.microsoft.com/office/drawing/2014/chart" uri="{C3380CC4-5D6E-409C-BE32-E72D297353CC}">
                  <c16:uniqueId val="{00000020-999F-456A-879C-F75CE8659D47}"/>
                </c:ext>
              </c:extLst>
            </c:dLbl>
            <c:dLbl>
              <c:idx val="14"/>
              <c:delete val="1"/>
              <c:extLst>
                <c:ext xmlns:c15="http://schemas.microsoft.com/office/drawing/2012/chart" uri="{CE6537A1-D6FC-4f65-9D91-7224C49458BB}"/>
                <c:ext xmlns:c16="http://schemas.microsoft.com/office/drawing/2014/chart" uri="{C3380CC4-5D6E-409C-BE32-E72D297353CC}">
                  <c16:uniqueId val="{00000021-999F-456A-879C-F75CE8659D47}"/>
                </c:ext>
              </c:extLst>
            </c:dLbl>
            <c:dLbl>
              <c:idx val="15"/>
              <c:delete val="1"/>
              <c:extLst>
                <c:ext xmlns:c15="http://schemas.microsoft.com/office/drawing/2012/chart" uri="{CE6537A1-D6FC-4f65-9D91-7224C49458BB}"/>
                <c:ext xmlns:c16="http://schemas.microsoft.com/office/drawing/2014/chart" uri="{C3380CC4-5D6E-409C-BE32-E72D297353CC}">
                  <c16:uniqueId val="{00000022-999F-456A-879C-F75CE8659D47}"/>
                </c:ext>
              </c:extLst>
            </c:dLbl>
            <c:dLbl>
              <c:idx val="16"/>
              <c:delete val="1"/>
              <c:extLst>
                <c:ext xmlns:c15="http://schemas.microsoft.com/office/drawing/2012/chart" uri="{CE6537A1-D6FC-4f65-9D91-7224C49458BB}"/>
                <c:ext xmlns:c16="http://schemas.microsoft.com/office/drawing/2014/chart" uri="{C3380CC4-5D6E-409C-BE32-E72D297353CC}">
                  <c16:uniqueId val="{00000023-999F-456A-879C-F75CE8659D47}"/>
                </c:ext>
              </c:extLst>
            </c:dLbl>
            <c:dLbl>
              <c:idx val="17"/>
              <c:delete val="1"/>
              <c:extLst>
                <c:ext xmlns:c15="http://schemas.microsoft.com/office/drawing/2012/chart" uri="{CE6537A1-D6FC-4f65-9D91-7224C49458BB}"/>
                <c:ext xmlns:c16="http://schemas.microsoft.com/office/drawing/2014/chart" uri="{C3380CC4-5D6E-409C-BE32-E72D297353CC}">
                  <c16:uniqueId val="{00000024-999F-456A-879C-F75CE8659D47}"/>
                </c:ext>
              </c:extLst>
            </c:dLbl>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17th – 20th Dec '21</c:v>
                </c:pt>
                <c:pt idx="1">
                  <c:v>29th Dec – 
4th Jan '22</c:v>
                </c:pt>
                <c:pt idx="2">
                  <c:v>7th-10th 
Jan '22</c:v>
                </c:pt>
                <c:pt idx="3">
                  <c:v>14th-17th Jan'22</c:v>
                </c:pt>
                <c:pt idx="4">
                  <c:v>28th – 31st 
Jan ’22</c:v>
                </c:pt>
                <c:pt idx="5">
                  <c:v>30th Mar – 
4th Apr ’22</c:v>
                </c:pt>
                <c:pt idx="6">
                  <c:v>29th Apr –
3rd May’22</c:v>
                </c:pt>
                <c:pt idx="7">
                  <c:v>10th – 17th 
Jun ‘22</c:v>
                </c:pt>
                <c:pt idx="8">
                  <c:v>20th Sept – 
3rd Oct ‘22</c:v>
                </c:pt>
                <c:pt idx="9">
                  <c:v>18th - 31st 
Oct '22</c:v>
                </c:pt>
                <c:pt idx="10">
                  <c:v>1st - 14th 
Nov '22</c:v>
                </c:pt>
                <c:pt idx="11">
                  <c:v>13th Dec -  
2nd Jan '23</c:v>
                </c:pt>
                <c:pt idx="12">
                  <c:v>3rd - 16th 
Jan '23</c:v>
                </c:pt>
              </c:strCache>
            </c:strRef>
          </c:cat>
          <c:val>
            <c:numRef>
              <c:f>Sheet1!$C$2:$C$14</c:f>
              <c:numCache>
                <c:formatCode>0%</c:formatCode>
                <c:ptCount val="13"/>
                <c:pt idx="0">
                  <c:v>0.23</c:v>
                </c:pt>
                <c:pt idx="1">
                  <c:v>0.23</c:v>
                </c:pt>
                <c:pt idx="2">
                  <c:v>0.24</c:v>
                </c:pt>
                <c:pt idx="3">
                  <c:v>0.25</c:v>
                </c:pt>
                <c:pt idx="4">
                  <c:v>0.19</c:v>
                </c:pt>
                <c:pt idx="5">
                  <c:v>0.14000000000000001</c:v>
                </c:pt>
                <c:pt idx="6">
                  <c:v>0.11</c:v>
                </c:pt>
                <c:pt idx="7">
                  <c:v>0.17</c:v>
                </c:pt>
                <c:pt idx="8">
                  <c:v>0.09</c:v>
                </c:pt>
                <c:pt idx="9">
                  <c:v>0.11</c:v>
                </c:pt>
                <c:pt idx="10">
                  <c:v>0.1</c:v>
                </c:pt>
                <c:pt idx="11">
                  <c:v>0.1</c:v>
                </c:pt>
                <c:pt idx="12">
                  <c:v>0.1</c:v>
                </c:pt>
              </c:numCache>
            </c:numRef>
          </c:val>
          <c:smooth val="1"/>
          <c:extLst>
            <c:ext xmlns:c16="http://schemas.microsoft.com/office/drawing/2014/chart" uri="{C3380CC4-5D6E-409C-BE32-E72D297353CC}">
              <c16:uniqueId val="{00000025-999F-456A-879C-F75CE8659D47}"/>
            </c:ext>
          </c:extLst>
        </c:ser>
        <c:dLbls>
          <c:dLblPos val="r"/>
          <c:showLegendKey val="0"/>
          <c:showVal val="1"/>
          <c:showCatName val="0"/>
          <c:showSerName val="0"/>
          <c:showPercent val="0"/>
          <c:showBubbleSize val="0"/>
        </c:dLbls>
        <c:marker val="1"/>
        <c:smooth val="0"/>
        <c:axId val="722575887"/>
        <c:axId val="722578799"/>
      </c:lineChart>
      <c:catAx>
        <c:axId val="722575887"/>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22578799"/>
        <c:crosses val="autoZero"/>
        <c:auto val="1"/>
        <c:lblAlgn val="ctr"/>
        <c:lblOffset val="100"/>
        <c:noMultiLvlLbl val="0"/>
      </c:catAx>
      <c:valAx>
        <c:axId val="722578799"/>
        <c:scaling>
          <c:orientation val="minMax"/>
          <c:max val="0.70000000000000007"/>
          <c:min val="0"/>
        </c:scaling>
        <c:delete val="1"/>
        <c:axPos val="l"/>
        <c:numFmt formatCode="0%" sourceLinked="1"/>
        <c:majorTickMark val="out"/>
        <c:minorTickMark val="none"/>
        <c:tickLblPos val="nextTo"/>
        <c:crossAx val="722575887"/>
        <c:crosses val="autoZero"/>
        <c:crossBetween val="between"/>
      </c:valAx>
      <c:spPr>
        <a:noFill/>
        <a:ln w="25400">
          <a:noFill/>
        </a:ln>
        <a:effectLst>
          <a:softEdge rad="0"/>
        </a:effectLst>
      </c:spPr>
    </c:plotArea>
    <c:legend>
      <c:legendPos val="t"/>
      <c:layout>
        <c:manualLayout>
          <c:xMode val="edge"/>
          <c:yMode val="edge"/>
          <c:x val="0.35764011544733798"/>
          <c:y val="0.25572776082619408"/>
          <c:w val="0.27685349346536176"/>
          <c:h val="5.003117298439150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65926134233224"/>
          <c:y val="3.135273237828317E-2"/>
          <c:w val="0.79555624296962879"/>
          <c:h val="0.89142438807186752"/>
        </c:manualLayout>
      </c:layout>
      <c:barChart>
        <c:barDir val="col"/>
        <c:grouping val="percentStacked"/>
        <c:varyColors val="0"/>
        <c:ser>
          <c:idx val="0"/>
          <c:order val="0"/>
          <c:tx>
            <c:strRef>
              <c:f>Sheet1!$B$1</c:f>
              <c:strCache>
                <c:ptCount val="1"/>
                <c:pt idx="0">
                  <c:v>Don't know / not sure</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PCR</c:v>
                </c:pt>
                <c:pt idx="1">
                  <c:v>LFD</c:v>
                </c:pt>
              </c:strCache>
            </c:strRef>
          </c:cat>
          <c:val>
            <c:numRef>
              <c:f>Sheet1!$B$2:$B$3</c:f>
              <c:numCache>
                <c:formatCode>0%</c:formatCode>
                <c:ptCount val="2"/>
                <c:pt idx="0">
                  <c:v>7.0000000000000007E-2</c:v>
                </c:pt>
                <c:pt idx="1">
                  <c:v>0.06</c:v>
                </c:pt>
              </c:numCache>
            </c:numRef>
          </c:val>
          <c:extLst>
            <c:ext xmlns:c16="http://schemas.microsoft.com/office/drawing/2014/chart" uri="{C3380CC4-5D6E-409C-BE32-E72D297353CC}">
              <c16:uniqueId val="{00000000-3FEE-41CF-96EF-816D339ED3F2}"/>
            </c:ext>
          </c:extLst>
        </c:ser>
        <c:ser>
          <c:idx val="1"/>
          <c:order val="1"/>
          <c:tx>
            <c:strRef>
              <c:f>Sheet1!$C$1</c:f>
              <c:strCache>
                <c:ptCount val="1"/>
                <c:pt idx="0">
                  <c:v>I don't think they provide accurate results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PCR</c:v>
                </c:pt>
                <c:pt idx="1">
                  <c:v>LFD</c:v>
                </c:pt>
              </c:strCache>
            </c:strRef>
          </c:cat>
          <c:val>
            <c:numRef>
              <c:f>Sheet1!$C$2:$C$3</c:f>
              <c:numCache>
                <c:formatCode>0%</c:formatCode>
                <c:ptCount val="2"/>
                <c:pt idx="0">
                  <c:v>7.0000000000000007E-2</c:v>
                </c:pt>
                <c:pt idx="1">
                  <c:v>0.17</c:v>
                </c:pt>
              </c:numCache>
            </c:numRef>
          </c:val>
          <c:extLst>
            <c:ext xmlns:c16="http://schemas.microsoft.com/office/drawing/2014/chart" uri="{C3380CC4-5D6E-409C-BE32-E72D297353CC}">
              <c16:uniqueId val="{00000001-3FEE-41CF-96EF-816D339ED3F2}"/>
            </c:ext>
          </c:extLst>
        </c:ser>
        <c:ser>
          <c:idx val="2"/>
          <c:order val="2"/>
          <c:tx>
            <c:strRef>
              <c:f>Sheet1!$D$1</c:f>
              <c:strCache>
                <c:ptCount val="1"/>
                <c:pt idx="0">
                  <c:v>I think they generally provide accurate results</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PCR</c:v>
                </c:pt>
                <c:pt idx="1">
                  <c:v>LFD</c:v>
                </c:pt>
              </c:strCache>
            </c:strRef>
          </c:cat>
          <c:val>
            <c:numRef>
              <c:f>Sheet1!$D$2:$D$3</c:f>
              <c:numCache>
                <c:formatCode>0%</c:formatCode>
                <c:ptCount val="2"/>
                <c:pt idx="0">
                  <c:v>0.28999999999999998</c:v>
                </c:pt>
                <c:pt idx="1">
                  <c:v>0.57999999999999996</c:v>
                </c:pt>
              </c:numCache>
            </c:numRef>
          </c:val>
          <c:extLst>
            <c:ext xmlns:c16="http://schemas.microsoft.com/office/drawing/2014/chart" uri="{C3380CC4-5D6E-409C-BE32-E72D297353CC}">
              <c16:uniqueId val="{00000003-3FEE-41CF-96EF-816D339ED3F2}"/>
            </c:ext>
          </c:extLst>
        </c:ser>
        <c:ser>
          <c:idx val="3"/>
          <c:order val="3"/>
          <c:tx>
            <c:strRef>
              <c:f>Sheet1!$E$1</c:f>
              <c:strCache>
                <c:ptCount val="1"/>
                <c:pt idx="0">
                  <c:v>I think they provide highly accurate results</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PCR</c:v>
                </c:pt>
                <c:pt idx="1">
                  <c:v>LFD</c:v>
                </c:pt>
              </c:strCache>
            </c:strRef>
          </c:cat>
          <c:val>
            <c:numRef>
              <c:f>Sheet1!$E$2:$E$3</c:f>
              <c:numCache>
                <c:formatCode>0%</c:formatCode>
                <c:ptCount val="2"/>
                <c:pt idx="0">
                  <c:v>0.56999999999999995</c:v>
                </c:pt>
                <c:pt idx="1">
                  <c:v>0.19</c:v>
                </c:pt>
              </c:numCache>
            </c:numRef>
          </c:val>
          <c:extLst>
            <c:ext xmlns:c16="http://schemas.microsoft.com/office/drawing/2014/chart" uri="{C3380CC4-5D6E-409C-BE32-E72D297353CC}">
              <c16:uniqueId val="{00000004-3FEE-41CF-96EF-816D339ED3F2}"/>
            </c:ext>
          </c:extLst>
        </c:ser>
        <c:dLbls>
          <c:dLblPos val="ctr"/>
          <c:showLegendKey val="0"/>
          <c:showVal val="1"/>
          <c:showCatName val="0"/>
          <c:showSerName val="0"/>
          <c:showPercent val="0"/>
          <c:showBubbleSize val="0"/>
        </c:dLbls>
        <c:gapWidth val="50"/>
        <c:overlap val="100"/>
        <c:axId val="1714042080"/>
        <c:axId val="1714044576"/>
      </c:barChart>
      <c:catAx>
        <c:axId val="1714042080"/>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lgn="ctr">
              <a:defRPr lang="en-US" sz="1400" b="1"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1714044576"/>
        <c:crosses val="autoZero"/>
        <c:auto val="1"/>
        <c:lblAlgn val="ctr"/>
        <c:lblOffset val="100"/>
        <c:noMultiLvlLbl val="0"/>
      </c:catAx>
      <c:valAx>
        <c:axId val="1714044576"/>
        <c:scaling>
          <c:orientation val="minMax"/>
        </c:scaling>
        <c:delete val="1"/>
        <c:axPos val="l"/>
        <c:numFmt formatCode="0%" sourceLinked="1"/>
        <c:majorTickMark val="out"/>
        <c:minorTickMark val="none"/>
        <c:tickLblPos val="nextTo"/>
        <c:crossAx val="1714042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28796961985104E-2"/>
          <c:y val="0.12053832466419503"/>
          <c:w val="0.94380933850053728"/>
          <c:h val="0.76453249388751876"/>
        </c:manualLayout>
      </c:layout>
      <c:lineChart>
        <c:grouping val="standard"/>
        <c:varyColors val="0"/>
        <c:ser>
          <c:idx val="0"/>
          <c:order val="0"/>
          <c:tx>
            <c:strRef>
              <c:f>Sheet1!$B$1</c:f>
              <c:strCache>
                <c:ptCount val="1"/>
                <c:pt idx="0">
                  <c:v>Ordering tests from any channel in the last 2 weeks</c:v>
                </c:pt>
              </c:strCache>
            </c:strRef>
          </c:tx>
          <c:spPr>
            <a:ln w="28575" cap="rnd">
              <a:solidFill>
                <a:schemeClr val="accent3">
                  <a:lumMod val="20000"/>
                  <a:lumOff val="80000"/>
                </a:schemeClr>
              </a:solidFill>
              <a:prstDash val="solid"/>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D58-4BD6-8ED0-A4555BF070A4}"/>
                </c:ext>
              </c:extLst>
            </c:dLbl>
            <c:dLbl>
              <c:idx val="9"/>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6CE-46B2-8921-FFC13FC6789C}"/>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D58-4BD6-8ED0-A4555BF070A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17th – 20th 
Dec '21</c:v>
                </c:pt>
                <c:pt idx="1">
                  <c:v>29th Dec – 
4th Jan '22</c:v>
                </c:pt>
                <c:pt idx="2">
                  <c:v>14th-17th
Jan'22</c:v>
                </c:pt>
                <c:pt idx="3">
                  <c:v>28th – 31st 
Jan ’22</c:v>
                </c:pt>
                <c:pt idx="4">
                  <c:v>10th – 17th 
Jun ‘22</c:v>
                </c:pt>
                <c:pt idx="5">
                  <c:v>20th Sept – 
3rd Oct '22</c:v>
                </c:pt>
                <c:pt idx="6">
                  <c:v>18th – 31st 
Oct '22</c:v>
                </c:pt>
                <c:pt idx="7">
                  <c:v>1st - 14th 
Nov '22</c:v>
                </c:pt>
                <c:pt idx="8">
                  <c:v>13th Dec '22 -
2nd Jan '23</c:v>
                </c:pt>
                <c:pt idx="9">
                  <c:v>3rd - 16th 
Jan '23</c:v>
                </c:pt>
              </c:strCache>
            </c:strRef>
          </c:cat>
          <c:val>
            <c:numRef>
              <c:f>Sheet1!$B$2:$B$11</c:f>
              <c:numCache>
                <c:formatCode>0%</c:formatCode>
                <c:ptCount val="10"/>
                <c:pt idx="0">
                  <c:v>0.37</c:v>
                </c:pt>
                <c:pt idx="1">
                  <c:v>0.43</c:v>
                </c:pt>
                <c:pt idx="2">
                  <c:v>0.47</c:v>
                </c:pt>
                <c:pt idx="3">
                  <c:v>0.41</c:v>
                </c:pt>
                <c:pt idx="4">
                  <c:v>0.2</c:v>
                </c:pt>
                <c:pt idx="5">
                  <c:v>0.2</c:v>
                </c:pt>
                <c:pt idx="6">
                  <c:v>0.22</c:v>
                </c:pt>
                <c:pt idx="7">
                  <c:v>0.22</c:v>
                </c:pt>
                <c:pt idx="8">
                  <c:v>0.22</c:v>
                </c:pt>
                <c:pt idx="9">
                  <c:v>0.2</c:v>
                </c:pt>
              </c:numCache>
            </c:numRef>
          </c:val>
          <c:smooth val="1"/>
          <c:extLst>
            <c:ext xmlns:c16="http://schemas.microsoft.com/office/drawing/2014/chart" uri="{C3380CC4-5D6E-409C-BE32-E72D297353CC}">
              <c16:uniqueId val="{00000002-1D58-4BD6-8ED0-A4555BF070A4}"/>
            </c:ext>
          </c:extLst>
        </c:ser>
        <c:ser>
          <c:idx val="1"/>
          <c:order val="1"/>
          <c:tx>
            <c:strRef>
              <c:f>Sheet1!$C$1</c:f>
              <c:strCache>
                <c:ptCount val="1"/>
                <c:pt idx="0">
                  <c:v>Taken an LFD in the last 2 weeks</c:v>
                </c:pt>
              </c:strCache>
            </c:strRef>
          </c:tx>
          <c:spPr>
            <a:ln w="28575" cap="rnd">
              <a:solidFill>
                <a:schemeClr val="accent3">
                  <a:lumMod val="60000"/>
                  <a:lumOff val="40000"/>
                </a:schemeClr>
              </a:solidFill>
              <a:prstDash val="sysDot"/>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D58-4BD6-8ED0-A4555BF070A4}"/>
                </c:ext>
              </c:extLst>
            </c:dLbl>
            <c:dLbl>
              <c:idx val="9"/>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6CE-46B2-8921-FFC13FC6789C}"/>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D58-4BD6-8ED0-A4555BF070A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17th – 20th 
Dec '21</c:v>
                </c:pt>
                <c:pt idx="1">
                  <c:v>29th Dec – 
4th Jan '22</c:v>
                </c:pt>
                <c:pt idx="2">
                  <c:v>14th-17th
Jan'22</c:v>
                </c:pt>
                <c:pt idx="3">
                  <c:v>28th – 31st 
Jan ’22</c:v>
                </c:pt>
                <c:pt idx="4">
                  <c:v>10th – 17th 
Jun ‘22</c:v>
                </c:pt>
                <c:pt idx="5">
                  <c:v>20th Sept – 
3rd Oct '22</c:v>
                </c:pt>
                <c:pt idx="6">
                  <c:v>18th – 31st 
Oct '22</c:v>
                </c:pt>
                <c:pt idx="7">
                  <c:v>1st - 14th 
Nov '22</c:v>
                </c:pt>
                <c:pt idx="8">
                  <c:v>13th Dec '22 -
2nd Jan '23</c:v>
                </c:pt>
                <c:pt idx="9">
                  <c:v>3rd - 16th 
Jan '23</c:v>
                </c:pt>
              </c:strCache>
            </c:strRef>
          </c:cat>
          <c:val>
            <c:numRef>
              <c:f>Sheet1!$C$2:$C$11</c:f>
              <c:numCache>
                <c:formatCode>0%</c:formatCode>
                <c:ptCount val="10"/>
                <c:pt idx="0">
                  <c:v>0.46</c:v>
                </c:pt>
                <c:pt idx="1">
                  <c:v>0.59</c:v>
                </c:pt>
                <c:pt idx="2">
                  <c:v>0.55000000000000004</c:v>
                </c:pt>
                <c:pt idx="3">
                  <c:v>0.52</c:v>
                </c:pt>
                <c:pt idx="4">
                  <c:v>0.19</c:v>
                </c:pt>
                <c:pt idx="5">
                  <c:v>0.15</c:v>
                </c:pt>
                <c:pt idx="6">
                  <c:v>0.18</c:v>
                </c:pt>
                <c:pt idx="7">
                  <c:v>0.16</c:v>
                </c:pt>
                <c:pt idx="8">
                  <c:v>0.15</c:v>
                </c:pt>
                <c:pt idx="9">
                  <c:v>0.15</c:v>
                </c:pt>
              </c:numCache>
            </c:numRef>
          </c:val>
          <c:smooth val="1"/>
          <c:extLst>
            <c:ext xmlns:c16="http://schemas.microsoft.com/office/drawing/2014/chart" uri="{C3380CC4-5D6E-409C-BE32-E72D297353CC}">
              <c16:uniqueId val="{00000005-1D58-4BD6-8ED0-A4555BF070A4}"/>
            </c:ext>
          </c:extLst>
        </c:ser>
        <c:ser>
          <c:idx val="2"/>
          <c:order val="2"/>
          <c:tx>
            <c:strRef>
              <c:f>Sheet1!$D$1</c:f>
              <c:strCache>
                <c:ptCount val="1"/>
                <c:pt idx="0">
                  <c:v>Registered most recent test through official channels</c:v>
                </c:pt>
              </c:strCache>
            </c:strRef>
          </c:tx>
          <c:spPr>
            <a:ln w="28575" cap="rnd">
              <a:solidFill>
                <a:schemeClr val="accent3"/>
              </a:solidFill>
              <a:prstDash val="sysDash"/>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D58-4BD6-8ED0-A4555BF070A4}"/>
                </c:ext>
              </c:extLst>
            </c:dLbl>
            <c:dLbl>
              <c:idx val="9"/>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6CE-46B2-8921-FFC13FC6789C}"/>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D58-4BD6-8ED0-A4555BF070A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17th – 20th 
Dec '21</c:v>
                </c:pt>
                <c:pt idx="1">
                  <c:v>29th Dec – 
4th Jan '22</c:v>
                </c:pt>
                <c:pt idx="2">
                  <c:v>14th-17th
Jan'22</c:v>
                </c:pt>
                <c:pt idx="3">
                  <c:v>28th – 31st 
Jan ’22</c:v>
                </c:pt>
                <c:pt idx="4">
                  <c:v>10th – 17th 
Jun ‘22</c:v>
                </c:pt>
                <c:pt idx="5">
                  <c:v>20th Sept – 
3rd Oct '22</c:v>
                </c:pt>
                <c:pt idx="6">
                  <c:v>18th – 31st 
Oct '22</c:v>
                </c:pt>
                <c:pt idx="7">
                  <c:v>1st - 14th 
Nov '22</c:v>
                </c:pt>
                <c:pt idx="8">
                  <c:v>13th Dec '22 -
2nd Jan '23</c:v>
                </c:pt>
                <c:pt idx="9">
                  <c:v>3rd - 16th 
Jan '23</c:v>
                </c:pt>
              </c:strCache>
            </c:strRef>
          </c:cat>
          <c:val>
            <c:numRef>
              <c:f>Sheet1!$D$2:$D$11</c:f>
              <c:numCache>
                <c:formatCode>0%</c:formatCode>
                <c:ptCount val="10"/>
                <c:pt idx="0">
                  <c:v>0.16</c:v>
                </c:pt>
                <c:pt idx="1">
                  <c:v>0.17</c:v>
                </c:pt>
                <c:pt idx="2">
                  <c:v>0.19</c:v>
                </c:pt>
                <c:pt idx="3">
                  <c:v>0.19</c:v>
                </c:pt>
                <c:pt idx="4">
                  <c:v>0.19</c:v>
                </c:pt>
                <c:pt idx="5">
                  <c:v>0.14000000000000001</c:v>
                </c:pt>
                <c:pt idx="6">
                  <c:v>0.14000000000000001</c:v>
                </c:pt>
                <c:pt idx="7">
                  <c:v>0.14000000000000001</c:v>
                </c:pt>
                <c:pt idx="8">
                  <c:v>0.12</c:v>
                </c:pt>
                <c:pt idx="9">
                  <c:v>0.11</c:v>
                </c:pt>
              </c:numCache>
            </c:numRef>
          </c:val>
          <c:smooth val="1"/>
          <c:extLst>
            <c:ext xmlns:c16="http://schemas.microsoft.com/office/drawing/2014/chart" uri="{C3380CC4-5D6E-409C-BE32-E72D297353CC}">
              <c16:uniqueId val="{00000008-1D58-4BD6-8ED0-A4555BF070A4}"/>
            </c:ext>
          </c:extLst>
        </c:ser>
        <c:dLbls>
          <c:showLegendKey val="0"/>
          <c:showVal val="0"/>
          <c:showCatName val="0"/>
          <c:showSerName val="0"/>
          <c:showPercent val="0"/>
          <c:showBubbleSize val="0"/>
        </c:dLbls>
        <c:smooth val="0"/>
        <c:axId val="722575887"/>
        <c:axId val="722578799"/>
      </c:lineChart>
      <c:catAx>
        <c:axId val="722575887"/>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22578799"/>
        <c:crosses val="autoZero"/>
        <c:auto val="1"/>
        <c:lblAlgn val="ctr"/>
        <c:lblOffset val="100"/>
        <c:noMultiLvlLbl val="0"/>
      </c:catAx>
      <c:valAx>
        <c:axId val="722578799"/>
        <c:scaling>
          <c:orientation val="minMax"/>
        </c:scaling>
        <c:delete val="1"/>
        <c:axPos val="l"/>
        <c:numFmt formatCode="0%" sourceLinked="1"/>
        <c:majorTickMark val="out"/>
        <c:minorTickMark val="none"/>
        <c:tickLblPos val="nextTo"/>
        <c:crossAx val="722575887"/>
        <c:crosses val="autoZero"/>
        <c:crossBetween val="between"/>
      </c:valAx>
      <c:spPr>
        <a:noFill/>
        <a:ln>
          <a:noFill/>
        </a:ln>
        <a:effectLst/>
      </c:spPr>
    </c:plotArea>
    <c:legend>
      <c:legendPos val="t"/>
      <c:layout>
        <c:manualLayout>
          <c:xMode val="edge"/>
          <c:yMode val="edge"/>
          <c:x val="6.7041439163821936E-2"/>
          <c:y val="1.7491639248942984E-2"/>
          <c:w val="0.89562936287385742"/>
          <c:h val="0.135118781314797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682529527559053"/>
          <c:y val="0"/>
          <c:w val="0.63598720472440939"/>
          <c:h val="0.96469437892560217"/>
        </c:manualLayout>
      </c:layout>
      <c:barChart>
        <c:barDir val="bar"/>
        <c:grouping val="clustered"/>
        <c:varyColors val="0"/>
        <c:ser>
          <c:idx val="0"/>
          <c:order val="0"/>
          <c:tx>
            <c:strRef>
              <c:f>Sheet1!$B$1</c:f>
              <c:strCache>
                <c:ptCount val="1"/>
                <c:pt idx="0">
                  <c:v>Series 1</c:v>
                </c:pt>
              </c:strCache>
            </c:strRef>
          </c:tx>
          <c:spPr>
            <a:solidFill>
              <a:schemeClr val="accent3">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3">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5"/>
                <c:pt idx="0">
                  <c:v>I tested negative</c:v>
                </c:pt>
                <c:pt idx="1">
                  <c:v>I didn't feel the need to</c:v>
                </c:pt>
                <c:pt idx="2">
                  <c:v>It's no longer a requirement</c:v>
                </c:pt>
                <c:pt idx="3">
                  <c:v>I don't know how to</c:v>
                </c:pt>
                <c:pt idx="4">
                  <c:v>I tried to but I couldn't submit the result</c:v>
                </c:pt>
              </c:strCache>
            </c:strRef>
          </c:cat>
          <c:val>
            <c:numRef>
              <c:f>Sheet1!$B$2:$B$8</c:f>
              <c:numCache>
                <c:formatCode>0%</c:formatCode>
                <c:ptCount val="5"/>
                <c:pt idx="0">
                  <c:v>0.4</c:v>
                </c:pt>
                <c:pt idx="1">
                  <c:v>0.4</c:v>
                </c:pt>
                <c:pt idx="2">
                  <c:v>0.28999999999999998</c:v>
                </c:pt>
                <c:pt idx="3">
                  <c:v>0.08</c:v>
                </c:pt>
                <c:pt idx="4">
                  <c:v>0.04</c:v>
                </c:pt>
              </c:numCache>
            </c:numRef>
          </c:val>
          <c:extLst>
            <c:ext xmlns:c16="http://schemas.microsoft.com/office/drawing/2014/chart" uri="{C3380CC4-5D6E-409C-BE32-E72D297353CC}">
              <c16:uniqueId val="{00000000-631A-4D31-9AB0-3A69262C5D01}"/>
            </c:ext>
          </c:extLst>
        </c:ser>
        <c:dLbls>
          <c:dLblPos val="outEnd"/>
          <c:showLegendKey val="0"/>
          <c:showVal val="1"/>
          <c:showCatName val="0"/>
          <c:showSerName val="0"/>
          <c:showPercent val="0"/>
          <c:showBubbleSize val="0"/>
        </c:dLbls>
        <c:gapWidth val="70"/>
        <c:axId val="556748520"/>
        <c:axId val="556746720"/>
      </c:barChart>
      <c:catAx>
        <c:axId val="55674852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kumimoji="0" lang="en-US" sz="1400" b="1" i="0" u="none" strike="noStrike" kern="1200" cap="none" spc="0" normalizeH="0" baseline="0">
                <a:ln>
                  <a:noFill/>
                </a:ln>
                <a:solidFill>
                  <a:srgbClr val="1D57A5">
                    <a:lumMod val="50000"/>
                  </a:srgbClr>
                </a:solidFill>
                <a:effectLst/>
                <a:uLnTx/>
                <a:uFillTx/>
                <a:latin typeface="Arial" panose="020B0604020202020204"/>
                <a:ea typeface="+mn-ea"/>
                <a:cs typeface="Arial" panose="020B0604020202020204" pitchFamily="34" charset="0"/>
              </a:defRPr>
            </a:pPr>
            <a:endParaRPr lang="en-US"/>
          </a:p>
        </c:txPr>
        <c:crossAx val="556746720"/>
        <c:crosses val="autoZero"/>
        <c:auto val="1"/>
        <c:lblAlgn val="ctr"/>
        <c:lblOffset val="100"/>
        <c:noMultiLvlLbl val="0"/>
      </c:catAx>
      <c:valAx>
        <c:axId val="556746720"/>
        <c:scaling>
          <c:orientation val="minMax"/>
        </c:scaling>
        <c:delete val="1"/>
        <c:axPos val="t"/>
        <c:numFmt formatCode="0%" sourceLinked="1"/>
        <c:majorTickMark val="none"/>
        <c:minorTickMark val="none"/>
        <c:tickLblPos val="nextTo"/>
        <c:crossAx val="556748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50424151385699"/>
          <c:y val="4.9750095899194727E-2"/>
          <c:w val="0.77845741437013183"/>
          <c:h val="0.84792251439431576"/>
        </c:manualLayout>
      </c:layout>
      <c:barChart>
        <c:barDir val="col"/>
        <c:grouping val="percentStacked"/>
        <c:varyColors val="0"/>
        <c:ser>
          <c:idx val="0"/>
          <c:order val="0"/>
          <c:tx>
            <c:strRef>
              <c:f>Sheet1!$B$1</c:f>
              <c:strCache>
                <c:ptCount val="1"/>
                <c:pt idx="0">
                  <c:v>Other / Don't know</c:v>
                </c:pt>
              </c:strCache>
            </c:strRef>
          </c:tx>
          <c:spPr>
            <a:solidFill>
              <a:srgbClr val="94B9EC"/>
            </a:solidFill>
            <a:ln>
              <a:noFill/>
            </a:ln>
            <a:effectLst/>
          </c:spPr>
          <c:invertIfNegative val="0"/>
          <c:dLbls>
            <c:delete val="1"/>
          </c:dLbls>
          <c:cat>
            <c:strRef>
              <c:f>Sheet1!$A$2:$A$13</c:f>
              <c:strCache>
                <c:ptCount val="12"/>
                <c:pt idx="0">
                  <c:v>29th Aug – 
5th Sept ‘22</c:v>
                </c:pt>
                <c:pt idx="1">
                  <c:v>6th – 19th 
Sept ‘22</c:v>
                </c:pt>
                <c:pt idx="2">
                  <c:v>20th Sept – 
3rd Oct ‘22</c:v>
                </c:pt>
                <c:pt idx="3">
                  <c:v>4th – 17th 
Oct ‘22</c:v>
                </c:pt>
                <c:pt idx="4">
                  <c:v>18th - 31st 
Oct '22</c:v>
                </c:pt>
                <c:pt idx="5">
                  <c:v>1st - 14th 
Nov '22</c:v>
                </c:pt>
                <c:pt idx="6">
                  <c:v>15th - 28th 
Nov '22</c:v>
                </c:pt>
                <c:pt idx="7">
                  <c:v>29th Nov - 
12th Dec '22</c:v>
                </c:pt>
                <c:pt idx="8">
                  <c:v>13th Dec - 
2nd Jan '23</c:v>
                </c:pt>
                <c:pt idx="9">
                  <c:v>3rd - 16th
Jan '23</c:v>
                </c:pt>
                <c:pt idx="10">
                  <c:v>17th - 30th                Jan '23</c:v>
                </c:pt>
                <c:pt idx="11">
                  <c:v>31st Jan -
13th Feb '23</c:v>
                </c:pt>
              </c:strCache>
            </c:strRef>
          </c:cat>
          <c:val>
            <c:numRef>
              <c:f>Sheet1!$B$2:$B$13</c:f>
              <c:numCache>
                <c:formatCode>0%</c:formatCode>
                <c:ptCount val="12"/>
                <c:pt idx="0">
                  <c:v>0.02</c:v>
                </c:pt>
                <c:pt idx="1">
                  <c:v>0.03</c:v>
                </c:pt>
                <c:pt idx="2">
                  <c:v>0.03</c:v>
                </c:pt>
                <c:pt idx="3">
                  <c:v>0.02</c:v>
                </c:pt>
                <c:pt idx="4">
                  <c:v>0.02</c:v>
                </c:pt>
                <c:pt idx="5">
                  <c:v>0.02</c:v>
                </c:pt>
                <c:pt idx="6">
                  <c:v>0.02</c:v>
                </c:pt>
                <c:pt idx="7">
                  <c:v>0.03</c:v>
                </c:pt>
                <c:pt idx="8">
                  <c:v>0.02</c:v>
                </c:pt>
                <c:pt idx="9">
                  <c:v>0.01</c:v>
                </c:pt>
                <c:pt idx="10">
                  <c:v>0.03</c:v>
                </c:pt>
                <c:pt idx="11">
                  <c:v>2.2271714922048998E-2</c:v>
                </c:pt>
              </c:numCache>
            </c:numRef>
          </c:val>
          <c:extLst>
            <c:ext xmlns:c16="http://schemas.microsoft.com/office/drawing/2014/chart" uri="{C3380CC4-5D6E-409C-BE32-E72D297353CC}">
              <c16:uniqueId val="{00000000-F8E6-44E5-8567-74F19D0A7608}"/>
            </c:ext>
          </c:extLst>
        </c:ser>
        <c:ser>
          <c:idx val="1"/>
          <c:order val="1"/>
          <c:tx>
            <c:strRef>
              <c:f>Sheet1!$C$1</c:f>
              <c:strCache>
                <c:ptCount val="1"/>
                <c:pt idx="0">
                  <c:v>Until I had stayed/stay at home for the recommended number of days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29th Aug – 
5th Sept ‘22</c:v>
                </c:pt>
                <c:pt idx="1">
                  <c:v>6th – 19th 
Sept ‘22</c:v>
                </c:pt>
                <c:pt idx="2">
                  <c:v>20th Sept – 
3rd Oct ‘22</c:v>
                </c:pt>
                <c:pt idx="3">
                  <c:v>4th – 17th 
Oct ‘22</c:v>
                </c:pt>
                <c:pt idx="4">
                  <c:v>18th - 31st 
Oct '22</c:v>
                </c:pt>
                <c:pt idx="5">
                  <c:v>1st - 14th 
Nov '22</c:v>
                </c:pt>
                <c:pt idx="6">
                  <c:v>15th - 28th 
Nov '22</c:v>
                </c:pt>
                <c:pt idx="7">
                  <c:v>29th Nov - 
12th Dec '22</c:v>
                </c:pt>
                <c:pt idx="8">
                  <c:v>13th Dec - 
2nd Jan '23</c:v>
                </c:pt>
                <c:pt idx="9">
                  <c:v>3rd - 16th
Jan '23</c:v>
                </c:pt>
                <c:pt idx="10">
                  <c:v>17th - 30th                Jan '23</c:v>
                </c:pt>
                <c:pt idx="11">
                  <c:v>31st Jan -
13th Feb '23</c:v>
                </c:pt>
              </c:strCache>
            </c:strRef>
          </c:cat>
          <c:val>
            <c:numRef>
              <c:f>Sheet1!$C$2:$C$13</c:f>
              <c:numCache>
                <c:formatCode>0%</c:formatCode>
                <c:ptCount val="12"/>
                <c:pt idx="0">
                  <c:v>0.15</c:v>
                </c:pt>
                <c:pt idx="1">
                  <c:v>0.18</c:v>
                </c:pt>
                <c:pt idx="2">
                  <c:v>0.18</c:v>
                </c:pt>
                <c:pt idx="3">
                  <c:v>0.19</c:v>
                </c:pt>
                <c:pt idx="4">
                  <c:v>0.2</c:v>
                </c:pt>
                <c:pt idx="5">
                  <c:v>0.16</c:v>
                </c:pt>
                <c:pt idx="6">
                  <c:v>0.16</c:v>
                </c:pt>
                <c:pt idx="7">
                  <c:v>0.17</c:v>
                </c:pt>
                <c:pt idx="8">
                  <c:v>0.15</c:v>
                </c:pt>
                <c:pt idx="9">
                  <c:v>0.16</c:v>
                </c:pt>
                <c:pt idx="10">
                  <c:v>0.18</c:v>
                </c:pt>
                <c:pt idx="11">
                  <c:v>0.17</c:v>
                </c:pt>
              </c:numCache>
            </c:numRef>
          </c:val>
          <c:extLst>
            <c:ext xmlns:c16="http://schemas.microsoft.com/office/drawing/2014/chart" uri="{C3380CC4-5D6E-409C-BE32-E72D297353CC}">
              <c16:uniqueId val="{00000001-F8E6-44E5-8567-74F19D0A7608}"/>
            </c:ext>
          </c:extLst>
        </c:ser>
        <c:ser>
          <c:idx val="2"/>
          <c:order val="2"/>
          <c:tx>
            <c:strRef>
              <c:f>Sheet1!$D$1</c:f>
              <c:strCache>
                <c:ptCount val="1"/>
                <c:pt idx="0">
                  <c:v>Until my symptoms disappeared/disappear</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29th Aug – 
5th Sept ‘22</c:v>
                </c:pt>
                <c:pt idx="1">
                  <c:v>6th – 19th 
Sept ‘22</c:v>
                </c:pt>
                <c:pt idx="2">
                  <c:v>20th Sept – 
3rd Oct ‘22</c:v>
                </c:pt>
                <c:pt idx="3">
                  <c:v>4th – 17th 
Oct ‘22</c:v>
                </c:pt>
                <c:pt idx="4">
                  <c:v>18th - 31st 
Oct '22</c:v>
                </c:pt>
                <c:pt idx="5">
                  <c:v>1st - 14th 
Nov '22</c:v>
                </c:pt>
                <c:pt idx="6">
                  <c:v>15th - 28th 
Nov '22</c:v>
                </c:pt>
                <c:pt idx="7">
                  <c:v>29th Nov - 
12th Dec '22</c:v>
                </c:pt>
                <c:pt idx="8">
                  <c:v>13th Dec - 
2nd Jan '23</c:v>
                </c:pt>
                <c:pt idx="9">
                  <c:v>3rd - 16th
Jan '23</c:v>
                </c:pt>
                <c:pt idx="10">
                  <c:v>17th - 30th                Jan '23</c:v>
                </c:pt>
                <c:pt idx="11">
                  <c:v>31st Jan -
13th Feb '23</c:v>
                </c:pt>
              </c:strCache>
            </c:strRef>
          </c:cat>
          <c:val>
            <c:numRef>
              <c:f>Sheet1!$D$2:$D$13</c:f>
              <c:numCache>
                <c:formatCode>0%</c:formatCode>
                <c:ptCount val="12"/>
                <c:pt idx="0">
                  <c:v>0.17</c:v>
                </c:pt>
                <c:pt idx="1">
                  <c:v>0.17</c:v>
                </c:pt>
                <c:pt idx="2">
                  <c:v>0.12</c:v>
                </c:pt>
                <c:pt idx="3">
                  <c:v>0.16</c:v>
                </c:pt>
                <c:pt idx="4">
                  <c:v>0.13</c:v>
                </c:pt>
                <c:pt idx="5">
                  <c:v>0.13</c:v>
                </c:pt>
                <c:pt idx="6">
                  <c:v>0.18</c:v>
                </c:pt>
                <c:pt idx="7">
                  <c:v>0.16</c:v>
                </c:pt>
                <c:pt idx="8">
                  <c:v>0.17</c:v>
                </c:pt>
                <c:pt idx="9">
                  <c:v>0.14000000000000001</c:v>
                </c:pt>
                <c:pt idx="10">
                  <c:v>0.13</c:v>
                </c:pt>
                <c:pt idx="11">
                  <c:v>0.17</c:v>
                </c:pt>
              </c:numCache>
            </c:numRef>
          </c:val>
          <c:extLst>
            <c:ext xmlns:c16="http://schemas.microsoft.com/office/drawing/2014/chart" uri="{C3380CC4-5D6E-409C-BE32-E72D297353CC}">
              <c16:uniqueId val="{00000002-F8E6-44E5-8567-74F19D0A7608}"/>
            </c:ext>
          </c:extLst>
        </c:ser>
        <c:ser>
          <c:idx val="3"/>
          <c:order val="3"/>
          <c:tx>
            <c:strRef>
              <c:f>Sheet1!$E$1</c:f>
              <c:strCache>
                <c:ptCount val="1"/>
                <c:pt idx="0">
                  <c:v>Until I tested/test negative</c:v>
                </c:pt>
              </c:strCache>
            </c:strRef>
          </c:tx>
          <c:spPr>
            <a:solidFill>
              <a:schemeClr val="accent3">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29th Aug – 
5th Sept ‘22</c:v>
                </c:pt>
                <c:pt idx="1">
                  <c:v>6th – 19th 
Sept ‘22</c:v>
                </c:pt>
                <c:pt idx="2">
                  <c:v>20th Sept – 
3rd Oct ‘22</c:v>
                </c:pt>
                <c:pt idx="3">
                  <c:v>4th – 17th 
Oct ‘22</c:v>
                </c:pt>
                <c:pt idx="4">
                  <c:v>18th - 31st 
Oct '22</c:v>
                </c:pt>
                <c:pt idx="5">
                  <c:v>1st - 14th 
Nov '22</c:v>
                </c:pt>
                <c:pt idx="6">
                  <c:v>15th - 28th 
Nov '22</c:v>
                </c:pt>
                <c:pt idx="7">
                  <c:v>29th Nov - 
12th Dec '22</c:v>
                </c:pt>
                <c:pt idx="8">
                  <c:v>13th Dec - 
2nd Jan '23</c:v>
                </c:pt>
                <c:pt idx="9">
                  <c:v>3rd - 16th
Jan '23</c:v>
                </c:pt>
                <c:pt idx="10">
                  <c:v>17th - 30th                Jan '23</c:v>
                </c:pt>
                <c:pt idx="11">
                  <c:v>31st Jan -
13th Feb '23</c:v>
                </c:pt>
              </c:strCache>
            </c:strRef>
          </c:cat>
          <c:val>
            <c:numRef>
              <c:f>Sheet1!$E$2:$E$13</c:f>
              <c:numCache>
                <c:formatCode>0%</c:formatCode>
                <c:ptCount val="12"/>
                <c:pt idx="0">
                  <c:v>0.66</c:v>
                </c:pt>
                <c:pt idx="1">
                  <c:v>0.62</c:v>
                </c:pt>
                <c:pt idx="2">
                  <c:v>0.67</c:v>
                </c:pt>
                <c:pt idx="3">
                  <c:v>0.63</c:v>
                </c:pt>
                <c:pt idx="4">
                  <c:v>0.65</c:v>
                </c:pt>
                <c:pt idx="5">
                  <c:v>0.68</c:v>
                </c:pt>
                <c:pt idx="6">
                  <c:v>0.63</c:v>
                </c:pt>
                <c:pt idx="7">
                  <c:v>0.64</c:v>
                </c:pt>
                <c:pt idx="8">
                  <c:v>0.66</c:v>
                </c:pt>
                <c:pt idx="9">
                  <c:v>0.69</c:v>
                </c:pt>
                <c:pt idx="10">
                  <c:v>0.66</c:v>
                </c:pt>
                <c:pt idx="11">
                  <c:v>0.64</c:v>
                </c:pt>
              </c:numCache>
            </c:numRef>
          </c:val>
          <c:extLst>
            <c:ext xmlns:c16="http://schemas.microsoft.com/office/drawing/2014/chart" uri="{C3380CC4-5D6E-409C-BE32-E72D297353CC}">
              <c16:uniqueId val="{00000003-F8E6-44E5-8567-74F19D0A7608}"/>
            </c:ext>
          </c:extLst>
        </c:ser>
        <c:dLbls>
          <c:dLblPos val="ctr"/>
          <c:showLegendKey val="0"/>
          <c:showVal val="1"/>
          <c:showCatName val="0"/>
          <c:showSerName val="0"/>
          <c:showPercent val="0"/>
          <c:showBubbleSize val="0"/>
        </c:dLbls>
        <c:gapWidth val="50"/>
        <c:overlap val="100"/>
        <c:axId val="1848856576"/>
        <c:axId val="1848857824"/>
      </c:barChart>
      <c:catAx>
        <c:axId val="184885657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848857824"/>
        <c:crosses val="autoZero"/>
        <c:auto val="1"/>
        <c:lblAlgn val="ctr"/>
        <c:lblOffset val="100"/>
        <c:noMultiLvlLbl val="0"/>
      </c:catAx>
      <c:valAx>
        <c:axId val="1848857824"/>
        <c:scaling>
          <c:orientation val="minMax"/>
        </c:scaling>
        <c:delete val="1"/>
        <c:axPos val="l"/>
        <c:numFmt formatCode="0%" sourceLinked="1"/>
        <c:majorTickMark val="none"/>
        <c:minorTickMark val="none"/>
        <c:tickLblPos val="nextTo"/>
        <c:crossAx val="1848856576"/>
        <c:crosses val="autoZero"/>
        <c:crossBetween val="between"/>
      </c:valAx>
      <c:spPr>
        <a:noFill/>
        <a:ln>
          <a:noFill/>
        </a:ln>
        <a:effectLst/>
      </c:spPr>
    </c:plotArea>
    <c:legend>
      <c:legendPos val="l"/>
      <c:layout>
        <c:manualLayout>
          <c:xMode val="edge"/>
          <c:yMode val="edge"/>
          <c:x val="7.1248306800819191E-3"/>
          <c:y val="8.7407928516056083E-2"/>
          <c:w val="0.1638452991685547"/>
          <c:h val="0.9055690051400803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66037802182348"/>
          <c:y val="4.9750095899194727E-2"/>
          <c:w val="0.80528436162311867"/>
          <c:h val="0.84792251439431576"/>
        </c:manualLayout>
      </c:layout>
      <c:barChart>
        <c:barDir val="col"/>
        <c:grouping val="percentStacked"/>
        <c:varyColors val="0"/>
        <c:ser>
          <c:idx val="0"/>
          <c:order val="0"/>
          <c:tx>
            <c:strRef>
              <c:f>Sheet1!$B$1</c:f>
              <c:strCache>
                <c:ptCount val="1"/>
                <c:pt idx="0">
                  <c:v>Don't know / not sure</c:v>
                </c:pt>
              </c:strCache>
            </c:strRef>
          </c:tx>
          <c:spPr>
            <a:solidFill>
              <a:srgbClr val="7F7F7F"/>
            </a:solidFill>
            <a:ln>
              <a:noFill/>
            </a:ln>
            <a:effectLst/>
          </c:spPr>
          <c:invertIfNegative val="0"/>
          <c:dLbls>
            <c:dLbl>
              <c:idx val="8"/>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A87-49BF-BDD1-D9110C59C0B1}"/>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29th Aug – 
5th Sept ‘22</c:v>
                </c:pt>
                <c:pt idx="1">
                  <c:v>6th – 19th 
Sept ‘22</c:v>
                </c:pt>
                <c:pt idx="2">
                  <c:v>20th Sept – 
3rd Oct ‘22</c:v>
                </c:pt>
                <c:pt idx="3">
                  <c:v>4th – 17th 
Oct ‘22</c:v>
                </c:pt>
                <c:pt idx="4">
                  <c:v>18th - 31st 
Oct '22</c:v>
                </c:pt>
                <c:pt idx="5">
                  <c:v>1st - 14th 
Nov '22</c:v>
                </c:pt>
                <c:pt idx="6">
                  <c:v>15th - 28th 
Nov '22</c:v>
                </c:pt>
                <c:pt idx="7">
                  <c:v>29th Nov - 
12th Dec '22</c:v>
                </c:pt>
                <c:pt idx="8">
                  <c:v>13th Dec - 
2nd Jan '23</c:v>
                </c:pt>
                <c:pt idx="9">
                  <c:v>3rd - 16th
Jan '23</c:v>
                </c:pt>
                <c:pt idx="10">
                  <c:v>17th - 30th     Jan '23</c:v>
                </c:pt>
                <c:pt idx="11">
                  <c:v>31st Jan -
13th Feb '23</c:v>
                </c:pt>
              </c:strCache>
            </c:strRef>
          </c:cat>
          <c:val>
            <c:numRef>
              <c:f>Sheet1!$B$2:$B$13</c:f>
              <c:numCache>
                <c:formatCode>0%</c:formatCode>
                <c:ptCount val="12"/>
                <c:pt idx="0">
                  <c:v>0.02</c:v>
                </c:pt>
                <c:pt idx="1">
                  <c:v>0.02</c:v>
                </c:pt>
                <c:pt idx="2">
                  <c:v>0.01</c:v>
                </c:pt>
                <c:pt idx="3">
                  <c:v>0.03</c:v>
                </c:pt>
                <c:pt idx="4">
                  <c:v>0.02</c:v>
                </c:pt>
                <c:pt idx="5">
                  <c:v>0.02</c:v>
                </c:pt>
                <c:pt idx="6">
                  <c:v>0.02</c:v>
                </c:pt>
                <c:pt idx="7">
                  <c:v>0.01</c:v>
                </c:pt>
                <c:pt idx="8">
                  <c:v>0.04</c:v>
                </c:pt>
                <c:pt idx="9">
                  <c:v>0.02</c:v>
                </c:pt>
                <c:pt idx="10">
                  <c:v>0.03</c:v>
                </c:pt>
                <c:pt idx="11">
                  <c:v>0.02</c:v>
                </c:pt>
              </c:numCache>
            </c:numRef>
          </c:val>
          <c:extLst>
            <c:ext xmlns:c16="http://schemas.microsoft.com/office/drawing/2014/chart" uri="{C3380CC4-5D6E-409C-BE32-E72D297353CC}">
              <c16:uniqueId val="{00000000-6DAC-4C7A-935F-F36AB3B30F09}"/>
            </c:ext>
          </c:extLst>
        </c:ser>
        <c:ser>
          <c:idx val="1"/>
          <c:order val="1"/>
          <c:tx>
            <c:strRef>
              <c:f>Sheet1!$C$1</c:f>
              <c:strCache>
                <c:ptCount val="1"/>
                <c:pt idx="0">
                  <c:v>Other</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bg2">
                        <a:lumMod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29th Aug – 
5th Sept ‘22</c:v>
                </c:pt>
                <c:pt idx="1">
                  <c:v>6th – 19th 
Sept ‘22</c:v>
                </c:pt>
                <c:pt idx="2">
                  <c:v>20th Sept – 
3rd Oct ‘22</c:v>
                </c:pt>
                <c:pt idx="3">
                  <c:v>4th – 17th 
Oct ‘22</c:v>
                </c:pt>
                <c:pt idx="4">
                  <c:v>18th - 31st 
Oct '22</c:v>
                </c:pt>
                <c:pt idx="5">
                  <c:v>1st - 14th 
Nov '22</c:v>
                </c:pt>
                <c:pt idx="6">
                  <c:v>15th - 28th 
Nov '22</c:v>
                </c:pt>
                <c:pt idx="7">
                  <c:v>29th Nov - 
12th Dec '22</c:v>
                </c:pt>
                <c:pt idx="8">
                  <c:v>13th Dec - 
2nd Jan '23</c:v>
                </c:pt>
                <c:pt idx="9">
                  <c:v>3rd - 16th
Jan '23</c:v>
                </c:pt>
                <c:pt idx="10">
                  <c:v>17th - 30th     Jan '23</c:v>
                </c:pt>
                <c:pt idx="11">
                  <c:v>31st Jan -
13th Feb '23</c:v>
                </c:pt>
              </c:strCache>
            </c:strRef>
          </c:cat>
          <c:val>
            <c:numRef>
              <c:f>Sheet1!$C$2:$C$13</c:f>
              <c:numCache>
                <c:formatCode>0%</c:formatCode>
                <c:ptCount val="12"/>
                <c:pt idx="0">
                  <c:v>0.03</c:v>
                </c:pt>
                <c:pt idx="1">
                  <c:v>0.03</c:v>
                </c:pt>
                <c:pt idx="2">
                  <c:v>0.05</c:v>
                </c:pt>
                <c:pt idx="3">
                  <c:v>0.06</c:v>
                </c:pt>
                <c:pt idx="4">
                  <c:v>0.04</c:v>
                </c:pt>
                <c:pt idx="5">
                  <c:v>0.05</c:v>
                </c:pt>
                <c:pt idx="6">
                  <c:v>0.03</c:v>
                </c:pt>
                <c:pt idx="7">
                  <c:v>0.05</c:v>
                </c:pt>
                <c:pt idx="8">
                  <c:v>0.03</c:v>
                </c:pt>
                <c:pt idx="9">
                  <c:v>0.05</c:v>
                </c:pt>
                <c:pt idx="10">
                  <c:v>0.03</c:v>
                </c:pt>
                <c:pt idx="11">
                  <c:v>0.03</c:v>
                </c:pt>
              </c:numCache>
            </c:numRef>
          </c:val>
          <c:extLst>
            <c:ext xmlns:c16="http://schemas.microsoft.com/office/drawing/2014/chart" uri="{C3380CC4-5D6E-409C-BE32-E72D297353CC}">
              <c16:uniqueId val="{00000003-6DAC-4C7A-935F-F36AB3B30F09}"/>
            </c:ext>
          </c:extLst>
        </c:ser>
        <c:ser>
          <c:idx val="2"/>
          <c:order val="2"/>
          <c:tx>
            <c:strRef>
              <c:f>Sheet1!$D$1</c:f>
              <c:strCache>
                <c:ptCount val="1"/>
                <c:pt idx="0">
                  <c:v>I didn't test any further</c:v>
                </c:pt>
              </c:strCache>
            </c:strRef>
          </c:tx>
          <c:spPr>
            <a:solidFill>
              <a:srgbClr val="94B9EC"/>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2">
                        <a:lumMod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29th Aug – 
5th Sept ‘22</c:v>
                </c:pt>
                <c:pt idx="1">
                  <c:v>6th – 19th 
Sept ‘22</c:v>
                </c:pt>
                <c:pt idx="2">
                  <c:v>20th Sept – 
3rd Oct ‘22</c:v>
                </c:pt>
                <c:pt idx="3">
                  <c:v>4th – 17th 
Oct ‘22</c:v>
                </c:pt>
                <c:pt idx="4">
                  <c:v>18th - 31st 
Oct '22</c:v>
                </c:pt>
                <c:pt idx="5">
                  <c:v>1st - 14th 
Nov '22</c:v>
                </c:pt>
                <c:pt idx="6">
                  <c:v>15th - 28th 
Nov '22</c:v>
                </c:pt>
                <c:pt idx="7">
                  <c:v>29th Nov - 
12th Dec '22</c:v>
                </c:pt>
                <c:pt idx="8">
                  <c:v>13th Dec - 
2nd Jan '23</c:v>
                </c:pt>
                <c:pt idx="9">
                  <c:v>3rd - 16th
Jan '23</c:v>
                </c:pt>
                <c:pt idx="10">
                  <c:v>17th - 30th     Jan '23</c:v>
                </c:pt>
                <c:pt idx="11">
                  <c:v>31st Jan -
13th Feb '23</c:v>
                </c:pt>
              </c:strCache>
            </c:strRef>
          </c:cat>
          <c:val>
            <c:numRef>
              <c:f>Sheet1!$D$2:$D$13</c:f>
              <c:numCache>
                <c:formatCode>0%</c:formatCode>
                <c:ptCount val="12"/>
                <c:pt idx="0">
                  <c:v>0.15</c:v>
                </c:pt>
                <c:pt idx="1">
                  <c:v>0.18</c:v>
                </c:pt>
                <c:pt idx="2">
                  <c:v>0.16</c:v>
                </c:pt>
                <c:pt idx="3">
                  <c:v>0.17</c:v>
                </c:pt>
                <c:pt idx="4">
                  <c:v>0.17</c:v>
                </c:pt>
                <c:pt idx="5">
                  <c:v>0.16</c:v>
                </c:pt>
                <c:pt idx="6">
                  <c:v>0.2</c:v>
                </c:pt>
                <c:pt idx="7">
                  <c:v>0.19</c:v>
                </c:pt>
                <c:pt idx="8">
                  <c:v>0.19</c:v>
                </c:pt>
                <c:pt idx="9">
                  <c:v>0.18</c:v>
                </c:pt>
                <c:pt idx="10">
                  <c:v>0.19</c:v>
                </c:pt>
                <c:pt idx="11">
                  <c:v>0.18</c:v>
                </c:pt>
              </c:numCache>
            </c:numRef>
          </c:val>
          <c:extLst>
            <c:ext xmlns:c16="http://schemas.microsoft.com/office/drawing/2014/chart" uri="{C3380CC4-5D6E-409C-BE32-E72D297353CC}">
              <c16:uniqueId val="{00000004-6DAC-4C7A-935F-F36AB3B30F09}"/>
            </c:ext>
          </c:extLst>
        </c:ser>
        <c:ser>
          <c:idx val="3"/>
          <c:order val="3"/>
          <c:tx>
            <c:strRef>
              <c:f>Sheet1!$E$1</c:f>
              <c:strCache>
                <c:ptCount val="1"/>
                <c:pt idx="0">
                  <c:v>Every 3-4 days until I tested negative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29th Aug – 
5th Sept ‘22</c:v>
                </c:pt>
                <c:pt idx="1">
                  <c:v>6th – 19th 
Sept ‘22</c:v>
                </c:pt>
                <c:pt idx="2">
                  <c:v>20th Sept – 
3rd Oct ‘22</c:v>
                </c:pt>
                <c:pt idx="3">
                  <c:v>4th – 17th 
Oct ‘22</c:v>
                </c:pt>
                <c:pt idx="4">
                  <c:v>18th - 31st 
Oct '22</c:v>
                </c:pt>
                <c:pt idx="5">
                  <c:v>1st - 14th 
Nov '22</c:v>
                </c:pt>
                <c:pt idx="6">
                  <c:v>15th - 28th 
Nov '22</c:v>
                </c:pt>
                <c:pt idx="7">
                  <c:v>29th Nov - 
12th Dec '22</c:v>
                </c:pt>
                <c:pt idx="8">
                  <c:v>13th Dec - 
2nd Jan '23</c:v>
                </c:pt>
                <c:pt idx="9">
                  <c:v>3rd - 16th
Jan '23</c:v>
                </c:pt>
                <c:pt idx="10">
                  <c:v>17th - 30th     Jan '23</c:v>
                </c:pt>
                <c:pt idx="11">
                  <c:v>31st Jan -
13th Feb '23</c:v>
                </c:pt>
              </c:strCache>
            </c:strRef>
          </c:cat>
          <c:val>
            <c:numRef>
              <c:f>Sheet1!$E$2:$E$13</c:f>
              <c:numCache>
                <c:formatCode>0%</c:formatCode>
                <c:ptCount val="12"/>
                <c:pt idx="0">
                  <c:v>0.27</c:v>
                </c:pt>
                <c:pt idx="1">
                  <c:v>0.23</c:v>
                </c:pt>
                <c:pt idx="2">
                  <c:v>0.24</c:v>
                </c:pt>
                <c:pt idx="3">
                  <c:v>0.26</c:v>
                </c:pt>
                <c:pt idx="4">
                  <c:v>0.24</c:v>
                </c:pt>
                <c:pt idx="5">
                  <c:v>0.25</c:v>
                </c:pt>
                <c:pt idx="6">
                  <c:v>0.23</c:v>
                </c:pt>
                <c:pt idx="7">
                  <c:v>0.21</c:v>
                </c:pt>
                <c:pt idx="8">
                  <c:v>0.26</c:v>
                </c:pt>
                <c:pt idx="9">
                  <c:v>0.24</c:v>
                </c:pt>
                <c:pt idx="10">
                  <c:v>0.25</c:v>
                </c:pt>
                <c:pt idx="11">
                  <c:v>0.25</c:v>
                </c:pt>
              </c:numCache>
            </c:numRef>
          </c:val>
          <c:extLst>
            <c:ext xmlns:c16="http://schemas.microsoft.com/office/drawing/2014/chart" uri="{C3380CC4-5D6E-409C-BE32-E72D297353CC}">
              <c16:uniqueId val="{00000005-6DAC-4C7A-935F-F36AB3B30F09}"/>
            </c:ext>
          </c:extLst>
        </c:ser>
        <c:ser>
          <c:idx val="4"/>
          <c:order val="4"/>
          <c:tx>
            <c:strRef>
              <c:f>Sheet1!$F$1</c:f>
              <c:strCache>
                <c:ptCount val="1"/>
                <c:pt idx="0">
                  <c:v>Every 2 days until I tested negative</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29th Aug – 
5th Sept ‘22</c:v>
                </c:pt>
                <c:pt idx="1">
                  <c:v>6th – 19th 
Sept ‘22</c:v>
                </c:pt>
                <c:pt idx="2">
                  <c:v>20th Sept – 
3rd Oct ‘22</c:v>
                </c:pt>
                <c:pt idx="3">
                  <c:v>4th – 17th 
Oct ‘22</c:v>
                </c:pt>
                <c:pt idx="4">
                  <c:v>18th - 31st 
Oct '22</c:v>
                </c:pt>
                <c:pt idx="5">
                  <c:v>1st - 14th 
Nov '22</c:v>
                </c:pt>
                <c:pt idx="6">
                  <c:v>15th - 28th 
Nov '22</c:v>
                </c:pt>
                <c:pt idx="7">
                  <c:v>29th Nov - 
12th Dec '22</c:v>
                </c:pt>
                <c:pt idx="8">
                  <c:v>13th Dec - 
2nd Jan '23</c:v>
                </c:pt>
                <c:pt idx="9">
                  <c:v>3rd - 16th
Jan '23</c:v>
                </c:pt>
                <c:pt idx="10">
                  <c:v>17th - 30th     Jan '23</c:v>
                </c:pt>
                <c:pt idx="11">
                  <c:v>31st Jan -
13th Feb '23</c:v>
                </c:pt>
              </c:strCache>
            </c:strRef>
          </c:cat>
          <c:val>
            <c:numRef>
              <c:f>Sheet1!$F$2:$F$13</c:f>
              <c:numCache>
                <c:formatCode>0%</c:formatCode>
                <c:ptCount val="12"/>
                <c:pt idx="0">
                  <c:v>0.22</c:v>
                </c:pt>
                <c:pt idx="1">
                  <c:v>0.24</c:v>
                </c:pt>
                <c:pt idx="2">
                  <c:v>0.25</c:v>
                </c:pt>
                <c:pt idx="3">
                  <c:v>0.19</c:v>
                </c:pt>
                <c:pt idx="4">
                  <c:v>0.26</c:v>
                </c:pt>
                <c:pt idx="5">
                  <c:v>0.24</c:v>
                </c:pt>
                <c:pt idx="6">
                  <c:v>0.22</c:v>
                </c:pt>
                <c:pt idx="7">
                  <c:v>0.27</c:v>
                </c:pt>
                <c:pt idx="8">
                  <c:v>0.23</c:v>
                </c:pt>
                <c:pt idx="9">
                  <c:v>0.23</c:v>
                </c:pt>
                <c:pt idx="10">
                  <c:v>0.26</c:v>
                </c:pt>
                <c:pt idx="11">
                  <c:v>0.22</c:v>
                </c:pt>
              </c:numCache>
            </c:numRef>
          </c:val>
          <c:extLst>
            <c:ext xmlns:c16="http://schemas.microsoft.com/office/drawing/2014/chart" uri="{C3380CC4-5D6E-409C-BE32-E72D297353CC}">
              <c16:uniqueId val="{00000006-6DAC-4C7A-935F-F36AB3B30F09}"/>
            </c:ext>
          </c:extLst>
        </c:ser>
        <c:ser>
          <c:idx val="5"/>
          <c:order val="5"/>
          <c:tx>
            <c:strRef>
              <c:f>Sheet1!$G$1</c:f>
              <c:strCache>
                <c:ptCount val="1"/>
                <c:pt idx="0">
                  <c:v>Every day until I tested negative</c:v>
                </c:pt>
              </c:strCache>
            </c:strRef>
          </c:tx>
          <c:spPr>
            <a:solidFill>
              <a:schemeClr val="accent3">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29th Aug – 
5th Sept ‘22</c:v>
                </c:pt>
                <c:pt idx="1">
                  <c:v>6th – 19th 
Sept ‘22</c:v>
                </c:pt>
                <c:pt idx="2">
                  <c:v>20th Sept – 
3rd Oct ‘22</c:v>
                </c:pt>
                <c:pt idx="3">
                  <c:v>4th – 17th 
Oct ‘22</c:v>
                </c:pt>
                <c:pt idx="4">
                  <c:v>18th - 31st 
Oct '22</c:v>
                </c:pt>
                <c:pt idx="5">
                  <c:v>1st - 14th 
Nov '22</c:v>
                </c:pt>
                <c:pt idx="6">
                  <c:v>15th - 28th 
Nov '22</c:v>
                </c:pt>
                <c:pt idx="7">
                  <c:v>29th Nov - 
12th Dec '22</c:v>
                </c:pt>
                <c:pt idx="8">
                  <c:v>13th Dec - 
2nd Jan '23</c:v>
                </c:pt>
                <c:pt idx="9">
                  <c:v>3rd - 16th
Jan '23</c:v>
                </c:pt>
                <c:pt idx="10">
                  <c:v>17th - 30th     Jan '23</c:v>
                </c:pt>
                <c:pt idx="11">
                  <c:v>31st Jan -
13th Feb '23</c:v>
                </c:pt>
              </c:strCache>
            </c:strRef>
          </c:cat>
          <c:val>
            <c:numRef>
              <c:f>Sheet1!$G$2:$G$13</c:f>
              <c:numCache>
                <c:formatCode>0%</c:formatCode>
                <c:ptCount val="12"/>
                <c:pt idx="0">
                  <c:v>0.32</c:v>
                </c:pt>
                <c:pt idx="1">
                  <c:v>0.28999999999999998</c:v>
                </c:pt>
                <c:pt idx="2">
                  <c:v>0.3</c:v>
                </c:pt>
                <c:pt idx="3">
                  <c:v>0.28999999999999998</c:v>
                </c:pt>
                <c:pt idx="4">
                  <c:v>0.26</c:v>
                </c:pt>
                <c:pt idx="5">
                  <c:v>0.28999999999999998</c:v>
                </c:pt>
                <c:pt idx="6">
                  <c:v>0.28999999999999998</c:v>
                </c:pt>
                <c:pt idx="7">
                  <c:v>0.27</c:v>
                </c:pt>
                <c:pt idx="8">
                  <c:v>0.25</c:v>
                </c:pt>
                <c:pt idx="9">
                  <c:v>0.28000000000000003</c:v>
                </c:pt>
                <c:pt idx="10">
                  <c:v>0.25</c:v>
                </c:pt>
                <c:pt idx="11">
                  <c:v>0.3</c:v>
                </c:pt>
              </c:numCache>
            </c:numRef>
          </c:val>
          <c:extLst>
            <c:ext xmlns:c16="http://schemas.microsoft.com/office/drawing/2014/chart" uri="{C3380CC4-5D6E-409C-BE32-E72D297353CC}">
              <c16:uniqueId val="{00000007-6DAC-4C7A-935F-F36AB3B30F09}"/>
            </c:ext>
          </c:extLst>
        </c:ser>
        <c:dLbls>
          <c:dLblPos val="ctr"/>
          <c:showLegendKey val="0"/>
          <c:showVal val="1"/>
          <c:showCatName val="0"/>
          <c:showSerName val="0"/>
          <c:showPercent val="0"/>
          <c:showBubbleSize val="0"/>
        </c:dLbls>
        <c:gapWidth val="50"/>
        <c:overlap val="100"/>
        <c:axId val="1848856576"/>
        <c:axId val="1848857824"/>
      </c:barChart>
      <c:catAx>
        <c:axId val="184885657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848857824"/>
        <c:crosses val="autoZero"/>
        <c:auto val="1"/>
        <c:lblAlgn val="ctr"/>
        <c:lblOffset val="100"/>
        <c:noMultiLvlLbl val="0"/>
      </c:catAx>
      <c:valAx>
        <c:axId val="1848857824"/>
        <c:scaling>
          <c:orientation val="minMax"/>
        </c:scaling>
        <c:delete val="1"/>
        <c:axPos val="l"/>
        <c:numFmt formatCode="0%" sourceLinked="1"/>
        <c:majorTickMark val="none"/>
        <c:minorTickMark val="none"/>
        <c:tickLblPos val="nextTo"/>
        <c:crossAx val="1848856576"/>
        <c:crosses val="autoZero"/>
        <c:crossBetween val="between"/>
      </c:valAx>
      <c:spPr>
        <a:noFill/>
        <a:ln>
          <a:noFill/>
        </a:ln>
        <a:effectLst/>
      </c:spPr>
    </c:plotArea>
    <c:legend>
      <c:legendPos val="l"/>
      <c:layout>
        <c:manualLayout>
          <c:xMode val="edge"/>
          <c:yMode val="edge"/>
          <c:x val="7.1248306800819191E-3"/>
          <c:y val="8.7407928516056083E-2"/>
          <c:w val="0.1638452991685547"/>
          <c:h val="0.8461569311880222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28796961985104E-2"/>
          <c:y val="0.12053832466419503"/>
          <c:w val="0.94380933850053728"/>
          <c:h val="0.76453249388751876"/>
        </c:manualLayout>
      </c:layout>
      <c:lineChart>
        <c:grouping val="standard"/>
        <c:varyColors val="0"/>
        <c:ser>
          <c:idx val="0"/>
          <c:order val="0"/>
          <c:tx>
            <c:strRef>
              <c:f>Sheet1!$B$1</c:f>
              <c:strCache>
                <c:ptCount val="1"/>
                <c:pt idx="0">
                  <c:v>Total</c:v>
                </c:pt>
              </c:strCache>
            </c:strRef>
          </c:tx>
          <c:spPr>
            <a:ln w="28575" cap="rnd">
              <a:solidFill>
                <a:schemeClr val="accent6">
                  <a:lumMod val="60000"/>
                  <a:lumOff val="40000"/>
                </a:schemeClr>
              </a:solidFill>
              <a:prstDash val="sysDot"/>
              <a:round/>
              <a:headEnd type="triangle" w="med" len="med"/>
              <a:tailEnd type="triangle" w="med" len="me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D58-4BD6-8ED0-A4555BF070A4}"/>
                </c:ext>
              </c:extLst>
            </c:dLbl>
            <c:dLbl>
              <c:idx val="11"/>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D58-4BD6-8ED0-A4555BF070A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29th Aug – 
5th Sept ‘22</c:v>
                </c:pt>
                <c:pt idx="1">
                  <c:v>6th – 19th 
Sept ‘22</c:v>
                </c:pt>
                <c:pt idx="2">
                  <c:v>20th Sept – 
3rd Oct '22</c:v>
                </c:pt>
                <c:pt idx="3">
                  <c:v>4th – 17th 
Oct '22</c:v>
                </c:pt>
                <c:pt idx="4">
                  <c:v>18th – 31st 
Oct '22</c:v>
                </c:pt>
                <c:pt idx="5">
                  <c:v>1st - 14th 
Nov '22</c:v>
                </c:pt>
                <c:pt idx="6">
                  <c:v>15th - 28th 
Nov '22</c:v>
                </c:pt>
                <c:pt idx="7">
                  <c:v>29th Nov - 
12th Dec '22</c:v>
                </c:pt>
                <c:pt idx="8">
                  <c:v>13th Dec '22 -
2nd Jan '23</c:v>
                </c:pt>
                <c:pt idx="9">
                  <c:v>3rd - 16th 
Jan '23</c:v>
                </c:pt>
                <c:pt idx="10">
                  <c:v>17th Jan - 
30th Jan '23</c:v>
                </c:pt>
                <c:pt idx="11">
                  <c:v>31st Jan - 
13th Feb'23</c:v>
                </c:pt>
              </c:strCache>
            </c:strRef>
          </c:cat>
          <c:val>
            <c:numRef>
              <c:f>Sheet1!$B$2:$B$13</c:f>
              <c:numCache>
                <c:formatCode>0%</c:formatCode>
                <c:ptCount val="12"/>
                <c:pt idx="0">
                  <c:v>0.37</c:v>
                </c:pt>
                <c:pt idx="1">
                  <c:v>0.36</c:v>
                </c:pt>
                <c:pt idx="2">
                  <c:v>0.36</c:v>
                </c:pt>
                <c:pt idx="3">
                  <c:v>0.38</c:v>
                </c:pt>
                <c:pt idx="4">
                  <c:v>0.38</c:v>
                </c:pt>
                <c:pt idx="5">
                  <c:v>0.35</c:v>
                </c:pt>
                <c:pt idx="6">
                  <c:v>0.35</c:v>
                </c:pt>
                <c:pt idx="7">
                  <c:v>0.36</c:v>
                </c:pt>
                <c:pt idx="8">
                  <c:v>0.33</c:v>
                </c:pt>
                <c:pt idx="9">
                  <c:v>0.3</c:v>
                </c:pt>
                <c:pt idx="10">
                  <c:v>0.3</c:v>
                </c:pt>
                <c:pt idx="11">
                  <c:v>0.32</c:v>
                </c:pt>
              </c:numCache>
            </c:numRef>
          </c:val>
          <c:smooth val="1"/>
          <c:extLst>
            <c:ext xmlns:c16="http://schemas.microsoft.com/office/drawing/2014/chart" uri="{C3380CC4-5D6E-409C-BE32-E72D297353CC}">
              <c16:uniqueId val="{00000002-1D58-4BD6-8ED0-A4555BF070A4}"/>
            </c:ext>
          </c:extLst>
        </c:ser>
        <c:ser>
          <c:idx val="1"/>
          <c:order val="1"/>
          <c:tx>
            <c:strRef>
              <c:f>Sheet1!$C$1</c:f>
              <c:strCache>
                <c:ptCount val="1"/>
                <c:pt idx="0">
                  <c:v>NET: Checking symptoms / contact with a positive case</c:v>
                </c:pt>
              </c:strCache>
            </c:strRef>
          </c:tx>
          <c:spPr>
            <a:ln w="28575" cap="rnd">
              <a:solidFill>
                <a:schemeClr val="accent3">
                  <a:lumMod val="20000"/>
                  <a:lumOff val="80000"/>
                </a:schemeClr>
              </a:solidFill>
              <a:prstDash val="solid"/>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D58-4BD6-8ED0-A4555BF070A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29th Aug – 
5th Sept ‘22</c:v>
                </c:pt>
                <c:pt idx="1">
                  <c:v>6th – 19th 
Sept ‘22</c:v>
                </c:pt>
                <c:pt idx="2">
                  <c:v>20th Sept – 
3rd Oct '22</c:v>
                </c:pt>
                <c:pt idx="3">
                  <c:v>4th – 17th 
Oct '22</c:v>
                </c:pt>
                <c:pt idx="4">
                  <c:v>18th – 31st 
Oct '22</c:v>
                </c:pt>
                <c:pt idx="5">
                  <c:v>1st - 14th 
Nov '22</c:v>
                </c:pt>
                <c:pt idx="6">
                  <c:v>15th - 28th 
Nov '22</c:v>
                </c:pt>
                <c:pt idx="7">
                  <c:v>29th Nov - 
12th Dec '22</c:v>
                </c:pt>
                <c:pt idx="8">
                  <c:v>13th Dec '22 -
2nd Jan '23</c:v>
                </c:pt>
                <c:pt idx="9">
                  <c:v>3rd - 16th 
Jan '23</c:v>
                </c:pt>
                <c:pt idx="10">
                  <c:v>17th Jan - 
30th Jan '23</c:v>
                </c:pt>
                <c:pt idx="11">
                  <c:v>31st Jan - 
13th Feb'23</c:v>
                </c:pt>
              </c:strCache>
            </c:strRef>
          </c:cat>
          <c:val>
            <c:numRef>
              <c:f>Sheet1!$C$2:$C$13</c:f>
              <c:numCache>
                <c:formatCode>0%</c:formatCode>
                <c:ptCount val="12"/>
                <c:pt idx="0">
                  <c:v>0.34943950626230003</c:v>
                </c:pt>
                <c:pt idx="1">
                  <c:v>0.35330207999520002</c:v>
                </c:pt>
                <c:pt idx="2">
                  <c:v>0.36678759505109998</c:v>
                </c:pt>
                <c:pt idx="3">
                  <c:v>0.35063120247890001</c:v>
                </c:pt>
                <c:pt idx="4">
                  <c:v>0.35305017513920001</c:v>
                </c:pt>
                <c:pt idx="5">
                  <c:v>0.30723948870860002</c:v>
                </c:pt>
                <c:pt idx="6">
                  <c:v>0.28492350404799999</c:v>
                </c:pt>
                <c:pt idx="7">
                  <c:v>0.34664715771740001</c:v>
                </c:pt>
                <c:pt idx="8">
                  <c:v>0.26695911450260001</c:v>
                </c:pt>
                <c:pt idx="9">
                  <c:v>0.2483721480155</c:v>
                </c:pt>
                <c:pt idx="10">
                  <c:v>0.25985821940499998</c:v>
                </c:pt>
                <c:pt idx="11">
                  <c:v>0.25244971778160002</c:v>
                </c:pt>
              </c:numCache>
            </c:numRef>
          </c:val>
          <c:smooth val="1"/>
          <c:extLst>
            <c:ext xmlns:c16="http://schemas.microsoft.com/office/drawing/2014/chart" uri="{C3380CC4-5D6E-409C-BE32-E72D297353CC}">
              <c16:uniqueId val="{00000005-1D58-4BD6-8ED0-A4555BF070A4}"/>
            </c:ext>
          </c:extLst>
        </c:ser>
        <c:ser>
          <c:idx val="2"/>
          <c:order val="2"/>
          <c:tx>
            <c:strRef>
              <c:f>Sheet1!$D$1</c:f>
              <c:strCache>
                <c:ptCount val="1"/>
                <c:pt idx="0">
                  <c:v>NET: Testing to enable</c:v>
                </c:pt>
              </c:strCache>
            </c:strRef>
          </c:tx>
          <c:spPr>
            <a:ln w="28575" cap="rnd">
              <a:solidFill>
                <a:schemeClr val="accent3">
                  <a:lumMod val="60000"/>
                  <a:lumOff val="40000"/>
                </a:schemeClr>
              </a:solidFill>
              <a:prstDash val="sysDot"/>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D58-4BD6-8ED0-A4555BF070A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29th Aug – 
5th Sept ‘22</c:v>
                </c:pt>
                <c:pt idx="1">
                  <c:v>6th – 19th 
Sept ‘22</c:v>
                </c:pt>
                <c:pt idx="2">
                  <c:v>20th Sept – 
3rd Oct '22</c:v>
                </c:pt>
                <c:pt idx="3">
                  <c:v>4th – 17th 
Oct '22</c:v>
                </c:pt>
                <c:pt idx="4">
                  <c:v>18th – 31st 
Oct '22</c:v>
                </c:pt>
                <c:pt idx="5">
                  <c:v>1st - 14th 
Nov '22</c:v>
                </c:pt>
                <c:pt idx="6">
                  <c:v>15th - 28th 
Nov '22</c:v>
                </c:pt>
                <c:pt idx="7">
                  <c:v>29th Nov - 
12th Dec '22</c:v>
                </c:pt>
                <c:pt idx="8">
                  <c:v>13th Dec '22 -
2nd Jan '23</c:v>
                </c:pt>
                <c:pt idx="9">
                  <c:v>3rd - 16th 
Jan '23</c:v>
                </c:pt>
                <c:pt idx="10">
                  <c:v>17th Jan - 
30th Jan '23</c:v>
                </c:pt>
                <c:pt idx="11">
                  <c:v>31st Jan - 
13th Feb'23</c:v>
                </c:pt>
              </c:strCache>
            </c:strRef>
          </c:cat>
          <c:val>
            <c:numRef>
              <c:f>Sheet1!$D$2:$D$13</c:f>
              <c:numCache>
                <c:formatCode>0%</c:formatCode>
                <c:ptCount val="12"/>
                <c:pt idx="0">
                  <c:v>0.42292553584670001</c:v>
                </c:pt>
                <c:pt idx="1">
                  <c:v>0.40128457390759997</c:v>
                </c:pt>
                <c:pt idx="2">
                  <c:v>0.40443555485389998</c:v>
                </c:pt>
                <c:pt idx="3">
                  <c:v>0.37434349980620002</c:v>
                </c:pt>
                <c:pt idx="4">
                  <c:v>0.35747022316880001</c:v>
                </c:pt>
                <c:pt idx="5">
                  <c:v>0.31586051826</c:v>
                </c:pt>
                <c:pt idx="6">
                  <c:v>0.45363014754690001</c:v>
                </c:pt>
                <c:pt idx="7">
                  <c:v>0.35258371997440002</c:v>
                </c:pt>
                <c:pt idx="8">
                  <c:v>0.35868743539280001</c:v>
                </c:pt>
                <c:pt idx="9">
                  <c:v>0.30788749293669998</c:v>
                </c:pt>
                <c:pt idx="10">
                  <c:v>0.3537139353241</c:v>
                </c:pt>
                <c:pt idx="11">
                  <c:v>0.35667080443619997</c:v>
                </c:pt>
              </c:numCache>
            </c:numRef>
          </c:val>
          <c:smooth val="1"/>
          <c:extLst>
            <c:ext xmlns:c16="http://schemas.microsoft.com/office/drawing/2014/chart" uri="{C3380CC4-5D6E-409C-BE32-E72D297353CC}">
              <c16:uniqueId val="{00000008-1D58-4BD6-8ED0-A4555BF070A4}"/>
            </c:ext>
          </c:extLst>
        </c:ser>
        <c:ser>
          <c:idx val="3"/>
          <c:order val="3"/>
          <c:tx>
            <c:strRef>
              <c:f>Sheet1!$E$1</c:f>
              <c:strCache>
                <c:ptCount val="1"/>
                <c:pt idx="0">
                  <c:v>NET: Testing because I was asked to</c:v>
                </c:pt>
              </c:strCache>
            </c:strRef>
          </c:tx>
          <c:spPr>
            <a:ln w="28575" cap="rnd">
              <a:solidFill>
                <a:schemeClr val="accent3"/>
              </a:solidFill>
              <a:prstDash val="sysDash"/>
              <a:round/>
            </a:ln>
            <a:effectLst/>
          </c:spPr>
          <c:marker>
            <c:symbol val="none"/>
          </c:marker>
          <c:dLbls>
            <c:dLbl>
              <c:idx val="11"/>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D58-4BD6-8ED0-A4555BF070A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29th Aug – 
5th Sept ‘22</c:v>
                </c:pt>
                <c:pt idx="1">
                  <c:v>6th – 19th 
Sept ‘22</c:v>
                </c:pt>
                <c:pt idx="2">
                  <c:v>20th Sept – 
3rd Oct '22</c:v>
                </c:pt>
                <c:pt idx="3">
                  <c:v>4th – 17th 
Oct '22</c:v>
                </c:pt>
                <c:pt idx="4">
                  <c:v>18th – 31st 
Oct '22</c:v>
                </c:pt>
                <c:pt idx="5">
                  <c:v>1st - 14th 
Nov '22</c:v>
                </c:pt>
                <c:pt idx="6">
                  <c:v>15th - 28th 
Nov '22</c:v>
                </c:pt>
                <c:pt idx="7">
                  <c:v>29th Nov - 
12th Dec '22</c:v>
                </c:pt>
                <c:pt idx="8">
                  <c:v>13th Dec '22 -
2nd Jan '23</c:v>
                </c:pt>
                <c:pt idx="9">
                  <c:v>3rd - 16th 
Jan '23</c:v>
                </c:pt>
                <c:pt idx="10">
                  <c:v>17th Jan - 
30th Jan '23</c:v>
                </c:pt>
                <c:pt idx="11">
                  <c:v>31st Jan - 
13th Feb'23</c:v>
                </c:pt>
              </c:strCache>
            </c:strRef>
          </c:cat>
          <c:val>
            <c:numRef>
              <c:f>Sheet1!$E$2:$E$13</c:f>
              <c:numCache>
                <c:formatCode>0%</c:formatCode>
                <c:ptCount val="12"/>
                <c:pt idx="0">
                  <c:v>0.48392885055469997</c:v>
                </c:pt>
                <c:pt idx="1">
                  <c:v>0.48889104286849999</c:v>
                </c:pt>
                <c:pt idx="2">
                  <c:v>0.56139609234429999</c:v>
                </c:pt>
                <c:pt idx="3">
                  <c:v>0.51455827580169999</c:v>
                </c:pt>
                <c:pt idx="4">
                  <c:v>0.49708125391199998</c:v>
                </c:pt>
                <c:pt idx="5">
                  <c:v>0.39622645165170001</c:v>
                </c:pt>
                <c:pt idx="6">
                  <c:v>0.59706674208529997</c:v>
                </c:pt>
                <c:pt idx="7">
                  <c:v>0.56011342597549996</c:v>
                </c:pt>
                <c:pt idx="8">
                  <c:v>0.42824311834770001</c:v>
                </c:pt>
                <c:pt idx="9">
                  <c:v>0.35204588797460001</c:v>
                </c:pt>
                <c:pt idx="10">
                  <c:v>0.42416583239139999</c:v>
                </c:pt>
                <c:pt idx="11">
                  <c:v>0.48709303514949998</c:v>
                </c:pt>
              </c:numCache>
            </c:numRef>
          </c:val>
          <c:smooth val="1"/>
          <c:extLst>
            <c:ext xmlns:c16="http://schemas.microsoft.com/office/drawing/2014/chart" uri="{C3380CC4-5D6E-409C-BE32-E72D297353CC}">
              <c16:uniqueId val="{0000000B-1D58-4BD6-8ED0-A4555BF070A4}"/>
            </c:ext>
          </c:extLst>
        </c:ser>
        <c:ser>
          <c:idx val="4"/>
          <c:order val="4"/>
          <c:tx>
            <c:strRef>
              <c:f>Sheet1!$F$1</c:f>
              <c:strCache>
                <c:ptCount val="1"/>
                <c:pt idx="0">
                  <c:v>NET: Testing due to contact with COVID-19</c:v>
                </c:pt>
              </c:strCache>
            </c:strRef>
          </c:tx>
          <c:spPr>
            <a:ln w="28575" cap="rnd" cmpd="dbl">
              <a:solidFill>
                <a:schemeClr val="accent3">
                  <a:lumMod val="50000"/>
                </a:schemeClr>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D58-4BD6-8ED0-A4555BF070A4}"/>
                </c:ext>
              </c:extLst>
            </c:dLbl>
            <c:dLbl>
              <c:idx val="11"/>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D58-4BD6-8ED0-A4555BF070A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29th Aug – 
5th Sept ‘22</c:v>
                </c:pt>
                <c:pt idx="1">
                  <c:v>6th – 19th 
Sept ‘22</c:v>
                </c:pt>
                <c:pt idx="2">
                  <c:v>20th Sept – 
3rd Oct '22</c:v>
                </c:pt>
                <c:pt idx="3">
                  <c:v>4th – 17th 
Oct '22</c:v>
                </c:pt>
                <c:pt idx="4">
                  <c:v>18th – 31st 
Oct '22</c:v>
                </c:pt>
                <c:pt idx="5">
                  <c:v>1st - 14th 
Nov '22</c:v>
                </c:pt>
                <c:pt idx="6">
                  <c:v>15th - 28th 
Nov '22</c:v>
                </c:pt>
                <c:pt idx="7">
                  <c:v>29th Nov - 
12th Dec '22</c:v>
                </c:pt>
                <c:pt idx="8">
                  <c:v>13th Dec '22 -
2nd Jan '23</c:v>
                </c:pt>
                <c:pt idx="9">
                  <c:v>3rd - 16th 
Jan '23</c:v>
                </c:pt>
                <c:pt idx="10">
                  <c:v>17th Jan - 
30th Jan '23</c:v>
                </c:pt>
                <c:pt idx="11">
                  <c:v>31st Jan - 
13th Feb'23</c:v>
                </c:pt>
              </c:strCache>
            </c:strRef>
          </c:cat>
          <c:val>
            <c:numRef>
              <c:f>Sheet1!$F$2:$F$13</c:f>
              <c:numCache>
                <c:formatCode>0%</c:formatCode>
                <c:ptCount val="12"/>
                <c:pt idx="0">
                  <c:v>0.44949731614850003</c:v>
                </c:pt>
                <c:pt idx="1">
                  <c:v>0.43984189151339997</c:v>
                </c:pt>
                <c:pt idx="2">
                  <c:v>0.34354735546819998</c:v>
                </c:pt>
                <c:pt idx="3">
                  <c:v>0.3559680297501</c:v>
                </c:pt>
                <c:pt idx="4">
                  <c:v>0.36461799279399998</c:v>
                </c:pt>
                <c:pt idx="5">
                  <c:v>0.3926593736417</c:v>
                </c:pt>
                <c:pt idx="6">
                  <c:v>0.43559350606699998</c:v>
                </c:pt>
                <c:pt idx="7">
                  <c:v>0.39281853908809999</c:v>
                </c:pt>
                <c:pt idx="8">
                  <c:v>0.32896015745360002</c:v>
                </c:pt>
                <c:pt idx="9">
                  <c:v>0.31494074972109998</c:v>
                </c:pt>
                <c:pt idx="10">
                  <c:v>0.26021029234909998</c:v>
                </c:pt>
                <c:pt idx="11">
                  <c:v>0.36284162744019999</c:v>
                </c:pt>
              </c:numCache>
            </c:numRef>
          </c:val>
          <c:smooth val="1"/>
          <c:extLst>
            <c:ext xmlns:c16="http://schemas.microsoft.com/office/drawing/2014/chart" uri="{C3380CC4-5D6E-409C-BE32-E72D297353CC}">
              <c16:uniqueId val="{0000000C-1D58-4BD6-8ED0-A4555BF070A4}"/>
            </c:ext>
          </c:extLst>
        </c:ser>
        <c:ser>
          <c:idx val="5"/>
          <c:order val="5"/>
          <c:tx>
            <c:strRef>
              <c:f>Sheet1!$G$1</c:f>
              <c:strCache>
                <c:ptCount val="1"/>
                <c:pt idx="0">
                  <c:v>For my own peace of mind</c:v>
                </c:pt>
              </c:strCache>
            </c:strRef>
          </c:tx>
          <c:spPr>
            <a:ln w="28575" cap="rnd" cmpd="dbl">
              <a:solidFill>
                <a:schemeClr val="tx2">
                  <a:lumMod val="60000"/>
                  <a:lumOff val="40000"/>
                </a:schemeClr>
              </a:solidFill>
              <a:prstDash val="sysDash"/>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1D58-4BD6-8ED0-A4555BF070A4}"/>
                </c:ext>
              </c:extLst>
            </c:dLbl>
            <c:dLbl>
              <c:idx val="11"/>
              <c:layout>
                <c:manualLayout>
                  <c:x val="0"/>
                  <c:y val="2.33221856652572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D58-4BD6-8ED0-A4555BF070A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Sheet1!$A$2:$A$13</c:f>
              <c:strCache>
                <c:ptCount val="12"/>
                <c:pt idx="0">
                  <c:v>29th Aug – 
5th Sept ‘22</c:v>
                </c:pt>
                <c:pt idx="1">
                  <c:v>6th – 19th 
Sept ‘22</c:v>
                </c:pt>
                <c:pt idx="2">
                  <c:v>20th Sept – 
3rd Oct '22</c:v>
                </c:pt>
                <c:pt idx="3">
                  <c:v>4th – 17th 
Oct '22</c:v>
                </c:pt>
                <c:pt idx="4">
                  <c:v>18th – 31st 
Oct '22</c:v>
                </c:pt>
                <c:pt idx="5">
                  <c:v>1st - 14th 
Nov '22</c:v>
                </c:pt>
                <c:pt idx="6">
                  <c:v>15th - 28th 
Nov '22</c:v>
                </c:pt>
                <c:pt idx="7">
                  <c:v>29th Nov - 
12th Dec '22</c:v>
                </c:pt>
                <c:pt idx="8">
                  <c:v>13th Dec '22 -
2nd Jan '23</c:v>
                </c:pt>
                <c:pt idx="9">
                  <c:v>3rd - 16th 
Jan '23</c:v>
                </c:pt>
                <c:pt idx="10">
                  <c:v>17th Jan - 
30th Jan '23</c:v>
                </c:pt>
                <c:pt idx="11">
                  <c:v>31st Jan - 
13th Feb'23</c:v>
                </c:pt>
              </c:strCache>
            </c:strRef>
          </c:cat>
          <c:val>
            <c:numRef>
              <c:f>Sheet1!$G$2:$G$13</c:f>
              <c:numCache>
                <c:formatCode>0%</c:formatCode>
                <c:ptCount val="12"/>
                <c:pt idx="0">
                  <c:v>0.4</c:v>
                </c:pt>
                <c:pt idx="1">
                  <c:v>0.38639104634940002</c:v>
                </c:pt>
                <c:pt idx="2">
                  <c:v>0.35384372133870001</c:v>
                </c:pt>
                <c:pt idx="3">
                  <c:v>0.31947798402510003</c:v>
                </c:pt>
                <c:pt idx="4">
                  <c:v>0.34254123481359999</c:v>
                </c:pt>
                <c:pt idx="5">
                  <c:v>0.2625536439485</c:v>
                </c:pt>
                <c:pt idx="6">
                  <c:v>0.33242146924690003</c:v>
                </c:pt>
                <c:pt idx="7">
                  <c:v>0.36232113191420001</c:v>
                </c:pt>
                <c:pt idx="8">
                  <c:v>0.34548832720759998</c:v>
                </c:pt>
                <c:pt idx="9">
                  <c:v>0.2161875259719</c:v>
                </c:pt>
                <c:pt idx="10">
                  <c:v>0.2452780290927</c:v>
                </c:pt>
                <c:pt idx="11">
                  <c:v>0.24724122634590001</c:v>
                </c:pt>
              </c:numCache>
            </c:numRef>
          </c:val>
          <c:smooth val="1"/>
          <c:extLst>
            <c:ext xmlns:c16="http://schemas.microsoft.com/office/drawing/2014/chart" uri="{C3380CC4-5D6E-409C-BE32-E72D297353CC}">
              <c16:uniqueId val="{0000000D-1D58-4BD6-8ED0-A4555BF070A4}"/>
            </c:ext>
          </c:extLst>
        </c:ser>
        <c:ser>
          <c:idx val="6"/>
          <c:order val="6"/>
          <c:tx>
            <c:strRef>
              <c:f>Sheet1!$H$1</c:f>
              <c:strCache>
                <c:ptCount val="1"/>
                <c:pt idx="0">
                  <c:v>It’s the right thing to do</c:v>
                </c:pt>
              </c:strCache>
            </c:strRef>
          </c:tx>
          <c:spPr>
            <a:ln w="28575" cap="rnd" cmpd="dbl">
              <a:solidFill>
                <a:schemeClr val="tx2"/>
              </a:solidFill>
              <a:prstDash val="dash"/>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D58-4BD6-8ED0-A4555BF070A4}"/>
                </c:ext>
              </c:extLst>
            </c:dLbl>
            <c:dLbl>
              <c:idx val="11"/>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D58-4BD6-8ED0-A4555BF070A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29th Aug – 
5th Sept ‘22</c:v>
                </c:pt>
                <c:pt idx="1">
                  <c:v>6th – 19th 
Sept ‘22</c:v>
                </c:pt>
                <c:pt idx="2">
                  <c:v>20th Sept – 
3rd Oct '22</c:v>
                </c:pt>
                <c:pt idx="3">
                  <c:v>4th – 17th 
Oct '22</c:v>
                </c:pt>
                <c:pt idx="4">
                  <c:v>18th – 31st 
Oct '22</c:v>
                </c:pt>
                <c:pt idx="5">
                  <c:v>1st - 14th 
Nov '22</c:v>
                </c:pt>
                <c:pt idx="6">
                  <c:v>15th - 28th 
Nov '22</c:v>
                </c:pt>
                <c:pt idx="7">
                  <c:v>29th Nov - 
12th Dec '22</c:v>
                </c:pt>
                <c:pt idx="8">
                  <c:v>13th Dec '22 -
2nd Jan '23</c:v>
                </c:pt>
                <c:pt idx="9">
                  <c:v>3rd - 16th 
Jan '23</c:v>
                </c:pt>
                <c:pt idx="10">
                  <c:v>17th Jan - 
30th Jan '23</c:v>
                </c:pt>
                <c:pt idx="11">
                  <c:v>31st Jan - 
13th Feb'23</c:v>
                </c:pt>
              </c:strCache>
            </c:strRef>
          </c:cat>
          <c:val>
            <c:numRef>
              <c:f>Sheet1!$H$2:$H$13</c:f>
              <c:numCache>
                <c:formatCode>0%</c:formatCode>
                <c:ptCount val="12"/>
                <c:pt idx="0">
                  <c:v>0.48</c:v>
                </c:pt>
                <c:pt idx="1">
                  <c:v>0.46396832605580002</c:v>
                </c:pt>
                <c:pt idx="2">
                  <c:v>0.43046462240409999</c:v>
                </c:pt>
                <c:pt idx="3">
                  <c:v>0.45832813458510002</c:v>
                </c:pt>
                <c:pt idx="4">
                  <c:v>0.45353159385190001</c:v>
                </c:pt>
                <c:pt idx="5">
                  <c:v>0.32273823261099999</c:v>
                </c:pt>
                <c:pt idx="6">
                  <c:v>0.40321311970360002</c:v>
                </c:pt>
                <c:pt idx="7">
                  <c:v>0.38383201751200002</c:v>
                </c:pt>
                <c:pt idx="8">
                  <c:v>0.34334090234269998</c:v>
                </c:pt>
                <c:pt idx="9">
                  <c:v>0.26004762359759998</c:v>
                </c:pt>
                <c:pt idx="10">
                  <c:v>0.33860349955039998</c:v>
                </c:pt>
                <c:pt idx="11">
                  <c:v>0.25975931618109999</c:v>
                </c:pt>
              </c:numCache>
            </c:numRef>
          </c:val>
          <c:smooth val="1"/>
          <c:extLst>
            <c:ext xmlns:c16="http://schemas.microsoft.com/office/drawing/2014/chart" uri="{C3380CC4-5D6E-409C-BE32-E72D297353CC}">
              <c16:uniqueId val="{0000000E-1D58-4BD6-8ED0-A4555BF070A4}"/>
            </c:ext>
          </c:extLst>
        </c:ser>
        <c:dLbls>
          <c:showLegendKey val="0"/>
          <c:showVal val="0"/>
          <c:showCatName val="0"/>
          <c:showSerName val="0"/>
          <c:showPercent val="0"/>
          <c:showBubbleSize val="0"/>
        </c:dLbls>
        <c:smooth val="0"/>
        <c:axId val="722575887"/>
        <c:axId val="722578799"/>
      </c:lineChart>
      <c:catAx>
        <c:axId val="722575887"/>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22578799"/>
        <c:crosses val="autoZero"/>
        <c:auto val="1"/>
        <c:lblAlgn val="ctr"/>
        <c:lblOffset val="100"/>
        <c:noMultiLvlLbl val="0"/>
      </c:catAx>
      <c:valAx>
        <c:axId val="722578799"/>
        <c:scaling>
          <c:orientation val="minMax"/>
          <c:min val="0.2"/>
        </c:scaling>
        <c:delete val="1"/>
        <c:axPos val="l"/>
        <c:numFmt formatCode="0%" sourceLinked="1"/>
        <c:majorTickMark val="out"/>
        <c:minorTickMark val="none"/>
        <c:tickLblPos val="nextTo"/>
        <c:crossAx val="722575887"/>
        <c:crosses val="autoZero"/>
        <c:crossBetween val="between"/>
      </c:valAx>
      <c:spPr>
        <a:noFill/>
        <a:ln>
          <a:noFill/>
        </a:ln>
        <a:effectLst/>
      </c:spPr>
    </c:plotArea>
    <c:legend>
      <c:legendPos val="t"/>
      <c:layout>
        <c:manualLayout>
          <c:xMode val="edge"/>
          <c:yMode val="edge"/>
          <c:x val="6.7041439163821936E-2"/>
          <c:y val="1.7491639248942984E-2"/>
          <c:w val="0.89562936287385742"/>
          <c:h val="0.13511878131479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28796961985104E-2"/>
          <c:y val="0.12053832466419503"/>
          <c:w val="0.94380933850053728"/>
          <c:h val="0.76453249388751876"/>
        </c:manualLayout>
      </c:layout>
      <c:lineChart>
        <c:grouping val="standard"/>
        <c:varyColors val="0"/>
        <c:ser>
          <c:idx val="0"/>
          <c:order val="0"/>
          <c:tx>
            <c:strRef>
              <c:f>Sheet1!$B$1</c:f>
              <c:strCache>
                <c:ptCount val="1"/>
                <c:pt idx="0">
                  <c:v>Ordering tests from any channel in the last 2 weeks</c:v>
                </c:pt>
              </c:strCache>
            </c:strRef>
          </c:tx>
          <c:spPr>
            <a:ln w="28575" cap="rnd">
              <a:solidFill>
                <a:schemeClr val="accent3">
                  <a:lumMod val="20000"/>
                  <a:lumOff val="80000"/>
                </a:schemeClr>
              </a:solidFill>
              <a:prstDash val="solid"/>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D58-4BD6-8ED0-A4555BF070A4}"/>
                </c:ext>
              </c:extLst>
            </c:dLbl>
            <c:dLbl>
              <c:idx val="9"/>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6CE-46B2-8921-FFC13FC6789C}"/>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D58-4BD6-8ED0-A4555BF070A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17th – 20th 
Dec '21</c:v>
                </c:pt>
                <c:pt idx="1">
                  <c:v>29th Dec – 
4th Jan '22</c:v>
                </c:pt>
                <c:pt idx="2">
                  <c:v>14th-17th
Jan'22</c:v>
                </c:pt>
                <c:pt idx="3">
                  <c:v>28th – 31st 
Jan ’22</c:v>
                </c:pt>
                <c:pt idx="4">
                  <c:v>10th – 17th 
Jun ‘22</c:v>
                </c:pt>
                <c:pt idx="5">
                  <c:v>20th Sept – 
3rd Oct '22</c:v>
                </c:pt>
                <c:pt idx="6">
                  <c:v>18th – 31st 
Oct '22</c:v>
                </c:pt>
                <c:pt idx="7">
                  <c:v>1st - 14th 
Nov '22</c:v>
                </c:pt>
                <c:pt idx="8">
                  <c:v>13th Dec '22 -
2nd Jan '23</c:v>
                </c:pt>
                <c:pt idx="9">
                  <c:v>3rd - 16th 
Jan '23</c:v>
                </c:pt>
              </c:strCache>
            </c:strRef>
          </c:cat>
          <c:val>
            <c:numRef>
              <c:f>Sheet1!$B$2:$B$11</c:f>
              <c:numCache>
                <c:formatCode>0%</c:formatCode>
                <c:ptCount val="10"/>
                <c:pt idx="0">
                  <c:v>0.37</c:v>
                </c:pt>
                <c:pt idx="1">
                  <c:v>0.43</c:v>
                </c:pt>
                <c:pt idx="2">
                  <c:v>0.47</c:v>
                </c:pt>
                <c:pt idx="3">
                  <c:v>0.41</c:v>
                </c:pt>
                <c:pt idx="4">
                  <c:v>0.2</c:v>
                </c:pt>
                <c:pt idx="5">
                  <c:v>0.2</c:v>
                </c:pt>
                <c:pt idx="6">
                  <c:v>0.22</c:v>
                </c:pt>
                <c:pt idx="7">
                  <c:v>0.22</c:v>
                </c:pt>
                <c:pt idx="8">
                  <c:v>0.22</c:v>
                </c:pt>
                <c:pt idx="9">
                  <c:v>0.2</c:v>
                </c:pt>
              </c:numCache>
            </c:numRef>
          </c:val>
          <c:smooth val="1"/>
          <c:extLst>
            <c:ext xmlns:c16="http://schemas.microsoft.com/office/drawing/2014/chart" uri="{C3380CC4-5D6E-409C-BE32-E72D297353CC}">
              <c16:uniqueId val="{00000002-1D58-4BD6-8ED0-A4555BF070A4}"/>
            </c:ext>
          </c:extLst>
        </c:ser>
        <c:ser>
          <c:idx val="1"/>
          <c:order val="1"/>
          <c:tx>
            <c:strRef>
              <c:f>Sheet1!$C$1</c:f>
              <c:strCache>
                <c:ptCount val="1"/>
                <c:pt idx="0">
                  <c:v>Taken an LFD in the last 2 weeks</c:v>
                </c:pt>
              </c:strCache>
            </c:strRef>
          </c:tx>
          <c:spPr>
            <a:ln w="28575" cap="rnd">
              <a:solidFill>
                <a:schemeClr val="accent3">
                  <a:lumMod val="60000"/>
                  <a:lumOff val="40000"/>
                </a:schemeClr>
              </a:solidFill>
              <a:prstDash val="sysDot"/>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D58-4BD6-8ED0-A4555BF070A4}"/>
                </c:ext>
              </c:extLst>
            </c:dLbl>
            <c:dLbl>
              <c:idx val="9"/>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6CE-46B2-8921-FFC13FC6789C}"/>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D58-4BD6-8ED0-A4555BF070A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17th – 20th 
Dec '21</c:v>
                </c:pt>
                <c:pt idx="1">
                  <c:v>29th Dec – 
4th Jan '22</c:v>
                </c:pt>
                <c:pt idx="2">
                  <c:v>14th-17th
Jan'22</c:v>
                </c:pt>
                <c:pt idx="3">
                  <c:v>28th – 31st 
Jan ’22</c:v>
                </c:pt>
                <c:pt idx="4">
                  <c:v>10th – 17th 
Jun ‘22</c:v>
                </c:pt>
                <c:pt idx="5">
                  <c:v>20th Sept – 
3rd Oct '22</c:v>
                </c:pt>
                <c:pt idx="6">
                  <c:v>18th – 31st 
Oct '22</c:v>
                </c:pt>
                <c:pt idx="7">
                  <c:v>1st - 14th 
Nov '22</c:v>
                </c:pt>
                <c:pt idx="8">
                  <c:v>13th Dec '22 -
2nd Jan '23</c:v>
                </c:pt>
                <c:pt idx="9">
                  <c:v>3rd - 16th 
Jan '23</c:v>
                </c:pt>
              </c:strCache>
            </c:strRef>
          </c:cat>
          <c:val>
            <c:numRef>
              <c:f>Sheet1!$C$2:$C$11</c:f>
              <c:numCache>
                <c:formatCode>0%</c:formatCode>
                <c:ptCount val="10"/>
                <c:pt idx="0">
                  <c:v>0.46</c:v>
                </c:pt>
                <c:pt idx="1">
                  <c:v>0.59</c:v>
                </c:pt>
                <c:pt idx="2">
                  <c:v>0.55000000000000004</c:v>
                </c:pt>
                <c:pt idx="3">
                  <c:v>0.52</c:v>
                </c:pt>
                <c:pt idx="4">
                  <c:v>0.19</c:v>
                </c:pt>
                <c:pt idx="5">
                  <c:v>0.15</c:v>
                </c:pt>
                <c:pt idx="6">
                  <c:v>0.18</c:v>
                </c:pt>
                <c:pt idx="7">
                  <c:v>0.16</c:v>
                </c:pt>
                <c:pt idx="8">
                  <c:v>0.15</c:v>
                </c:pt>
                <c:pt idx="9">
                  <c:v>0.15</c:v>
                </c:pt>
              </c:numCache>
            </c:numRef>
          </c:val>
          <c:smooth val="1"/>
          <c:extLst>
            <c:ext xmlns:c16="http://schemas.microsoft.com/office/drawing/2014/chart" uri="{C3380CC4-5D6E-409C-BE32-E72D297353CC}">
              <c16:uniqueId val="{00000005-1D58-4BD6-8ED0-A4555BF070A4}"/>
            </c:ext>
          </c:extLst>
        </c:ser>
        <c:ser>
          <c:idx val="2"/>
          <c:order val="2"/>
          <c:tx>
            <c:strRef>
              <c:f>Sheet1!$D$1</c:f>
              <c:strCache>
                <c:ptCount val="1"/>
                <c:pt idx="0">
                  <c:v>Registered most recent test through official channels</c:v>
                </c:pt>
              </c:strCache>
            </c:strRef>
          </c:tx>
          <c:spPr>
            <a:ln w="28575" cap="rnd">
              <a:solidFill>
                <a:schemeClr val="accent3"/>
              </a:solidFill>
              <a:prstDash val="sysDash"/>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D58-4BD6-8ED0-A4555BF070A4}"/>
                </c:ext>
              </c:extLst>
            </c:dLbl>
            <c:dLbl>
              <c:idx val="9"/>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6CE-46B2-8921-FFC13FC6789C}"/>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D58-4BD6-8ED0-A4555BF070A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17th – 20th 
Dec '21</c:v>
                </c:pt>
                <c:pt idx="1">
                  <c:v>29th Dec – 
4th Jan '22</c:v>
                </c:pt>
                <c:pt idx="2">
                  <c:v>14th-17th
Jan'22</c:v>
                </c:pt>
                <c:pt idx="3">
                  <c:v>28th – 31st 
Jan ’22</c:v>
                </c:pt>
                <c:pt idx="4">
                  <c:v>10th – 17th 
Jun ‘22</c:v>
                </c:pt>
                <c:pt idx="5">
                  <c:v>20th Sept – 
3rd Oct '22</c:v>
                </c:pt>
                <c:pt idx="6">
                  <c:v>18th – 31st 
Oct '22</c:v>
                </c:pt>
                <c:pt idx="7">
                  <c:v>1st - 14th 
Nov '22</c:v>
                </c:pt>
                <c:pt idx="8">
                  <c:v>13th Dec '22 -
2nd Jan '23</c:v>
                </c:pt>
                <c:pt idx="9">
                  <c:v>3rd - 16th 
Jan '23</c:v>
                </c:pt>
              </c:strCache>
            </c:strRef>
          </c:cat>
          <c:val>
            <c:numRef>
              <c:f>Sheet1!$D$2:$D$11</c:f>
              <c:numCache>
                <c:formatCode>0%</c:formatCode>
                <c:ptCount val="10"/>
                <c:pt idx="0">
                  <c:v>0.16</c:v>
                </c:pt>
                <c:pt idx="1">
                  <c:v>0.17</c:v>
                </c:pt>
                <c:pt idx="2">
                  <c:v>0.19</c:v>
                </c:pt>
                <c:pt idx="3">
                  <c:v>0.19</c:v>
                </c:pt>
                <c:pt idx="4">
                  <c:v>0.19</c:v>
                </c:pt>
                <c:pt idx="5">
                  <c:v>0.14000000000000001</c:v>
                </c:pt>
                <c:pt idx="6">
                  <c:v>0.14000000000000001</c:v>
                </c:pt>
                <c:pt idx="7">
                  <c:v>0.14000000000000001</c:v>
                </c:pt>
                <c:pt idx="8">
                  <c:v>0.12</c:v>
                </c:pt>
                <c:pt idx="9">
                  <c:v>0.11</c:v>
                </c:pt>
              </c:numCache>
            </c:numRef>
          </c:val>
          <c:smooth val="1"/>
          <c:extLst>
            <c:ext xmlns:c16="http://schemas.microsoft.com/office/drawing/2014/chart" uri="{C3380CC4-5D6E-409C-BE32-E72D297353CC}">
              <c16:uniqueId val="{00000008-1D58-4BD6-8ED0-A4555BF070A4}"/>
            </c:ext>
          </c:extLst>
        </c:ser>
        <c:ser>
          <c:idx val="3"/>
          <c:order val="3"/>
          <c:tx>
            <c:strRef>
              <c:f>Sheet1!$E$1</c:f>
              <c:strCache>
                <c:ptCount val="1"/>
                <c:pt idx="0">
                  <c:v>Reported most recent test through unofficial channels</c:v>
                </c:pt>
              </c:strCache>
            </c:strRef>
          </c:tx>
          <c:spPr>
            <a:ln w="28575" cap="rnd" cmpd="dbl">
              <a:solidFill>
                <a:schemeClr val="accent3">
                  <a:lumMod val="50000"/>
                </a:schemeClr>
              </a:solidFill>
              <a:prstDash val="solid"/>
              <a:round/>
            </a:ln>
            <a:effectLst/>
          </c:spPr>
          <c:marker>
            <c:symbol val="none"/>
          </c:marker>
          <c:dLbls>
            <c:dLbl>
              <c:idx val="0"/>
              <c:layout>
                <c:manualLayout>
                  <c:x val="-4.2294360658929886E-2"/>
                  <c:y val="2.04069124571001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D58-4BD6-8ED0-A4555BF070A4}"/>
                </c:ext>
              </c:extLst>
            </c:dLbl>
            <c:dLbl>
              <c:idx val="9"/>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6CE-46B2-8921-FFC13FC6789C}"/>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D58-4BD6-8ED0-A4555BF070A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17th – 20th 
Dec '21</c:v>
                </c:pt>
                <c:pt idx="1">
                  <c:v>29th Dec – 
4th Jan '22</c:v>
                </c:pt>
                <c:pt idx="2">
                  <c:v>14th-17th
Jan'22</c:v>
                </c:pt>
                <c:pt idx="3">
                  <c:v>28th – 31st 
Jan ’22</c:v>
                </c:pt>
                <c:pt idx="4">
                  <c:v>10th – 17th 
Jun ‘22</c:v>
                </c:pt>
                <c:pt idx="5">
                  <c:v>20th Sept – 
3rd Oct '22</c:v>
                </c:pt>
                <c:pt idx="6">
                  <c:v>18th – 31st 
Oct '22</c:v>
                </c:pt>
                <c:pt idx="7">
                  <c:v>1st - 14th 
Nov '22</c:v>
                </c:pt>
                <c:pt idx="8">
                  <c:v>13th Dec '22 -
2nd Jan '23</c:v>
                </c:pt>
                <c:pt idx="9">
                  <c:v>3rd - 16th 
Jan '23</c:v>
                </c:pt>
              </c:strCache>
            </c:strRef>
          </c:cat>
          <c:val>
            <c:numRef>
              <c:f>Sheet1!$E$2:$E$11</c:f>
              <c:numCache>
                <c:formatCode>0%</c:formatCode>
                <c:ptCount val="10"/>
                <c:pt idx="0">
                  <c:v>0.35</c:v>
                </c:pt>
                <c:pt idx="1">
                  <c:v>0.43</c:v>
                </c:pt>
                <c:pt idx="2">
                  <c:v>0.26</c:v>
                </c:pt>
                <c:pt idx="3">
                  <c:v>0.28999999999999998</c:v>
                </c:pt>
                <c:pt idx="4">
                  <c:v>0.28999999999999998</c:v>
                </c:pt>
                <c:pt idx="5">
                  <c:v>0.37</c:v>
                </c:pt>
                <c:pt idx="6">
                  <c:v>0.39</c:v>
                </c:pt>
                <c:pt idx="7">
                  <c:v>0.42</c:v>
                </c:pt>
                <c:pt idx="8">
                  <c:v>0.37</c:v>
                </c:pt>
                <c:pt idx="9">
                  <c:v>0.42</c:v>
                </c:pt>
              </c:numCache>
            </c:numRef>
          </c:val>
          <c:smooth val="1"/>
          <c:extLst>
            <c:ext xmlns:c16="http://schemas.microsoft.com/office/drawing/2014/chart" uri="{C3380CC4-5D6E-409C-BE32-E72D297353CC}">
              <c16:uniqueId val="{0000000B-1D58-4BD6-8ED0-A4555BF070A4}"/>
            </c:ext>
          </c:extLst>
        </c:ser>
        <c:dLbls>
          <c:showLegendKey val="0"/>
          <c:showVal val="0"/>
          <c:showCatName val="0"/>
          <c:showSerName val="0"/>
          <c:showPercent val="0"/>
          <c:showBubbleSize val="0"/>
        </c:dLbls>
        <c:smooth val="0"/>
        <c:axId val="722575887"/>
        <c:axId val="722578799"/>
      </c:lineChart>
      <c:catAx>
        <c:axId val="722575887"/>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22578799"/>
        <c:crosses val="autoZero"/>
        <c:auto val="1"/>
        <c:lblAlgn val="ctr"/>
        <c:lblOffset val="100"/>
        <c:noMultiLvlLbl val="0"/>
      </c:catAx>
      <c:valAx>
        <c:axId val="722578799"/>
        <c:scaling>
          <c:orientation val="minMax"/>
        </c:scaling>
        <c:delete val="1"/>
        <c:axPos val="l"/>
        <c:numFmt formatCode="0%" sourceLinked="1"/>
        <c:majorTickMark val="out"/>
        <c:minorTickMark val="none"/>
        <c:tickLblPos val="nextTo"/>
        <c:crossAx val="722575887"/>
        <c:crosses val="autoZero"/>
        <c:crossBetween val="between"/>
      </c:valAx>
      <c:spPr>
        <a:noFill/>
        <a:ln>
          <a:noFill/>
        </a:ln>
        <a:effectLst/>
      </c:spPr>
    </c:plotArea>
    <c:legend>
      <c:legendPos val="t"/>
      <c:layout>
        <c:manualLayout>
          <c:xMode val="edge"/>
          <c:yMode val="edge"/>
          <c:x val="6.7041439163821936E-2"/>
          <c:y val="1.7491639248942984E-2"/>
          <c:w val="0.89562936287385742"/>
          <c:h val="0.135118781314797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28796961985104E-2"/>
          <c:y val="0.12053832466419503"/>
          <c:w val="0.94380933850053728"/>
          <c:h val="0.76453249388751876"/>
        </c:manualLayout>
      </c:layout>
      <c:lineChart>
        <c:grouping val="standard"/>
        <c:varyColors val="0"/>
        <c:ser>
          <c:idx val="0"/>
          <c:order val="0"/>
          <c:tx>
            <c:strRef>
              <c:f>Sheet1!$B$1</c:f>
              <c:strCache>
                <c:ptCount val="1"/>
                <c:pt idx="0">
                  <c:v>Official data (LFDs registered) (mil)</c:v>
                </c:pt>
              </c:strCache>
            </c:strRef>
          </c:tx>
          <c:spPr>
            <a:ln w="28575" cap="rnd">
              <a:solidFill>
                <a:schemeClr val="accent3">
                  <a:lumMod val="20000"/>
                  <a:lumOff val="80000"/>
                </a:schemeClr>
              </a:solidFill>
              <a:prstDash val="solid"/>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Sheet1!$A$2:$A$33</c:f>
              <c:strCache>
                <c:ptCount val="32"/>
                <c:pt idx="0">
                  <c:v>29th Nov '21</c:v>
                </c:pt>
                <c:pt idx="1">
                  <c:v>13th Dec '21</c:v>
                </c:pt>
                <c:pt idx="2">
                  <c:v>27th Dec '21</c:v>
                </c:pt>
                <c:pt idx="3">
                  <c:v>10th Jan '22</c:v>
                </c:pt>
                <c:pt idx="4">
                  <c:v>24th Jan '22</c:v>
                </c:pt>
                <c:pt idx="5">
                  <c:v>7th Feb '22</c:v>
                </c:pt>
                <c:pt idx="6">
                  <c:v>21st Feb '22</c:v>
                </c:pt>
                <c:pt idx="7">
                  <c:v>7th Mar '22</c:v>
                </c:pt>
                <c:pt idx="8">
                  <c:v>21st Mar '22</c:v>
                </c:pt>
                <c:pt idx="9">
                  <c:v>4th Apr '22</c:v>
                </c:pt>
                <c:pt idx="10">
                  <c:v>18th Apr '22</c:v>
                </c:pt>
                <c:pt idx="11">
                  <c:v>2nd May '22</c:v>
                </c:pt>
                <c:pt idx="12">
                  <c:v>16th May '22</c:v>
                </c:pt>
                <c:pt idx="13">
                  <c:v>30th May '22</c:v>
                </c:pt>
                <c:pt idx="14">
                  <c:v>13th Jun '22</c:v>
                </c:pt>
                <c:pt idx="15">
                  <c:v>27th Jun '22</c:v>
                </c:pt>
                <c:pt idx="16">
                  <c:v>11th Jul '22</c:v>
                </c:pt>
                <c:pt idx="17">
                  <c:v>25th Jul '22</c:v>
                </c:pt>
                <c:pt idx="18">
                  <c:v>8th Aug '22</c:v>
                </c:pt>
                <c:pt idx="19">
                  <c:v>22nd Aug '22</c:v>
                </c:pt>
                <c:pt idx="20">
                  <c:v>5th Sept '22</c:v>
                </c:pt>
                <c:pt idx="21">
                  <c:v>19th Sept '22</c:v>
                </c:pt>
                <c:pt idx="22">
                  <c:v>3rd Oct '22</c:v>
                </c:pt>
                <c:pt idx="23">
                  <c:v>17th Oct '22</c:v>
                </c:pt>
                <c:pt idx="24">
                  <c:v>31st Oct '22</c:v>
                </c:pt>
                <c:pt idx="25">
                  <c:v>14th Nov '22</c:v>
                </c:pt>
                <c:pt idx="26">
                  <c:v>28th Nov '22</c:v>
                </c:pt>
                <c:pt idx="27">
                  <c:v>12th Dec '22</c:v>
                </c:pt>
                <c:pt idx="28">
                  <c:v>26th Dec '22</c:v>
                </c:pt>
                <c:pt idx="29">
                  <c:v>9th Jan '23</c:v>
                </c:pt>
                <c:pt idx="30">
                  <c:v>23rd Jan '23</c:v>
                </c:pt>
                <c:pt idx="31">
                  <c:v>6th Feb '23</c:v>
                </c:pt>
              </c:strCache>
            </c:strRef>
          </c:cat>
          <c:val>
            <c:numRef>
              <c:f>Sheet1!$B$2:$B$33</c:f>
              <c:numCache>
                <c:formatCode>0.0</c:formatCode>
                <c:ptCount val="32"/>
                <c:pt idx="0">
                  <c:v>9.8000000000000007</c:v>
                </c:pt>
                <c:pt idx="1">
                  <c:v>13.9</c:v>
                </c:pt>
                <c:pt idx="2">
                  <c:v>15.2</c:v>
                </c:pt>
                <c:pt idx="3">
                  <c:v>14.3</c:v>
                </c:pt>
                <c:pt idx="4">
                  <c:v>12.9</c:v>
                </c:pt>
                <c:pt idx="5">
                  <c:v>9.8000000000000007</c:v>
                </c:pt>
                <c:pt idx="6">
                  <c:v>6.9</c:v>
                </c:pt>
                <c:pt idx="7">
                  <c:v>7.4</c:v>
                </c:pt>
                <c:pt idx="8">
                  <c:v>6.9</c:v>
                </c:pt>
                <c:pt idx="9">
                  <c:v>4.3</c:v>
                </c:pt>
                <c:pt idx="10">
                  <c:v>3.1</c:v>
                </c:pt>
                <c:pt idx="11">
                  <c:v>2.4</c:v>
                </c:pt>
                <c:pt idx="12">
                  <c:v>2</c:v>
                </c:pt>
                <c:pt idx="13">
                  <c:v>1.7</c:v>
                </c:pt>
                <c:pt idx="14">
                  <c:v>1.9</c:v>
                </c:pt>
                <c:pt idx="15">
                  <c:v>2.2999999999999998</c:v>
                </c:pt>
                <c:pt idx="16">
                  <c:v>2.1</c:v>
                </c:pt>
                <c:pt idx="17">
                  <c:v>1.7</c:v>
                </c:pt>
                <c:pt idx="18">
                  <c:v>1.4</c:v>
                </c:pt>
                <c:pt idx="19">
                  <c:v>1</c:v>
                </c:pt>
                <c:pt idx="20">
                  <c:v>0.6</c:v>
                </c:pt>
                <c:pt idx="21">
                  <c:v>0.6</c:v>
                </c:pt>
                <c:pt idx="22">
                  <c:v>0.7</c:v>
                </c:pt>
                <c:pt idx="23">
                  <c:v>0.5</c:v>
                </c:pt>
                <c:pt idx="24">
                  <c:v>0.4</c:v>
                </c:pt>
                <c:pt idx="25">
                  <c:v>0.3</c:v>
                </c:pt>
                <c:pt idx="26">
                  <c:v>0.3</c:v>
                </c:pt>
                <c:pt idx="27">
                  <c:v>0.4</c:v>
                </c:pt>
                <c:pt idx="28">
                  <c:v>0.3</c:v>
                </c:pt>
                <c:pt idx="29">
                  <c:v>0.2</c:v>
                </c:pt>
                <c:pt idx="30">
                  <c:v>0.2</c:v>
                </c:pt>
                <c:pt idx="31">
                  <c:v>0.1</c:v>
                </c:pt>
              </c:numCache>
            </c:numRef>
          </c:val>
          <c:smooth val="1"/>
          <c:extLst>
            <c:ext xmlns:c16="http://schemas.microsoft.com/office/drawing/2014/chart" uri="{C3380CC4-5D6E-409C-BE32-E72D297353CC}">
              <c16:uniqueId val="{00000003-9ABA-4E16-9238-FD4FA52B4D01}"/>
            </c:ext>
          </c:extLst>
        </c:ser>
        <c:ser>
          <c:idx val="1"/>
          <c:order val="1"/>
          <c:tx>
            <c:strRef>
              <c:f>Sheet1!$C$1</c:f>
              <c:strCache>
                <c:ptCount val="1"/>
                <c:pt idx="0">
                  <c:v>PPT data (Estimated LFDs taken - in the last 2 weeks) (mil)</c:v>
                </c:pt>
              </c:strCache>
            </c:strRef>
          </c:tx>
          <c:spPr>
            <a:ln w="28575" cap="rnd">
              <a:solidFill>
                <a:schemeClr val="accent3"/>
              </a:solidFill>
              <a:prstDash val="sysDot"/>
              <a:round/>
            </a:ln>
            <a:effectLst/>
          </c:spPr>
          <c:marker>
            <c:symbol val="diamond"/>
            <c:size val="5"/>
            <c:spPr>
              <a:solidFill>
                <a:schemeClr val="accent3"/>
              </a:solidFill>
              <a:ln w="9525">
                <a:solidFill>
                  <a:schemeClr val="accent3"/>
                </a:solidFill>
              </a:ln>
              <a:effectLst/>
            </c:spPr>
          </c:marker>
          <c:dLbls>
            <c:dLbl>
              <c:idx val="0"/>
              <c:layout>
                <c:manualLayout>
                  <c:x val="-3.3344127797545975E-2"/>
                  <c:y val="-3.71973961216597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ABA-4E16-9238-FD4FA52B4D01}"/>
                </c:ext>
              </c:extLst>
            </c:dLbl>
            <c:dLbl>
              <c:idx val="4"/>
              <c:layout>
                <c:manualLayout>
                  <c:x val="-5.0539068860049599E-3"/>
                  <c:y val="-3.71973961216597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ABA-4E16-9238-FD4FA52B4D0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Sheet1!$A$2:$A$33</c:f>
              <c:strCache>
                <c:ptCount val="32"/>
                <c:pt idx="0">
                  <c:v>29th Nov '21</c:v>
                </c:pt>
                <c:pt idx="1">
                  <c:v>13th Dec '21</c:v>
                </c:pt>
                <c:pt idx="2">
                  <c:v>27th Dec '21</c:v>
                </c:pt>
                <c:pt idx="3">
                  <c:v>10th Jan '22</c:v>
                </c:pt>
                <c:pt idx="4">
                  <c:v>24th Jan '22</c:v>
                </c:pt>
                <c:pt idx="5">
                  <c:v>7th Feb '22</c:v>
                </c:pt>
                <c:pt idx="6">
                  <c:v>21st Feb '22</c:v>
                </c:pt>
                <c:pt idx="7">
                  <c:v>7th Mar '22</c:v>
                </c:pt>
                <c:pt idx="8">
                  <c:v>21st Mar '22</c:v>
                </c:pt>
                <c:pt idx="9">
                  <c:v>4th Apr '22</c:v>
                </c:pt>
                <c:pt idx="10">
                  <c:v>18th Apr '22</c:v>
                </c:pt>
                <c:pt idx="11">
                  <c:v>2nd May '22</c:v>
                </c:pt>
                <c:pt idx="12">
                  <c:v>16th May '22</c:v>
                </c:pt>
                <c:pt idx="13">
                  <c:v>30th May '22</c:v>
                </c:pt>
                <c:pt idx="14">
                  <c:v>13th Jun '22</c:v>
                </c:pt>
                <c:pt idx="15">
                  <c:v>27th Jun '22</c:v>
                </c:pt>
                <c:pt idx="16">
                  <c:v>11th Jul '22</c:v>
                </c:pt>
                <c:pt idx="17">
                  <c:v>25th Jul '22</c:v>
                </c:pt>
                <c:pt idx="18">
                  <c:v>8th Aug '22</c:v>
                </c:pt>
                <c:pt idx="19">
                  <c:v>22nd Aug '22</c:v>
                </c:pt>
                <c:pt idx="20">
                  <c:v>5th Sept '22</c:v>
                </c:pt>
                <c:pt idx="21">
                  <c:v>19th Sept '22</c:v>
                </c:pt>
                <c:pt idx="22">
                  <c:v>3rd Oct '22</c:v>
                </c:pt>
                <c:pt idx="23">
                  <c:v>17th Oct '22</c:v>
                </c:pt>
                <c:pt idx="24">
                  <c:v>31st Oct '22</c:v>
                </c:pt>
                <c:pt idx="25">
                  <c:v>14th Nov '22</c:v>
                </c:pt>
                <c:pt idx="26">
                  <c:v>28th Nov '22</c:v>
                </c:pt>
                <c:pt idx="27">
                  <c:v>12th Dec '22</c:v>
                </c:pt>
                <c:pt idx="28">
                  <c:v>26th Dec '22</c:v>
                </c:pt>
                <c:pt idx="29">
                  <c:v>9th Jan '23</c:v>
                </c:pt>
                <c:pt idx="30">
                  <c:v>23rd Jan '23</c:v>
                </c:pt>
                <c:pt idx="31">
                  <c:v>6th Feb '23</c:v>
                </c:pt>
              </c:strCache>
            </c:strRef>
          </c:cat>
          <c:val>
            <c:numRef>
              <c:f>Sheet1!$C$2:$C$33</c:f>
              <c:numCache>
                <c:formatCode>General</c:formatCode>
                <c:ptCount val="32"/>
                <c:pt idx="0" formatCode="0.0">
                  <c:v>68</c:v>
                </c:pt>
                <c:pt idx="1">
                  <c:v>89.9</c:v>
                </c:pt>
                <c:pt idx="2">
                  <c:v>91.2</c:v>
                </c:pt>
                <c:pt idx="3">
                  <c:v>83.9</c:v>
                </c:pt>
                <c:pt idx="4">
                  <c:v>63.9</c:v>
                </c:pt>
                <c:pt idx="8">
                  <c:v>59.1</c:v>
                </c:pt>
                <c:pt idx="10">
                  <c:v>41.1</c:v>
                </c:pt>
                <c:pt idx="13" formatCode="0.0">
                  <c:v>23</c:v>
                </c:pt>
                <c:pt idx="19">
                  <c:v>21.4</c:v>
                </c:pt>
                <c:pt idx="20">
                  <c:v>12.5</c:v>
                </c:pt>
                <c:pt idx="21">
                  <c:v>13.6</c:v>
                </c:pt>
                <c:pt idx="22">
                  <c:v>19.100000000000001</c:v>
                </c:pt>
                <c:pt idx="23">
                  <c:v>18.2</c:v>
                </c:pt>
                <c:pt idx="24">
                  <c:v>16.399999999999999</c:v>
                </c:pt>
                <c:pt idx="25">
                  <c:v>14.8</c:v>
                </c:pt>
                <c:pt idx="26" formatCode="0.0">
                  <c:v>13</c:v>
                </c:pt>
                <c:pt idx="27">
                  <c:v>13.8</c:v>
                </c:pt>
                <c:pt idx="28">
                  <c:v>12.6</c:v>
                </c:pt>
                <c:pt idx="29">
                  <c:v>9.3000000000000007</c:v>
                </c:pt>
                <c:pt idx="30">
                  <c:v>8.3000000000000007</c:v>
                </c:pt>
              </c:numCache>
            </c:numRef>
          </c:val>
          <c:smooth val="1"/>
          <c:extLst>
            <c:ext xmlns:c16="http://schemas.microsoft.com/office/drawing/2014/chart" uri="{C3380CC4-5D6E-409C-BE32-E72D297353CC}">
              <c16:uniqueId val="{00000007-9ABA-4E16-9238-FD4FA52B4D01}"/>
            </c:ext>
          </c:extLst>
        </c:ser>
        <c:dLbls>
          <c:dLblPos val="t"/>
          <c:showLegendKey val="0"/>
          <c:showVal val="1"/>
          <c:showCatName val="0"/>
          <c:showSerName val="0"/>
          <c:showPercent val="0"/>
          <c:showBubbleSize val="0"/>
        </c:dLbls>
        <c:marker val="1"/>
        <c:smooth val="0"/>
        <c:axId val="722575887"/>
        <c:axId val="722578799"/>
      </c:lineChart>
      <c:catAx>
        <c:axId val="722575887"/>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22578799"/>
        <c:crosses val="autoZero"/>
        <c:auto val="1"/>
        <c:lblAlgn val="ctr"/>
        <c:lblOffset val="100"/>
        <c:noMultiLvlLbl val="0"/>
      </c:catAx>
      <c:valAx>
        <c:axId val="722578799"/>
        <c:scaling>
          <c:orientation val="minMax"/>
        </c:scaling>
        <c:delete val="1"/>
        <c:axPos val="l"/>
        <c:numFmt formatCode="0.0" sourceLinked="1"/>
        <c:majorTickMark val="out"/>
        <c:minorTickMark val="none"/>
        <c:tickLblPos val="nextTo"/>
        <c:crossAx val="722575887"/>
        <c:crosses val="autoZero"/>
        <c:crossBetween val="between"/>
      </c:valAx>
      <c:spPr>
        <a:noFill/>
        <a:ln>
          <a:noFill/>
        </a:ln>
        <a:effectLst/>
      </c:spPr>
    </c:plotArea>
    <c:legend>
      <c:legendPos val="t"/>
      <c:layout>
        <c:manualLayout>
          <c:xMode val="edge"/>
          <c:yMode val="edge"/>
          <c:x val="6.7041439163821936E-2"/>
          <c:y val="1.7491639248942984E-2"/>
          <c:w val="0.89562936287385742"/>
          <c:h val="0.135118781314797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9.7054681529608666E-2"/>
          <c:w val="1"/>
          <c:h val="0.83229633811031378"/>
        </c:manualLayout>
      </c:layout>
      <c:barChart>
        <c:barDir val="col"/>
        <c:grouping val="clustered"/>
        <c:varyColors val="0"/>
        <c:ser>
          <c:idx val="0"/>
          <c:order val="0"/>
          <c:tx>
            <c:strRef>
              <c:f>Sheet1!$B$1</c:f>
              <c:strCache>
                <c:ptCount val="1"/>
                <c:pt idx="0">
                  <c:v>Column2</c:v>
                </c:pt>
              </c:strCache>
            </c:strRef>
          </c:tx>
          <c:spPr>
            <a:solidFill>
              <a:srgbClr val="1D57A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1D57A5"/>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1</c:v>
                </c:pt>
                <c:pt idx="1">
                  <c:v>2</c:v>
                </c:pt>
                <c:pt idx="2">
                  <c:v>3</c:v>
                </c:pt>
                <c:pt idx="3">
                  <c:v>4</c:v>
                </c:pt>
                <c:pt idx="4">
                  <c:v>5</c:v>
                </c:pt>
                <c:pt idx="5">
                  <c:v>6</c:v>
                </c:pt>
                <c:pt idx="6">
                  <c:v>7</c:v>
                </c:pt>
                <c:pt idx="7">
                  <c:v>8+</c:v>
                </c:pt>
              </c:strCache>
            </c:strRef>
          </c:cat>
          <c:val>
            <c:numRef>
              <c:f>Sheet1!$B$2:$B$9</c:f>
              <c:numCache>
                <c:formatCode>0%</c:formatCode>
                <c:ptCount val="8"/>
                <c:pt idx="0">
                  <c:v>0.03</c:v>
                </c:pt>
                <c:pt idx="1">
                  <c:v>0.08</c:v>
                </c:pt>
                <c:pt idx="2">
                  <c:v>0.12</c:v>
                </c:pt>
                <c:pt idx="3">
                  <c:v>0.13</c:v>
                </c:pt>
                <c:pt idx="4">
                  <c:v>0.17</c:v>
                </c:pt>
                <c:pt idx="5">
                  <c:v>0.13</c:v>
                </c:pt>
                <c:pt idx="6">
                  <c:v>0.15</c:v>
                </c:pt>
                <c:pt idx="7">
                  <c:v>0.19</c:v>
                </c:pt>
              </c:numCache>
            </c:numRef>
          </c:val>
          <c:extLst>
            <c:ext xmlns:c16="http://schemas.microsoft.com/office/drawing/2014/chart" uri="{C3380CC4-5D6E-409C-BE32-E72D297353CC}">
              <c16:uniqueId val="{00000000-0E61-4AC2-93C7-B5E3CA621EBE}"/>
            </c:ext>
          </c:extLst>
        </c:ser>
        <c:dLbls>
          <c:dLblPos val="outEnd"/>
          <c:showLegendKey val="0"/>
          <c:showVal val="1"/>
          <c:showCatName val="0"/>
          <c:showSerName val="0"/>
          <c:showPercent val="0"/>
          <c:showBubbleSize val="0"/>
        </c:dLbls>
        <c:gapWidth val="70"/>
        <c:overlap val="-10"/>
        <c:axId val="90923087"/>
        <c:axId val="90920567"/>
      </c:barChart>
      <c:catAx>
        <c:axId val="90923087"/>
        <c:scaling>
          <c:orientation val="minMax"/>
        </c:scaling>
        <c:delete val="1"/>
        <c:axPos val="b"/>
        <c:numFmt formatCode="General" sourceLinked="1"/>
        <c:majorTickMark val="none"/>
        <c:minorTickMark val="none"/>
        <c:tickLblPos val="nextTo"/>
        <c:crossAx val="90920567"/>
        <c:crosses val="autoZero"/>
        <c:auto val="1"/>
        <c:lblAlgn val="ctr"/>
        <c:lblOffset val="100"/>
        <c:noMultiLvlLbl val="0"/>
      </c:catAx>
      <c:valAx>
        <c:axId val="90920567"/>
        <c:scaling>
          <c:orientation val="minMax"/>
        </c:scaling>
        <c:delete val="1"/>
        <c:axPos val="l"/>
        <c:numFmt formatCode="0%" sourceLinked="1"/>
        <c:majorTickMark val="none"/>
        <c:minorTickMark val="none"/>
        <c:tickLblPos val="nextTo"/>
        <c:crossAx val="909230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309310882147288E-3"/>
          <c:y val="0"/>
          <c:w val="0.99053813782357036"/>
          <c:h val="1"/>
        </c:manualLayout>
      </c:layout>
      <c:barChart>
        <c:barDir val="col"/>
        <c:grouping val="clustered"/>
        <c:varyColors val="0"/>
        <c:ser>
          <c:idx val="0"/>
          <c:order val="0"/>
          <c:tx>
            <c:strRef>
              <c:f>Sheet1!$B$1</c:f>
              <c:strCache>
                <c:ptCount val="1"/>
                <c:pt idx="0">
                  <c:v>Series 1</c:v>
                </c:pt>
              </c:strCache>
            </c:strRef>
          </c:tx>
          <c:spPr>
            <a:solidFill>
              <a:schemeClr val="accent3"/>
            </a:solidFill>
            <a:ln>
              <a:noFill/>
            </a:ln>
            <a:effectLst/>
          </c:spPr>
          <c:invertIfNegative val="0"/>
          <c:dPt>
            <c:idx val="0"/>
            <c:invertIfNegative val="0"/>
            <c:bubble3D val="0"/>
            <c:spPr>
              <a:solidFill>
                <a:schemeClr val="accent3">
                  <a:lumMod val="50000"/>
                </a:schemeClr>
              </a:solidFill>
              <a:ln>
                <a:noFill/>
              </a:ln>
              <a:effectLst/>
            </c:spPr>
            <c:extLst>
              <c:ext xmlns:c16="http://schemas.microsoft.com/office/drawing/2014/chart" uri="{C3380CC4-5D6E-409C-BE32-E72D297353CC}">
                <c16:uniqueId val="{00000001-B4B2-48D9-BACD-35F5D6955F08}"/>
              </c:ext>
            </c:extLst>
          </c:dPt>
          <c:dPt>
            <c:idx val="2"/>
            <c:invertIfNegative val="0"/>
            <c:bubble3D val="0"/>
            <c:spPr>
              <a:solidFill>
                <a:schemeClr val="accent3">
                  <a:lumMod val="75000"/>
                </a:schemeClr>
              </a:solidFill>
              <a:ln>
                <a:noFill/>
              </a:ln>
              <a:effectLst/>
            </c:spPr>
            <c:extLst>
              <c:ext xmlns:c16="http://schemas.microsoft.com/office/drawing/2014/chart" uri="{C3380CC4-5D6E-409C-BE32-E72D297353CC}">
                <c16:uniqueId val="{00000003-B4B2-48D9-BACD-35F5D6955F08}"/>
              </c:ext>
            </c:extLst>
          </c:dPt>
          <c:dPt>
            <c:idx val="3"/>
            <c:invertIfNegative val="0"/>
            <c:bubble3D val="0"/>
            <c:spPr>
              <a:solidFill>
                <a:schemeClr val="accent3">
                  <a:lumMod val="75000"/>
                </a:schemeClr>
              </a:solidFill>
              <a:ln>
                <a:noFill/>
              </a:ln>
              <a:effectLst/>
            </c:spPr>
            <c:extLst>
              <c:ext xmlns:c16="http://schemas.microsoft.com/office/drawing/2014/chart" uri="{C3380CC4-5D6E-409C-BE32-E72D297353CC}">
                <c16:uniqueId val="{00000005-B4B2-48D9-BACD-35F5D6955F08}"/>
              </c:ext>
            </c:extLst>
          </c:dPt>
          <c:dPt>
            <c:idx val="4"/>
            <c:invertIfNegative val="0"/>
            <c:bubble3D val="0"/>
            <c:spPr>
              <a:solidFill>
                <a:schemeClr val="accent3">
                  <a:lumMod val="75000"/>
                </a:schemeClr>
              </a:solidFill>
              <a:ln>
                <a:noFill/>
              </a:ln>
              <a:effectLst/>
            </c:spPr>
            <c:extLst>
              <c:ext xmlns:c16="http://schemas.microsoft.com/office/drawing/2014/chart" uri="{C3380CC4-5D6E-409C-BE32-E72D297353CC}">
                <c16:uniqueId val="{00000007-B4B2-48D9-BACD-35F5D6955F08}"/>
              </c:ext>
            </c:extLst>
          </c:dPt>
          <c:dLbls>
            <c:dLbl>
              <c:idx val="3"/>
              <c:layout>
                <c:manualLayout>
                  <c:x val="0"/>
                  <c:y val="-3.055318097908109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4B2-48D9-BACD-35F5D6955F08}"/>
                </c:ext>
              </c:extLst>
            </c:dLbl>
            <c:dLbl>
              <c:idx val="6"/>
              <c:layout>
                <c:manualLayout>
                  <c:x val="-3.5873926030225178E-3"/>
                  <c:y val="-4.413237252533935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4B2-48D9-BACD-35F5D6955F08}"/>
                </c:ext>
              </c:extLst>
            </c:dLbl>
            <c:dLbl>
              <c:idx val="9"/>
              <c:layout>
                <c:manualLayout>
                  <c:x val="2.3915950686816201E-3"/>
                  <c:y val="-3.39479788656457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4B2-48D9-BACD-35F5D6955F0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3">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Total</c:v>
                </c:pt>
                <c:pt idx="2">
                  <c:v>Frontline health or social care workers</c:v>
                </c:pt>
                <c:pt idx="3">
                  <c:v>Not frontline health or social care workers</c:v>
                </c:pt>
                <c:pt idx="5">
                  <c:v>Immunosuppressed</c:v>
                </c:pt>
                <c:pt idx="6">
                  <c:v>Not immunosuppressed</c:v>
                </c:pt>
                <c:pt idx="8">
                  <c:v>Paid carers</c:v>
                </c:pt>
                <c:pt idx="9">
                  <c:v>Not paid carers</c:v>
                </c:pt>
              </c:strCache>
            </c:strRef>
          </c:cat>
          <c:val>
            <c:numRef>
              <c:f>Sheet1!$B$2:$B$11</c:f>
              <c:numCache>
                <c:formatCode>General</c:formatCode>
                <c:ptCount val="10"/>
                <c:pt idx="0" formatCode="0%">
                  <c:v>0.16</c:v>
                </c:pt>
                <c:pt idx="2" formatCode="0%">
                  <c:v>0.35</c:v>
                </c:pt>
                <c:pt idx="3" formatCode="0%">
                  <c:v>0.14000000000000001</c:v>
                </c:pt>
                <c:pt idx="5" formatCode="0%">
                  <c:v>0.31</c:v>
                </c:pt>
                <c:pt idx="6" formatCode="0%">
                  <c:v>0.14000000000000001</c:v>
                </c:pt>
                <c:pt idx="8" formatCode="0%">
                  <c:v>0.6</c:v>
                </c:pt>
                <c:pt idx="9" formatCode="0%">
                  <c:v>0.13</c:v>
                </c:pt>
              </c:numCache>
            </c:numRef>
          </c:val>
          <c:extLst>
            <c:ext xmlns:c16="http://schemas.microsoft.com/office/drawing/2014/chart" uri="{C3380CC4-5D6E-409C-BE32-E72D297353CC}">
              <c16:uniqueId val="{0000000A-B4B2-48D9-BACD-35F5D6955F08}"/>
            </c:ext>
          </c:extLst>
        </c:ser>
        <c:dLbls>
          <c:dLblPos val="outEnd"/>
          <c:showLegendKey val="0"/>
          <c:showVal val="1"/>
          <c:showCatName val="0"/>
          <c:showSerName val="0"/>
          <c:showPercent val="0"/>
          <c:showBubbleSize val="0"/>
        </c:dLbls>
        <c:gapWidth val="70"/>
        <c:axId val="1132175680"/>
        <c:axId val="1132172080"/>
      </c:barChart>
      <c:catAx>
        <c:axId val="1132175680"/>
        <c:scaling>
          <c:orientation val="minMax"/>
        </c:scaling>
        <c:delete val="1"/>
        <c:axPos val="b"/>
        <c:numFmt formatCode="General" sourceLinked="1"/>
        <c:majorTickMark val="out"/>
        <c:minorTickMark val="none"/>
        <c:tickLblPos val="nextTo"/>
        <c:crossAx val="1132172080"/>
        <c:crosses val="autoZero"/>
        <c:auto val="1"/>
        <c:lblAlgn val="ctr"/>
        <c:lblOffset val="100"/>
        <c:noMultiLvlLbl val="0"/>
      </c:catAx>
      <c:valAx>
        <c:axId val="1132172080"/>
        <c:scaling>
          <c:orientation val="minMax"/>
        </c:scaling>
        <c:delete val="1"/>
        <c:axPos val="l"/>
        <c:numFmt formatCode="0%" sourceLinked="1"/>
        <c:majorTickMark val="out"/>
        <c:minorTickMark val="none"/>
        <c:tickLblPos val="nextTo"/>
        <c:crossAx val="1132175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92630319467379"/>
          <c:y val="9.592853277680323E-2"/>
          <c:w val="0.75453550755493848"/>
          <c:h val="0.79718188816206048"/>
        </c:manualLayout>
      </c:layout>
      <c:lineChart>
        <c:grouping val="standard"/>
        <c:varyColors val="0"/>
        <c:ser>
          <c:idx val="0"/>
          <c:order val="0"/>
          <c:tx>
            <c:strRef>
              <c:f>Sheet1!$B$1</c:f>
              <c:strCache>
                <c:ptCount val="1"/>
                <c:pt idx="0">
                  <c:v>I thought I had symptoms and wanted to check if it was COVID-19</c:v>
                </c:pt>
              </c:strCache>
            </c:strRef>
          </c:tx>
          <c:spPr>
            <a:ln w="28575" cap="rnd" cmpd="sng">
              <a:solidFill>
                <a:schemeClr val="accent3">
                  <a:lumMod val="20000"/>
                  <a:lumOff val="80000"/>
                </a:schemeClr>
              </a:solidFill>
              <a:prstDash val="solid"/>
              <a:round/>
            </a:ln>
            <a:effectLst/>
          </c:spPr>
          <c:marker>
            <c:symbol val="circle"/>
            <c:size val="5"/>
            <c:spPr>
              <a:solidFill>
                <a:schemeClr val="accent3"/>
              </a:solidFill>
              <a:ln w="9525">
                <a:solidFill>
                  <a:schemeClr val="accent3">
                    <a:lumMod val="20000"/>
                    <a:lumOff val="80000"/>
                  </a:schemeClr>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57F-45FE-9310-859A520A7339}"/>
                </c:ext>
              </c:extLst>
            </c:dLbl>
            <c:dLbl>
              <c:idx val="1"/>
              <c:delete val="1"/>
              <c:extLst>
                <c:ext xmlns:c15="http://schemas.microsoft.com/office/drawing/2012/chart" uri="{CE6537A1-D6FC-4f65-9D91-7224C49458BB}"/>
                <c:ext xmlns:c16="http://schemas.microsoft.com/office/drawing/2014/chart" uri="{C3380CC4-5D6E-409C-BE32-E72D297353CC}">
                  <c16:uniqueId val="{00000001-D57F-45FE-9310-859A520A7339}"/>
                </c:ext>
              </c:extLst>
            </c:dLbl>
            <c:dLbl>
              <c:idx val="2"/>
              <c:delete val="1"/>
              <c:extLst>
                <c:ext xmlns:c15="http://schemas.microsoft.com/office/drawing/2012/chart" uri="{CE6537A1-D6FC-4f65-9D91-7224C49458BB}"/>
                <c:ext xmlns:c16="http://schemas.microsoft.com/office/drawing/2014/chart" uri="{C3380CC4-5D6E-409C-BE32-E72D297353CC}">
                  <c16:uniqueId val="{00000002-D57F-45FE-9310-859A520A7339}"/>
                </c:ext>
              </c:extLst>
            </c:dLbl>
            <c:dLbl>
              <c:idx val="3"/>
              <c:delete val="1"/>
              <c:extLst>
                <c:ext xmlns:c15="http://schemas.microsoft.com/office/drawing/2012/chart" uri="{CE6537A1-D6FC-4f65-9D91-7224C49458BB}"/>
                <c:ext xmlns:c16="http://schemas.microsoft.com/office/drawing/2014/chart" uri="{C3380CC4-5D6E-409C-BE32-E72D297353CC}">
                  <c16:uniqueId val="{00000003-D57F-45FE-9310-859A520A7339}"/>
                </c:ext>
              </c:extLst>
            </c:dLbl>
            <c:dLbl>
              <c:idx val="4"/>
              <c:delete val="1"/>
              <c:extLst>
                <c:ext xmlns:c15="http://schemas.microsoft.com/office/drawing/2012/chart" uri="{CE6537A1-D6FC-4f65-9D91-7224C49458BB}"/>
                <c:ext xmlns:c16="http://schemas.microsoft.com/office/drawing/2014/chart" uri="{C3380CC4-5D6E-409C-BE32-E72D297353CC}">
                  <c16:uniqueId val="{00000004-D57F-45FE-9310-859A520A7339}"/>
                </c:ext>
              </c:extLst>
            </c:dLbl>
            <c:dLbl>
              <c:idx val="5"/>
              <c:delete val="1"/>
              <c:extLst>
                <c:ext xmlns:c15="http://schemas.microsoft.com/office/drawing/2012/chart" uri="{CE6537A1-D6FC-4f65-9D91-7224C49458BB}"/>
                <c:ext xmlns:c16="http://schemas.microsoft.com/office/drawing/2014/chart" uri="{C3380CC4-5D6E-409C-BE32-E72D297353CC}">
                  <c16:uniqueId val="{00000005-D57F-45FE-9310-859A520A7339}"/>
                </c:ext>
              </c:extLst>
            </c:dLbl>
            <c:dLbl>
              <c:idx val="6"/>
              <c:delete val="1"/>
              <c:extLst>
                <c:ext xmlns:c15="http://schemas.microsoft.com/office/drawing/2012/chart" uri="{CE6537A1-D6FC-4f65-9D91-7224C49458BB}"/>
                <c:ext xmlns:c16="http://schemas.microsoft.com/office/drawing/2014/chart" uri="{C3380CC4-5D6E-409C-BE32-E72D297353CC}">
                  <c16:uniqueId val="{00000006-D57F-45FE-9310-859A520A7339}"/>
                </c:ext>
              </c:extLst>
            </c:dLbl>
            <c:dLbl>
              <c:idx val="7"/>
              <c:delete val="1"/>
              <c:extLst>
                <c:ext xmlns:c15="http://schemas.microsoft.com/office/drawing/2012/chart" uri="{CE6537A1-D6FC-4f65-9D91-7224C49458BB}"/>
                <c:ext xmlns:c16="http://schemas.microsoft.com/office/drawing/2014/chart" uri="{C3380CC4-5D6E-409C-BE32-E72D297353CC}">
                  <c16:uniqueId val="{00000007-D57F-45FE-9310-859A520A7339}"/>
                </c:ext>
              </c:extLst>
            </c:dLbl>
            <c:dLbl>
              <c:idx val="8"/>
              <c:delete val="1"/>
              <c:extLst>
                <c:ext xmlns:c15="http://schemas.microsoft.com/office/drawing/2012/chart" uri="{CE6537A1-D6FC-4f65-9D91-7224C49458BB}"/>
                <c:ext xmlns:c16="http://schemas.microsoft.com/office/drawing/2014/chart" uri="{C3380CC4-5D6E-409C-BE32-E72D297353CC}">
                  <c16:uniqueId val="{00000008-D57F-45FE-9310-859A520A7339}"/>
                </c:ext>
              </c:extLst>
            </c:dLbl>
            <c:dLbl>
              <c:idx val="9"/>
              <c:delete val="1"/>
              <c:extLst>
                <c:ext xmlns:c15="http://schemas.microsoft.com/office/drawing/2012/chart" uri="{CE6537A1-D6FC-4f65-9D91-7224C49458BB}"/>
                <c:ext xmlns:c16="http://schemas.microsoft.com/office/drawing/2014/chart" uri="{C3380CC4-5D6E-409C-BE32-E72D297353CC}">
                  <c16:uniqueId val="{00000009-D57F-45FE-9310-859A520A7339}"/>
                </c:ext>
              </c:extLst>
            </c:dLbl>
            <c:dLbl>
              <c:idx val="10"/>
              <c:delete val="1"/>
              <c:extLst>
                <c:ext xmlns:c15="http://schemas.microsoft.com/office/drawing/2012/chart" uri="{CE6537A1-D6FC-4f65-9D91-7224C49458BB}"/>
                <c:ext xmlns:c16="http://schemas.microsoft.com/office/drawing/2014/chart" uri="{C3380CC4-5D6E-409C-BE32-E72D297353CC}">
                  <c16:uniqueId val="{0000000A-D57F-45FE-9310-859A520A7339}"/>
                </c:ext>
              </c:extLst>
            </c:dLbl>
            <c:dLbl>
              <c:idx val="11"/>
              <c:delete val="1"/>
              <c:extLst>
                <c:ext xmlns:c15="http://schemas.microsoft.com/office/drawing/2012/chart" uri="{CE6537A1-D6FC-4f65-9D91-7224C49458BB}"/>
                <c:ext xmlns:c16="http://schemas.microsoft.com/office/drawing/2014/chart" uri="{C3380CC4-5D6E-409C-BE32-E72D297353CC}">
                  <c16:uniqueId val="{0000000B-D57F-45FE-9310-859A520A7339}"/>
                </c:ext>
              </c:extLst>
            </c:dLbl>
            <c:dLbl>
              <c:idx val="12"/>
              <c:delete val="1"/>
              <c:extLst>
                <c:ext xmlns:c15="http://schemas.microsoft.com/office/drawing/2012/chart" uri="{CE6537A1-D6FC-4f65-9D91-7224C49458BB}"/>
                <c:ext xmlns:c16="http://schemas.microsoft.com/office/drawing/2014/chart" uri="{C3380CC4-5D6E-409C-BE32-E72D297353CC}">
                  <c16:uniqueId val="{0000000C-D57F-45FE-9310-859A520A7339}"/>
                </c:ext>
              </c:extLst>
            </c:dLbl>
            <c:dLbl>
              <c:idx val="13"/>
              <c:delete val="1"/>
              <c:extLst>
                <c:ext xmlns:c15="http://schemas.microsoft.com/office/drawing/2012/chart" uri="{CE6537A1-D6FC-4f65-9D91-7224C49458BB}"/>
                <c:ext xmlns:c16="http://schemas.microsoft.com/office/drawing/2014/chart" uri="{C3380CC4-5D6E-409C-BE32-E72D297353CC}">
                  <c16:uniqueId val="{0000000D-D57F-45FE-9310-859A520A7339}"/>
                </c:ext>
              </c:extLst>
            </c:dLbl>
            <c:dLbl>
              <c:idx val="14"/>
              <c:delete val="1"/>
              <c:extLst>
                <c:ext xmlns:c15="http://schemas.microsoft.com/office/drawing/2012/chart" uri="{CE6537A1-D6FC-4f65-9D91-7224C49458BB}"/>
                <c:ext xmlns:c16="http://schemas.microsoft.com/office/drawing/2014/chart" uri="{C3380CC4-5D6E-409C-BE32-E72D297353CC}">
                  <c16:uniqueId val="{0000000E-D57F-45FE-9310-859A520A7339}"/>
                </c:ext>
              </c:extLst>
            </c:dLbl>
            <c:dLbl>
              <c:idx val="15"/>
              <c:delete val="1"/>
              <c:extLst>
                <c:ext xmlns:c15="http://schemas.microsoft.com/office/drawing/2012/chart" uri="{CE6537A1-D6FC-4f65-9D91-7224C49458BB}"/>
                <c:ext xmlns:c16="http://schemas.microsoft.com/office/drawing/2014/chart" uri="{C3380CC4-5D6E-409C-BE32-E72D297353CC}">
                  <c16:uniqueId val="{0000000F-D57F-45FE-9310-859A520A7339}"/>
                </c:ext>
              </c:extLst>
            </c:dLbl>
            <c:dLbl>
              <c:idx val="16"/>
              <c:delete val="1"/>
              <c:extLst>
                <c:ext xmlns:c15="http://schemas.microsoft.com/office/drawing/2012/chart" uri="{CE6537A1-D6FC-4f65-9D91-7224C49458BB}"/>
                <c:ext xmlns:c16="http://schemas.microsoft.com/office/drawing/2014/chart" uri="{C3380CC4-5D6E-409C-BE32-E72D297353CC}">
                  <c16:uniqueId val="{00000010-D57F-45FE-9310-859A520A7339}"/>
                </c:ext>
              </c:extLst>
            </c:dLbl>
            <c:dLbl>
              <c:idx val="17"/>
              <c:delete val="1"/>
              <c:extLst>
                <c:ext xmlns:c15="http://schemas.microsoft.com/office/drawing/2012/chart" uri="{CE6537A1-D6FC-4f65-9D91-7224C49458BB}"/>
                <c:ext xmlns:c16="http://schemas.microsoft.com/office/drawing/2014/chart" uri="{C3380CC4-5D6E-409C-BE32-E72D297353CC}">
                  <c16:uniqueId val="{00000011-D57F-45FE-9310-859A520A7339}"/>
                </c:ext>
              </c:extLst>
            </c:dLbl>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17th – 20th Dec '21</c:v>
                </c:pt>
                <c:pt idx="1">
                  <c:v>29th Dec – 
4th Jan '22</c:v>
                </c:pt>
                <c:pt idx="2">
                  <c:v>28th – 31st Jan ’22</c:v>
                </c:pt>
                <c:pt idx="3">
                  <c:v>15th – 16th  Feb ’22</c:v>
                </c:pt>
                <c:pt idx="4">
                  <c:v>30th Mar – 
4th Apr ’22</c:v>
                </c:pt>
                <c:pt idx="5">
                  <c:v>29th Apr –
3rd May’22</c:v>
                </c:pt>
                <c:pt idx="6">
                  <c:v>10th – 17th Jun ‘22</c:v>
                </c:pt>
                <c:pt idx="7">
                  <c:v>29th Aug – 
5th Sept ‘22</c:v>
                </c:pt>
                <c:pt idx="8">
                  <c:v>6th – 19th Sept ‘22</c:v>
                </c:pt>
                <c:pt idx="9">
                  <c:v>20th Sept – 3rd Oct ‘22</c:v>
                </c:pt>
                <c:pt idx="10">
                  <c:v>4th - 17th 
Oct '22</c:v>
                </c:pt>
                <c:pt idx="11">
                  <c:v>18th - 31st 
Oct '22</c:v>
                </c:pt>
                <c:pt idx="12">
                  <c:v>1st - 14th 
Nov '22</c:v>
                </c:pt>
                <c:pt idx="13">
                  <c:v>15th - 28th Nov '22</c:v>
                </c:pt>
                <c:pt idx="14">
                  <c:v>29th Nov - 12th Dec '22</c:v>
                </c:pt>
                <c:pt idx="15">
                  <c:v>13th Dec - 2nd Jan '23</c:v>
                </c:pt>
                <c:pt idx="16">
                  <c:v>3rd - 16th
Jan '23</c:v>
                </c:pt>
                <c:pt idx="17">
                  <c:v>17th - 30th
Jan '23</c:v>
                </c:pt>
                <c:pt idx="18">
                  <c:v>31st Jan -
13th Feb '23</c:v>
                </c:pt>
              </c:strCache>
            </c:strRef>
          </c:cat>
          <c:val>
            <c:numRef>
              <c:f>Sheet1!$B$2:$B$20</c:f>
              <c:numCache>
                <c:formatCode>0%</c:formatCode>
                <c:ptCount val="19"/>
                <c:pt idx="0">
                  <c:v>0.17</c:v>
                </c:pt>
                <c:pt idx="1">
                  <c:v>0.18</c:v>
                </c:pt>
                <c:pt idx="2">
                  <c:v>0.19</c:v>
                </c:pt>
                <c:pt idx="3">
                  <c:v>0.25</c:v>
                </c:pt>
                <c:pt idx="4">
                  <c:v>0.31</c:v>
                </c:pt>
                <c:pt idx="5">
                  <c:v>0.28000000000000003</c:v>
                </c:pt>
                <c:pt idx="6">
                  <c:v>0.27</c:v>
                </c:pt>
                <c:pt idx="7">
                  <c:v>0.23</c:v>
                </c:pt>
                <c:pt idx="8">
                  <c:v>0.27</c:v>
                </c:pt>
                <c:pt idx="9">
                  <c:v>0.34</c:v>
                </c:pt>
                <c:pt idx="10">
                  <c:v>0.38</c:v>
                </c:pt>
                <c:pt idx="11">
                  <c:v>0.38</c:v>
                </c:pt>
                <c:pt idx="12">
                  <c:v>0.38</c:v>
                </c:pt>
                <c:pt idx="13">
                  <c:v>0.39</c:v>
                </c:pt>
                <c:pt idx="14">
                  <c:v>0.35</c:v>
                </c:pt>
                <c:pt idx="15">
                  <c:v>0.4</c:v>
                </c:pt>
                <c:pt idx="16">
                  <c:v>0.41</c:v>
                </c:pt>
                <c:pt idx="17">
                  <c:v>0.4</c:v>
                </c:pt>
                <c:pt idx="18">
                  <c:v>0.34</c:v>
                </c:pt>
              </c:numCache>
            </c:numRef>
          </c:val>
          <c:smooth val="1"/>
          <c:extLst>
            <c:ext xmlns:c16="http://schemas.microsoft.com/office/drawing/2014/chart" uri="{C3380CC4-5D6E-409C-BE32-E72D297353CC}">
              <c16:uniqueId val="{00000012-D57F-45FE-9310-859A520A7339}"/>
            </c:ext>
          </c:extLst>
        </c:ser>
        <c:ser>
          <c:idx val="1"/>
          <c:order val="1"/>
          <c:tx>
            <c:strRef>
              <c:f>Sheet1!$C$1</c:f>
              <c:strCache>
                <c:ptCount val="1"/>
                <c:pt idx="0">
                  <c:v>Testing to enable NET</c:v>
                </c:pt>
              </c:strCache>
            </c:strRef>
          </c:tx>
          <c:spPr>
            <a:ln w="28575" cap="rnd">
              <a:solidFill>
                <a:schemeClr val="accent3">
                  <a:lumMod val="60000"/>
                  <a:lumOff val="40000"/>
                </a:schemeClr>
              </a:solidFill>
              <a:prstDash val="sysDot"/>
              <a:round/>
            </a:ln>
            <a:effectLst/>
          </c:spPr>
          <c:marker>
            <c:symbol val="circle"/>
            <c:size val="5"/>
            <c:spPr>
              <a:solidFill>
                <a:schemeClr val="accent3"/>
              </a:solidFill>
              <a:ln w="9525">
                <a:solidFill>
                  <a:schemeClr val="accent3">
                    <a:lumMod val="60000"/>
                    <a:lumOff val="40000"/>
                  </a:schemeClr>
                </a:solidFill>
                <a:prstDash val="sysDot"/>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57F-45FE-9310-859A520A7339}"/>
                </c:ext>
              </c:extLst>
            </c:dLbl>
            <c:dLbl>
              <c:idx val="18"/>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57F-45FE-9310-859A520A7339}"/>
                </c:ext>
              </c:extLst>
            </c:dLbl>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17th – 20th Dec '21</c:v>
                </c:pt>
                <c:pt idx="1">
                  <c:v>29th Dec – 
4th Jan '22</c:v>
                </c:pt>
                <c:pt idx="2">
                  <c:v>28th – 31st Jan ’22</c:v>
                </c:pt>
                <c:pt idx="3">
                  <c:v>15th – 16th  Feb ’22</c:v>
                </c:pt>
                <c:pt idx="4">
                  <c:v>30th Mar – 
4th Apr ’22</c:v>
                </c:pt>
                <c:pt idx="5">
                  <c:v>29th Apr –
3rd May’22</c:v>
                </c:pt>
                <c:pt idx="6">
                  <c:v>10th – 17th Jun ‘22</c:v>
                </c:pt>
                <c:pt idx="7">
                  <c:v>29th Aug – 
5th Sept ‘22</c:v>
                </c:pt>
                <c:pt idx="8">
                  <c:v>6th – 19th Sept ‘22</c:v>
                </c:pt>
                <c:pt idx="9">
                  <c:v>20th Sept – 3rd Oct ‘22</c:v>
                </c:pt>
                <c:pt idx="10">
                  <c:v>4th - 17th 
Oct '22</c:v>
                </c:pt>
                <c:pt idx="11">
                  <c:v>18th - 31st 
Oct '22</c:v>
                </c:pt>
                <c:pt idx="12">
                  <c:v>1st - 14th 
Nov '22</c:v>
                </c:pt>
                <c:pt idx="13">
                  <c:v>15th - 28th Nov '22</c:v>
                </c:pt>
                <c:pt idx="14">
                  <c:v>29th Nov - 12th Dec '22</c:v>
                </c:pt>
                <c:pt idx="15">
                  <c:v>13th Dec - 2nd Jan '23</c:v>
                </c:pt>
                <c:pt idx="16">
                  <c:v>3rd - 16th
Jan '23</c:v>
                </c:pt>
                <c:pt idx="17">
                  <c:v>17th - 30th
Jan '23</c:v>
                </c:pt>
                <c:pt idx="18">
                  <c:v>31st Jan -
13th Feb '23</c:v>
                </c:pt>
              </c:strCache>
            </c:strRef>
          </c:cat>
          <c:val>
            <c:numRef>
              <c:f>Sheet1!$C$2:$C$20</c:f>
              <c:numCache>
                <c:formatCode>0%</c:formatCode>
                <c:ptCount val="19"/>
                <c:pt idx="0">
                  <c:v>0.33</c:v>
                </c:pt>
                <c:pt idx="1">
                  <c:v>0.5</c:v>
                </c:pt>
                <c:pt idx="2">
                  <c:v>0.31</c:v>
                </c:pt>
                <c:pt idx="3">
                  <c:v>0.31</c:v>
                </c:pt>
                <c:pt idx="4">
                  <c:v>0.25</c:v>
                </c:pt>
                <c:pt idx="5">
                  <c:v>0.28999999999999998</c:v>
                </c:pt>
                <c:pt idx="6">
                  <c:v>0.27</c:v>
                </c:pt>
                <c:pt idx="7">
                  <c:v>0.22005792660699999</c:v>
                </c:pt>
                <c:pt idx="8">
                  <c:v>0.25860016799820001</c:v>
                </c:pt>
                <c:pt idx="9">
                  <c:v>0.21331379591220001</c:v>
                </c:pt>
                <c:pt idx="10">
                  <c:v>0.1441100010809</c:v>
                </c:pt>
                <c:pt idx="11">
                  <c:v>0.23</c:v>
                </c:pt>
                <c:pt idx="12">
                  <c:v>0.2</c:v>
                </c:pt>
                <c:pt idx="13">
                  <c:v>0.17</c:v>
                </c:pt>
                <c:pt idx="14">
                  <c:v>0.23</c:v>
                </c:pt>
                <c:pt idx="15">
                  <c:v>0.23</c:v>
                </c:pt>
                <c:pt idx="16">
                  <c:v>0.26</c:v>
                </c:pt>
                <c:pt idx="17">
                  <c:v>0.16</c:v>
                </c:pt>
                <c:pt idx="18">
                  <c:v>0.16</c:v>
                </c:pt>
              </c:numCache>
            </c:numRef>
          </c:val>
          <c:smooth val="1"/>
          <c:extLst>
            <c:ext xmlns:c16="http://schemas.microsoft.com/office/drawing/2014/chart" uri="{C3380CC4-5D6E-409C-BE32-E72D297353CC}">
              <c16:uniqueId val="{00000015-D57F-45FE-9310-859A520A7339}"/>
            </c:ext>
          </c:extLst>
        </c:ser>
        <c:ser>
          <c:idx val="2"/>
          <c:order val="2"/>
          <c:tx>
            <c:strRef>
              <c:f>Sheet1!$D$1</c:f>
              <c:strCache>
                <c:ptCount val="1"/>
                <c:pt idx="0">
                  <c:v>Testing because I was asked to NET</c:v>
                </c:pt>
              </c:strCache>
            </c:strRef>
          </c:tx>
          <c:spPr>
            <a:ln w="28575" cap="rnd">
              <a:solidFill>
                <a:schemeClr val="accent3"/>
              </a:solidFill>
              <a:prstDash val="sysDash"/>
              <a:round/>
            </a:ln>
            <a:effectLst/>
          </c:spPr>
          <c:marker>
            <c:symbol val="circle"/>
            <c:size val="5"/>
            <c:spPr>
              <a:solidFill>
                <a:schemeClr val="accent3"/>
              </a:solidFill>
              <a:ln w="9525">
                <a:solidFill>
                  <a:schemeClr val="accent3"/>
                </a:solidFill>
                <a:prstDash val="sysDash"/>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D57F-45FE-9310-859A520A7339}"/>
                </c:ext>
              </c:extLst>
            </c:dLbl>
            <c:dLbl>
              <c:idx val="1"/>
              <c:delete val="1"/>
              <c:extLst>
                <c:ext xmlns:c15="http://schemas.microsoft.com/office/drawing/2012/chart" uri="{CE6537A1-D6FC-4f65-9D91-7224C49458BB}"/>
                <c:ext xmlns:c16="http://schemas.microsoft.com/office/drawing/2014/chart" uri="{C3380CC4-5D6E-409C-BE32-E72D297353CC}">
                  <c16:uniqueId val="{00000017-D57F-45FE-9310-859A520A7339}"/>
                </c:ext>
              </c:extLst>
            </c:dLbl>
            <c:dLbl>
              <c:idx val="2"/>
              <c:delete val="1"/>
              <c:extLst>
                <c:ext xmlns:c15="http://schemas.microsoft.com/office/drawing/2012/chart" uri="{CE6537A1-D6FC-4f65-9D91-7224C49458BB}"/>
                <c:ext xmlns:c16="http://schemas.microsoft.com/office/drawing/2014/chart" uri="{C3380CC4-5D6E-409C-BE32-E72D297353CC}">
                  <c16:uniqueId val="{00000018-D57F-45FE-9310-859A520A7339}"/>
                </c:ext>
              </c:extLst>
            </c:dLbl>
            <c:dLbl>
              <c:idx val="3"/>
              <c:delete val="1"/>
              <c:extLst>
                <c:ext xmlns:c15="http://schemas.microsoft.com/office/drawing/2012/chart" uri="{CE6537A1-D6FC-4f65-9D91-7224C49458BB}"/>
                <c:ext xmlns:c16="http://schemas.microsoft.com/office/drawing/2014/chart" uri="{C3380CC4-5D6E-409C-BE32-E72D297353CC}">
                  <c16:uniqueId val="{00000019-D57F-45FE-9310-859A520A7339}"/>
                </c:ext>
              </c:extLst>
            </c:dLbl>
            <c:dLbl>
              <c:idx val="4"/>
              <c:delete val="1"/>
              <c:extLst>
                <c:ext xmlns:c15="http://schemas.microsoft.com/office/drawing/2012/chart" uri="{CE6537A1-D6FC-4f65-9D91-7224C49458BB}"/>
                <c:ext xmlns:c16="http://schemas.microsoft.com/office/drawing/2014/chart" uri="{C3380CC4-5D6E-409C-BE32-E72D297353CC}">
                  <c16:uniqueId val="{0000001A-D57F-45FE-9310-859A520A7339}"/>
                </c:ext>
              </c:extLst>
            </c:dLbl>
            <c:dLbl>
              <c:idx val="5"/>
              <c:delete val="1"/>
              <c:extLst>
                <c:ext xmlns:c15="http://schemas.microsoft.com/office/drawing/2012/chart" uri="{CE6537A1-D6FC-4f65-9D91-7224C49458BB}"/>
                <c:ext xmlns:c16="http://schemas.microsoft.com/office/drawing/2014/chart" uri="{C3380CC4-5D6E-409C-BE32-E72D297353CC}">
                  <c16:uniqueId val="{0000001B-D57F-45FE-9310-859A520A7339}"/>
                </c:ext>
              </c:extLst>
            </c:dLbl>
            <c:dLbl>
              <c:idx val="6"/>
              <c:delete val="1"/>
              <c:extLst>
                <c:ext xmlns:c15="http://schemas.microsoft.com/office/drawing/2012/chart" uri="{CE6537A1-D6FC-4f65-9D91-7224C49458BB}"/>
                <c:ext xmlns:c16="http://schemas.microsoft.com/office/drawing/2014/chart" uri="{C3380CC4-5D6E-409C-BE32-E72D297353CC}">
                  <c16:uniqueId val="{0000001C-D57F-45FE-9310-859A520A7339}"/>
                </c:ext>
              </c:extLst>
            </c:dLbl>
            <c:dLbl>
              <c:idx val="7"/>
              <c:delete val="1"/>
              <c:extLst>
                <c:ext xmlns:c15="http://schemas.microsoft.com/office/drawing/2012/chart" uri="{CE6537A1-D6FC-4f65-9D91-7224C49458BB}"/>
                <c:ext xmlns:c16="http://schemas.microsoft.com/office/drawing/2014/chart" uri="{C3380CC4-5D6E-409C-BE32-E72D297353CC}">
                  <c16:uniqueId val="{0000001D-D57F-45FE-9310-859A520A7339}"/>
                </c:ext>
              </c:extLst>
            </c:dLbl>
            <c:dLbl>
              <c:idx val="8"/>
              <c:delete val="1"/>
              <c:extLst>
                <c:ext xmlns:c15="http://schemas.microsoft.com/office/drawing/2012/chart" uri="{CE6537A1-D6FC-4f65-9D91-7224C49458BB}"/>
                <c:ext xmlns:c16="http://schemas.microsoft.com/office/drawing/2014/chart" uri="{C3380CC4-5D6E-409C-BE32-E72D297353CC}">
                  <c16:uniqueId val="{0000001E-D57F-45FE-9310-859A520A7339}"/>
                </c:ext>
              </c:extLst>
            </c:dLbl>
            <c:dLbl>
              <c:idx val="9"/>
              <c:delete val="1"/>
              <c:extLst>
                <c:ext xmlns:c15="http://schemas.microsoft.com/office/drawing/2012/chart" uri="{CE6537A1-D6FC-4f65-9D91-7224C49458BB}"/>
                <c:ext xmlns:c16="http://schemas.microsoft.com/office/drawing/2014/chart" uri="{C3380CC4-5D6E-409C-BE32-E72D297353CC}">
                  <c16:uniqueId val="{0000001F-D57F-45FE-9310-859A520A7339}"/>
                </c:ext>
              </c:extLst>
            </c:dLbl>
            <c:dLbl>
              <c:idx val="10"/>
              <c:delete val="1"/>
              <c:extLst>
                <c:ext xmlns:c15="http://schemas.microsoft.com/office/drawing/2012/chart" uri="{CE6537A1-D6FC-4f65-9D91-7224C49458BB}"/>
                <c:ext xmlns:c16="http://schemas.microsoft.com/office/drawing/2014/chart" uri="{C3380CC4-5D6E-409C-BE32-E72D297353CC}">
                  <c16:uniqueId val="{00000020-D57F-45FE-9310-859A520A7339}"/>
                </c:ext>
              </c:extLst>
            </c:dLbl>
            <c:dLbl>
              <c:idx val="11"/>
              <c:delete val="1"/>
              <c:extLst>
                <c:ext xmlns:c15="http://schemas.microsoft.com/office/drawing/2012/chart" uri="{CE6537A1-D6FC-4f65-9D91-7224C49458BB}"/>
                <c:ext xmlns:c16="http://schemas.microsoft.com/office/drawing/2014/chart" uri="{C3380CC4-5D6E-409C-BE32-E72D297353CC}">
                  <c16:uniqueId val="{00000021-D57F-45FE-9310-859A520A7339}"/>
                </c:ext>
              </c:extLst>
            </c:dLbl>
            <c:dLbl>
              <c:idx val="12"/>
              <c:delete val="1"/>
              <c:extLst>
                <c:ext xmlns:c15="http://schemas.microsoft.com/office/drawing/2012/chart" uri="{CE6537A1-D6FC-4f65-9D91-7224C49458BB}"/>
                <c:ext xmlns:c16="http://schemas.microsoft.com/office/drawing/2014/chart" uri="{C3380CC4-5D6E-409C-BE32-E72D297353CC}">
                  <c16:uniqueId val="{00000022-D57F-45FE-9310-859A520A7339}"/>
                </c:ext>
              </c:extLst>
            </c:dLbl>
            <c:dLbl>
              <c:idx val="13"/>
              <c:delete val="1"/>
              <c:extLst>
                <c:ext xmlns:c15="http://schemas.microsoft.com/office/drawing/2012/chart" uri="{CE6537A1-D6FC-4f65-9D91-7224C49458BB}"/>
                <c:ext xmlns:c16="http://schemas.microsoft.com/office/drawing/2014/chart" uri="{C3380CC4-5D6E-409C-BE32-E72D297353CC}">
                  <c16:uniqueId val="{00000023-D57F-45FE-9310-859A520A7339}"/>
                </c:ext>
              </c:extLst>
            </c:dLbl>
            <c:dLbl>
              <c:idx val="14"/>
              <c:delete val="1"/>
              <c:extLst>
                <c:ext xmlns:c15="http://schemas.microsoft.com/office/drawing/2012/chart" uri="{CE6537A1-D6FC-4f65-9D91-7224C49458BB}"/>
                <c:ext xmlns:c16="http://schemas.microsoft.com/office/drawing/2014/chart" uri="{C3380CC4-5D6E-409C-BE32-E72D297353CC}">
                  <c16:uniqueId val="{00000024-D57F-45FE-9310-859A520A7339}"/>
                </c:ext>
              </c:extLst>
            </c:dLbl>
            <c:dLbl>
              <c:idx val="15"/>
              <c:delete val="1"/>
              <c:extLst>
                <c:ext xmlns:c15="http://schemas.microsoft.com/office/drawing/2012/chart" uri="{CE6537A1-D6FC-4f65-9D91-7224C49458BB}"/>
                <c:ext xmlns:c16="http://schemas.microsoft.com/office/drawing/2014/chart" uri="{C3380CC4-5D6E-409C-BE32-E72D297353CC}">
                  <c16:uniqueId val="{00000025-D57F-45FE-9310-859A520A7339}"/>
                </c:ext>
              </c:extLst>
            </c:dLbl>
            <c:dLbl>
              <c:idx val="16"/>
              <c:delete val="1"/>
              <c:extLst>
                <c:ext xmlns:c15="http://schemas.microsoft.com/office/drawing/2012/chart" uri="{CE6537A1-D6FC-4f65-9D91-7224C49458BB}"/>
                <c:ext xmlns:c16="http://schemas.microsoft.com/office/drawing/2014/chart" uri="{C3380CC4-5D6E-409C-BE32-E72D297353CC}">
                  <c16:uniqueId val="{00000026-D57F-45FE-9310-859A520A7339}"/>
                </c:ext>
              </c:extLst>
            </c:dLbl>
            <c:dLbl>
              <c:idx val="17"/>
              <c:delete val="1"/>
              <c:extLst>
                <c:ext xmlns:c15="http://schemas.microsoft.com/office/drawing/2012/chart" uri="{CE6537A1-D6FC-4f65-9D91-7224C49458BB}"/>
                <c:ext xmlns:c16="http://schemas.microsoft.com/office/drawing/2014/chart" uri="{C3380CC4-5D6E-409C-BE32-E72D297353CC}">
                  <c16:uniqueId val="{00000027-D57F-45FE-9310-859A520A7339}"/>
                </c:ext>
              </c:extLst>
            </c:dLbl>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17th – 20th Dec '21</c:v>
                </c:pt>
                <c:pt idx="1">
                  <c:v>29th Dec – 
4th Jan '22</c:v>
                </c:pt>
                <c:pt idx="2">
                  <c:v>28th – 31st Jan ’22</c:v>
                </c:pt>
                <c:pt idx="3">
                  <c:v>15th – 16th  Feb ’22</c:v>
                </c:pt>
                <c:pt idx="4">
                  <c:v>30th Mar – 
4th Apr ’22</c:v>
                </c:pt>
                <c:pt idx="5">
                  <c:v>29th Apr –
3rd May’22</c:v>
                </c:pt>
                <c:pt idx="6">
                  <c:v>10th – 17th Jun ‘22</c:v>
                </c:pt>
                <c:pt idx="7">
                  <c:v>29th Aug – 
5th Sept ‘22</c:v>
                </c:pt>
                <c:pt idx="8">
                  <c:v>6th – 19th Sept ‘22</c:v>
                </c:pt>
                <c:pt idx="9">
                  <c:v>20th Sept – 3rd Oct ‘22</c:v>
                </c:pt>
                <c:pt idx="10">
                  <c:v>4th - 17th 
Oct '22</c:v>
                </c:pt>
                <c:pt idx="11">
                  <c:v>18th - 31st 
Oct '22</c:v>
                </c:pt>
                <c:pt idx="12">
                  <c:v>1st - 14th 
Nov '22</c:v>
                </c:pt>
                <c:pt idx="13">
                  <c:v>15th - 28th Nov '22</c:v>
                </c:pt>
                <c:pt idx="14">
                  <c:v>29th Nov - 12th Dec '22</c:v>
                </c:pt>
                <c:pt idx="15">
                  <c:v>13th Dec - 2nd Jan '23</c:v>
                </c:pt>
                <c:pt idx="16">
                  <c:v>3rd - 16th
Jan '23</c:v>
                </c:pt>
                <c:pt idx="17">
                  <c:v>17th - 30th
Jan '23</c:v>
                </c:pt>
                <c:pt idx="18">
                  <c:v>31st Jan -
13th Feb '23</c:v>
                </c:pt>
              </c:strCache>
            </c:strRef>
          </c:cat>
          <c:val>
            <c:numRef>
              <c:f>Sheet1!$D$2:$D$20</c:f>
              <c:numCache>
                <c:formatCode>0%</c:formatCode>
                <c:ptCount val="19"/>
                <c:pt idx="0">
                  <c:v>0.1</c:v>
                </c:pt>
                <c:pt idx="1">
                  <c:v>0.08</c:v>
                </c:pt>
                <c:pt idx="2">
                  <c:v>0.1</c:v>
                </c:pt>
                <c:pt idx="3">
                  <c:v>0.09</c:v>
                </c:pt>
                <c:pt idx="4">
                  <c:v>0.17</c:v>
                </c:pt>
                <c:pt idx="5">
                  <c:v>0.19</c:v>
                </c:pt>
                <c:pt idx="6">
                  <c:v>0.18</c:v>
                </c:pt>
                <c:pt idx="7">
                  <c:v>0.22112540225089999</c:v>
                </c:pt>
                <c:pt idx="8">
                  <c:v>0.16067747886930001</c:v>
                </c:pt>
                <c:pt idx="9">
                  <c:v>0.13038291251670001</c:v>
                </c:pt>
                <c:pt idx="10">
                  <c:v>0.1109645508367</c:v>
                </c:pt>
                <c:pt idx="11">
                  <c:v>0.1</c:v>
                </c:pt>
                <c:pt idx="12">
                  <c:v>0.12</c:v>
                </c:pt>
                <c:pt idx="13">
                  <c:v>0.16</c:v>
                </c:pt>
                <c:pt idx="14">
                  <c:v>0.16</c:v>
                </c:pt>
                <c:pt idx="15">
                  <c:v>0.12</c:v>
                </c:pt>
                <c:pt idx="16">
                  <c:v>0.09</c:v>
                </c:pt>
                <c:pt idx="17">
                  <c:v>0.16</c:v>
                </c:pt>
                <c:pt idx="18">
                  <c:v>0.13</c:v>
                </c:pt>
              </c:numCache>
            </c:numRef>
          </c:val>
          <c:smooth val="1"/>
          <c:extLst>
            <c:ext xmlns:c16="http://schemas.microsoft.com/office/drawing/2014/chart" uri="{C3380CC4-5D6E-409C-BE32-E72D297353CC}">
              <c16:uniqueId val="{00000028-D57F-45FE-9310-859A520A7339}"/>
            </c:ext>
          </c:extLst>
        </c:ser>
        <c:ser>
          <c:idx val="3"/>
          <c:order val="3"/>
          <c:tx>
            <c:strRef>
              <c:f>Sheet1!$E$1</c:f>
              <c:strCache>
                <c:ptCount val="1"/>
                <c:pt idx="0">
                  <c:v>Testing due to contact with COVID-19 NET</c:v>
                </c:pt>
              </c:strCache>
            </c:strRef>
          </c:tx>
          <c:spPr>
            <a:ln w="28575" cap="rnd" cmpd="dbl">
              <a:solidFill>
                <a:schemeClr val="accent3">
                  <a:lumMod val="50000"/>
                </a:schemeClr>
              </a:solidFill>
              <a:prstDash val="solid"/>
              <a:round/>
            </a:ln>
            <a:effectLst/>
          </c:spPr>
          <c:marker>
            <c:symbol val="circle"/>
            <c:size val="5"/>
            <c:spPr>
              <a:solidFill>
                <a:schemeClr val="accent3"/>
              </a:solidFill>
              <a:ln w="9525">
                <a:solidFill>
                  <a:schemeClr val="accent3">
                    <a:lumMod val="50000"/>
                  </a:schemeClr>
                </a:solidFill>
                <a:prstDash val="lgDashDotDot"/>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D57F-45FE-9310-859A520A7339}"/>
                </c:ext>
              </c:extLst>
            </c:dLbl>
            <c:dLbl>
              <c:idx val="18"/>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D57F-45FE-9310-859A520A7339}"/>
                </c:ext>
              </c:extLst>
            </c:dLbl>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17th – 20th Dec '21</c:v>
                </c:pt>
                <c:pt idx="1">
                  <c:v>29th Dec – 
4th Jan '22</c:v>
                </c:pt>
                <c:pt idx="2">
                  <c:v>28th – 31st Jan ’22</c:v>
                </c:pt>
                <c:pt idx="3">
                  <c:v>15th – 16th  Feb ’22</c:v>
                </c:pt>
                <c:pt idx="4">
                  <c:v>30th Mar – 
4th Apr ’22</c:v>
                </c:pt>
                <c:pt idx="5">
                  <c:v>29th Apr –
3rd May’22</c:v>
                </c:pt>
                <c:pt idx="6">
                  <c:v>10th – 17th Jun ‘22</c:v>
                </c:pt>
                <c:pt idx="7">
                  <c:v>29th Aug – 
5th Sept ‘22</c:v>
                </c:pt>
                <c:pt idx="8">
                  <c:v>6th – 19th Sept ‘22</c:v>
                </c:pt>
                <c:pt idx="9">
                  <c:v>20th Sept – 3rd Oct ‘22</c:v>
                </c:pt>
                <c:pt idx="10">
                  <c:v>4th - 17th 
Oct '22</c:v>
                </c:pt>
                <c:pt idx="11">
                  <c:v>18th - 31st 
Oct '22</c:v>
                </c:pt>
                <c:pt idx="12">
                  <c:v>1st - 14th 
Nov '22</c:v>
                </c:pt>
                <c:pt idx="13">
                  <c:v>15th - 28th Nov '22</c:v>
                </c:pt>
                <c:pt idx="14">
                  <c:v>29th Nov - 12th Dec '22</c:v>
                </c:pt>
                <c:pt idx="15">
                  <c:v>13th Dec - 2nd Jan '23</c:v>
                </c:pt>
                <c:pt idx="16">
                  <c:v>3rd - 16th
Jan '23</c:v>
                </c:pt>
                <c:pt idx="17">
                  <c:v>17th - 30th
Jan '23</c:v>
                </c:pt>
                <c:pt idx="18">
                  <c:v>31st Jan -
13th Feb '23</c:v>
                </c:pt>
              </c:strCache>
            </c:strRef>
          </c:cat>
          <c:val>
            <c:numRef>
              <c:f>Sheet1!$E$2:$E$20</c:f>
              <c:numCache>
                <c:formatCode>0%</c:formatCode>
                <c:ptCount val="19"/>
                <c:pt idx="0">
                  <c:v>0.22</c:v>
                </c:pt>
                <c:pt idx="1">
                  <c:v>0.23</c:v>
                </c:pt>
                <c:pt idx="2">
                  <c:v>0.25</c:v>
                </c:pt>
                <c:pt idx="3">
                  <c:v>0.28000000000000003</c:v>
                </c:pt>
                <c:pt idx="4">
                  <c:v>0.28999999999999998</c:v>
                </c:pt>
                <c:pt idx="5">
                  <c:v>0.24</c:v>
                </c:pt>
                <c:pt idx="6">
                  <c:v>0.18</c:v>
                </c:pt>
                <c:pt idx="7">
                  <c:v>0.29811572298220002</c:v>
                </c:pt>
                <c:pt idx="8">
                  <c:v>0.15968808727780001</c:v>
                </c:pt>
                <c:pt idx="9">
                  <c:v>0.2287945995547</c:v>
                </c:pt>
                <c:pt idx="10">
                  <c:v>0.2740932401301</c:v>
                </c:pt>
                <c:pt idx="11">
                  <c:v>0.27</c:v>
                </c:pt>
                <c:pt idx="12">
                  <c:v>0.19</c:v>
                </c:pt>
                <c:pt idx="13">
                  <c:v>0.21</c:v>
                </c:pt>
                <c:pt idx="14">
                  <c:v>0.2</c:v>
                </c:pt>
                <c:pt idx="15">
                  <c:v>0.22</c:v>
                </c:pt>
                <c:pt idx="16">
                  <c:v>0.18</c:v>
                </c:pt>
                <c:pt idx="17">
                  <c:v>0.16</c:v>
                </c:pt>
                <c:pt idx="18">
                  <c:v>0.2</c:v>
                </c:pt>
              </c:numCache>
            </c:numRef>
          </c:val>
          <c:smooth val="1"/>
          <c:extLst>
            <c:ext xmlns:c16="http://schemas.microsoft.com/office/drawing/2014/chart" uri="{C3380CC4-5D6E-409C-BE32-E72D297353CC}">
              <c16:uniqueId val="{0000002B-D57F-45FE-9310-859A520A7339}"/>
            </c:ext>
          </c:extLst>
        </c:ser>
        <c:ser>
          <c:idx val="4"/>
          <c:order val="4"/>
          <c:tx>
            <c:strRef>
              <c:f>Sheet1!$F$1</c:f>
              <c:strCache>
                <c:ptCount val="1"/>
                <c:pt idx="0">
                  <c:v>For my own peace of mind</c:v>
                </c:pt>
              </c:strCache>
            </c:strRef>
          </c:tx>
          <c:spPr>
            <a:ln w="28575" cap="rnd" cmpd="dbl">
              <a:solidFill>
                <a:schemeClr val="tx2">
                  <a:lumMod val="60000"/>
                  <a:lumOff val="40000"/>
                </a:schemeClr>
              </a:solidFill>
              <a:prstDash val="sysDash"/>
              <a:round/>
            </a:ln>
            <a:effectLst/>
          </c:spPr>
          <c:marker>
            <c:symbol val="diamond"/>
            <c:size val="5"/>
            <c:spPr>
              <a:solidFill>
                <a:schemeClr val="accent3"/>
              </a:solidFill>
              <a:ln w="9525">
                <a:solidFill>
                  <a:schemeClr val="accent3"/>
                </a:solidFill>
                <a:prstDash val="sysDash"/>
              </a:ln>
              <a:effectLst/>
            </c:spPr>
          </c:marker>
          <c:dLbls>
            <c:dLbl>
              <c:idx val="0"/>
              <c:layout>
                <c:manualLayout>
                  <c:x val="-4.1953066933908975E-2"/>
                  <c:y val="-2.02953271915432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AD3-4DB7-B9CC-466255C85119}"/>
                </c:ext>
              </c:extLst>
            </c:dLbl>
            <c:dLbl>
              <c:idx val="18"/>
              <c:layout>
                <c:manualLayout>
                  <c:x val="-2.962657123397158E-3"/>
                  <c:y val="-3.26002231352390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AD3-4DB7-B9CC-466255C8511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Sheet1!$A$2:$A$20</c:f>
              <c:strCache>
                <c:ptCount val="19"/>
                <c:pt idx="0">
                  <c:v>17th – 20th Dec '21</c:v>
                </c:pt>
                <c:pt idx="1">
                  <c:v>29th Dec – 
4th Jan '22</c:v>
                </c:pt>
                <c:pt idx="2">
                  <c:v>28th – 31st Jan ’22</c:v>
                </c:pt>
                <c:pt idx="3">
                  <c:v>15th – 16th  Feb ’22</c:v>
                </c:pt>
                <c:pt idx="4">
                  <c:v>30th Mar – 
4th Apr ’22</c:v>
                </c:pt>
                <c:pt idx="5">
                  <c:v>29th Apr –
3rd May’22</c:v>
                </c:pt>
                <c:pt idx="6">
                  <c:v>10th – 17th Jun ‘22</c:v>
                </c:pt>
                <c:pt idx="7">
                  <c:v>29th Aug – 
5th Sept ‘22</c:v>
                </c:pt>
                <c:pt idx="8">
                  <c:v>6th – 19th Sept ‘22</c:v>
                </c:pt>
                <c:pt idx="9">
                  <c:v>20th Sept – 3rd Oct ‘22</c:v>
                </c:pt>
                <c:pt idx="10">
                  <c:v>4th - 17th 
Oct '22</c:v>
                </c:pt>
                <c:pt idx="11">
                  <c:v>18th - 31st 
Oct '22</c:v>
                </c:pt>
                <c:pt idx="12">
                  <c:v>1st - 14th 
Nov '22</c:v>
                </c:pt>
                <c:pt idx="13">
                  <c:v>15th - 28th Nov '22</c:v>
                </c:pt>
                <c:pt idx="14">
                  <c:v>29th Nov - 12th Dec '22</c:v>
                </c:pt>
                <c:pt idx="15">
                  <c:v>13th Dec - 2nd Jan '23</c:v>
                </c:pt>
                <c:pt idx="16">
                  <c:v>3rd - 16th
Jan '23</c:v>
                </c:pt>
                <c:pt idx="17">
                  <c:v>17th - 30th
Jan '23</c:v>
                </c:pt>
                <c:pt idx="18">
                  <c:v>31st Jan -
13th Feb '23</c:v>
                </c:pt>
              </c:strCache>
            </c:strRef>
          </c:cat>
          <c:val>
            <c:numRef>
              <c:f>Sheet1!$F$2:$F$20</c:f>
              <c:numCache>
                <c:formatCode>0%</c:formatCode>
                <c:ptCount val="19"/>
                <c:pt idx="0">
                  <c:v>0.39</c:v>
                </c:pt>
                <c:pt idx="1">
                  <c:v>0.37</c:v>
                </c:pt>
                <c:pt idx="2">
                  <c:v>0.31</c:v>
                </c:pt>
                <c:pt idx="4">
                  <c:v>0.32</c:v>
                </c:pt>
                <c:pt idx="5">
                  <c:v>0.3</c:v>
                </c:pt>
                <c:pt idx="6">
                  <c:v>0.32</c:v>
                </c:pt>
                <c:pt idx="7">
                  <c:v>0.33</c:v>
                </c:pt>
                <c:pt idx="8">
                  <c:v>0.37</c:v>
                </c:pt>
                <c:pt idx="9">
                  <c:v>0.28999999999999998</c:v>
                </c:pt>
                <c:pt idx="10">
                  <c:v>0.28999999999999998</c:v>
                </c:pt>
                <c:pt idx="11">
                  <c:v>0.31</c:v>
                </c:pt>
                <c:pt idx="12">
                  <c:v>0.33</c:v>
                </c:pt>
                <c:pt idx="13">
                  <c:v>0.32</c:v>
                </c:pt>
                <c:pt idx="14">
                  <c:v>0.32</c:v>
                </c:pt>
                <c:pt idx="15">
                  <c:v>0.31</c:v>
                </c:pt>
                <c:pt idx="16">
                  <c:v>0.32</c:v>
                </c:pt>
                <c:pt idx="17">
                  <c:v>0.31</c:v>
                </c:pt>
                <c:pt idx="18">
                  <c:v>0.35</c:v>
                </c:pt>
              </c:numCache>
            </c:numRef>
          </c:val>
          <c:smooth val="0"/>
          <c:extLst>
            <c:ext xmlns:c16="http://schemas.microsoft.com/office/drawing/2014/chart" uri="{C3380CC4-5D6E-409C-BE32-E72D297353CC}">
              <c16:uniqueId val="{00000000-8AD3-4DB7-B9CC-466255C85119}"/>
            </c:ext>
          </c:extLst>
        </c:ser>
        <c:ser>
          <c:idx val="5"/>
          <c:order val="5"/>
          <c:tx>
            <c:strRef>
              <c:f>Sheet1!$G$1</c:f>
              <c:strCache>
                <c:ptCount val="1"/>
                <c:pt idx="0">
                  <c:v>It's the right thing to do</c:v>
                </c:pt>
              </c:strCache>
            </c:strRef>
          </c:tx>
          <c:spPr>
            <a:ln w="28575" cap="rnd" cmpd="dbl">
              <a:solidFill>
                <a:schemeClr val="tx2"/>
              </a:solidFill>
              <a:prstDash val="dash"/>
              <a:round/>
            </a:ln>
            <a:effectLst/>
          </c:spPr>
          <c:marker>
            <c:symbol val="diamond"/>
            <c:size val="5"/>
            <c:spPr>
              <a:solidFill>
                <a:schemeClr val="accent3"/>
              </a:solidFill>
              <a:ln w="9525">
                <a:solidFill>
                  <a:schemeClr val="accent3"/>
                </a:solidFill>
                <a:prstDash val="dash"/>
              </a:ln>
              <a:effectLst/>
            </c:spPr>
          </c:marker>
          <c:dLbls>
            <c:dLbl>
              <c:idx val="0"/>
              <c:layout>
                <c:manualLayout>
                  <c:x val="-3.8408484223862449E-2"/>
                  <c:y val="1.96955846254684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AD3-4DB7-B9CC-466255C85119}"/>
                </c:ext>
              </c:extLst>
            </c:dLbl>
            <c:dLbl>
              <c:idx val="18"/>
              <c:layout>
                <c:manualLayout>
                  <c:x val="-5.9960198336613858E-4"/>
                  <c:y val="-1.10666552337712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AD3-4DB7-B9CC-466255C8511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Sheet1!$A$2:$A$20</c:f>
              <c:strCache>
                <c:ptCount val="19"/>
                <c:pt idx="0">
                  <c:v>17th – 20th Dec '21</c:v>
                </c:pt>
                <c:pt idx="1">
                  <c:v>29th Dec – 
4th Jan '22</c:v>
                </c:pt>
                <c:pt idx="2">
                  <c:v>28th – 31st Jan ’22</c:v>
                </c:pt>
                <c:pt idx="3">
                  <c:v>15th – 16th  Feb ’22</c:v>
                </c:pt>
                <c:pt idx="4">
                  <c:v>30th Mar – 
4th Apr ’22</c:v>
                </c:pt>
                <c:pt idx="5">
                  <c:v>29th Apr –
3rd May’22</c:v>
                </c:pt>
                <c:pt idx="6">
                  <c:v>10th – 17th Jun ‘22</c:v>
                </c:pt>
                <c:pt idx="7">
                  <c:v>29th Aug – 
5th Sept ‘22</c:v>
                </c:pt>
                <c:pt idx="8">
                  <c:v>6th – 19th Sept ‘22</c:v>
                </c:pt>
                <c:pt idx="9">
                  <c:v>20th Sept – 3rd Oct ‘22</c:v>
                </c:pt>
                <c:pt idx="10">
                  <c:v>4th - 17th 
Oct '22</c:v>
                </c:pt>
                <c:pt idx="11">
                  <c:v>18th - 31st 
Oct '22</c:v>
                </c:pt>
                <c:pt idx="12">
                  <c:v>1st - 14th 
Nov '22</c:v>
                </c:pt>
                <c:pt idx="13">
                  <c:v>15th - 28th Nov '22</c:v>
                </c:pt>
                <c:pt idx="14">
                  <c:v>29th Nov - 12th Dec '22</c:v>
                </c:pt>
                <c:pt idx="15">
                  <c:v>13th Dec - 2nd Jan '23</c:v>
                </c:pt>
                <c:pt idx="16">
                  <c:v>3rd - 16th
Jan '23</c:v>
                </c:pt>
                <c:pt idx="17">
                  <c:v>17th - 30th
Jan '23</c:v>
                </c:pt>
                <c:pt idx="18">
                  <c:v>31st Jan -
13th Feb '23</c:v>
                </c:pt>
              </c:strCache>
            </c:strRef>
          </c:cat>
          <c:val>
            <c:numRef>
              <c:f>Sheet1!$G$2:$G$20</c:f>
              <c:numCache>
                <c:formatCode>0%</c:formatCode>
                <c:ptCount val="19"/>
                <c:pt idx="0">
                  <c:v>0.31</c:v>
                </c:pt>
                <c:pt idx="1">
                  <c:v>0.31</c:v>
                </c:pt>
                <c:pt idx="2">
                  <c:v>0.23</c:v>
                </c:pt>
                <c:pt idx="4">
                  <c:v>0.24</c:v>
                </c:pt>
                <c:pt idx="5">
                  <c:v>0.21</c:v>
                </c:pt>
                <c:pt idx="6">
                  <c:v>0.25</c:v>
                </c:pt>
                <c:pt idx="7">
                  <c:v>0.22</c:v>
                </c:pt>
                <c:pt idx="8">
                  <c:v>0.26</c:v>
                </c:pt>
                <c:pt idx="9">
                  <c:v>0.28999999999999998</c:v>
                </c:pt>
                <c:pt idx="10">
                  <c:v>0.23</c:v>
                </c:pt>
                <c:pt idx="11">
                  <c:v>0.27</c:v>
                </c:pt>
                <c:pt idx="12">
                  <c:v>0.23</c:v>
                </c:pt>
                <c:pt idx="13">
                  <c:v>0.28000000000000003</c:v>
                </c:pt>
                <c:pt idx="14">
                  <c:v>0.2</c:v>
                </c:pt>
                <c:pt idx="15">
                  <c:v>0.24</c:v>
                </c:pt>
                <c:pt idx="16">
                  <c:v>0.25</c:v>
                </c:pt>
                <c:pt idx="17">
                  <c:v>0.24</c:v>
                </c:pt>
                <c:pt idx="18">
                  <c:v>0.26</c:v>
                </c:pt>
              </c:numCache>
            </c:numRef>
          </c:val>
          <c:smooth val="0"/>
          <c:extLst>
            <c:ext xmlns:c16="http://schemas.microsoft.com/office/drawing/2014/chart" uri="{C3380CC4-5D6E-409C-BE32-E72D297353CC}">
              <c16:uniqueId val="{00000001-8AD3-4DB7-B9CC-466255C85119}"/>
            </c:ext>
          </c:extLst>
        </c:ser>
        <c:dLbls>
          <c:dLblPos val="r"/>
          <c:showLegendKey val="0"/>
          <c:showVal val="1"/>
          <c:showCatName val="0"/>
          <c:showSerName val="0"/>
          <c:showPercent val="0"/>
          <c:showBubbleSize val="0"/>
        </c:dLbls>
        <c:marker val="1"/>
        <c:smooth val="0"/>
        <c:axId val="722575887"/>
        <c:axId val="722578799"/>
      </c:lineChart>
      <c:catAx>
        <c:axId val="722575887"/>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550" b="0" i="0" u="none" strike="noStrike" kern="1200" baseline="0">
                <a:solidFill>
                  <a:schemeClr val="tx1">
                    <a:lumMod val="65000"/>
                    <a:lumOff val="35000"/>
                  </a:schemeClr>
                </a:solidFill>
                <a:latin typeface="+mn-lt"/>
                <a:ea typeface="+mn-ea"/>
                <a:cs typeface="+mn-cs"/>
              </a:defRPr>
            </a:pPr>
            <a:endParaRPr lang="en-US"/>
          </a:p>
        </c:txPr>
        <c:crossAx val="722578799"/>
        <c:crosses val="autoZero"/>
        <c:auto val="1"/>
        <c:lblAlgn val="ctr"/>
        <c:lblOffset val="100"/>
        <c:noMultiLvlLbl val="0"/>
      </c:catAx>
      <c:valAx>
        <c:axId val="722578799"/>
        <c:scaling>
          <c:orientation val="minMax"/>
          <c:max val="0.70000000000000007"/>
          <c:min val="0"/>
        </c:scaling>
        <c:delete val="1"/>
        <c:axPos val="l"/>
        <c:numFmt formatCode="0%" sourceLinked="1"/>
        <c:majorTickMark val="out"/>
        <c:minorTickMark val="none"/>
        <c:tickLblPos val="nextTo"/>
        <c:crossAx val="722575887"/>
        <c:crosses val="autoZero"/>
        <c:crossBetween val="between"/>
      </c:valAx>
      <c:spPr>
        <a:noFill/>
        <a:ln>
          <a:noFill/>
        </a:ln>
        <a:effectLst/>
      </c:spPr>
    </c:plotArea>
    <c:legend>
      <c:legendPos val="l"/>
      <c:layout>
        <c:manualLayout>
          <c:xMode val="edge"/>
          <c:yMode val="edge"/>
          <c:x val="5.9076378500775486E-3"/>
          <c:y val="3.5139440146612348E-2"/>
          <c:w val="0.1824278568103947"/>
          <c:h val="0.9467348183501846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832366087759858E-2"/>
          <c:y val="0.16738746307637967"/>
          <c:w val="0.94380933850053728"/>
          <c:h val="0.71768335926325211"/>
        </c:manualLayout>
      </c:layout>
      <c:lineChart>
        <c:grouping val="standard"/>
        <c:varyColors val="0"/>
        <c:ser>
          <c:idx val="0"/>
          <c:order val="0"/>
          <c:tx>
            <c:strRef>
              <c:f>Sheet1!$B$1</c:f>
              <c:strCache>
                <c:ptCount val="1"/>
                <c:pt idx="0">
                  <c:v>Total population</c:v>
                </c:pt>
              </c:strCache>
            </c:strRef>
          </c:tx>
          <c:spPr>
            <a:ln w="9525" cap="rnd">
              <a:solidFill>
                <a:schemeClr val="tx1"/>
              </a:solidFill>
              <a:prstDash val="dash"/>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EB9-4BC3-A72F-C586AC9513B0}"/>
                </c:ext>
              </c:extLst>
            </c:dLbl>
            <c:dLbl>
              <c:idx val="19"/>
              <c:layout>
                <c:manualLayout>
                  <c:x val="0"/>
                  <c:y val="-1.53811199296198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EB9-4BC3-A72F-C586AC9513B0}"/>
                </c:ext>
              </c:extLst>
            </c:dLbl>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Sheet1!$A$2:$A$21</c:f>
              <c:strCache>
                <c:ptCount val="20"/>
                <c:pt idx="0">
                  <c:v>17th – 20th Dec '21</c:v>
                </c:pt>
                <c:pt idx="1">
                  <c:v>29th Dec – 
4th Jan '22</c:v>
                </c:pt>
                <c:pt idx="2">
                  <c:v>14th – 17th 
Jan ‘22</c:v>
                </c:pt>
                <c:pt idx="3">
                  <c:v>28th – 31st 
Jan ’22</c:v>
                </c:pt>
                <c:pt idx="4">
                  <c:v>15th  – 16th  
Feb ’22</c:v>
                </c:pt>
                <c:pt idx="5">
                  <c:v>30th  Mar – 
4th April’22</c:v>
                </c:pt>
                <c:pt idx="6">
                  <c:v>29th Apr –  
3rd May’22</c:v>
                </c:pt>
                <c:pt idx="7">
                  <c:v>10th  – 17th 
June ‘22</c:v>
                </c:pt>
                <c:pt idx="8">
                  <c:v>29th Aug – 
5th Sept ‘22</c:v>
                </c:pt>
                <c:pt idx="9">
                  <c:v>6th – 19th 
Sept ‘22</c:v>
                </c:pt>
                <c:pt idx="10">
                  <c:v>20th Sept – 
3rd Oct '22</c:v>
                </c:pt>
                <c:pt idx="11">
                  <c:v>4th – 17th 
Oct '22</c:v>
                </c:pt>
                <c:pt idx="12">
                  <c:v>18th – 31st 
Oct '22</c:v>
                </c:pt>
                <c:pt idx="13">
                  <c:v>1st - 14th 
Nov '22</c:v>
                </c:pt>
                <c:pt idx="14">
                  <c:v>15th - 28th 
Nov '22</c:v>
                </c:pt>
                <c:pt idx="15">
                  <c:v>29th Nov - 12th Dec '22</c:v>
                </c:pt>
                <c:pt idx="16">
                  <c:v>13th Dec '22 -
2nd Jan '23</c:v>
                </c:pt>
                <c:pt idx="17">
                  <c:v>3rd - 16th 
Jan '23</c:v>
                </c:pt>
                <c:pt idx="18">
                  <c:v>17th Jan - 30th Jan '23</c:v>
                </c:pt>
                <c:pt idx="19">
                  <c:v>31st Jan - 13th Feb'23</c:v>
                </c:pt>
              </c:strCache>
            </c:strRef>
          </c:cat>
          <c:val>
            <c:numRef>
              <c:f>Sheet1!$B$2:$B$21</c:f>
              <c:numCache>
                <c:formatCode>0%</c:formatCode>
                <c:ptCount val="20"/>
                <c:pt idx="0">
                  <c:v>0.4563909019465</c:v>
                </c:pt>
                <c:pt idx="1">
                  <c:v>0.5862520001671</c:v>
                </c:pt>
                <c:pt idx="2">
                  <c:v>0.55134003838190004</c:v>
                </c:pt>
                <c:pt idx="3">
                  <c:v>0.52082176314329998</c:v>
                </c:pt>
                <c:pt idx="4">
                  <c:v>0.45988979110740003</c:v>
                </c:pt>
                <c:pt idx="5">
                  <c:v>0.40024007920089999</c:v>
                </c:pt>
                <c:pt idx="6">
                  <c:v>0.27335213695150001</c:v>
                </c:pt>
                <c:pt idx="7">
                  <c:v>0.19403167116219999</c:v>
                </c:pt>
                <c:pt idx="8">
                  <c:v>0.16049138150789999</c:v>
                </c:pt>
                <c:pt idx="9">
                  <c:v>0.1322085050773</c:v>
                </c:pt>
                <c:pt idx="10">
                  <c:v>0.15394734225529999</c:v>
                </c:pt>
                <c:pt idx="11">
                  <c:v>0.1707675808488</c:v>
                </c:pt>
                <c:pt idx="12">
                  <c:v>0.17816610923670001</c:v>
                </c:pt>
                <c:pt idx="13">
                  <c:v>0.16074162808350001</c:v>
                </c:pt>
                <c:pt idx="14">
                  <c:v>0.1549884223952</c:v>
                </c:pt>
                <c:pt idx="15">
                  <c:v>0.1156532740579</c:v>
                </c:pt>
                <c:pt idx="16">
                  <c:v>0.15085452918680001</c:v>
                </c:pt>
                <c:pt idx="17">
                  <c:v>0.1491160805342</c:v>
                </c:pt>
                <c:pt idx="18">
                  <c:v>0.1104441391945</c:v>
                </c:pt>
                <c:pt idx="19">
                  <c:v>9.3714453039959997E-2</c:v>
                </c:pt>
              </c:numCache>
            </c:numRef>
          </c:val>
          <c:smooth val="1"/>
          <c:extLst>
            <c:ext xmlns:c16="http://schemas.microsoft.com/office/drawing/2014/chart" uri="{C3380CC4-5D6E-409C-BE32-E72D297353CC}">
              <c16:uniqueId val="{00000002-AEB9-4BC3-A72F-C586AC9513B0}"/>
            </c:ext>
          </c:extLst>
        </c:ser>
        <c:ser>
          <c:idx val="1"/>
          <c:order val="1"/>
          <c:tx>
            <c:strRef>
              <c:f>Sheet1!$C$1</c:f>
              <c:strCache>
                <c:ptCount val="1"/>
                <c:pt idx="0">
                  <c:v>NET: Eligible for free LFDs</c:v>
                </c:pt>
              </c:strCache>
            </c:strRef>
          </c:tx>
          <c:spPr>
            <a:ln w="28575" cap="rnd">
              <a:solidFill>
                <a:schemeClr val="accent3">
                  <a:lumMod val="20000"/>
                  <a:lumOff val="80000"/>
                </a:schemeClr>
              </a:solidFill>
              <a:prstDash val="solid"/>
              <a:round/>
            </a:ln>
            <a:effectLst/>
          </c:spPr>
          <c:marker>
            <c:symbol val="none"/>
          </c:marker>
          <c:dLbls>
            <c:dLbl>
              <c:idx val="7"/>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EB9-4BC3-A72F-C586AC9513B0}"/>
                </c:ext>
              </c:extLst>
            </c:dLbl>
            <c:dLbl>
              <c:idx val="19"/>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EB9-4BC3-A72F-C586AC9513B0}"/>
                </c:ext>
              </c:extLst>
            </c:dLbl>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17th – 20th Dec '21</c:v>
                </c:pt>
                <c:pt idx="1">
                  <c:v>29th Dec – 
4th Jan '22</c:v>
                </c:pt>
                <c:pt idx="2">
                  <c:v>14th – 17th 
Jan ‘22</c:v>
                </c:pt>
                <c:pt idx="3">
                  <c:v>28th – 31st 
Jan ’22</c:v>
                </c:pt>
                <c:pt idx="4">
                  <c:v>15th  – 16th  
Feb ’22</c:v>
                </c:pt>
                <c:pt idx="5">
                  <c:v>30th  Mar – 
4th April’22</c:v>
                </c:pt>
                <c:pt idx="6">
                  <c:v>29th Apr –  
3rd May’22</c:v>
                </c:pt>
                <c:pt idx="7">
                  <c:v>10th  – 17th 
June ‘22</c:v>
                </c:pt>
                <c:pt idx="8">
                  <c:v>29th Aug – 
5th Sept ‘22</c:v>
                </c:pt>
                <c:pt idx="9">
                  <c:v>6th – 19th 
Sept ‘22</c:v>
                </c:pt>
                <c:pt idx="10">
                  <c:v>20th Sept – 
3rd Oct '22</c:v>
                </c:pt>
                <c:pt idx="11">
                  <c:v>4th – 17th 
Oct '22</c:v>
                </c:pt>
                <c:pt idx="12">
                  <c:v>18th – 31st 
Oct '22</c:v>
                </c:pt>
                <c:pt idx="13">
                  <c:v>1st - 14th 
Nov '22</c:v>
                </c:pt>
                <c:pt idx="14">
                  <c:v>15th - 28th 
Nov '22</c:v>
                </c:pt>
                <c:pt idx="15">
                  <c:v>29th Nov - 12th Dec '22</c:v>
                </c:pt>
                <c:pt idx="16">
                  <c:v>13th Dec '22 -
2nd Jan '23</c:v>
                </c:pt>
                <c:pt idx="17">
                  <c:v>3rd - 16th 
Jan '23</c:v>
                </c:pt>
                <c:pt idx="18">
                  <c:v>17th Jan - 30th Jan '23</c:v>
                </c:pt>
                <c:pt idx="19">
                  <c:v>31st Jan - 13th Feb'23</c:v>
                </c:pt>
              </c:strCache>
            </c:strRef>
          </c:cat>
          <c:val>
            <c:numRef>
              <c:f>Sheet1!$C$2:$C$21</c:f>
              <c:numCache>
                <c:formatCode>General</c:formatCode>
                <c:ptCount val="20"/>
                <c:pt idx="7" formatCode="0%">
                  <c:v>0.28017658171319998</c:v>
                </c:pt>
                <c:pt idx="8" formatCode="0%">
                  <c:v>0.27849397871350001</c:v>
                </c:pt>
                <c:pt idx="9" formatCode="0%">
                  <c:v>0.23027341024459999</c:v>
                </c:pt>
                <c:pt idx="10" formatCode="0%">
                  <c:v>0.2616424830363</c:v>
                </c:pt>
                <c:pt idx="11" formatCode="0%">
                  <c:v>0.21690575150460001</c:v>
                </c:pt>
                <c:pt idx="12" formatCode="0%">
                  <c:v>0.283771365394</c:v>
                </c:pt>
                <c:pt idx="13" formatCode="0%">
                  <c:v>0.2923715426465</c:v>
                </c:pt>
                <c:pt idx="14" formatCode="0%">
                  <c:v>0.28641128681900002</c:v>
                </c:pt>
                <c:pt idx="15" formatCode="0%">
                  <c:v>0.1814754910237</c:v>
                </c:pt>
                <c:pt idx="16" formatCode="0%">
                  <c:v>0.24534185045010001</c:v>
                </c:pt>
                <c:pt idx="17" formatCode="0%">
                  <c:v>0.1850496369381</c:v>
                </c:pt>
                <c:pt idx="18" formatCode="0%">
                  <c:v>0.20174285422970001</c:v>
                </c:pt>
                <c:pt idx="19" formatCode="0%">
                  <c:v>0.1754392988814</c:v>
                </c:pt>
              </c:numCache>
            </c:numRef>
          </c:val>
          <c:smooth val="1"/>
          <c:extLst>
            <c:ext xmlns:c16="http://schemas.microsoft.com/office/drawing/2014/chart" uri="{C3380CC4-5D6E-409C-BE32-E72D297353CC}">
              <c16:uniqueId val="{00000005-AEB9-4BC3-A72F-C586AC9513B0}"/>
            </c:ext>
          </c:extLst>
        </c:ser>
        <c:ser>
          <c:idx val="2"/>
          <c:order val="2"/>
          <c:tx>
            <c:strRef>
              <c:f>Sheet1!$D$1</c:f>
              <c:strCache>
                <c:ptCount val="1"/>
                <c:pt idx="0">
                  <c:v>Paid carers</c:v>
                </c:pt>
              </c:strCache>
            </c:strRef>
          </c:tx>
          <c:spPr>
            <a:ln w="28575" cap="rnd">
              <a:solidFill>
                <a:schemeClr val="accent3">
                  <a:lumMod val="60000"/>
                  <a:lumOff val="40000"/>
                </a:schemeClr>
              </a:solidFill>
              <a:prstDash val="sysDot"/>
              <a:round/>
            </a:ln>
            <a:effectLst/>
          </c:spPr>
          <c:marker>
            <c:symbol val="none"/>
          </c:marker>
          <c:dLbls>
            <c:dLbl>
              <c:idx val="7"/>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EB9-4BC3-A72F-C586AC9513B0}"/>
                </c:ext>
              </c:extLst>
            </c:dLbl>
            <c:dLbl>
              <c:idx val="19"/>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EB9-4BC3-A72F-C586AC9513B0}"/>
                </c:ext>
              </c:extLst>
            </c:dLbl>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17th – 20th Dec '21</c:v>
                </c:pt>
                <c:pt idx="1">
                  <c:v>29th Dec – 
4th Jan '22</c:v>
                </c:pt>
                <c:pt idx="2">
                  <c:v>14th – 17th 
Jan ‘22</c:v>
                </c:pt>
                <c:pt idx="3">
                  <c:v>28th – 31st 
Jan ’22</c:v>
                </c:pt>
                <c:pt idx="4">
                  <c:v>15th  – 16th  
Feb ’22</c:v>
                </c:pt>
                <c:pt idx="5">
                  <c:v>30th  Mar – 
4th April’22</c:v>
                </c:pt>
                <c:pt idx="6">
                  <c:v>29th Apr –  
3rd May’22</c:v>
                </c:pt>
                <c:pt idx="7">
                  <c:v>10th  – 17th 
June ‘22</c:v>
                </c:pt>
                <c:pt idx="8">
                  <c:v>29th Aug – 
5th Sept ‘22</c:v>
                </c:pt>
                <c:pt idx="9">
                  <c:v>6th – 19th 
Sept ‘22</c:v>
                </c:pt>
                <c:pt idx="10">
                  <c:v>20th Sept – 
3rd Oct '22</c:v>
                </c:pt>
                <c:pt idx="11">
                  <c:v>4th – 17th 
Oct '22</c:v>
                </c:pt>
                <c:pt idx="12">
                  <c:v>18th – 31st 
Oct '22</c:v>
                </c:pt>
                <c:pt idx="13">
                  <c:v>1st - 14th 
Nov '22</c:v>
                </c:pt>
                <c:pt idx="14">
                  <c:v>15th - 28th 
Nov '22</c:v>
                </c:pt>
                <c:pt idx="15">
                  <c:v>29th Nov - 12th Dec '22</c:v>
                </c:pt>
                <c:pt idx="16">
                  <c:v>13th Dec '22 -
2nd Jan '23</c:v>
                </c:pt>
                <c:pt idx="17">
                  <c:v>3rd - 16th 
Jan '23</c:v>
                </c:pt>
                <c:pt idx="18">
                  <c:v>17th Jan - 30th Jan '23</c:v>
                </c:pt>
                <c:pt idx="19">
                  <c:v>31st Jan - 13th Feb'23</c:v>
                </c:pt>
              </c:strCache>
            </c:strRef>
          </c:cat>
          <c:val>
            <c:numRef>
              <c:f>Sheet1!$D$2:$D$21</c:f>
              <c:numCache>
                <c:formatCode>General</c:formatCode>
                <c:ptCount val="20"/>
                <c:pt idx="7" formatCode="0%">
                  <c:v>0.32213648836160003</c:v>
                </c:pt>
                <c:pt idx="8" formatCode="0%">
                  <c:v>0.3582148314279</c:v>
                </c:pt>
                <c:pt idx="9" formatCode="0%">
                  <c:v>0.36917539638309999</c:v>
                </c:pt>
                <c:pt idx="10" formatCode="0%">
                  <c:v>0.28371654322689999</c:v>
                </c:pt>
                <c:pt idx="11" formatCode="0%">
                  <c:v>0.22175713716539999</c:v>
                </c:pt>
                <c:pt idx="12" formatCode="0%">
                  <c:v>0.36445828918649997</c:v>
                </c:pt>
                <c:pt idx="13" formatCode="0%">
                  <c:v>0.29387684685530002</c:v>
                </c:pt>
                <c:pt idx="14" formatCode="0%">
                  <c:v>0.38901586986300002</c:v>
                </c:pt>
                <c:pt idx="15" formatCode="0%">
                  <c:v>0.26259347851929998</c:v>
                </c:pt>
                <c:pt idx="16" formatCode="0%">
                  <c:v>0.26329417809799999</c:v>
                </c:pt>
                <c:pt idx="17" formatCode="0%">
                  <c:v>0.18161548640190001</c:v>
                </c:pt>
                <c:pt idx="18" formatCode="0%">
                  <c:v>0.22539506091539999</c:v>
                </c:pt>
                <c:pt idx="19" formatCode="0%">
                  <c:v>0.20410696710910001</c:v>
                </c:pt>
              </c:numCache>
            </c:numRef>
          </c:val>
          <c:smooth val="1"/>
          <c:extLst>
            <c:ext xmlns:c16="http://schemas.microsoft.com/office/drawing/2014/chart" uri="{C3380CC4-5D6E-409C-BE32-E72D297353CC}">
              <c16:uniqueId val="{00000008-AEB9-4BC3-A72F-C586AC9513B0}"/>
            </c:ext>
          </c:extLst>
        </c:ser>
        <c:ser>
          <c:idx val="3"/>
          <c:order val="3"/>
          <c:tx>
            <c:strRef>
              <c:f>Sheet1!$E$1</c:f>
              <c:strCache>
                <c:ptCount val="1"/>
                <c:pt idx="0">
                  <c:v>Immunosuppressed</c:v>
                </c:pt>
              </c:strCache>
            </c:strRef>
          </c:tx>
          <c:spPr>
            <a:ln w="28575" cap="rnd">
              <a:solidFill>
                <a:schemeClr val="accent3"/>
              </a:solidFill>
              <a:prstDash val="sysDash"/>
              <a:round/>
            </a:ln>
            <a:effectLst/>
          </c:spPr>
          <c:marker>
            <c:symbol val="none"/>
          </c:marker>
          <c:dLbls>
            <c:dLbl>
              <c:idx val="7"/>
              <c:layout>
                <c:manualLayout>
                  <c:x val="-3.6120262951291275E-2"/>
                  <c:y val="-1.23048959436958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EB9-4BC3-A72F-C586AC9513B0}"/>
                </c:ext>
              </c:extLst>
            </c:dLbl>
            <c:dLbl>
              <c:idx val="19"/>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EB9-4BC3-A72F-C586AC9513B0}"/>
                </c:ext>
              </c:extLst>
            </c:dLbl>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17th – 20th Dec '21</c:v>
                </c:pt>
                <c:pt idx="1">
                  <c:v>29th Dec – 
4th Jan '22</c:v>
                </c:pt>
                <c:pt idx="2">
                  <c:v>14th – 17th 
Jan ‘22</c:v>
                </c:pt>
                <c:pt idx="3">
                  <c:v>28th – 31st 
Jan ’22</c:v>
                </c:pt>
                <c:pt idx="4">
                  <c:v>15th  – 16th  
Feb ’22</c:v>
                </c:pt>
                <c:pt idx="5">
                  <c:v>30th  Mar – 
4th April’22</c:v>
                </c:pt>
                <c:pt idx="6">
                  <c:v>29th Apr –  
3rd May’22</c:v>
                </c:pt>
                <c:pt idx="7">
                  <c:v>10th  – 17th 
June ‘22</c:v>
                </c:pt>
                <c:pt idx="8">
                  <c:v>29th Aug – 
5th Sept ‘22</c:v>
                </c:pt>
                <c:pt idx="9">
                  <c:v>6th – 19th 
Sept ‘22</c:v>
                </c:pt>
                <c:pt idx="10">
                  <c:v>20th Sept – 
3rd Oct '22</c:v>
                </c:pt>
                <c:pt idx="11">
                  <c:v>4th – 17th 
Oct '22</c:v>
                </c:pt>
                <c:pt idx="12">
                  <c:v>18th – 31st 
Oct '22</c:v>
                </c:pt>
                <c:pt idx="13">
                  <c:v>1st - 14th 
Nov '22</c:v>
                </c:pt>
                <c:pt idx="14">
                  <c:v>15th - 28th 
Nov '22</c:v>
                </c:pt>
                <c:pt idx="15">
                  <c:v>29th Nov - 12th Dec '22</c:v>
                </c:pt>
                <c:pt idx="16">
                  <c:v>13th Dec '22 -
2nd Jan '23</c:v>
                </c:pt>
                <c:pt idx="17">
                  <c:v>3rd - 16th 
Jan '23</c:v>
                </c:pt>
                <c:pt idx="18">
                  <c:v>17th Jan - 30th Jan '23</c:v>
                </c:pt>
                <c:pt idx="19">
                  <c:v>31st Jan - 13th Feb'23</c:v>
                </c:pt>
              </c:strCache>
            </c:strRef>
          </c:cat>
          <c:val>
            <c:numRef>
              <c:f>Sheet1!$E$2:$E$21</c:f>
              <c:numCache>
                <c:formatCode>General</c:formatCode>
                <c:ptCount val="20"/>
                <c:pt idx="7" formatCode="0%">
                  <c:v>0.23602129891240001</c:v>
                </c:pt>
                <c:pt idx="8" formatCode="0%">
                  <c:v>0.27309647556970001</c:v>
                </c:pt>
                <c:pt idx="9" formatCode="0%">
                  <c:v>0.2020916785828</c:v>
                </c:pt>
                <c:pt idx="10" formatCode="0%">
                  <c:v>0.26498128798190002</c:v>
                </c:pt>
                <c:pt idx="11" formatCode="0%">
                  <c:v>0.14867119030190001</c:v>
                </c:pt>
                <c:pt idx="12" formatCode="0%">
                  <c:v>0.28873532975850003</c:v>
                </c:pt>
                <c:pt idx="13" formatCode="0%">
                  <c:v>0.25985694220479999</c:v>
                </c:pt>
                <c:pt idx="14" formatCode="0%">
                  <c:v>0.26392075914180002</c:v>
                </c:pt>
                <c:pt idx="15" formatCode="0%">
                  <c:v>0.14547814164059999</c:v>
                </c:pt>
                <c:pt idx="16" formatCode="0%">
                  <c:v>0.17390989817069999</c:v>
                </c:pt>
                <c:pt idx="17" formatCode="0%">
                  <c:v>0.16851276960709999</c:v>
                </c:pt>
                <c:pt idx="18" formatCode="0%">
                  <c:v>0.17674367535630001</c:v>
                </c:pt>
                <c:pt idx="19" formatCode="0%">
                  <c:v>0.15100490983629999</c:v>
                </c:pt>
              </c:numCache>
            </c:numRef>
          </c:val>
          <c:smooth val="1"/>
          <c:extLst>
            <c:ext xmlns:c16="http://schemas.microsoft.com/office/drawing/2014/chart" uri="{C3380CC4-5D6E-409C-BE32-E72D297353CC}">
              <c16:uniqueId val="{0000000B-AEB9-4BC3-A72F-C586AC9513B0}"/>
            </c:ext>
          </c:extLst>
        </c:ser>
        <c:ser>
          <c:idx val="4"/>
          <c:order val="4"/>
          <c:tx>
            <c:strRef>
              <c:f>Sheet1!$F$1</c:f>
              <c:strCache>
                <c:ptCount val="1"/>
                <c:pt idx="0">
                  <c:v>Frontline healthcare workers</c:v>
                </c:pt>
              </c:strCache>
            </c:strRef>
          </c:tx>
          <c:spPr>
            <a:ln w="28575" cap="rnd" cmpd="dbl">
              <a:solidFill>
                <a:schemeClr val="accent3">
                  <a:lumMod val="50000"/>
                </a:schemeClr>
              </a:solidFill>
              <a:round/>
            </a:ln>
            <a:effectLst/>
          </c:spPr>
          <c:marker>
            <c:symbol val="none"/>
          </c:marker>
          <c:dLbls>
            <c:dLbl>
              <c:idx val="7"/>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EB9-4BC3-A72F-C586AC9513B0}"/>
                </c:ext>
              </c:extLst>
            </c:dLbl>
            <c:dLbl>
              <c:idx val="19"/>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EB9-4BC3-A72F-C586AC9513B0}"/>
                </c:ext>
              </c:extLst>
            </c:dLbl>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17th – 20th Dec '21</c:v>
                </c:pt>
                <c:pt idx="1">
                  <c:v>29th Dec – 
4th Jan '22</c:v>
                </c:pt>
                <c:pt idx="2">
                  <c:v>14th – 17th 
Jan ‘22</c:v>
                </c:pt>
                <c:pt idx="3">
                  <c:v>28th – 31st 
Jan ’22</c:v>
                </c:pt>
                <c:pt idx="4">
                  <c:v>15th  – 16th  
Feb ’22</c:v>
                </c:pt>
                <c:pt idx="5">
                  <c:v>30th  Mar – 
4th April’22</c:v>
                </c:pt>
                <c:pt idx="6">
                  <c:v>29th Apr –  
3rd May’22</c:v>
                </c:pt>
                <c:pt idx="7">
                  <c:v>10th  – 17th 
June ‘22</c:v>
                </c:pt>
                <c:pt idx="8">
                  <c:v>29th Aug – 
5th Sept ‘22</c:v>
                </c:pt>
                <c:pt idx="9">
                  <c:v>6th – 19th 
Sept ‘22</c:v>
                </c:pt>
                <c:pt idx="10">
                  <c:v>20th Sept – 
3rd Oct '22</c:v>
                </c:pt>
                <c:pt idx="11">
                  <c:v>4th – 17th 
Oct '22</c:v>
                </c:pt>
                <c:pt idx="12">
                  <c:v>18th – 31st 
Oct '22</c:v>
                </c:pt>
                <c:pt idx="13">
                  <c:v>1st - 14th 
Nov '22</c:v>
                </c:pt>
                <c:pt idx="14">
                  <c:v>15th - 28th 
Nov '22</c:v>
                </c:pt>
                <c:pt idx="15">
                  <c:v>29th Nov - 12th Dec '22</c:v>
                </c:pt>
                <c:pt idx="16">
                  <c:v>13th Dec '22 -
2nd Jan '23</c:v>
                </c:pt>
                <c:pt idx="17">
                  <c:v>3rd - 16th 
Jan '23</c:v>
                </c:pt>
                <c:pt idx="18">
                  <c:v>17th Jan - 30th Jan '23</c:v>
                </c:pt>
                <c:pt idx="19">
                  <c:v>31st Jan - 13th Feb'23</c:v>
                </c:pt>
              </c:strCache>
            </c:strRef>
          </c:cat>
          <c:val>
            <c:numRef>
              <c:f>Sheet1!$F$2:$F$21</c:f>
              <c:numCache>
                <c:formatCode>General</c:formatCode>
                <c:ptCount val="20"/>
                <c:pt idx="7" formatCode="0%">
                  <c:v>0.40899989879359999</c:v>
                </c:pt>
                <c:pt idx="8" formatCode="0%">
                  <c:v>0.35905959927699999</c:v>
                </c:pt>
                <c:pt idx="9" formatCode="0%">
                  <c:v>0.31878754715879998</c:v>
                </c:pt>
                <c:pt idx="10" formatCode="0%">
                  <c:v>0.28353129006209998</c:v>
                </c:pt>
                <c:pt idx="11" formatCode="0%">
                  <c:v>0.3296702566545</c:v>
                </c:pt>
                <c:pt idx="12" formatCode="0%">
                  <c:v>0.27618009418119999</c:v>
                </c:pt>
                <c:pt idx="13" formatCode="0%">
                  <c:v>0.34545713580990001</c:v>
                </c:pt>
                <c:pt idx="14" formatCode="0%">
                  <c:v>0.30348982258320001</c:v>
                </c:pt>
                <c:pt idx="15" formatCode="0%">
                  <c:v>0.2404942918688</c:v>
                </c:pt>
                <c:pt idx="16" formatCode="0%">
                  <c:v>0.35769419015069998</c:v>
                </c:pt>
                <c:pt idx="17" formatCode="0%">
                  <c:v>0.24043087170899999</c:v>
                </c:pt>
                <c:pt idx="18" formatCode="0%">
                  <c:v>0.25516686390170001</c:v>
                </c:pt>
                <c:pt idx="19" formatCode="0%">
                  <c:v>0.2409626488887</c:v>
                </c:pt>
              </c:numCache>
            </c:numRef>
          </c:val>
          <c:smooth val="1"/>
          <c:extLst>
            <c:ext xmlns:c16="http://schemas.microsoft.com/office/drawing/2014/chart" uri="{C3380CC4-5D6E-409C-BE32-E72D297353CC}">
              <c16:uniqueId val="{0000000E-AEB9-4BC3-A72F-C586AC9513B0}"/>
            </c:ext>
          </c:extLst>
        </c:ser>
        <c:ser>
          <c:idx val="5"/>
          <c:order val="5"/>
          <c:tx>
            <c:strRef>
              <c:f>Sheet1!$G$1</c:f>
              <c:strCache>
                <c:ptCount val="1"/>
                <c:pt idx="0">
                  <c:v>NET: Not Eligible for free LFDs</c:v>
                </c:pt>
              </c:strCache>
            </c:strRef>
          </c:tx>
          <c:spPr>
            <a:ln w="28575" cap="rnd" cmpd="dbl">
              <a:solidFill>
                <a:schemeClr val="tx2">
                  <a:lumMod val="60000"/>
                  <a:lumOff val="40000"/>
                </a:schemeClr>
              </a:solidFill>
              <a:prstDash val="sysDash"/>
              <a:round/>
            </a:ln>
            <a:effectLst/>
          </c:spPr>
          <c:marker>
            <c:symbol val="none"/>
          </c:marker>
          <c:dLbls>
            <c:dLbl>
              <c:idx val="7"/>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EB9-4BC3-A72F-C586AC9513B0}"/>
                </c:ext>
              </c:extLst>
            </c:dLbl>
            <c:dLbl>
              <c:idx val="19"/>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EB9-4BC3-A72F-C586AC9513B0}"/>
                </c:ext>
              </c:extLst>
            </c:dLbl>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17th – 20th Dec '21</c:v>
                </c:pt>
                <c:pt idx="1">
                  <c:v>29th Dec – 
4th Jan '22</c:v>
                </c:pt>
                <c:pt idx="2">
                  <c:v>14th – 17th 
Jan ‘22</c:v>
                </c:pt>
                <c:pt idx="3">
                  <c:v>28th – 31st 
Jan ’22</c:v>
                </c:pt>
                <c:pt idx="4">
                  <c:v>15th  – 16th  
Feb ’22</c:v>
                </c:pt>
                <c:pt idx="5">
                  <c:v>30th  Mar – 
4th April’22</c:v>
                </c:pt>
                <c:pt idx="6">
                  <c:v>29th Apr –  
3rd May’22</c:v>
                </c:pt>
                <c:pt idx="7">
                  <c:v>10th  – 17th 
June ‘22</c:v>
                </c:pt>
                <c:pt idx="8">
                  <c:v>29th Aug – 
5th Sept ‘22</c:v>
                </c:pt>
                <c:pt idx="9">
                  <c:v>6th – 19th 
Sept ‘22</c:v>
                </c:pt>
                <c:pt idx="10">
                  <c:v>20th Sept – 
3rd Oct '22</c:v>
                </c:pt>
                <c:pt idx="11">
                  <c:v>4th – 17th 
Oct '22</c:v>
                </c:pt>
                <c:pt idx="12">
                  <c:v>18th – 31st 
Oct '22</c:v>
                </c:pt>
                <c:pt idx="13">
                  <c:v>1st - 14th 
Nov '22</c:v>
                </c:pt>
                <c:pt idx="14">
                  <c:v>15th - 28th 
Nov '22</c:v>
                </c:pt>
                <c:pt idx="15">
                  <c:v>29th Nov - 12th Dec '22</c:v>
                </c:pt>
                <c:pt idx="16">
                  <c:v>13th Dec '22 -
2nd Jan '23</c:v>
                </c:pt>
                <c:pt idx="17">
                  <c:v>3rd - 16th 
Jan '23</c:v>
                </c:pt>
                <c:pt idx="18">
                  <c:v>17th Jan - 30th Jan '23</c:v>
                </c:pt>
                <c:pt idx="19">
                  <c:v>31st Jan - 13th Feb'23</c:v>
                </c:pt>
              </c:strCache>
            </c:strRef>
          </c:cat>
          <c:val>
            <c:numRef>
              <c:f>Sheet1!$G$2:$G$21</c:f>
              <c:numCache>
                <c:formatCode>General</c:formatCode>
                <c:ptCount val="20"/>
                <c:pt idx="7" formatCode="0%">
                  <c:v>0.1623510537558</c:v>
                </c:pt>
                <c:pt idx="8" formatCode="0%">
                  <c:v>0.1202618582497</c:v>
                </c:pt>
                <c:pt idx="9" formatCode="0%">
                  <c:v>9.9825499084900002E-2</c:v>
                </c:pt>
                <c:pt idx="10" formatCode="0%">
                  <c:v>0.12257546608680001</c:v>
                </c:pt>
                <c:pt idx="11" formatCode="0%">
                  <c:v>0.1553917820987</c:v>
                </c:pt>
                <c:pt idx="12" formatCode="0%">
                  <c:v>0.14524569253319999</c:v>
                </c:pt>
                <c:pt idx="13" formatCode="0%">
                  <c:v>0.1238483080873</c:v>
                </c:pt>
                <c:pt idx="14" formatCode="0%">
                  <c:v>0.1157793492882</c:v>
                </c:pt>
                <c:pt idx="15" formatCode="0%">
                  <c:v>9.7812803627860004E-2</c:v>
                </c:pt>
                <c:pt idx="16" formatCode="0%">
                  <c:v>0.12669101492900001</c:v>
                </c:pt>
                <c:pt idx="17" formatCode="0%">
                  <c:v>0.1400626172692</c:v>
                </c:pt>
                <c:pt idx="18" formatCode="0%">
                  <c:v>8.5610586766590002E-2</c:v>
                </c:pt>
                <c:pt idx="19" formatCode="0%">
                  <c:v>7.0968203815610004E-2</c:v>
                </c:pt>
              </c:numCache>
            </c:numRef>
          </c:val>
          <c:smooth val="1"/>
          <c:extLst>
            <c:ext xmlns:c16="http://schemas.microsoft.com/office/drawing/2014/chart" uri="{C3380CC4-5D6E-409C-BE32-E72D297353CC}">
              <c16:uniqueId val="{00000011-AEB9-4BC3-A72F-C586AC9513B0}"/>
            </c:ext>
          </c:extLst>
        </c:ser>
        <c:dLbls>
          <c:showLegendKey val="0"/>
          <c:showVal val="0"/>
          <c:showCatName val="0"/>
          <c:showSerName val="0"/>
          <c:showPercent val="0"/>
          <c:showBubbleSize val="0"/>
        </c:dLbls>
        <c:smooth val="0"/>
        <c:axId val="722575887"/>
        <c:axId val="722578799"/>
      </c:lineChart>
      <c:catAx>
        <c:axId val="722575887"/>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722578799"/>
        <c:crosses val="autoZero"/>
        <c:auto val="1"/>
        <c:lblAlgn val="ctr"/>
        <c:lblOffset val="100"/>
        <c:noMultiLvlLbl val="0"/>
      </c:catAx>
      <c:valAx>
        <c:axId val="722578799"/>
        <c:scaling>
          <c:orientation val="minMax"/>
          <c:min val="0"/>
        </c:scaling>
        <c:delete val="1"/>
        <c:axPos val="l"/>
        <c:numFmt formatCode="0%" sourceLinked="1"/>
        <c:majorTickMark val="out"/>
        <c:minorTickMark val="none"/>
        <c:tickLblPos val="nextTo"/>
        <c:crossAx val="722575887"/>
        <c:crosses val="autoZero"/>
        <c:crossBetween val="between"/>
      </c:valAx>
      <c:spPr>
        <a:noFill/>
        <a:ln>
          <a:noFill/>
        </a:ln>
        <a:effectLst/>
      </c:spPr>
    </c:plotArea>
    <c:legend>
      <c:legendPos val="t"/>
      <c:layout>
        <c:manualLayout>
          <c:xMode val="edge"/>
          <c:yMode val="edge"/>
          <c:x val="1.537964057055927E-3"/>
          <c:y val="9.2286719577719216E-3"/>
          <c:w val="0.99485121325537751"/>
          <c:h val="6.345160082336225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92630319467379"/>
          <c:y val="9.9262141875279375E-2"/>
          <c:w val="0.75453550755493848"/>
          <c:h val="0.79718188816206048"/>
        </c:manualLayout>
      </c:layout>
      <c:lineChart>
        <c:grouping val="standard"/>
        <c:varyColors val="0"/>
        <c:ser>
          <c:idx val="0"/>
          <c:order val="0"/>
          <c:tx>
            <c:strRef>
              <c:f>Sheet1!$B$1</c:f>
              <c:strCache>
                <c:ptCount val="1"/>
                <c:pt idx="0">
                  <c:v>Gov.uk</c:v>
                </c:pt>
              </c:strCache>
            </c:strRef>
          </c:tx>
          <c:spPr>
            <a:ln w="28575" cap="rnd">
              <a:solidFill>
                <a:schemeClr val="accent6"/>
              </a:solidFill>
              <a:prstDash val="dash"/>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17th Dec  – 
20th Dec '21</c:v>
                </c:pt>
                <c:pt idx="1">
                  <c:v>29th Dec – 
4th Jan '22</c:v>
                </c:pt>
                <c:pt idx="2">
                  <c:v>14th Jan – 
17th Jan ‘22</c:v>
                </c:pt>
                <c:pt idx="3">
                  <c:v>28th Jan – 
31st Jan ’22</c:v>
                </c:pt>
                <c:pt idx="4">
                  <c:v>10th June  –
 17th June ‘22</c:v>
                </c:pt>
                <c:pt idx="5">
                  <c:v>29th Aug – 
5th Sept ‘22</c:v>
                </c:pt>
                <c:pt idx="6">
                  <c:v>6th Sept – 
19th Sept ‘22</c:v>
                </c:pt>
                <c:pt idx="7">
                  <c:v>20th Sept – 
3rd Oct '22</c:v>
                </c:pt>
                <c:pt idx="8">
                  <c:v>4th Oct – 
17th Oct '22</c:v>
                </c:pt>
                <c:pt idx="9">
                  <c:v>18th Oct – 
31st Oct '22</c:v>
                </c:pt>
                <c:pt idx="10">
                  <c:v>1st - 14th 
Nov '22</c:v>
                </c:pt>
                <c:pt idx="11">
                  <c:v>15th - 28th 
Nov '22</c:v>
                </c:pt>
                <c:pt idx="12">
                  <c:v>29th Nov - 
12th Dec '22</c:v>
                </c:pt>
                <c:pt idx="13">
                  <c:v>13th Dec - 2nd Jan '23</c:v>
                </c:pt>
                <c:pt idx="14">
                  <c:v>3rd - 16th
Jan '23</c:v>
                </c:pt>
                <c:pt idx="15">
                  <c:v>17th - 30th
Jan '23</c:v>
                </c:pt>
                <c:pt idx="16">
                  <c:v>31st Jan -
13th Feb '23</c:v>
                </c:pt>
              </c:strCache>
            </c:strRef>
          </c:cat>
          <c:val>
            <c:numRef>
              <c:f>Sheet1!$B$2:$B$18</c:f>
              <c:numCache>
                <c:formatCode>0%</c:formatCode>
                <c:ptCount val="17"/>
                <c:pt idx="0">
                  <c:v>0.26</c:v>
                </c:pt>
                <c:pt idx="1">
                  <c:v>0.28000000000000003</c:v>
                </c:pt>
                <c:pt idx="2">
                  <c:v>0.26</c:v>
                </c:pt>
                <c:pt idx="3">
                  <c:v>0.24</c:v>
                </c:pt>
                <c:pt idx="4">
                  <c:v>0.24</c:v>
                </c:pt>
                <c:pt idx="5">
                  <c:v>0.21</c:v>
                </c:pt>
                <c:pt idx="6">
                  <c:v>0.23</c:v>
                </c:pt>
                <c:pt idx="7">
                  <c:v>0.2</c:v>
                </c:pt>
                <c:pt idx="8">
                  <c:v>0.22</c:v>
                </c:pt>
                <c:pt idx="9">
                  <c:v>0.25</c:v>
                </c:pt>
                <c:pt idx="10">
                  <c:v>0.2</c:v>
                </c:pt>
                <c:pt idx="11">
                  <c:v>0.2</c:v>
                </c:pt>
                <c:pt idx="12">
                  <c:v>0.22</c:v>
                </c:pt>
                <c:pt idx="13">
                  <c:v>0.19</c:v>
                </c:pt>
                <c:pt idx="14">
                  <c:v>0.17</c:v>
                </c:pt>
                <c:pt idx="15">
                  <c:v>0.17</c:v>
                </c:pt>
                <c:pt idx="16">
                  <c:v>0.19</c:v>
                </c:pt>
              </c:numCache>
            </c:numRef>
          </c:val>
          <c:smooth val="1"/>
          <c:extLst>
            <c:ext xmlns:c16="http://schemas.microsoft.com/office/drawing/2014/chart" uri="{C3380CC4-5D6E-409C-BE32-E72D297353CC}">
              <c16:uniqueId val="{00000000-47EB-4FDD-9098-303AC38DF041}"/>
            </c:ext>
          </c:extLst>
        </c:ser>
        <c:ser>
          <c:idx val="1"/>
          <c:order val="1"/>
          <c:tx>
            <c:strRef>
              <c:f>Sheet1!$C$1</c:f>
              <c:strCache>
                <c:ptCount val="1"/>
                <c:pt idx="0">
                  <c:v>NHS TT App</c:v>
                </c:pt>
              </c:strCache>
            </c:strRef>
          </c:tx>
          <c:spPr>
            <a:ln w="28575" cap="rnd">
              <a:solidFill>
                <a:schemeClr val="accent5"/>
              </a:solidFill>
              <a:prstDash val="dash"/>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17th Dec  – 
20th Dec '21</c:v>
                </c:pt>
                <c:pt idx="1">
                  <c:v>29th Dec – 
4th Jan '22</c:v>
                </c:pt>
                <c:pt idx="2">
                  <c:v>14th Jan – 
17th Jan ‘22</c:v>
                </c:pt>
                <c:pt idx="3">
                  <c:v>28th Jan – 
31st Jan ’22</c:v>
                </c:pt>
                <c:pt idx="4">
                  <c:v>10th June  –
 17th June ‘22</c:v>
                </c:pt>
                <c:pt idx="5">
                  <c:v>29th Aug – 
5th Sept ‘22</c:v>
                </c:pt>
                <c:pt idx="6">
                  <c:v>6th Sept – 
19th Sept ‘22</c:v>
                </c:pt>
                <c:pt idx="7">
                  <c:v>20th Sept – 
3rd Oct '22</c:v>
                </c:pt>
                <c:pt idx="8">
                  <c:v>4th Oct – 
17th Oct '22</c:v>
                </c:pt>
                <c:pt idx="9">
                  <c:v>18th Oct – 
31st Oct '22</c:v>
                </c:pt>
                <c:pt idx="10">
                  <c:v>1st - 14th 
Nov '22</c:v>
                </c:pt>
                <c:pt idx="11">
                  <c:v>15th - 28th 
Nov '22</c:v>
                </c:pt>
                <c:pt idx="12">
                  <c:v>29th Nov - 
12th Dec '22</c:v>
                </c:pt>
                <c:pt idx="13">
                  <c:v>13th Dec - 2nd Jan '23</c:v>
                </c:pt>
                <c:pt idx="14">
                  <c:v>3rd - 16th
Jan '23</c:v>
                </c:pt>
                <c:pt idx="15">
                  <c:v>17th - 30th
Jan '23</c:v>
                </c:pt>
                <c:pt idx="16">
                  <c:v>31st Jan -
13th Feb '23</c:v>
                </c:pt>
              </c:strCache>
            </c:strRef>
          </c:cat>
          <c:val>
            <c:numRef>
              <c:f>Sheet1!$C$2:$C$18</c:f>
              <c:numCache>
                <c:formatCode>0%</c:formatCode>
                <c:ptCount val="17"/>
                <c:pt idx="0">
                  <c:v>0.24</c:v>
                </c:pt>
                <c:pt idx="1">
                  <c:v>0.18</c:v>
                </c:pt>
                <c:pt idx="2">
                  <c:v>0.17</c:v>
                </c:pt>
                <c:pt idx="3">
                  <c:v>0.18</c:v>
                </c:pt>
                <c:pt idx="4">
                  <c:v>0.18</c:v>
                </c:pt>
                <c:pt idx="5">
                  <c:v>0.18</c:v>
                </c:pt>
                <c:pt idx="6">
                  <c:v>0.16</c:v>
                </c:pt>
                <c:pt idx="7">
                  <c:v>0.18</c:v>
                </c:pt>
                <c:pt idx="8">
                  <c:v>0.19</c:v>
                </c:pt>
                <c:pt idx="9">
                  <c:v>0.17</c:v>
                </c:pt>
                <c:pt idx="10">
                  <c:v>0.17</c:v>
                </c:pt>
                <c:pt idx="11">
                  <c:v>0.17</c:v>
                </c:pt>
                <c:pt idx="12">
                  <c:v>0.17</c:v>
                </c:pt>
                <c:pt idx="13">
                  <c:v>0.16</c:v>
                </c:pt>
                <c:pt idx="14">
                  <c:v>0.16</c:v>
                </c:pt>
                <c:pt idx="15">
                  <c:v>0.15</c:v>
                </c:pt>
                <c:pt idx="16">
                  <c:v>0.15</c:v>
                </c:pt>
              </c:numCache>
            </c:numRef>
          </c:val>
          <c:smooth val="1"/>
          <c:extLst>
            <c:ext xmlns:c16="http://schemas.microsoft.com/office/drawing/2014/chart" uri="{C3380CC4-5D6E-409C-BE32-E72D297353CC}">
              <c16:uniqueId val="{00000001-47EB-4FDD-9098-303AC38DF041}"/>
            </c:ext>
          </c:extLst>
        </c:ser>
        <c:ser>
          <c:idx val="2"/>
          <c:order val="2"/>
          <c:tx>
            <c:strRef>
              <c:f>Sheet1!$D$1</c:f>
              <c:strCache>
                <c:ptCount val="1"/>
                <c:pt idx="0">
                  <c:v>Phone/119</c:v>
                </c:pt>
              </c:strCache>
            </c:strRef>
          </c:tx>
          <c:spPr>
            <a:ln w="28575" cap="rnd">
              <a:solidFill>
                <a:schemeClr val="tx2"/>
              </a:solidFill>
              <a:prstDash val="dash"/>
              <a:round/>
            </a:ln>
            <a:effectLst/>
          </c:spPr>
          <c:marker>
            <c:symbol val="circle"/>
            <c:size val="5"/>
            <c:spPr>
              <a:solidFill>
                <a:schemeClr val="tx2"/>
              </a:solidFill>
              <a:ln w="9525">
                <a:solidFill>
                  <a:schemeClr val="tx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17th Dec  – 
20th Dec '21</c:v>
                </c:pt>
                <c:pt idx="1">
                  <c:v>29th Dec – 
4th Jan '22</c:v>
                </c:pt>
                <c:pt idx="2">
                  <c:v>14th Jan – 
17th Jan ‘22</c:v>
                </c:pt>
                <c:pt idx="3">
                  <c:v>28th Jan – 
31st Jan ’22</c:v>
                </c:pt>
                <c:pt idx="4">
                  <c:v>10th June  –
 17th June ‘22</c:v>
                </c:pt>
                <c:pt idx="5">
                  <c:v>29th Aug – 
5th Sept ‘22</c:v>
                </c:pt>
                <c:pt idx="6">
                  <c:v>6th Sept – 
19th Sept ‘22</c:v>
                </c:pt>
                <c:pt idx="7">
                  <c:v>20th Sept – 
3rd Oct '22</c:v>
                </c:pt>
                <c:pt idx="8">
                  <c:v>4th Oct – 
17th Oct '22</c:v>
                </c:pt>
                <c:pt idx="9">
                  <c:v>18th Oct – 
31st Oct '22</c:v>
                </c:pt>
                <c:pt idx="10">
                  <c:v>1st - 14th 
Nov '22</c:v>
                </c:pt>
                <c:pt idx="11">
                  <c:v>15th - 28th 
Nov '22</c:v>
                </c:pt>
                <c:pt idx="12">
                  <c:v>29th Nov - 
12th Dec '22</c:v>
                </c:pt>
                <c:pt idx="13">
                  <c:v>13th Dec - 2nd Jan '23</c:v>
                </c:pt>
                <c:pt idx="14">
                  <c:v>3rd - 16th
Jan '23</c:v>
                </c:pt>
                <c:pt idx="15">
                  <c:v>17th - 30th
Jan '23</c:v>
                </c:pt>
                <c:pt idx="16">
                  <c:v>31st Jan -
13th Feb '23</c:v>
                </c:pt>
              </c:strCache>
            </c:strRef>
          </c:cat>
          <c:val>
            <c:numRef>
              <c:f>Sheet1!$D$2:$D$18</c:f>
              <c:numCache>
                <c:formatCode>0%</c:formatCode>
                <c:ptCount val="17"/>
                <c:pt idx="0">
                  <c:v>0.11</c:v>
                </c:pt>
                <c:pt idx="1">
                  <c:v>7.0000000000000007E-2</c:v>
                </c:pt>
                <c:pt idx="2">
                  <c:v>0.09</c:v>
                </c:pt>
                <c:pt idx="3">
                  <c:v>0.08</c:v>
                </c:pt>
                <c:pt idx="4">
                  <c:v>0.09</c:v>
                </c:pt>
                <c:pt idx="5">
                  <c:v>0.05</c:v>
                </c:pt>
                <c:pt idx="6">
                  <c:v>0.05</c:v>
                </c:pt>
                <c:pt idx="7">
                  <c:v>0.03</c:v>
                </c:pt>
                <c:pt idx="8">
                  <c:v>0.05</c:v>
                </c:pt>
                <c:pt idx="9">
                  <c:v>0.03</c:v>
                </c:pt>
                <c:pt idx="10">
                  <c:v>0.04</c:v>
                </c:pt>
                <c:pt idx="11">
                  <c:v>0.05</c:v>
                </c:pt>
                <c:pt idx="12">
                  <c:v>0.04</c:v>
                </c:pt>
                <c:pt idx="13">
                  <c:v>0.05</c:v>
                </c:pt>
                <c:pt idx="14">
                  <c:v>0.03</c:v>
                </c:pt>
                <c:pt idx="15">
                  <c:v>0.04</c:v>
                </c:pt>
                <c:pt idx="16">
                  <c:v>0.04</c:v>
                </c:pt>
              </c:numCache>
            </c:numRef>
          </c:val>
          <c:smooth val="1"/>
          <c:extLst>
            <c:ext xmlns:c16="http://schemas.microsoft.com/office/drawing/2014/chart" uri="{C3380CC4-5D6E-409C-BE32-E72D297353CC}">
              <c16:uniqueId val="{00000002-47EB-4FDD-9098-303AC38DF041}"/>
            </c:ext>
          </c:extLst>
        </c:ser>
        <c:ser>
          <c:idx val="3"/>
          <c:order val="3"/>
          <c:tx>
            <c:strRef>
              <c:f>Sheet1!$E$1</c:f>
              <c:strCache>
                <c:ptCount val="1"/>
                <c:pt idx="0">
                  <c:v>All official channels</c:v>
                </c:pt>
              </c:strCache>
            </c:strRef>
          </c:tx>
          <c:spPr>
            <a:ln w="28575" cap="rnd">
              <a:solidFill>
                <a:srgbClr val="FFC000"/>
              </a:solidFill>
              <a:prstDash val="solid"/>
              <a:round/>
            </a:ln>
            <a:effectLst/>
          </c:spPr>
          <c:marker>
            <c:symbol val="circle"/>
            <c:size val="5"/>
            <c:spPr>
              <a:solidFill>
                <a:srgbClr val="FFC000"/>
              </a:solidFill>
              <a:ln w="9525">
                <a:solidFill>
                  <a:srgbClr val="FFC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17th Dec  – 
20th Dec '21</c:v>
                </c:pt>
                <c:pt idx="1">
                  <c:v>29th Dec – 
4th Jan '22</c:v>
                </c:pt>
                <c:pt idx="2">
                  <c:v>14th Jan – 
17th Jan ‘22</c:v>
                </c:pt>
                <c:pt idx="3">
                  <c:v>28th Jan – 
31st Jan ’22</c:v>
                </c:pt>
                <c:pt idx="4">
                  <c:v>10th June  –
 17th June ‘22</c:v>
                </c:pt>
                <c:pt idx="5">
                  <c:v>29th Aug – 
5th Sept ‘22</c:v>
                </c:pt>
                <c:pt idx="6">
                  <c:v>6th Sept – 
19th Sept ‘22</c:v>
                </c:pt>
                <c:pt idx="7">
                  <c:v>20th Sept – 
3rd Oct '22</c:v>
                </c:pt>
                <c:pt idx="8">
                  <c:v>4th Oct – 
17th Oct '22</c:v>
                </c:pt>
                <c:pt idx="9">
                  <c:v>18th Oct – 
31st Oct '22</c:v>
                </c:pt>
                <c:pt idx="10">
                  <c:v>1st - 14th 
Nov '22</c:v>
                </c:pt>
                <c:pt idx="11">
                  <c:v>15th - 28th 
Nov '22</c:v>
                </c:pt>
                <c:pt idx="12">
                  <c:v>29th Nov - 
12th Dec '22</c:v>
                </c:pt>
                <c:pt idx="13">
                  <c:v>13th Dec - 2nd Jan '23</c:v>
                </c:pt>
                <c:pt idx="14">
                  <c:v>3rd - 16th
Jan '23</c:v>
                </c:pt>
                <c:pt idx="15">
                  <c:v>17th - 30th
Jan '23</c:v>
                </c:pt>
                <c:pt idx="16">
                  <c:v>31st Jan -
13th Feb '23</c:v>
                </c:pt>
              </c:strCache>
            </c:strRef>
          </c:cat>
          <c:val>
            <c:numRef>
              <c:f>Sheet1!$E$2:$E$18</c:f>
              <c:numCache>
                <c:formatCode>0%</c:formatCode>
                <c:ptCount val="17"/>
                <c:pt idx="0">
                  <c:v>0.49</c:v>
                </c:pt>
                <c:pt idx="1">
                  <c:v>0.45</c:v>
                </c:pt>
                <c:pt idx="2">
                  <c:v>0.43</c:v>
                </c:pt>
                <c:pt idx="3">
                  <c:v>0.43</c:v>
                </c:pt>
                <c:pt idx="4">
                  <c:v>0.43</c:v>
                </c:pt>
                <c:pt idx="5">
                  <c:v>0.37</c:v>
                </c:pt>
                <c:pt idx="6">
                  <c:v>0.36</c:v>
                </c:pt>
                <c:pt idx="7">
                  <c:v>0.36</c:v>
                </c:pt>
                <c:pt idx="8">
                  <c:v>0.38</c:v>
                </c:pt>
                <c:pt idx="9">
                  <c:v>0.38</c:v>
                </c:pt>
                <c:pt idx="10">
                  <c:v>0.35</c:v>
                </c:pt>
                <c:pt idx="11">
                  <c:v>0.35</c:v>
                </c:pt>
                <c:pt idx="12">
                  <c:v>0.36</c:v>
                </c:pt>
                <c:pt idx="13">
                  <c:v>0.33</c:v>
                </c:pt>
                <c:pt idx="14">
                  <c:v>0.3</c:v>
                </c:pt>
                <c:pt idx="15">
                  <c:v>0.3</c:v>
                </c:pt>
                <c:pt idx="16">
                  <c:v>0.32</c:v>
                </c:pt>
              </c:numCache>
            </c:numRef>
          </c:val>
          <c:smooth val="1"/>
          <c:extLst>
            <c:ext xmlns:c16="http://schemas.microsoft.com/office/drawing/2014/chart" uri="{C3380CC4-5D6E-409C-BE32-E72D297353CC}">
              <c16:uniqueId val="{00000003-47EB-4FDD-9098-303AC38DF041}"/>
            </c:ext>
          </c:extLst>
        </c:ser>
        <c:dLbls>
          <c:dLblPos val="r"/>
          <c:showLegendKey val="0"/>
          <c:showVal val="1"/>
          <c:showCatName val="0"/>
          <c:showSerName val="0"/>
          <c:showPercent val="0"/>
          <c:showBubbleSize val="0"/>
        </c:dLbls>
        <c:marker val="1"/>
        <c:smooth val="0"/>
        <c:axId val="722575887"/>
        <c:axId val="722578799"/>
      </c:lineChart>
      <c:catAx>
        <c:axId val="722575887"/>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722578799"/>
        <c:crosses val="autoZero"/>
        <c:auto val="1"/>
        <c:lblAlgn val="ctr"/>
        <c:lblOffset val="100"/>
        <c:noMultiLvlLbl val="0"/>
      </c:catAx>
      <c:valAx>
        <c:axId val="722578799"/>
        <c:scaling>
          <c:orientation val="minMax"/>
          <c:min val="0"/>
        </c:scaling>
        <c:delete val="1"/>
        <c:axPos val="l"/>
        <c:numFmt formatCode="0%" sourceLinked="1"/>
        <c:majorTickMark val="out"/>
        <c:minorTickMark val="none"/>
        <c:tickLblPos val="nextTo"/>
        <c:crossAx val="722575887"/>
        <c:crosses val="autoZero"/>
        <c:crossBetween val="between"/>
      </c:valAx>
      <c:spPr>
        <a:noFill/>
        <a:ln>
          <a:noFill/>
        </a:ln>
        <a:effectLst/>
      </c:spPr>
    </c:plotArea>
    <c:legend>
      <c:legendPos val="l"/>
      <c:layout>
        <c:manualLayout>
          <c:xMode val="edge"/>
          <c:yMode val="edge"/>
          <c:x val="7.0891654200930581E-3"/>
          <c:y val="3.2063216160688385E-2"/>
          <c:w val="0.1832501813923921"/>
          <c:h val="0.9456138132630307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7FFFD208_F3CF97D7.xml><?xml version="1.0" encoding="utf-8"?>
<p188:cmLst xmlns:a="http://schemas.openxmlformats.org/drawingml/2006/main" xmlns:r="http://schemas.openxmlformats.org/officeDocument/2006/relationships" xmlns:p188="http://schemas.microsoft.com/office/powerpoint/2018/8/main">
  <p188:cm id="{E9D4C9E3-79C4-464B-9307-30CE958A6E01}" authorId="{93CB9219-89C6-AD00-AB31-3E217FB2740B}" created="2023-05-02T08:53:57.817">
    <pc:sldMkLst xmlns:pc="http://schemas.microsoft.com/office/powerpoint/2013/main/command">
      <pc:docMk/>
      <pc:sldMk cId="4090468311" sldId="2147471880"/>
    </pc:sldMkLst>
    <p188:txBody>
      <a:bodyPr/>
      <a:lstStyle/>
      <a:p>
        <a:r>
          <a:rPr lang="en-GB"/>
          <a:t>Again, can we take a look at Accessibility?</a:t>
        </a:r>
      </a:p>
    </p188:txBody>
  </p188:cm>
</p188:cmLst>
</file>

<file path=ppt/comments/modernComment_7FFFD209_391151C2.xml><?xml version="1.0" encoding="utf-8"?>
<p188:cmLst xmlns:a="http://schemas.openxmlformats.org/drawingml/2006/main" xmlns:r="http://schemas.openxmlformats.org/officeDocument/2006/relationships" xmlns:p188="http://schemas.microsoft.com/office/powerpoint/2018/8/main">
  <p188:cm id="{6984DD5F-80B6-4895-8118-8844D3117129}" authorId="{93CB9219-89C6-AD00-AB31-3E217FB2740B}" created="2023-05-02T08:48:51.772">
    <pc:sldMkLst xmlns:pc="http://schemas.microsoft.com/office/powerpoint/2013/main/command">
      <pc:docMk/>
      <pc:sldMk cId="957436354" sldId="2147471881"/>
    </pc:sldMkLst>
    <p188:txBody>
      <a:bodyPr/>
      <a:lstStyle/>
      <a:p>
        <a:r>
          <a:rPr lang="en-GB"/>
          <a:t>Again, one of the proof readers said it was hard to read this in B&amp;W and it needs some changes to the lines for accessibility - may be some solid lines need to be dots or longer dashes?</a:t>
        </a:r>
      </a:p>
    </p188:txBody>
  </p188:cm>
</p188:cmLst>
</file>

<file path=ppt/comments/modernComment_7FFFD20A_CFFF6AD2.xml><?xml version="1.0" encoding="utf-8"?>
<p188:cmLst xmlns:a="http://schemas.openxmlformats.org/drawingml/2006/main" xmlns:r="http://schemas.openxmlformats.org/officeDocument/2006/relationships" xmlns:p188="http://schemas.microsoft.com/office/powerpoint/2018/8/main">
  <p188:cm id="{AD7ACB2F-3A7B-4A43-AE3D-A4E8136B9D63}" authorId="{93CB9219-89C6-AD00-AB31-3E217FB2740B}" created="2023-05-02T08:46:12.412">
    <pc:sldMkLst xmlns:pc="http://schemas.microsoft.com/office/powerpoint/2013/main/command">
      <pc:docMk/>
      <pc:sldMk cId="3489622738" sldId="2147471882"/>
    </pc:sldMkLst>
    <p188:txBody>
      <a:bodyPr/>
      <a:lstStyle/>
      <a:p>
        <a:r>
          <a:rPr lang="en-GB"/>
          <a:t>Again, can we take a look from an accessibility pov re use of dots and dashes, what it looks like in B&amp;W etc?  </a:t>
        </a:r>
      </a:p>
    </p188:txBody>
  </p188:cm>
</p188:cmLst>
</file>

<file path=ppt/comments/modernComment_7FFFD20D_8AB64F88.xml><?xml version="1.0" encoding="utf-8"?>
<p188:cmLst xmlns:a="http://schemas.openxmlformats.org/drawingml/2006/main" xmlns:r="http://schemas.openxmlformats.org/officeDocument/2006/relationships" xmlns:p188="http://schemas.microsoft.com/office/powerpoint/2018/8/main">
  <p188:cm id="{72FE0732-452A-46A9-B8CF-89FD7DDEB48D}" authorId="{93CB9219-89C6-AD00-AB31-3E217FB2740B}" created="2023-05-02T08:43:19.836">
    <ac:deMkLst xmlns:ac="http://schemas.microsoft.com/office/drawing/2013/main/command">
      <pc:docMk xmlns:pc="http://schemas.microsoft.com/office/powerpoint/2013/main/command"/>
      <pc:sldMk xmlns:pc="http://schemas.microsoft.com/office/powerpoint/2013/main/command" cId="2327203720" sldId="2147471885"/>
      <ac:spMk id="2" creationId="{5EEE3400-F2E9-8DAE-7DF6-63DA3A454E00}"/>
    </ac:deMkLst>
    <p188:txBody>
      <a:bodyPr/>
      <a:lstStyle/>
      <a:p>
        <a:r>
          <a:rPr lang="en-GB"/>
          <a:t>Again, can we look at this from an accessibility pov - for example, can one of the solid lines be dotted or a variation on dashes? </a:t>
        </a:r>
      </a:p>
    </p188:txBody>
  </p188:cm>
</p188:cmLst>
</file>

<file path=ppt/comments/modernComment_7FFFD212_3C8B84F0.xml><?xml version="1.0" encoding="utf-8"?>
<p188:cmLst xmlns:a="http://schemas.openxmlformats.org/drawingml/2006/main" xmlns:r="http://schemas.openxmlformats.org/officeDocument/2006/relationships" xmlns:p188="http://schemas.microsoft.com/office/powerpoint/2018/8/main">
  <p188:cm id="{F4E559A9-ECFF-4DAB-A05C-C580FA5009F7}" authorId="{93CB9219-89C6-AD00-AB31-3E217FB2740B}" created="2023-05-02T07:56:29.466">
    <ac:deMkLst xmlns:ac="http://schemas.microsoft.com/office/drawing/2013/main/command">
      <pc:docMk xmlns:pc="http://schemas.microsoft.com/office/powerpoint/2013/main/command"/>
      <pc:sldMk xmlns:pc="http://schemas.microsoft.com/office/powerpoint/2013/main/command" cId="1015776496" sldId="2147471890"/>
      <ac:spMk id="2" creationId="{59B09F27-2066-6BBB-FB5F-6400EF01530D}"/>
    </ac:deMkLst>
    <p188:txBody>
      <a:bodyPr/>
      <a:lstStyle/>
      <a:p>
        <a:r>
          <a:rPr lang="en-GB"/>
          <a:t>Still pending approval from DHSC</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781D9AF-53BB-48A1-A953-C101D0BEEF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B7341C-01D9-485E-A665-F9C7F477B8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55F17D-FF02-4B2B-B363-6A9FFAAE513C}" type="datetimeFigureOut">
              <a:rPr lang="en-GB" smtClean="0"/>
              <a:t>03/08/2023</a:t>
            </a:fld>
            <a:endParaRPr lang="en-GB"/>
          </a:p>
        </p:txBody>
      </p:sp>
      <p:sp>
        <p:nvSpPr>
          <p:cNvPr id="4" name="Footer Placeholder 3">
            <a:extLst>
              <a:ext uri="{FF2B5EF4-FFF2-40B4-BE49-F238E27FC236}">
                <a16:creationId xmlns:a16="http://schemas.microsoft.com/office/drawing/2014/main" id="{E097D5E6-C9BE-4DB7-9BB8-758A5ADC716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626EC30-1955-4DC4-9F04-5770C33FA1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15643C-DA47-43F0-9B67-926BEEBD0864}" type="slidenum">
              <a:rPr lang="en-GB" smtClean="0"/>
              <a:t>‹#›</a:t>
            </a:fld>
            <a:endParaRPr lang="en-GB"/>
          </a:p>
        </p:txBody>
      </p:sp>
    </p:spTree>
    <p:extLst>
      <p:ext uri="{BB962C8B-B14F-4D97-AF65-F5344CB8AC3E}">
        <p14:creationId xmlns:p14="http://schemas.microsoft.com/office/powerpoint/2010/main" val="2306567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737F1C-4920-4531-86F9-B5027F964AED}" type="datetimeFigureOut">
              <a:rPr lang="en-GB" smtClean="0"/>
              <a:t>03/08/2023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FF5FF7-B1B5-4EBE-954A-63DE5EDE0F80}" type="slidenum">
              <a:rPr lang="en-GB" smtClean="0"/>
              <a:t>‹#›</a:t>
            </a:fld>
            <a:endParaRPr lang="en-GB"/>
          </a:p>
        </p:txBody>
      </p:sp>
    </p:spTree>
    <p:extLst>
      <p:ext uri="{BB962C8B-B14F-4D97-AF65-F5344CB8AC3E}">
        <p14:creationId xmlns:p14="http://schemas.microsoft.com/office/powerpoint/2010/main" val="2507988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FF5FF7-B1B5-4EBE-954A-63DE5EDE0F80}" type="slidenum">
              <a:rPr lang="en-GB" smtClean="0"/>
              <a:t>1</a:t>
            </a:fld>
            <a:endParaRPr lang="en-GB"/>
          </a:p>
        </p:txBody>
      </p:sp>
    </p:spTree>
    <p:extLst>
      <p:ext uri="{BB962C8B-B14F-4D97-AF65-F5344CB8AC3E}">
        <p14:creationId xmlns:p14="http://schemas.microsoft.com/office/powerpoint/2010/main" val="3427496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Reasons for testing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FF5FF7-B1B5-4EBE-954A-63DE5EDE0F8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4786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LFD testing levels by free test eligibility status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lumMod val="65000"/>
                    <a:lumOff val="35000"/>
                  </a:prstClr>
                </a:solidFill>
                <a:effectLst/>
                <a:uLnTx/>
                <a:uFillTx/>
                <a:latin typeface="Arial" panose="020B0604020202020204"/>
                <a:ea typeface="+mn-ea"/>
                <a:cs typeface="+mn-cs"/>
              </a:rPr>
              <a:t>Those eligible for free LFDs are defined as those immunosuppressed or paid carers or frontline healthcare workers working in social care / the NHS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t>Corresponding narrative in written report </a:t>
            </a:r>
          </a:p>
          <a:p>
            <a:endParaRPr lang="en-GB" dirty="0"/>
          </a:p>
          <a:p>
            <a:pPr>
              <a:lnSpc>
                <a:spcPct val="107000"/>
              </a:lnSpc>
              <a:spcAft>
                <a:spcPts val="800"/>
              </a:spcAft>
            </a:pPr>
            <a:r>
              <a:rPr lang="en-GB" sz="1200" dirty="0">
                <a:effectLst/>
                <a:latin typeface="Calibri" panose="020F0502020204030204" pitchFamily="34" charset="0"/>
                <a:ea typeface="Calibri" panose="020F0502020204030204" pitchFamily="34" charset="0"/>
                <a:cs typeface="Arial" panose="020B0604020202020204" pitchFamily="34" charset="0"/>
              </a:rPr>
              <a:t>However, with the withdrawal of the UTO, we are seeing that those testing tend to be individuals eligible for free testing – older people, those with health conditions (such as those who are Immunosuppressed (IM) and frontline health</a:t>
            </a:r>
            <a:r>
              <a:rPr lang="en-GB" sz="1200" b="1" dirty="0">
                <a:effectLst/>
                <a:latin typeface="Calibri" panose="020F0502020204030204" pitchFamily="34" charset="0"/>
                <a:ea typeface="Calibri" panose="020F0502020204030204" pitchFamily="34" charset="0"/>
                <a:cs typeface="Arial" panose="020B0604020202020204" pitchFamily="34" charset="0"/>
              </a:rPr>
              <a:t> </a:t>
            </a:r>
            <a:r>
              <a:rPr lang="en-GB" sz="1200" dirty="0">
                <a:effectLst/>
                <a:latin typeface="Calibri" panose="020F0502020204030204" pitchFamily="34" charset="0"/>
                <a:ea typeface="Calibri" panose="020F0502020204030204" pitchFamily="34" charset="0"/>
                <a:cs typeface="Arial" panose="020B0604020202020204" pitchFamily="34" charset="0"/>
              </a:rPr>
              <a:t>(24% tested in the last 2 weeks vs 9% overall population).</a:t>
            </a:r>
            <a:r>
              <a:rPr lang="en-GB" sz="1200" b="1" dirty="0">
                <a:effectLst/>
                <a:latin typeface="Calibri" panose="020F0502020204030204" pitchFamily="34" charset="0"/>
                <a:ea typeface="Calibri" panose="020F0502020204030204" pitchFamily="34" charset="0"/>
                <a:cs typeface="Arial" panose="020B0604020202020204" pitchFamily="34" charset="0"/>
              </a:rPr>
              <a:t>  </a:t>
            </a:r>
            <a:r>
              <a:rPr lang="en-GB" sz="1200" dirty="0">
                <a:effectLst/>
                <a:latin typeface="Calibri" panose="020F0502020204030204" pitchFamily="34" charset="0"/>
                <a:ea typeface="Calibri" panose="020F0502020204030204" pitchFamily="34" charset="0"/>
                <a:cs typeface="Arial" panose="020B0604020202020204" pitchFamily="34" charset="0"/>
              </a:rPr>
              <a:t>They are less likely to be men, younger cohorts, the financially vulnerable and some ethnicities</a:t>
            </a:r>
            <a:r>
              <a:rPr lang="en-GB" sz="900" dirty="0">
                <a:effectLst/>
                <a:latin typeface="Calibri" panose="020F0502020204030204" pitchFamily="34" charset="0"/>
                <a:ea typeface="Calibri" panose="020F0502020204030204" pitchFamily="34" charset="0"/>
                <a:cs typeface="Arial" panose="020B0604020202020204" pitchFamily="34" charset="0"/>
              </a:rPr>
              <a:t> </a:t>
            </a:r>
            <a:r>
              <a:rPr lang="en-GB" sz="1200" dirty="0">
                <a:effectLst/>
                <a:latin typeface="Calibri" panose="020F0502020204030204" pitchFamily="34" charset="0"/>
                <a:ea typeface="Calibri" panose="020F0502020204030204" pitchFamily="34" charset="0"/>
                <a:cs typeface="Arial" panose="020B0604020202020204" pitchFamily="34" charset="0"/>
              </a:rPr>
              <a:t> </a:t>
            </a:r>
            <a:r>
              <a:rPr lang="en-GB" sz="1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a:t>
            </a:r>
            <a:r>
              <a:rPr lang="en-GB" sz="1200" dirty="0">
                <a:effectLst/>
                <a:latin typeface="Calibri" panose="020F0502020204030204" pitchFamily="34" charset="0"/>
                <a:ea typeface="Calibri" panose="020F0502020204030204" pitchFamily="34" charset="0"/>
                <a:cs typeface="Arial" panose="020B0604020202020204" pitchFamily="34" charset="0"/>
              </a:rPr>
              <a:t> something which has been discussed already in the context of the evaluation of DTCC intervention in Winter 2021/22.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FF5FF7-B1B5-4EBE-954A-63DE5EDE0F8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3625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FF5FF7-B1B5-4EBE-954A-63DE5EDE0F80}" type="slidenum">
              <a:rPr lang="en-GB" smtClean="0"/>
              <a:t>12</a:t>
            </a:fld>
            <a:endParaRPr lang="en-GB"/>
          </a:p>
        </p:txBody>
      </p:sp>
    </p:spTree>
    <p:extLst>
      <p:ext uri="{BB962C8B-B14F-4D97-AF65-F5344CB8AC3E}">
        <p14:creationId xmlns:p14="http://schemas.microsoft.com/office/powerpoint/2010/main" val="3397333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LFD testing levels by free test eligibility status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lumMod val="65000"/>
                    <a:lumOff val="35000"/>
                  </a:prstClr>
                </a:solidFill>
                <a:effectLst/>
                <a:uLnTx/>
                <a:uFillTx/>
                <a:latin typeface="Arial" panose="020B0604020202020204"/>
                <a:ea typeface="+mn-ea"/>
                <a:cs typeface="+mn-cs"/>
              </a:rPr>
              <a:t>Those eligible for free LFDs are defined as those immunosuppressed or paid carers or frontline healthcare workers working in social care / the NHS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t>Corresponding narrative in written report </a:t>
            </a:r>
          </a:p>
          <a:p>
            <a:endParaRPr lang="en-GB" dirty="0"/>
          </a:p>
          <a:p>
            <a:pPr>
              <a:lnSpc>
                <a:spcPct val="107000"/>
              </a:lnSpc>
              <a:spcAft>
                <a:spcPts val="800"/>
              </a:spcAft>
            </a:pPr>
            <a:r>
              <a:rPr lang="en-GB" sz="1200" dirty="0">
                <a:effectLst/>
                <a:latin typeface="Calibri" panose="020F0502020204030204" pitchFamily="34" charset="0"/>
                <a:ea typeface="Calibri" panose="020F0502020204030204" pitchFamily="34" charset="0"/>
                <a:cs typeface="Arial" panose="020B0604020202020204" pitchFamily="34" charset="0"/>
              </a:rPr>
              <a:t>However, with the withdrawal of the UTO, we are seeing that those testing tend to be individuals eligible for free testing – older people, those with health conditions (such as those who are Immunosuppressed (IM) and frontline health</a:t>
            </a:r>
            <a:r>
              <a:rPr lang="en-GB" sz="1200" b="1" dirty="0">
                <a:effectLst/>
                <a:latin typeface="Calibri" panose="020F0502020204030204" pitchFamily="34" charset="0"/>
                <a:ea typeface="Calibri" panose="020F0502020204030204" pitchFamily="34" charset="0"/>
                <a:cs typeface="Arial" panose="020B0604020202020204" pitchFamily="34" charset="0"/>
              </a:rPr>
              <a:t> </a:t>
            </a:r>
            <a:r>
              <a:rPr lang="en-GB" sz="1200" dirty="0">
                <a:effectLst/>
                <a:latin typeface="Calibri" panose="020F0502020204030204" pitchFamily="34" charset="0"/>
                <a:ea typeface="Calibri" panose="020F0502020204030204" pitchFamily="34" charset="0"/>
                <a:cs typeface="Arial" panose="020B0604020202020204" pitchFamily="34" charset="0"/>
              </a:rPr>
              <a:t>(24% tested in the last 2 weeks vs 9% overall population).</a:t>
            </a:r>
            <a:r>
              <a:rPr lang="en-GB" sz="1200" b="1" dirty="0">
                <a:effectLst/>
                <a:latin typeface="Calibri" panose="020F0502020204030204" pitchFamily="34" charset="0"/>
                <a:ea typeface="Calibri" panose="020F0502020204030204" pitchFamily="34" charset="0"/>
                <a:cs typeface="Arial" panose="020B0604020202020204" pitchFamily="34" charset="0"/>
              </a:rPr>
              <a:t>  </a:t>
            </a:r>
            <a:r>
              <a:rPr lang="en-GB" sz="1200" dirty="0">
                <a:effectLst/>
                <a:latin typeface="Calibri" panose="020F0502020204030204" pitchFamily="34" charset="0"/>
                <a:ea typeface="Calibri" panose="020F0502020204030204" pitchFamily="34" charset="0"/>
                <a:cs typeface="Arial" panose="020B0604020202020204" pitchFamily="34" charset="0"/>
              </a:rPr>
              <a:t>They are less likely to be men, younger cohorts, the financially vulnerable and some ethnicities</a:t>
            </a:r>
            <a:r>
              <a:rPr lang="en-GB" sz="900" dirty="0">
                <a:effectLst/>
                <a:latin typeface="Calibri" panose="020F0502020204030204" pitchFamily="34" charset="0"/>
                <a:ea typeface="Calibri" panose="020F0502020204030204" pitchFamily="34" charset="0"/>
                <a:cs typeface="Arial" panose="020B0604020202020204" pitchFamily="34" charset="0"/>
              </a:rPr>
              <a:t> </a:t>
            </a:r>
            <a:r>
              <a:rPr lang="en-GB" sz="1200" dirty="0">
                <a:effectLst/>
                <a:latin typeface="Calibri" panose="020F0502020204030204" pitchFamily="34" charset="0"/>
                <a:ea typeface="Calibri" panose="020F0502020204030204" pitchFamily="34" charset="0"/>
                <a:cs typeface="Arial" panose="020B0604020202020204" pitchFamily="34" charset="0"/>
              </a:rPr>
              <a:t> </a:t>
            </a:r>
            <a:r>
              <a:rPr lang="en-GB" sz="1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a:t>
            </a:r>
            <a:r>
              <a:rPr lang="en-GB" sz="1200" dirty="0">
                <a:effectLst/>
                <a:latin typeface="Calibri" panose="020F0502020204030204" pitchFamily="34" charset="0"/>
                <a:ea typeface="Calibri" panose="020F0502020204030204" pitchFamily="34" charset="0"/>
                <a:cs typeface="Arial" panose="020B0604020202020204" pitchFamily="34" charset="0"/>
              </a:rPr>
              <a:t> something which has been discussed already in the context of the evaluation of DTCC intervention in Winter 2021/22.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FF5FF7-B1B5-4EBE-954A-63DE5EDE0F8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3684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tx1"/>
                </a:solidFill>
              </a:rPr>
              <a:t>Official registering by reasons for testing</a:t>
            </a:r>
            <a:endParaRPr lang="en-GB" dirty="0"/>
          </a:p>
        </p:txBody>
      </p:sp>
      <p:sp>
        <p:nvSpPr>
          <p:cNvPr id="4" name="Slide Number Placeholder 3"/>
          <p:cNvSpPr>
            <a:spLocks noGrp="1"/>
          </p:cNvSpPr>
          <p:nvPr>
            <p:ph type="sldNum" sz="quarter" idx="5"/>
          </p:nvPr>
        </p:nvSpPr>
        <p:spPr/>
        <p:txBody>
          <a:bodyPr/>
          <a:lstStyle/>
          <a:p>
            <a:fld id="{73FF5FF7-B1B5-4EBE-954A-63DE5EDE0F80}" type="slidenum">
              <a:rPr lang="en-GB" smtClean="0"/>
              <a:t>14</a:t>
            </a:fld>
            <a:endParaRPr lang="en-GB"/>
          </a:p>
        </p:txBody>
      </p:sp>
    </p:spTree>
    <p:extLst>
      <p:ext uri="{BB962C8B-B14F-4D97-AF65-F5344CB8AC3E}">
        <p14:creationId xmlns:p14="http://schemas.microsoft.com/office/powerpoint/2010/main" val="916519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Reasons for not registering over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t>Corresponding narrative in written report </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Symbol" panose="05050102010706020507" pitchFamily="18" charset="2"/>
              <a:buNone/>
            </a:pPr>
            <a:r>
              <a:rPr lang="en-GB" sz="1200" dirty="0">
                <a:effectLst/>
                <a:latin typeface="Calibri" panose="020F0502020204030204" pitchFamily="34" charset="0"/>
                <a:ea typeface="Calibri" panose="020F0502020204030204" pitchFamily="34" charset="0"/>
                <a:cs typeface="Arial" panose="020B0604020202020204" pitchFamily="34" charset="0"/>
              </a:rPr>
              <a:t>Indeed, the tracker shows that 2 in 5 of those who did not register their latest test result (40%) did not feel the need to and almost third (29%) believe it is no longer a requirement.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FF5FF7-B1B5-4EBE-954A-63DE5EDE0F8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0078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Actions taken after testing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t>Corresponding narrative in written report </a:t>
            </a:r>
          </a:p>
          <a:p>
            <a:endParaRPr lang="en-GB" dirty="0"/>
          </a:p>
          <a:p>
            <a:pPr>
              <a:lnSpc>
                <a:spcPct val="107000"/>
              </a:lnSpc>
              <a:spcAft>
                <a:spcPts val="800"/>
              </a:spcAft>
            </a:pPr>
            <a:r>
              <a:rPr lang="en-GB" sz="1200" dirty="0">
                <a:effectLst/>
                <a:latin typeface="Calibri" panose="020F0502020204030204" pitchFamily="34" charset="0"/>
                <a:ea typeface="Calibri" panose="020F0502020204030204" pitchFamily="34" charset="0"/>
                <a:cs typeface="Arial" panose="020B0604020202020204" pitchFamily="34" charset="0"/>
              </a:rPr>
              <a:t>So irrespective of whether they registered a test through official channels or not</a:t>
            </a:r>
            <a:r>
              <a:rPr lang="en-GB" sz="900" dirty="0">
                <a:effectLst/>
                <a:latin typeface="Calibri" panose="020F0502020204030204" pitchFamily="34" charset="0"/>
                <a:ea typeface="Calibri" panose="020F0502020204030204" pitchFamily="34" charset="0"/>
                <a:cs typeface="Arial" panose="020B0604020202020204" pitchFamily="34" charset="0"/>
              </a:rPr>
              <a:t> </a:t>
            </a:r>
            <a:r>
              <a:rPr lang="en-GB" sz="1200" dirty="0">
                <a:effectLst/>
                <a:latin typeface="Calibri" panose="020F0502020204030204" pitchFamily="34" charset="0"/>
                <a:ea typeface="Calibri" panose="020F0502020204030204" pitchFamily="34" charset="0"/>
                <a:cs typeface="Arial" panose="020B0604020202020204" pitchFamily="34" charset="0"/>
              </a:rPr>
              <a:t>, most people appear to be acting responsibly and complying with current advice which encourages individuals to take greater accountability for their own risks and actions.</a:t>
            </a:r>
          </a:p>
          <a:p>
            <a:endParaRPr lang="en-GB" dirty="0"/>
          </a:p>
        </p:txBody>
      </p:sp>
      <p:sp>
        <p:nvSpPr>
          <p:cNvPr id="4" name="Slide Number Placeholder 3"/>
          <p:cNvSpPr>
            <a:spLocks noGrp="1"/>
          </p:cNvSpPr>
          <p:nvPr>
            <p:ph type="sldNum" sz="quarter" idx="5"/>
          </p:nvPr>
        </p:nvSpPr>
        <p:spPr/>
        <p:txBody>
          <a:bodyPr/>
          <a:lstStyle/>
          <a:p>
            <a:fld id="{73FF5FF7-B1B5-4EBE-954A-63DE5EDE0F80}" type="slidenum">
              <a:rPr lang="en-GB" smtClean="0"/>
              <a:t>16</a:t>
            </a:fld>
            <a:endParaRPr lang="en-GB"/>
          </a:p>
        </p:txBody>
      </p:sp>
    </p:spTree>
    <p:extLst>
      <p:ext uri="{BB962C8B-B14F-4D97-AF65-F5344CB8AC3E}">
        <p14:creationId xmlns:p14="http://schemas.microsoft.com/office/powerpoint/2010/main" val="2328243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Actions taken after testing over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t>Corresponding narrative in written report </a:t>
            </a:r>
          </a:p>
          <a:p>
            <a:endParaRPr lang="en-GB" dirty="0"/>
          </a:p>
          <a:p>
            <a:pPr>
              <a:lnSpc>
                <a:spcPct val="107000"/>
              </a:lnSpc>
              <a:spcAft>
                <a:spcPts val="800"/>
              </a:spcAft>
            </a:pPr>
            <a:r>
              <a:rPr lang="en-GB" sz="1200" dirty="0">
                <a:effectLst/>
                <a:latin typeface="Calibri" panose="020F0502020204030204" pitchFamily="34" charset="0"/>
                <a:ea typeface="Calibri" panose="020F0502020204030204" pitchFamily="34" charset="0"/>
                <a:cs typeface="Arial" panose="020B0604020202020204" pitchFamily="34" charset="0"/>
              </a:rPr>
              <a:t>So irrespective of whether they registered a test through official channels or not</a:t>
            </a:r>
            <a:r>
              <a:rPr lang="en-GB" sz="900" dirty="0">
                <a:effectLst/>
                <a:latin typeface="Calibri" panose="020F0502020204030204" pitchFamily="34" charset="0"/>
                <a:ea typeface="Calibri" panose="020F0502020204030204" pitchFamily="34" charset="0"/>
                <a:cs typeface="Arial" panose="020B0604020202020204" pitchFamily="34" charset="0"/>
              </a:rPr>
              <a:t> </a:t>
            </a:r>
            <a:r>
              <a:rPr lang="en-GB" sz="1200" dirty="0">
                <a:effectLst/>
                <a:latin typeface="Calibri" panose="020F0502020204030204" pitchFamily="34" charset="0"/>
                <a:ea typeface="Calibri" panose="020F0502020204030204" pitchFamily="34" charset="0"/>
                <a:cs typeface="Arial" panose="020B0604020202020204" pitchFamily="34" charset="0"/>
              </a:rPr>
              <a:t>, most people appear to be acting responsibly and complying with current advice which encourages individuals to take greater accountability for their own risks and actions.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FF5FF7-B1B5-4EBE-954A-63DE5EDE0F8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7843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Actions taken after a positive test result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t>Corresponding narrative in written report </a:t>
            </a:r>
          </a:p>
          <a:p>
            <a:endParaRPr lang="en-GB" dirty="0"/>
          </a:p>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Our survey data suggests people were still largely warning others of a positive result such as householders, friends and family and employers.  For some time now, only one in ten of those testing positive do not report their result to anyone, settling at 7%.</a:t>
            </a:r>
          </a:p>
          <a:p>
            <a:endParaRPr lang="en-GB" dirty="0"/>
          </a:p>
        </p:txBody>
      </p:sp>
      <p:sp>
        <p:nvSpPr>
          <p:cNvPr id="4" name="Slide Number Placeholder 3"/>
          <p:cNvSpPr>
            <a:spLocks noGrp="1"/>
          </p:cNvSpPr>
          <p:nvPr>
            <p:ph type="sldNum" sz="quarter" idx="5"/>
          </p:nvPr>
        </p:nvSpPr>
        <p:spPr/>
        <p:txBody>
          <a:bodyPr/>
          <a:lstStyle/>
          <a:p>
            <a:fld id="{73FF5FF7-B1B5-4EBE-954A-63DE5EDE0F80}" type="slidenum">
              <a:rPr lang="en-GB" smtClean="0"/>
              <a:t>18</a:t>
            </a:fld>
            <a:endParaRPr lang="en-GB"/>
          </a:p>
        </p:txBody>
      </p:sp>
    </p:spTree>
    <p:extLst>
      <p:ext uri="{BB962C8B-B14F-4D97-AF65-F5344CB8AC3E}">
        <p14:creationId xmlns:p14="http://schemas.microsoft.com/office/powerpoint/2010/main" val="3892442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tx1"/>
                </a:solidFill>
              </a:rPr>
              <a:t>LFD registering (official data) vs Estimated LFDs taken in the last 2 weeks (PPT data) vs LFDs despatched (official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NB: official registering dates do not line up exactly with survey dates. Dates have been matched as best as possible but exact dates for each data source are displayed below the chart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NB: LFDs despatched sources: </a:t>
            </a: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Adult Social Care, Community Testing, Crown Dependency, Independent Health Providers, NHS, Other, Private Industries, Public Industries, Schools &amp; Colleges, Test to Treat (AV), Universal - Home, Universal - Pharmacies, Universal - </a:t>
            </a:r>
            <a:r>
              <a:rPr kumimoji="0" lang="en-US"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Rts</a:t>
            </a: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Lts</a:t>
            </a: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Mtu</a:t>
            </a: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University. Excludes Northern Ireland, Scotland and Wales</a:t>
            </a:r>
            <a:endPar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FF5FF7-B1B5-4EBE-954A-63DE5EDE0F8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5906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200" dirty="0">
                <a:solidFill>
                  <a:schemeClr val="tx1"/>
                </a:solidFill>
              </a:rPr>
              <a:t>March 2020 – </a:t>
            </a:r>
            <a:r>
              <a:rPr lang="en-US" sz="1200" dirty="0">
                <a:solidFill>
                  <a:schemeClr val="tx1"/>
                </a:solidFill>
              </a:rPr>
              <a:t>Tests conducted at test sites for certain groups</a:t>
            </a:r>
          </a:p>
          <a:p>
            <a:pPr marL="285750" indent="-285750">
              <a:buFont typeface="Arial" panose="020B0604020202020204" pitchFamily="34" charset="0"/>
              <a:buChar char="•"/>
            </a:pPr>
            <a:r>
              <a:rPr lang="en-US" sz="1200" dirty="0">
                <a:solidFill>
                  <a:schemeClr val="tx1"/>
                </a:solidFill>
              </a:rPr>
              <a:t>May 2020 – Launch of Test and Trace </a:t>
            </a:r>
          </a:p>
          <a:p>
            <a:pPr marL="285750" indent="-285750">
              <a:buFont typeface="Arial" panose="020B0604020202020204" pitchFamily="34" charset="0"/>
              <a:buChar char="•"/>
            </a:pPr>
            <a:r>
              <a:rPr lang="en-US" sz="1200" dirty="0">
                <a:solidFill>
                  <a:schemeClr val="tx1"/>
                </a:solidFill>
              </a:rPr>
              <a:t>June 2020 – Anyone in England and Wales who have symptoms of COVID-19 can ask for a PCR test through NHS website</a:t>
            </a:r>
          </a:p>
          <a:p>
            <a:pPr marL="285750" indent="-285750">
              <a:buFont typeface="Arial" panose="020B0604020202020204" pitchFamily="34" charset="0"/>
              <a:buChar char="•"/>
            </a:pPr>
            <a:r>
              <a:rPr lang="en-US" sz="1200" dirty="0">
                <a:solidFill>
                  <a:schemeClr val="tx1"/>
                </a:solidFill>
              </a:rPr>
              <a:t>September 2020 – COVID-19 app</a:t>
            </a:r>
          </a:p>
          <a:p>
            <a:pPr marL="285750" indent="-285750">
              <a:buFont typeface="Arial" panose="020B0604020202020204" pitchFamily="34" charset="0"/>
              <a:buChar char="•"/>
            </a:pPr>
            <a:r>
              <a:rPr lang="en-US" sz="1200" dirty="0">
                <a:solidFill>
                  <a:schemeClr val="tx1"/>
                </a:solidFill>
              </a:rPr>
              <a:t>Feb/March 2021 – Community Testing </a:t>
            </a:r>
            <a:r>
              <a:rPr lang="en-US" sz="1200" dirty="0" err="1">
                <a:solidFill>
                  <a:schemeClr val="tx1"/>
                </a:solidFill>
              </a:rPr>
              <a:t>Programme</a:t>
            </a:r>
            <a:r>
              <a:rPr lang="en-US" sz="1200" dirty="0">
                <a:solidFill>
                  <a:schemeClr val="tx1"/>
                </a:solidFill>
              </a:rPr>
              <a:t> covering all Local Authorities</a:t>
            </a:r>
          </a:p>
          <a:p>
            <a:pPr marL="285750" indent="-285750">
              <a:buFont typeface="Arial" panose="020B0604020202020204" pitchFamily="34" charset="0"/>
              <a:buChar char="•"/>
            </a:pPr>
            <a:r>
              <a:rPr lang="en-US" sz="1200" dirty="0">
                <a:solidFill>
                  <a:schemeClr val="tx1"/>
                </a:solidFill>
              </a:rPr>
              <a:t>March 2021 – confirmatory PCR testing for all positive LFD’s</a:t>
            </a:r>
          </a:p>
          <a:p>
            <a:pPr marL="285750" indent="-285750">
              <a:buFont typeface="Arial" panose="020B0604020202020204" pitchFamily="34" charset="0"/>
              <a:buChar char="•"/>
            </a:pPr>
            <a:r>
              <a:rPr lang="en-US" sz="1200" dirty="0">
                <a:solidFill>
                  <a:schemeClr val="tx1"/>
                </a:solidFill>
              </a:rPr>
              <a:t>April 2021 – LFD testing </a:t>
            </a:r>
          </a:p>
          <a:p>
            <a:pPr marL="285750" indent="-285750">
              <a:buFont typeface="Arial" panose="020B0604020202020204" pitchFamily="34" charset="0"/>
              <a:buChar char="•"/>
            </a:pPr>
            <a:r>
              <a:rPr lang="en-US" sz="1200" dirty="0">
                <a:solidFill>
                  <a:schemeClr val="tx1"/>
                </a:solidFill>
              </a:rPr>
              <a:t>December 2021 – Daily testing of COVID-19 contacts </a:t>
            </a:r>
          </a:p>
          <a:p>
            <a:pPr marL="285750" indent="-285750">
              <a:buFont typeface="Arial" panose="020B0604020202020204" pitchFamily="34" charset="0"/>
              <a:buChar char="•"/>
            </a:pPr>
            <a:r>
              <a:rPr lang="en-US" sz="1200" dirty="0">
                <a:solidFill>
                  <a:schemeClr val="tx1"/>
                </a:solidFill>
              </a:rPr>
              <a:t>January 2022 – suspension  of confirmatory PCR tests for LFD positives </a:t>
            </a:r>
          </a:p>
          <a:p>
            <a:pPr marL="285750" indent="-285750">
              <a:buFont typeface="Arial" panose="020B0604020202020204" pitchFamily="34" charset="0"/>
              <a:buChar char="•"/>
            </a:pPr>
            <a:r>
              <a:rPr lang="en-US" sz="1200" dirty="0">
                <a:solidFill>
                  <a:schemeClr val="tx1"/>
                </a:solidFill>
              </a:rPr>
              <a:t>February 2022 – Test and Trace ending</a:t>
            </a:r>
          </a:p>
          <a:p>
            <a:pPr marL="285750" indent="-285750">
              <a:buFont typeface="Arial" panose="020B0604020202020204" pitchFamily="34" charset="0"/>
              <a:buChar char="•"/>
            </a:pPr>
            <a:r>
              <a:rPr lang="en-US" sz="1200" dirty="0">
                <a:solidFill>
                  <a:schemeClr val="tx1"/>
                </a:solidFill>
              </a:rPr>
              <a:t>March 2022/April 2022 – end of universal access to free LFD</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FF5FF7-B1B5-4EBE-954A-63DE5EDE0F8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7412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tx1"/>
                </a:solidFill>
              </a:rPr>
              <a:t>LFD ordering and LFD testing in the last 2 weeks compared to registering most recent LFD test</a:t>
            </a:r>
            <a:endParaRPr lang="en-GB" dirty="0"/>
          </a:p>
        </p:txBody>
      </p:sp>
      <p:sp>
        <p:nvSpPr>
          <p:cNvPr id="4" name="Slide Number Placeholder 3"/>
          <p:cNvSpPr>
            <a:spLocks noGrp="1"/>
          </p:cNvSpPr>
          <p:nvPr>
            <p:ph type="sldNum" sz="quarter" idx="5"/>
          </p:nvPr>
        </p:nvSpPr>
        <p:spPr/>
        <p:txBody>
          <a:bodyPr/>
          <a:lstStyle/>
          <a:p>
            <a:fld id="{73FF5FF7-B1B5-4EBE-954A-63DE5EDE0F80}" type="slidenum">
              <a:rPr lang="en-GB" smtClean="0"/>
              <a:t>20</a:t>
            </a:fld>
            <a:endParaRPr lang="en-GB"/>
          </a:p>
        </p:txBody>
      </p:sp>
    </p:spTree>
    <p:extLst>
      <p:ext uri="{BB962C8B-B14F-4D97-AF65-F5344CB8AC3E}">
        <p14:creationId xmlns:p14="http://schemas.microsoft.com/office/powerpoint/2010/main" val="659810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Registering test results over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t>Corresponding narrative in written report </a:t>
            </a:r>
          </a:p>
          <a:p>
            <a:endParaRPr lang="en-GB" dirty="0"/>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Arial" panose="020B0604020202020204" pitchFamily="34" charset="0"/>
              </a:rPr>
              <a:t>Reporting test results</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Arial" panose="020B0604020202020204" pitchFamily="34" charset="0"/>
              </a:rPr>
              <a:t>Looking back across the various waves of the PPT, we can see that low proportions of people followed guidance to report their test results. At the beginning of our tracking studies, more people claimed to register their test results, reaching a peak of 49% during Winter 21/22 but even then, a large minority </a:t>
            </a:r>
            <a:r>
              <a:rPr lang="en-GB" sz="1200" u="sng" dirty="0">
                <a:effectLst/>
                <a:latin typeface="Calibri" panose="020F0502020204030204" pitchFamily="34" charset="0"/>
                <a:ea typeface="Calibri" panose="020F0502020204030204" pitchFamily="34" charset="0"/>
                <a:cs typeface="Arial" panose="020B0604020202020204" pitchFamily="34" charset="0"/>
              </a:rPr>
              <a:t>did not report their results.</a:t>
            </a:r>
            <a:r>
              <a:rPr lang="en-GB" sz="1200" dirty="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Arial" panose="020B0604020202020204" pitchFamily="34" charset="0"/>
              </a:rPr>
              <a:t>Over time, as people have learned to live with COVID-19, and the risk of viral infection has declined, the reporting of LFD results through official channels has also declined, particularly after the UTO stopped. This has now settled at 32% of those who took a test.</a:t>
            </a:r>
          </a:p>
          <a:p>
            <a:endParaRPr lang="en-GB" dirty="0"/>
          </a:p>
          <a:p>
            <a:r>
              <a:rPr lang="en-GB" sz="1200" dirty="0">
                <a:effectLst/>
                <a:latin typeface="Calibri" panose="020F0502020204030204" pitchFamily="34" charset="0"/>
                <a:ea typeface="Calibri" panose="020F0502020204030204" pitchFamily="34" charset="0"/>
                <a:cs typeface="Arial" panose="020B0604020202020204" pitchFamily="34" charset="0"/>
              </a:rPr>
              <a:t>Those who test negative have always been less likely than those who test positive to report their test result. Additionally, the reporting of negative LFD results through most official channels declined more than the reporting of positive tests over time, particularly after universal access to free tests stopped</a:t>
            </a:r>
            <a:r>
              <a:rPr lang="en-GB" sz="900" dirty="0">
                <a:effectLst/>
                <a:latin typeface="Calibri" panose="020F0502020204030204" pitchFamily="34" charset="0"/>
                <a:ea typeface="Calibri" panose="020F0502020204030204" pitchFamily="34" charset="0"/>
                <a:cs typeface="Arial" panose="020B0604020202020204" pitchFamily="34" charset="0"/>
              </a:rPr>
              <a:t>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FF5FF7-B1B5-4EBE-954A-63DE5EDE0F8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5587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Profile of who is obtaining LFD tests from private sources such as supermarkets and chemists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t>Corresponding narrative in written report </a:t>
            </a:r>
          </a:p>
          <a:p>
            <a:endParaRPr lang="en-GB" dirty="0"/>
          </a:p>
          <a:p>
            <a:pPr>
              <a:lnSpc>
                <a:spcPct val="107000"/>
              </a:lnSpc>
              <a:spcAft>
                <a:spcPts val="800"/>
              </a:spcAft>
            </a:pPr>
            <a:r>
              <a:rPr lang="en-GB" sz="1200" dirty="0">
                <a:effectLst/>
                <a:latin typeface="Calibri" panose="020F0502020204030204" pitchFamily="34" charset="0"/>
                <a:ea typeface="Calibri" panose="020F0502020204030204" pitchFamily="34" charset="0"/>
                <a:cs typeface="Arial" panose="020B0604020202020204" pitchFamily="34" charset="0"/>
              </a:rPr>
              <a:t>Additionally, we know about 10% of the population are currently ordering tests from sources other than Gov.uk and 119, such as from supermarkets and chemists in the private market and they tend to be </a:t>
            </a:r>
            <a:r>
              <a:rPr lang="en-GB" sz="1200" b="1" dirty="0">
                <a:effectLst/>
                <a:highlight>
                  <a:srgbClr val="FFFF00"/>
                </a:highlight>
                <a:latin typeface="Calibri" panose="020F0502020204030204" pitchFamily="34" charset="0"/>
                <a:ea typeface="Calibri" panose="020F0502020204030204" pitchFamily="34" charset="0"/>
                <a:cs typeface="Arial" panose="020B0604020202020204" pitchFamily="34" charset="0"/>
              </a:rPr>
              <a:t>younger, non-white ethnicities </a:t>
            </a:r>
            <a:r>
              <a:rPr lang="en-GB" sz="1200" dirty="0">
                <a:effectLst/>
                <a:latin typeface="Calibri" panose="020F0502020204030204" pitchFamily="34" charset="0"/>
                <a:ea typeface="Calibri" panose="020F0502020204030204" pitchFamily="34" charset="0"/>
                <a:cs typeface="Arial" panose="020B0604020202020204" pitchFamily="34" charset="0"/>
              </a:rPr>
              <a:t>and testing to </a:t>
            </a:r>
            <a:r>
              <a:rPr lang="en-GB" sz="1200" b="1" dirty="0">
                <a:effectLst/>
                <a:highlight>
                  <a:srgbClr val="FFFF00"/>
                </a:highlight>
                <a:latin typeface="Calibri" panose="020F0502020204030204" pitchFamily="34" charset="0"/>
                <a:ea typeface="Calibri" panose="020F0502020204030204" pitchFamily="34" charset="0"/>
                <a:cs typeface="Arial" panose="020B0604020202020204" pitchFamily="34" charset="0"/>
              </a:rPr>
              <a:t>check symptoms</a:t>
            </a:r>
            <a:r>
              <a:rPr lang="en-GB" sz="1200" b="1" dirty="0">
                <a:effectLst/>
                <a:latin typeface="Calibri" panose="020F0502020204030204" pitchFamily="34" charset="0"/>
                <a:ea typeface="Calibri" panose="020F0502020204030204" pitchFamily="34" charset="0"/>
                <a:cs typeface="Arial" panose="020B0604020202020204" pitchFamily="34" charset="0"/>
              </a:rPr>
              <a: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FF5FF7-B1B5-4EBE-954A-63DE5EDE0F8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0730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Reasons for LFD test ordering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t>Corresponding narrative in written report </a:t>
            </a:r>
          </a:p>
          <a:p>
            <a:endParaRPr lang="en-GB" dirty="0"/>
          </a:p>
          <a:p>
            <a:pPr>
              <a:lnSpc>
                <a:spcPct val="107000"/>
              </a:lnSpc>
              <a:spcAft>
                <a:spcPts val="800"/>
              </a:spcAft>
            </a:pPr>
            <a:r>
              <a:rPr lang="en-GB" sz="1200" dirty="0">
                <a:effectLst/>
                <a:latin typeface="Calibri" panose="020F0502020204030204" pitchFamily="34" charset="0"/>
                <a:ea typeface="Calibri" panose="020F0502020204030204" pitchFamily="34" charset="0"/>
                <a:cs typeface="Arial" panose="020B0604020202020204" pitchFamily="34" charset="0"/>
              </a:rPr>
              <a:t>Additionally, we know about 10% of the population are currently ordering tests from sources other than Gov.uk and 119, such as from supermarkets and chemists in the private market and they tend to be </a:t>
            </a:r>
            <a:r>
              <a:rPr lang="en-GB" sz="1200" b="1" dirty="0">
                <a:effectLst/>
                <a:highlight>
                  <a:srgbClr val="FFFF00"/>
                </a:highlight>
                <a:latin typeface="Calibri" panose="020F0502020204030204" pitchFamily="34" charset="0"/>
                <a:ea typeface="Calibri" panose="020F0502020204030204" pitchFamily="34" charset="0"/>
                <a:cs typeface="Arial" panose="020B0604020202020204" pitchFamily="34" charset="0"/>
              </a:rPr>
              <a:t>younger, non-white ethnicities </a:t>
            </a:r>
            <a:r>
              <a:rPr lang="en-GB" sz="1200" dirty="0">
                <a:effectLst/>
                <a:latin typeface="Calibri" panose="020F0502020204030204" pitchFamily="34" charset="0"/>
                <a:ea typeface="Calibri" panose="020F0502020204030204" pitchFamily="34" charset="0"/>
                <a:cs typeface="Arial" panose="020B0604020202020204" pitchFamily="34" charset="0"/>
              </a:rPr>
              <a:t>and testing to </a:t>
            </a:r>
            <a:r>
              <a:rPr lang="en-GB" sz="1200" b="1" dirty="0">
                <a:effectLst/>
                <a:highlight>
                  <a:srgbClr val="FFFF00"/>
                </a:highlight>
                <a:latin typeface="Calibri" panose="020F0502020204030204" pitchFamily="34" charset="0"/>
                <a:ea typeface="Calibri" panose="020F0502020204030204" pitchFamily="34" charset="0"/>
                <a:cs typeface="Arial" panose="020B0604020202020204" pitchFamily="34" charset="0"/>
              </a:rPr>
              <a:t>check symptoms</a:t>
            </a:r>
            <a:r>
              <a:rPr lang="en-GB" sz="1200" b="1" dirty="0">
                <a:effectLst/>
                <a:latin typeface="Calibri" panose="020F0502020204030204" pitchFamily="34" charset="0"/>
                <a:ea typeface="Calibri" panose="020F0502020204030204" pitchFamily="34" charset="0"/>
                <a:cs typeface="Arial" panose="020B0604020202020204" pitchFamily="34" charset="0"/>
              </a:rPr>
              <a: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FF5FF7-B1B5-4EBE-954A-63DE5EDE0F8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9375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ysClr val="windowText" lastClr="000000"/>
                </a:solidFill>
                <a:effectLst/>
                <a:uLnTx/>
                <a:uFillTx/>
                <a:latin typeface="Arial"/>
                <a:ea typeface="+mj-ea"/>
                <a:cs typeface="+mj-cs"/>
              </a:rPr>
              <a:t>Reasons for taking an LFD test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t>Corresponding narrative in written report </a:t>
            </a:r>
          </a:p>
          <a:p>
            <a:endParaRPr lang="en-GB" dirty="0"/>
          </a:p>
          <a:p>
            <a:pPr>
              <a:lnSpc>
                <a:spcPct val="107000"/>
              </a:lnSpc>
              <a:spcAft>
                <a:spcPts val="800"/>
              </a:spcAft>
            </a:pPr>
            <a:r>
              <a:rPr lang="en-GB" sz="1200" dirty="0">
                <a:effectLst/>
                <a:latin typeface="Calibri" panose="020F0502020204030204" pitchFamily="34" charset="0"/>
                <a:ea typeface="Calibri" panose="020F0502020204030204" pitchFamily="34" charset="0"/>
                <a:cs typeface="Arial" panose="020B0604020202020204" pitchFamily="34" charset="0"/>
              </a:rPr>
              <a:t>As the risk of viral infection has declined and people are learning to live with COVID-19, the top reasons for testing are to test when COVID-19 type symptoms develop (34%), and for general reassurance or peace of mind (35%).   Of course, there are other (often concurrent) reasons why people are testing nowadays. For example, having been in contact with a case of COVID-19 (20%) and being asked to test (13%) by work or college. While some but not all LFD kits are approved for testing to allow people to meet others or go to events, we see that currently </a:t>
            </a:r>
            <a:r>
              <a:rPr lang="en-GB" sz="12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a:t>
            </a:r>
            <a:r>
              <a:rPr lang="en-GB" sz="1200" dirty="0">
                <a:effectLst/>
                <a:latin typeface="Calibri" panose="020F0502020204030204" pitchFamily="34" charset="0"/>
                <a:ea typeface="Calibri" panose="020F0502020204030204" pitchFamily="34" charset="0"/>
                <a:cs typeface="Arial" panose="020B0604020202020204" pitchFamily="34" charset="0"/>
              </a:rPr>
              <a:t>16%), say they test for this very reason.  We call this ‘testing to enable.’</a:t>
            </a:r>
          </a:p>
          <a:p>
            <a:endParaRPr lang="en-GB" dirty="0"/>
          </a:p>
        </p:txBody>
      </p:sp>
      <p:sp>
        <p:nvSpPr>
          <p:cNvPr id="4" name="Slide Number Placeholder 3"/>
          <p:cNvSpPr>
            <a:spLocks noGrp="1"/>
          </p:cNvSpPr>
          <p:nvPr>
            <p:ph type="sldNum" sz="quarter" idx="5"/>
          </p:nvPr>
        </p:nvSpPr>
        <p:spPr/>
        <p:txBody>
          <a:bodyPr/>
          <a:lstStyle/>
          <a:p>
            <a:fld id="{73FF5FF7-B1B5-4EBE-954A-63DE5EDE0F80}" type="slidenum">
              <a:rPr lang="en-GB" smtClean="0"/>
              <a:t>25</a:t>
            </a:fld>
            <a:endParaRPr lang="en-GB"/>
          </a:p>
        </p:txBody>
      </p:sp>
    </p:spTree>
    <p:extLst>
      <p:ext uri="{BB962C8B-B14F-4D97-AF65-F5344CB8AC3E}">
        <p14:creationId xmlns:p14="http://schemas.microsoft.com/office/powerpoint/2010/main" val="29870577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Reasons for testing – nets</a:t>
            </a:r>
          </a:p>
          <a:p>
            <a:endParaRPr lang="en-US" sz="1200" b="1" i="0" u="none" strike="noStrike" dirty="0">
              <a:solidFill>
                <a:srgbClr val="000000"/>
              </a:solidFill>
              <a:effectLst/>
              <a:latin typeface="Calibri" panose="020F0502020204030204" pitchFamily="34" charset="0"/>
            </a:endParaRPr>
          </a:p>
          <a:p>
            <a:r>
              <a:rPr lang="en-US" sz="1200" b="1" i="0" u="none" strike="noStrike" dirty="0">
                <a:solidFill>
                  <a:srgbClr val="000000"/>
                </a:solidFill>
                <a:effectLst/>
                <a:latin typeface="Calibri" panose="020F0502020204030204" pitchFamily="34" charset="0"/>
              </a:rPr>
              <a:t>Checking symptoms / contact with a positive case NET</a:t>
            </a:r>
            <a:r>
              <a:rPr lang="en-US" dirty="0"/>
              <a:t> </a:t>
            </a:r>
            <a:r>
              <a:rPr lang="en-US" sz="1200" b="0" i="0" u="none" strike="noStrike" dirty="0">
                <a:solidFill>
                  <a:srgbClr val="000000"/>
                </a:solidFill>
                <a:effectLst/>
                <a:latin typeface="Calibri" panose="020F0502020204030204" pitchFamily="34" charset="0"/>
              </a:rPr>
              <a:t>I thought I had symptoms and wanted to check if it was COVID-19</a:t>
            </a:r>
            <a:r>
              <a:rPr lang="en-US" dirty="0"/>
              <a:t> </a:t>
            </a:r>
            <a:r>
              <a:rPr lang="en-US" sz="1200" b="0" i="0" u="none" strike="noStrike" dirty="0">
                <a:solidFill>
                  <a:srgbClr val="000000"/>
                </a:solidFill>
                <a:effectLst/>
                <a:latin typeface="Calibri" panose="020F0502020204030204" pitchFamily="34" charset="0"/>
              </a:rPr>
              <a:t>I had been in contact with somebody who had tested positive</a:t>
            </a:r>
            <a:r>
              <a:rPr lang="en-US" dirty="0"/>
              <a:t> </a:t>
            </a:r>
          </a:p>
          <a:p>
            <a:r>
              <a:rPr lang="en-US" sz="1200" b="1" i="0" u="none" strike="noStrike" dirty="0">
                <a:solidFill>
                  <a:srgbClr val="000000"/>
                </a:solidFill>
                <a:effectLst/>
                <a:latin typeface="Calibri" panose="020F0502020204030204" pitchFamily="34" charset="0"/>
              </a:rPr>
              <a:t>Testing to enable NET</a:t>
            </a:r>
            <a:r>
              <a:rPr lang="en-US" dirty="0"/>
              <a:t> </a:t>
            </a:r>
            <a:r>
              <a:rPr lang="en-US" sz="1200" b="0" i="0" u="none" strike="noStrike" dirty="0">
                <a:solidFill>
                  <a:srgbClr val="000000"/>
                </a:solidFill>
                <a:effectLst/>
                <a:latin typeface="Calibri" panose="020F0502020204030204" pitchFamily="34" charset="0"/>
              </a:rPr>
              <a:t>So that I could meet up with friends or family</a:t>
            </a:r>
            <a:r>
              <a:rPr lang="en-US" dirty="0"/>
              <a:t> </a:t>
            </a:r>
            <a:r>
              <a:rPr lang="en-US" sz="1200" b="0" i="0" u="none" strike="noStrike" dirty="0">
                <a:solidFill>
                  <a:srgbClr val="000000"/>
                </a:solidFill>
                <a:effectLst/>
                <a:latin typeface="Calibri" panose="020F0502020204030204" pitchFamily="34" charset="0"/>
              </a:rPr>
              <a:t>I was planning to attend/have been to an event (e.g. party, wedding, festival etc.)</a:t>
            </a:r>
            <a:r>
              <a:rPr lang="en-US" dirty="0"/>
              <a:t> </a:t>
            </a:r>
          </a:p>
          <a:p>
            <a:r>
              <a:rPr lang="en-US" sz="1200" b="1" i="0" u="none" strike="noStrike" dirty="0">
                <a:solidFill>
                  <a:srgbClr val="000000"/>
                </a:solidFill>
                <a:effectLst/>
                <a:latin typeface="Calibri" panose="020F0502020204030204" pitchFamily="34" charset="0"/>
              </a:rPr>
              <a:t>Testing because I was asked to NET</a:t>
            </a:r>
            <a:r>
              <a:rPr lang="en-US" dirty="0"/>
              <a:t> </a:t>
            </a:r>
            <a:r>
              <a:rPr lang="en-US" sz="1200" b="0" i="0" u="none" strike="noStrike" dirty="0">
                <a:solidFill>
                  <a:srgbClr val="000000"/>
                </a:solidFill>
                <a:effectLst/>
                <a:latin typeface="Calibri" panose="020F0502020204030204" pitchFamily="34" charset="0"/>
              </a:rPr>
              <a:t>I was asked to test by my employer</a:t>
            </a:r>
            <a:r>
              <a:rPr lang="en-US" dirty="0"/>
              <a:t> </a:t>
            </a:r>
            <a:r>
              <a:rPr lang="en-US" sz="1200" b="0" i="0" u="none" strike="noStrike" dirty="0">
                <a:solidFill>
                  <a:srgbClr val="000000"/>
                </a:solidFill>
                <a:effectLst/>
                <a:latin typeface="Calibri" panose="020F0502020204030204" pitchFamily="34" charset="0"/>
              </a:rPr>
              <a:t>I was asked to test by my school / college / university</a:t>
            </a:r>
            <a:r>
              <a:rPr lang="en-US" dirty="0"/>
              <a:t> </a:t>
            </a:r>
          </a:p>
          <a:p>
            <a:r>
              <a:rPr lang="en-US" sz="1200" b="1" i="0" u="none" strike="noStrike" dirty="0">
                <a:solidFill>
                  <a:srgbClr val="000000"/>
                </a:solidFill>
                <a:effectLst/>
                <a:latin typeface="Calibri" panose="020F0502020204030204" pitchFamily="34" charset="0"/>
              </a:rPr>
              <a:t>Testing due to contact with COVID-19 NET</a:t>
            </a:r>
            <a:r>
              <a:rPr lang="en-US" dirty="0"/>
              <a:t> </a:t>
            </a:r>
            <a:r>
              <a:rPr lang="en-US" sz="1200" b="0" i="0" u="none" strike="noStrike" dirty="0">
                <a:solidFill>
                  <a:srgbClr val="000000"/>
                </a:solidFill>
                <a:effectLst/>
                <a:latin typeface="Calibri" panose="020F0502020204030204" pitchFamily="34" charset="0"/>
              </a:rPr>
              <a:t>I had been in contact with somebody who had tested positive</a:t>
            </a:r>
            <a:r>
              <a:rPr lang="en-US" dirty="0"/>
              <a:t> </a:t>
            </a:r>
            <a:r>
              <a:rPr lang="en-US" sz="1200" b="0" i="0" u="none" strike="noStrike" dirty="0">
                <a:solidFill>
                  <a:srgbClr val="000000"/>
                </a:solidFill>
                <a:effectLst/>
                <a:latin typeface="Calibri" panose="020F0502020204030204" pitchFamily="34" charset="0"/>
              </a:rPr>
              <a:t>I may have regular contact with the virus through work (e.g. healthcare sector)</a:t>
            </a:r>
            <a:r>
              <a:rPr lang="en-US" dirty="0"/>
              <a:t> </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t>Corresponding narrative in written report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FF5FF7-B1B5-4EBE-954A-63DE5EDE0F8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05575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rPr>
              <a:t>Reasons for testing</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FF5FF7-B1B5-4EBE-954A-63DE5EDE0F8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47808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Reasons for testing</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FF5FF7-B1B5-4EBE-954A-63DE5EDE0F8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0644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majority of those that have ordered have some spare test kits at home – this spikes among older individuals and those who are immunosuppressed </a:t>
            </a:r>
          </a:p>
        </p:txBody>
      </p:sp>
      <p:sp>
        <p:nvSpPr>
          <p:cNvPr id="4" name="Slide Number Placeholder 3"/>
          <p:cNvSpPr>
            <a:spLocks noGrp="1"/>
          </p:cNvSpPr>
          <p:nvPr>
            <p:ph type="sldNum" sz="quarter" idx="5"/>
          </p:nvPr>
        </p:nvSpPr>
        <p:spPr/>
        <p:txBody>
          <a:bodyPr/>
          <a:lstStyle/>
          <a:p>
            <a:fld id="{73FF5FF7-B1B5-4EBE-954A-63DE5EDE0F80}" type="slidenum">
              <a:rPr lang="en-GB" smtClean="0"/>
              <a:t>29</a:t>
            </a:fld>
            <a:endParaRPr lang="en-GB"/>
          </a:p>
        </p:txBody>
      </p:sp>
    </p:spTree>
    <p:extLst>
      <p:ext uri="{BB962C8B-B14F-4D97-AF65-F5344CB8AC3E}">
        <p14:creationId xmlns:p14="http://schemas.microsoft.com/office/powerpoint/2010/main" val="9935150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Sources of LFD ordered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t>Corresponding narrative in written report </a:t>
            </a:r>
          </a:p>
          <a:p>
            <a:endParaRPr lang="en-GB" dirty="0"/>
          </a:p>
          <a:p>
            <a:pPr>
              <a:lnSpc>
                <a:spcPct val="107000"/>
              </a:lnSpc>
              <a:spcAft>
                <a:spcPts val="800"/>
              </a:spcAft>
            </a:pPr>
            <a:r>
              <a:rPr lang="en-GB" sz="1200" dirty="0">
                <a:effectLst/>
                <a:latin typeface="Calibri" panose="020F0502020204030204" pitchFamily="34" charset="0"/>
                <a:ea typeface="Calibri" panose="020F0502020204030204" pitchFamily="34" charset="0"/>
                <a:cs typeface="Arial" panose="020B0604020202020204" pitchFamily="34" charset="0"/>
              </a:rPr>
              <a:t>Additionally, we know about 10% of the population are currently ordering tests from sources other than Gov.uk and 119, such as from supermarkets and chemists in the private market and they tend to be </a:t>
            </a:r>
            <a:r>
              <a:rPr lang="en-GB" sz="1200" b="1" dirty="0">
                <a:effectLst/>
                <a:highlight>
                  <a:srgbClr val="FFFF00"/>
                </a:highlight>
                <a:latin typeface="Calibri" panose="020F0502020204030204" pitchFamily="34" charset="0"/>
                <a:ea typeface="Calibri" panose="020F0502020204030204" pitchFamily="34" charset="0"/>
                <a:cs typeface="Arial" panose="020B0604020202020204" pitchFamily="34" charset="0"/>
              </a:rPr>
              <a:t>younger, non-white ethnicities </a:t>
            </a:r>
            <a:r>
              <a:rPr lang="en-GB" sz="1200" dirty="0">
                <a:effectLst/>
                <a:latin typeface="Calibri" panose="020F0502020204030204" pitchFamily="34" charset="0"/>
                <a:ea typeface="Calibri" panose="020F0502020204030204" pitchFamily="34" charset="0"/>
                <a:cs typeface="Arial" panose="020B0604020202020204" pitchFamily="34" charset="0"/>
              </a:rPr>
              <a:t>and testing to </a:t>
            </a:r>
            <a:r>
              <a:rPr lang="en-GB" sz="1200" b="1" dirty="0">
                <a:effectLst/>
                <a:highlight>
                  <a:srgbClr val="FFFF00"/>
                </a:highlight>
                <a:latin typeface="Calibri" panose="020F0502020204030204" pitchFamily="34" charset="0"/>
                <a:ea typeface="Calibri" panose="020F0502020204030204" pitchFamily="34" charset="0"/>
                <a:cs typeface="Arial" panose="020B0604020202020204" pitchFamily="34" charset="0"/>
              </a:rPr>
              <a:t>check symptoms</a:t>
            </a:r>
            <a:r>
              <a:rPr lang="en-GB" sz="1200" b="1" dirty="0">
                <a:effectLst/>
                <a:latin typeface="Calibri" panose="020F0502020204030204" pitchFamily="34" charset="0"/>
                <a:ea typeface="Calibri" panose="020F0502020204030204" pitchFamily="34" charset="0"/>
                <a:cs typeface="Arial" panose="020B0604020202020204" pitchFamily="34" charset="0"/>
              </a:rPr>
              <a: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FF5FF7-B1B5-4EBE-954A-63DE5EDE0F8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4148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j-ea"/>
                <a:cs typeface="+mj-cs"/>
              </a:rPr>
              <a:t>Proportion of the public who have taken an LFD test recently: DHSC/CO data (</a:t>
            </a:r>
            <a:r>
              <a:rPr kumimoji="0" lang="en-US" sz="1200" b="0" i="0" u="none" strike="noStrike" kern="1200" cap="none" spc="0" normalizeH="0" baseline="0" noProof="0" dirty="0">
                <a:ln>
                  <a:noFill/>
                </a:ln>
                <a:solidFill>
                  <a:prstClr val="black"/>
                </a:solidFill>
                <a:effectLst/>
                <a:uLnTx/>
                <a:uFillTx/>
                <a:latin typeface="Arial"/>
                <a:ea typeface="+mj-ea"/>
                <a:cs typeface="+mj-cs"/>
              </a:rPr>
              <a:t>last 7 days) and PPT (</a:t>
            </a:r>
            <a:r>
              <a:rPr lang="en-GB" sz="1200" dirty="0">
                <a:solidFill>
                  <a:prstClr val="black"/>
                </a:solidFill>
                <a:latin typeface="Arial"/>
                <a:cs typeface="+mj-cs"/>
              </a:rPr>
              <a:t>last 2 weeks)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1" u="none" strike="noStrike" kern="1200" cap="none" spc="0" normalizeH="0" baseline="0" noProof="0" dirty="0">
                <a:ln>
                  <a:noFill/>
                </a:ln>
                <a:solidFill>
                  <a:srgbClr val="1D57A5">
                    <a:lumMod val="50000"/>
                  </a:srgbClr>
                </a:solidFill>
                <a:effectLst/>
                <a:uLnTx/>
                <a:uFillTx/>
                <a:latin typeface="Arial" panose="020B0604020202020204"/>
                <a:ea typeface="+mn-ea"/>
                <a:cs typeface="Arial" panose="020B0604020202020204" pitchFamily="34" charset="0"/>
              </a:rPr>
              <a:t>NB: fieldworks dates across DHSC and PPT data do not match exactly but are matched as closely as possible. The data within this chart shows the exact fieldwork dates for both studies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prstClr val="black"/>
              </a:solidFill>
              <a:latin typeface="Arial"/>
              <a:cs typeface="+mj-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t>Corresponding narrative in written report </a:t>
            </a:r>
          </a:p>
          <a:p>
            <a:endParaRPr lang="en-GB" dirty="0"/>
          </a:p>
          <a:p>
            <a:pPr>
              <a:lnSpc>
                <a:spcPct val="107000"/>
              </a:lnSpc>
              <a:spcAft>
                <a:spcPts val="800"/>
              </a:spcAft>
            </a:pPr>
            <a:r>
              <a:rPr lang="en-GB" sz="1200" dirty="0">
                <a:effectLst/>
                <a:latin typeface="Calibri" panose="020F0502020204030204" pitchFamily="34" charset="0"/>
                <a:ea typeface="Calibri" panose="020F0502020204030204" pitchFamily="34" charset="0"/>
                <a:cs typeface="Arial" panose="020B0604020202020204" pitchFamily="34" charset="0"/>
              </a:rPr>
              <a:t>However, with the withdrawal of the UTO, we are seeing that those testing tend to be individuals eligible for free testing – older people, those with health conditions (such as those who are Immunosuppressed (IM) and frontline health</a:t>
            </a:r>
            <a:r>
              <a:rPr lang="en-GB" sz="1200" b="1" dirty="0">
                <a:effectLst/>
                <a:latin typeface="Calibri" panose="020F0502020204030204" pitchFamily="34" charset="0"/>
                <a:ea typeface="Calibri" panose="020F0502020204030204" pitchFamily="34" charset="0"/>
                <a:cs typeface="Arial" panose="020B0604020202020204" pitchFamily="34" charset="0"/>
              </a:rPr>
              <a:t> </a:t>
            </a:r>
            <a:r>
              <a:rPr lang="en-GB" sz="1200" dirty="0">
                <a:effectLst/>
                <a:latin typeface="Calibri" panose="020F0502020204030204" pitchFamily="34" charset="0"/>
                <a:ea typeface="Calibri" panose="020F0502020204030204" pitchFamily="34" charset="0"/>
                <a:cs typeface="Arial" panose="020B0604020202020204" pitchFamily="34" charset="0"/>
              </a:rPr>
              <a:t>(24% tested in the last 2 weeks vs 9% overall population).</a:t>
            </a:r>
            <a:r>
              <a:rPr lang="en-GB" sz="1200" b="1" dirty="0">
                <a:effectLst/>
                <a:latin typeface="Calibri" panose="020F0502020204030204" pitchFamily="34" charset="0"/>
                <a:ea typeface="Calibri" panose="020F0502020204030204" pitchFamily="34" charset="0"/>
                <a:cs typeface="Arial" panose="020B0604020202020204" pitchFamily="34" charset="0"/>
              </a:rPr>
              <a:t>  </a:t>
            </a:r>
            <a:r>
              <a:rPr lang="en-GB" sz="1200" dirty="0">
                <a:effectLst/>
                <a:latin typeface="Calibri" panose="020F0502020204030204" pitchFamily="34" charset="0"/>
                <a:ea typeface="Calibri" panose="020F0502020204030204" pitchFamily="34" charset="0"/>
                <a:cs typeface="Arial" panose="020B0604020202020204" pitchFamily="34" charset="0"/>
              </a:rPr>
              <a:t>They are less likely to be men, younger cohorts, the financially vulnerable and some ethnicities</a:t>
            </a:r>
            <a:r>
              <a:rPr lang="en-GB" sz="900" dirty="0">
                <a:effectLst/>
                <a:latin typeface="Calibri" panose="020F0502020204030204" pitchFamily="34" charset="0"/>
                <a:ea typeface="Calibri" panose="020F0502020204030204" pitchFamily="34" charset="0"/>
                <a:cs typeface="Arial" panose="020B0604020202020204" pitchFamily="34" charset="0"/>
              </a:rPr>
              <a:t> </a:t>
            </a:r>
            <a:r>
              <a:rPr lang="en-GB" sz="1200" dirty="0">
                <a:effectLst/>
                <a:latin typeface="Calibri" panose="020F0502020204030204" pitchFamily="34" charset="0"/>
                <a:ea typeface="Calibri" panose="020F0502020204030204" pitchFamily="34" charset="0"/>
                <a:cs typeface="Arial" panose="020B0604020202020204" pitchFamily="34" charset="0"/>
              </a:rPr>
              <a:t> </a:t>
            </a:r>
            <a:r>
              <a:rPr lang="en-GB" sz="1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a:t>
            </a:r>
            <a:r>
              <a:rPr lang="en-GB" sz="1200" dirty="0">
                <a:effectLst/>
                <a:latin typeface="Calibri" panose="020F0502020204030204" pitchFamily="34" charset="0"/>
                <a:ea typeface="Calibri" panose="020F0502020204030204" pitchFamily="34" charset="0"/>
                <a:cs typeface="Arial" panose="020B0604020202020204" pitchFamily="34" charset="0"/>
              </a:rPr>
              <a:t> something which has been discussed already in the context of the evaluation of DTCC intervention in Winter 2021/22.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FF5FF7-B1B5-4EBE-954A-63DE5EDE0F8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64059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chemeClr val="tx1"/>
                </a:solidFill>
              </a:rPr>
              <a:t>LFD ordering over time</a:t>
            </a:r>
          </a:p>
          <a:p>
            <a:endParaRPr lang="en-GB"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NB: the question used to create this chart changed on the 29</a:t>
            </a:r>
            <a:r>
              <a:rPr kumimoji="0" lang="en-US" sz="1200" b="0" i="1" u="none" strike="noStrike" kern="1200" cap="none" spc="0" normalizeH="0" baseline="30000" noProof="0" dirty="0">
                <a:ln>
                  <a:noFill/>
                </a:ln>
                <a:solidFill>
                  <a:prstClr val="black"/>
                </a:solidFill>
                <a:effectLst/>
                <a:uLnTx/>
                <a:uFillTx/>
                <a:latin typeface="Arial" panose="020B0604020202020204"/>
                <a:ea typeface="+mn-ea"/>
                <a:cs typeface="Arial" panose="020B0604020202020204" pitchFamily="34" charset="0"/>
              </a:rPr>
              <a:t>th</a:t>
            </a:r>
            <a:r>
              <a:rPr kumimoji="0" lang="en-US" sz="1200" b="0" i="1"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April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Until the 29</a:t>
            </a:r>
            <a:r>
              <a:rPr kumimoji="0" lang="en-US" sz="1200" b="0" i="1" u="none" strike="noStrike" kern="1200" cap="none" spc="0" normalizeH="0" baseline="30000" noProof="0" dirty="0">
                <a:ln>
                  <a:noFill/>
                </a:ln>
                <a:solidFill>
                  <a:prstClr val="black"/>
                </a:solidFill>
                <a:effectLst/>
                <a:uLnTx/>
                <a:uFillTx/>
                <a:latin typeface="Arial" panose="020B0604020202020204"/>
                <a:ea typeface="+mn-ea"/>
                <a:cs typeface="Arial" panose="020B0604020202020204" pitchFamily="34" charset="0"/>
              </a:rPr>
              <a:t>th</a:t>
            </a:r>
            <a:r>
              <a:rPr kumimoji="0" lang="en-US" sz="1200" b="0" i="1"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April, we asked if respondents had obtained/bought any LFDs in the last 2 weeks and then followed up with where they had purchased them (the list of options changes for 30</a:t>
            </a:r>
            <a:r>
              <a:rPr kumimoji="0" lang="en-US" sz="1200" b="0" i="1" u="none" strike="noStrike" kern="1200" cap="none" spc="0" normalizeH="0" baseline="30000" noProof="0" dirty="0">
                <a:ln>
                  <a:noFill/>
                </a:ln>
                <a:solidFill>
                  <a:prstClr val="black"/>
                </a:solidFill>
                <a:effectLst/>
                <a:uLnTx/>
                <a:uFillTx/>
                <a:latin typeface="Arial" panose="020B0604020202020204"/>
                <a:ea typeface="+mn-ea"/>
                <a:cs typeface="Arial" panose="020B0604020202020204" pitchFamily="34" charset="0"/>
              </a:rPr>
              <a:t>th</a:t>
            </a:r>
            <a:r>
              <a:rPr kumimoji="0" lang="en-US" sz="1200" b="0" i="1"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Mar – 4</a:t>
            </a:r>
            <a:r>
              <a:rPr kumimoji="0" lang="en-US" sz="1200" b="0" i="1" u="none" strike="noStrike" kern="1200" cap="none" spc="0" normalizeH="0" baseline="30000" noProof="0" dirty="0">
                <a:ln>
                  <a:noFill/>
                </a:ln>
                <a:solidFill>
                  <a:prstClr val="black"/>
                </a:solidFill>
                <a:effectLst/>
                <a:uLnTx/>
                <a:uFillTx/>
                <a:latin typeface="Arial" panose="020B0604020202020204"/>
                <a:ea typeface="+mn-ea"/>
                <a:cs typeface="Arial" panose="020B0604020202020204" pitchFamily="34" charset="0"/>
              </a:rPr>
              <a:t>th</a:t>
            </a:r>
            <a:r>
              <a:rPr kumimoji="0" lang="en-US" sz="1200" b="0" i="1"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Apr ‘22 vs before)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After the 29</a:t>
            </a:r>
            <a:r>
              <a:rPr kumimoji="0" lang="en-US" sz="1200" b="0" i="1" u="none" strike="noStrike" kern="1200" cap="none" spc="0" normalizeH="0" baseline="30000" noProof="0" dirty="0">
                <a:ln>
                  <a:noFill/>
                </a:ln>
                <a:solidFill>
                  <a:prstClr val="black"/>
                </a:solidFill>
                <a:effectLst/>
                <a:uLnTx/>
                <a:uFillTx/>
                <a:latin typeface="Arial" panose="020B0604020202020204"/>
                <a:ea typeface="+mn-ea"/>
                <a:cs typeface="Arial" panose="020B0604020202020204" pitchFamily="34" charset="0"/>
              </a:rPr>
              <a:t>th</a:t>
            </a:r>
            <a:r>
              <a:rPr kumimoji="0" lang="en-US" sz="1200" b="0" i="1"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April, we asked separately if they had tried to obtain any LFDs from gov.uk and other sources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FF5FF7-B1B5-4EBE-954A-63DE5EDE0F8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1994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tx1"/>
                </a:solidFill>
              </a:rPr>
              <a:t>LFD ordering and LFD testing in the last 2 weeks compared to registering most recent LFD test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latin typeface="Arial" panose="020B0604020202020204" pitchFamily="34" charset="0"/>
                <a:ea typeface="+mj-ea"/>
                <a:cs typeface="Arial" panose="020B0604020202020204" pitchFamily="34" charset="0"/>
              </a:rPr>
              <a:t>Official registering is: I registered my result online via the GOV.UK website, I registered my result over the phone via 119 (the COVID-19 telephone service), I registered my result through the NHS Test &amp; Trace App (using the link to GOV.UK)</a:t>
            </a:r>
          </a:p>
          <a:p>
            <a:endParaRPr lang="en-GB" dirty="0"/>
          </a:p>
        </p:txBody>
      </p:sp>
      <p:sp>
        <p:nvSpPr>
          <p:cNvPr id="4" name="Slide Number Placeholder 3"/>
          <p:cNvSpPr>
            <a:spLocks noGrp="1"/>
          </p:cNvSpPr>
          <p:nvPr>
            <p:ph type="sldNum" sz="quarter" idx="5"/>
          </p:nvPr>
        </p:nvSpPr>
        <p:spPr/>
        <p:txBody>
          <a:bodyPr/>
          <a:lstStyle/>
          <a:p>
            <a:fld id="{73FF5FF7-B1B5-4EBE-954A-63DE5EDE0F80}" type="slidenum">
              <a:rPr lang="en-GB" smtClean="0"/>
              <a:t>32</a:t>
            </a:fld>
            <a:endParaRPr lang="en-GB"/>
          </a:p>
        </p:txBody>
      </p:sp>
    </p:spTree>
    <p:extLst>
      <p:ext uri="{BB962C8B-B14F-4D97-AF65-F5344CB8AC3E}">
        <p14:creationId xmlns:p14="http://schemas.microsoft.com/office/powerpoint/2010/main" val="202947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Reasons for not registering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t>Corresponding narrative in written report </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Symbol" panose="05050102010706020507" pitchFamily="18" charset="2"/>
              <a:buNone/>
            </a:pPr>
            <a:r>
              <a:rPr lang="en-GB" sz="1200" dirty="0">
                <a:effectLst/>
                <a:latin typeface="Calibri" panose="020F0502020204030204" pitchFamily="34" charset="0"/>
                <a:ea typeface="Calibri" panose="020F0502020204030204" pitchFamily="34" charset="0"/>
                <a:cs typeface="Arial" panose="020B0604020202020204" pitchFamily="34" charset="0"/>
              </a:rPr>
              <a:t>Indeed, the tracker shows that 2 in 5 of those who did not register their latest test result (40%) did not feel the need to and almost third (29%) believe it is no longer a requirement.    </a:t>
            </a:r>
          </a:p>
          <a:p>
            <a:endParaRPr lang="en-GB" dirty="0"/>
          </a:p>
        </p:txBody>
      </p:sp>
      <p:sp>
        <p:nvSpPr>
          <p:cNvPr id="4" name="Slide Number Placeholder 3"/>
          <p:cNvSpPr>
            <a:spLocks noGrp="1"/>
          </p:cNvSpPr>
          <p:nvPr>
            <p:ph type="sldNum" sz="quarter" idx="5"/>
          </p:nvPr>
        </p:nvSpPr>
        <p:spPr/>
        <p:txBody>
          <a:bodyPr/>
          <a:lstStyle/>
          <a:p>
            <a:fld id="{73FF5FF7-B1B5-4EBE-954A-63DE5EDE0F80}" type="slidenum">
              <a:rPr lang="en-GB" smtClean="0"/>
              <a:t>33</a:t>
            </a:fld>
            <a:endParaRPr lang="en-GB"/>
          </a:p>
        </p:txBody>
      </p:sp>
    </p:spTree>
    <p:extLst>
      <p:ext uri="{BB962C8B-B14F-4D97-AF65-F5344CB8AC3E}">
        <p14:creationId xmlns:p14="http://schemas.microsoft.com/office/powerpoint/2010/main" val="34575782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Proportion of testers who planned to stay at home over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t>Corresponding narrative in written report </a:t>
            </a:r>
          </a:p>
          <a:p>
            <a:endParaRPr lang="en-GB" dirty="0"/>
          </a:p>
          <a:p>
            <a:pPr>
              <a:lnSpc>
                <a:spcPct val="107000"/>
              </a:lnSpc>
              <a:spcAft>
                <a:spcPts val="800"/>
              </a:spcAft>
            </a:pPr>
            <a:r>
              <a:rPr lang="en-GB" sz="1200" dirty="0">
                <a:effectLst/>
                <a:latin typeface="Calibri" panose="020F0502020204030204" pitchFamily="34" charset="0"/>
                <a:ea typeface="Calibri" panose="020F0502020204030204" pitchFamily="34" charset="0"/>
                <a:cs typeface="Arial" panose="020B0604020202020204" pitchFamily="34" charset="0"/>
              </a:rPr>
              <a:t>While registering of tests has declined to 32%, the data suggests most people stay at home (83%) and those who tested positive or thought they had COVID-19 continued taking tests until they receive a negative result.  Currently, three in four of those testing positive say they would continue to test at least every 3-4 until they receive a negative result (77%)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Arial" panose="020B0604020202020204" pitchFamily="34" charset="0"/>
              </a:rPr>
              <a:t>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FF5FF7-B1B5-4EBE-954A-63DE5EDE0F8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83445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Frequency of testing once positive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t>Corresponding narrative in written report </a:t>
            </a:r>
          </a:p>
          <a:p>
            <a:endParaRPr lang="en-GB" dirty="0"/>
          </a:p>
          <a:p>
            <a:pPr>
              <a:lnSpc>
                <a:spcPct val="107000"/>
              </a:lnSpc>
              <a:spcAft>
                <a:spcPts val="800"/>
              </a:spcAft>
            </a:pPr>
            <a:r>
              <a:rPr lang="en-GB" sz="1200" dirty="0">
                <a:effectLst/>
                <a:latin typeface="Calibri" panose="020F0502020204030204" pitchFamily="34" charset="0"/>
                <a:ea typeface="Calibri" panose="020F0502020204030204" pitchFamily="34" charset="0"/>
                <a:cs typeface="Arial" panose="020B0604020202020204" pitchFamily="34" charset="0"/>
              </a:rPr>
              <a:t>While registering of tests has declined to 32%, the data suggests most people stay at home (83%) and those who tested positive or thought they had COVID-19 continued taking tests until they receive a negative result.  Currently, three in four of those testing positive say they would continue to test at least every 3-4 until they receive a negative result (77%)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Arial" panose="020B0604020202020204" pitchFamily="34" charset="0"/>
              </a:rPr>
              <a:t>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FF5FF7-B1B5-4EBE-954A-63DE5EDE0F8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66105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tx1"/>
                </a:solidFill>
              </a:rPr>
              <a:t>Official registering by reasons for testing over time</a:t>
            </a:r>
            <a:endParaRPr lang="en-GB" dirty="0"/>
          </a:p>
        </p:txBody>
      </p:sp>
      <p:sp>
        <p:nvSpPr>
          <p:cNvPr id="4" name="Slide Number Placeholder 3"/>
          <p:cNvSpPr>
            <a:spLocks noGrp="1"/>
          </p:cNvSpPr>
          <p:nvPr>
            <p:ph type="sldNum" sz="quarter" idx="5"/>
          </p:nvPr>
        </p:nvSpPr>
        <p:spPr/>
        <p:txBody>
          <a:bodyPr/>
          <a:lstStyle/>
          <a:p>
            <a:fld id="{73FF5FF7-B1B5-4EBE-954A-63DE5EDE0F80}" type="slidenum">
              <a:rPr lang="en-GB" smtClean="0"/>
              <a:t>36</a:t>
            </a:fld>
            <a:endParaRPr lang="en-GB"/>
          </a:p>
        </p:txBody>
      </p:sp>
    </p:spTree>
    <p:extLst>
      <p:ext uri="{BB962C8B-B14F-4D97-AF65-F5344CB8AC3E}">
        <p14:creationId xmlns:p14="http://schemas.microsoft.com/office/powerpoint/2010/main" val="7961521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tx1"/>
                </a:solidFill>
              </a:rPr>
              <a:t>LFD ordering and LFD testing in the last 2 weeks compared to registering most recent LFD test</a:t>
            </a:r>
          </a:p>
          <a:p>
            <a:r>
              <a:rPr lang="en-GB" sz="1200" i="1" dirty="0">
                <a:latin typeface="Arial" panose="020B0604020202020204" pitchFamily="34" charset="0"/>
                <a:ea typeface="+mj-ea"/>
                <a:cs typeface="Arial" panose="020B0604020202020204" pitchFamily="34" charset="0"/>
              </a:rPr>
              <a:t>Official registering is: I registered my result online via the GOV.UK website, I registered my result over the phone via 119 (the COVID-19 telephone service), I registered my result through the NHS Test &amp; Trace App (using the link to GOV.UK)</a:t>
            </a:r>
          </a:p>
          <a:p>
            <a:r>
              <a:rPr lang="en-GB" sz="1200" i="1" dirty="0">
                <a:latin typeface="Arial" panose="020B0604020202020204" pitchFamily="34" charset="0"/>
                <a:ea typeface="+mj-ea"/>
                <a:cs typeface="Arial" panose="020B0604020202020204" pitchFamily="34" charset="0"/>
              </a:rPr>
              <a:t> </a:t>
            </a:r>
          </a:p>
          <a:p>
            <a:r>
              <a:rPr lang="en-GB" sz="1200" i="1" dirty="0">
                <a:latin typeface="Arial" panose="020B0604020202020204" pitchFamily="34" charset="0"/>
                <a:ea typeface="+mj-ea"/>
                <a:cs typeface="Arial" panose="020B0604020202020204" pitchFamily="34" charset="0"/>
              </a:rPr>
              <a:t>Unofficial reporting is: I informed members of my household, I told the people I live with, I informed my friends/family I had recently met / was planning to meet, I informed my employer, I informed the school, nursery, college or university where I or a member of my family study</a:t>
            </a:r>
          </a:p>
          <a:p>
            <a:endParaRPr lang="en-GB" dirty="0"/>
          </a:p>
        </p:txBody>
      </p:sp>
      <p:sp>
        <p:nvSpPr>
          <p:cNvPr id="4" name="Slide Number Placeholder 3"/>
          <p:cNvSpPr>
            <a:spLocks noGrp="1"/>
          </p:cNvSpPr>
          <p:nvPr>
            <p:ph type="sldNum" sz="quarter" idx="5"/>
          </p:nvPr>
        </p:nvSpPr>
        <p:spPr/>
        <p:txBody>
          <a:bodyPr/>
          <a:lstStyle/>
          <a:p>
            <a:fld id="{73FF5FF7-B1B5-4EBE-954A-63DE5EDE0F80}" type="slidenum">
              <a:rPr lang="en-GB" smtClean="0"/>
              <a:t>37</a:t>
            </a:fld>
            <a:endParaRPr lang="en-GB"/>
          </a:p>
        </p:txBody>
      </p:sp>
    </p:spTree>
    <p:extLst>
      <p:ext uri="{BB962C8B-B14F-4D97-AF65-F5344CB8AC3E}">
        <p14:creationId xmlns:p14="http://schemas.microsoft.com/office/powerpoint/2010/main" val="13661976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tx1"/>
                </a:solidFill>
              </a:rPr>
              <a:t>LFD registering (official data) vs Estimated LFDs taken in the last 2 weeks (PPT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latin typeface="Arial" panose="020B0604020202020204" pitchFamily="34" charset="0"/>
                <a:ea typeface="+mj-ea"/>
                <a:cs typeface="Arial" panose="020B0604020202020204" pitchFamily="34" charset="0"/>
              </a:rPr>
              <a:t>NB: official registering dates do not line up exactly with survey dates. Dates have been matched as best as possible but exact dates for each data source are displayed below the chart</a:t>
            </a:r>
          </a:p>
          <a:p>
            <a:endParaRPr lang="en-GB" dirty="0"/>
          </a:p>
        </p:txBody>
      </p:sp>
      <p:sp>
        <p:nvSpPr>
          <p:cNvPr id="4" name="Slide Number Placeholder 3"/>
          <p:cNvSpPr>
            <a:spLocks noGrp="1"/>
          </p:cNvSpPr>
          <p:nvPr>
            <p:ph type="sldNum" sz="quarter" idx="5"/>
          </p:nvPr>
        </p:nvSpPr>
        <p:spPr/>
        <p:txBody>
          <a:bodyPr/>
          <a:lstStyle/>
          <a:p>
            <a:fld id="{73FF5FF7-B1B5-4EBE-954A-63DE5EDE0F80}" type="slidenum">
              <a:rPr lang="en-GB" smtClean="0"/>
              <a:t>38</a:t>
            </a:fld>
            <a:endParaRPr lang="en-GB"/>
          </a:p>
        </p:txBody>
      </p:sp>
    </p:spTree>
    <p:extLst>
      <p:ext uri="{BB962C8B-B14F-4D97-AF65-F5344CB8AC3E}">
        <p14:creationId xmlns:p14="http://schemas.microsoft.com/office/powerpoint/2010/main" val="4160914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j-ea"/>
                <a:cs typeface="+mj-cs"/>
              </a:rPr>
              <a:t>Test taken most recently according to DHSC/CO tracker (in the last 7 days)</a:t>
            </a:r>
            <a:endParaRPr lang="en-GB" b="1" u="sng" dirty="0"/>
          </a:p>
          <a:p>
            <a:endParaRPr lang="en-GB" b="1" u="sng" dirty="0"/>
          </a:p>
          <a:p>
            <a:r>
              <a:rPr lang="en-GB" b="1" u="sng" dirty="0"/>
              <a:t>Corresponding narrative in written report </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At this point, three in five people in England (59%) took an LFD test over a 2 week period.</a:t>
            </a:r>
            <a:r>
              <a:rPr lang="en-GB" dirty="0">
                <a:effectLst/>
              </a:rPr>
              <a:t> </a:t>
            </a:r>
            <a:r>
              <a:rPr lang="en-GB" sz="1800" dirty="0">
                <a:effectLst/>
                <a:latin typeface="Calibri" panose="020F0502020204030204" pitchFamily="34" charset="0"/>
                <a:ea typeface="Calibri" panose="020F0502020204030204" pitchFamily="34" charset="0"/>
                <a:cs typeface="Arial" panose="020B0604020202020204" pitchFamily="34" charset="0"/>
              </a:rPr>
              <a:t>PPT by Basis 29 Dec 2021– 4 Jan 2022, 59% in last 2 weeks</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Arial" panose="020B0604020202020204" pitchFamily="34" charset="0"/>
              </a:rPr>
              <a:t>Since the December 2021 to January 2022 peak, LFD testing levels have dropped off mirroring a drop in infections (ONS Coronavirus Survey data). For instance, at the end of March 2022 - the period just before the end of UTO), the percentage of people who had taken an LFD test in the last 2 weeks dropped to 40%).  This will no doubt also reflect both the increasing numbers of people having become fully vaccinated against the virus and the guidance changing - the requirement on close contacts to test daily stopped for instance.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Arial" panose="020B0604020202020204" pitchFamily="34" charset="0"/>
              </a:rPr>
              <a:t>As the end of universal free LFDs started to take effect in April 2022, even smaller proportions of the public told us they had recently used a test (which given the regularity of the tracker survey, we defined as ‘in the last two weeks’), and this settled to about one in ten at the time of writing January 2023.</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Arial" panose="020B0604020202020204" pitchFamily="34" charset="0"/>
              </a:rPr>
              <a:t>The current picture is that the vast majority of the population</a:t>
            </a:r>
            <a:r>
              <a:rPr lang="en-GB" sz="1200" b="1" dirty="0">
                <a:effectLst/>
                <a:latin typeface="Calibri" panose="020F0502020204030204" pitchFamily="34" charset="0"/>
                <a:ea typeface="Calibri" panose="020F0502020204030204" pitchFamily="34" charset="0"/>
                <a:cs typeface="Arial" panose="020B0604020202020204" pitchFamily="34" charset="0"/>
              </a:rPr>
              <a:t> </a:t>
            </a:r>
            <a:r>
              <a:rPr lang="en-GB" sz="1200" dirty="0">
                <a:effectLst/>
                <a:latin typeface="Calibri" panose="020F0502020204030204" pitchFamily="34" charset="0"/>
                <a:ea typeface="Calibri" panose="020F0502020204030204" pitchFamily="34" charset="0"/>
                <a:cs typeface="Arial" panose="020B0604020202020204" pitchFamily="34" charset="0"/>
              </a:rPr>
              <a:t>(77%) say they have ever taken an LFD but that only 9% have done so in the last 2 weeks.  This translates to </a:t>
            </a:r>
            <a:r>
              <a:rPr lang="en-GB" sz="1200" b="1" dirty="0">
                <a:effectLst/>
                <a:highlight>
                  <a:srgbClr val="FFFF00"/>
                </a:highlight>
                <a:latin typeface="Calibri" panose="020F0502020204030204" pitchFamily="34" charset="0"/>
                <a:ea typeface="Calibri" panose="020F0502020204030204" pitchFamily="34" charset="0"/>
                <a:cs typeface="Arial" panose="020B0604020202020204" pitchFamily="34" charset="0"/>
              </a:rPr>
              <a:t>4.2 million </a:t>
            </a:r>
            <a:r>
              <a:rPr lang="en-GB" sz="1200" dirty="0">
                <a:effectLst/>
                <a:latin typeface="Calibri" panose="020F0502020204030204" pitchFamily="34" charset="0"/>
                <a:ea typeface="Calibri" panose="020F0502020204030204" pitchFamily="34" charset="0"/>
                <a:cs typeface="Arial" panose="020B0604020202020204" pitchFamily="34" charset="0"/>
              </a:rPr>
              <a:t>adults </a:t>
            </a:r>
            <a:r>
              <a:rPr lang="en-GB" sz="900" dirty="0">
                <a:effectLst/>
                <a:latin typeface="Calibri" panose="020F0502020204030204" pitchFamily="34" charset="0"/>
                <a:ea typeface="Calibri" panose="020F0502020204030204" pitchFamily="34" charset="0"/>
                <a:cs typeface="Arial" panose="020B0604020202020204" pitchFamily="34" charset="0"/>
              </a:rPr>
              <a:t> </a:t>
            </a:r>
            <a:r>
              <a:rPr lang="en-GB" sz="1200" dirty="0">
                <a:effectLst/>
                <a:latin typeface="Calibri" panose="020F0502020204030204" pitchFamily="34" charset="0"/>
                <a:ea typeface="Calibri" panose="020F0502020204030204" pitchFamily="34" charset="0"/>
                <a:cs typeface="Arial" panose="020B0604020202020204" pitchFamily="34" charset="0"/>
              </a:rPr>
              <a:t>taking a test during the last two weeks now, compared to the peak of 26.4 million adults during Winter 21/22.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FF5FF7-B1B5-4EBE-954A-63DE5EDE0F8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0563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PCR vs LFD ‘tested in the last 2 weeks’</a:t>
            </a:r>
            <a:endParaRPr lang="en-GB" b="1" u="sng" dirty="0"/>
          </a:p>
          <a:p>
            <a:endParaRPr lang="en-GB" b="1" u="sng" dirty="0"/>
          </a:p>
          <a:p>
            <a:r>
              <a:rPr lang="en-GB" b="1" u="sng" dirty="0"/>
              <a:t>Corresponding narrative in written report </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At this point, three in five people in England (59%) took an LFD test over a 2 week period.</a:t>
            </a:r>
            <a:r>
              <a:rPr lang="en-GB" dirty="0">
                <a:effectLst/>
              </a:rPr>
              <a:t> </a:t>
            </a:r>
            <a:r>
              <a:rPr lang="en-GB" sz="1800" dirty="0">
                <a:effectLst/>
                <a:latin typeface="Calibri" panose="020F0502020204030204" pitchFamily="34" charset="0"/>
                <a:ea typeface="Calibri" panose="020F0502020204030204" pitchFamily="34" charset="0"/>
                <a:cs typeface="Arial" panose="020B0604020202020204" pitchFamily="34" charset="0"/>
              </a:rPr>
              <a:t>PPT by Basis 29 Dec 2021– 4 Jan 2022, 59% in last 2 weeks</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Arial" panose="020B0604020202020204" pitchFamily="34" charset="0"/>
              </a:rPr>
              <a:t>Since the December 2021 to January 2022 peak, LFD testing levels have dropped off mirroring a drop in infections (ONS Coronavirus Survey data). For instance, at the end of March 2022 - the period just before the end of UTO), the percentage of people who had taken an LFD test in the last 2 weeks dropped to 40%).  This will no doubt also reflect both the increasing numbers of people having become fully vaccinated against the virus and the guidance changing - the requirement on close contacts to test daily stopped for instance.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Arial" panose="020B0604020202020204" pitchFamily="34" charset="0"/>
              </a:rPr>
              <a:t>As the end of universal free LFDs started to take effect in April 2022, even smaller proportions of the public told us they had recently used a test (which given the regularity of the tracker survey, we defined as ‘in the last two weeks’), and this settled to about one in ten at the time of writing January 2023.</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Arial" panose="020B0604020202020204" pitchFamily="34" charset="0"/>
              </a:rPr>
              <a:t>The current picture is that the vast majority of the population</a:t>
            </a:r>
            <a:r>
              <a:rPr lang="en-GB" sz="1200" b="1" dirty="0">
                <a:effectLst/>
                <a:latin typeface="Calibri" panose="020F0502020204030204" pitchFamily="34" charset="0"/>
                <a:ea typeface="Calibri" panose="020F0502020204030204" pitchFamily="34" charset="0"/>
                <a:cs typeface="Arial" panose="020B0604020202020204" pitchFamily="34" charset="0"/>
              </a:rPr>
              <a:t> </a:t>
            </a:r>
            <a:r>
              <a:rPr lang="en-GB" sz="1200" dirty="0">
                <a:effectLst/>
                <a:latin typeface="Calibri" panose="020F0502020204030204" pitchFamily="34" charset="0"/>
                <a:ea typeface="Calibri" panose="020F0502020204030204" pitchFamily="34" charset="0"/>
                <a:cs typeface="Arial" panose="020B0604020202020204" pitchFamily="34" charset="0"/>
              </a:rPr>
              <a:t>(77%) say they have ever taken an LFD but that only 9% have done so in the last 2 weeks.  This translates to </a:t>
            </a:r>
            <a:r>
              <a:rPr lang="en-GB" sz="1200" b="1" dirty="0">
                <a:effectLst/>
                <a:highlight>
                  <a:srgbClr val="FFFF00"/>
                </a:highlight>
                <a:latin typeface="Calibri" panose="020F0502020204030204" pitchFamily="34" charset="0"/>
                <a:ea typeface="Calibri" panose="020F0502020204030204" pitchFamily="34" charset="0"/>
                <a:cs typeface="Arial" panose="020B0604020202020204" pitchFamily="34" charset="0"/>
              </a:rPr>
              <a:t>4.2 million </a:t>
            </a:r>
            <a:r>
              <a:rPr lang="en-GB" sz="1200" dirty="0">
                <a:effectLst/>
                <a:latin typeface="Calibri" panose="020F0502020204030204" pitchFamily="34" charset="0"/>
                <a:ea typeface="Calibri" panose="020F0502020204030204" pitchFamily="34" charset="0"/>
                <a:cs typeface="Arial" panose="020B0604020202020204" pitchFamily="34" charset="0"/>
              </a:rPr>
              <a:t>adults </a:t>
            </a:r>
            <a:r>
              <a:rPr lang="en-GB" sz="900" dirty="0">
                <a:effectLst/>
                <a:latin typeface="Calibri" panose="020F0502020204030204" pitchFamily="34" charset="0"/>
                <a:ea typeface="Calibri" panose="020F0502020204030204" pitchFamily="34" charset="0"/>
                <a:cs typeface="Arial" panose="020B0604020202020204" pitchFamily="34" charset="0"/>
              </a:rPr>
              <a:t> </a:t>
            </a:r>
            <a:r>
              <a:rPr lang="en-GB" sz="1200" dirty="0">
                <a:effectLst/>
                <a:latin typeface="Calibri" panose="020F0502020204030204" pitchFamily="34" charset="0"/>
                <a:ea typeface="Calibri" panose="020F0502020204030204" pitchFamily="34" charset="0"/>
                <a:cs typeface="Arial" panose="020B0604020202020204" pitchFamily="34" charset="0"/>
              </a:rPr>
              <a:t>taking a test during the last two weeks now, compared to the peak of 26.4 million adults during Winter 21/22.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FF5FF7-B1B5-4EBE-954A-63DE5EDE0F8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5308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PCR vs LFD perceptions of accuracy</a:t>
            </a:r>
          </a:p>
          <a:p>
            <a:endParaRPr lang="en-GB" b="1" u="sng" dirty="0"/>
          </a:p>
          <a:p>
            <a:r>
              <a:rPr lang="en-GB" b="1" u="sng" dirty="0"/>
              <a:t>Corresponding narrative in written report </a:t>
            </a:r>
          </a:p>
          <a:p>
            <a:r>
              <a:rPr lang="en-GB" sz="1200" dirty="0">
                <a:effectLst/>
                <a:latin typeface="Calibri" panose="020F0502020204030204" pitchFamily="34" charset="0"/>
                <a:ea typeface="Calibri" panose="020F0502020204030204" pitchFamily="34" charset="0"/>
                <a:cs typeface="Arial" panose="020B0604020202020204" pitchFamily="34" charset="0"/>
              </a:rPr>
              <a:t>Surveys showed that trust in LFDs had changed over time and have increasingly become accepted as sufficient to check for COVID-19. By October 2022, two-fifths (58%) of the public said LFDs generally provide accurate results and 19% highly accurate results.</a:t>
            </a:r>
            <a:r>
              <a:rPr lang="en-GB" sz="1200" b="1" dirty="0">
                <a:effectLst/>
                <a:latin typeface="Calibri" panose="020F0502020204030204" pitchFamily="34" charset="0"/>
                <a:ea typeface="Calibri" panose="020F0502020204030204" pitchFamily="34" charset="0"/>
                <a:cs typeface="Arial" panose="020B0604020202020204" pitchFamily="34" charset="0"/>
              </a:rPr>
              <a:t> </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FF5FF7-B1B5-4EBE-954A-63DE5EDE0F8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1216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Estimated LFD test usage based on opinion survey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Note: “Total estimated volume of LFDs taken in the last 2 weeks” calculated as follows: No. of adults who have taken an LFD x Average no. of LFDs taken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t>Corresponding narrative in written report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Arial" panose="020B0604020202020204" pitchFamily="34" charset="0"/>
              </a:rPr>
              <a:t>In terms of claimed behaviour relating to the ordering of LFD tests, this pattern was reflected in the results from our PPT which showed increases in the average number of tests taken by an individual in the last two weeks at that time, and now has fallen back down to </a:t>
            </a:r>
            <a:r>
              <a:rPr lang="en-GB" sz="1200" b="1" dirty="0">
                <a:effectLst/>
                <a:highlight>
                  <a:srgbClr val="FFFF00"/>
                </a:highlight>
                <a:latin typeface="Calibri" panose="020F0502020204030204" pitchFamily="34" charset="0"/>
                <a:ea typeface="Calibri" panose="020F0502020204030204" pitchFamily="34" charset="0"/>
                <a:cs typeface="Arial" panose="020B0604020202020204" pitchFamily="34" charset="0"/>
              </a:rPr>
              <a:t>2</a:t>
            </a:r>
            <a:r>
              <a:rPr lang="en-GB" sz="1200" b="1" dirty="0">
                <a:effectLst/>
                <a:latin typeface="Calibri" panose="020F0502020204030204" pitchFamily="34" charset="0"/>
                <a:ea typeface="Calibri" panose="020F0502020204030204" pitchFamily="34" charset="0"/>
                <a:cs typeface="Arial" panose="020B0604020202020204" pitchFamily="34" charset="0"/>
              </a:rPr>
              <a:t> per adult </a:t>
            </a:r>
            <a:r>
              <a:rPr lang="en-GB" sz="1200" b="1" dirty="0">
                <a:effectLst/>
                <a:highlight>
                  <a:srgbClr val="FFFF00"/>
                </a:highlight>
                <a:latin typeface="Calibri" panose="020F0502020204030204" pitchFamily="34" charset="0"/>
                <a:ea typeface="Calibri" panose="020F0502020204030204" pitchFamily="34" charset="0"/>
                <a:cs typeface="Arial" panose="020B0604020202020204" pitchFamily="34" charset="0"/>
              </a:rPr>
              <a:t>(among those taken a test in the last 2 weeks)</a:t>
            </a:r>
            <a:r>
              <a:rPr lang="en-GB" sz="1200" b="1" dirty="0">
                <a:effectLst/>
                <a:latin typeface="Calibri" panose="020F0502020204030204" pitchFamily="34" charset="0"/>
                <a:ea typeface="Calibri" panose="020F0502020204030204" pitchFamily="34" charset="0"/>
                <a:cs typeface="Arial" panose="020B0604020202020204" pitchFamily="34" charset="0"/>
              </a:rPr>
              <a:t>.  </a:t>
            </a:r>
            <a:r>
              <a:rPr lang="en-GB" sz="900" b="1" dirty="0">
                <a:effectLst/>
                <a:latin typeface="Calibri" panose="020F0502020204030204" pitchFamily="34" charset="0"/>
                <a:ea typeface="Calibri" panose="020F0502020204030204" pitchFamily="34" charset="0"/>
                <a:cs typeface="Arial" panose="020B0604020202020204" pitchFamily="34" charset="0"/>
              </a:rPr>
              <a:t> </a:t>
            </a:r>
            <a:endParaRPr lang="en-GB" sz="1200" b="1" dirty="0">
              <a:effectLst/>
              <a:latin typeface="Calibri" panose="020F0502020204030204" pitchFamily="34" charset="0"/>
              <a:ea typeface="Calibri" panose="020F0502020204030204" pitchFamily="34" charset="0"/>
              <a:cs typeface="Arial" panose="020B0604020202020204" pitchFamily="34" charset="0"/>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Arial" panose="020B0604020202020204" pitchFamily="34" charset="0"/>
              </a:rPr>
              <a:t>The current picture is that the vast majority of the population</a:t>
            </a:r>
            <a:r>
              <a:rPr lang="en-GB" sz="1200" b="1" dirty="0">
                <a:effectLst/>
                <a:latin typeface="Calibri" panose="020F0502020204030204" pitchFamily="34" charset="0"/>
                <a:ea typeface="Calibri" panose="020F0502020204030204" pitchFamily="34" charset="0"/>
                <a:cs typeface="Arial" panose="020B0604020202020204" pitchFamily="34" charset="0"/>
              </a:rPr>
              <a:t> </a:t>
            </a:r>
            <a:r>
              <a:rPr lang="en-GB" sz="1200" dirty="0">
                <a:effectLst/>
                <a:latin typeface="Calibri" panose="020F0502020204030204" pitchFamily="34" charset="0"/>
                <a:ea typeface="Calibri" panose="020F0502020204030204" pitchFamily="34" charset="0"/>
                <a:cs typeface="Arial" panose="020B0604020202020204" pitchFamily="34" charset="0"/>
              </a:rPr>
              <a:t>(77%) say they have ever taken an LFD but that only 9% have done so in the last 2 weeks.  This translates to </a:t>
            </a:r>
            <a:r>
              <a:rPr lang="en-GB" sz="1200" b="1" dirty="0">
                <a:effectLst/>
                <a:highlight>
                  <a:srgbClr val="FFFF00"/>
                </a:highlight>
                <a:latin typeface="Calibri" panose="020F0502020204030204" pitchFamily="34" charset="0"/>
                <a:ea typeface="Calibri" panose="020F0502020204030204" pitchFamily="34" charset="0"/>
                <a:cs typeface="Arial" panose="020B0604020202020204" pitchFamily="34" charset="0"/>
              </a:rPr>
              <a:t>4.2 million </a:t>
            </a:r>
            <a:r>
              <a:rPr lang="en-GB" sz="1200" dirty="0">
                <a:effectLst/>
                <a:latin typeface="Calibri" panose="020F0502020204030204" pitchFamily="34" charset="0"/>
                <a:ea typeface="Calibri" panose="020F0502020204030204" pitchFamily="34" charset="0"/>
                <a:cs typeface="Arial" panose="020B0604020202020204" pitchFamily="34" charset="0"/>
              </a:rPr>
              <a:t>adults </a:t>
            </a:r>
            <a:r>
              <a:rPr lang="en-GB" sz="900" dirty="0">
                <a:effectLst/>
                <a:latin typeface="Calibri" panose="020F0502020204030204" pitchFamily="34" charset="0"/>
                <a:ea typeface="Calibri" panose="020F0502020204030204" pitchFamily="34" charset="0"/>
                <a:cs typeface="Arial" panose="020B0604020202020204" pitchFamily="34" charset="0"/>
              </a:rPr>
              <a:t> </a:t>
            </a:r>
            <a:r>
              <a:rPr lang="en-GB" sz="1200" dirty="0">
                <a:effectLst/>
                <a:latin typeface="Calibri" panose="020F0502020204030204" pitchFamily="34" charset="0"/>
                <a:ea typeface="Calibri" panose="020F0502020204030204" pitchFamily="34" charset="0"/>
                <a:cs typeface="Arial" panose="020B0604020202020204" pitchFamily="34" charset="0"/>
              </a:rPr>
              <a:t>taking a test during the last two weeks now, compared to the peak of 26.4 million adults during Winter 21/22.  </a:t>
            </a:r>
          </a:p>
          <a:p>
            <a:endParaRPr lang="en-GB" dirty="0"/>
          </a:p>
        </p:txBody>
      </p:sp>
      <p:sp>
        <p:nvSpPr>
          <p:cNvPr id="4" name="Slide Number Placeholder 3"/>
          <p:cNvSpPr>
            <a:spLocks noGrp="1"/>
          </p:cNvSpPr>
          <p:nvPr>
            <p:ph type="sldNum" sz="quarter" idx="5"/>
          </p:nvPr>
        </p:nvSpPr>
        <p:spPr/>
        <p:txBody>
          <a:bodyPr/>
          <a:lstStyle/>
          <a:p>
            <a:fld id="{73FF5FF7-B1B5-4EBE-954A-63DE5EDE0F80}" type="slidenum">
              <a:rPr lang="en-GB" smtClean="0"/>
              <a:t>7</a:t>
            </a:fld>
            <a:endParaRPr lang="en-GB"/>
          </a:p>
        </p:txBody>
      </p:sp>
    </p:spTree>
    <p:extLst>
      <p:ext uri="{BB962C8B-B14F-4D97-AF65-F5344CB8AC3E}">
        <p14:creationId xmlns:p14="http://schemas.microsoft.com/office/powerpoint/2010/main" val="3291451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average, people have 6 LFD tests at home – suggesting they aren’t hoarding, rather they order their box and do a test for a specific purpose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solidFill>
                  <a:srgbClr val="1D57A5"/>
                </a:solidFill>
              </a:rPr>
              <a:t>No significant difference by those that are eligible / not eligible for free LFDs</a:t>
            </a:r>
            <a:endParaRPr lang="en-US" sz="1200" i="1" dirty="0">
              <a:solidFill>
                <a:srgbClr val="1D57A5"/>
              </a:solidFill>
            </a:endParaRPr>
          </a:p>
          <a:p>
            <a:endParaRPr lang="en-GB" dirty="0"/>
          </a:p>
        </p:txBody>
      </p:sp>
      <p:sp>
        <p:nvSpPr>
          <p:cNvPr id="4" name="Slide Number Placeholder 3"/>
          <p:cNvSpPr>
            <a:spLocks noGrp="1"/>
          </p:cNvSpPr>
          <p:nvPr>
            <p:ph type="sldNum" sz="quarter" idx="5"/>
          </p:nvPr>
        </p:nvSpPr>
        <p:spPr/>
        <p:txBody>
          <a:bodyPr/>
          <a:lstStyle/>
          <a:p>
            <a:fld id="{73FF5FF7-B1B5-4EBE-954A-63DE5EDE0F80}" type="slidenum">
              <a:rPr lang="en-GB" smtClean="0"/>
              <a:t>8</a:t>
            </a:fld>
            <a:endParaRPr lang="en-GB"/>
          </a:p>
        </p:txBody>
      </p:sp>
    </p:spTree>
    <p:extLst>
      <p:ext uri="{BB962C8B-B14F-4D97-AF65-F5344CB8AC3E}">
        <p14:creationId xmlns:p14="http://schemas.microsoft.com/office/powerpoint/2010/main" val="3352750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Profile of those ordering LFD tests from official 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t>Corresponding narrative in written report </a:t>
            </a:r>
          </a:p>
          <a:p>
            <a:endParaRPr lang="en-GB" dirty="0"/>
          </a:p>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A good proportion of people are ordering because they work in the NHS or social care/have regular contact with the virus through work or were asked to so do by their employer.  It is no surprise that our data shows that those ordering more LFDs than average are working in frontline health or social care settings. Additionally, a higher proportion than average are those in high-risk groups (e.g. immunosuppressed) have been ordering free tests.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There is little to suggest in the public perceptions data that many have ordered excessively to stock up on tests and currently the average number of tests in hand is 6.5 which equates to 1 full pack.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73FF5FF7-B1B5-4EBE-954A-63DE5EDE0F80}" type="slidenum">
              <a:rPr lang="en-GB" smtClean="0"/>
              <a:t>9</a:t>
            </a:fld>
            <a:endParaRPr lang="en-GB"/>
          </a:p>
        </p:txBody>
      </p:sp>
    </p:spTree>
    <p:extLst>
      <p:ext uri="{BB962C8B-B14F-4D97-AF65-F5344CB8AC3E}">
        <p14:creationId xmlns:p14="http://schemas.microsoft.com/office/powerpoint/2010/main" val="5242585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solidFill>
                  <a:srgbClr val="007C91"/>
                </a:solidFill>
              </a:defRPr>
            </a:lvl1pPr>
          </a:lstStyle>
          <a:p>
            <a:r>
              <a:rPr lang="en-US"/>
              <a:t>Click to edit Master title style</a:t>
            </a:r>
            <a:endParaRPr lang="en-GB"/>
          </a:p>
        </p:txBody>
      </p:sp>
    </p:spTree>
    <p:extLst>
      <p:ext uri="{BB962C8B-B14F-4D97-AF65-F5344CB8AC3E}">
        <p14:creationId xmlns:p14="http://schemas.microsoft.com/office/powerpoint/2010/main" val="758893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7F7D84-7F46-462E-817A-0644B47BDE81}"/>
              </a:ext>
            </a:extLst>
          </p:cNvPr>
          <p:cNvSpPr/>
          <p:nvPr userDrawn="1"/>
        </p:nvSpPr>
        <p:spPr>
          <a:xfrm>
            <a:off x="0" y="1628775"/>
            <a:ext cx="12192000" cy="5229225"/>
          </a:xfrm>
          <a:prstGeom prst="rect">
            <a:avLst/>
          </a:pr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0FB48726-14BD-495C-BFA3-DD6C8E925754}"/>
              </a:ext>
            </a:extLst>
          </p:cNvPr>
          <p:cNvCxnSpPr>
            <a:cxnSpLocks/>
          </p:cNvCxnSpPr>
          <p:nvPr userDrawn="1"/>
        </p:nvCxnSpPr>
        <p:spPr>
          <a:xfrm flipV="1">
            <a:off x="2157418" y="3511824"/>
            <a:ext cx="0" cy="558788"/>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13" name="Text Placeholder 10">
            <a:extLst>
              <a:ext uri="{FF2B5EF4-FFF2-40B4-BE49-F238E27FC236}">
                <a16:creationId xmlns:a16="http://schemas.microsoft.com/office/drawing/2014/main" id="{4DD26AFF-20C6-4A1E-9AEF-444D66888644}"/>
              </a:ext>
            </a:extLst>
          </p:cNvPr>
          <p:cNvSpPr>
            <a:spLocks noGrp="1"/>
          </p:cNvSpPr>
          <p:nvPr>
            <p:ph type="body" sz="quarter" idx="10" hasCustomPrompt="1"/>
          </p:nvPr>
        </p:nvSpPr>
        <p:spPr>
          <a:xfrm>
            <a:off x="785812" y="3429000"/>
            <a:ext cx="1111223" cy="749300"/>
          </a:xfrm>
        </p:spPr>
        <p:txBody>
          <a:bodyPr>
            <a:noAutofit/>
          </a:bodyPr>
          <a:lstStyle>
            <a:lvl1pPr marL="0" indent="0">
              <a:buNone/>
              <a:defRPr sz="4800" b="1">
                <a:solidFill>
                  <a:schemeClr val="bg1"/>
                </a:solidFill>
              </a:defRPr>
            </a:lvl1pPr>
          </a:lstStyle>
          <a:p>
            <a:pPr lvl="0"/>
            <a:r>
              <a:rPr lang="en-US"/>
              <a:t>XX</a:t>
            </a:r>
            <a:endParaRPr lang="en-GB"/>
          </a:p>
        </p:txBody>
      </p:sp>
      <p:sp>
        <p:nvSpPr>
          <p:cNvPr id="16" name="Text Placeholder 14">
            <a:extLst>
              <a:ext uri="{FF2B5EF4-FFF2-40B4-BE49-F238E27FC236}">
                <a16:creationId xmlns:a16="http://schemas.microsoft.com/office/drawing/2014/main" id="{1D0A3B41-D54D-44B3-AE82-453375CE70AA}"/>
              </a:ext>
            </a:extLst>
          </p:cNvPr>
          <p:cNvSpPr>
            <a:spLocks noGrp="1"/>
          </p:cNvSpPr>
          <p:nvPr>
            <p:ph type="body" sz="quarter" idx="11" hasCustomPrompt="1"/>
          </p:nvPr>
        </p:nvSpPr>
        <p:spPr>
          <a:xfrm>
            <a:off x="2417763" y="3429000"/>
            <a:ext cx="6411912" cy="749300"/>
          </a:xfrm>
        </p:spPr>
        <p:txBody>
          <a:bodyPr>
            <a:noAutofit/>
          </a:bodyPr>
          <a:lstStyle>
            <a:lvl1pPr marL="0" indent="0">
              <a:buNone/>
              <a:defRPr sz="4800">
                <a:solidFill>
                  <a:schemeClr val="bg1"/>
                </a:solidFill>
              </a:defRPr>
            </a:lvl1pPr>
          </a:lstStyle>
          <a:p>
            <a:pPr lvl="0"/>
            <a:r>
              <a:rPr lang="en-US"/>
              <a:t>Click to add text</a:t>
            </a:r>
            <a:endParaRPr lang="en-GB"/>
          </a:p>
        </p:txBody>
      </p:sp>
    </p:spTree>
    <p:extLst>
      <p:ext uri="{BB962C8B-B14F-4D97-AF65-F5344CB8AC3E}">
        <p14:creationId xmlns:p14="http://schemas.microsoft.com/office/powerpoint/2010/main" val="3925791207"/>
      </p:ext>
    </p:extLst>
  </p:cSld>
  <p:clrMapOvr>
    <a:masterClrMapping/>
  </p:clrMapOvr>
  <p:extLst>
    <p:ext uri="{DCECCB84-F9BA-43D5-87BE-67443E8EF086}">
      <p15:sldGuideLst xmlns:p15="http://schemas.microsoft.com/office/powerpoint/2012/main">
        <p15:guide id="1" pos="3840" userDrawn="1">
          <p15:clr>
            <a:srgbClr val="FBAE40"/>
          </p15:clr>
        </p15:guide>
        <p15:guide id="2" pos="302" userDrawn="1">
          <p15:clr>
            <a:srgbClr val="FBAE40"/>
          </p15:clr>
        </p15:guide>
        <p15:guide id="3" pos="7355" userDrawn="1">
          <p15:clr>
            <a:srgbClr val="FBAE40"/>
          </p15:clr>
        </p15:guide>
        <p15:guide id="4" orient="horz" pos="2160" userDrawn="1">
          <p15:clr>
            <a:srgbClr val="FBAE40"/>
          </p15:clr>
        </p15:guide>
        <p15:guide id="5" orient="horz" pos="255" userDrawn="1">
          <p15:clr>
            <a:srgbClr val="FBAE40"/>
          </p15:clr>
        </p15:guide>
        <p15:guide id="6" orient="horz" pos="3974" userDrawn="1">
          <p15:clr>
            <a:srgbClr val="FBAE40"/>
          </p15:clr>
        </p15:guide>
        <p15:guide id="7" pos="3727" userDrawn="1">
          <p15:clr>
            <a:srgbClr val="FBAE40"/>
          </p15:clr>
        </p15:guide>
        <p15:guide id="8" pos="3953" userDrawn="1">
          <p15:clr>
            <a:srgbClr val="FBAE40"/>
          </p15:clr>
        </p15:guide>
        <p15:guide id="9" orient="horz" pos="935" userDrawn="1">
          <p15:clr>
            <a:srgbClr val="FBAE40"/>
          </p15:clr>
        </p15:guide>
        <p15:guide id="10" orient="horz" pos="102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7F7D84-7F46-462E-817A-0644B47BDE81}"/>
              </a:ext>
            </a:extLst>
          </p:cNvPr>
          <p:cNvSpPr/>
          <p:nvPr userDrawn="1"/>
        </p:nvSpPr>
        <p:spPr>
          <a:xfrm>
            <a:off x="0" y="1628775"/>
            <a:ext cx="12192000" cy="5229225"/>
          </a:xfrm>
          <a:prstGeom prst="rect">
            <a:avLst/>
          </a:prstGeom>
          <a:solidFill>
            <a:srgbClr val="00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0FB48726-14BD-495C-BFA3-DD6C8E925754}"/>
              </a:ext>
            </a:extLst>
          </p:cNvPr>
          <p:cNvCxnSpPr>
            <a:cxnSpLocks/>
          </p:cNvCxnSpPr>
          <p:nvPr userDrawn="1"/>
        </p:nvCxnSpPr>
        <p:spPr>
          <a:xfrm flipV="1">
            <a:off x="2157418" y="3511824"/>
            <a:ext cx="0" cy="558788"/>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13" name="Text Placeholder 10">
            <a:extLst>
              <a:ext uri="{FF2B5EF4-FFF2-40B4-BE49-F238E27FC236}">
                <a16:creationId xmlns:a16="http://schemas.microsoft.com/office/drawing/2014/main" id="{4DD26AFF-20C6-4A1E-9AEF-444D66888644}"/>
              </a:ext>
            </a:extLst>
          </p:cNvPr>
          <p:cNvSpPr>
            <a:spLocks noGrp="1"/>
          </p:cNvSpPr>
          <p:nvPr>
            <p:ph type="body" sz="quarter" idx="10" hasCustomPrompt="1"/>
          </p:nvPr>
        </p:nvSpPr>
        <p:spPr>
          <a:xfrm>
            <a:off x="785812" y="3429000"/>
            <a:ext cx="1111223" cy="749300"/>
          </a:xfrm>
        </p:spPr>
        <p:txBody>
          <a:bodyPr>
            <a:noAutofit/>
          </a:bodyPr>
          <a:lstStyle>
            <a:lvl1pPr marL="0" indent="0">
              <a:buNone/>
              <a:defRPr sz="4800" b="1">
                <a:solidFill>
                  <a:schemeClr val="bg1"/>
                </a:solidFill>
              </a:defRPr>
            </a:lvl1pPr>
          </a:lstStyle>
          <a:p>
            <a:pPr lvl="0"/>
            <a:r>
              <a:rPr lang="en-US"/>
              <a:t>XX</a:t>
            </a:r>
            <a:endParaRPr lang="en-GB"/>
          </a:p>
        </p:txBody>
      </p:sp>
      <p:sp>
        <p:nvSpPr>
          <p:cNvPr id="16" name="Text Placeholder 14">
            <a:extLst>
              <a:ext uri="{FF2B5EF4-FFF2-40B4-BE49-F238E27FC236}">
                <a16:creationId xmlns:a16="http://schemas.microsoft.com/office/drawing/2014/main" id="{1D0A3B41-D54D-44B3-AE82-453375CE70AA}"/>
              </a:ext>
            </a:extLst>
          </p:cNvPr>
          <p:cNvSpPr>
            <a:spLocks noGrp="1"/>
          </p:cNvSpPr>
          <p:nvPr>
            <p:ph type="body" sz="quarter" idx="11" hasCustomPrompt="1"/>
          </p:nvPr>
        </p:nvSpPr>
        <p:spPr>
          <a:xfrm>
            <a:off x="2417763" y="3429000"/>
            <a:ext cx="6411912" cy="749300"/>
          </a:xfrm>
        </p:spPr>
        <p:txBody>
          <a:bodyPr>
            <a:noAutofit/>
          </a:bodyPr>
          <a:lstStyle>
            <a:lvl1pPr marL="0" indent="0">
              <a:buNone/>
              <a:defRPr sz="4800">
                <a:solidFill>
                  <a:schemeClr val="bg1"/>
                </a:solidFill>
              </a:defRPr>
            </a:lvl1pPr>
          </a:lstStyle>
          <a:p>
            <a:pPr lvl="0"/>
            <a:r>
              <a:rPr lang="en-US"/>
              <a:t>Click to add text</a:t>
            </a:r>
            <a:endParaRPr lang="en-GB"/>
          </a:p>
        </p:txBody>
      </p:sp>
    </p:spTree>
    <p:extLst>
      <p:ext uri="{BB962C8B-B14F-4D97-AF65-F5344CB8AC3E}">
        <p14:creationId xmlns:p14="http://schemas.microsoft.com/office/powerpoint/2010/main" val="3165651842"/>
      </p:ext>
    </p:extLst>
  </p:cSld>
  <p:clrMapOvr>
    <a:masterClrMapping/>
  </p:clrMapOvr>
  <p:extLst>
    <p:ext uri="{DCECCB84-F9BA-43D5-87BE-67443E8EF086}">
      <p15:sldGuideLst xmlns:p15="http://schemas.microsoft.com/office/powerpoint/2012/main">
        <p15:guide id="1" pos="3840" userDrawn="1">
          <p15:clr>
            <a:srgbClr val="FBAE40"/>
          </p15:clr>
        </p15:guide>
        <p15:guide id="2" pos="302" userDrawn="1">
          <p15:clr>
            <a:srgbClr val="FBAE40"/>
          </p15:clr>
        </p15:guide>
        <p15:guide id="3" pos="7355" userDrawn="1">
          <p15:clr>
            <a:srgbClr val="FBAE40"/>
          </p15:clr>
        </p15:guide>
        <p15:guide id="4" orient="horz" pos="2160" userDrawn="1">
          <p15:clr>
            <a:srgbClr val="FBAE40"/>
          </p15:clr>
        </p15:guide>
        <p15:guide id="5" orient="horz" pos="255" userDrawn="1">
          <p15:clr>
            <a:srgbClr val="FBAE40"/>
          </p15:clr>
        </p15:guide>
        <p15:guide id="6" orient="horz" pos="3974" userDrawn="1">
          <p15:clr>
            <a:srgbClr val="FBAE40"/>
          </p15:clr>
        </p15:guide>
        <p15:guide id="7" pos="3727" userDrawn="1">
          <p15:clr>
            <a:srgbClr val="FBAE40"/>
          </p15:clr>
        </p15:guide>
        <p15:guide id="8" pos="3953" userDrawn="1">
          <p15:clr>
            <a:srgbClr val="FBAE40"/>
          </p15:clr>
        </p15:guide>
        <p15:guide id="9" orient="horz" pos="935" userDrawn="1">
          <p15:clr>
            <a:srgbClr val="FBAE40"/>
          </p15:clr>
        </p15:guide>
        <p15:guide id="10" orient="horz" pos="102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7F7D84-7F46-462E-817A-0644B47BDE81}"/>
              </a:ext>
            </a:extLst>
          </p:cNvPr>
          <p:cNvSpPr/>
          <p:nvPr userDrawn="1"/>
        </p:nvSpPr>
        <p:spPr>
          <a:xfrm>
            <a:off x="0" y="1628775"/>
            <a:ext cx="12192000" cy="5229225"/>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0FB48726-14BD-495C-BFA3-DD6C8E925754}"/>
              </a:ext>
            </a:extLst>
          </p:cNvPr>
          <p:cNvCxnSpPr>
            <a:cxnSpLocks/>
          </p:cNvCxnSpPr>
          <p:nvPr userDrawn="1"/>
        </p:nvCxnSpPr>
        <p:spPr>
          <a:xfrm flipV="1">
            <a:off x="2157418" y="3511824"/>
            <a:ext cx="0" cy="558788"/>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13" name="Text Placeholder 10">
            <a:extLst>
              <a:ext uri="{FF2B5EF4-FFF2-40B4-BE49-F238E27FC236}">
                <a16:creationId xmlns:a16="http://schemas.microsoft.com/office/drawing/2014/main" id="{4DD26AFF-20C6-4A1E-9AEF-444D66888644}"/>
              </a:ext>
            </a:extLst>
          </p:cNvPr>
          <p:cNvSpPr>
            <a:spLocks noGrp="1"/>
          </p:cNvSpPr>
          <p:nvPr>
            <p:ph type="body" sz="quarter" idx="10" hasCustomPrompt="1"/>
          </p:nvPr>
        </p:nvSpPr>
        <p:spPr>
          <a:xfrm>
            <a:off x="785812" y="3429000"/>
            <a:ext cx="1111223" cy="749300"/>
          </a:xfrm>
        </p:spPr>
        <p:txBody>
          <a:bodyPr>
            <a:noAutofit/>
          </a:bodyPr>
          <a:lstStyle>
            <a:lvl1pPr marL="0" indent="0">
              <a:buNone/>
              <a:defRPr sz="4800" b="1">
                <a:solidFill>
                  <a:schemeClr val="bg1"/>
                </a:solidFill>
              </a:defRPr>
            </a:lvl1pPr>
          </a:lstStyle>
          <a:p>
            <a:pPr lvl="0"/>
            <a:r>
              <a:rPr lang="en-US"/>
              <a:t>XX</a:t>
            </a:r>
            <a:endParaRPr lang="en-GB"/>
          </a:p>
        </p:txBody>
      </p:sp>
      <p:sp>
        <p:nvSpPr>
          <p:cNvPr id="16" name="Text Placeholder 14">
            <a:extLst>
              <a:ext uri="{FF2B5EF4-FFF2-40B4-BE49-F238E27FC236}">
                <a16:creationId xmlns:a16="http://schemas.microsoft.com/office/drawing/2014/main" id="{1D0A3B41-D54D-44B3-AE82-453375CE70AA}"/>
              </a:ext>
            </a:extLst>
          </p:cNvPr>
          <p:cNvSpPr>
            <a:spLocks noGrp="1"/>
          </p:cNvSpPr>
          <p:nvPr>
            <p:ph type="body" sz="quarter" idx="11" hasCustomPrompt="1"/>
          </p:nvPr>
        </p:nvSpPr>
        <p:spPr>
          <a:xfrm>
            <a:off x="2417763" y="3429000"/>
            <a:ext cx="6411912" cy="749300"/>
          </a:xfrm>
        </p:spPr>
        <p:txBody>
          <a:bodyPr>
            <a:noAutofit/>
          </a:bodyPr>
          <a:lstStyle>
            <a:lvl1pPr marL="0" indent="0">
              <a:buNone/>
              <a:defRPr sz="4800">
                <a:solidFill>
                  <a:schemeClr val="bg1"/>
                </a:solidFill>
              </a:defRPr>
            </a:lvl1pPr>
          </a:lstStyle>
          <a:p>
            <a:pPr lvl="0"/>
            <a:r>
              <a:rPr lang="en-US"/>
              <a:t>Click to add text</a:t>
            </a:r>
            <a:endParaRPr lang="en-GB"/>
          </a:p>
        </p:txBody>
      </p:sp>
    </p:spTree>
    <p:extLst>
      <p:ext uri="{BB962C8B-B14F-4D97-AF65-F5344CB8AC3E}">
        <p14:creationId xmlns:p14="http://schemas.microsoft.com/office/powerpoint/2010/main" val="2704290456"/>
      </p:ext>
    </p:extLst>
  </p:cSld>
  <p:clrMapOvr>
    <a:masterClrMapping/>
  </p:clrMapOvr>
  <p:extLst>
    <p:ext uri="{DCECCB84-F9BA-43D5-87BE-67443E8EF086}">
      <p15:sldGuideLst xmlns:p15="http://schemas.microsoft.com/office/powerpoint/2012/main">
        <p15:guide id="1" pos="3840" userDrawn="1">
          <p15:clr>
            <a:srgbClr val="FBAE40"/>
          </p15:clr>
        </p15:guide>
        <p15:guide id="2" pos="302" userDrawn="1">
          <p15:clr>
            <a:srgbClr val="FBAE40"/>
          </p15:clr>
        </p15:guide>
        <p15:guide id="3" pos="7355" userDrawn="1">
          <p15:clr>
            <a:srgbClr val="FBAE40"/>
          </p15:clr>
        </p15:guide>
        <p15:guide id="4" orient="horz" pos="2160" userDrawn="1">
          <p15:clr>
            <a:srgbClr val="FBAE40"/>
          </p15:clr>
        </p15:guide>
        <p15:guide id="5" orient="horz" pos="255" userDrawn="1">
          <p15:clr>
            <a:srgbClr val="FBAE40"/>
          </p15:clr>
        </p15:guide>
        <p15:guide id="6" orient="horz" pos="3974" userDrawn="1">
          <p15:clr>
            <a:srgbClr val="FBAE40"/>
          </p15:clr>
        </p15:guide>
        <p15:guide id="7" pos="3727" userDrawn="1">
          <p15:clr>
            <a:srgbClr val="FBAE40"/>
          </p15:clr>
        </p15:guide>
        <p15:guide id="8" pos="3953" userDrawn="1">
          <p15:clr>
            <a:srgbClr val="FBAE40"/>
          </p15:clr>
        </p15:guide>
        <p15:guide id="9" orient="horz" pos="935" userDrawn="1">
          <p15:clr>
            <a:srgbClr val="FBAE40"/>
          </p15:clr>
        </p15:guide>
        <p15:guide id="10" orient="horz" pos="102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7F7D84-7F46-462E-817A-0644B47BDE81}"/>
              </a:ext>
            </a:extLst>
          </p:cNvPr>
          <p:cNvSpPr/>
          <p:nvPr userDrawn="1"/>
        </p:nvSpPr>
        <p:spPr>
          <a:xfrm>
            <a:off x="0" y="1628775"/>
            <a:ext cx="12192000" cy="52292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0FB48726-14BD-495C-BFA3-DD6C8E925754}"/>
              </a:ext>
            </a:extLst>
          </p:cNvPr>
          <p:cNvCxnSpPr>
            <a:cxnSpLocks/>
          </p:cNvCxnSpPr>
          <p:nvPr userDrawn="1"/>
        </p:nvCxnSpPr>
        <p:spPr>
          <a:xfrm flipV="1">
            <a:off x="2157418" y="3511824"/>
            <a:ext cx="0" cy="558788"/>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13" name="Text Placeholder 10">
            <a:extLst>
              <a:ext uri="{FF2B5EF4-FFF2-40B4-BE49-F238E27FC236}">
                <a16:creationId xmlns:a16="http://schemas.microsoft.com/office/drawing/2014/main" id="{4DD26AFF-20C6-4A1E-9AEF-444D66888644}"/>
              </a:ext>
            </a:extLst>
          </p:cNvPr>
          <p:cNvSpPr>
            <a:spLocks noGrp="1"/>
          </p:cNvSpPr>
          <p:nvPr>
            <p:ph type="body" sz="quarter" idx="10" hasCustomPrompt="1"/>
          </p:nvPr>
        </p:nvSpPr>
        <p:spPr>
          <a:xfrm>
            <a:off x="785812" y="3429000"/>
            <a:ext cx="1111223" cy="749300"/>
          </a:xfrm>
        </p:spPr>
        <p:txBody>
          <a:bodyPr>
            <a:noAutofit/>
          </a:bodyPr>
          <a:lstStyle>
            <a:lvl1pPr marL="0" indent="0">
              <a:buNone/>
              <a:defRPr sz="4800" b="1">
                <a:solidFill>
                  <a:schemeClr val="bg1"/>
                </a:solidFill>
              </a:defRPr>
            </a:lvl1pPr>
          </a:lstStyle>
          <a:p>
            <a:pPr lvl="0"/>
            <a:r>
              <a:rPr lang="en-US"/>
              <a:t>XX</a:t>
            </a:r>
            <a:endParaRPr lang="en-GB"/>
          </a:p>
        </p:txBody>
      </p:sp>
      <p:sp>
        <p:nvSpPr>
          <p:cNvPr id="16" name="Text Placeholder 14">
            <a:extLst>
              <a:ext uri="{FF2B5EF4-FFF2-40B4-BE49-F238E27FC236}">
                <a16:creationId xmlns:a16="http://schemas.microsoft.com/office/drawing/2014/main" id="{1D0A3B41-D54D-44B3-AE82-453375CE70AA}"/>
              </a:ext>
            </a:extLst>
          </p:cNvPr>
          <p:cNvSpPr>
            <a:spLocks noGrp="1"/>
          </p:cNvSpPr>
          <p:nvPr>
            <p:ph type="body" sz="quarter" idx="11" hasCustomPrompt="1"/>
          </p:nvPr>
        </p:nvSpPr>
        <p:spPr>
          <a:xfrm>
            <a:off x="2417763" y="3429000"/>
            <a:ext cx="6411912" cy="749300"/>
          </a:xfrm>
        </p:spPr>
        <p:txBody>
          <a:bodyPr>
            <a:noAutofit/>
          </a:bodyPr>
          <a:lstStyle>
            <a:lvl1pPr marL="0" indent="0">
              <a:buNone/>
              <a:defRPr sz="4800">
                <a:solidFill>
                  <a:schemeClr val="bg1"/>
                </a:solidFill>
              </a:defRPr>
            </a:lvl1pPr>
          </a:lstStyle>
          <a:p>
            <a:pPr lvl="0"/>
            <a:r>
              <a:rPr lang="en-US"/>
              <a:t>Click to add text</a:t>
            </a:r>
            <a:endParaRPr lang="en-GB"/>
          </a:p>
        </p:txBody>
      </p:sp>
    </p:spTree>
    <p:extLst>
      <p:ext uri="{BB962C8B-B14F-4D97-AF65-F5344CB8AC3E}">
        <p14:creationId xmlns:p14="http://schemas.microsoft.com/office/powerpoint/2010/main" val="916835624"/>
      </p:ext>
    </p:extLst>
  </p:cSld>
  <p:clrMapOvr>
    <a:masterClrMapping/>
  </p:clrMapOvr>
  <p:extLst>
    <p:ext uri="{DCECCB84-F9BA-43D5-87BE-67443E8EF086}">
      <p15:sldGuideLst xmlns:p15="http://schemas.microsoft.com/office/powerpoint/2012/main">
        <p15:guide id="1" pos="3840" userDrawn="1">
          <p15:clr>
            <a:srgbClr val="FBAE40"/>
          </p15:clr>
        </p15:guide>
        <p15:guide id="2" pos="302" userDrawn="1">
          <p15:clr>
            <a:srgbClr val="FBAE40"/>
          </p15:clr>
        </p15:guide>
        <p15:guide id="3" pos="7355" userDrawn="1">
          <p15:clr>
            <a:srgbClr val="FBAE40"/>
          </p15:clr>
        </p15:guide>
        <p15:guide id="4" orient="horz" pos="2160" userDrawn="1">
          <p15:clr>
            <a:srgbClr val="FBAE40"/>
          </p15:clr>
        </p15:guide>
        <p15:guide id="5" orient="horz" pos="255" userDrawn="1">
          <p15:clr>
            <a:srgbClr val="FBAE40"/>
          </p15:clr>
        </p15:guide>
        <p15:guide id="6" orient="horz" pos="3974" userDrawn="1">
          <p15:clr>
            <a:srgbClr val="FBAE40"/>
          </p15:clr>
        </p15:guide>
        <p15:guide id="7" pos="3727" userDrawn="1">
          <p15:clr>
            <a:srgbClr val="FBAE40"/>
          </p15:clr>
        </p15:guide>
        <p15:guide id="8" pos="3953" userDrawn="1">
          <p15:clr>
            <a:srgbClr val="FBAE40"/>
          </p15:clr>
        </p15:guide>
        <p15:guide id="9" orient="horz" pos="935" userDrawn="1">
          <p15:clr>
            <a:srgbClr val="FBAE40"/>
          </p15:clr>
        </p15:guide>
        <p15:guide id="10" orient="horz" pos="102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7F7D84-7F46-462E-817A-0644B47BDE81}"/>
              </a:ext>
            </a:extLst>
          </p:cNvPr>
          <p:cNvSpPr/>
          <p:nvPr userDrawn="1"/>
        </p:nvSpPr>
        <p:spPr>
          <a:xfrm>
            <a:off x="0" y="1628775"/>
            <a:ext cx="12192000" cy="5229225"/>
          </a:xfrm>
          <a:prstGeom prst="rect">
            <a:avLst/>
          </a:prstGeom>
          <a:solidFill>
            <a:srgbClr val="582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0FB48726-14BD-495C-BFA3-DD6C8E925754}"/>
              </a:ext>
            </a:extLst>
          </p:cNvPr>
          <p:cNvCxnSpPr>
            <a:cxnSpLocks/>
          </p:cNvCxnSpPr>
          <p:nvPr userDrawn="1"/>
        </p:nvCxnSpPr>
        <p:spPr>
          <a:xfrm flipV="1">
            <a:off x="2157418" y="3511824"/>
            <a:ext cx="0" cy="558788"/>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13" name="Text Placeholder 10">
            <a:extLst>
              <a:ext uri="{FF2B5EF4-FFF2-40B4-BE49-F238E27FC236}">
                <a16:creationId xmlns:a16="http://schemas.microsoft.com/office/drawing/2014/main" id="{4DD26AFF-20C6-4A1E-9AEF-444D66888644}"/>
              </a:ext>
            </a:extLst>
          </p:cNvPr>
          <p:cNvSpPr>
            <a:spLocks noGrp="1"/>
          </p:cNvSpPr>
          <p:nvPr>
            <p:ph type="body" sz="quarter" idx="10" hasCustomPrompt="1"/>
          </p:nvPr>
        </p:nvSpPr>
        <p:spPr>
          <a:xfrm>
            <a:off x="785812" y="3429000"/>
            <a:ext cx="1111223" cy="749300"/>
          </a:xfrm>
        </p:spPr>
        <p:txBody>
          <a:bodyPr>
            <a:noAutofit/>
          </a:bodyPr>
          <a:lstStyle>
            <a:lvl1pPr marL="0" indent="0">
              <a:buNone/>
              <a:defRPr sz="4800" b="1">
                <a:solidFill>
                  <a:schemeClr val="bg1"/>
                </a:solidFill>
              </a:defRPr>
            </a:lvl1pPr>
          </a:lstStyle>
          <a:p>
            <a:pPr lvl="0"/>
            <a:r>
              <a:rPr lang="en-US"/>
              <a:t>XX</a:t>
            </a:r>
            <a:endParaRPr lang="en-GB"/>
          </a:p>
        </p:txBody>
      </p:sp>
      <p:sp>
        <p:nvSpPr>
          <p:cNvPr id="16" name="Text Placeholder 14">
            <a:extLst>
              <a:ext uri="{FF2B5EF4-FFF2-40B4-BE49-F238E27FC236}">
                <a16:creationId xmlns:a16="http://schemas.microsoft.com/office/drawing/2014/main" id="{1D0A3B41-D54D-44B3-AE82-453375CE70AA}"/>
              </a:ext>
            </a:extLst>
          </p:cNvPr>
          <p:cNvSpPr>
            <a:spLocks noGrp="1"/>
          </p:cNvSpPr>
          <p:nvPr>
            <p:ph type="body" sz="quarter" idx="11" hasCustomPrompt="1"/>
          </p:nvPr>
        </p:nvSpPr>
        <p:spPr>
          <a:xfrm>
            <a:off x="2417763" y="3429000"/>
            <a:ext cx="6411912" cy="749300"/>
          </a:xfrm>
        </p:spPr>
        <p:txBody>
          <a:bodyPr>
            <a:noAutofit/>
          </a:bodyPr>
          <a:lstStyle>
            <a:lvl1pPr marL="0" indent="0">
              <a:buNone/>
              <a:defRPr sz="4800">
                <a:solidFill>
                  <a:schemeClr val="bg1"/>
                </a:solidFill>
              </a:defRPr>
            </a:lvl1pPr>
          </a:lstStyle>
          <a:p>
            <a:pPr lvl="0"/>
            <a:r>
              <a:rPr lang="en-US"/>
              <a:t>Click to add text</a:t>
            </a:r>
            <a:endParaRPr lang="en-GB"/>
          </a:p>
        </p:txBody>
      </p:sp>
    </p:spTree>
    <p:extLst>
      <p:ext uri="{BB962C8B-B14F-4D97-AF65-F5344CB8AC3E}">
        <p14:creationId xmlns:p14="http://schemas.microsoft.com/office/powerpoint/2010/main" val="2670103337"/>
      </p:ext>
    </p:extLst>
  </p:cSld>
  <p:clrMapOvr>
    <a:masterClrMapping/>
  </p:clrMapOvr>
  <p:extLst>
    <p:ext uri="{DCECCB84-F9BA-43D5-87BE-67443E8EF086}">
      <p15:sldGuideLst xmlns:p15="http://schemas.microsoft.com/office/powerpoint/2012/main">
        <p15:guide id="1" pos="3840" userDrawn="1">
          <p15:clr>
            <a:srgbClr val="FBAE40"/>
          </p15:clr>
        </p15:guide>
        <p15:guide id="2" pos="302" userDrawn="1">
          <p15:clr>
            <a:srgbClr val="FBAE40"/>
          </p15:clr>
        </p15:guide>
        <p15:guide id="3" pos="7355" userDrawn="1">
          <p15:clr>
            <a:srgbClr val="FBAE40"/>
          </p15:clr>
        </p15:guide>
        <p15:guide id="4" orient="horz" pos="2160" userDrawn="1">
          <p15:clr>
            <a:srgbClr val="FBAE40"/>
          </p15:clr>
        </p15:guide>
        <p15:guide id="5" orient="horz" pos="255" userDrawn="1">
          <p15:clr>
            <a:srgbClr val="FBAE40"/>
          </p15:clr>
        </p15:guide>
        <p15:guide id="6" orient="horz" pos="3974" userDrawn="1">
          <p15:clr>
            <a:srgbClr val="FBAE40"/>
          </p15:clr>
        </p15:guide>
        <p15:guide id="7" pos="3727" userDrawn="1">
          <p15:clr>
            <a:srgbClr val="FBAE40"/>
          </p15:clr>
        </p15:guide>
        <p15:guide id="8" pos="3953" userDrawn="1">
          <p15:clr>
            <a:srgbClr val="FBAE40"/>
          </p15:clr>
        </p15:guide>
        <p15:guide id="9" orient="horz" pos="935" userDrawn="1">
          <p15:clr>
            <a:srgbClr val="FBAE40"/>
          </p15:clr>
        </p15:guide>
        <p15:guide id="10" orient="horz" pos="1026"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7F7D84-7F46-462E-817A-0644B47BDE81}"/>
              </a:ext>
            </a:extLst>
          </p:cNvPr>
          <p:cNvSpPr/>
          <p:nvPr userDrawn="1"/>
        </p:nvSpPr>
        <p:spPr>
          <a:xfrm>
            <a:off x="0" y="1628775"/>
            <a:ext cx="12192000" cy="5229225"/>
          </a:xfrm>
          <a:prstGeom prst="rect">
            <a:avLst/>
          </a:prstGeom>
          <a:solidFill>
            <a:srgbClr val="8A1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0FB48726-14BD-495C-BFA3-DD6C8E925754}"/>
              </a:ext>
            </a:extLst>
          </p:cNvPr>
          <p:cNvCxnSpPr>
            <a:cxnSpLocks/>
          </p:cNvCxnSpPr>
          <p:nvPr userDrawn="1"/>
        </p:nvCxnSpPr>
        <p:spPr>
          <a:xfrm flipV="1">
            <a:off x="2157418" y="3511824"/>
            <a:ext cx="0" cy="558788"/>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13" name="Text Placeholder 10">
            <a:extLst>
              <a:ext uri="{FF2B5EF4-FFF2-40B4-BE49-F238E27FC236}">
                <a16:creationId xmlns:a16="http://schemas.microsoft.com/office/drawing/2014/main" id="{4DD26AFF-20C6-4A1E-9AEF-444D66888644}"/>
              </a:ext>
            </a:extLst>
          </p:cNvPr>
          <p:cNvSpPr>
            <a:spLocks noGrp="1"/>
          </p:cNvSpPr>
          <p:nvPr>
            <p:ph type="body" sz="quarter" idx="10" hasCustomPrompt="1"/>
          </p:nvPr>
        </p:nvSpPr>
        <p:spPr>
          <a:xfrm>
            <a:off x="785812" y="3429000"/>
            <a:ext cx="1111223" cy="749300"/>
          </a:xfrm>
        </p:spPr>
        <p:txBody>
          <a:bodyPr>
            <a:noAutofit/>
          </a:bodyPr>
          <a:lstStyle>
            <a:lvl1pPr marL="0" indent="0">
              <a:buNone/>
              <a:defRPr sz="4800" b="1">
                <a:solidFill>
                  <a:schemeClr val="bg1"/>
                </a:solidFill>
              </a:defRPr>
            </a:lvl1pPr>
          </a:lstStyle>
          <a:p>
            <a:pPr lvl="0"/>
            <a:r>
              <a:rPr lang="en-US"/>
              <a:t>XX</a:t>
            </a:r>
            <a:endParaRPr lang="en-GB"/>
          </a:p>
        </p:txBody>
      </p:sp>
      <p:sp>
        <p:nvSpPr>
          <p:cNvPr id="16" name="Text Placeholder 14">
            <a:extLst>
              <a:ext uri="{FF2B5EF4-FFF2-40B4-BE49-F238E27FC236}">
                <a16:creationId xmlns:a16="http://schemas.microsoft.com/office/drawing/2014/main" id="{1D0A3B41-D54D-44B3-AE82-453375CE70AA}"/>
              </a:ext>
            </a:extLst>
          </p:cNvPr>
          <p:cNvSpPr>
            <a:spLocks noGrp="1"/>
          </p:cNvSpPr>
          <p:nvPr>
            <p:ph type="body" sz="quarter" idx="11" hasCustomPrompt="1"/>
          </p:nvPr>
        </p:nvSpPr>
        <p:spPr>
          <a:xfrm>
            <a:off x="2417763" y="3429000"/>
            <a:ext cx="6411912" cy="749300"/>
          </a:xfrm>
        </p:spPr>
        <p:txBody>
          <a:bodyPr>
            <a:noAutofit/>
          </a:bodyPr>
          <a:lstStyle>
            <a:lvl1pPr marL="0" indent="0">
              <a:buNone/>
              <a:defRPr sz="4800">
                <a:solidFill>
                  <a:schemeClr val="bg1"/>
                </a:solidFill>
              </a:defRPr>
            </a:lvl1pPr>
          </a:lstStyle>
          <a:p>
            <a:pPr lvl="0"/>
            <a:r>
              <a:rPr lang="en-US"/>
              <a:t>Click to add text</a:t>
            </a:r>
            <a:endParaRPr lang="en-GB"/>
          </a:p>
        </p:txBody>
      </p:sp>
    </p:spTree>
    <p:extLst>
      <p:ext uri="{BB962C8B-B14F-4D97-AF65-F5344CB8AC3E}">
        <p14:creationId xmlns:p14="http://schemas.microsoft.com/office/powerpoint/2010/main" val="1010204541"/>
      </p:ext>
    </p:extLst>
  </p:cSld>
  <p:clrMapOvr>
    <a:masterClrMapping/>
  </p:clrMapOvr>
  <p:extLst>
    <p:ext uri="{DCECCB84-F9BA-43D5-87BE-67443E8EF086}">
      <p15:sldGuideLst xmlns:p15="http://schemas.microsoft.com/office/powerpoint/2012/main">
        <p15:guide id="1" pos="3840" userDrawn="1">
          <p15:clr>
            <a:srgbClr val="FBAE40"/>
          </p15:clr>
        </p15:guide>
        <p15:guide id="2" pos="302" userDrawn="1">
          <p15:clr>
            <a:srgbClr val="FBAE40"/>
          </p15:clr>
        </p15:guide>
        <p15:guide id="3" pos="7355" userDrawn="1">
          <p15:clr>
            <a:srgbClr val="FBAE40"/>
          </p15:clr>
        </p15:guide>
        <p15:guide id="4" orient="horz" pos="2160" userDrawn="1">
          <p15:clr>
            <a:srgbClr val="FBAE40"/>
          </p15:clr>
        </p15:guide>
        <p15:guide id="5" orient="horz" pos="255" userDrawn="1">
          <p15:clr>
            <a:srgbClr val="FBAE40"/>
          </p15:clr>
        </p15:guide>
        <p15:guide id="6" orient="horz" pos="3974" userDrawn="1">
          <p15:clr>
            <a:srgbClr val="FBAE40"/>
          </p15:clr>
        </p15:guide>
        <p15:guide id="7" pos="3727" userDrawn="1">
          <p15:clr>
            <a:srgbClr val="FBAE40"/>
          </p15:clr>
        </p15:guide>
        <p15:guide id="8" pos="3953" userDrawn="1">
          <p15:clr>
            <a:srgbClr val="FBAE40"/>
          </p15:clr>
        </p15:guide>
        <p15:guide id="9" orient="horz" pos="935" userDrawn="1">
          <p15:clr>
            <a:srgbClr val="FBAE40"/>
          </p15:clr>
        </p15:guide>
        <p15:guide id="10" orient="horz" pos="102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7F7D84-7F46-462E-817A-0644B47BDE81}"/>
              </a:ext>
            </a:extLst>
          </p:cNvPr>
          <p:cNvSpPr/>
          <p:nvPr userDrawn="1"/>
        </p:nvSpPr>
        <p:spPr>
          <a:xfrm>
            <a:off x="0" y="1628775"/>
            <a:ext cx="12192000" cy="5229225"/>
          </a:xfrm>
          <a:prstGeom prst="rect">
            <a:avLst/>
          </a:prstGeom>
          <a:solidFill>
            <a:srgbClr val="FF7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0FB48726-14BD-495C-BFA3-DD6C8E925754}"/>
              </a:ext>
            </a:extLst>
          </p:cNvPr>
          <p:cNvCxnSpPr>
            <a:cxnSpLocks/>
          </p:cNvCxnSpPr>
          <p:nvPr userDrawn="1"/>
        </p:nvCxnSpPr>
        <p:spPr>
          <a:xfrm flipV="1">
            <a:off x="2157418" y="3511824"/>
            <a:ext cx="0" cy="558788"/>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13" name="Text Placeholder 10">
            <a:extLst>
              <a:ext uri="{FF2B5EF4-FFF2-40B4-BE49-F238E27FC236}">
                <a16:creationId xmlns:a16="http://schemas.microsoft.com/office/drawing/2014/main" id="{4DD26AFF-20C6-4A1E-9AEF-444D66888644}"/>
              </a:ext>
            </a:extLst>
          </p:cNvPr>
          <p:cNvSpPr>
            <a:spLocks noGrp="1"/>
          </p:cNvSpPr>
          <p:nvPr>
            <p:ph type="body" sz="quarter" idx="10" hasCustomPrompt="1"/>
          </p:nvPr>
        </p:nvSpPr>
        <p:spPr>
          <a:xfrm>
            <a:off x="785812" y="3429000"/>
            <a:ext cx="1111223" cy="749300"/>
          </a:xfrm>
        </p:spPr>
        <p:txBody>
          <a:bodyPr>
            <a:noAutofit/>
          </a:bodyPr>
          <a:lstStyle>
            <a:lvl1pPr marL="0" indent="0">
              <a:buNone/>
              <a:defRPr sz="4800" b="1">
                <a:solidFill>
                  <a:schemeClr val="bg1"/>
                </a:solidFill>
              </a:defRPr>
            </a:lvl1pPr>
          </a:lstStyle>
          <a:p>
            <a:pPr lvl="0"/>
            <a:r>
              <a:rPr lang="en-US"/>
              <a:t>XX</a:t>
            </a:r>
            <a:endParaRPr lang="en-GB"/>
          </a:p>
        </p:txBody>
      </p:sp>
      <p:sp>
        <p:nvSpPr>
          <p:cNvPr id="16" name="Text Placeholder 14">
            <a:extLst>
              <a:ext uri="{FF2B5EF4-FFF2-40B4-BE49-F238E27FC236}">
                <a16:creationId xmlns:a16="http://schemas.microsoft.com/office/drawing/2014/main" id="{1D0A3B41-D54D-44B3-AE82-453375CE70AA}"/>
              </a:ext>
            </a:extLst>
          </p:cNvPr>
          <p:cNvSpPr>
            <a:spLocks noGrp="1"/>
          </p:cNvSpPr>
          <p:nvPr>
            <p:ph type="body" sz="quarter" idx="11" hasCustomPrompt="1"/>
          </p:nvPr>
        </p:nvSpPr>
        <p:spPr>
          <a:xfrm>
            <a:off x="2417763" y="3429000"/>
            <a:ext cx="6411912" cy="749300"/>
          </a:xfrm>
        </p:spPr>
        <p:txBody>
          <a:bodyPr>
            <a:noAutofit/>
          </a:bodyPr>
          <a:lstStyle>
            <a:lvl1pPr marL="0" indent="0">
              <a:buNone/>
              <a:defRPr sz="4800">
                <a:solidFill>
                  <a:schemeClr val="bg1"/>
                </a:solidFill>
              </a:defRPr>
            </a:lvl1pPr>
          </a:lstStyle>
          <a:p>
            <a:pPr lvl="0"/>
            <a:r>
              <a:rPr lang="en-US"/>
              <a:t>Click to add text</a:t>
            </a:r>
            <a:endParaRPr lang="en-GB"/>
          </a:p>
        </p:txBody>
      </p:sp>
    </p:spTree>
    <p:extLst>
      <p:ext uri="{BB962C8B-B14F-4D97-AF65-F5344CB8AC3E}">
        <p14:creationId xmlns:p14="http://schemas.microsoft.com/office/powerpoint/2010/main" val="3633322447"/>
      </p:ext>
    </p:extLst>
  </p:cSld>
  <p:clrMapOvr>
    <a:masterClrMapping/>
  </p:clrMapOvr>
  <p:extLst>
    <p:ext uri="{DCECCB84-F9BA-43D5-87BE-67443E8EF086}">
      <p15:sldGuideLst xmlns:p15="http://schemas.microsoft.com/office/powerpoint/2012/main">
        <p15:guide id="1" pos="3840" userDrawn="1">
          <p15:clr>
            <a:srgbClr val="FBAE40"/>
          </p15:clr>
        </p15:guide>
        <p15:guide id="2" pos="302" userDrawn="1">
          <p15:clr>
            <a:srgbClr val="FBAE40"/>
          </p15:clr>
        </p15:guide>
        <p15:guide id="3" pos="7355" userDrawn="1">
          <p15:clr>
            <a:srgbClr val="FBAE40"/>
          </p15:clr>
        </p15:guide>
        <p15:guide id="4" orient="horz" pos="2160" userDrawn="1">
          <p15:clr>
            <a:srgbClr val="FBAE40"/>
          </p15:clr>
        </p15:guide>
        <p15:guide id="5" orient="horz" pos="255" userDrawn="1">
          <p15:clr>
            <a:srgbClr val="FBAE40"/>
          </p15:clr>
        </p15:guide>
        <p15:guide id="6" orient="horz" pos="3974" userDrawn="1">
          <p15:clr>
            <a:srgbClr val="FBAE40"/>
          </p15:clr>
        </p15:guide>
        <p15:guide id="7" pos="3727" userDrawn="1">
          <p15:clr>
            <a:srgbClr val="FBAE40"/>
          </p15:clr>
        </p15:guide>
        <p15:guide id="8" pos="3953" userDrawn="1">
          <p15:clr>
            <a:srgbClr val="FBAE40"/>
          </p15:clr>
        </p15:guide>
        <p15:guide id="9" orient="horz" pos="935" userDrawn="1">
          <p15:clr>
            <a:srgbClr val="FBAE40"/>
          </p15:clr>
        </p15:guide>
        <p15:guide id="10" orient="horz" pos="102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nchor="ctr">
            <a:normAutofit/>
          </a:bodyPr>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lvl1pPr>
              <a:defRPr sz="800"/>
            </a:lvl1pPr>
          </a:lstStyle>
          <a:p>
            <a:r>
              <a:rPr lang="en-GB"/>
              <a:t>Customer Insight</a:t>
            </a:r>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a:p>
        </p:txBody>
      </p:sp>
      <p:grpSp>
        <p:nvGrpSpPr>
          <p:cNvPr id="11" name="Group 10">
            <a:extLst>
              <a:ext uri="{FF2B5EF4-FFF2-40B4-BE49-F238E27FC236}">
                <a16:creationId xmlns:a16="http://schemas.microsoft.com/office/drawing/2014/main" id="{301198A6-F272-46BE-A182-5BDB9AF88B2F}"/>
              </a:ext>
            </a:extLst>
          </p:cNvPr>
          <p:cNvGrpSpPr/>
          <p:nvPr userDrawn="1"/>
        </p:nvGrpSpPr>
        <p:grpSpPr>
          <a:xfrm>
            <a:off x="-417454" y="0"/>
            <a:ext cx="834908" cy="6239259"/>
            <a:chOff x="-438751" y="-1"/>
            <a:chExt cx="834908" cy="6239259"/>
          </a:xfrm>
          <a:solidFill>
            <a:srgbClr val="007C91"/>
          </a:solidFill>
        </p:grpSpPr>
        <p:sp>
          <p:nvSpPr>
            <p:cNvPr id="12" name="Rectangle 11">
              <a:extLst>
                <a:ext uri="{FF2B5EF4-FFF2-40B4-BE49-F238E27FC236}">
                  <a16:creationId xmlns:a16="http://schemas.microsoft.com/office/drawing/2014/main" id="{3BFA4818-9BDF-4061-B402-4C74F562E628}"/>
                </a:ext>
              </a:extLst>
            </p:cNvPr>
            <p:cNvSpPr/>
            <p:nvPr/>
          </p:nvSpPr>
          <p:spPr>
            <a:xfrm>
              <a:off x="-17050" y="-1"/>
              <a:ext cx="413207" cy="5807751"/>
            </a:xfrm>
            <a:prstGeom prst="rect">
              <a:avLst/>
            </a:prstGeom>
            <a:grpFill/>
            <a:ln>
              <a:solidFill>
                <a:srgbClr val="007C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artial Circle 12">
              <a:extLst>
                <a:ext uri="{FF2B5EF4-FFF2-40B4-BE49-F238E27FC236}">
                  <a16:creationId xmlns:a16="http://schemas.microsoft.com/office/drawing/2014/main" id="{285A6D8F-3155-467B-95F9-8BB61F9D91AB}"/>
                </a:ext>
              </a:extLst>
            </p:cNvPr>
            <p:cNvSpPr/>
            <p:nvPr/>
          </p:nvSpPr>
          <p:spPr>
            <a:xfrm rot="10800000">
              <a:off x="-438751" y="5376242"/>
              <a:ext cx="834908" cy="863016"/>
            </a:xfrm>
            <a:prstGeom prst="pie">
              <a:avLst>
                <a:gd name="adj1" fmla="val 10799991"/>
                <a:gd name="adj2" fmla="val 16201249"/>
              </a:avLst>
            </a:prstGeom>
            <a:grpFill/>
            <a:ln>
              <a:solidFill>
                <a:srgbClr val="007C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Tree>
    <p:extLst>
      <p:ext uri="{BB962C8B-B14F-4D97-AF65-F5344CB8AC3E}">
        <p14:creationId xmlns:p14="http://schemas.microsoft.com/office/powerpoint/2010/main" val="902056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748B30C-081A-DB51-6BA1-5DADA4BC5DDC}"/>
              </a:ext>
            </a:extLst>
          </p:cNvPr>
          <p:cNvSpPr>
            <a:spLocks noGrp="1"/>
          </p:cNvSpPr>
          <p:nvPr>
            <p:ph type="body" sz="quarter" idx="12"/>
          </p:nvPr>
        </p:nvSpPr>
        <p:spPr>
          <a:xfrm>
            <a:off x="838200" y="6356350"/>
            <a:ext cx="7315200" cy="365125"/>
          </a:xfrm>
        </p:spPr>
        <p:txBody>
          <a:bodyPr anchor="ctr">
            <a:noAutofit/>
          </a:bodyPr>
          <a:lstStyle>
            <a:lvl1pPr marL="0" indent="0">
              <a:spcBef>
                <a:spcPts val="0"/>
              </a:spcBef>
              <a:buNone/>
              <a:defRPr sz="800">
                <a:solidFill>
                  <a:schemeClr val="bg1">
                    <a:lumMod val="50000"/>
                  </a:schemeClr>
                </a:solidFill>
              </a:defRPr>
            </a:lvl1pPr>
          </a:lstStyle>
          <a:p>
            <a:pPr lvl="0"/>
            <a:r>
              <a:rPr lang="en-US" dirty="0"/>
              <a:t>Click to edit Master text styles</a:t>
            </a:r>
          </a:p>
        </p:txBody>
      </p:sp>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nchor="t">
            <a:normAutofit/>
          </a:bodyPr>
          <a:lstStyle>
            <a:lvl1pPr>
              <a:defRPr sz="2400">
                <a:solidFill>
                  <a:schemeClr val="accent1"/>
                </a:solidFill>
              </a:defRPr>
            </a:lvl1pPr>
          </a:lstStyle>
          <a:p>
            <a:r>
              <a:rPr lang="en-US" dirty="0"/>
              <a:t>Click to edit Master title style</a:t>
            </a:r>
            <a:endParaRPr lang="en-GB" dirty="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grpSp>
        <p:nvGrpSpPr>
          <p:cNvPr id="11" name="Group 10">
            <a:extLst>
              <a:ext uri="{FF2B5EF4-FFF2-40B4-BE49-F238E27FC236}">
                <a16:creationId xmlns:a16="http://schemas.microsoft.com/office/drawing/2014/main" id="{301198A6-F272-46BE-A182-5BDB9AF88B2F}"/>
              </a:ext>
            </a:extLst>
          </p:cNvPr>
          <p:cNvGrpSpPr/>
          <p:nvPr userDrawn="1"/>
        </p:nvGrpSpPr>
        <p:grpSpPr>
          <a:xfrm>
            <a:off x="-417454" y="0"/>
            <a:ext cx="834908" cy="6239259"/>
            <a:chOff x="-438751" y="-1"/>
            <a:chExt cx="834908" cy="6239259"/>
          </a:xfrm>
          <a:solidFill>
            <a:srgbClr val="007C91"/>
          </a:solidFill>
        </p:grpSpPr>
        <p:sp>
          <p:nvSpPr>
            <p:cNvPr id="12" name="Rectangle 11">
              <a:extLst>
                <a:ext uri="{FF2B5EF4-FFF2-40B4-BE49-F238E27FC236}">
                  <a16:creationId xmlns:a16="http://schemas.microsoft.com/office/drawing/2014/main" id="{3BFA4818-9BDF-4061-B402-4C74F562E628}"/>
                </a:ext>
              </a:extLst>
            </p:cNvPr>
            <p:cNvSpPr/>
            <p:nvPr/>
          </p:nvSpPr>
          <p:spPr>
            <a:xfrm>
              <a:off x="-17050" y="-1"/>
              <a:ext cx="413207" cy="5807751"/>
            </a:xfrm>
            <a:prstGeom prst="rect">
              <a:avLst/>
            </a:prstGeom>
            <a:grpFill/>
            <a:ln>
              <a:solidFill>
                <a:srgbClr val="007C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artial Circle 12">
              <a:extLst>
                <a:ext uri="{FF2B5EF4-FFF2-40B4-BE49-F238E27FC236}">
                  <a16:creationId xmlns:a16="http://schemas.microsoft.com/office/drawing/2014/main" id="{285A6D8F-3155-467B-95F9-8BB61F9D91AB}"/>
                </a:ext>
              </a:extLst>
            </p:cNvPr>
            <p:cNvSpPr/>
            <p:nvPr/>
          </p:nvSpPr>
          <p:spPr>
            <a:xfrm rot="10800000">
              <a:off x="-438751" y="5376242"/>
              <a:ext cx="834908" cy="863016"/>
            </a:xfrm>
            <a:prstGeom prst="pie">
              <a:avLst>
                <a:gd name="adj1" fmla="val 10799991"/>
                <a:gd name="adj2" fmla="val 16201249"/>
              </a:avLst>
            </a:prstGeom>
            <a:grpFill/>
            <a:ln>
              <a:solidFill>
                <a:srgbClr val="007C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8" name="Text Placeholder 7">
            <a:extLst>
              <a:ext uri="{FF2B5EF4-FFF2-40B4-BE49-F238E27FC236}">
                <a16:creationId xmlns:a16="http://schemas.microsoft.com/office/drawing/2014/main" id="{0DA5793F-5356-D7DC-D40D-9D33C1E2C21A}"/>
              </a:ext>
            </a:extLst>
          </p:cNvPr>
          <p:cNvSpPr>
            <a:spLocks noGrp="1"/>
          </p:cNvSpPr>
          <p:nvPr>
            <p:ph type="body" sz="quarter" idx="13"/>
          </p:nvPr>
        </p:nvSpPr>
        <p:spPr>
          <a:xfrm>
            <a:off x="838200" y="1601181"/>
            <a:ext cx="5000625" cy="346075"/>
          </a:xfrm>
        </p:spPr>
        <p:txBody>
          <a:bodyPr anchor="ctr">
            <a:noAutofit/>
          </a:bodyPr>
          <a:lstStyle>
            <a:lvl1pPr marL="0" indent="0">
              <a:spcBef>
                <a:spcPts val="0"/>
              </a:spcBef>
              <a:buNone/>
              <a:defRPr sz="1200" b="1">
                <a:solidFill>
                  <a:schemeClr val="accent1"/>
                </a:solidFill>
              </a:defRPr>
            </a:lvl1pPr>
            <a:lvl2pPr marL="457200" indent="0">
              <a:buNone/>
              <a:defRPr sz="1400">
                <a:solidFill>
                  <a:schemeClr val="accent1"/>
                </a:solidFill>
              </a:defRPr>
            </a:lvl2pPr>
          </a:lstStyle>
          <a:p>
            <a:pPr lvl="0"/>
            <a:r>
              <a:rPr lang="en-US" dirty="0"/>
              <a:t>Click to edit Master text style</a:t>
            </a:r>
          </a:p>
        </p:txBody>
      </p:sp>
    </p:spTree>
    <p:extLst>
      <p:ext uri="{BB962C8B-B14F-4D97-AF65-F5344CB8AC3E}">
        <p14:creationId xmlns:p14="http://schemas.microsoft.com/office/powerpoint/2010/main" val="3497092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nchor="ctr">
            <a:normAutofit/>
          </a:bodyPr>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lvl1pPr>
              <a:defRPr sz="800"/>
            </a:lvl1pPr>
          </a:lstStyle>
          <a:p>
            <a:r>
              <a:rPr lang="en-GB"/>
              <a:t>Customer Insight</a:t>
            </a:r>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a:p>
        </p:txBody>
      </p:sp>
      <p:grpSp>
        <p:nvGrpSpPr>
          <p:cNvPr id="11" name="Group 10">
            <a:extLst>
              <a:ext uri="{FF2B5EF4-FFF2-40B4-BE49-F238E27FC236}">
                <a16:creationId xmlns:a16="http://schemas.microsoft.com/office/drawing/2014/main" id="{301198A6-F272-46BE-A182-5BDB9AF88B2F}"/>
              </a:ext>
            </a:extLst>
          </p:cNvPr>
          <p:cNvGrpSpPr/>
          <p:nvPr userDrawn="1"/>
        </p:nvGrpSpPr>
        <p:grpSpPr>
          <a:xfrm>
            <a:off x="-417454" y="0"/>
            <a:ext cx="834908" cy="6239259"/>
            <a:chOff x="-438751" y="-1"/>
            <a:chExt cx="834908" cy="6239259"/>
          </a:xfrm>
          <a:solidFill>
            <a:srgbClr val="007C91"/>
          </a:solidFill>
        </p:grpSpPr>
        <p:sp>
          <p:nvSpPr>
            <p:cNvPr id="12" name="Rectangle 11">
              <a:extLst>
                <a:ext uri="{FF2B5EF4-FFF2-40B4-BE49-F238E27FC236}">
                  <a16:creationId xmlns:a16="http://schemas.microsoft.com/office/drawing/2014/main" id="{3BFA4818-9BDF-4061-B402-4C74F562E628}"/>
                </a:ext>
              </a:extLst>
            </p:cNvPr>
            <p:cNvSpPr/>
            <p:nvPr/>
          </p:nvSpPr>
          <p:spPr>
            <a:xfrm>
              <a:off x="-17050" y="-1"/>
              <a:ext cx="413207" cy="5807751"/>
            </a:xfrm>
            <a:prstGeom prst="rect">
              <a:avLst/>
            </a:prstGeom>
            <a:grpFill/>
            <a:ln>
              <a:solidFill>
                <a:srgbClr val="007C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artial Circle 12">
              <a:extLst>
                <a:ext uri="{FF2B5EF4-FFF2-40B4-BE49-F238E27FC236}">
                  <a16:creationId xmlns:a16="http://schemas.microsoft.com/office/drawing/2014/main" id="{285A6D8F-3155-467B-95F9-8BB61F9D91AB}"/>
                </a:ext>
              </a:extLst>
            </p:cNvPr>
            <p:cNvSpPr/>
            <p:nvPr/>
          </p:nvSpPr>
          <p:spPr>
            <a:xfrm rot="10800000">
              <a:off x="-438751" y="5376242"/>
              <a:ext cx="834908" cy="863016"/>
            </a:xfrm>
            <a:prstGeom prst="pie">
              <a:avLst>
                <a:gd name="adj1" fmla="val 10799991"/>
                <a:gd name="adj2" fmla="val 16201249"/>
              </a:avLst>
            </a:prstGeom>
            <a:grpFill/>
            <a:ln>
              <a:solidFill>
                <a:srgbClr val="007C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Tree>
    <p:extLst>
      <p:ext uri="{BB962C8B-B14F-4D97-AF65-F5344CB8AC3E}">
        <p14:creationId xmlns:p14="http://schemas.microsoft.com/office/powerpoint/2010/main" val="3726212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nchor="ctr">
            <a:normAutofit/>
          </a:bodyPr>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lvl1pPr>
              <a:defRPr sz="800"/>
            </a:lvl1pPr>
          </a:lstStyle>
          <a:p>
            <a:r>
              <a:rPr lang="en-GB"/>
              <a:t>Customer Insight</a:t>
            </a:r>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a:p>
        </p:txBody>
      </p:sp>
      <p:grpSp>
        <p:nvGrpSpPr>
          <p:cNvPr id="6" name="Group 5">
            <a:extLst>
              <a:ext uri="{FF2B5EF4-FFF2-40B4-BE49-F238E27FC236}">
                <a16:creationId xmlns:a16="http://schemas.microsoft.com/office/drawing/2014/main" id="{2F46A3B7-FE6C-442C-9D08-7FDDC7C8C6B2}"/>
              </a:ext>
            </a:extLst>
          </p:cNvPr>
          <p:cNvGrpSpPr/>
          <p:nvPr userDrawn="1"/>
        </p:nvGrpSpPr>
        <p:grpSpPr>
          <a:xfrm>
            <a:off x="-417454" y="0"/>
            <a:ext cx="834908" cy="6239259"/>
            <a:chOff x="-438751" y="-1"/>
            <a:chExt cx="834908" cy="6239259"/>
          </a:xfrm>
        </p:grpSpPr>
        <p:sp>
          <p:nvSpPr>
            <p:cNvPr id="7" name="Rectangle 6">
              <a:extLst>
                <a:ext uri="{FF2B5EF4-FFF2-40B4-BE49-F238E27FC236}">
                  <a16:creationId xmlns:a16="http://schemas.microsoft.com/office/drawing/2014/main" id="{0FB01FC9-A7BC-4DFB-9AA5-8B43FCA15BF5}"/>
                </a:ext>
              </a:extLst>
            </p:cNvPr>
            <p:cNvSpPr/>
            <p:nvPr/>
          </p:nvSpPr>
          <p:spPr>
            <a:xfrm>
              <a:off x="-17050" y="-1"/>
              <a:ext cx="413207" cy="5807751"/>
            </a:xfrm>
            <a:prstGeom prst="rect">
              <a:avLst/>
            </a:prstGeom>
            <a:solidFill>
              <a:srgbClr val="003B5C"/>
            </a:solidFill>
            <a:ln>
              <a:solidFill>
                <a:srgbClr val="003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artial Circle 7">
              <a:extLst>
                <a:ext uri="{FF2B5EF4-FFF2-40B4-BE49-F238E27FC236}">
                  <a16:creationId xmlns:a16="http://schemas.microsoft.com/office/drawing/2014/main" id="{0AB9E481-E29D-4C70-A951-CF74A436AD3C}"/>
                </a:ext>
              </a:extLst>
            </p:cNvPr>
            <p:cNvSpPr/>
            <p:nvPr/>
          </p:nvSpPr>
          <p:spPr>
            <a:xfrm rot="10800000">
              <a:off x="-438751" y="5376242"/>
              <a:ext cx="834908" cy="863016"/>
            </a:xfrm>
            <a:prstGeom prst="pie">
              <a:avLst>
                <a:gd name="adj1" fmla="val 10799991"/>
                <a:gd name="adj2" fmla="val 16201249"/>
              </a:avLst>
            </a:prstGeom>
            <a:solidFill>
              <a:srgbClr val="003B5C"/>
            </a:solidFill>
            <a:ln>
              <a:solidFill>
                <a:srgbClr val="003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Tree>
    <p:extLst>
      <p:ext uri="{BB962C8B-B14F-4D97-AF65-F5344CB8AC3E}">
        <p14:creationId xmlns:p14="http://schemas.microsoft.com/office/powerpoint/2010/main" val="4077148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nchor="ctr">
            <a:normAutofit/>
          </a:bodyPr>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lvl1pPr>
              <a:defRPr sz="800"/>
            </a:lvl1pPr>
          </a:lstStyle>
          <a:p>
            <a:r>
              <a:rPr lang="en-GB"/>
              <a:t>Customer Insight</a:t>
            </a:r>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a:p>
        </p:txBody>
      </p:sp>
      <p:grpSp>
        <p:nvGrpSpPr>
          <p:cNvPr id="6" name="Group 5">
            <a:extLst>
              <a:ext uri="{FF2B5EF4-FFF2-40B4-BE49-F238E27FC236}">
                <a16:creationId xmlns:a16="http://schemas.microsoft.com/office/drawing/2014/main" id="{65A6D1CB-8233-405C-BD31-D97572027693}"/>
              </a:ext>
            </a:extLst>
          </p:cNvPr>
          <p:cNvGrpSpPr/>
          <p:nvPr userDrawn="1"/>
        </p:nvGrpSpPr>
        <p:grpSpPr>
          <a:xfrm>
            <a:off x="-417454" y="0"/>
            <a:ext cx="834908" cy="6239259"/>
            <a:chOff x="-438751" y="-1"/>
            <a:chExt cx="834908" cy="6239259"/>
          </a:xfrm>
          <a:solidFill>
            <a:schemeClr val="tx2"/>
          </a:solidFill>
        </p:grpSpPr>
        <p:sp>
          <p:nvSpPr>
            <p:cNvPr id="7" name="Rectangle 6">
              <a:extLst>
                <a:ext uri="{FF2B5EF4-FFF2-40B4-BE49-F238E27FC236}">
                  <a16:creationId xmlns:a16="http://schemas.microsoft.com/office/drawing/2014/main" id="{637C79E3-8176-4FA2-A5E0-47BBF5641D6F}"/>
                </a:ext>
              </a:extLst>
            </p:cNvPr>
            <p:cNvSpPr/>
            <p:nvPr/>
          </p:nvSpPr>
          <p:spPr>
            <a:xfrm>
              <a:off x="-17050" y="-1"/>
              <a:ext cx="413207" cy="5807751"/>
            </a:xfrm>
            <a:prstGeom prst="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artial Circle 7">
              <a:extLst>
                <a:ext uri="{FF2B5EF4-FFF2-40B4-BE49-F238E27FC236}">
                  <a16:creationId xmlns:a16="http://schemas.microsoft.com/office/drawing/2014/main" id="{11C7034F-9968-41F7-91F8-BF229339838A}"/>
                </a:ext>
              </a:extLst>
            </p:cNvPr>
            <p:cNvSpPr/>
            <p:nvPr/>
          </p:nvSpPr>
          <p:spPr>
            <a:xfrm rot="10800000">
              <a:off x="-438751" y="5376242"/>
              <a:ext cx="834908" cy="863016"/>
            </a:xfrm>
            <a:prstGeom prst="pie">
              <a:avLst>
                <a:gd name="adj1" fmla="val 10799991"/>
                <a:gd name="adj2" fmla="val 16201249"/>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Tree>
    <p:extLst>
      <p:ext uri="{BB962C8B-B14F-4D97-AF65-F5344CB8AC3E}">
        <p14:creationId xmlns:p14="http://schemas.microsoft.com/office/powerpoint/2010/main" val="67143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r>
              <a:rPr lang="en-GB"/>
              <a:t>Customer Insight</a:t>
            </a:r>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a:p>
        </p:txBody>
      </p:sp>
    </p:spTree>
    <p:extLst>
      <p:ext uri="{BB962C8B-B14F-4D97-AF65-F5344CB8AC3E}">
        <p14:creationId xmlns:p14="http://schemas.microsoft.com/office/powerpoint/2010/main" val="467446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a:p>
            <a:pPr lvl="4"/>
            <a:endParaRPr lang="en-GB"/>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a:p>
            <a:pPr lvl="4"/>
            <a:endParaRPr lang="en-GB"/>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GB"/>
              <a:t>Click to edit Master title style</a:t>
            </a:r>
            <a:endParaRPr lang="en-US"/>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en-GB"/>
              <a:t>Customer Insight</a:t>
            </a:r>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a:p>
        </p:txBody>
      </p:sp>
    </p:spTree>
    <p:extLst>
      <p:ext uri="{BB962C8B-B14F-4D97-AF65-F5344CB8AC3E}">
        <p14:creationId xmlns:p14="http://schemas.microsoft.com/office/powerpoint/2010/main" val="897414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r>
              <a:rPr lang="en-GB"/>
              <a:t>Customer Insight</a:t>
            </a:r>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a:p>
        </p:txBody>
      </p:sp>
    </p:spTree>
    <p:extLst>
      <p:ext uri="{BB962C8B-B14F-4D97-AF65-F5344CB8AC3E}">
        <p14:creationId xmlns:p14="http://schemas.microsoft.com/office/powerpoint/2010/main" val="3266355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4095694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00" b="0" i="0" baseline="0">
              <a:solidFill>
                <a:srgbClr val="FFFFFF"/>
              </a:solidFill>
              <a:latin typeface="Arial" panose="020B0604020202020204" pitchFamily="34" charset="0"/>
              <a:ea typeface="+mj-ea"/>
              <a:cs typeface="+mj-cs"/>
              <a:sym typeface="Arial" panose="020B0604020202020204" pitchFamily="34" charset="0"/>
            </a:endParaRPr>
          </a:p>
        </p:txBody>
      </p:sp>
      <p:sp>
        <p:nvSpPr>
          <p:cNvPr id="10" name="Title 1"/>
          <p:cNvSpPr>
            <a:spLocks noGrp="1"/>
          </p:cNvSpPr>
          <p:nvPr>
            <p:ph type="ctrTitle" hasCustomPrompt="1"/>
          </p:nvPr>
        </p:nvSpPr>
        <p:spPr bwMode="ltGray">
          <a:xfrm>
            <a:off x="570661" y="3347075"/>
            <a:ext cx="6868800" cy="646331"/>
          </a:xfrm>
          <a:prstGeom prst="rect">
            <a:avLst/>
          </a:prstGeom>
        </p:spPr>
        <p:txBody>
          <a:bodyPr tIns="45720" bIns="45720" anchor="t">
            <a:normAutofit/>
          </a:bodyPr>
          <a:lstStyle>
            <a:lvl1pPr algn="l">
              <a:lnSpc>
                <a:spcPct val="93000"/>
              </a:lnSpc>
              <a:defRPr sz="4000" b="0" cap="all" baseline="0">
                <a:solidFill>
                  <a:srgbClr val="425563"/>
                </a:solidFill>
                <a:latin typeface="+mj-lt"/>
                <a:ea typeface="+mj-ea"/>
                <a:cs typeface="+mj-cs"/>
                <a:sym typeface="+mj-lt"/>
              </a:defRPr>
            </a:lvl1pPr>
          </a:lstStyle>
          <a:p>
            <a:r>
              <a:rPr lang="en-US"/>
              <a:t>Click to add text</a:t>
            </a:r>
          </a:p>
        </p:txBody>
      </p:sp>
    </p:spTree>
    <p:extLst>
      <p:ext uri="{BB962C8B-B14F-4D97-AF65-F5344CB8AC3E}">
        <p14:creationId xmlns:p14="http://schemas.microsoft.com/office/powerpoint/2010/main" val="26010375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E2AAC-D373-48E3-9B33-3FB4AB2BD3FF}"/>
              </a:ext>
            </a:extLst>
          </p:cNvPr>
          <p:cNvSpPr>
            <a:spLocks noGrp="1"/>
          </p:cNvSpPr>
          <p:nvPr>
            <p:ph type="title"/>
          </p:nvPr>
        </p:nvSpPr>
        <p:spPr>
          <a:xfrm>
            <a:off x="615956" y="179416"/>
            <a:ext cx="11123856" cy="972607"/>
          </a:xfrm>
        </p:spPr>
        <p:txBody>
          <a:bodyPr anchor="ctr">
            <a:normAutofit/>
          </a:bodyPr>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7FF4135-CE40-4878-ADD8-24408307B79B}"/>
              </a:ext>
            </a:extLst>
          </p:cNvPr>
          <p:cNvSpPr>
            <a:spLocks noGrp="1"/>
          </p:cNvSpPr>
          <p:nvPr>
            <p:ph idx="1" hasCustomPrompt="1"/>
          </p:nvPr>
        </p:nvSpPr>
        <p:spPr>
          <a:xfrm>
            <a:off x="615955" y="1774826"/>
            <a:ext cx="111238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8">
            <a:extLst>
              <a:ext uri="{FF2B5EF4-FFF2-40B4-BE49-F238E27FC236}">
                <a16:creationId xmlns:a16="http://schemas.microsoft.com/office/drawing/2014/main" id="{91FBEA97-EB33-458D-961F-FF6D17BBE9BF}"/>
              </a:ext>
            </a:extLst>
          </p:cNvPr>
          <p:cNvSpPr>
            <a:spLocks noGrp="1"/>
          </p:cNvSpPr>
          <p:nvPr>
            <p:ph type="ftr" sz="quarter" idx="10"/>
          </p:nvPr>
        </p:nvSpPr>
        <p:spPr>
          <a:xfrm>
            <a:off x="838200" y="6438850"/>
            <a:ext cx="10007606" cy="363600"/>
          </a:xfrm>
        </p:spPr>
        <p:txBody>
          <a:bodyPr/>
          <a:lstStyle/>
          <a:p>
            <a:r>
              <a:rPr lang="en-GB"/>
              <a:t>Customer Insight</a:t>
            </a:r>
          </a:p>
        </p:txBody>
      </p:sp>
      <p:sp>
        <p:nvSpPr>
          <p:cNvPr id="5" name="Slide Number Placeholder 9">
            <a:extLst>
              <a:ext uri="{FF2B5EF4-FFF2-40B4-BE49-F238E27FC236}">
                <a16:creationId xmlns:a16="http://schemas.microsoft.com/office/drawing/2014/main" id="{EE3146F5-3F1B-43BE-8276-F3316A6EE66A}"/>
              </a:ext>
            </a:extLst>
          </p:cNvPr>
          <p:cNvSpPr>
            <a:spLocks noGrp="1"/>
          </p:cNvSpPr>
          <p:nvPr>
            <p:ph type="sldNum" sz="quarter" idx="11"/>
          </p:nvPr>
        </p:nvSpPr>
        <p:spPr>
          <a:xfrm>
            <a:off x="130629" y="6438850"/>
            <a:ext cx="596332" cy="365125"/>
          </a:xfrm>
        </p:spPr>
        <p:txBody>
          <a:bodyPr/>
          <a:lstStyle/>
          <a:p>
            <a:fld id="{344369E4-5DE7-46E5-874E-4FD437973785}" type="slidenum">
              <a:rPr lang="en-GB" smtClean="0"/>
              <a:pPr/>
              <a:t>‹#›</a:t>
            </a:fld>
            <a:endParaRPr lang="en-GB" sz="1400"/>
          </a:p>
        </p:txBody>
      </p:sp>
    </p:spTree>
    <p:extLst>
      <p:ext uri="{BB962C8B-B14F-4D97-AF65-F5344CB8AC3E}">
        <p14:creationId xmlns:p14="http://schemas.microsoft.com/office/powerpoint/2010/main" val="2375428918"/>
      </p:ext>
    </p:extLst>
  </p:cSld>
  <p:clrMapOvr>
    <a:masterClrMapping/>
  </p:clrMapOvr>
  <p:extLst>
    <p:ext uri="{DCECCB84-F9BA-43D5-87BE-67443E8EF086}">
      <p15:sldGuideLst xmlns:p15="http://schemas.microsoft.com/office/powerpoint/2012/main">
        <p15:guide id="1" pos="3840" userDrawn="1">
          <p15:clr>
            <a:srgbClr val="FBAE40"/>
          </p15:clr>
        </p15:guide>
        <p15:guide id="2" pos="302" userDrawn="1">
          <p15:clr>
            <a:srgbClr val="FBAE40"/>
          </p15:clr>
        </p15:guide>
        <p15:guide id="3" pos="7355" userDrawn="1">
          <p15:clr>
            <a:srgbClr val="FBAE40"/>
          </p15:clr>
        </p15:guide>
        <p15:guide id="4" orient="horz" pos="2160" userDrawn="1">
          <p15:clr>
            <a:srgbClr val="FBAE40"/>
          </p15:clr>
        </p15:guide>
        <p15:guide id="5" orient="horz" pos="255" userDrawn="1">
          <p15:clr>
            <a:srgbClr val="FBAE40"/>
          </p15:clr>
        </p15:guide>
        <p15:guide id="6" orient="horz" pos="3974" userDrawn="1">
          <p15:clr>
            <a:srgbClr val="FBAE40"/>
          </p15:clr>
        </p15:guide>
        <p15:guide id="7" pos="3727" userDrawn="1">
          <p15:clr>
            <a:srgbClr val="FBAE40"/>
          </p15:clr>
        </p15:guide>
        <p15:guide id="8" pos="3953" userDrawn="1">
          <p15:clr>
            <a:srgbClr val="FBAE40"/>
          </p15:clr>
        </p15:guide>
        <p15:guide id="9" orient="horz" pos="935" userDrawn="1">
          <p15:clr>
            <a:srgbClr val="FBAE40"/>
          </p15:clr>
        </p15:guide>
        <p15:guide id="10" orient="horz" pos="102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615956" y="179416"/>
            <a:ext cx="11123856" cy="972607"/>
          </a:xfrm>
          <a:prstGeom prst="rect">
            <a:avLst/>
          </a:prstGeom>
        </p:spPr>
        <p:txBody>
          <a:bodyPr vert="horz" lIns="91440" tIns="45720" rIns="91440" bIns="45720" rtlCol="0" anchor="t">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61595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rgbClr val="007C91"/>
                </a:solidFill>
                <a:latin typeface="Arial" panose="020B0604020202020204" pitchFamily="34" charset="0"/>
                <a:cs typeface="Arial" panose="020B0604020202020204" pitchFamily="34" charset="0"/>
              </a:defRPr>
            </a:lvl1pPr>
          </a:lstStyle>
          <a:p>
            <a:r>
              <a:rPr lang="en-GB"/>
              <a:t>Customer Insight</a:t>
            </a:r>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rgbClr val="007C9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a:p>
        </p:txBody>
      </p:sp>
    </p:spTree>
    <p:extLst>
      <p:ext uri="{BB962C8B-B14F-4D97-AF65-F5344CB8AC3E}">
        <p14:creationId xmlns:p14="http://schemas.microsoft.com/office/powerpoint/2010/main" val="2986545671"/>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99" r:id="rId3"/>
    <p:sldLayoutId id="2147483800" r:id="rId4"/>
    <p:sldLayoutId id="2147483782" r:id="rId5"/>
    <p:sldLayoutId id="2147483783" r:id="rId6"/>
    <p:sldLayoutId id="2147483784" r:id="rId7"/>
    <p:sldLayoutId id="2147483788" r:id="rId8"/>
  </p:sldLayoutIdLst>
  <p:hf hdr="0" dt="0"/>
  <p:txStyles>
    <p:titleStyle>
      <a:lvl1pPr algn="l" defTabSz="914400" rtl="0" eaLnBrk="1" latinLnBrk="0" hangingPunct="1">
        <a:lnSpc>
          <a:spcPct val="90000"/>
        </a:lnSpc>
        <a:spcBef>
          <a:spcPct val="0"/>
        </a:spcBef>
        <a:buNone/>
        <a:defRPr sz="3800" kern="1200">
          <a:solidFill>
            <a:srgbClr val="007C9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F1F515-3008-487B-B160-7AC80671E9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5AD8B57-03EC-4107-B926-ABA42986AD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EDFE8B-DCB5-4323-A507-5FB19CD7DB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C588FE-FA04-4708-ADFA-22C1760C2DD3}" type="datetimeFigureOut">
              <a:rPr lang="en-GB" smtClean="0"/>
              <a:t>03/08/2023</a:t>
            </a:fld>
            <a:endParaRPr lang="en-GB"/>
          </a:p>
        </p:txBody>
      </p:sp>
      <p:sp>
        <p:nvSpPr>
          <p:cNvPr id="5" name="Footer Placeholder 4">
            <a:extLst>
              <a:ext uri="{FF2B5EF4-FFF2-40B4-BE49-F238E27FC236}">
                <a16:creationId xmlns:a16="http://schemas.microsoft.com/office/drawing/2014/main" id="{7F83A7C1-115A-4B31-B66F-4D1524FD0A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0DB0B1A-61FC-4973-AF17-EF89DAEFCB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7E30D6-54ED-44AF-ACBB-A7B313AE6B94}" type="slidenum">
              <a:rPr lang="en-GB" smtClean="0"/>
              <a:t>‹#›</a:t>
            </a:fld>
            <a:endParaRPr lang="en-GB"/>
          </a:p>
        </p:txBody>
      </p:sp>
    </p:spTree>
    <p:extLst>
      <p:ext uri="{BB962C8B-B14F-4D97-AF65-F5344CB8AC3E}">
        <p14:creationId xmlns:p14="http://schemas.microsoft.com/office/powerpoint/2010/main" val="1025234569"/>
      </p:ext>
    </p:extLst>
  </p:cSld>
  <p:clrMap bg1="lt1" tx1="dk1" bg2="lt2" tx2="dk2" accent1="accent1" accent2="accent2" accent3="accent3" accent4="accent4" accent5="accent5" accent6="accent6" hlink="hlink" folHlink="folHlink"/>
  <p:sldLayoutIdLst>
    <p:sldLayoutId id="2147483790" r:id="rId1"/>
    <p:sldLayoutId id="2147483792" r:id="rId2"/>
    <p:sldLayoutId id="2147483793" r:id="rId3"/>
    <p:sldLayoutId id="2147483798" r:id="rId4"/>
    <p:sldLayoutId id="2147483797" r:id="rId5"/>
    <p:sldLayoutId id="2147483794" r:id="rId6"/>
    <p:sldLayoutId id="2147483796" r:id="rId7"/>
    <p:sldLayoutId id="2147483795" r:id="rId8"/>
    <p:sldLayoutId id="2147483803" r:id="rId9"/>
    <p:sldLayoutId id="2147483804"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7FFFD209_391151C2.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7FFFD208_F3CF97D7.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7" Type="http://schemas.openxmlformats.org/officeDocument/2006/relationships/chart" Target="../charts/chart20.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hart" Target="../charts/chart19.xml"/><Relationship Id="rId5" Type="http://schemas.openxmlformats.org/officeDocument/2006/relationships/chart" Target="../charts/chart18.xml"/><Relationship Id="rId4" Type="http://schemas.openxmlformats.org/officeDocument/2006/relationships/chart" Target="../charts/chart17.xml"/></Relationships>
</file>

<file path=ppt/slides/_rels/slide1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coronavirus.data.gov.uk/metrics/doc/cumLFDTestsBySpecimenDat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7FFFD20D_8AB64F88.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22.xml"/></Relationships>
</file>

<file path=ppt/slides/_rels/slide2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28.xml"/><Relationship Id="rId1" Type="http://schemas.openxmlformats.org/officeDocument/2006/relationships/slideLayout" Target="../slideLayouts/slideLayout18.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3.xml.rels><?xml version="1.0" encoding="UTF-8" standalone="yes"?>
<Relationships xmlns="http://schemas.openxmlformats.org/package/2006/relationships"><Relationship Id="rId3" Type="http://schemas.microsoft.com/office/2018/10/relationships/comments" Target="../comments/modernComment_7FFFD212_3C8B84F0.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chart" Target="../charts/chart38.xml"/><Relationship Id="rId5" Type="http://schemas.openxmlformats.org/officeDocument/2006/relationships/chart" Target="../charts/chart37.xml"/><Relationship Id="rId4" Type="http://schemas.openxmlformats.org/officeDocument/2006/relationships/chart" Target="../charts/chart36.xml"/></Relationships>
</file>

<file path=ppt/slides/_rels/slide31.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18/10/relationships/comments" Target="../comments/modernComment_7FFFD20A_CFFF6AD2.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chart" Target="../charts/chart44.xml"/></Relationships>
</file>

<file path=ppt/slides/_rels/slide37.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54EFB64B-0F57-41A6-B019-AC163B248E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143" y="1066800"/>
            <a:ext cx="1474724" cy="1472760"/>
          </a:xfrm>
          <a:prstGeom prst="rect">
            <a:avLst/>
          </a:prstGeom>
        </p:spPr>
      </p:pic>
      <p:sp>
        <p:nvSpPr>
          <p:cNvPr id="8" name="Rectangle 7">
            <a:extLst>
              <a:ext uri="{FF2B5EF4-FFF2-40B4-BE49-F238E27FC236}">
                <a16:creationId xmlns:a16="http://schemas.microsoft.com/office/drawing/2014/main" id="{52F30A43-51DE-40E6-B1B0-3BD5483A21F1}"/>
              </a:ext>
            </a:extLst>
          </p:cNvPr>
          <p:cNvSpPr/>
          <p:nvPr/>
        </p:nvSpPr>
        <p:spPr>
          <a:xfrm>
            <a:off x="0" y="2717800"/>
            <a:ext cx="12192000" cy="414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a:extLst>
              <a:ext uri="{FF2B5EF4-FFF2-40B4-BE49-F238E27FC236}">
                <a16:creationId xmlns:a16="http://schemas.microsoft.com/office/drawing/2014/main" id="{BB16AEDC-E641-4D71-8B66-BB1580A661E4}"/>
              </a:ext>
            </a:extLst>
          </p:cNvPr>
          <p:cNvSpPr txBox="1">
            <a:spLocks/>
          </p:cNvSpPr>
          <p:nvPr/>
        </p:nvSpPr>
        <p:spPr>
          <a:xfrm>
            <a:off x="512955" y="3951058"/>
            <a:ext cx="10481617" cy="1255942"/>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bg1"/>
                </a:solidFill>
              </a:rPr>
              <a:t>Testing behaviour report slides</a:t>
            </a:r>
          </a:p>
          <a:p>
            <a:endParaRPr lang="en-GB" sz="3200" b="1" dirty="0">
              <a:solidFill>
                <a:schemeClr val="bg1"/>
              </a:solidFill>
            </a:endParaRPr>
          </a:p>
          <a:p>
            <a:r>
              <a:rPr lang="en-GB" sz="3200" b="1" dirty="0">
                <a:solidFill>
                  <a:schemeClr val="bg1"/>
                </a:solidFill>
              </a:rPr>
              <a:t>May 2023</a:t>
            </a:r>
          </a:p>
          <a:p>
            <a:endParaRPr lang="en-GB" sz="3200" dirty="0">
              <a:solidFill>
                <a:schemeClr val="bg1"/>
              </a:solidFill>
            </a:endParaRPr>
          </a:p>
        </p:txBody>
      </p:sp>
    </p:spTree>
    <p:extLst>
      <p:ext uri="{BB962C8B-B14F-4D97-AF65-F5344CB8AC3E}">
        <p14:creationId xmlns:p14="http://schemas.microsoft.com/office/powerpoint/2010/main" val="4220906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E93F650-F3A7-56B2-24CA-67354E426E77}"/>
              </a:ext>
            </a:extLst>
          </p:cNvPr>
          <p:cNvSpPr>
            <a:spLocks/>
          </p:cNvSpPr>
          <p:nvPr/>
        </p:nvSpPr>
        <p:spPr>
          <a:xfrm>
            <a:off x="615956" y="1152023"/>
            <a:ext cx="11123857" cy="4821901"/>
          </a:xfrm>
          <a:prstGeom prst="rect">
            <a:avLst/>
          </a:prstGeom>
          <a:solidFill>
            <a:sysClr val="window" lastClr="FFFFFF"/>
          </a:solidFill>
          <a:ln w="19050" cap="flat" cmpd="sng" algn="ctr">
            <a:solidFill>
              <a:srgbClr val="1D57A5">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E7E6E6"/>
              </a:solidFill>
              <a:effectLst/>
              <a:uLnTx/>
              <a:uFillTx/>
              <a:latin typeface="Calibri" panose="020F0502020204030204"/>
            </a:endParaRPr>
          </a:p>
        </p:txBody>
      </p:sp>
      <p:sp>
        <p:nvSpPr>
          <p:cNvPr id="5" name="Slide Number Placeholder 4">
            <a:extLst>
              <a:ext uri="{FF2B5EF4-FFF2-40B4-BE49-F238E27FC236}">
                <a16:creationId xmlns:a16="http://schemas.microsoft.com/office/drawing/2014/main" id="{C081813C-004E-7D25-C348-04A1AFAF809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007C9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endParaRPr>
          </a:p>
        </p:txBody>
      </p:sp>
      <p:grpSp>
        <p:nvGrpSpPr>
          <p:cNvPr id="23" name="Group 22">
            <a:extLst>
              <a:ext uri="{FF2B5EF4-FFF2-40B4-BE49-F238E27FC236}">
                <a16:creationId xmlns:a16="http://schemas.microsoft.com/office/drawing/2014/main" id="{4FAC36FB-A8BF-CF13-B3EF-CBB81AF16916}"/>
              </a:ext>
            </a:extLst>
          </p:cNvPr>
          <p:cNvGrpSpPr/>
          <p:nvPr/>
        </p:nvGrpSpPr>
        <p:grpSpPr>
          <a:xfrm>
            <a:off x="8766312" y="1198122"/>
            <a:ext cx="2973500" cy="363600"/>
            <a:chOff x="9065360" y="7627301"/>
            <a:chExt cx="2973500" cy="363600"/>
          </a:xfrm>
        </p:grpSpPr>
        <p:sp>
          <p:nvSpPr>
            <p:cNvPr id="24" name="Isosceles Triangle 23">
              <a:extLst>
                <a:ext uri="{FF2B5EF4-FFF2-40B4-BE49-F238E27FC236}">
                  <a16:creationId xmlns:a16="http://schemas.microsoft.com/office/drawing/2014/main" id="{7677DA59-56F7-BF0E-D42E-50EC2C0EDC8C}"/>
                </a:ext>
              </a:extLst>
            </p:cNvPr>
            <p:cNvSpPr/>
            <p:nvPr/>
          </p:nvSpPr>
          <p:spPr>
            <a:xfrm>
              <a:off x="9065360" y="7757623"/>
              <a:ext cx="109182" cy="94122"/>
            </a:xfrm>
            <a:prstGeom prst="triangle">
              <a:avLst/>
            </a:prstGeom>
            <a:solidFill>
              <a:srgbClr val="465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5" name="Isosceles Triangle 24">
              <a:extLst>
                <a:ext uri="{FF2B5EF4-FFF2-40B4-BE49-F238E27FC236}">
                  <a16:creationId xmlns:a16="http://schemas.microsoft.com/office/drawing/2014/main" id="{B29FDC38-B0C6-CBA1-44F5-75952E10D88F}"/>
                </a:ext>
              </a:extLst>
            </p:cNvPr>
            <p:cNvSpPr/>
            <p:nvPr/>
          </p:nvSpPr>
          <p:spPr>
            <a:xfrm rot="10800000">
              <a:off x="9176816" y="7759899"/>
              <a:ext cx="109182" cy="94122"/>
            </a:xfrm>
            <a:prstGeom prst="triangle">
              <a:avLst/>
            </a:prstGeom>
            <a:solidFill>
              <a:srgbClr val="465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6" name="Footer Placeholder 2">
              <a:extLst>
                <a:ext uri="{FF2B5EF4-FFF2-40B4-BE49-F238E27FC236}">
                  <a16:creationId xmlns:a16="http://schemas.microsoft.com/office/drawing/2014/main" id="{BC033F68-CB59-24E9-3462-66088412E05D}"/>
                </a:ext>
              </a:extLst>
            </p:cNvPr>
            <p:cNvSpPr txBox="1">
              <a:spLocks/>
            </p:cNvSpPr>
            <p:nvPr/>
          </p:nvSpPr>
          <p:spPr>
            <a:xfrm>
              <a:off x="9285997" y="7627301"/>
              <a:ext cx="2752863" cy="363600"/>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888888"/>
                </a:buClr>
                <a:buSzPts val="1200"/>
                <a:buFontTx/>
                <a:buNone/>
                <a:tabLst/>
                <a:defRPr/>
              </a:pPr>
              <a:r>
                <a:rPr kumimoji="0" lang="en-GB" sz="1200" b="0" i="0" u="none" strike="noStrike" kern="1200" cap="none" spc="0" normalizeH="0" baseline="0" noProof="0">
                  <a:ln>
                    <a:noFill/>
                  </a:ln>
                  <a:solidFill>
                    <a:srgbClr val="465F6A"/>
                  </a:solidFill>
                  <a:effectLst/>
                  <a:uLnTx/>
                  <a:uFillTx/>
                  <a:latin typeface="Arial" panose="020B0604020202020204" pitchFamily="34" charset="0"/>
                  <a:ea typeface="+mn-ea"/>
                  <a:cs typeface="Arial" panose="020B0604020202020204" pitchFamily="34" charset="0"/>
                </a:rPr>
                <a:t>Significantly higher / lower than previous wave</a:t>
              </a:r>
            </a:p>
          </p:txBody>
        </p:sp>
      </p:grpSp>
      <p:graphicFrame>
        <p:nvGraphicFramePr>
          <p:cNvPr id="12" name="Chart 11">
            <a:extLst>
              <a:ext uri="{FF2B5EF4-FFF2-40B4-BE49-F238E27FC236}">
                <a16:creationId xmlns:a16="http://schemas.microsoft.com/office/drawing/2014/main" id="{1CF659D9-FD14-FD2C-79BD-66D8A47AC049}"/>
              </a:ext>
            </a:extLst>
          </p:cNvPr>
          <p:cNvGraphicFramePr/>
          <p:nvPr>
            <p:extLst>
              <p:ext uri="{D42A27DB-BD31-4B8C-83A1-F6EECF244321}">
                <p14:modId xmlns:p14="http://schemas.microsoft.com/office/powerpoint/2010/main" val="2909287047"/>
              </p:ext>
            </p:extLst>
          </p:nvPr>
        </p:nvGraphicFramePr>
        <p:xfrm>
          <a:off x="847316" y="1655200"/>
          <a:ext cx="10748797" cy="4128438"/>
        </p:xfrm>
        <a:graphic>
          <a:graphicData uri="http://schemas.openxmlformats.org/drawingml/2006/chart">
            <c:chart xmlns:c="http://schemas.openxmlformats.org/drawingml/2006/chart" xmlns:r="http://schemas.openxmlformats.org/officeDocument/2006/relationships" r:id="rId3"/>
          </a:graphicData>
        </a:graphic>
      </p:graphicFrame>
      <p:sp>
        <p:nvSpPr>
          <p:cNvPr id="2" name="Footer Placeholder 3">
            <a:extLst>
              <a:ext uri="{FF2B5EF4-FFF2-40B4-BE49-F238E27FC236}">
                <a16:creationId xmlns:a16="http://schemas.microsoft.com/office/drawing/2014/main" id="{24F8EC82-47E3-15CB-5FAC-8358DEA34A3A}"/>
              </a:ext>
            </a:extLst>
          </p:cNvPr>
          <p:cNvSpPr>
            <a:spLocks noGrp="1"/>
          </p:cNvSpPr>
          <p:nvPr>
            <p:ph type="ftr" sz="quarter" idx="10"/>
          </p:nvPr>
        </p:nvSpPr>
        <p:spPr>
          <a:xfrm>
            <a:off x="794301" y="6116920"/>
            <a:ext cx="10901612" cy="29466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Source: Basis Research, Interim COVID-19 Survey / COVID Pilot / Public Perceptions. C1. Thinking about the most recent rapid lateral flow test that you took, why did you take this test? / B5. </a:t>
            </a:r>
            <a:r>
              <a:rPr kumimoji="0" lang="en-US"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Thinking about all rapid lateral flow tests that have taken in the last 2 weeks, what were the reason(s) for taking these? / </a:t>
            </a:r>
            <a:r>
              <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G2. Thinking about any rapid lateral flow tests that you have taken within the last 2 weeks, why did you take these tests? / </a:t>
            </a:r>
            <a:r>
              <a:rPr kumimoji="0" lang="en-US"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C21. Thinking about the most recent rapid lateral flow test that you took, why did you take that test?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Base: All who have taken an LFD in the last 2 weeks, base varies per wave (min n=94).</a:t>
            </a:r>
          </a:p>
        </p:txBody>
      </p:sp>
      <p:sp>
        <p:nvSpPr>
          <p:cNvPr id="3" name="TextBox 2">
            <a:extLst>
              <a:ext uri="{FF2B5EF4-FFF2-40B4-BE49-F238E27FC236}">
                <a16:creationId xmlns:a16="http://schemas.microsoft.com/office/drawing/2014/main" id="{1ACBC691-2D83-FDEF-B577-D740BE85F52B}"/>
              </a:ext>
            </a:extLst>
          </p:cNvPr>
          <p:cNvSpPr txBox="1"/>
          <p:nvPr/>
        </p:nvSpPr>
        <p:spPr>
          <a:xfrm>
            <a:off x="626581" y="1161712"/>
            <a:ext cx="7919094" cy="307777"/>
          </a:xfrm>
          <a:prstGeom prst="rect">
            <a:avLst/>
          </a:prstGeom>
          <a:noFill/>
        </p:spPr>
        <p:txBody>
          <a:bodyPr wrap="square" lIns="90000" rIns="90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D57A5">
                    <a:lumMod val="50000"/>
                  </a:srgbClr>
                </a:solidFill>
                <a:effectLst/>
                <a:uLnTx/>
                <a:uFillTx/>
                <a:latin typeface="Arial" panose="020B0604020202020204"/>
                <a:ea typeface="+mn-ea"/>
                <a:cs typeface="Arial" panose="020B0604020202020204" pitchFamily="34" charset="0"/>
              </a:rPr>
              <a:t>Reasons for taking an LFD test </a:t>
            </a:r>
            <a:r>
              <a:rPr kumimoji="0" lang="en-US" sz="1400" b="1" i="0" u="none" strike="noStrike" kern="1200" cap="none" spc="0" normalizeH="0" baseline="0" noProof="0" dirty="0">
                <a:ln>
                  <a:noFill/>
                </a:ln>
                <a:solidFill>
                  <a:srgbClr val="1D57A5">
                    <a:lumMod val="50000"/>
                  </a:srgbClr>
                </a:solidFill>
                <a:effectLst/>
                <a:uLnTx/>
                <a:uFillTx/>
                <a:latin typeface="Arial" panose="020B0604020202020204"/>
                <a:ea typeface="+mn-ea"/>
                <a:cs typeface="Arial" panose="020B0604020202020204" pitchFamily="34" charset="0"/>
              </a:rPr>
              <a:t>| </a:t>
            </a:r>
            <a:r>
              <a:rPr kumimoji="0" lang="en-GB" sz="1400" b="1" i="0" u="none" strike="noStrike" kern="1200" cap="none" spc="0" normalizeH="0" baseline="0" noProof="0" dirty="0">
                <a:ln>
                  <a:noFill/>
                </a:ln>
                <a:solidFill>
                  <a:srgbClr val="1D57A5">
                    <a:lumMod val="50000"/>
                  </a:srgbClr>
                </a:solidFill>
                <a:effectLst/>
                <a:uLnTx/>
                <a:uFillTx/>
                <a:latin typeface="Arial" panose="020B0604020202020204"/>
                <a:ea typeface="+mn-ea"/>
                <a:cs typeface="Arial" panose="020B0604020202020204" pitchFamily="34" charset="0"/>
              </a:rPr>
              <a:t>Those who have taken an LFD in the last 2 weeks</a:t>
            </a:r>
            <a:endParaRPr kumimoji="0" lang="en-US" sz="1400" b="1" i="0" u="none" strike="noStrike" kern="1200" cap="none" spc="0" normalizeH="0" baseline="0" noProof="0" dirty="0">
              <a:ln>
                <a:noFill/>
              </a:ln>
              <a:solidFill>
                <a:srgbClr val="1D57A5">
                  <a:lumMod val="50000"/>
                </a:srgbClr>
              </a:solidFill>
              <a:effectLst/>
              <a:uLnTx/>
              <a:uFillTx/>
              <a:latin typeface="Arial" panose="020B0604020202020204"/>
              <a:ea typeface="+mn-ea"/>
              <a:cs typeface="Arial" panose="020B0604020202020204" pitchFamily="34" charset="0"/>
            </a:endParaRPr>
          </a:p>
        </p:txBody>
      </p:sp>
      <p:sp>
        <p:nvSpPr>
          <p:cNvPr id="6" name="Isosceles Triangle 5">
            <a:extLst>
              <a:ext uri="{FF2B5EF4-FFF2-40B4-BE49-F238E27FC236}">
                <a16:creationId xmlns:a16="http://schemas.microsoft.com/office/drawing/2014/main" id="{317D784B-351A-1B93-BCF1-719373E9E934}"/>
              </a:ext>
            </a:extLst>
          </p:cNvPr>
          <p:cNvSpPr/>
          <p:nvPr/>
        </p:nvSpPr>
        <p:spPr>
          <a:xfrm>
            <a:off x="3755048" y="2806973"/>
            <a:ext cx="109182" cy="94122"/>
          </a:xfrm>
          <a:prstGeom prst="triangle">
            <a:avLst/>
          </a:prstGeom>
          <a:solidFill>
            <a:schemeClr val="accent3">
              <a:lumMod val="60000"/>
              <a:lumOff val="40000"/>
            </a:schemeClr>
          </a:solidFill>
          <a:ln>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7" name="Isosceles Triangle 6">
            <a:extLst>
              <a:ext uri="{FF2B5EF4-FFF2-40B4-BE49-F238E27FC236}">
                <a16:creationId xmlns:a16="http://schemas.microsoft.com/office/drawing/2014/main" id="{45BDB3E7-27B3-D58F-76C9-A8B30A8C73F6}"/>
              </a:ext>
            </a:extLst>
          </p:cNvPr>
          <p:cNvSpPr/>
          <p:nvPr/>
        </p:nvSpPr>
        <p:spPr>
          <a:xfrm rot="10800000">
            <a:off x="4185600" y="3719419"/>
            <a:ext cx="109182" cy="94122"/>
          </a:xfrm>
          <a:prstGeom prst="triangle">
            <a:avLst/>
          </a:prstGeom>
          <a:solidFill>
            <a:schemeClr val="accent3">
              <a:lumMod val="60000"/>
              <a:lumOff val="40000"/>
            </a:schemeClr>
          </a:solidFill>
          <a:ln>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8" name="Isosceles Triangle 7">
            <a:extLst>
              <a:ext uri="{FF2B5EF4-FFF2-40B4-BE49-F238E27FC236}">
                <a16:creationId xmlns:a16="http://schemas.microsoft.com/office/drawing/2014/main" id="{EEAE5A0C-0703-8817-5F66-40A97BB120D2}"/>
              </a:ext>
            </a:extLst>
          </p:cNvPr>
          <p:cNvSpPr/>
          <p:nvPr/>
        </p:nvSpPr>
        <p:spPr>
          <a:xfrm>
            <a:off x="5031764" y="4369384"/>
            <a:ext cx="109182" cy="94122"/>
          </a:xfrm>
          <a:prstGeom prst="triangle">
            <a:avLst/>
          </a:prstGeom>
          <a:solidFill>
            <a:schemeClr val="accent3"/>
          </a:solidFill>
          <a:ln>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9" name="Isosceles Triangle 8">
            <a:extLst>
              <a:ext uri="{FF2B5EF4-FFF2-40B4-BE49-F238E27FC236}">
                <a16:creationId xmlns:a16="http://schemas.microsoft.com/office/drawing/2014/main" id="{BE90C8A5-5F57-6F80-A701-FCD5AD2D2751}"/>
              </a:ext>
            </a:extLst>
          </p:cNvPr>
          <p:cNvSpPr/>
          <p:nvPr/>
        </p:nvSpPr>
        <p:spPr>
          <a:xfrm rot="10800000">
            <a:off x="6744204" y="4436370"/>
            <a:ext cx="109182" cy="94122"/>
          </a:xfrm>
          <a:prstGeom prst="triangle">
            <a:avLst/>
          </a:prstGeom>
          <a:solidFill>
            <a:schemeClr val="bg1"/>
          </a:solidFill>
          <a:ln>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1" name="Isosceles Triangle 20">
            <a:extLst>
              <a:ext uri="{FF2B5EF4-FFF2-40B4-BE49-F238E27FC236}">
                <a16:creationId xmlns:a16="http://schemas.microsoft.com/office/drawing/2014/main" id="{103AE0F6-713E-AD39-A7B6-A0C3A9335110}"/>
              </a:ext>
            </a:extLst>
          </p:cNvPr>
          <p:cNvSpPr/>
          <p:nvPr/>
        </p:nvSpPr>
        <p:spPr>
          <a:xfrm>
            <a:off x="8011492" y="4114663"/>
            <a:ext cx="109182" cy="94122"/>
          </a:xfrm>
          <a:prstGeom prst="triangle">
            <a:avLst/>
          </a:prstGeom>
          <a:solidFill>
            <a:schemeClr val="accent3">
              <a:lumMod val="60000"/>
              <a:lumOff val="40000"/>
            </a:schemeClr>
          </a:solidFill>
          <a:ln>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2" name="Isosceles Triangle 21">
            <a:extLst>
              <a:ext uri="{FF2B5EF4-FFF2-40B4-BE49-F238E27FC236}">
                <a16:creationId xmlns:a16="http://schemas.microsoft.com/office/drawing/2014/main" id="{ED5B6FEB-4A4C-B24D-6A17-525AFBF72F57}"/>
              </a:ext>
            </a:extLst>
          </p:cNvPr>
          <p:cNvSpPr/>
          <p:nvPr/>
        </p:nvSpPr>
        <p:spPr>
          <a:xfrm rot="10800000">
            <a:off x="10568534" y="4417309"/>
            <a:ext cx="109182" cy="94122"/>
          </a:xfrm>
          <a:prstGeom prst="triangle">
            <a:avLst/>
          </a:prstGeom>
          <a:solidFill>
            <a:schemeClr val="accent3">
              <a:lumMod val="60000"/>
              <a:lumOff val="40000"/>
            </a:schemeClr>
          </a:solidFill>
          <a:ln>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7" name="Isosceles Triangle 26">
            <a:extLst>
              <a:ext uri="{FF2B5EF4-FFF2-40B4-BE49-F238E27FC236}">
                <a16:creationId xmlns:a16="http://schemas.microsoft.com/office/drawing/2014/main" id="{2653D7E4-6614-526C-D05E-A78132CB8C06}"/>
              </a:ext>
            </a:extLst>
          </p:cNvPr>
          <p:cNvSpPr/>
          <p:nvPr/>
        </p:nvSpPr>
        <p:spPr>
          <a:xfrm>
            <a:off x="4607140" y="4208785"/>
            <a:ext cx="109182" cy="94122"/>
          </a:xfrm>
          <a:prstGeom prst="triangle">
            <a:avLst/>
          </a:prstGeom>
          <a:solidFill>
            <a:schemeClr val="accent3">
              <a:lumMod val="20000"/>
              <a:lumOff val="80000"/>
            </a:schemeClr>
          </a:solidFill>
          <a:ln>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8" name="Isosceles Triangle 27">
            <a:extLst>
              <a:ext uri="{FF2B5EF4-FFF2-40B4-BE49-F238E27FC236}">
                <a16:creationId xmlns:a16="http://schemas.microsoft.com/office/drawing/2014/main" id="{F8948BA4-E968-AB5D-0239-3D2701199B9D}"/>
              </a:ext>
            </a:extLst>
          </p:cNvPr>
          <p:cNvSpPr/>
          <p:nvPr/>
        </p:nvSpPr>
        <p:spPr>
          <a:xfrm>
            <a:off x="5037302" y="3664097"/>
            <a:ext cx="109182" cy="94122"/>
          </a:xfrm>
          <a:prstGeom prst="triangle">
            <a:avLst/>
          </a:prstGeom>
          <a:solidFill>
            <a:schemeClr val="accent3">
              <a:lumMod val="20000"/>
              <a:lumOff val="80000"/>
            </a:schemeClr>
          </a:solidFill>
          <a:ln>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0663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D096025-108D-723E-9312-8DF5C7FAAF5A}"/>
              </a:ext>
            </a:extLst>
          </p:cNvPr>
          <p:cNvSpPr/>
          <p:nvPr/>
        </p:nvSpPr>
        <p:spPr>
          <a:xfrm>
            <a:off x="615956" y="1152023"/>
            <a:ext cx="11123857" cy="4821901"/>
          </a:xfrm>
          <a:prstGeom prst="rect">
            <a:avLst/>
          </a:prstGeom>
          <a:solidFill>
            <a:sysClr val="window" lastClr="FFFFFF"/>
          </a:solidFill>
          <a:ln w="19050" cap="flat" cmpd="sng" algn="ctr">
            <a:solidFill>
              <a:srgbClr val="1D57A5">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E7E6E6"/>
              </a:solidFill>
              <a:effectLst/>
              <a:uLnTx/>
              <a:uFillTx/>
              <a:latin typeface="Calibri" panose="020F0502020204030204"/>
            </a:endParaRPr>
          </a:p>
        </p:txBody>
      </p:sp>
      <p:cxnSp>
        <p:nvCxnSpPr>
          <p:cNvPr id="9" name="Straight Connector 8">
            <a:extLst>
              <a:ext uri="{FF2B5EF4-FFF2-40B4-BE49-F238E27FC236}">
                <a16:creationId xmlns:a16="http://schemas.microsoft.com/office/drawing/2014/main" id="{CA610D43-34B8-FD9A-9E0F-B1BB43327B7D}"/>
              </a:ext>
            </a:extLst>
          </p:cNvPr>
          <p:cNvCxnSpPr>
            <a:cxnSpLocks/>
          </p:cNvCxnSpPr>
          <p:nvPr/>
        </p:nvCxnSpPr>
        <p:spPr>
          <a:xfrm flipV="1">
            <a:off x="1486383" y="2267568"/>
            <a:ext cx="0" cy="3096000"/>
          </a:xfrm>
          <a:prstGeom prst="line">
            <a:avLst/>
          </a:prstGeom>
          <a:ln>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4CAC11A-86B0-56A4-7F97-E33FC4400AE2}"/>
              </a:ext>
            </a:extLst>
          </p:cNvPr>
          <p:cNvSpPr/>
          <p:nvPr/>
        </p:nvSpPr>
        <p:spPr>
          <a:xfrm>
            <a:off x="1374493" y="2269817"/>
            <a:ext cx="827934" cy="444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en-GB" sz="1050" b="1" dirty="0">
                <a:solidFill>
                  <a:schemeClr val="accent3">
                    <a:lumMod val="50000"/>
                  </a:schemeClr>
                </a:solidFill>
              </a:rPr>
              <a:t>Dec ‘21 </a:t>
            </a:r>
          </a:p>
          <a:p>
            <a:r>
              <a:rPr lang="en-GB" sz="1050" b="1" dirty="0">
                <a:solidFill>
                  <a:schemeClr val="accent3">
                    <a:lumMod val="50000"/>
                  </a:schemeClr>
                </a:solidFill>
              </a:rPr>
              <a:t>- Omicron</a:t>
            </a:r>
          </a:p>
        </p:txBody>
      </p:sp>
      <p:sp>
        <p:nvSpPr>
          <p:cNvPr id="4" name="Footer Placeholder 3">
            <a:extLst>
              <a:ext uri="{FF2B5EF4-FFF2-40B4-BE49-F238E27FC236}">
                <a16:creationId xmlns:a16="http://schemas.microsoft.com/office/drawing/2014/main" id="{E79F7E46-5E31-83A4-B1A6-742C6BCFC3F1}"/>
              </a:ext>
            </a:extLst>
          </p:cNvPr>
          <p:cNvSpPr>
            <a:spLocks noGrp="1"/>
          </p:cNvSpPr>
          <p:nvPr>
            <p:ph type="ftr" sz="quarter" idx="10"/>
          </p:nvPr>
        </p:nvSpPr>
        <p:spPr>
          <a:xfrm>
            <a:off x="726961" y="6045034"/>
            <a:ext cx="10007606" cy="3636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C91"/>
                </a:solidFill>
                <a:effectLst/>
                <a:uLnTx/>
                <a:uFillTx/>
                <a:latin typeface="Arial"/>
                <a:ea typeface="+mn-ea"/>
                <a:cs typeface="Arial"/>
              </a:rPr>
              <a:t>Source: Basis Research, Interim COVID-19 Survey / LFD Demand and Fulfilment Survey / COVID Pilot / Public Perceptions Tracker. B1b / B3a / G1b / C9. When did you last take a COVID-19 test?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Base: All respondents (n=c.1000), All eligible for free LFDs (n=c. 200), All paid carers (n=c.60), Immunosuppressed (n=c.100), Frontline healthcare workers (n=c.80), All not eligible (n=c.800)</a:t>
            </a:r>
            <a:endPar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461D14DA-5C57-BE9E-03BA-63C89180F4FB}"/>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007C9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83745E10-7E0B-6A7B-41AD-6D85736FD97A}"/>
              </a:ext>
            </a:extLst>
          </p:cNvPr>
          <p:cNvSpPr txBox="1"/>
          <p:nvPr/>
        </p:nvSpPr>
        <p:spPr>
          <a:xfrm>
            <a:off x="626581" y="1161712"/>
            <a:ext cx="7453727" cy="307777"/>
          </a:xfrm>
          <a:prstGeom prst="rect">
            <a:avLst/>
          </a:prstGeom>
          <a:noFill/>
        </p:spPr>
        <p:txBody>
          <a:bodyPr wrap="square" lIns="90000" rIns="90000" rtlCol="0">
            <a:spAutoFit/>
          </a:bodyPr>
          <a:lstStyle/>
          <a:p>
            <a:r>
              <a:rPr lang="en-US" sz="1400" b="1" dirty="0">
                <a:solidFill>
                  <a:srgbClr val="1D57A5">
                    <a:lumMod val="50000"/>
                  </a:srgbClr>
                </a:solidFill>
                <a:cs typeface="Arial" panose="020B0604020202020204" pitchFamily="34" charset="0"/>
              </a:rPr>
              <a:t>% of those taking an LFD in the last 2 weeks | Total population and eligible groups</a:t>
            </a:r>
          </a:p>
        </p:txBody>
      </p:sp>
      <p:sp>
        <p:nvSpPr>
          <p:cNvPr id="39" name="Rectangle 38">
            <a:extLst>
              <a:ext uri="{FF2B5EF4-FFF2-40B4-BE49-F238E27FC236}">
                <a16:creationId xmlns:a16="http://schemas.microsoft.com/office/drawing/2014/main" id="{1EF58C8E-128B-C49B-0719-0920935B9FF7}"/>
              </a:ext>
            </a:extLst>
          </p:cNvPr>
          <p:cNvSpPr/>
          <p:nvPr/>
        </p:nvSpPr>
        <p:spPr>
          <a:xfrm>
            <a:off x="6876048" y="-1986123"/>
            <a:ext cx="5315952" cy="1889887"/>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t>@Lee – would be good to discuss what you would like for the remainder of this, as for current levels of testing there are not many differences by these groups referenced here (data below from W12):</a:t>
            </a:r>
          </a:p>
          <a:p>
            <a:r>
              <a:rPr lang="en-GB" sz="1200" dirty="0"/>
              <a:t>Those testing in L2W:</a:t>
            </a:r>
          </a:p>
          <a:p>
            <a:r>
              <a:rPr lang="en-GB" sz="1200" dirty="0"/>
              <a:t>⦁	Total - 9%</a:t>
            </a:r>
          </a:p>
          <a:p>
            <a:r>
              <a:rPr lang="en-GB" sz="1200" dirty="0"/>
              <a:t>⦁	Male - 9% / Female - 9%</a:t>
            </a:r>
          </a:p>
          <a:p>
            <a:r>
              <a:rPr lang="en-GB" sz="1200" dirty="0"/>
              <a:t>⦁	18-34 - 13% / 35-54 - 10% / 55 - 6%</a:t>
            </a:r>
          </a:p>
          <a:p>
            <a:r>
              <a:rPr lang="en-GB" sz="1200" dirty="0"/>
              <a:t>⦁	FV - 10% / FC - 9%</a:t>
            </a:r>
          </a:p>
          <a:p>
            <a:r>
              <a:rPr lang="en-GB" sz="1200" dirty="0"/>
              <a:t>⦁	White - 9% / Non-white ethnicities - 9%</a:t>
            </a:r>
          </a:p>
        </p:txBody>
      </p:sp>
      <p:graphicFrame>
        <p:nvGraphicFramePr>
          <p:cNvPr id="43" name="Chart 42">
            <a:extLst>
              <a:ext uri="{FF2B5EF4-FFF2-40B4-BE49-F238E27FC236}">
                <a16:creationId xmlns:a16="http://schemas.microsoft.com/office/drawing/2014/main" id="{67C5968C-22E7-543F-211E-D73F173DD2D3}"/>
              </a:ext>
            </a:extLst>
          </p:cNvPr>
          <p:cNvGraphicFramePr/>
          <p:nvPr>
            <p:extLst>
              <p:ext uri="{D42A27DB-BD31-4B8C-83A1-F6EECF244321}">
                <p14:modId xmlns:p14="http://schemas.microsoft.com/office/powerpoint/2010/main" val="3130332182"/>
              </p:ext>
            </p:extLst>
          </p:nvPr>
        </p:nvGraphicFramePr>
        <p:xfrm>
          <a:off x="914400" y="1494432"/>
          <a:ext cx="10551612" cy="4337332"/>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B309F69D-553E-C976-E887-910A7942885D}"/>
              </a:ext>
            </a:extLst>
          </p:cNvPr>
          <p:cNvCxnSpPr>
            <a:cxnSpLocks/>
          </p:cNvCxnSpPr>
          <p:nvPr/>
        </p:nvCxnSpPr>
        <p:spPr>
          <a:xfrm flipV="1">
            <a:off x="3949363" y="2267568"/>
            <a:ext cx="0" cy="3096000"/>
          </a:xfrm>
          <a:prstGeom prst="line">
            <a:avLst/>
          </a:prstGeom>
          <a:ln>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9111A17A-0553-4832-BA9B-E7B36B47DDFF}"/>
              </a:ext>
            </a:extLst>
          </p:cNvPr>
          <p:cNvSpPr/>
          <p:nvPr/>
        </p:nvSpPr>
        <p:spPr>
          <a:xfrm>
            <a:off x="3261105" y="2045619"/>
            <a:ext cx="1376516" cy="172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en-GB" sz="1050" b="1">
                <a:solidFill>
                  <a:schemeClr val="accent3">
                    <a:lumMod val="50000"/>
                  </a:schemeClr>
                </a:solidFill>
              </a:rPr>
              <a:t>April 2022 </a:t>
            </a:r>
            <a:r>
              <a:rPr lang="en-GB" sz="1050" b="1" dirty="0">
                <a:solidFill>
                  <a:schemeClr val="accent3">
                    <a:lumMod val="50000"/>
                  </a:schemeClr>
                </a:solidFill>
              </a:rPr>
              <a:t>– End of UTO </a:t>
            </a:r>
          </a:p>
        </p:txBody>
      </p:sp>
      <p:cxnSp>
        <p:nvCxnSpPr>
          <p:cNvPr id="8" name="Straight Connector 7">
            <a:extLst>
              <a:ext uri="{FF2B5EF4-FFF2-40B4-BE49-F238E27FC236}">
                <a16:creationId xmlns:a16="http://schemas.microsoft.com/office/drawing/2014/main" id="{819D49F0-CF57-B5C4-0CA8-2927D62B1E53}"/>
              </a:ext>
            </a:extLst>
          </p:cNvPr>
          <p:cNvCxnSpPr>
            <a:cxnSpLocks/>
          </p:cNvCxnSpPr>
          <p:nvPr/>
        </p:nvCxnSpPr>
        <p:spPr>
          <a:xfrm flipV="1">
            <a:off x="771248" y="2267568"/>
            <a:ext cx="0" cy="3096000"/>
          </a:xfrm>
          <a:prstGeom prst="line">
            <a:avLst/>
          </a:prstGeom>
          <a:ln>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9164570-140F-673B-5834-6D50D6AF909A}"/>
              </a:ext>
            </a:extLst>
          </p:cNvPr>
          <p:cNvSpPr/>
          <p:nvPr/>
        </p:nvSpPr>
        <p:spPr>
          <a:xfrm>
            <a:off x="643192" y="2000954"/>
            <a:ext cx="730897" cy="261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en-GB" sz="1050" b="1">
                <a:solidFill>
                  <a:schemeClr val="accent3">
                    <a:lumMod val="50000"/>
                  </a:schemeClr>
                </a:solidFill>
              </a:rPr>
              <a:t>April 2021 </a:t>
            </a:r>
            <a:endParaRPr lang="en-GB" sz="1050" b="1" dirty="0">
              <a:solidFill>
                <a:schemeClr val="accent3">
                  <a:lumMod val="50000"/>
                </a:schemeClr>
              </a:solidFill>
            </a:endParaRPr>
          </a:p>
          <a:p>
            <a:r>
              <a:rPr lang="en-GB" sz="1050" b="1" dirty="0">
                <a:solidFill>
                  <a:schemeClr val="accent3">
                    <a:lumMod val="50000"/>
                  </a:schemeClr>
                </a:solidFill>
              </a:rPr>
              <a:t>– Start of UTO</a:t>
            </a:r>
          </a:p>
        </p:txBody>
      </p:sp>
    </p:spTree>
    <p:extLst>
      <p:ext uri="{BB962C8B-B14F-4D97-AF65-F5344CB8AC3E}">
        <p14:creationId xmlns:p14="http://schemas.microsoft.com/office/powerpoint/2010/main" val="2967498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10F3638-C105-C5D6-9D2F-2FCBA808316C}"/>
              </a:ext>
            </a:extLst>
          </p:cNvPr>
          <p:cNvSpPr/>
          <p:nvPr/>
        </p:nvSpPr>
        <p:spPr>
          <a:xfrm>
            <a:off x="733324" y="1156419"/>
            <a:ext cx="11123857" cy="4821901"/>
          </a:xfrm>
          <a:prstGeom prst="rect">
            <a:avLst/>
          </a:prstGeom>
          <a:solidFill>
            <a:srgbClr val="ECF1F4"/>
          </a:solidFill>
          <a:ln w="1905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E7E6E6"/>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2460121-64A6-891F-311C-8DBD1505CAAB}"/>
              </a:ext>
            </a:extLst>
          </p:cNvPr>
          <p:cNvSpPr>
            <a:spLocks noGrp="1"/>
          </p:cNvSpPr>
          <p:nvPr>
            <p:ph type="title"/>
          </p:nvPr>
        </p:nvSpPr>
        <p:spPr>
          <a:xfrm>
            <a:off x="615954" y="179416"/>
            <a:ext cx="11123858" cy="515647"/>
          </a:xfrm>
        </p:spPr>
        <p:txBody>
          <a:bodyPr>
            <a:normAutofit fontScale="90000"/>
          </a:bodyPr>
          <a:lstStyle/>
          <a:p>
            <a:r>
              <a:rPr lang="en-US" sz="2000" dirty="0"/>
              <a:t>Around 1 in 3 of those taking an LFD are reporting their test results via an official channel, with Gov.uk being the preferred channel</a:t>
            </a:r>
            <a:endParaRPr lang="en-GB" sz="2000" dirty="0"/>
          </a:p>
        </p:txBody>
      </p:sp>
      <p:sp>
        <p:nvSpPr>
          <p:cNvPr id="5" name="Slide Number Placeholder 4">
            <a:extLst>
              <a:ext uri="{FF2B5EF4-FFF2-40B4-BE49-F238E27FC236}">
                <a16:creationId xmlns:a16="http://schemas.microsoft.com/office/drawing/2014/main" id="{E88C75C1-2526-6C91-3531-8FD7A001368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007C9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867E45F7-CBA2-CF4D-8757-9AA452485C13}"/>
              </a:ext>
            </a:extLst>
          </p:cNvPr>
          <p:cNvSpPr txBox="1"/>
          <p:nvPr/>
        </p:nvSpPr>
        <p:spPr>
          <a:xfrm>
            <a:off x="930952" y="1244671"/>
            <a:ext cx="7719316" cy="5539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C91"/>
                </a:solidFill>
                <a:effectLst/>
                <a:uLnTx/>
                <a:uFillTx/>
                <a:latin typeface="Arial" panose="020B0604020202020204"/>
                <a:ea typeface="+mn-ea"/>
                <a:cs typeface="+mn-cs"/>
              </a:rPr>
              <a:t>Actions taken after test result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7C91"/>
                </a:solidFill>
                <a:effectLst/>
                <a:uLnTx/>
                <a:uFillTx/>
                <a:latin typeface="Arial" panose="020B0604020202020204"/>
                <a:ea typeface="+mn-ea"/>
                <a:cs typeface="+mn-cs"/>
              </a:rPr>
              <a:t>Base = All who have taken a rapid lateral flow test </a:t>
            </a:r>
            <a:r>
              <a:rPr lang="en-US" sz="1400" b="1" dirty="0">
                <a:solidFill>
                  <a:srgbClr val="007C91"/>
                </a:solidFill>
                <a:latin typeface="Arial" panose="020B0604020202020204"/>
              </a:rPr>
              <a:t>and remember when they did</a:t>
            </a:r>
          </a:p>
        </p:txBody>
      </p:sp>
      <p:grpSp>
        <p:nvGrpSpPr>
          <p:cNvPr id="23" name="Group 22">
            <a:extLst>
              <a:ext uri="{FF2B5EF4-FFF2-40B4-BE49-F238E27FC236}">
                <a16:creationId xmlns:a16="http://schemas.microsoft.com/office/drawing/2014/main" id="{DC09A3F7-58F7-DD08-3616-170343F66DF8}"/>
              </a:ext>
            </a:extLst>
          </p:cNvPr>
          <p:cNvGrpSpPr/>
          <p:nvPr/>
        </p:nvGrpSpPr>
        <p:grpSpPr>
          <a:xfrm>
            <a:off x="8766312" y="1198122"/>
            <a:ext cx="2973500" cy="363600"/>
            <a:chOff x="9065360" y="7627301"/>
            <a:chExt cx="2973500" cy="363600"/>
          </a:xfrm>
        </p:grpSpPr>
        <p:sp>
          <p:nvSpPr>
            <p:cNvPr id="24" name="Isosceles Triangle 23">
              <a:extLst>
                <a:ext uri="{FF2B5EF4-FFF2-40B4-BE49-F238E27FC236}">
                  <a16:creationId xmlns:a16="http://schemas.microsoft.com/office/drawing/2014/main" id="{147C70F4-25F1-1719-9DCB-E857F3B368E3}"/>
                </a:ext>
              </a:extLst>
            </p:cNvPr>
            <p:cNvSpPr/>
            <p:nvPr/>
          </p:nvSpPr>
          <p:spPr>
            <a:xfrm>
              <a:off x="9065360" y="7757623"/>
              <a:ext cx="109182" cy="94122"/>
            </a:xfrm>
            <a:prstGeom prst="triangle">
              <a:avLst/>
            </a:prstGeom>
            <a:solidFill>
              <a:srgbClr val="465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5" name="Isosceles Triangle 24">
              <a:extLst>
                <a:ext uri="{FF2B5EF4-FFF2-40B4-BE49-F238E27FC236}">
                  <a16:creationId xmlns:a16="http://schemas.microsoft.com/office/drawing/2014/main" id="{166F64CE-9CE5-7252-1080-A7EB656D6343}"/>
                </a:ext>
              </a:extLst>
            </p:cNvPr>
            <p:cNvSpPr/>
            <p:nvPr/>
          </p:nvSpPr>
          <p:spPr>
            <a:xfrm rot="10800000">
              <a:off x="9176816" y="7759899"/>
              <a:ext cx="109182" cy="94122"/>
            </a:xfrm>
            <a:prstGeom prst="triangle">
              <a:avLst/>
            </a:prstGeom>
            <a:solidFill>
              <a:srgbClr val="465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6" name="Footer Placeholder 2">
              <a:extLst>
                <a:ext uri="{FF2B5EF4-FFF2-40B4-BE49-F238E27FC236}">
                  <a16:creationId xmlns:a16="http://schemas.microsoft.com/office/drawing/2014/main" id="{0517F547-CDAC-53BA-CDFA-C4E85AA62214}"/>
                </a:ext>
              </a:extLst>
            </p:cNvPr>
            <p:cNvSpPr txBox="1">
              <a:spLocks/>
            </p:cNvSpPr>
            <p:nvPr/>
          </p:nvSpPr>
          <p:spPr>
            <a:xfrm>
              <a:off x="9285997" y="7627301"/>
              <a:ext cx="2752863" cy="363600"/>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888888"/>
                </a:buClr>
                <a:buSzPts val="1200"/>
                <a:buFontTx/>
                <a:buNone/>
                <a:tabLst/>
                <a:defRPr/>
              </a:pPr>
              <a:r>
                <a:rPr kumimoji="0" lang="en-GB" sz="1000" b="0" i="0" u="none" strike="noStrike" kern="1200" cap="none" spc="0" normalizeH="0" baseline="0" noProof="0">
                  <a:ln>
                    <a:noFill/>
                  </a:ln>
                  <a:solidFill>
                    <a:srgbClr val="465F6A"/>
                  </a:solidFill>
                  <a:effectLst/>
                  <a:uLnTx/>
                  <a:uFillTx/>
                  <a:latin typeface="Arial" panose="020B0604020202020204" pitchFamily="34" charset="0"/>
                  <a:ea typeface="+mn-ea"/>
                  <a:cs typeface="Arial" panose="020B0604020202020204" pitchFamily="34" charset="0"/>
                </a:rPr>
                <a:t>Significantly higher / lower than previous wave</a:t>
              </a:r>
            </a:p>
          </p:txBody>
        </p:sp>
      </p:grpSp>
      <p:sp>
        <p:nvSpPr>
          <p:cNvPr id="27" name="Footer Placeholder 3">
            <a:extLst>
              <a:ext uri="{FF2B5EF4-FFF2-40B4-BE49-F238E27FC236}">
                <a16:creationId xmlns:a16="http://schemas.microsoft.com/office/drawing/2014/main" id="{FA7A3A39-10D3-4A32-B6FE-C13FC8243AF1}"/>
              </a:ext>
            </a:extLst>
          </p:cNvPr>
          <p:cNvSpPr>
            <a:spLocks noGrp="1"/>
          </p:cNvSpPr>
          <p:nvPr>
            <p:ph type="ftr" sz="quarter" idx="10"/>
          </p:nvPr>
        </p:nvSpPr>
        <p:spPr>
          <a:xfrm>
            <a:off x="1409365" y="6021833"/>
            <a:ext cx="10114503" cy="363600"/>
          </a:xfrm>
        </p:spPr>
        <p:txBody>
          <a:bodyPr/>
          <a:lstStyle/>
          <a:p>
            <a:pPr>
              <a:buClr>
                <a:srgbClr val="888888"/>
              </a:buClr>
              <a:buSzPts val="1200"/>
              <a:defRPr/>
            </a:pPr>
            <a:r>
              <a:rPr lang="en-GB" sz="800" dirty="0"/>
              <a:t>Source: Basis Research. Interim PPT / COVID-19 Pilot / Public Perceptions Tracker. C5. / C3. / G1bii. / C17a. Which, if any, of the following did you do once you’d taken your most recent rapid lateral flow test? </a:t>
            </a:r>
          </a:p>
          <a:p>
            <a:pPr>
              <a:buClr>
                <a:srgbClr val="888888"/>
              </a:buClr>
              <a:buSzPts val="1200"/>
              <a:defRPr/>
            </a:pPr>
            <a:r>
              <a:rPr lang="en-GB" sz="800" dirty="0"/>
              <a:t>Base: All who have taken an LFD and remember when they did </a:t>
            </a:r>
            <a:r>
              <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(n=c.800 per wave)</a:t>
            </a:r>
            <a:endParaRPr lang="en-GB" sz="800" dirty="0"/>
          </a:p>
        </p:txBody>
      </p:sp>
      <p:sp>
        <p:nvSpPr>
          <p:cNvPr id="6" name="Rectangle 5">
            <a:extLst>
              <a:ext uri="{FF2B5EF4-FFF2-40B4-BE49-F238E27FC236}">
                <a16:creationId xmlns:a16="http://schemas.microsoft.com/office/drawing/2014/main" id="{FE12FC7A-3789-02AD-5D08-71A575B9BDD4}"/>
              </a:ext>
            </a:extLst>
          </p:cNvPr>
          <p:cNvSpPr/>
          <p:nvPr/>
        </p:nvSpPr>
        <p:spPr>
          <a:xfrm>
            <a:off x="2915216" y="1817627"/>
            <a:ext cx="8608652" cy="3823954"/>
          </a:xfrm>
          <a:prstGeom prst="rect">
            <a:avLst/>
          </a:prstGeom>
          <a:solidFill>
            <a:schemeClr val="bg1"/>
          </a:solidFill>
          <a:ln>
            <a:solidFill>
              <a:srgbClr val="007C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 name="Chart 7">
            <a:extLst>
              <a:ext uri="{FF2B5EF4-FFF2-40B4-BE49-F238E27FC236}">
                <a16:creationId xmlns:a16="http://schemas.microsoft.com/office/drawing/2014/main" id="{AB449410-1C1B-ED17-56CB-6072E072D412}"/>
              </a:ext>
            </a:extLst>
          </p:cNvPr>
          <p:cNvGraphicFramePr/>
          <p:nvPr>
            <p:extLst>
              <p:ext uri="{D42A27DB-BD31-4B8C-83A1-F6EECF244321}">
                <p14:modId xmlns:p14="http://schemas.microsoft.com/office/powerpoint/2010/main" val="4227055153"/>
              </p:ext>
            </p:extLst>
          </p:nvPr>
        </p:nvGraphicFramePr>
        <p:xfrm>
          <a:off x="847316" y="1831769"/>
          <a:ext cx="10748797" cy="380981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45561724-7931-E1AA-C15E-4BDA1F7387BE}"/>
              </a:ext>
            </a:extLst>
          </p:cNvPr>
          <p:cNvSpPr txBox="1"/>
          <p:nvPr/>
        </p:nvSpPr>
        <p:spPr>
          <a:xfrm>
            <a:off x="6741042" y="1818199"/>
            <a:ext cx="4782826" cy="215444"/>
          </a:xfrm>
          <a:prstGeom prst="rect">
            <a:avLst/>
          </a:prstGeom>
          <a:solidFill>
            <a:srgbClr val="ECF1F4"/>
          </a:solidFill>
          <a:ln>
            <a:solidFill>
              <a:srgbClr val="007C91"/>
            </a:solidFill>
          </a:ln>
        </p:spPr>
        <p:txBody>
          <a:bodyPr wrap="square" rtlCol="0">
            <a:spAutoFit/>
          </a:bodyPr>
          <a:lstStyle/>
          <a:p>
            <a:r>
              <a:rPr lang="en-GB" sz="800">
                <a:solidFill>
                  <a:srgbClr val="007C91"/>
                </a:solidFill>
              </a:rPr>
              <a:t>Base: All who have taken an LFD (latest 6 waves asks specifically about most recent test)</a:t>
            </a:r>
          </a:p>
        </p:txBody>
      </p:sp>
      <p:sp>
        <p:nvSpPr>
          <p:cNvPr id="15" name="Isosceles Triangle 14">
            <a:extLst>
              <a:ext uri="{FF2B5EF4-FFF2-40B4-BE49-F238E27FC236}">
                <a16:creationId xmlns:a16="http://schemas.microsoft.com/office/drawing/2014/main" id="{6310F7ED-0A9A-4116-170C-34393069EF59}"/>
              </a:ext>
            </a:extLst>
          </p:cNvPr>
          <p:cNvSpPr/>
          <p:nvPr/>
        </p:nvSpPr>
        <p:spPr>
          <a:xfrm rot="10800000">
            <a:off x="3828398" y="5106357"/>
            <a:ext cx="109182" cy="94122"/>
          </a:xfrm>
          <a:prstGeom prst="triangle">
            <a:avLst/>
          </a:pr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9" name="Isosceles Triangle 18">
            <a:extLst>
              <a:ext uri="{FF2B5EF4-FFF2-40B4-BE49-F238E27FC236}">
                <a16:creationId xmlns:a16="http://schemas.microsoft.com/office/drawing/2014/main" id="{8C903C53-101B-DA3E-F752-1BB8C59406C4}"/>
              </a:ext>
            </a:extLst>
          </p:cNvPr>
          <p:cNvSpPr/>
          <p:nvPr/>
        </p:nvSpPr>
        <p:spPr>
          <a:xfrm rot="10800000">
            <a:off x="3832778" y="4550878"/>
            <a:ext cx="109182" cy="94122"/>
          </a:xfrm>
          <a:prstGeom prst="triangle">
            <a:avLst/>
          </a:prstGeom>
          <a:solidFill>
            <a:srgbClr val="E4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0" name="Isosceles Triangle 19">
            <a:extLst>
              <a:ext uri="{FF2B5EF4-FFF2-40B4-BE49-F238E27FC236}">
                <a16:creationId xmlns:a16="http://schemas.microsoft.com/office/drawing/2014/main" id="{8D366FA3-1DBC-D3B9-9944-EDF28821A843}"/>
              </a:ext>
            </a:extLst>
          </p:cNvPr>
          <p:cNvSpPr/>
          <p:nvPr/>
        </p:nvSpPr>
        <p:spPr>
          <a:xfrm rot="10800000">
            <a:off x="5740372" y="3064038"/>
            <a:ext cx="109182" cy="94122"/>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2" name="Isosceles Triangle 21">
            <a:extLst>
              <a:ext uri="{FF2B5EF4-FFF2-40B4-BE49-F238E27FC236}">
                <a16:creationId xmlns:a16="http://schemas.microsoft.com/office/drawing/2014/main" id="{661BBDDB-2C54-5AC3-472D-3D0855FAA621}"/>
              </a:ext>
            </a:extLst>
          </p:cNvPr>
          <p:cNvSpPr/>
          <p:nvPr/>
        </p:nvSpPr>
        <p:spPr>
          <a:xfrm rot="10800000">
            <a:off x="7641790" y="4914202"/>
            <a:ext cx="109182" cy="94122"/>
          </a:xfrm>
          <a:prstGeom prst="triangle">
            <a:avLst/>
          </a:pr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8" name="Isosceles Triangle 27">
            <a:extLst>
              <a:ext uri="{FF2B5EF4-FFF2-40B4-BE49-F238E27FC236}">
                <a16:creationId xmlns:a16="http://schemas.microsoft.com/office/drawing/2014/main" id="{0B91DFC1-1EFE-3C94-81A7-0397CD9E747A}"/>
              </a:ext>
            </a:extLst>
          </p:cNvPr>
          <p:cNvSpPr/>
          <p:nvPr/>
        </p:nvSpPr>
        <p:spPr>
          <a:xfrm rot="10800000">
            <a:off x="5740373" y="5208946"/>
            <a:ext cx="109182" cy="94122"/>
          </a:xfrm>
          <a:prstGeom prst="triangle">
            <a:avLst/>
          </a:pr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9" name="Isosceles Triangle 28">
            <a:extLst>
              <a:ext uri="{FF2B5EF4-FFF2-40B4-BE49-F238E27FC236}">
                <a16:creationId xmlns:a16="http://schemas.microsoft.com/office/drawing/2014/main" id="{3CB74384-CB65-4D12-6DE9-629677875AE8}"/>
              </a:ext>
            </a:extLst>
          </p:cNvPr>
          <p:cNvSpPr/>
          <p:nvPr/>
        </p:nvSpPr>
        <p:spPr>
          <a:xfrm rot="10800000">
            <a:off x="8128551" y="3915173"/>
            <a:ext cx="109182" cy="94122"/>
          </a:xfrm>
          <a:prstGeom prst="triangle">
            <a:avLst/>
          </a:prstGeom>
          <a:solidFill>
            <a:srgbClr val="00AB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4" name="Isosceles Triangle 3">
            <a:extLst>
              <a:ext uri="{FF2B5EF4-FFF2-40B4-BE49-F238E27FC236}">
                <a16:creationId xmlns:a16="http://schemas.microsoft.com/office/drawing/2014/main" id="{7F485392-667A-3EA0-3955-75CE4C800FB3}"/>
              </a:ext>
            </a:extLst>
          </p:cNvPr>
          <p:cNvSpPr/>
          <p:nvPr/>
        </p:nvSpPr>
        <p:spPr>
          <a:xfrm rot="10800000">
            <a:off x="10025367" y="4934040"/>
            <a:ext cx="109182" cy="94122"/>
          </a:xfrm>
          <a:prstGeom prst="triangle">
            <a:avLst/>
          </a:pr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1406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D096025-108D-723E-9312-8DF5C7FAAF5A}"/>
              </a:ext>
            </a:extLst>
          </p:cNvPr>
          <p:cNvSpPr/>
          <p:nvPr/>
        </p:nvSpPr>
        <p:spPr>
          <a:xfrm>
            <a:off x="615956" y="1152023"/>
            <a:ext cx="11123857" cy="4821901"/>
          </a:xfrm>
          <a:prstGeom prst="rect">
            <a:avLst/>
          </a:prstGeom>
          <a:solidFill>
            <a:sysClr val="window" lastClr="FFFFFF"/>
          </a:solidFill>
          <a:ln w="19050" cap="flat" cmpd="sng" algn="ctr">
            <a:solidFill>
              <a:srgbClr val="1D57A5">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E7E6E6"/>
              </a:solidFill>
              <a:effectLst/>
              <a:uLnTx/>
              <a:uFillTx/>
              <a:latin typeface="Calibri" panose="020F0502020204030204"/>
            </a:endParaRPr>
          </a:p>
        </p:txBody>
      </p:sp>
      <p:cxnSp>
        <p:nvCxnSpPr>
          <p:cNvPr id="9" name="Straight Connector 8">
            <a:extLst>
              <a:ext uri="{FF2B5EF4-FFF2-40B4-BE49-F238E27FC236}">
                <a16:creationId xmlns:a16="http://schemas.microsoft.com/office/drawing/2014/main" id="{CA610D43-34B8-FD9A-9E0F-B1BB43327B7D}"/>
              </a:ext>
            </a:extLst>
          </p:cNvPr>
          <p:cNvCxnSpPr>
            <a:cxnSpLocks/>
          </p:cNvCxnSpPr>
          <p:nvPr/>
        </p:nvCxnSpPr>
        <p:spPr>
          <a:xfrm flipV="1">
            <a:off x="1486383" y="2267568"/>
            <a:ext cx="0" cy="3096000"/>
          </a:xfrm>
          <a:prstGeom prst="line">
            <a:avLst/>
          </a:prstGeom>
          <a:ln>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4CAC11A-86B0-56A4-7F97-E33FC4400AE2}"/>
              </a:ext>
            </a:extLst>
          </p:cNvPr>
          <p:cNvSpPr/>
          <p:nvPr/>
        </p:nvSpPr>
        <p:spPr>
          <a:xfrm>
            <a:off x="1374493" y="2269817"/>
            <a:ext cx="827934" cy="444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en-GB" sz="1050" b="1" dirty="0">
                <a:solidFill>
                  <a:schemeClr val="accent3">
                    <a:lumMod val="50000"/>
                  </a:schemeClr>
                </a:solidFill>
              </a:rPr>
              <a:t>Dec ‘21 </a:t>
            </a:r>
          </a:p>
          <a:p>
            <a:r>
              <a:rPr lang="en-GB" sz="1050" b="1" dirty="0">
                <a:solidFill>
                  <a:schemeClr val="accent3">
                    <a:lumMod val="50000"/>
                  </a:schemeClr>
                </a:solidFill>
              </a:rPr>
              <a:t>- Omicron</a:t>
            </a:r>
          </a:p>
        </p:txBody>
      </p:sp>
      <p:sp>
        <p:nvSpPr>
          <p:cNvPr id="4" name="Footer Placeholder 3">
            <a:extLst>
              <a:ext uri="{FF2B5EF4-FFF2-40B4-BE49-F238E27FC236}">
                <a16:creationId xmlns:a16="http://schemas.microsoft.com/office/drawing/2014/main" id="{E79F7E46-5E31-83A4-B1A6-742C6BCFC3F1}"/>
              </a:ext>
            </a:extLst>
          </p:cNvPr>
          <p:cNvSpPr>
            <a:spLocks noGrp="1"/>
          </p:cNvSpPr>
          <p:nvPr>
            <p:ph type="ftr" sz="quarter" idx="10"/>
          </p:nvPr>
        </p:nvSpPr>
        <p:spPr>
          <a:xfrm>
            <a:off x="948718" y="6060137"/>
            <a:ext cx="10007606" cy="363600"/>
          </a:xfrm>
        </p:spPr>
        <p:txBody>
          <a:bodyPr/>
          <a:lstStyle/>
          <a:p>
            <a:pPr marL="0" marR="0" lvl="0" indent="0" algn="l" defTabSz="914400" rtl="0" eaLnBrk="1" fontAlgn="auto" latinLnBrk="0" hangingPunct="1">
              <a:lnSpc>
                <a:spcPct val="100000"/>
              </a:lnSpc>
              <a:spcBef>
                <a:spcPts val="0"/>
              </a:spcBef>
              <a:spcAft>
                <a:spcPts val="0"/>
              </a:spcAft>
              <a:buClr>
                <a:srgbClr val="888888"/>
              </a:buClr>
              <a:buSzPts val="1200"/>
              <a:buFontTx/>
              <a:buNone/>
              <a:tabLst/>
              <a:defRPr/>
            </a:pPr>
            <a:r>
              <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Source: Basis Research. Interim PPT / COVID-19 Pilot / Public Perceptions Tracker. C5. / C3. / G1bii. / C17a. Which, if any, of the following did you do once you’d taken your most recent rapid lateral flow test? </a:t>
            </a:r>
          </a:p>
          <a:p>
            <a:pPr marL="0" marR="0" lvl="0" indent="0" algn="l" defTabSz="914400" rtl="0" eaLnBrk="1" fontAlgn="auto" latinLnBrk="0" hangingPunct="1">
              <a:lnSpc>
                <a:spcPct val="100000"/>
              </a:lnSpc>
              <a:spcBef>
                <a:spcPts val="0"/>
              </a:spcBef>
              <a:spcAft>
                <a:spcPts val="0"/>
              </a:spcAft>
              <a:buClr>
                <a:srgbClr val="888888"/>
              </a:buClr>
              <a:buSzPts val="1200"/>
              <a:buFontTx/>
              <a:buNone/>
              <a:tabLst/>
              <a:defRPr/>
            </a:pPr>
            <a:r>
              <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Base: All who have taken an LFD (n=c.700 per wave),</a:t>
            </a:r>
            <a:r>
              <a:rPr kumimoji="0" lang="en-US"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 All eligible for free LFDs (n=c. </a:t>
            </a:r>
            <a:r>
              <a:rPr lang="en-US" dirty="0"/>
              <a:t>170</a:t>
            </a:r>
            <a:r>
              <a:rPr kumimoji="0" lang="en-US"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 All paid carers (n=c.</a:t>
            </a:r>
            <a:r>
              <a:rPr lang="en-US" dirty="0"/>
              <a:t>50</a:t>
            </a:r>
            <a:r>
              <a:rPr kumimoji="0" lang="en-US"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 Immunosuppressed (n=c.90), Frontline healthcare workers (n=c.</a:t>
            </a:r>
            <a:r>
              <a:rPr lang="en-US" dirty="0"/>
              <a:t>70</a:t>
            </a:r>
            <a:r>
              <a:rPr kumimoji="0" lang="en-US"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 All not eligible (n=c.600)</a:t>
            </a:r>
            <a:endPar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461D14DA-5C57-BE9E-03BA-63C89180F4FB}"/>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007C9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endParaRPr>
          </a:p>
        </p:txBody>
      </p:sp>
      <p:graphicFrame>
        <p:nvGraphicFramePr>
          <p:cNvPr id="43" name="Chart 42">
            <a:extLst>
              <a:ext uri="{FF2B5EF4-FFF2-40B4-BE49-F238E27FC236}">
                <a16:creationId xmlns:a16="http://schemas.microsoft.com/office/drawing/2014/main" id="{67C5968C-22E7-543F-211E-D73F173DD2D3}"/>
              </a:ext>
            </a:extLst>
          </p:cNvPr>
          <p:cNvGraphicFramePr/>
          <p:nvPr>
            <p:extLst>
              <p:ext uri="{D42A27DB-BD31-4B8C-83A1-F6EECF244321}">
                <p14:modId xmlns:p14="http://schemas.microsoft.com/office/powerpoint/2010/main" val="1850525920"/>
              </p:ext>
            </p:extLst>
          </p:nvPr>
        </p:nvGraphicFramePr>
        <p:xfrm>
          <a:off x="948718" y="1433011"/>
          <a:ext cx="10551612" cy="4550602"/>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B309F69D-553E-C976-E887-910A7942885D}"/>
              </a:ext>
            </a:extLst>
          </p:cNvPr>
          <p:cNvCxnSpPr>
            <a:cxnSpLocks/>
          </p:cNvCxnSpPr>
          <p:nvPr/>
        </p:nvCxnSpPr>
        <p:spPr>
          <a:xfrm flipV="1">
            <a:off x="3610317" y="2267568"/>
            <a:ext cx="0" cy="3096000"/>
          </a:xfrm>
          <a:prstGeom prst="line">
            <a:avLst/>
          </a:prstGeom>
          <a:ln>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9111A17A-0553-4832-BA9B-E7B36B47DDFF}"/>
              </a:ext>
            </a:extLst>
          </p:cNvPr>
          <p:cNvSpPr/>
          <p:nvPr/>
        </p:nvSpPr>
        <p:spPr>
          <a:xfrm>
            <a:off x="2922059" y="2045619"/>
            <a:ext cx="1376516" cy="172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en-GB" sz="1050" b="1">
                <a:solidFill>
                  <a:schemeClr val="accent3">
                    <a:lumMod val="50000"/>
                  </a:schemeClr>
                </a:solidFill>
              </a:rPr>
              <a:t>April 2022 </a:t>
            </a:r>
            <a:r>
              <a:rPr lang="en-GB" sz="1050" b="1" dirty="0">
                <a:solidFill>
                  <a:schemeClr val="accent3">
                    <a:lumMod val="50000"/>
                  </a:schemeClr>
                </a:solidFill>
              </a:rPr>
              <a:t>– End of UTO </a:t>
            </a:r>
          </a:p>
        </p:txBody>
      </p:sp>
      <p:cxnSp>
        <p:nvCxnSpPr>
          <p:cNvPr id="8" name="Straight Connector 7">
            <a:extLst>
              <a:ext uri="{FF2B5EF4-FFF2-40B4-BE49-F238E27FC236}">
                <a16:creationId xmlns:a16="http://schemas.microsoft.com/office/drawing/2014/main" id="{819D49F0-CF57-B5C4-0CA8-2927D62B1E53}"/>
              </a:ext>
            </a:extLst>
          </p:cNvPr>
          <p:cNvCxnSpPr>
            <a:cxnSpLocks/>
          </p:cNvCxnSpPr>
          <p:nvPr/>
        </p:nvCxnSpPr>
        <p:spPr>
          <a:xfrm flipV="1">
            <a:off x="771248" y="2267568"/>
            <a:ext cx="0" cy="3096000"/>
          </a:xfrm>
          <a:prstGeom prst="line">
            <a:avLst/>
          </a:prstGeom>
          <a:ln>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9164570-140F-673B-5834-6D50D6AF909A}"/>
              </a:ext>
            </a:extLst>
          </p:cNvPr>
          <p:cNvSpPr/>
          <p:nvPr/>
        </p:nvSpPr>
        <p:spPr>
          <a:xfrm>
            <a:off x="643192" y="2000954"/>
            <a:ext cx="730897" cy="261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en-GB" sz="1050" b="1">
                <a:solidFill>
                  <a:schemeClr val="accent3">
                    <a:lumMod val="50000"/>
                  </a:schemeClr>
                </a:solidFill>
              </a:rPr>
              <a:t>April 2021 </a:t>
            </a:r>
            <a:endParaRPr lang="en-GB" sz="1050" b="1" dirty="0">
              <a:solidFill>
                <a:schemeClr val="accent3">
                  <a:lumMod val="50000"/>
                </a:schemeClr>
              </a:solidFill>
            </a:endParaRPr>
          </a:p>
          <a:p>
            <a:r>
              <a:rPr lang="en-GB" sz="1050" b="1" dirty="0">
                <a:solidFill>
                  <a:schemeClr val="accent3">
                    <a:lumMod val="50000"/>
                  </a:schemeClr>
                </a:solidFill>
              </a:rPr>
              <a:t>– Start of UTO</a:t>
            </a:r>
          </a:p>
        </p:txBody>
      </p:sp>
      <p:sp>
        <p:nvSpPr>
          <p:cNvPr id="2" name="TextBox 1">
            <a:extLst>
              <a:ext uri="{FF2B5EF4-FFF2-40B4-BE49-F238E27FC236}">
                <a16:creationId xmlns:a16="http://schemas.microsoft.com/office/drawing/2014/main" id="{D19FB24B-617C-EE86-DBA7-98F6CFC44344}"/>
              </a:ext>
            </a:extLst>
          </p:cNvPr>
          <p:cNvSpPr txBox="1"/>
          <p:nvPr/>
        </p:nvSpPr>
        <p:spPr>
          <a:xfrm>
            <a:off x="626581" y="1161712"/>
            <a:ext cx="5933707" cy="307777"/>
          </a:xfrm>
          <a:prstGeom prst="rect">
            <a:avLst/>
          </a:prstGeom>
          <a:noFill/>
        </p:spPr>
        <p:txBody>
          <a:bodyPr wrap="square" lIns="90000" rIns="90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D57A5">
                    <a:lumMod val="50000"/>
                  </a:srgbClr>
                </a:solidFill>
                <a:effectLst/>
                <a:uLnTx/>
                <a:uFillTx/>
                <a:latin typeface="Arial" panose="020B0604020202020204"/>
                <a:ea typeface="+mn-ea"/>
                <a:cs typeface="Arial" panose="020B0604020202020204" pitchFamily="34" charset="0"/>
              </a:rPr>
              <a:t>% officially registering results | Total </a:t>
            </a:r>
            <a:r>
              <a:rPr kumimoji="0" lang="en-US" sz="1400" b="1" i="0" u="none" strike="noStrike" kern="1200" cap="none" spc="0" normalizeH="0" baseline="0" noProof="0">
                <a:ln>
                  <a:noFill/>
                </a:ln>
                <a:solidFill>
                  <a:srgbClr val="1D57A5">
                    <a:lumMod val="50000"/>
                  </a:srgbClr>
                </a:solidFill>
                <a:effectLst/>
                <a:uLnTx/>
                <a:uFillTx/>
                <a:latin typeface="Arial" panose="020B0604020202020204"/>
                <a:ea typeface="+mn-ea"/>
                <a:cs typeface="Arial" panose="020B0604020202020204" pitchFamily="34" charset="0"/>
              </a:rPr>
              <a:t>population and </a:t>
            </a:r>
            <a:r>
              <a:rPr kumimoji="0" lang="en-US" sz="1400" b="1" i="0" u="none" strike="noStrike" kern="1200" cap="none" spc="0" normalizeH="0" baseline="0" noProof="0" dirty="0">
                <a:ln>
                  <a:noFill/>
                </a:ln>
                <a:solidFill>
                  <a:srgbClr val="1D57A5">
                    <a:lumMod val="50000"/>
                  </a:srgbClr>
                </a:solidFill>
                <a:effectLst/>
                <a:uLnTx/>
                <a:uFillTx/>
                <a:latin typeface="Arial" panose="020B0604020202020204"/>
                <a:ea typeface="+mn-ea"/>
                <a:cs typeface="Arial" panose="020B0604020202020204" pitchFamily="34" charset="0"/>
              </a:rPr>
              <a:t>subgroups</a:t>
            </a:r>
          </a:p>
        </p:txBody>
      </p:sp>
    </p:spTree>
    <p:extLst>
      <p:ext uri="{BB962C8B-B14F-4D97-AF65-F5344CB8AC3E}">
        <p14:creationId xmlns:p14="http://schemas.microsoft.com/office/powerpoint/2010/main" val="3109408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28109D1-9F08-8379-3347-1FFE887CD9A0}"/>
              </a:ext>
            </a:extLst>
          </p:cNvPr>
          <p:cNvSpPr>
            <a:spLocks/>
          </p:cNvSpPr>
          <p:nvPr/>
        </p:nvSpPr>
        <p:spPr>
          <a:xfrm>
            <a:off x="615956" y="1152023"/>
            <a:ext cx="11123857" cy="4821901"/>
          </a:xfrm>
          <a:prstGeom prst="rect">
            <a:avLst/>
          </a:prstGeom>
          <a:solidFill>
            <a:sysClr val="window" lastClr="FFFFFF"/>
          </a:solidFill>
          <a:ln w="19050" cap="flat" cmpd="sng" algn="ctr">
            <a:solidFill>
              <a:srgbClr val="1D57A5">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E7E6E6"/>
              </a:solidFill>
              <a:effectLst/>
              <a:uLnTx/>
              <a:uFillTx/>
              <a:latin typeface="Calibri" panose="020F0502020204030204"/>
            </a:endParaRPr>
          </a:p>
        </p:txBody>
      </p:sp>
      <p:sp>
        <p:nvSpPr>
          <p:cNvPr id="5" name="Slide Number Placeholder 4">
            <a:extLst>
              <a:ext uri="{FF2B5EF4-FFF2-40B4-BE49-F238E27FC236}">
                <a16:creationId xmlns:a16="http://schemas.microsoft.com/office/drawing/2014/main" id="{6AF3725F-24C2-2108-CCD6-C1BC07B14310}"/>
              </a:ext>
            </a:extLst>
          </p:cNvPr>
          <p:cNvSpPr>
            <a:spLocks noGrp="1"/>
          </p:cNvSpPr>
          <p:nvPr>
            <p:ph type="sldNum" sz="quarter" idx="11"/>
          </p:nvPr>
        </p:nvSpPr>
        <p:spPr/>
        <p:txBody>
          <a:bodyPr/>
          <a:lstStyle/>
          <a:p>
            <a:fld id="{344369E4-5DE7-46E5-874E-4FD437973785}" type="slidenum">
              <a:rPr lang="en-GB" smtClean="0"/>
              <a:pPr/>
              <a:t>14</a:t>
            </a:fld>
            <a:endParaRPr lang="en-GB" sz="1400"/>
          </a:p>
        </p:txBody>
      </p:sp>
      <p:sp>
        <p:nvSpPr>
          <p:cNvPr id="13" name="TextBox 12">
            <a:extLst>
              <a:ext uri="{FF2B5EF4-FFF2-40B4-BE49-F238E27FC236}">
                <a16:creationId xmlns:a16="http://schemas.microsoft.com/office/drawing/2014/main" id="{71A55ACA-23D8-5AC0-1899-E6435D3FEFEE}"/>
              </a:ext>
            </a:extLst>
          </p:cNvPr>
          <p:cNvSpPr txBox="1"/>
          <p:nvPr/>
        </p:nvSpPr>
        <p:spPr>
          <a:xfrm>
            <a:off x="615956" y="1315558"/>
            <a:ext cx="8853321" cy="307777"/>
          </a:xfrm>
          <a:prstGeom prst="rect">
            <a:avLst/>
          </a:prstGeom>
          <a:noFill/>
        </p:spPr>
        <p:txBody>
          <a:bodyPr wrap="square" lIns="90000" rIns="90000" rtlCol="0">
            <a:spAutoFit/>
          </a:bodyPr>
          <a:lstStyle/>
          <a:p>
            <a:r>
              <a:rPr lang="en-GB" sz="1400" b="1" dirty="0">
                <a:solidFill>
                  <a:srgbClr val="1D57A5">
                    <a:lumMod val="50000"/>
                  </a:srgbClr>
                </a:solidFill>
                <a:cs typeface="Arial" panose="020B0604020202020204" pitchFamily="34" charset="0"/>
              </a:rPr>
              <a:t>Official registering by reasons for testing </a:t>
            </a:r>
            <a:r>
              <a:rPr lang="en-US" sz="1400" b="1" dirty="0">
                <a:solidFill>
                  <a:srgbClr val="1D57A5">
                    <a:lumMod val="50000"/>
                  </a:srgbClr>
                </a:solidFill>
                <a:cs typeface="Arial" panose="020B0604020202020204" pitchFamily="34" charset="0"/>
              </a:rPr>
              <a:t>| </a:t>
            </a:r>
            <a:r>
              <a:rPr lang="en-GB" sz="1400" b="1" dirty="0">
                <a:solidFill>
                  <a:srgbClr val="1D57A5">
                    <a:lumMod val="50000"/>
                  </a:srgbClr>
                </a:solidFill>
                <a:cs typeface="Arial" panose="020B0604020202020204" pitchFamily="34" charset="0"/>
              </a:rPr>
              <a:t>All who tested. </a:t>
            </a:r>
            <a:r>
              <a:rPr lang="en-GB" sz="1400" b="1">
                <a:solidFill>
                  <a:srgbClr val="1D57A5">
                    <a:lumMod val="50000"/>
                  </a:srgbClr>
                </a:solidFill>
                <a:cs typeface="Arial" panose="020B0604020202020204" pitchFamily="34" charset="0"/>
              </a:rPr>
              <a:t>Data from 3 January to 13 February 2023</a:t>
            </a:r>
            <a:endParaRPr lang="en-US" sz="1400" b="1" dirty="0">
              <a:solidFill>
                <a:srgbClr val="1D57A5">
                  <a:lumMod val="50000"/>
                </a:srgbClr>
              </a:solidFill>
              <a:cs typeface="Arial" panose="020B0604020202020204" pitchFamily="34" charset="0"/>
            </a:endParaRPr>
          </a:p>
        </p:txBody>
      </p:sp>
      <p:graphicFrame>
        <p:nvGraphicFramePr>
          <p:cNvPr id="8" name="Chart 7">
            <a:extLst>
              <a:ext uri="{FF2B5EF4-FFF2-40B4-BE49-F238E27FC236}">
                <a16:creationId xmlns:a16="http://schemas.microsoft.com/office/drawing/2014/main" id="{D6E266EE-8BE8-B1ED-80C3-F0F8793B593D}"/>
              </a:ext>
            </a:extLst>
          </p:cNvPr>
          <p:cNvGraphicFramePr/>
          <p:nvPr>
            <p:extLst>
              <p:ext uri="{D42A27DB-BD31-4B8C-83A1-F6EECF244321}">
                <p14:modId xmlns:p14="http://schemas.microsoft.com/office/powerpoint/2010/main" val="1907286104"/>
              </p:ext>
            </p:extLst>
          </p:nvPr>
        </p:nvGraphicFramePr>
        <p:xfrm>
          <a:off x="726962" y="1732888"/>
          <a:ext cx="10868096" cy="4192853"/>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A55D3527-9921-A51E-9DE4-BC4E47172B74}"/>
              </a:ext>
            </a:extLst>
          </p:cNvPr>
          <p:cNvCxnSpPr>
            <a:cxnSpLocks/>
          </p:cNvCxnSpPr>
          <p:nvPr/>
        </p:nvCxnSpPr>
        <p:spPr>
          <a:xfrm>
            <a:off x="1376902" y="2922628"/>
            <a:ext cx="10218156" cy="0"/>
          </a:xfrm>
          <a:prstGeom prst="line">
            <a:avLst/>
          </a:prstGeom>
          <a:ln w="1905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0" name="Table 9">
            <a:extLst>
              <a:ext uri="{FF2B5EF4-FFF2-40B4-BE49-F238E27FC236}">
                <a16:creationId xmlns:a16="http://schemas.microsoft.com/office/drawing/2014/main" id="{E742B551-43A1-0017-E43C-D75D2751D0F6}"/>
              </a:ext>
            </a:extLst>
          </p:cNvPr>
          <p:cNvGraphicFramePr>
            <a:graphicFrameLocks noGrp="1"/>
          </p:cNvGraphicFramePr>
          <p:nvPr>
            <p:extLst>
              <p:ext uri="{D42A27DB-BD31-4B8C-83A1-F6EECF244321}">
                <p14:modId xmlns:p14="http://schemas.microsoft.com/office/powerpoint/2010/main" val="2852733285"/>
              </p:ext>
            </p:extLst>
          </p:nvPr>
        </p:nvGraphicFramePr>
        <p:xfrm>
          <a:off x="726960" y="5219806"/>
          <a:ext cx="10868104" cy="742950"/>
        </p:xfrm>
        <a:graphic>
          <a:graphicData uri="http://schemas.openxmlformats.org/drawingml/2006/table">
            <a:tbl>
              <a:tblPr>
                <a:tableStyleId>{5C22544A-7EE6-4342-B048-85BDC9FD1C3A}</a:tableStyleId>
              </a:tblPr>
              <a:tblGrid>
                <a:gridCol w="1358513">
                  <a:extLst>
                    <a:ext uri="{9D8B030D-6E8A-4147-A177-3AD203B41FA5}">
                      <a16:colId xmlns:a16="http://schemas.microsoft.com/office/drawing/2014/main" val="1232937568"/>
                    </a:ext>
                  </a:extLst>
                </a:gridCol>
                <a:gridCol w="1358513">
                  <a:extLst>
                    <a:ext uri="{9D8B030D-6E8A-4147-A177-3AD203B41FA5}">
                      <a16:colId xmlns:a16="http://schemas.microsoft.com/office/drawing/2014/main" val="4288021513"/>
                    </a:ext>
                  </a:extLst>
                </a:gridCol>
                <a:gridCol w="1358513">
                  <a:extLst>
                    <a:ext uri="{9D8B030D-6E8A-4147-A177-3AD203B41FA5}">
                      <a16:colId xmlns:a16="http://schemas.microsoft.com/office/drawing/2014/main" val="3922159132"/>
                    </a:ext>
                  </a:extLst>
                </a:gridCol>
                <a:gridCol w="1358513">
                  <a:extLst>
                    <a:ext uri="{9D8B030D-6E8A-4147-A177-3AD203B41FA5}">
                      <a16:colId xmlns:a16="http://schemas.microsoft.com/office/drawing/2014/main" val="1345355897"/>
                    </a:ext>
                  </a:extLst>
                </a:gridCol>
                <a:gridCol w="1358513">
                  <a:extLst>
                    <a:ext uri="{9D8B030D-6E8A-4147-A177-3AD203B41FA5}">
                      <a16:colId xmlns:a16="http://schemas.microsoft.com/office/drawing/2014/main" val="73921801"/>
                    </a:ext>
                  </a:extLst>
                </a:gridCol>
                <a:gridCol w="1358513">
                  <a:extLst>
                    <a:ext uri="{9D8B030D-6E8A-4147-A177-3AD203B41FA5}">
                      <a16:colId xmlns:a16="http://schemas.microsoft.com/office/drawing/2014/main" val="2443526235"/>
                    </a:ext>
                  </a:extLst>
                </a:gridCol>
                <a:gridCol w="1358513">
                  <a:extLst>
                    <a:ext uri="{9D8B030D-6E8A-4147-A177-3AD203B41FA5}">
                      <a16:colId xmlns:a16="http://schemas.microsoft.com/office/drawing/2014/main" val="2554721168"/>
                    </a:ext>
                  </a:extLst>
                </a:gridCol>
                <a:gridCol w="1358513">
                  <a:extLst>
                    <a:ext uri="{9D8B030D-6E8A-4147-A177-3AD203B41FA5}">
                      <a16:colId xmlns:a16="http://schemas.microsoft.com/office/drawing/2014/main" val="2045522719"/>
                    </a:ext>
                  </a:extLst>
                </a:gridCol>
              </a:tblGrid>
              <a:tr h="742950">
                <a:tc>
                  <a:txBody>
                    <a:bodyPr/>
                    <a:lstStyle/>
                    <a:p>
                      <a:pPr algn="ctr" fontAlgn="b"/>
                      <a:r>
                        <a:rPr lang="en-GB" sz="1050" u="none" strike="noStrike" kern="1200" dirty="0">
                          <a:solidFill>
                            <a:schemeClr val="tx1">
                              <a:lumMod val="65000"/>
                              <a:lumOff val="35000"/>
                            </a:schemeClr>
                          </a:solidFill>
                          <a:effectLst/>
                          <a:latin typeface="+mn-lt"/>
                          <a:ea typeface="+mn-ea"/>
                          <a:cs typeface="+mn-cs"/>
                        </a:rPr>
                        <a:t>Total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GB" sz="1050" u="none" strike="noStrike" kern="1200" dirty="0">
                        <a:solidFill>
                          <a:schemeClr val="tx1">
                            <a:lumMod val="65000"/>
                            <a:lumOff val="35000"/>
                          </a:schemeClr>
                        </a:solidFill>
                        <a:effectLst/>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1050" u="none" strike="noStrike" kern="1200" dirty="0">
                          <a:solidFill>
                            <a:schemeClr val="tx1">
                              <a:lumMod val="65000"/>
                              <a:lumOff val="35000"/>
                            </a:schemeClr>
                          </a:solidFill>
                          <a:effectLst/>
                          <a:latin typeface="+mn-lt"/>
                          <a:ea typeface="+mn-ea"/>
                          <a:cs typeface="+mn-cs"/>
                        </a:rPr>
                        <a:t>NET: </a:t>
                      </a:r>
                    </a:p>
                    <a:p>
                      <a:pPr algn="ctr" rtl="0" fontAlgn="ctr"/>
                      <a:r>
                        <a:rPr lang="en-US" sz="1050" u="none" strike="noStrike" kern="1200" dirty="0">
                          <a:solidFill>
                            <a:schemeClr val="tx1">
                              <a:lumMod val="65000"/>
                              <a:lumOff val="35000"/>
                            </a:schemeClr>
                          </a:solidFill>
                          <a:effectLst/>
                          <a:latin typeface="+mn-lt"/>
                          <a:ea typeface="+mn-ea"/>
                          <a:cs typeface="+mn-cs"/>
                        </a:rPr>
                        <a:t>Checking symptoms / contact with a positive case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GB" sz="1050" u="none" strike="noStrike" kern="1200" dirty="0">
                          <a:solidFill>
                            <a:schemeClr val="tx1">
                              <a:lumMod val="65000"/>
                              <a:lumOff val="35000"/>
                            </a:schemeClr>
                          </a:solidFill>
                          <a:effectLst/>
                          <a:latin typeface="+mn-lt"/>
                          <a:ea typeface="+mn-ea"/>
                          <a:cs typeface="+mn-cs"/>
                        </a:rPr>
                        <a:t>NET: </a:t>
                      </a:r>
                    </a:p>
                    <a:p>
                      <a:pPr algn="ctr" rtl="0" fontAlgn="ctr"/>
                      <a:r>
                        <a:rPr lang="en-GB" sz="1050" u="none" strike="noStrike" kern="1200" dirty="0">
                          <a:solidFill>
                            <a:schemeClr val="tx1">
                              <a:lumMod val="65000"/>
                              <a:lumOff val="35000"/>
                            </a:schemeClr>
                          </a:solidFill>
                          <a:effectLst/>
                          <a:latin typeface="+mn-lt"/>
                          <a:ea typeface="+mn-ea"/>
                          <a:cs typeface="+mn-cs"/>
                        </a:rPr>
                        <a:t>Testing to enable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1050" u="none" strike="noStrike" kern="1200" dirty="0">
                          <a:solidFill>
                            <a:schemeClr val="tx1">
                              <a:lumMod val="65000"/>
                              <a:lumOff val="35000"/>
                            </a:schemeClr>
                          </a:solidFill>
                          <a:effectLst/>
                          <a:latin typeface="+mn-lt"/>
                          <a:ea typeface="+mn-ea"/>
                          <a:cs typeface="+mn-cs"/>
                        </a:rPr>
                        <a:t>NET: </a:t>
                      </a:r>
                    </a:p>
                    <a:p>
                      <a:pPr algn="ctr" rtl="0" fontAlgn="ctr"/>
                      <a:r>
                        <a:rPr lang="en-US" sz="1050" u="none" strike="noStrike" kern="1200" dirty="0">
                          <a:solidFill>
                            <a:schemeClr val="tx1">
                              <a:lumMod val="65000"/>
                              <a:lumOff val="35000"/>
                            </a:schemeClr>
                          </a:solidFill>
                          <a:effectLst/>
                          <a:latin typeface="+mn-lt"/>
                          <a:ea typeface="+mn-ea"/>
                          <a:cs typeface="+mn-cs"/>
                        </a:rPr>
                        <a:t>Testing because I was asked to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1050" u="none" strike="noStrike" kern="1200" dirty="0">
                          <a:solidFill>
                            <a:schemeClr val="tx1">
                              <a:lumMod val="65000"/>
                              <a:lumOff val="35000"/>
                            </a:schemeClr>
                          </a:solidFill>
                          <a:effectLst/>
                          <a:latin typeface="+mn-lt"/>
                          <a:ea typeface="+mn-ea"/>
                          <a:cs typeface="+mn-cs"/>
                        </a:rPr>
                        <a:t>NET: </a:t>
                      </a:r>
                    </a:p>
                    <a:p>
                      <a:pPr algn="ctr" rtl="0" fontAlgn="ctr"/>
                      <a:r>
                        <a:rPr lang="en-US" sz="1050" u="none" strike="noStrike" kern="1200" dirty="0">
                          <a:solidFill>
                            <a:schemeClr val="tx1">
                              <a:lumMod val="65000"/>
                              <a:lumOff val="35000"/>
                            </a:schemeClr>
                          </a:solidFill>
                          <a:effectLst/>
                          <a:latin typeface="+mn-lt"/>
                          <a:ea typeface="+mn-ea"/>
                          <a:cs typeface="+mn-cs"/>
                        </a:rPr>
                        <a:t>Testing due to contact with COVID-19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1050" u="none" strike="noStrike" kern="1200" dirty="0">
                          <a:solidFill>
                            <a:schemeClr val="tx1">
                              <a:lumMod val="65000"/>
                              <a:lumOff val="35000"/>
                            </a:schemeClr>
                          </a:solidFill>
                          <a:effectLst/>
                          <a:latin typeface="+mn-lt"/>
                          <a:ea typeface="+mn-ea"/>
                          <a:cs typeface="+mn-cs"/>
                        </a:rPr>
                        <a:t>For my own peace of mind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sz="1050" u="none" strike="noStrike" kern="1200" dirty="0">
                          <a:solidFill>
                            <a:schemeClr val="tx1">
                              <a:lumMod val="65000"/>
                              <a:lumOff val="35000"/>
                            </a:schemeClr>
                          </a:solidFill>
                          <a:effectLst/>
                          <a:latin typeface="+mn-lt"/>
                          <a:ea typeface="+mn-ea"/>
                          <a:cs typeface="+mn-cs"/>
                        </a:rPr>
                        <a:t>It’s the right thing to do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1905487"/>
                  </a:ext>
                </a:extLst>
              </a:tr>
            </a:tbl>
          </a:graphicData>
        </a:graphic>
      </p:graphicFrame>
      <p:sp>
        <p:nvSpPr>
          <p:cNvPr id="18" name="Footer Placeholder 3">
            <a:extLst>
              <a:ext uri="{FF2B5EF4-FFF2-40B4-BE49-F238E27FC236}">
                <a16:creationId xmlns:a16="http://schemas.microsoft.com/office/drawing/2014/main" id="{F0703C2D-7530-A90F-2703-296A72C51BBD}"/>
              </a:ext>
            </a:extLst>
          </p:cNvPr>
          <p:cNvSpPr>
            <a:spLocks noGrp="1"/>
          </p:cNvSpPr>
          <p:nvPr>
            <p:ph type="ftr" sz="quarter" idx="10"/>
          </p:nvPr>
        </p:nvSpPr>
        <p:spPr>
          <a:xfrm>
            <a:off x="881189" y="6060558"/>
            <a:ext cx="10007606" cy="63261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Source: Basis Research, Public Perceptions. Waves 10-12 (3</a:t>
            </a:r>
            <a:r>
              <a:rPr kumimoji="0" lang="en-GB" sz="800" b="0" i="0" u="none" strike="noStrike" kern="1200" cap="none" spc="0" normalizeH="0" baseline="30000" noProof="0" dirty="0">
                <a:ln>
                  <a:noFill/>
                </a:ln>
                <a:solidFill>
                  <a:srgbClr val="007C91"/>
                </a:solidFill>
                <a:effectLst/>
                <a:uLnTx/>
                <a:uFillTx/>
                <a:latin typeface="Arial" panose="020B0604020202020204" pitchFamily="34" charset="0"/>
                <a:ea typeface="+mn-ea"/>
                <a:cs typeface="Arial" panose="020B0604020202020204" pitchFamily="34" charset="0"/>
              </a:rPr>
              <a:t>rd</a:t>
            </a:r>
            <a:r>
              <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 Jan – 13</a:t>
            </a:r>
            <a:r>
              <a:rPr kumimoji="0" lang="en-GB" sz="800" b="0" i="0" u="none" strike="noStrike" kern="1200" cap="none" spc="0" normalizeH="0" baseline="30000" noProof="0" dirty="0">
                <a:ln>
                  <a:noFill/>
                </a:ln>
                <a:solidFill>
                  <a:srgbClr val="007C91"/>
                </a:solidFill>
                <a:effectLst/>
                <a:uLnTx/>
                <a:uFillTx/>
                <a:latin typeface="Arial" panose="020B0604020202020204" pitchFamily="34" charset="0"/>
                <a:ea typeface="+mn-ea"/>
                <a:cs typeface="Arial" panose="020B0604020202020204" pitchFamily="34" charset="0"/>
              </a:rPr>
              <a:t>th</a:t>
            </a:r>
            <a:r>
              <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 Feb 23). </a:t>
            </a:r>
            <a:r>
              <a:rPr lang="en-US" dirty="0"/>
              <a:t>C17a. You mentioned that your last lateral flow test was positive/negative. Which, if any, of the following did you do once you'd taken your most recent rapid lateral flow test?</a:t>
            </a:r>
            <a:r>
              <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 </a:t>
            </a:r>
            <a:endParaRPr kumimoji="0" lang="en-US"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Base: All </a:t>
            </a:r>
            <a:r>
              <a:rPr lang="en-GB" dirty="0"/>
              <a:t>who tested: Total (n=2319),Those checking symptoms or having had contact with a positive case (n=861), Those testing to enable (n=309), Those testing because they were asked to (n=105), Those testing due to contact with COVID-19 (n=294), Those testing for peace of mind (n=527), Those testing because it’s the right thing to do (388) </a:t>
            </a:r>
            <a:endPar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04867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0BF5D7E-3BED-562D-5BC1-1E047F18DDBD}"/>
              </a:ext>
            </a:extLst>
          </p:cNvPr>
          <p:cNvSpPr>
            <a:spLocks/>
          </p:cNvSpPr>
          <p:nvPr/>
        </p:nvSpPr>
        <p:spPr>
          <a:xfrm>
            <a:off x="615956" y="1152023"/>
            <a:ext cx="11123857" cy="4821901"/>
          </a:xfrm>
          <a:prstGeom prst="rect">
            <a:avLst/>
          </a:prstGeom>
          <a:solidFill>
            <a:sysClr val="window" lastClr="FFFFFF"/>
          </a:solidFill>
          <a:ln w="19050" cap="flat" cmpd="sng" algn="ctr">
            <a:solidFill>
              <a:srgbClr val="1D57A5">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E7E6E6"/>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DEACC9EA-0598-6C5C-BB65-81C048EB792D}"/>
              </a:ext>
            </a:extLst>
          </p:cNvPr>
          <p:cNvSpPr txBox="1"/>
          <p:nvPr/>
        </p:nvSpPr>
        <p:spPr>
          <a:xfrm>
            <a:off x="626581" y="1161712"/>
            <a:ext cx="7919094" cy="307777"/>
          </a:xfrm>
          <a:prstGeom prst="rect">
            <a:avLst/>
          </a:prstGeom>
          <a:noFill/>
        </p:spPr>
        <p:txBody>
          <a:bodyPr wrap="square" lIns="90000" rIns="90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D57A5">
                    <a:lumMod val="50000"/>
                  </a:srgbClr>
                </a:solidFill>
                <a:effectLst/>
                <a:uLnTx/>
                <a:uFillTx/>
                <a:latin typeface="Arial" panose="020B0604020202020204"/>
                <a:ea typeface="+mn-ea"/>
                <a:cs typeface="Arial" panose="020B0604020202020204" pitchFamily="34" charset="0"/>
              </a:rPr>
              <a:t>Reasons for not registering result </a:t>
            </a:r>
            <a:r>
              <a:rPr kumimoji="0" lang="en-US" sz="1400" b="1" i="0" u="none" strike="noStrike" kern="1200" cap="none" spc="0" normalizeH="0" baseline="0" noProof="0" dirty="0">
                <a:ln>
                  <a:noFill/>
                </a:ln>
                <a:solidFill>
                  <a:srgbClr val="1D57A5">
                    <a:lumMod val="50000"/>
                  </a:srgbClr>
                </a:solidFill>
                <a:effectLst/>
                <a:uLnTx/>
                <a:uFillTx/>
                <a:latin typeface="Arial" panose="020B0604020202020204"/>
                <a:ea typeface="+mn-ea"/>
                <a:cs typeface="Arial" panose="020B0604020202020204" pitchFamily="34" charset="0"/>
              </a:rPr>
              <a:t>| </a:t>
            </a:r>
            <a:r>
              <a:rPr kumimoji="0" lang="en-GB" sz="1400" b="1" i="0" u="none" strike="noStrike" kern="1200" cap="none" spc="0" normalizeH="0" baseline="0" noProof="0" dirty="0">
                <a:ln>
                  <a:noFill/>
                </a:ln>
                <a:solidFill>
                  <a:srgbClr val="1D57A5">
                    <a:lumMod val="50000"/>
                  </a:srgbClr>
                </a:solidFill>
                <a:effectLst/>
                <a:uLnTx/>
                <a:uFillTx/>
                <a:latin typeface="Arial" panose="020B0604020202020204"/>
                <a:ea typeface="+mn-ea"/>
                <a:cs typeface="Arial" panose="020B0604020202020204" pitchFamily="34" charset="0"/>
              </a:rPr>
              <a:t>All who didn’t register their latest LFD</a:t>
            </a:r>
            <a:endParaRPr kumimoji="0" lang="en-US" sz="1400" b="1" i="0" u="none" strike="noStrike" kern="1200" cap="none" spc="0" normalizeH="0" baseline="0" noProof="0" dirty="0">
              <a:ln>
                <a:noFill/>
              </a:ln>
              <a:solidFill>
                <a:srgbClr val="1D57A5">
                  <a:lumMod val="50000"/>
                </a:srgbClr>
              </a:solidFill>
              <a:effectLst/>
              <a:uLnTx/>
              <a:uFillTx/>
              <a:latin typeface="Arial" panose="020B0604020202020204"/>
              <a:ea typeface="+mn-ea"/>
              <a:cs typeface="Arial" panose="020B0604020202020204" pitchFamily="34" charset="0"/>
            </a:endParaRPr>
          </a:p>
        </p:txBody>
      </p:sp>
      <p:sp>
        <p:nvSpPr>
          <p:cNvPr id="4" name="Footer Placeholder 3">
            <a:extLst>
              <a:ext uri="{FF2B5EF4-FFF2-40B4-BE49-F238E27FC236}">
                <a16:creationId xmlns:a16="http://schemas.microsoft.com/office/drawing/2014/main" id="{6181D93F-B9B7-FB1B-BD46-75A9D52FF071}"/>
              </a:ext>
            </a:extLst>
          </p:cNvPr>
          <p:cNvSpPr>
            <a:spLocks noGrp="1"/>
          </p:cNvSpPr>
          <p:nvPr>
            <p:ph type="ftr" sz="quarter" idx="10"/>
          </p:nvPr>
        </p:nvSpPr>
        <p:spPr>
          <a:xfrm>
            <a:off x="1092197" y="6063604"/>
            <a:ext cx="10007606" cy="363600"/>
          </a:xfrm>
        </p:spPr>
        <p: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Source: Basis Research, Public Perceptions. C18. Why didn't you report the result of your most recent rapid lateral flow test via any official channels (e.g. the GOV.UK website or 119)?</a:t>
            </a:r>
            <a:endPar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Base: All respondents who didn’t register their results via official channels (n=c.470)</a:t>
            </a:r>
          </a:p>
        </p:txBody>
      </p:sp>
      <p:sp>
        <p:nvSpPr>
          <p:cNvPr id="5" name="Slide Number Placeholder 4">
            <a:extLst>
              <a:ext uri="{FF2B5EF4-FFF2-40B4-BE49-F238E27FC236}">
                <a16:creationId xmlns:a16="http://schemas.microsoft.com/office/drawing/2014/main" id="{6AF3725F-24C2-2108-CCD6-C1BC07B14310}"/>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007C9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endParaRPr>
          </a:p>
        </p:txBody>
      </p:sp>
      <p:graphicFrame>
        <p:nvGraphicFramePr>
          <p:cNvPr id="3" name="Chart 2">
            <a:extLst>
              <a:ext uri="{FF2B5EF4-FFF2-40B4-BE49-F238E27FC236}">
                <a16:creationId xmlns:a16="http://schemas.microsoft.com/office/drawing/2014/main" id="{52EA2670-64A8-B247-15B6-8B082D461CE0}"/>
              </a:ext>
            </a:extLst>
          </p:cNvPr>
          <p:cNvGraphicFramePr/>
          <p:nvPr>
            <p:extLst>
              <p:ext uri="{D42A27DB-BD31-4B8C-83A1-F6EECF244321}">
                <p14:modId xmlns:p14="http://schemas.microsoft.com/office/powerpoint/2010/main" val="2061221871"/>
              </p:ext>
            </p:extLst>
          </p:nvPr>
        </p:nvGraphicFramePr>
        <p:xfrm>
          <a:off x="626581" y="1475397"/>
          <a:ext cx="11113231" cy="43563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57436354"/>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181D93F-B9B7-FB1B-BD46-75A9D52FF071}"/>
              </a:ext>
            </a:extLst>
          </p:cNvPr>
          <p:cNvSpPr>
            <a:spLocks noGrp="1"/>
          </p:cNvSpPr>
          <p:nvPr>
            <p:ph type="ftr" sz="quarter" idx="10"/>
          </p:nvPr>
        </p:nvSpPr>
        <p:spPr>
          <a:xfrm>
            <a:off x="1259002" y="6051994"/>
            <a:ext cx="10007606" cy="3636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Source: Basis Research, Public Perceptions. C12. Please think about the last time you (tested positive for/thought you had) COVID-19. Which of the following best describes what you did?/ You mentioned that your last lateral flow test was positive/negative. Which, if any, of the following did you do once you'd taken your most recent rapid lateral flow test</a:t>
            </a:r>
            <a:r>
              <a:rPr kumimoji="0" lang="en-US"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Base: All respondents who when they last tested positive did not report result to anyone (n=96 / 88), All respondents who when they last tested positive officially registered their results (n=154 / 133)</a:t>
            </a:r>
          </a:p>
        </p:txBody>
      </p:sp>
      <p:sp>
        <p:nvSpPr>
          <p:cNvPr id="5" name="Slide Number Placeholder 4">
            <a:extLst>
              <a:ext uri="{FF2B5EF4-FFF2-40B4-BE49-F238E27FC236}">
                <a16:creationId xmlns:a16="http://schemas.microsoft.com/office/drawing/2014/main" id="{6AF3725F-24C2-2108-CCD6-C1BC07B14310}"/>
              </a:ext>
            </a:extLst>
          </p:cNvPr>
          <p:cNvSpPr>
            <a:spLocks noGrp="1"/>
          </p:cNvSpPr>
          <p:nvPr>
            <p:ph type="sldNum" sz="quarter" idx="11"/>
          </p:nvPr>
        </p:nvSpPr>
        <p:spPr/>
        <p:txBody>
          <a:bodyPr/>
          <a:lstStyle/>
          <a:p>
            <a:fld id="{344369E4-5DE7-46E5-874E-4FD437973785}" type="slidenum">
              <a:rPr lang="en-GB" smtClean="0"/>
              <a:pPr/>
              <a:t>16</a:t>
            </a:fld>
            <a:endParaRPr lang="en-GB" sz="1400"/>
          </a:p>
        </p:txBody>
      </p:sp>
      <p:sp>
        <p:nvSpPr>
          <p:cNvPr id="16" name="Rectangle 15">
            <a:extLst>
              <a:ext uri="{FF2B5EF4-FFF2-40B4-BE49-F238E27FC236}">
                <a16:creationId xmlns:a16="http://schemas.microsoft.com/office/drawing/2014/main" id="{FD7C9D55-5993-CB4A-84BC-0047D6F7FC6B}"/>
              </a:ext>
            </a:extLst>
          </p:cNvPr>
          <p:cNvSpPr>
            <a:spLocks/>
          </p:cNvSpPr>
          <p:nvPr/>
        </p:nvSpPr>
        <p:spPr>
          <a:xfrm>
            <a:off x="6253166" y="1152023"/>
            <a:ext cx="5486178" cy="4821901"/>
          </a:xfrm>
          <a:prstGeom prst="rect">
            <a:avLst/>
          </a:prstGeom>
          <a:solidFill>
            <a:sysClr val="window" lastClr="FFFFFF"/>
          </a:solidFill>
          <a:ln w="19050" cap="flat" cmpd="sng" algn="ctr">
            <a:solidFill>
              <a:srgbClr val="1D57A5">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E7E6E6"/>
              </a:solidFill>
              <a:effectLst/>
              <a:uLnTx/>
              <a:uFillTx/>
              <a:latin typeface="Calibri" panose="020F0502020204030204"/>
            </a:endParaRPr>
          </a:p>
        </p:txBody>
      </p:sp>
      <p:sp>
        <p:nvSpPr>
          <p:cNvPr id="17" name="Rectangle 16">
            <a:extLst>
              <a:ext uri="{FF2B5EF4-FFF2-40B4-BE49-F238E27FC236}">
                <a16:creationId xmlns:a16="http://schemas.microsoft.com/office/drawing/2014/main" id="{6376BFCB-C24B-2903-2F91-ECD39B8A2777}"/>
              </a:ext>
            </a:extLst>
          </p:cNvPr>
          <p:cNvSpPr>
            <a:spLocks/>
          </p:cNvSpPr>
          <p:nvPr/>
        </p:nvSpPr>
        <p:spPr>
          <a:xfrm>
            <a:off x="615957" y="1152023"/>
            <a:ext cx="5486178" cy="4821901"/>
          </a:xfrm>
          <a:prstGeom prst="rect">
            <a:avLst/>
          </a:prstGeom>
          <a:solidFill>
            <a:sysClr val="window" lastClr="FFFFFF"/>
          </a:solidFill>
          <a:ln w="19050" cap="flat" cmpd="sng" algn="ctr">
            <a:solidFill>
              <a:srgbClr val="1D57A5">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E7E6E6"/>
              </a:solidFill>
              <a:effectLst/>
              <a:uLnTx/>
              <a:uFillTx/>
              <a:latin typeface="Calibri" panose="020F0502020204030204"/>
            </a:endParaRPr>
          </a:p>
        </p:txBody>
      </p:sp>
      <p:sp>
        <p:nvSpPr>
          <p:cNvPr id="18" name="TextBox 17">
            <a:extLst>
              <a:ext uri="{FF2B5EF4-FFF2-40B4-BE49-F238E27FC236}">
                <a16:creationId xmlns:a16="http://schemas.microsoft.com/office/drawing/2014/main" id="{439F05EF-E92A-7CA1-6267-4F10C676AA76}"/>
              </a:ext>
            </a:extLst>
          </p:cNvPr>
          <p:cNvSpPr txBox="1"/>
          <p:nvPr/>
        </p:nvSpPr>
        <p:spPr>
          <a:xfrm>
            <a:off x="626581" y="1161712"/>
            <a:ext cx="7919094" cy="461665"/>
          </a:xfrm>
          <a:prstGeom prst="rect">
            <a:avLst/>
          </a:prstGeom>
          <a:noFill/>
        </p:spPr>
        <p:txBody>
          <a:bodyPr wrap="square" lIns="90000" rIns="90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1D57A5">
                    <a:lumMod val="50000"/>
                  </a:srgbClr>
                </a:solidFill>
                <a:effectLst/>
                <a:uLnTx/>
                <a:uFillTx/>
                <a:latin typeface="Arial" panose="020B0604020202020204"/>
                <a:ea typeface="+mn-ea"/>
                <a:cs typeface="Arial" panose="020B0604020202020204" pitchFamily="34" charset="0"/>
              </a:rPr>
              <a:t>Actions taken after testing </a:t>
            </a:r>
            <a:r>
              <a:rPr kumimoji="0" lang="en-US" sz="1200" b="1" i="0" u="none" strike="noStrike" kern="1200" cap="none" spc="0" normalizeH="0" baseline="0" noProof="0" dirty="0">
                <a:ln>
                  <a:noFill/>
                </a:ln>
                <a:solidFill>
                  <a:srgbClr val="1D57A5">
                    <a:lumMod val="50000"/>
                  </a:srgbClr>
                </a:solidFill>
                <a:effectLst/>
                <a:uLnTx/>
                <a:uFillTx/>
                <a:latin typeface="Arial" panose="020B0604020202020204"/>
                <a:ea typeface="+mn-ea"/>
                <a:cs typeface="Arial" panose="020B0604020202020204" pitchFamily="34" charset="0"/>
              </a:rPr>
              <a:t>| </a:t>
            </a:r>
            <a:r>
              <a:rPr kumimoji="0" lang="en-GB" sz="1200" b="1" i="0" u="none" strike="noStrike" kern="1200" cap="none" spc="0" normalizeH="0" baseline="0" noProof="0" dirty="0">
                <a:ln>
                  <a:noFill/>
                </a:ln>
                <a:solidFill>
                  <a:srgbClr val="1D57A5">
                    <a:lumMod val="50000"/>
                  </a:srgbClr>
                </a:solidFill>
                <a:effectLst/>
                <a:uLnTx/>
                <a:uFillTx/>
                <a:latin typeface="Arial" panose="020B0604020202020204"/>
                <a:ea typeface="+mn-ea"/>
                <a:cs typeface="Arial" panose="020B0604020202020204" pitchFamily="34" charset="0"/>
              </a:rPr>
              <a:t>All who have tested positive for COVID-19.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1D57A5">
                    <a:lumMod val="50000"/>
                  </a:srgbClr>
                </a:solidFill>
                <a:cs typeface="Arial" panose="020B0604020202020204" pitchFamily="34" charset="0"/>
              </a:rPr>
              <a:t>Data from 31 January to 13 February 2023</a:t>
            </a:r>
            <a:endParaRPr kumimoji="0" lang="en-US" sz="1200" b="1" i="0" u="none" strike="noStrike" kern="1200" cap="none" spc="0" normalizeH="0" baseline="0" noProof="0" dirty="0">
              <a:ln>
                <a:noFill/>
              </a:ln>
              <a:solidFill>
                <a:srgbClr val="1D57A5">
                  <a:lumMod val="50000"/>
                </a:srgbClr>
              </a:solidFill>
              <a:effectLst/>
              <a:uLnTx/>
              <a:uFillTx/>
              <a:latin typeface="Arial" panose="020B0604020202020204"/>
              <a:ea typeface="+mn-ea"/>
              <a:cs typeface="Arial" panose="020B0604020202020204" pitchFamily="34" charset="0"/>
            </a:endParaRPr>
          </a:p>
        </p:txBody>
      </p:sp>
      <p:graphicFrame>
        <p:nvGraphicFramePr>
          <p:cNvPr id="19" name="Chart 18">
            <a:extLst>
              <a:ext uri="{FF2B5EF4-FFF2-40B4-BE49-F238E27FC236}">
                <a16:creationId xmlns:a16="http://schemas.microsoft.com/office/drawing/2014/main" id="{52DE9F8C-BC60-9253-E191-9AF0F8525716}"/>
              </a:ext>
            </a:extLst>
          </p:cNvPr>
          <p:cNvGraphicFramePr/>
          <p:nvPr>
            <p:extLst>
              <p:ext uri="{D42A27DB-BD31-4B8C-83A1-F6EECF244321}">
                <p14:modId xmlns:p14="http://schemas.microsoft.com/office/powerpoint/2010/main" val="2002413039"/>
              </p:ext>
            </p:extLst>
          </p:nvPr>
        </p:nvGraphicFramePr>
        <p:xfrm>
          <a:off x="6384933" y="1519106"/>
          <a:ext cx="5222644" cy="34791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Table 19">
            <a:extLst>
              <a:ext uri="{FF2B5EF4-FFF2-40B4-BE49-F238E27FC236}">
                <a16:creationId xmlns:a16="http://schemas.microsoft.com/office/drawing/2014/main" id="{AB8A8464-DCEA-BDAD-8DA4-B2FDB4943DCB}"/>
              </a:ext>
            </a:extLst>
          </p:cNvPr>
          <p:cNvGraphicFramePr>
            <a:graphicFrameLocks noGrp="1"/>
          </p:cNvGraphicFramePr>
          <p:nvPr>
            <p:extLst>
              <p:ext uri="{D42A27DB-BD31-4B8C-83A1-F6EECF244321}">
                <p14:modId xmlns:p14="http://schemas.microsoft.com/office/powerpoint/2010/main" val="2605690940"/>
              </p:ext>
            </p:extLst>
          </p:nvPr>
        </p:nvGraphicFramePr>
        <p:xfrm>
          <a:off x="746834" y="5028219"/>
          <a:ext cx="5224425" cy="727326"/>
        </p:xfrm>
        <a:graphic>
          <a:graphicData uri="http://schemas.openxmlformats.org/drawingml/2006/table">
            <a:tbl>
              <a:tblPr>
                <a:tableStyleId>{5C22544A-7EE6-4342-B048-85BDC9FD1C3A}</a:tableStyleId>
              </a:tblPr>
              <a:tblGrid>
                <a:gridCol w="1741475">
                  <a:extLst>
                    <a:ext uri="{9D8B030D-6E8A-4147-A177-3AD203B41FA5}">
                      <a16:colId xmlns:a16="http://schemas.microsoft.com/office/drawing/2014/main" val="3817595671"/>
                    </a:ext>
                  </a:extLst>
                </a:gridCol>
                <a:gridCol w="1741475">
                  <a:extLst>
                    <a:ext uri="{9D8B030D-6E8A-4147-A177-3AD203B41FA5}">
                      <a16:colId xmlns:a16="http://schemas.microsoft.com/office/drawing/2014/main" val="3847639605"/>
                    </a:ext>
                  </a:extLst>
                </a:gridCol>
                <a:gridCol w="1741475">
                  <a:extLst>
                    <a:ext uri="{9D8B030D-6E8A-4147-A177-3AD203B41FA5}">
                      <a16:colId xmlns:a16="http://schemas.microsoft.com/office/drawing/2014/main" val="3173288045"/>
                    </a:ext>
                  </a:extLst>
                </a:gridCol>
              </a:tblGrid>
              <a:tr h="727326">
                <a:tc>
                  <a:txBody>
                    <a:bodyPr/>
                    <a:lstStyle/>
                    <a:p>
                      <a:pPr algn="ctr" rtl="0" fontAlgn="b"/>
                      <a:r>
                        <a:rPr lang="en-GB" sz="1050" u="none" strike="noStrike" kern="1200" dirty="0">
                          <a:solidFill>
                            <a:schemeClr val="tx1">
                              <a:lumMod val="65000"/>
                              <a:lumOff val="35000"/>
                            </a:schemeClr>
                          </a:solidFill>
                          <a:effectLst/>
                          <a:latin typeface="+mn-lt"/>
                          <a:ea typeface="+mn-ea"/>
                          <a:cs typeface="+mn-cs"/>
                        </a:rPr>
                        <a:t>I stayed at home</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r>
                        <a:rPr lang="en-US" sz="1050" u="none" strike="noStrike" kern="1200" dirty="0">
                          <a:solidFill>
                            <a:schemeClr val="tx1">
                              <a:lumMod val="65000"/>
                              <a:lumOff val="35000"/>
                            </a:schemeClr>
                          </a:solidFill>
                          <a:effectLst/>
                          <a:latin typeface="+mn-lt"/>
                          <a:ea typeface="+mn-ea"/>
                          <a:cs typeface="+mn-cs"/>
                        </a:rPr>
                        <a:t>I left the house, but only to get a COVID-19 test</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r>
                        <a:rPr lang="en-US" sz="1050" u="none" strike="noStrike" kern="1200" dirty="0">
                          <a:solidFill>
                            <a:schemeClr val="tx1">
                              <a:lumMod val="65000"/>
                              <a:lumOff val="35000"/>
                            </a:schemeClr>
                          </a:solidFill>
                          <a:effectLst/>
                          <a:latin typeface="+mn-lt"/>
                          <a:ea typeface="+mn-ea"/>
                          <a:cs typeface="+mn-cs"/>
                        </a:rPr>
                        <a:t>I left the house, for other reasons</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70600825"/>
                  </a:ext>
                </a:extLst>
              </a:tr>
            </a:tbl>
          </a:graphicData>
        </a:graphic>
      </p:graphicFrame>
      <p:graphicFrame>
        <p:nvGraphicFramePr>
          <p:cNvPr id="21" name="Chart 20">
            <a:extLst>
              <a:ext uri="{FF2B5EF4-FFF2-40B4-BE49-F238E27FC236}">
                <a16:creationId xmlns:a16="http://schemas.microsoft.com/office/drawing/2014/main" id="{7A2CA41E-A24E-4911-6671-EF801AAAD928}"/>
              </a:ext>
            </a:extLst>
          </p:cNvPr>
          <p:cNvGraphicFramePr/>
          <p:nvPr>
            <p:extLst>
              <p:ext uri="{D42A27DB-BD31-4B8C-83A1-F6EECF244321}">
                <p14:modId xmlns:p14="http://schemas.microsoft.com/office/powerpoint/2010/main" val="546032132"/>
              </p:ext>
            </p:extLst>
          </p:nvPr>
        </p:nvGraphicFramePr>
        <p:xfrm>
          <a:off x="747724" y="1519106"/>
          <a:ext cx="5222644" cy="34791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Table 21">
            <a:extLst>
              <a:ext uri="{FF2B5EF4-FFF2-40B4-BE49-F238E27FC236}">
                <a16:creationId xmlns:a16="http://schemas.microsoft.com/office/drawing/2014/main" id="{B6C75272-3477-F775-3723-49374374C23C}"/>
              </a:ext>
            </a:extLst>
          </p:cNvPr>
          <p:cNvGraphicFramePr>
            <a:graphicFrameLocks noGrp="1"/>
          </p:cNvGraphicFramePr>
          <p:nvPr>
            <p:extLst>
              <p:ext uri="{D42A27DB-BD31-4B8C-83A1-F6EECF244321}">
                <p14:modId xmlns:p14="http://schemas.microsoft.com/office/powerpoint/2010/main" val="1189262254"/>
              </p:ext>
            </p:extLst>
          </p:nvPr>
        </p:nvGraphicFramePr>
        <p:xfrm>
          <a:off x="6384043" y="5028219"/>
          <a:ext cx="5224425" cy="727326"/>
        </p:xfrm>
        <a:graphic>
          <a:graphicData uri="http://schemas.openxmlformats.org/drawingml/2006/table">
            <a:tbl>
              <a:tblPr>
                <a:tableStyleId>{5C22544A-7EE6-4342-B048-85BDC9FD1C3A}</a:tableStyleId>
              </a:tblPr>
              <a:tblGrid>
                <a:gridCol w="1044885">
                  <a:extLst>
                    <a:ext uri="{9D8B030D-6E8A-4147-A177-3AD203B41FA5}">
                      <a16:colId xmlns:a16="http://schemas.microsoft.com/office/drawing/2014/main" val="3316857913"/>
                    </a:ext>
                  </a:extLst>
                </a:gridCol>
                <a:gridCol w="1044885">
                  <a:extLst>
                    <a:ext uri="{9D8B030D-6E8A-4147-A177-3AD203B41FA5}">
                      <a16:colId xmlns:a16="http://schemas.microsoft.com/office/drawing/2014/main" val="1779865818"/>
                    </a:ext>
                  </a:extLst>
                </a:gridCol>
                <a:gridCol w="1044885">
                  <a:extLst>
                    <a:ext uri="{9D8B030D-6E8A-4147-A177-3AD203B41FA5}">
                      <a16:colId xmlns:a16="http://schemas.microsoft.com/office/drawing/2014/main" val="1591375459"/>
                    </a:ext>
                  </a:extLst>
                </a:gridCol>
                <a:gridCol w="1044885">
                  <a:extLst>
                    <a:ext uri="{9D8B030D-6E8A-4147-A177-3AD203B41FA5}">
                      <a16:colId xmlns:a16="http://schemas.microsoft.com/office/drawing/2014/main" val="33683476"/>
                    </a:ext>
                  </a:extLst>
                </a:gridCol>
                <a:gridCol w="1044885">
                  <a:extLst>
                    <a:ext uri="{9D8B030D-6E8A-4147-A177-3AD203B41FA5}">
                      <a16:colId xmlns:a16="http://schemas.microsoft.com/office/drawing/2014/main" val="3337285225"/>
                    </a:ext>
                  </a:extLst>
                </a:gridCol>
              </a:tblGrid>
              <a:tr h="727326">
                <a:tc>
                  <a:txBody>
                    <a:bodyPr/>
                    <a:lstStyle/>
                    <a:p>
                      <a:pPr algn="ctr" rtl="0" fontAlgn="b"/>
                      <a:r>
                        <a:rPr lang="en-GB" sz="1050" u="none" strike="noStrike" kern="1200" dirty="0">
                          <a:solidFill>
                            <a:schemeClr val="tx1">
                              <a:lumMod val="65000"/>
                              <a:lumOff val="35000"/>
                            </a:schemeClr>
                          </a:solidFill>
                          <a:effectLst/>
                          <a:latin typeface="+mn-lt"/>
                          <a:ea typeface="+mn-ea"/>
                          <a:cs typeface="+mn-cs"/>
                        </a:rPr>
                        <a:t>NET: Continued to test</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r>
                        <a:rPr lang="en-US" sz="1050" u="none" strike="noStrike" kern="1200" dirty="0">
                          <a:solidFill>
                            <a:schemeClr val="tx1">
                              <a:lumMod val="65000"/>
                              <a:lumOff val="35000"/>
                            </a:schemeClr>
                          </a:solidFill>
                          <a:effectLst/>
                          <a:latin typeface="+mn-lt"/>
                          <a:ea typeface="+mn-ea"/>
                          <a:cs typeface="+mn-cs"/>
                        </a:rPr>
                        <a:t>Every day until I tested negative</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r>
                        <a:rPr lang="en-US" sz="1050" u="none" strike="noStrike" kern="1200" dirty="0">
                          <a:solidFill>
                            <a:schemeClr val="tx1">
                              <a:lumMod val="65000"/>
                              <a:lumOff val="35000"/>
                            </a:schemeClr>
                          </a:solidFill>
                          <a:effectLst/>
                          <a:latin typeface="+mn-lt"/>
                          <a:ea typeface="+mn-ea"/>
                          <a:cs typeface="+mn-cs"/>
                        </a:rPr>
                        <a:t>Every 2 days until I tested negative</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r>
                        <a:rPr lang="en-US" sz="1050" u="none" strike="noStrike" kern="1200" dirty="0">
                          <a:solidFill>
                            <a:schemeClr val="tx1">
                              <a:lumMod val="65000"/>
                              <a:lumOff val="35000"/>
                            </a:schemeClr>
                          </a:solidFill>
                          <a:effectLst/>
                          <a:latin typeface="+mn-lt"/>
                          <a:ea typeface="+mn-ea"/>
                          <a:cs typeface="+mn-cs"/>
                        </a:rPr>
                        <a:t>Every 3-4 days until I tested negative</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r>
                        <a:rPr lang="en-US" sz="1050" u="none" strike="noStrike" kern="1200" dirty="0">
                          <a:solidFill>
                            <a:schemeClr val="tx1">
                              <a:lumMod val="65000"/>
                              <a:lumOff val="35000"/>
                            </a:schemeClr>
                          </a:solidFill>
                          <a:effectLst/>
                          <a:latin typeface="+mn-lt"/>
                          <a:ea typeface="+mn-ea"/>
                          <a:cs typeface="+mn-cs"/>
                        </a:rPr>
                        <a:t>I didn't test any further</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80432793"/>
                  </a:ext>
                </a:extLst>
              </a:tr>
            </a:tbl>
          </a:graphicData>
        </a:graphic>
      </p:graphicFrame>
      <p:grpSp>
        <p:nvGrpSpPr>
          <p:cNvPr id="3" name="Group 2">
            <a:extLst>
              <a:ext uri="{FF2B5EF4-FFF2-40B4-BE49-F238E27FC236}">
                <a16:creationId xmlns:a16="http://schemas.microsoft.com/office/drawing/2014/main" id="{F7A6C7ED-BB3A-C9DA-C1FD-63E360F8D1FC}"/>
              </a:ext>
            </a:extLst>
          </p:cNvPr>
          <p:cNvGrpSpPr/>
          <p:nvPr/>
        </p:nvGrpSpPr>
        <p:grpSpPr>
          <a:xfrm>
            <a:off x="6262805" y="1157073"/>
            <a:ext cx="4105755" cy="339787"/>
            <a:chOff x="4390888" y="1586469"/>
            <a:chExt cx="4105755" cy="339787"/>
          </a:xfrm>
        </p:grpSpPr>
        <p:sp>
          <p:nvSpPr>
            <p:cNvPr id="7" name="Rectangle 6">
              <a:extLst>
                <a:ext uri="{FF2B5EF4-FFF2-40B4-BE49-F238E27FC236}">
                  <a16:creationId xmlns:a16="http://schemas.microsoft.com/office/drawing/2014/main" id="{42890A7A-CB72-F4DB-6852-8F18E56A6C9D}"/>
                </a:ext>
              </a:extLst>
            </p:cNvPr>
            <p:cNvSpPr/>
            <p:nvPr/>
          </p:nvSpPr>
          <p:spPr>
            <a:xfrm>
              <a:off x="4390888" y="1586469"/>
              <a:ext cx="4105755" cy="339787"/>
            </a:xfrm>
            <a:prstGeom prst="rect">
              <a:avLst/>
            </a:prstGeom>
            <a:solidFill>
              <a:schemeClr val="bg1"/>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928FC3F5-6C31-E8C5-E719-F94F5F8AF077}"/>
                </a:ext>
              </a:extLst>
            </p:cNvPr>
            <p:cNvGrpSpPr/>
            <p:nvPr/>
          </p:nvGrpSpPr>
          <p:grpSpPr>
            <a:xfrm>
              <a:off x="4584203" y="1642292"/>
              <a:ext cx="1859563" cy="228141"/>
              <a:chOff x="3169637" y="1824489"/>
              <a:chExt cx="1859563" cy="228141"/>
            </a:xfrm>
          </p:grpSpPr>
          <p:sp>
            <p:nvSpPr>
              <p:cNvPr id="12" name="Rectangle 11">
                <a:extLst>
                  <a:ext uri="{FF2B5EF4-FFF2-40B4-BE49-F238E27FC236}">
                    <a16:creationId xmlns:a16="http://schemas.microsoft.com/office/drawing/2014/main" id="{A2ECA4D6-E201-0B16-EB2F-68274C954108}"/>
                  </a:ext>
                </a:extLst>
              </p:cNvPr>
              <p:cNvSpPr>
                <a:spLocks noChangeAspect="1"/>
              </p:cNvSpPr>
              <p:nvPr/>
            </p:nvSpPr>
            <p:spPr>
              <a:xfrm>
                <a:off x="3169637" y="1902559"/>
                <a:ext cx="72000" cy="72000"/>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52A45202-94A3-CD76-5531-D447594F81CF}"/>
                  </a:ext>
                </a:extLst>
              </p:cNvPr>
              <p:cNvSpPr/>
              <p:nvPr/>
            </p:nvSpPr>
            <p:spPr>
              <a:xfrm>
                <a:off x="3241040" y="1824489"/>
                <a:ext cx="1788160" cy="228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lumMod val="65000"/>
                        <a:lumOff val="35000"/>
                      </a:schemeClr>
                    </a:solidFill>
                    <a:latin typeface="+mj-lt"/>
                    <a:cs typeface="Arabic Typesetting" panose="03020402040406030203" pitchFamily="66" charset="-78"/>
                  </a:rPr>
                  <a:t>Officially registered</a:t>
                </a:r>
              </a:p>
            </p:txBody>
          </p:sp>
        </p:grpSp>
        <p:grpSp>
          <p:nvGrpSpPr>
            <p:cNvPr id="9" name="Group 8">
              <a:extLst>
                <a:ext uri="{FF2B5EF4-FFF2-40B4-BE49-F238E27FC236}">
                  <a16:creationId xmlns:a16="http://schemas.microsoft.com/office/drawing/2014/main" id="{9AB460E9-D5B3-986D-90AB-341735FC9CDB}"/>
                </a:ext>
              </a:extLst>
            </p:cNvPr>
            <p:cNvGrpSpPr/>
            <p:nvPr/>
          </p:nvGrpSpPr>
          <p:grpSpPr>
            <a:xfrm>
              <a:off x="6049293" y="1642292"/>
              <a:ext cx="1859563" cy="228141"/>
              <a:chOff x="3169637" y="1824489"/>
              <a:chExt cx="1859563" cy="228141"/>
            </a:xfrm>
          </p:grpSpPr>
          <p:sp>
            <p:nvSpPr>
              <p:cNvPr id="10" name="Rectangle 9">
                <a:extLst>
                  <a:ext uri="{FF2B5EF4-FFF2-40B4-BE49-F238E27FC236}">
                    <a16:creationId xmlns:a16="http://schemas.microsoft.com/office/drawing/2014/main" id="{5077FC5B-6602-FF84-8BC4-8C4D41B7316F}"/>
                  </a:ext>
                </a:extLst>
              </p:cNvPr>
              <p:cNvSpPr>
                <a:spLocks noChangeAspect="1"/>
              </p:cNvSpPr>
              <p:nvPr/>
            </p:nvSpPr>
            <p:spPr>
              <a:xfrm>
                <a:off x="3169637" y="1902559"/>
                <a:ext cx="72000" cy="72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19A5049-D45E-C784-314B-F9D72C47B3C7}"/>
                  </a:ext>
                </a:extLst>
              </p:cNvPr>
              <p:cNvSpPr/>
              <p:nvPr/>
            </p:nvSpPr>
            <p:spPr>
              <a:xfrm>
                <a:off x="3241040" y="1824489"/>
                <a:ext cx="1788160" cy="228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en-GB" sz="1100" dirty="0">
                    <a:solidFill>
                      <a:schemeClr val="tx1">
                        <a:lumMod val="65000"/>
                        <a:lumOff val="35000"/>
                      </a:schemeClr>
                    </a:solidFill>
                    <a:latin typeface="+mj-lt"/>
                    <a:cs typeface="Arabic Typesetting" panose="03020402040406030203" pitchFamily="66" charset="-78"/>
                  </a:rPr>
                  <a:t>I did not report the result to anyone</a:t>
                </a:r>
              </a:p>
            </p:txBody>
          </p:sp>
        </p:grpSp>
      </p:grpSp>
      <p:sp>
        <p:nvSpPr>
          <p:cNvPr id="25" name="Rectangle 24">
            <a:extLst>
              <a:ext uri="{FF2B5EF4-FFF2-40B4-BE49-F238E27FC236}">
                <a16:creationId xmlns:a16="http://schemas.microsoft.com/office/drawing/2014/main" id="{0F057B61-1E84-2D27-292E-49B9C7DC8837}"/>
              </a:ext>
            </a:extLst>
          </p:cNvPr>
          <p:cNvSpPr/>
          <p:nvPr/>
        </p:nvSpPr>
        <p:spPr>
          <a:xfrm>
            <a:off x="629891" y="5604119"/>
            <a:ext cx="3456038" cy="370800"/>
          </a:xfrm>
          <a:prstGeom prst="rect">
            <a:avLst/>
          </a:prstGeom>
          <a:noFill/>
          <a:ln w="12700" cap="flat" cmpd="sng" algn="ctr">
            <a:solidFill>
              <a:schemeClr val="accent3">
                <a:lumMod val="50000"/>
              </a:scheme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u="none" strike="noStrike" kern="0" cap="none" spc="0" normalizeH="0" baseline="0" noProof="0" dirty="0">
                <a:ln>
                  <a:noFill/>
                </a:ln>
                <a:solidFill>
                  <a:schemeClr val="accent3">
                    <a:lumMod val="50000"/>
                  </a:schemeClr>
                </a:solidFill>
                <a:effectLst/>
                <a:uLnTx/>
                <a:uFillTx/>
                <a:latin typeface="Arial"/>
                <a:ea typeface="+mn-ea"/>
                <a:cs typeface="+mn-cs"/>
              </a:rPr>
              <a:t>Actions taken after positive COVID-19 result</a:t>
            </a:r>
          </a:p>
        </p:txBody>
      </p:sp>
      <p:sp>
        <p:nvSpPr>
          <p:cNvPr id="26" name="Rectangle 25">
            <a:extLst>
              <a:ext uri="{FF2B5EF4-FFF2-40B4-BE49-F238E27FC236}">
                <a16:creationId xmlns:a16="http://schemas.microsoft.com/office/drawing/2014/main" id="{8CA9C7E2-B634-1ED3-A06C-E0492562A122}"/>
              </a:ext>
            </a:extLst>
          </p:cNvPr>
          <p:cNvSpPr/>
          <p:nvPr/>
        </p:nvSpPr>
        <p:spPr>
          <a:xfrm>
            <a:off x="6264594" y="5604119"/>
            <a:ext cx="3456038" cy="370800"/>
          </a:xfrm>
          <a:prstGeom prst="rect">
            <a:avLst/>
          </a:prstGeom>
          <a:noFill/>
          <a:ln w="12700" cap="flat" cmpd="sng" algn="ctr">
            <a:solidFill>
              <a:schemeClr val="accent3">
                <a:lumMod val="50000"/>
              </a:scheme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u="none" strike="noStrike" kern="0" cap="none" spc="0" normalizeH="0" baseline="0" noProof="0" dirty="0">
                <a:ln>
                  <a:noFill/>
                </a:ln>
                <a:solidFill>
                  <a:schemeClr val="accent3">
                    <a:lumMod val="50000"/>
                  </a:schemeClr>
                </a:solidFill>
                <a:effectLst/>
                <a:uLnTx/>
                <a:uFillTx/>
                <a:latin typeface="Arial"/>
                <a:ea typeface="+mn-ea"/>
                <a:cs typeface="+mn-cs"/>
              </a:rPr>
              <a:t>Test actions taken after positive COVID-19 result</a:t>
            </a:r>
          </a:p>
        </p:txBody>
      </p:sp>
    </p:spTree>
    <p:extLst>
      <p:ext uri="{BB962C8B-B14F-4D97-AF65-F5344CB8AC3E}">
        <p14:creationId xmlns:p14="http://schemas.microsoft.com/office/powerpoint/2010/main" val="1875385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181D93F-B9B7-FB1B-BD46-75A9D52FF071}"/>
              </a:ext>
            </a:extLst>
          </p:cNvPr>
          <p:cNvSpPr>
            <a:spLocks noGrp="1"/>
          </p:cNvSpPr>
          <p:nvPr>
            <p:ph type="ftr" sz="quarter" idx="10"/>
          </p:nvPr>
        </p:nvSpPr>
        <p:spPr>
          <a:xfrm>
            <a:off x="1174081" y="6075250"/>
            <a:ext cx="10007606" cy="3636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Source: Basis Research, Public Perceptions. C12. Please think about the last time you (tested positive for/thought you had) COVID-19. Which of the following best describes what you did?/ You mentioned that your last lateral flow test was positive/negative. Which, if any, of the following did you do once you'd taken your most recent rapid lateral flow test</a:t>
            </a:r>
            <a:r>
              <a:rPr kumimoji="0" lang="en-US"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Base: All respondents who when they last tested positive did not report result to anyone (n=c.100 per wave), All respondents who when they last tested positive officially registered their results (n=c.160 per wave)</a:t>
            </a:r>
          </a:p>
        </p:txBody>
      </p:sp>
      <p:sp>
        <p:nvSpPr>
          <p:cNvPr id="5" name="Slide Number Placeholder 4">
            <a:extLst>
              <a:ext uri="{FF2B5EF4-FFF2-40B4-BE49-F238E27FC236}">
                <a16:creationId xmlns:a16="http://schemas.microsoft.com/office/drawing/2014/main" id="{6AF3725F-24C2-2108-CCD6-C1BC07B14310}"/>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007C9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69C56155-2D1A-D8F8-C612-627EEBDD9074}"/>
              </a:ext>
            </a:extLst>
          </p:cNvPr>
          <p:cNvSpPr>
            <a:spLocks/>
          </p:cNvSpPr>
          <p:nvPr/>
        </p:nvSpPr>
        <p:spPr>
          <a:xfrm>
            <a:off x="615956" y="1152023"/>
            <a:ext cx="11123857" cy="4821901"/>
          </a:xfrm>
          <a:prstGeom prst="rect">
            <a:avLst/>
          </a:prstGeom>
          <a:solidFill>
            <a:sysClr val="window" lastClr="FFFFFF"/>
          </a:solidFill>
          <a:ln w="19050" cap="flat" cmpd="sng" algn="ctr">
            <a:solidFill>
              <a:srgbClr val="1D57A5">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E7E6E6"/>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9A405E59-018B-2F04-C71D-F5B12ABFCFFD}"/>
              </a:ext>
            </a:extLst>
          </p:cNvPr>
          <p:cNvSpPr txBox="1"/>
          <p:nvPr/>
        </p:nvSpPr>
        <p:spPr>
          <a:xfrm>
            <a:off x="626581" y="1161712"/>
            <a:ext cx="6427362" cy="307777"/>
          </a:xfrm>
          <a:prstGeom prst="rect">
            <a:avLst/>
          </a:prstGeom>
          <a:noFill/>
        </p:spPr>
        <p:txBody>
          <a:bodyPr wrap="square" lIns="90000" rIns="90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D57A5">
                    <a:lumMod val="50000"/>
                  </a:srgbClr>
                </a:solidFill>
                <a:effectLst/>
                <a:uLnTx/>
                <a:uFillTx/>
                <a:latin typeface="Arial" panose="020B0604020202020204"/>
                <a:ea typeface="+mn-ea"/>
                <a:cs typeface="Arial" panose="020B0604020202020204" pitchFamily="34" charset="0"/>
              </a:rPr>
              <a:t>Actions taken after testing </a:t>
            </a:r>
            <a:r>
              <a:rPr kumimoji="0" lang="en-US" sz="1400" b="1" i="0" u="none" strike="noStrike" kern="1200" cap="none" spc="0" normalizeH="0" baseline="0" noProof="0" dirty="0">
                <a:ln>
                  <a:noFill/>
                </a:ln>
                <a:solidFill>
                  <a:srgbClr val="1D57A5">
                    <a:lumMod val="50000"/>
                  </a:srgbClr>
                </a:solidFill>
                <a:effectLst/>
                <a:uLnTx/>
                <a:uFillTx/>
                <a:latin typeface="Arial" panose="020B0604020202020204"/>
                <a:ea typeface="+mn-ea"/>
                <a:cs typeface="Arial" panose="020B0604020202020204" pitchFamily="34" charset="0"/>
              </a:rPr>
              <a:t>| </a:t>
            </a:r>
            <a:r>
              <a:rPr kumimoji="0" lang="en-GB" sz="1400" b="1" i="0" u="none" strike="noStrike" kern="1200" cap="none" spc="0" normalizeH="0" baseline="0" noProof="0" dirty="0">
                <a:ln>
                  <a:noFill/>
                </a:ln>
                <a:solidFill>
                  <a:srgbClr val="1D57A5">
                    <a:lumMod val="50000"/>
                  </a:srgbClr>
                </a:solidFill>
                <a:effectLst/>
                <a:uLnTx/>
                <a:uFillTx/>
                <a:latin typeface="Arial" panose="020B0604020202020204"/>
                <a:ea typeface="+mn-ea"/>
                <a:cs typeface="Arial" panose="020B0604020202020204" pitchFamily="34" charset="0"/>
              </a:rPr>
              <a:t>All who have tested positive for COVID-19</a:t>
            </a:r>
            <a:endParaRPr kumimoji="0" lang="en-US" sz="1400" b="1" i="0" u="none" strike="noStrike" kern="1200" cap="none" spc="0" normalizeH="0" baseline="0" noProof="0" dirty="0">
              <a:ln>
                <a:noFill/>
              </a:ln>
              <a:solidFill>
                <a:srgbClr val="1D57A5">
                  <a:lumMod val="50000"/>
                </a:srgbClr>
              </a:solidFill>
              <a:effectLst/>
              <a:uLnTx/>
              <a:uFillTx/>
              <a:latin typeface="Arial" panose="020B0604020202020204"/>
              <a:ea typeface="+mn-ea"/>
              <a:cs typeface="Arial" panose="020B0604020202020204" pitchFamily="34" charset="0"/>
            </a:endParaRPr>
          </a:p>
        </p:txBody>
      </p:sp>
      <p:graphicFrame>
        <p:nvGraphicFramePr>
          <p:cNvPr id="23" name="Chart 22">
            <a:extLst>
              <a:ext uri="{FF2B5EF4-FFF2-40B4-BE49-F238E27FC236}">
                <a16:creationId xmlns:a16="http://schemas.microsoft.com/office/drawing/2014/main" id="{CD8C8E54-4882-0347-0B2D-3E435B39021F}"/>
              </a:ext>
            </a:extLst>
          </p:cNvPr>
          <p:cNvGraphicFramePr/>
          <p:nvPr>
            <p:extLst>
              <p:ext uri="{D42A27DB-BD31-4B8C-83A1-F6EECF244321}">
                <p14:modId xmlns:p14="http://schemas.microsoft.com/office/powerpoint/2010/main" val="1315552987"/>
              </p:ext>
            </p:extLst>
          </p:nvPr>
        </p:nvGraphicFramePr>
        <p:xfrm>
          <a:off x="626581" y="1475397"/>
          <a:ext cx="11113231" cy="43563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0468311"/>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CB3B548-A9CC-D7FB-FB90-6C26353A664D}"/>
              </a:ext>
            </a:extLst>
          </p:cNvPr>
          <p:cNvSpPr>
            <a:spLocks/>
          </p:cNvSpPr>
          <p:nvPr/>
        </p:nvSpPr>
        <p:spPr>
          <a:xfrm>
            <a:off x="615956" y="1152023"/>
            <a:ext cx="11123857" cy="4821901"/>
          </a:xfrm>
          <a:prstGeom prst="rect">
            <a:avLst/>
          </a:prstGeom>
          <a:solidFill>
            <a:sysClr val="window" lastClr="FFFFFF"/>
          </a:solidFill>
          <a:ln w="19050" cap="flat" cmpd="sng" algn="ctr">
            <a:solidFill>
              <a:srgbClr val="1D57A5">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E7E6E6"/>
              </a:solidFill>
              <a:effectLst/>
              <a:uLnTx/>
              <a:uFillTx/>
              <a:latin typeface="Calibri" panose="020F0502020204030204"/>
            </a:endParaRPr>
          </a:p>
        </p:txBody>
      </p:sp>
      <p:sp>
        <p:nvSpPr>
          <p:cNvPr id="27" name="Rectangle 26">
            <a:extLst>
              <a:ext uri="{FF2B5EF4-FFF2-40B4-BE49-F238E27FC236}">
                <a16:creationId xmlns:a16="http://schemas.microsoft.com/office/drawing/2014/main" id="{AA549A6E-202F-7B25-5213-98D91788A61F}"/>
              </a:ext>
            </a:extLst>
          </p:cNvPr>
          <p:cNvSpPr/>
          <p:nvPr/>
        </p:nvSpPr>
        <p:spPr>
          <a:xfrm>
            <a:off x="2915216" y="1703326"/>
            <a:ext cx="8608652" cy="712276"/>
          </a:xfrm>
          <a:prstGeom prst="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8" name="Rectangle 27">
            <a:extLst>
              <a:ext uri="{FF2B5EF4-FFF2-40B4-BE49-F238E27FC236}">
                <a16:creationId xmlns:a16="http://schemas.microsoft.com/office/drawing/2014/main" id="{D51351D3-C13C-5D18-25EF-5029B880508A}"/>
              </a:ext>
            </a:extLst>
          </p:cNvPr>
          <p:cNvSpPr/>
          <p:nvPr/>
        </p:nvSpPr>
        <p:spPr>
          <a:xfrm>
            <a:off x="2915216" y="4804456"/>
            <a:ext cx="8608652" cy="712276"/>
          </a:xfrm>
          <a:prstGeom prst="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9" name="Rectangle 28">
            <a:extLst>
              <a:ext uri="{FF2B5EF4-FFF2-40B4-BE49-F238E27FC236}">
                <a16:creationId xmlns:a16="http://schemas.microsoft.com/office/drawing/2014/main" id="{63C0365E-7504-5299-F2EC-AF5A50876B23}"/>
              </a:ext>
            </a:extLst>
          </p:cNvPr>
          <p:cNvSpPr/>
          <p:nvPr/>
        </p:nvSpPr>
        <p:spPr>
          <a:xfrm>
            <a:off x="2915216" y="2478608"/>
            <a:ext cx="8608652" cy="712276"/>
          </a:xfrm>
          <a:prstGeom prst="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0" name="Rectangle 29">
            <a:extLst>
              <a:ext uri="{FF2B5EF4-FFF2-40B4-BE49-F238E27FC236}">
                <a16:creationId xmlns:a16="http://schemas.microsoft.com/office/drawing/2014/main" id="{8FF44AC2-62B8-7321-F432-C334BD7A3CFA}"/>
              </a:ext>
            </a:extLst>
          </p:cNvPr>
          <p:cNvSpPr/>
          <p:nvPr/>
        </p:nvSpPr>
        <p:spPr>
          <a:xfrm>
            <a:off x="2915216" y="3253890"/>
            <a:ext cx="8608652" cy="712276"/>
          </a:xfrm>
          <a:prstGeom prst="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aphicFrame>
        <p:nvGraphicFramePr>
          <p:cNvPr id="31" name="Chart 30">
            <a:extLst>
              <a:ext uri="{FF2B5EF4-FFF2-40B4-BE49-F238E27FC236}">
                <a16:creationId xmlns:a16="http://schemas.microsoft.com/office/drawing/2014/main" id="{A1B7BB8E-0A70-D236-A5BC-5C3FEE3286F5}"/>
              </a:ext>
            </a:extLst>
          </p:cNvPr>
          <p:cNvGraphicFramePr/>
          <p:nvPr>
            <p:extLst>
              <p:ext uri="{D42A27DB-BD31-4B8C-83A1-F6EECF244321}">
                <p14:modId xmlns:p14="http://schemas.microsoft.com/office/powerpoint/2010/main" val="93694451"/>
              </p:ext>
            </p:extLst>
          </p:nvPr>
        </p:nvGraphicFramePr>
        <p:xfrm>
          <a:off x="930952" y="1719949"/>
          <a:ext cx="10592916" cy="6387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Chart 31">
            <a:extLst>
              <a:ext uri="{FF2B5EF4-FFF2-40B4-BE49-F238E27FC236}">
                <a16:creationId xmlns:a16="http://schemas.microsoft.com/office/drawing/2014/main" id="{7B4787CD-04F9-C228-BE26-200C42A3083B}"/>
              </a:ext>
            </a:extLst>
          </p:cNvPr>
          <p:cNvGraphicFramePr/>
          <p:nvPr>
            <p:extLst>
              <p:ext uri="{D42A27DB-BD31-4B8C-83A1-F6EECF244321}">
                <p14:modId xmlns:p14="http://schemas.microsoft.com/office/powerpoint/2010/main" val="1760108517"/>
              </p:ext>
            </p:extLst>
          </p:nvPr>
        </p:nvGraphicFramePr>
        <p:xfrm>
          <a:off x="598991" y="3268066"/>
          <a:ext cx="10924876" cy="67892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3" name="Chart 32">
            <a:extLst>
              <a:ext uri="{FF2B5EF4-FFF2-40B4-BE49-F238E27FC236}">
                <a16:creationId xmlns:a16="http://schemas.microsoft.com/office/drawing/2014/main" id="{8EE1F764-91C8-3355-5FA3-37AC2651E5A4}"/>
              </a:ext>
            </a:extLst>
          </p:cNvPr>
          <p:cNvGraphicFramePr/>
          <p:nvPr>
            <p:extLst>
              <p:ext uri="{D42A27DB-BD31-4B8C-83A1-F6EECF244321}">
                <p14:modId xmlns:p14="http://schemas.microsoft.com/office/powerpoint/2010/main" val="3436986848"/>
              </p:ext>
            </p:extLst>
          </p:nvPr>
        </p:nvGraphicFramePr>
        <p:xfrm>
          <a:off x="930952" y="2516964"/>
          <a:ext cx="10592916" cy="638788"/>
        </p:xfrm>
        <a:graphic>
          <a:graphicData uri="http://schemas.openxmlformats.org/drawingml/2006/chart">
            <c:chart xmlns:c="http://schemas.openxmlformats.org/drawingml/2006/chart" xmlns:r="http://schemas.openxmlformats.org/officeDocument/2006/relationships" r:id="rId5"/>
          </a:graphicData>
        </a:graphic>
      </p:graphicFrame>
      <p:sp>
        <p:nvSpPr>
          <p:cNvPr id="34" name="Rectangle 33">
            <a:extLst>
              <a:ext uri="{FF2B5EF4-FFF2-40B4-BE49-F238E27FC236}">
                <a16:creationId xmlns:a16="http://schemas.microsoft.com/office/drawing/2014/main" id="{2A29D84E-11A3-E208-9894-F4FAEE8A3D4C}"/>
              </a:ext>
            </a:extLst>
          </p:cNvPr>
          <p:cNvSpPr/>
          <p:nvPr/>
        </p:nvSpPr>
        <p:spPr>
          <a:xfrm>
            <a:off x="2915216" y="4029173"/>
            <a:ext cx="8608652" cy="712276"/>
          </a:xfrm>
          <a:prstGeom prst="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aphicFrame>
        <p:nvGraphicFramePr>
          <p:cNvPr id="35" name="Chart 34">
            <a:extLst>
              <a:ext uri="{FF2B5EF4-FFF2-40B4-BE49-F238E27FC236}">
                <a16:creationId xmlns:a16="http://schemas.microsoft.com/office/drawing/2014/main" id="{570F47D3-133E-7CF9-9293-36D4AA5F939F}"/>
              </a:ext>
            </a:extLst>
          </p:cNvPr>
          <p:cNvGraphicFramePr/>
          <p:nvPr>
            <p:extLst>
              <p:ext uri="{D42A27DB-BD31-4B8C-83A1-F6EECF244321}">
                <p14:modId xmlns:p14="http://schemas.microsoft.com/office/powerpoint/2010/main" val="3006947235"/>
              </p:ext>
            </p:extLst>
          </p:nvPr>
        </p:nvGraphicFramePr>
        <p:xfrm>
          <a:off x="930952" y="4067635"/>
          <a:ext cx="10592915" cy="63878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6" name="Chart 35">
            <a:extLst>
              <a:ext uri="{FF2B5EF4-FFF2-40B4-BE49-F238E27FC236}">
                <a16:creationId xmlns:a16="http://schemas.microsoft.com/office/drawing/2014/main" id="{33E80006-E1CA-6DD7-F139-58A04F828207}"/>
              </a:ext>
            </a:extLst>
          </p:cNvPr>
          <p:cNvGraphicFramePr/>
          <p:nvPr>
            <p:extLst>
              <p:ext uri="{D42A27DB-BD31-4B8C-83A1-F6EECF244321}">
                <p14:modId xmlns:p14="http://schemas.microsoft.com/office/powerpoint/2010/main" val="3769033375"/>
              </p:ext>
            </p:extLst>
          </p:nvPr>
        </p:nvGraphicFramePr>
        <p:xfrm>
          <a:off x="654739" y="4842918"/>
          <a:ext cx="10924876" cy="67892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7" name="Table 36">
            <a:extLst>
              <a:ext uri="{FF2B5EF4-FFF2-40B4-BE49-F238E27FC236}">
                <a16:creationId xmlns:a16="http://schemas.microsoft.com/office/drawing/2014/main" id="{364FAD36-2653-A162-0D66-4DE5CE660B0D}"/>
              </a:ext>
            </a:extLst>
          </p:cNvPr>
          <p:cNvGraphicFramePr>
            <a:graphicFrameLocks noGrp="1"/>
          </p:cNvGraphicFramePr>
          <p:nvPr>
            <p:extLst>
              <p:ext uri="{D42A27DB-BD31-4B8C-83A1-F6EECF244321}">
                <p14:modId xmlns:p14="http://schemas.microsoft.com/office/powerpoint/2010/main" val="2938961853"/>
              </p:ext>
            </p:extLst>
          </p:nvPr>
        </p:nvGraphicFramePr>
        <p:xfrm>
          <a:off x="2915216" y="5539625"/>
          <a:ext cx="8608665" cy="363600"/>
        </p:xfrm>
        <a:graphic>
          <a:graphicData uri="http://schemas.openxmlformats.org/drawingml/2006/table">
            <a:tbl>
              <a:tblPr firstRow="1">
                <a:tableStyleId>{5C22544A-7EE6-4342-B048-85BDC9FD1C3A}</a:tableStyleId>
              </a:tblPr>
              <a:tblGrid>
                <a:gridCol w="573911">
                  <a:extLst>
                    <a:ext uri="{9D8B030D-6E8A-4147-A177-3AD203B41FA5}">
                      <a16:colId xmlns:a16="http://schemas.microsoft.com/office/drawing/2014/main" val="3716315181"/>
                    </a:ext>
                  </a:extLst>
                </a:gridCol>
                <a:gridCol w="573911">
                  <a:extLst>
                    <a:ext uri="{9D8B030D-6E8A-4147-A177-3AD203B41FA5}">
                      <a16:colId xmlns:a16="http://schemas.microsoft.com/office/drawing/2014/main" val="1320502932"/>
                    </a:ext>
                  </a:extLst>
                </a:gridCol>
                <a:gridCol w="573911">
                  <a:extLst>
                    <a:ext uri="{9D8B030D-6E8A-4147-A177-3AD203B41FA5}">
                      <a16:colId xmlns:a16="http://schemas.microsoft.com/office/drawing/2014/main" val="2045679182"/>
                    </a:ext>
                  </a:extLst>
                </a:gridCol>
                <a:gridCol w="573911">
                  <a:extLst>
                    <a:ext uri="{9D8B030D-6E8A-4147-A177-3AD203B41FA5}">
                      <a16:colId xmlns:a16="http://schemas.microsoft.com/office/drawing/2014/main" val="3008504764"/>
                    </a:ext>
                  </a:extLst>
                </a:gridCol>
                <a:gridCol w="573911">
                  <a:extLst>
                    <a:ext uri="{9D8B030D-6E8A-4147-A177-3AD203B41FA5}">
                      <a16:colId xmlns:a16="http://schemas.microsoft.com/office/drawing/2014/main" val="2378980436"/>
                    </a:ext>
                  </a:extLst>
                </a:gridCol>
                <a:gridCol w="573911">
                  <a:extLst>
                    <a:ext uri="{9D8B030D-6E8A-4147-A177-3AD203B41FA5}">
                      <a16:colId xmlns:a16="http://schemas.microsoft.com/office/drawing/2014/main" val="2466523258"/>
                    </a:ext>
                  </a:extLst>
                </a:gridCol>
                <a:gridCol w="573911">
                  <a:extLst>
                    <a:ext uri="{9D8B030D-6E8A-4147-A177-3AD203B41FA5}">
                      <a16:colId xmlns:a16="http://schemas.microsoft.com/office/drawing/2014/main" val="163445980"/>
                    </a:ext>
                  </a:extLst>
                </a:gridCol>
                <a:gridCol w="573911">
                  <a:extLst>
                    <a:ext uri="{9D8B030D-6E8A-4147-A177-3AD203B41FA5}">
                      <a16:colId xmlns:a16="http://schemas.microsoft.com/office/drawing/2014/main" val="1880327921"/>
                    </a:ext>
                  </a:extLst>
                </a:gridCol>
                <a:gridCol w="573911">
                  <a:extLst>
                    <a:ext uri="{9D8B030D-6E8A-4147-A177-3AD203B41FA5}">
                      <a16:colId xmlns:a16="http://schemas.microsoft.com/office/drawing/2014/main" val="2836900809"/>
                    </a:ext>
                  </a:extLst>
                </a:gridCol>
                <a:gridCol w="573911">
                  <a:extLst>
                    <a:ext uri="{9D8B030D-6E8A-4147-A177-3AD203B41FA5}">
                      <a16:colId xmlns:a16="http://schemas.microsoft.com/office/drawing/2014/main" val="4030213464"/>
                    </a:ext>
                  </a:extLst>
                </a:gridCol>
                <a:gridCol w="573911">
                  <a:extLst>
                    <a:ext uri="{9D8B030D-6E8A-4147-A177-3AD203B41FA5}">
                      <a16:colId xmlns:a16="http://schemas.microsoft.com/office/drawing/2014/main" val="3870239822"/>
                    </a:ext>
                  </a:extLst>
                </a:gridCol>
                <a:gridCol w="573911">
                  <a:extLst>
                    <a:ext uri="{9D8B030D-6E8A-4147-A177-3AD203B41FA5}">
                      <a16:colId xmlns:a16="http://schemas.microsoft.com/office/drawing/2014/main" val="2062794756"/>
                    </a:ext>
                  </a:extLst>
                </a:gridCol>
                <a:gridCol w="573911">
                  <a:extLst>
                    <a:ext uri="{9D8B030D-6E8A-4147-A177-3AD203B41FA5}">
                      <a16:colId xmlns:a16="http://schemas.microsoft.com/office/drawing/2014/main" val="2598209779"/>
                    </a:ext>
                  </a:extLst>
                </a:gridCol>
                <a:gridCol w="573911">
                  <a:extLst>
                    <a:ext uri="{9D8B030D-6E8A-4147-A177-3AD203B41FA5}">
                      <a16:colId xmlns:a16="http://schemas.microsoft.com/office/drawing/2014/main" val="2757141859"/>
                    </a:ext>
                  </a:extLst>
                </a:gridCol>
                <a:gridCol w="573911">
                  <a:extLst>
                    <a:ext uri="{9D8B030D-6E8A-4147-A177-3AD203B41FA5}">
                      <a16:colId xmlns:a16="http://schemas.microsoft.com/office/drawing/2014/main" val="1203799193"/>
                    </a:ext>
                  </a:extLst>
                </a:gridCol>
              </a:tblGrid>
              <a:tr h="363600">
                <a:tc>
                  <a:txBody>
                    <a:bodyPr/>
                    <a:lstStyle/>
                    <a:p>
                      <a:pPr marL="0" algn="ctr" defTabSz="914400" rtl="0" eaLnBrk="1" fontAlgn="ctr" latinLnBrk="0" hangingPunct="1"/>
                      <a:r>
                        <a:rPr lang="en-GB" sz="700" b="0" kern="1200" dirty="0">
                          <a:solidFill>
                            <a:schemeClr val="tx1">
                              <a:lumMod val="65000"/>
                              <a:lumOff val="35000"/>
                            </a:schemeClr>
                          </a:solidFill>
                          <a:latin typeface="+mn-lt"/>
                          <a:ea typeface="+mn-ea"/>
                          <a:cs typeface="+mn-cs"/>
                        </a:rPr>
                        <a:t>14th – 17th </a:t>
                      </a:r>
                      <a:br>
                        <a:rPr lang="en-GB" sz="700" b="0" kern="1200" dirty="0">
                          <a:solidFill>
                            <a:schemeClr val="tx1">
                              <a:lumMod val="65000"/>
                              <a:lumOff val="35000"/>
                            </a:schemeClr>
                          </a:solidFill>
                          <a:latin typeface="+mn-lt"/>
                          <a:ea typeface="+mn-ea"/>
                          <a:cs typeface="+mn-cs"/>
                        </a:rPr>
                      </a:br>
                      <a:r>
                        <a:rPr lang="en-GB" sz="700" b="0" kern="1200" dirty="0">
                          <a:solidFill>
                            <a:schemeClr val="tx1">
                              <a:lumMod val="65000"/>
                              <a:lumOff val="35000"/>
                            </a:schemeClr>
                          </a:solidFill>
                          <a:latin typeface="+mn-lt"/>
                          <a:ea typeface="+mn-ea"/>
                          <a:cs typeface="+mn-cs"/>
                        </a:rPr>
                        <a:t>Jan ‘22</a:t>
                      </a:r>
                    </a:p>
                  </a:txBody>
                  <a:tcPr marL="6350" marR="6350" marT="635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kern="1200" dirty="0">
                          <a:solidFill>
                            <a:schemeClr val="tx1">
                              <a:lumMod val="65000"/>
                              <a:lumOff val="35000"/>
                            </a:schemeClr>
                          </a:solidFill>
                          <a:latin typeface="+mn-lt"/>
                          <a:ea typeface="+mn-ea"/>
                          <a:cs typeface="+mn-cs"/>
                        </a:rPr>
                        <a:t>28th – 31st </a:t>
                      </a:r>
                      <a:br>
                        <a:rPr lang="en-GB" sz="700" b="0" kern="1200" dirty="0">
                          <a:solidFill>
                            <a:schemeClr val="tx1">
                              <a:lumMod val="65000"/>
                              <a:lumOff val="35000"/>
                            </a:schemeClr>
                          </a:solidFill>
                          <a:latin typeface="+mn-lt"/>
                          <a:ea typeface="+mn-ea"/>
                          <a:cs typeface="+mn-cs"/>
                        </a:rPr>
                      </a:br>
                      <a:r>
                        <a:rPr lang="en-GB" sz="700" b="0" kern="1200" dirty="0">
                          <a:solidFill>
                            <a:schemeClr val="tx1">
                              <a:lumMod val="65000"/>
                              <a:lumOff val="35000"/>
                            </a:schemeClr>
                          </a:solidFill>
                          <a:latin typeface="+mn-lt"/>
                          <a:ea typeface="+mn-ea"/>
                          <a:cs typeface="+mn-cs"/>
                        </a:rPr>
                        <a:t>Jan ’22</a:t>
                      </a:r>
                    </a:p>
                  </a:txBody>
                  <a:tcPr marL="6350" marR="6350" marT="635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kern="1200">
                          <a:solidFill>
                            <a:schemeClr val="tx1">
                              <a:lumMod val="65000"/>
                              <a:lumOff val="35000"/>
                            </a:schemeClr>
                          </a:solidFill>
                          <a:latin typeface="+mn-lt"/>
                          <a:ea typeface="+mn-ea"/>
                          <a:cs typeface="+mn-cs"/>
                        </a:rPr>
                        <a:t>10th  – 17th </a:t>
                      </a:r>
                      <a:br>
                        <a:rPr lang="en-GB" sz="700" b="0" kern="1200">
                          <a:solidFill>
                            <a:schemeClr val="tx1">
                              <a:lumMod val="65000"/>
                              <a:lumOff val="35000"/>
                            </a:schemeClr>
                          </a:solidFill>
                          <a:latin typeface="+mn-lt"/>
                          <a:ea typeface="+mn-ea"/>
                          <a:cs typeface="+mn-cs"/>
                        </a:rPr>
                      </a:br>
                      <a:r>
                        <a:rPr lang="en-GB" sz="700" b="0" kern="1200">
                          <a:solidFill>
                            <a:schemeClr val="tx1">
                              <a:lumMod val="65000"/>
                              <a:lumOff val="35000"/>
                            </a:schemeClr>
                          </a:solidFill>
                          <a:latin typeface="+mn-lt"/>
                          <a:ea typeface="+mn-ea"/>
                          <a:cs typeface="+mn-cs"/>
                        </a:rPr>
                        <a:t>June ‘22</a:t>
                      </a:r>
                    </a:p>
                  </a:txBody>
                  <a:tcPr marL="6350" marR="6350" marT="635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700" b="0" kern="1200" dirty="0">
                          <a:solidFill>
                            <a:schemeClr val="tx1">
                              <a:lumMod val="65000"/>
                              <a:lumOff val="35000"/>
                            </a:schemeClr>
                          </a:solidFill>
                          <a:latin typeface="+mn-lt"/>
                          <a:ea typeface="+mn-ea"/>
                          <a:cs typeface="+mn-cs"/>
                        </a:rPr>
                        <a:t>29th Aug – </a:t>
                      </a:r>
                      <a:br>
                        <a:rPr lang="en-US" sz="700" b="0" kern="1200" dirty="0">
                          <a:solidFill>
                            <a:schemeClr val="tx1">
                              <a:lumMod val="65000"/>
                              <a:lumOff val="35000"/>
                            </a:schemeClr>
                          </a:solidFill>
                          <a:latin typeface="+mn-lt"/>
                          <a:ea typeface="+mn-ea"/>
                          <a:cs typeface="+mn-cs"/>
                        </a:rPr>
                      </a:br>
                      <a:r>
                        <a:rPr lang="en-US" sz="700" b="0" kern="1200" dirty="0">
                          <a:solidFill>
                            <a:schemeClr val="tx1">
                              <a:lumMod val="65000"/>
                              <a:lumOff val="35000"/>
                            </a:schemeClr>
                          </a:solidFill>
                          <a:latin typeface="+mn-lt"/>
                          <a:ea typeface="+mn-ea"/>
                          <a:cs typeface="+mn-cs"/>
                        </a:rPr>
                        <a:t>5th Sept ‘22</a:t>
                      </a:r>
                    </a:p>
                  </a:txBody>
                  <a:tcPr marL="6350" marR="6350" marT="635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kern="1200" dirty="0">
                          <a:solidFill>
                            <a:schemeClr val="tx1">
                              <a:lumMod val="65000"/>
                              <a:lumOff val="35000"/>
                            </a:schemeClr>
                          </a:solidFill>
                          <a:latin typeface="+mn-lt"/>
                          <a:ea typeface="+mn-ea"/>
                          <a:cs typeface="+mn-cs"/>
                        </a:rPr>
                        <a:t>6th – 19th </a:t>
                      </a:r>
                      <a:br>
                        <a:rPr lang="en-GB" sz="700" b="0" kern="1200" dirty="0">
                          <a:solidFill>
                            <a:schemeClr val="tx1">
                              <a:lumMod val="65000"/>
                              <a:lumOff val="35000"/>
                            </a:schemeClr>
                          </a:solidFill>
                          <a:latin typeface="+mn-lt"/>
                          <a:ea typeface="+mn-ea"/>
                          <a:cs typeface="+mn-cs"/>
                        </a:rPr>
                      </a:br>
                      <a:r>
                        <a:rPr lang="en-GB" sz="700" b="0" kern="1200" dirty="0">
                          <a:solidFill>
                            <a:schemeClr val="tx1">
                              <a:lumMod val="65000"/>
                              <a:lumOff val="35000"/>
                            </a:schemeClr>
                          </a:solidFill>
                          <a:latin typeface="+mn-lt"/>
                          <a:ea typeface="+mn-ea"/>
                          <a:cs typeface="+mn-cs"/>
                        </a:rPr>
                        <a:t>Sept ‘22</a:t>
                      </a:r>
                    </a:p>
                  </a:txBody>
                  <a:tcPr marL="6350" marR="6350" marT="635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700" b="0" kern="1200" dirty="0">
                          <a:solidFill>
                            <a:schemeClr val="tx1">
                              <a:lumMod val="65000"/>
                              <a:lumOff val="35000"/>
                            </a:schemeClr>
                          </a:solidFill>
                          <a:latin typeface="+mn-lt"/>
                          <a:ea typeface="+mn-ea"/>
                          <a:cs typeface="+mn-cs"/>
                        </a:rPr>
                        <a:t>20th Sept – </a:t>
                      </a:r>
                      <a:br>
                        <a:rPr lang="en-US" sz="700" b="0" kern="1200" dirty="0">
                          <a:solidFill>
                            <a:schemeClr val="tx1">
                              <a:lumMod val="65000"/>
                              <a:lumOff val="35000"/>
                            </a:schemeClr>
                          </a:solidFill>
                          <a:latin typeface="+mn-lt"/>
                          <a:ea typeface="+mn-ea"/>
                          <a:cs typeface="+mn-cs"/>
                        </a:rPr>
                      </a:br>
                      <a:r>
                        <a:rPr lang="en-US" sz="700" b="0" kern="1200" dirty="0">
                          <a:solidFill>
                            <a:schemeClr val="tx1">
                              <a:lumMod val="65000"/>
                              <a:lumOff val="35000"/>
                            </a:schemeClr>
                          </a:solidFill>
                          <a:latin typeface="+mn-lt"/>
                          <a:ea typeface="+mn-ea"/>
                          <a:cs typeface="+mn-cs"/>
                        </a:rPr>
                        <a:t>3rd Oct '22</a:t>
                      </a:r>
                    </a:p>
                  </a:txBody>
                  <a:tcPr marL="6350" marR="6350" marT="635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kern="1200">
                          <a:solidFill>
                            <a:schemeClr val="tx1">
                              <a:lumMod val="65000"/>
                              <a:lumOff val="35000"/>
                            </a:schemeClr>
                          </a:solidFill>
                          <a:latin typeface="+mn-lt"/>
                          <a:ea typeface="+mn-ea"/>
                          <a:cs typeface="+mn-cs"/>
                        </a:rPr>
                        <a:t>4th – 17th </a:t>
                      </a:r>
                      <a:br>
                        <a:rPr lang="en-GB" sz="700" b="0" kern="1200">
                          <a:solidFill>
                            <a:schemeClr val="tx1">
                              <a:lumMod val="65000"/>
                              <a:lumOff val="35000"/>
                            </a:schemeClr>
                          </a:solidFill>
                          <a:latin typeface="+mn-lt"/>
                          <a:ea typeface="+mn-ea"/>
                          <a:cs typeface="+mn-cs"/>
                        </a:rPr>
                      </a:br>
                      <a:r>
                        <a:rPr lang="en-GB" sz="700" b="0" kern="1200">
                          <a:solidFill>
                            <a:schemeClr val="tx1">
                              <a:lumMod val="65000"/>
                              <a:lumOff val="35000"/>
                            </a:schemeClr>
                          </a:solidFill>
                          <a:latin typeface="+mn-lt"/>
                          <a:ea typeface="+mn-ea"/>
                          <a:cs typeface="+mn-cs"/>
                        </a:rPr>
                        <a:t>Oct '22</a:t>
                      </a:r>
                    </a:p>
                  </a:txBody>
                  <a:tcPr marL="6350" marR="6350" marT="635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kern="1200" dirty="0">
                          <a:solidFill>
                            <a:schemeClr val="tx1">
                              <a:lumMod val="65000"/>
                              <a:lumOff val="35000"/>
                            </a:schemeClr>
                          </a:solidFill>
                          <a:latin typeface="+mn-lt"/>
                          <a:ea typeface="+mn-ea"/>
                          <a:cs typeface="+mn-cs"/>
                        </a:rPr>
                        <a:t>18th – 31st </a:t>
                      </a:r>
                      <a:br>
                        <a:rPr lang="en-GB" sz="700" b="0" kern="1200" dirty="0">
                          <a:solidFill>
                            <a:schemeClr val="tx1">
                              <a:lumMod val="65000"/>
                              <a:lumOff val="35000"/>
                            </a:schemeClr>
                          </a:solidFill>
                          <a:latin typeface="+mn-lt"/>
                          <a:ea typeface="+mn-ea"/>
                          <a:cs typeface="+mn-cs"/>
                        </a:rPr>
                      </a:br>
                      <a:r>
                        <a:rPr lang="en-GB" sz="700" b="0" kern="1200" dirty="0">
                          <a:solidFill>
                            <a:schemeClr val="tx1">
                              <a:lumMod val="65000"/>
                              <a:lumOff val="35000"/>
                            </a:schemeClr>
                          </a:solidFill>
                          <a:latin typeface="+mn-lt"/>
                          <a:ea typeface="+mn-ea"/>
                          <a:cs typeface="+mn-cs"/>
                        </a:rPr>
                        <a:t>Oct '22</a:t>
                      </a:r>
                    </a:p>
                  </a:txBody>
                  <a:tcPr marL="6350" marR="6350" marT="635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kern="1200">
                          <a:solidFill>
                            <a:schemeClr val="tx1">
                              <a:lumMod val="65000"/>
                              <a:lumOff val="35000"/>
                            </a:schemeClr>
                          </a:solidFill>
                          <a:latin typeface="+mn-lt"/>
                          <a:ea typeface="+mn-ea"/>
                          <a:cs typeface="+mn-cs"/>
                        </a:rPr>
                        <a:t>1st - 14th </a:t>
                      </a:r>
                      <a:br>
                        <a:rPr lang="en-GB" sz="700" b="0" kern="1200">
                          <a:solidFill>
                            <a:schemeClr val="tx1">
                              <a:lumMod val="65000"/>
                              <a:lumOff val="35000"/>
                            </a:schemeClr>
                          </a:solidFill>
                          <a:latin typeface="+mn-lt"/>
                          <a:ea typeface="+mn-ea"/>
                          <a:cs typeface="+mn-cs"/>
                        </a:rPr>
                      </a:br>
                      <a:r>
                        <a:rPr lang="en-GB" sz="700" b="0" kern="1200">
                          <a:solidFill>
                            <a:schemeClr val="tx1">
                              <a:lumMod val="65000"/>
                              <a:lumOff val="35000"/>
                            </a:schemeClr>
                          </a:solidFill>
                          <a:latin typeface="+mn-lt"/>
                          <a:ea typeface="+mn-ea"/>
                          <a:cs typeface="+mn-cs"/>
                        </a:rPr>
                        <a:t>Nov '22</a:t>
                      </a:r>
                    </a:p>
                  </a:txBody>
                  <a:tcPr marL="6350" marR="6350" marT="635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kern="1200" dirty="0">
                          <a:solidFill>
                            <a:schemeClr val="tx1">
                              <a:lumMod val="65000"/>
                              <a:lumOff val="35000"/>
                            </a:schemeClr>
                          </a:solidFill>
                          <a:latin typeface="+mn-lt"/>
                          <a:ea typeface="+mn-ea"/>
                          <a:cs typeface="+mn-cs"/>
                        </a:rPr>
                        <a:t>15th - 28th </a:t>
                      </a:r>
                      <a:br>
                        <a:rPr lang="en-GB" sz="700" b="0" kern="1200" dirty="0">
                          <a:solidFill>
                            <a:schemeClr val="tx1">
                              <a:lumMod val="65000"/>
                              <a:lumOff val="35000"/>
                            </a:schemeClr>
                          </a:solidFill>
                          <a:latin typeface="+mn-lt"/>
                          <a:ea typeface="+mn-ea"/>
                          <a:cs typeface="+mn-cs"/>
                        </a:rPr>
                      </a:br>
                      <a:r>
                        <a:rPr lang="en-GB" sz="700" b="0" kern="1200" dirty="0">
                          <a:solidFill>
                            <a:schemeClr val="tx1">
                              <a:lumMod val="65000"/>
                              <a:lumOff val="35000"/>
                            </a:schemeClr>
                          </a:solidFill>
                          <a:latin typeface="+mn-lt"/>
                          <a:ea typeface="+mn-ea"/>
                          <a:cs typeface="+mn-cs"/>
                        </a:rPr>
                        <a:t>Nov '22</a:t>
                      </a:r>
                    </a:p>
                  </a:txBody>
                  <a:tcPr marL="6350" marR="6350" marT="635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700" b="0" kern="1200">
                          <a:solidFill>
                            <a:schemeClr val="tx1">
                              <a:lumMod val="65000"/>
                              <a:lumOff val="35000"/>
                            </a:schemeClr>
                          </a:solidFill>
                          <a:latin typeface="+mn-lt"/>
                          <a:ea typeface="+mn-ea"/>
                          <a:cs typeface="+mn-cs"/>
                        </a:rPr>
                        <a:t>29th Nov - 12th Dec '22</a:t>
                      </a:r>
                    </a:p>
                  </a:txBody>
                  <a:tcPr marL="6350" marR="6350" marT="635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700" b="0" kern="1200">
                          <a:solidFill>
                            <a:schemeClr val="tx1">
                              <a:lumMod val="65000"/>
                              <a:lumOff val="35000"/>
                            </a:schemeClr>
                          </a:solidFill>
                          <a:latin typeface="+mn-lt"/>
                          <a:ea typeface="+mn-ea"/>
                          <a:cs typeface="+mn-cs"/>
                        </a:rPr>
                        <a:t>13th Dec '22 -</a:t>
                      </a:r>
                      <a:br>
                        <a:rPr lang="en-US" sz="700" b="0" kern="1200">
                          <a:solidFill>
                            <a:schemeClr val="tx1">
                              <a:lumMod val="65000"/>
                              <a:lumOff val="35000"/>
                            </a:schemeClr>
                          </a:solidFill>
                          <a:latin typeface="+mn-lt"/>
                          <a:ea typeface="+mn-ea"/>
                          <a:cs typeface="+mn-cs"/>
                        </a:rPr>
                      </a:br>
                      <a:r>
                        <a:rPr lang="en-US" sz="700" b="0" kern="1200">
                          <a:solidFill>
                            <a:schemeClr val="tx1">
                              <a:lumMod val="65000"/>
                              <a:lumOff val="35000"/>
                            </a:schemeClr>
                          </a:solidFill>
                          <a:latin typeface="+mn-lt"/>
                          <a:ea typeface="+mn-ea"/>
                          <a:cs typeface="+mn-cs"/>
                        </a:rPr>
                        <a:t>2nd Jan '23</a:t>
                      </a:r>
                    </a:p>
                  </a:txBody>
                  <a:tcPr marL="6350" marR="6350" marT="635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kern="1200" dirty="0">
                          <a:solidFill>
                            <a:schemeClr val="tx1">
                              <a:lumMod val="65000"/>
                              <a:lumOff val="35000"/>
                            </a:schemeClr>
                          </a:solidFill>
                          <a:latin typeface="+mn-lt"/>
                          <a:ea typeface="+mn-ea"/>
                          <a:cs typeface="+mn-cs"/>
                        </a:rPr>
                        <a:t>3rd - 16th </a:t>
                      </a:r>
                      <a:br>
                        <a:rPr lang="en-GB" sz="700" b="0" kern="1200" dirty="0">
                          <a:solidFill>
                            <a:schemeClr val="tx1">
                              <a:lumMod val="65000"/>
                              <a:lumOff val="35000"/>
                            </a:schemeClr>
                          </a:solidFill>
                          <a:latin typeface="+mn-lt"/>
                          <a:ea typeface="+mn-ea"/>
                          <a:cs typeface="+mn-cs"/>
                        </a:rPr>
                      </a:br>
                      <a:r>
                        <a:rPr lang="en-GB" sz="700" b="0" kern="1200" dirty="0">
                          <a:solidFill>
                            <a:schemeClr val="tx1">
                              <a:lumMod val="65000"/>
                              <a:lumOff val="35000"/>
                            </a:schemeClr>
                          </a:solidFill>
                          <a:latin typeface="+mn-lt"/>
                          <a:ea typeface="+mn-ea"/>
                          <a:cs typeface="+mn-cs"/>
                        </a:rPr>
                        <a:t>Jan '23</a:t>
                      </a:r>
                    </a:p>
                  </a:txBody>
                  <a:tcPr marL="6350" marR="6350" marT="635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700" b="0" kern="1200">
                          <a:solidFill>
                            <a:schemeClr val="tx1">
                              <a:lumMod val="65000"/>
                              <a:lumOff val="35000"/>
                            </a:schemeClr>
                          </a:solidFill>
                          <a:latin typeface="+mn-lt"/>
                          <a:ea typeface="+mn-ea"/>
                          <a:cs typeface="+mn-cs"/>
                        </a:rPr>
                        <a:t>17th Jan - 30th Jan '23</a:t>
                      </a:r>
                    </a:p>
                  </a:txBody>
                  <a:tcPr marL="6350" marR="6350" marT="635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kern="1200" dirty="0">
                          <a:solidFill>
                            <a:schemeClr val="tx1">
                              <a:lumMod val="65000"/>
                              <a:lumOff val="35000"/>
                            </a:schemeClr>
                          </a:solidFill>
                          <a:latin typeface="+mn-lt"/>
                          <a:ea typeface="+mn-ea"/>
                          <a:cs typeface="+mn-cs"/>
                        </a:rPr>
                        <a:t>31st Jan - 13th Feb'23</a:t>
                      </a:r>
                    </a:p>
                  </a:txBody>
                  <a:tcPr marL="6350" marR="6350" marT="635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60913841"/>
                  </a:ext>
                </a:extLst>
              </a:tr>
            </a:tbl>
          </a:graphicData>
        </a:graphic>
      </p:graphicFrame>
      <p:sp>
        <p:nvSpPr>
          <p:cNvPr id="4" name="Footer Placeholder 3">
            <a:extLst>
              <a:ext uri="{FF2B5EF4-FFF2-40B4-BE49-F238E27FC236}">
                <a16:creationId xmlns:a16="http://schemas.microsoft.com/office/drawing/2014/main" id="{D4BA002E-5220-BF7C-A5D8-476F18678B0B}"/>
              </a:ext>
            </a:extLst>
          </p:cNvPr>
          <p:cNvSpPr>
            <a:spLocks noGrp="1"/>
          </p:cNvSpPr>
          <p:nvPr>
            <p:ph type="ftr" sz="quarter" idx="10"/>
          </p:nvPr>
        </p:nvSpPr>
        <p:spPr>
          <a:xfrm>
            <a:off x="1384852" y="6082209"/>
            <a:ext cx="10007606" cy="363600"/>
          </a:xfrm>
        </p:spPr>
        <p:txBody>
          <a:bodyPr/>
          <a:lstStyle/>
          <a:p>
            <a:pPr>
              <a:buClr>
                <a:srgbClr val="888888"/>
              </a:buClr>
              <a:buSzPts val="1200"/>
              <a:defRPr/>
            </a:pPr>
            <a:r>
              <a:rPr lang="en-GB" sz="800" dirty="0"/>
              <a:t>Source: Basis Research. Interim PPT / COVID-19 Pilot / Public Perceptions Tracker. C3. / G1bii. / C17a. Which, if any, of the following did you do once you’d taken your most recent rapid lateral flow test? </a:t>
            </a:r>
          </a:p>
          <a:p>
            <a:pPr marL="0" marR="0" lvl="0" indent="0" algn="l" defTabSz="914400" rtl="0" eaLnBrk="1" fontAlgn="auto" latinLnBrk="0" hangingPunct="1">
              <a:lnSpc>
                <a:spcPct val="100000"/>
              </a:lnSpc>
              <a:spcBef>
                <a:spcPts val="0"/>
              </a:spcBef>
              <a:spcAft>
                <a:spcPts val="0"/>
              </a:spcAft>
              <a:buClr>
                <a:srgbClr val="888888"/>
              </a:buClr>
              <a:buSzPts val="1200"/>
              <a:buFontTx/>
              <a:buNone/>
              <a:tabLst/>
              <a:defRPr/>
            </a:pPr>
            <a:r>
              <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Base: All who have taken an LFD and the result was positive (n=c.150 per wave)</a:t>
            </a:r>
          </a:p>
        </p:txBody>
      </p:sp>
      <p:sp>
        <p:nvSpPr>
          <p:cNvPr id="5" name="Slide Number Placeholder 4">
            <a:extLst>
              <a:ext uri="{FF2B5EF4-FFF2-40B4-BE49-F238E27FC236}">
                <a16:creationId xmlns:a16="http://schemas.microsoft.com/office/drawing/2014/main" id="{A9522ABA-5723-47F7-FD0C-FF662B6D14EE}"/>
              </a:ext>
            </a:extLst>
          </p:cNvPr>
          <p:cNvSpPr>
            <a:spLocks noGrp="1"/>
          </p:cNvSpPr>
          <p:nvPr>
            <p:ph type="sldNum" sz="quarter" idx="11"/>
          </p:nvPr>
        </p:nvSpPr>
        <p:spPr/>
        <p:txBody>
          <a:bodyPr/>
          <a:lstStyle/>
          <a:p>
            <a:fld id="{344369E4-5DE7-46E5-874E-4FD437973785}" type="slidenum">
              <a:rPr lang="en-GB" smtClean="0"/>
              <a:pPr/>
              <a:t>18</a:t>
            </a:fld>
            <a:endParaRPr lang="en-GB" sz="1400"/>
          </a:p>
        </p:txBody>
      </p:sp>
      <p:sp>
        <p:nvSpPr>
          <p:cNvPr id="8" name="TextBox 7">
            <a:extLst>
              <a:ext uri="{FF2B5EF4-FFF2-40B4-BE49-F238E27FC236}">
                <a16:creationId xmlns:a16="http://schemas.microsoft.com/office/drawing/2014/main" id="{38BFF598-2146-1B5D-8294-CFFC4716ABA4}"/>
              </a:ext>
            </a:extLst>
          </p:cNvPr>
          <p:cNvSpPr txBox="1"/>
          <p:nvPr/>
        </p:nvSpPr>
        <p:spPr>
          <a:xfrm>
            <a:off x="626581" y="1161712"/>
            <a:ext cx="9913082" cy="276999"/>
          </a:xfrm>
          <a:prstGeom prst="rect">
            <a:avLst/>
          </a:prstGeom>
          <a:noFill/>
        </p:spPr>
        <p:txBody>
          <a:bodyPr wrap="square" lIns="90000" rIns="90000" rtlCol="0">
            <a:spAutoFit/>
          </a:bodyPr>
          <a:lstStyle/>
          <a:p>
            <a:r>
              <a:rPr lang="en-GB" sz="1200" b="1" dirty="0">
                <a:solidFill>
                  <a:srgbClr val="1D57A5">
                    <a:lumMod val="50000"/>
                  </a:srgbClr>
                </a:solidFill>
                <a:cs typeface="Arial" panose="020B0604020202020204" pitchFamily="34" charset="0"/>
              </a:rPr>
              <a:t>Actions taken after a positive test result | All who have taken a rapid lateral flow test and remember when they did and tested positive</a:t>
            </a:r>
          </a:p>
        </p:txBody>
      </p:sp>
    </p:spTree>
    <p:extLst>
      <p:ext uri="{BB962C8B-B14F-4D97-AF65-F5344CB8AC3E}">
        <p14:creationId xmlns:p14="http://schemas.microsoft.com/office/powerpoint/2010/main" val="1418926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8E8BC1-08B3-3306-3EFD-49387E04C49C}"/>
              </a:ext>
            </a:extLst>
          </p:cNvPr>
          <p:cNvSpPr>
            <a:spLocks/>
          </p:cNvSpPr>
          <p:nvPr/>
        </p:nvSpPr>
        <p:spPr>
          <a:xfrm>
            <a:off x="615956" y="1152023"/>
            <a:ext cx="11123857" cy="4821901"/>
          </a:xfrm>
          <a:prstGeom prst="rect">
            <a:avLst/>
          </a:prstGeom>
          <a:solidFill>
            <a:sysClr val="window" lastClr="FFFFFF"/>
          </a:solidFill>
          <a:ln w="19050" cap="flat" cmpd="sng" algn="ctr">
            <a:solidFill>
              <a:srgbClr val="1D57A5">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E7E6E6"/>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1727C86-FCF5-57FA-2E67-10D5CDD45B68}"/>
              </a:ext>
            </a:extLst>
          </p:cNvPr>
          <p:cNvSpPr txBox="1"/>
          <p:nvPr/>
        </p:nvSpPr>
        <p:spPr>
          <a:xfrm>
            <a:off x="626580" y="1161712"/>
            <a:ext cx="8274823" cy="276999"/>
          </a:xfrm>
          <a:prstGeom prst="rect">
            <a:avLst/>
          </a:prstGeom>
          <a:noFill/>
        </p:spPr>
        <p:txBody>
          <a:bodyPr wrap="square" lIns="90000" rIns="90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D57A5">
                    <a:lumMod val="50000"/>
                  </a:srgbClr>
                </a:solidFill>
                <a:effectLst/>
                <a:uLnTx/>
                <a:uFillTx/>
                <a:latin typeface="Arial" panose="020B0604020202020204"/>
                <a:ea typeface="+mn-ea"/>
                <a:cs typeface="Arial" panose="020B0604020202020204" pitchFamily="34" charset="0"/>
              </a:rPr>
              <a:t>Official LFD results </a:t>
            </a:r>
            <a:r>
              <a:rPr kumimoji="0" lang="en-US" sz="1200" b="1" i="0" u="none" strike="noStrike" kern="1200" cap="none" spc="0" normalizeH="0" baseline="0" noProof="0">
                <a:ln>
                  <a:noFill/>
                </a:ln>
                <a:solidFill>
                  <a:srgbClr val="1D57A5">
                    <a:lumMod val="50000"/>
                  </a:srgbClr>
                </a:solidFill>
                <a:effectLst/>
                <a:uLnTx/>
                <a:uFillTx/>
                <a:latin typeface="Arial" panose="020B0604020202020204"/>
                <a:ea typeface="+mn-ea"/>
                <a:cs typeface="Arial" panose="020B0604020202020204" pitchFamily="34" charset="0"/>
              </a:rPr>
              <a:t>registered versus </a:t>
            </a:r>
            <a:r>
              <a:rPr kumimoji="0" lang="en-US" sz="1200" b="1" i="0" u="none" strike="noStrike" kern="1200" cap="none" spc="0" normalizeH="0" baseline="0" noProof="0" dirty="0">
                <a:ln>
                  <a:noFill/>
                </a:ln>
                <a:solidFill>
                  <a:srgbClr val="1D57A5">
                    <a:lumMod val="50000"/>
                  </a:srgbClr>
                </a:solidFill>
                <a:effectLst/>
                <a:uLnTx/>
                <a:uFillTx/>
                <a:latin typeface="Arial" panose="020B0604020202020204"/>
                <a:ea typeface="+mn-ea"/>
                <a:cs typeface="Arial" panose="020B0604020202020204" pitchFamily="34" charset="0"/>
              </a:rPr>
              <a:t>estimated LFD taken | week commencing 2 week rolling view (in millions)</a:t>
            </a:r>
          </a:p>
        </p:txBody>
      </p:sp>
      <p:graphicFrame>
        <p:nvGraphicFramePr>
          <p:cNvPr id="8" name="Chart 7">
            <a:extLst>
              <a:ext uri="{FF2B5EF4-FFF2-40B4-BE49-F238E27FC236}">
                <a16:creationId xmlns:a16="http://schemas.microsoft.com/office/drawing/2014/main" id="{E73A1378-9DCD-DAE3-8533-E843EDBB4510}"/>
              </a:ext>
            </a:extLst>
          </p:cNvPr>
          <p:cNvGraphicFramePr/>
          <p:nvPr>
            <p:extLst>
              <p:ext uri="{D42A27DB-BD31-4B8C-83A1-F6EECF244321}">
                <p14:modId xmlns:p14="http://schemas.microsoft.com/office/powerpoint/2010/main" val="3562564905"/>
              </p:ext>
            </p:extLst>
          </p:nvPr>
        </p:nvGraphicFramePr>
        <p:xfrm>
          <a:off x="965771" y="1433010"/>
          <a:ext cx="10774041" cy="3925019"/>
        </p:xfrm>
        <a:graphic>
          <a:graphicData uri="http://schemas.openxmlformats.org/drawingml/2006/chart">
            <c:chart xmlns:c="http://schemas.openxmlformats.org/drawingml/2006/chart" xmlns:r="http://schemas.openxmlformats.org/officeDocument/2006/relationships" r:id="rId3"/>
          </a:graphicData>
        </a:graphic>
      </p:graphicFrame>
      <p:sp>
        <p:nvSpPr>
          <p:cNvPr id="11" name="Footer Placeholder 3">
            <a:extLst>
              <a:ext uri="{FF2B5EF4-FFF2-40B4-BE49-F238E27FC236}">
                <a16:creationId xmlns:a16="http://schemas.microsoft.com/office/drawing/2014/main" id="{C1C4163B-FD1D-C8C3-C12B-C500DA210B47}"/>
              </a:ext>
            </a:extLst>
          </p:cNvPr>
          <p:cNvSpPr txBox="1">
            <a:spLocks/>
          </p:cNvSpPr>
          <p:nvPr/>
        </p:nvSpPr>
        <p:spPr>
          <a:xfrm>
            <a:off x="965771" y="6067368"/>
            <a:ext cx="10007606" cy="363600"/>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888888"/>
              </a:buClr>
              <a:buSzPts val="1200"/>
              <a:buFontTx/>
              <a:buNone/>
              <a:tabLst/>
              <a:defRPr/>
            </a:pPr>
            <a:r>
              <a:rPr kumimoji="0" lang="en-US" sz="800" b="0" i="0" u="none" strike="noStrike" kern="1200" cap="none" spc="0" normalizeH="0" baseline="0" noProof="0" dirty="0">
                <a:ln>
                  <a:noFill/>
                </a:ln>
                <a:solidFill>
                  <a:srgbClr val="007C91"/>
                </a:solidFill>
                <a:effectLst/>
                <a:uLnTx/>
                <a:uFillTx/>
                <a:latin typeface="Arial"/>
                <a:ea typeface="+mn-ea"/>
                <a:cs typeface="Arial"/>
              </a:rPr>
              <a:t>Source: Basis Research, Interim COVID-19 Survey / LFD Demand and Fulfilment Survey / COVID Pilot / Public Perceptions Tracker. B1b / B3a / G1b / C9. When did you last take a COVID-19 test? D1 / B3aa / G1c / C19. In the last 2 weeks, how many rapid lateral flow tests, if any, have you personally taken in total? Base: All respondents (</a:t>
            </a:r>
            <a:r>
              <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n=c.1000 per wave)</a:t>
            </a:r>
          </a:p>
          <a:p>
            <a:pPr marL="0" marR="0" lvl="0" indent="0" algn="l" defTabSz="914400" rtl="0" eaLnBrk="1" fontAlgn="auto" latinLnBrk="0" hangingPunct="1">
              <a:lnSpc>
                <a:spcPct val="100000"/>
              </a:lnSpc>
              <a:spcBef>
                <a:spcPts val="0"/>
              </a:spcBef>
              <a:spcAft>
                <a:spcPts val="0"/>
              </a:spcAft>
              <a:buClr>
                <a:srgbClr val="888888"/>
              </a:buClr>
              <a:buSzPts val="1200"/>
              <a:buFontTx/>
              <a:buNone/>
              <a:tabLst/>
              <a:defRPr/>
            </a:pPr>
            <a:r>
              <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Official data from </a:t>
            </a:r>
            <a:r>
              <a:rPr lang="en-GB" dirty="0">
                <a:hlinkClick r:id="rId4"/>
              </a:rPr>
              <a:t>Metrics documentation | Coronavirus in the UK (data.gov.uk</a:t>
            </a:r>
            <a:r>
              <a:rPr kumimoji="0" lang="en-US"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 and LFD Distribution records held by UKHSA </a:t>
            </a:r>
            <a:endParaRPr kumimoji="0" lang="en-US" sz="800" b="0" i="0" u="none" strike="noStrike" kern="1200" cap="none" spc="0" normalizeH="0" baseline="0" noProof="0" dirty="0">
              <a:ln>
                <a:noFill/>
              </a:ln>
              <a:solidFill>
                <a:srgbClr val="007C91"/>
              </a:solidFill>
              <a:effectLst/>
              <a:uLnTx/>
              <a:uFillTx/>
              <a:latin typeface="Arial"/>
              <a:ea typeface="+mn-ea"/>
              <a:cs typeface="Arial"/>
            </a:endParaRPr>
          </a:p>
        </p:txBody>
      </p:sp>
      <p:sp>
        <p:nvSpPr>
          <p:cNvPr id="14" name="TextBox 13">
            <a:extLst>
              <a:ext uri="{FF2B5EF4-FFF2-40B4-BE49-F238E27FC236}">
                <a16:creationId xmlns:a16="http://schemas.microsoft.com/office/drawing/2014/main" id="{4D4364F9-CAE2-80EF-D30F-FF2C95ABBCD9}"/>
              </a:ext>
            </a:extLst>
          </p:cNvPr>
          <p:cNvSpPr txBox="1"/>
          <p:nvPr/>
        </p:nvSpPr>
        <p:spPr>
          <a:xfrm>
            <a:off x="565586" y="4945443"/>
            <a:ext cx="785611"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black">
                    <a:lumMod val="65000"/>
                    <a:lumOff val="35000"/>
                  </a:prstClr>
                </a:solidFill>
                <a:effectLst/>
                <a:uLnTx/>
                <a:uFillTx/>
                <a:latin typeface="Arial" panose="020B0604020202020204"/>
                <a:ea typeface="+mn-ea"/>
                <a:cs typeface="+mn-cs"/>
              </a:rPr>
              <a:t>w/c 2 week rolling</a:t>
            </a:r>
            <a:endParaRPr kumimoji="0" lang="en-GB" sz="800" b="0" i="1" u="none" strike="noStrike" kern="1200" cap="none" spc="0" normalizeH="0" baseline="0" noProof="0" dirty="0">
              <a:ln>
                <a:noFill/>
              </a:ln>
              <a:solidFill>
                <a:prstClr val="black">
                  <a:lumMod val="65000"/>
                  <a:lumOff val="35000"/>
                </a:prstClr>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77F78020-168B-F528-915C-06D3BCD57CF3}"/>
              </a:ext>
            </a:extLst>
          </p:cNvPr>
          <p:cNvSpPr txBox="1"/>
          <p:nvPr/>
        </p:nvSpPr>
        <p:spPr>
          <a:xfrm>
            <a:off x="565586" y="5446406"/>
            <a:ext cx="785611"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black">
                    <a:lumMod val="65000"/>
                    <a:lumOff val="35000"/>
                  </a:prstClr>
                </a:solidFill>
                <a:effectLst/>
                <a:uLnTx/>
                <a:uFillTx/>
                <a:latin typeface="Arial" panose="020B0604020202020204"/>
                <a:ea typeface="+mn-ea"/>
                <a:cs typeface="+mn-cs"/>
              </a:rPr>
              <a:t>Equivalent survey dates</a:t>
            </a:r>
            <a:endParaRPr kumimoji="0" lang="en-GB" sz="800" b="0" i="1" u="none" strike="noStrike" kern="1200" cap="none" spc="0" normalizeH="0" baseline="0" noProof="0" dirty="0">
              <a:ln>
                <a:noFill/>
              </a:ln>
              <a:solidFill>
                <a:prstClr val="black">
                  <a:lumMod val="65000"/>
                  <a:lumOff val="35000"/>
                </a:prstClr>
              </a:solidFill>
              <a:effectLst/>
              <a:uLnTx/>
              <a:uFillTx/>
              <a:latin typeface="Arial" panose="020B0604020202020204"/>
              <a:ea typeface="+mn-ea"/>
              <a:cs typeface="+mn-cs"/>
            </a:endParaRPr>
          </a:p>
        </p:txBody>
      </p:sp>
      <p:graphicFrame>
        <p:nvGraphicFramePr>
          <p:cNvPr id="16" name="Table 16">
            <a:extLst>
              <a:ext uri="{FF2B5EF4-FFF2-40B4-BE49-F238E27FC236}">
                <a16:creationId xmlns:a16="http://schemas.microsoft.com/office/drawing/2014/main" id="{A8C5EC4B-C740-15BF-A40B-3E3D93081F10}"/>
              </a:ext>
            </a:extLst>
          </p:cNvPr>
          <p:cNvGraphicFramePr>
            <a:graphicFrameLocks noGrp="1"/>
          </p:cNvGraphicFramePr>
          <p:nvPr/>
        </p:nvGraphicFramePr>
        <p:xfrm>
          <a:off x="1307204" y="5345808"/>
          <a:ext cx="10189568" cy="539750"/>
        </p:xfrm>
        <a:graphic>
          <a:graphicData uri="http://schemas.openxmlformats.org/drawingml/2006/table">
            <a:tbl>
              <a:tblPr firstRow="1" bandRow="1">
                <a:tableStyleId>{5C22544A-7EE6-4342-B048-85BDC9FD1C3A}</a:tableStyleId>
              </a:tblPr>
              <a:tblGrid>
                <a:gridCol w="318424">
                  <a:extLst>
                    <a:ext uri="{9D8B030D-6E8A-4147-A177-3AD203B41FA5}">
                      <a16:colId xmlns:a16="http://schemas.microsoft.com/office/drawing/2014/main" val="3680996357"/>
                    </a:ext>
                  </a:extLst>
                </a:gridCol>
                <a:gridCol w="318424">
                  <a:extLst>
                    <a:ext uri="{9D8B030D-6E8A-4147-A177-3AD203B41FA5}">
                      <a16:colId xmlns:a16="http://schemas.microsoft.com/office/drawing/2014/main" val="3774042340"/>
                    </a:ext>
                  </a:extLst>
                </a:gridCol>
                <a:gridCol w="318424">
                  <a:extLst>
                    <a:ext uri="{9D8B030D-6E8A-4147-A177-3AD203B41FA5}">
                      <a16:colId xmlns:a16="http://schemas.microsoft.com/office/drawing/2014/main" val="1431528836"/>
                    </a:ext>
                  </a:extLst>
                </a:gridCol>
                <a:gridCol w="318424">
                  <a:extLst>
                    <a:ext uri="{9D8B030D-6E8A-4147-A177-3AD203B41FA5}">
                      <a16:colId xmlns:a16="http://schemas.microsoft.com/office/drawing/2014/main" val="3759907115"/>
                    </a:ext>
                  </a:extLst>
                </a:gridCol>
                <a:gridCol w="318424">
                  <a:extLst>
                    <a:ext uri="{9D8B030D-6E8A-4147-A177-3AD203B41FA5}">
                      <a16:colId xmlns:a16="http://schemas.microsoft.com/office/drawing/2014/main" val="2854140967"/>
                    </a:ext>
                  </a:extLst>
                </a:gridCol>
                <a:gridCol w="318424">
                  <a:extLst>
                    <a:ext uri="{9D8B030D-6E8A-4147-A177-3AD203B41FA5}">
                      <a16:colId xmlns:a16="http://schemas.microsoft.com/office/drawing/2014/main" val="19394623"/>
                    </a:ext>
                  </a:extLst>
                </a:gridCol>
                <a:gridCol w="318424">
                  <a:extLst>
                    <a:ext uri="{9D8B030D-6E8A-4147-A177-3AD203B41FA5}">
                      <a16:colId xmlns:a16="http://schemas.microsoft.com/office/drawing/2014/main" val="1711995271"/>
                    </a:ext>
                  </a:extLst>
                </a:gridCol>
                <a:gridCol w="318424">
                  <a:extLst>
                    <a:ext uri="{9D8B030D-6E8A-4147-A177-3AD203B41FA5}">
                      <a16:colId xmlns:a16="http://schemas.microsoft.com/office/drawing/2014/main" val="1464408118"/>
                    </a:ext>
                  </a:extLst>
                </a:gridCol>
                <a:gridCol w="318424">
                  <a:extLst>
                    <a:ext uri="{9D8B030D-6E8A-4147-A177-3AD203B41FA5}">
                      <a16:colId xmlns:a16="http://schemas.microsoft.com/office/drawing/2014/main" val="1727886191"/>
                    </a:ext>
                  </a:extLst>
                </a:gridCol>
                <a:gridCol w="318424">
                  <a:extLst>
                    <a:ext uri="{9D8B030D-6E8A-4147-A177-3AD203B41FA5}">
                      <a16:colId xmlns:a16="http://schemas.microsoft.com/office/drawing/2014/main" val="3698636973"/>
                    </a:ext>
                  </a:extLst>
                </a:gridCol>
                <a:gridCol w="318424">
                  <a:extLst>
                    <a:ext uri="{9D8B030D-6E8A-4147-A177-3AD203B41FA5}">
                      <a16:colId xmlns:a16="http://schemas.microsoft.com/office/drawing/2014/main" val="2048643027"/>
                    </a:ext>
                  </a:extLst>
                </a:gridCol>
                <a:gridCol w="318424">
                  <a:extLst>
                    <a:ext uri="{9D8B030D-6E8A-4147-A177-3AD203B41FA5}">
                      <a16:colId xmlns:a16="http://schemas.microsoft.com/office/drawing/2014/main" val="2930661402"/>
                    </a:ext>
                  </a:extLst>
                </a:gridCol>
                <a:gridCol w="318424">
                  <a:extLst>
                    <a:ext uri="{9D8B030D-6E8A-4147-A177-3AD203B41FA5}">
                      <a16:colId xmlns:a16="http://schemas.microsoft.com/office/drawing/2014/main" val="400154610"/>
                    </a:ext>
                  </a:extLst>
                </a:gridCol>
                <a:gridCol w="318424">
                  <a:extLst>
                    <a:ext uri="{9D8B030D-6E8A-4147-A177-3AD203B41FA5}">
                      <a16:colId xmlns:a16="http://schemas.microsoft.com/office/drawing/2014/main" val="2441902976"/>
                    </a:ext>
                  </a:extLst>
                </a:gridCol>
                <a:gridCol w="318424">
                  <a:extLst>
                    <a:ext uri="{9D8B030D-6E8A-4147-A177-3AD203B41FA5}">
                      <a16:colId xmlns:a16="http://schemas.microsoft.com/office/drawing/2014/main" val="4202144608"/>
                    </a:ext>
                  </a:extLst>
                </a:gridCol>
                <a:gridCol w="318424">
                  <a:extLst>
                    <a:ext uri="{9D8B030D-6E8A-4147-A177-3AD203B41FA5}">
                      <a16:colId xmlns:a16="http://schemas.microsoft.com/office/drawing/2014/main" val="1075685722"/>
                    </a:ext>
                  </a:extLst>
                </a:gridCol>
                <a:gridCol w="318424">
                  <a:extLst>
                    <a:ext uri="{9D8B030D-6E8A-4147-A177-3AD203B41FA5}">
                      <a16:colId xmlns:a16="http://schemas.microsoft.com/office/drawing/2014/main" val="335864063"/>
                    </a:ext>
                  </a:extLst>
                </a:gridCol>
                <a:gridCol w="318424">
                  <a:extLst>
                    <a:ext uri="{9D8B030D-6E8A-4147-A177-3AD203B41FA5}">
                      <a16:colId xmlns:a16="http://schemas.microsoft.com/office/drawing/2014/main" val="3075634947"/>
                    </a:ext>
                  </a:extLst>
                </a:gridCol>
                <a:gridCol w="318424">
                  <a:extLst>
                    <a:ext uri="{9D8B030D-6E8A-4147-A177-3AD203B41FA5}">
                      <a16:colId xmlns:a16="http://schemas.microsoft.com/office/drawing/2014/main" val="319918347"/>
                    </a:ext>
                  </a:extLst>
                </a:gridCol>
                <a:gridCol w="318424">
                  <a:extLst>
                    <a:ext uri="{9D8B030D-6E8A-4147-A177-3AD203B41FA5}">
                      <a16:colId xmlns:a16="http://schemas.microsoft.com/office/drawing/2014/main" val="1320256500"/>
                    </a:ext>
                  </a:extLst>
                </a:gridCol>
                <a:gridCol w="318424">
                  <a:extLst>
                    <a:ext uri="{9D8B030D-6E8A-4147-A177-3AD203B41FA5}">
                      <a16:colId xmlns:a16="http://schemas.microsoft.com/office/drawing/2014/main" val="794093239"/>
                    </a:ext>
                  </a:extLst>
                </a:gridCol>
                <a:gridCol w="318424">
                  <a:extLst>
                    <a:ext uri="{9D8B030D-6E8A-4147-A177-3AD203B41FA5}">
                      <a16:colId xmlns:a16="http://schemas.microsoft.com/office/drawing/2014/main" val="1459823901"/>
                    </a:ext>
                  </a:extLst>
                </a:gridCol>
                <a:gridCol w="318424">
                  <a:extLst>
                    <a:ext uri="{9D8B030D-6E8A-4147-A177-3AD203B41FA5}">
                      <a16:colId xmlns:a16="http://schemas.microsoft.com/office/drawing/2014/main" val="3972127358"/>
                    </a:ext>
                  </a:extLst>
                </a:gridCol>
                <a:gridCol w="318424">
                  <a:extLst>
                    <a:ext uri="{9D8B030D-6E8A-4147-A177-3AD203B41FA5}">
                      <a16:colId xmlns:a16="http://schemas.microsoft.com/office/drawing/2014/main" val="1683064211"/>
                    </a:ext>
                  </a:extLst>
                </a:gridCol>
                <a:gridCol w="318424">
                  <a:extLst>
                    <a:ext uri="{9D8B030D-6E8A-4147-A177-3AD203B41FA5}">
                      <a16:colId xmlns:a16="http://schemas.microsoft.com/office/drawing/2014/main" val="1288751609"/>
                    </a:ext>
                  </a:extLst>
                </a:gridCol>
                <a:gridCol w="318424">
                  <a:extLst>
                    <a:ext uri="{9D8B030D-6E8A-4147-A177-3AD203B41FA5}">
                      <a16:colId xmlns:a16="http://schemas.microsoft.com/office/drawing/2014/main" val="318682771"/>
                    </a:ext>
                  </a:extLst>
                </a:gridCol>
                <a:gridCol w="318424">
                  <a:extLst>
                    <a:ext uri="{9D8B030D-6E8A-4147-A177-3AD203B41FA5}">
                      <a16:colId xmlns:a16="http://schemas.microsoft.com/office/drawing/2014/main" val="887959403"/>
                    </a:ext>
                  </a:extLst>
                </a:gridCol>
                <a:gridCol w="318424">
                  <a:extLst>
                    <a:ext uri="{9D8B030D-6E8A-4147-A177-3AD203B41FA5}">
                      <a16:colId xmlns:a16="http://schemas.microsoft.com/office/drawing/2014/main" val="2363472004"/>
                    </a:ext>
                  </a:extLst>
                </a:gridCol>
                <a:gridCol w="318424">
                  <a:extLst>
                    <a:ext uri="{9D8B030D-6E8A-4147-A177-3AD203B41FA5}">
                      <a16:colId xmlns:a16="http://schemas.microsoft.com/office/drawing/2014/main" val="3686049663"/>
                    </a:ext>
                  </a:extLst>
                </a:gridCol>
                <a:gridCol w="318424">
                  <a:extLst>
                    <a:ext uri="{9D8B030D-6E8A-4147-A177-3AD203B41FA5}">
                      <a16:colId xmlns:a16="http://schemas.microsoft.com/office/drawing/2014/main" val="1420061023"/>
                    </a:ext>
                  </a:extLst>
                </a:gridCol>
                <a:gridCol w="318424">
                  <a:extLst>
                    <a:ext uri="{9D8B030D-6E8A-4147-A177-3AD203B41FA5}">
                      <a16:colId xmlns:a16="http://schemas.microsoft.com/office/drawing/2014/main" val="3944316593"/>
                    </a:ext>
                  </a:extLst>
                </a:gridCol>
                <a:gridCol w="318424">
                  <a:extLst>
                    <a:ext uri="{9D8B030D-6E8A-4147-A177-3AD203B41FA5}">
                      <a16:colId xmlns:a16="http://schemas.microsoft.com/office/drawing/2014/main" val="1364627948"/>
                    </a:ext>
                  </a:extLst>
                </a:gridCol>
              </a:tblGrid>
              <a:tr h="223904">
                <a:tc>
                  <a:txBody>
                    <a:bodyPr/>
                    <a:lstStyle/>
                    <a:p>
                      <a:pPr algn="ctr" fontAlgn="b"/>
                      <a:r>
                        <a:rPr lang="en-GB" sz="700" b="0" i="0" kern="1200" dirty="0">
                          <a:solidFill>
                            <a:schemeClr val="tx1">
                              <a:lumMod val="65000"/>
                              <a:lumOff val="35000"/>
                            </a:schemeClr>
                          </a:solidFill>
                          <a:latin typeface="+mn-lt"/>
                          <a:ea typeface="+mn-ea"/>
                          <a:cs typeface="+mn-cs"/>
                        </a:rPr>
                        <a:t>3rd - 20th Dec '21</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US" sz="700" b="0" i="0" kern="1200" dirty="0">
                          <a:solidFill>
                            <a:schemeClr val="tx1">
                              <a:lumMod val="65000"/>
                              <a:lumOff val="35000"/>
                            </a:schemeClr>
                          </a:solidFill>
                          <a:latin typeface="+mn-lt"/>
                          <a:ea typeface="+mn-ea"/>
                          <a:cs typeface="+mn-cs"/>
                        </a:rPr>
                        <a:t>15th Dec - 4th Jan '22</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US" sz="700" b="0" i="0" kern="1200" dirty="0">
                          <a:solidFill>
                            <a:schemeClr val="tx1">
                              <a:lumMod val="65000"/>
                              <a:lumOff val="35000"/>
                            </a:schemeClr>
                          </a:solidFill>
                          <a:latin typeface="+mn-lt"/>
                          <a:ea typeface="+mn-ea"/>
                          <a:cs typeface="+mn-cs"/>
                        </a:rPr>
                        <a:t>31st Dec - 17th Jan '22</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GB" sz="700" b="0" i="0" kern="1200" dirty="0">
                          <a:solidFill>
                            <a:schemeClr val="tx1">
                              <a:lumMod val="65000"/>
                              <a:lumOff val="35000"/>
                            </a:schemeClr>
                          </a:solidFill>
                          <a:latin typeface="+mn-lt"/>
                          <a:ea typeface="+mn-ea"/>
                          <a:cs typeface="+mn-cs"/>
                        </a:rPr>
                        <a:t>14th - 31st Jan '22</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GB" sz="700" b="0" i="0" kern="1200" dirty="0">
                          <a:solidFill>
                            <a:schemeClr val="tx1">
                              <a:lumMod val="65000"/>
                              <a:lumOff val="35000"/>
                            </a:schemeClr>
                          </a:solidFill>
                          <a:latin typeface="+mn-lt"/>
                          <a:ea typeface="+mn-ea"/>
                          <a:cs typeface="+mn-cs"/>
                        </a:rPr>
                        <a:t>1st - 16th Feb '22</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700" b="0" i="0" kern="1200" dirty="0">
                        <a:solidFill>
                          <a:schemeClr val="tx1">
                            <a:lumMod val="65000"/>
                            <a:lumOff val="35000"/>
                          </a:schemeClr>
                        </a:solidFill>
                        <a:latin typeface="+mn-lt"/>
                        <a:ea typeface="+mn-ea"/>
                        <a:cs typeface="+mn-cs"/>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700" b="0" i="0" kern="1200">
                        <a:solidFill>
                          <a:schemeClr val="tx1">
                            <a:lumMod val="65000"/>
                            <a:lumOff val="35000"/>
                          </a:schemeClr>
                        </a:solidFill>
                        <a:latin typeface="+mn-lt"/>
                        <a:ea typeface="+mn-ea"/>
                        <a:cs typeface="+mn-cs"/>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700" b="0" i="0" kern="1200" dirty="0">
                        <a:solidFill>
                          <a:schemeClr val="tx1">
                            <a:lumMod val="65000"/>
                            <a:lumOff val="35000"/>
                          </a:schemeClr>
                        </a:solidFill>
                        <a:latin typeface="+mn-lt"/>
                        <a:ea typeface="+mn-ea"/>
                        <a:cs typeface="+mn-cs"/>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US" sz="700" b="0" i="0" kern="1200" dirty="0">
                          <a:solidFill>
                            <a:schemeClr val="tx1">
                              <a:lumMod val="65000"/>
                              <a:lumOff val="35000"/>
                            </a:schemeClr>
                          </a:solidFill>
                          <a:latin typeface="+mn-lt"/>
                          <a:ea typeface="+mn-ea"/>
                          <a:cs typeface="+mn-cs"/>
                        </a:rPr>
                        <a:t>16th Mar - 4th April '22</a:t>
                      </a:r>
                    </a:p>
                  </a:txBody>
                  <a:tcPr marL="6350" marR="6350" marT="635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700" b="0" i="0" kern="1200" dirty="0">
                        <a:solidFill>
                          <a:schemeClr val="tx1">
                            <a:lumMod val="65000"/>
                            <a:lumOff val="35000"/>
                          </a:schemeClr>
                        </a:solidFill>
                        <a:latin typeface="+mn-lt"/>
                        <a:ea typeface="+mn-ea"/>
                        <a:cs typeface="+mn-cs"/>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US" sz="700" b="0" i="0" kern="1200" dirty="0">
                          <a:solidFill>
                            <a:schemeClr val="tx1">
                              <a:lumMod val="65000"/>
                              <a:lumOff val="35000"/>
                            </a:schemeClr>
                          </a:solidFill>
                          <a:latin typeface="+mn-lt"/>
                          <a:ea typeface="+mn-ea"/>
                          <a:cs typeface="+mn-cs"/>
                        </a:rPr>
                        <a:t>15th Apr - 3rd May '22</a:t>
                      </a:r>
                    </a:p>
                  </a:txBody>
                  <a:tcPr marL="6350" marR="6350" marT="635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700" b="0" i="0" kern="1200" dirty="0">
                        <a:solidFill>
                          <a:schemeClr val="tx1">
                            <a:lumMod val="65000"/>
                            <a:lumOff val="35000"/>
                          </a:schemeClr>
                        </a:solidFill>
                        <a:latin typeface="+mn-lt"/>
                        <a:ea typeface="+mn-ea"/>
                        <a:cs typeface="+mn-cs"/>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700" b="0" i="0" kern="1200" dirty="0">
                        <a:solidFill>
                          <a:schemeClr val="tx1">
                            <a:lumMod val="65000"/>
                            <a:lumOff val="35000"/>
                          </a:schemeClr>
                        </a:solidFill>
                        <a:latin typeface="+mn-lt"/>
                        <a:ea typeface="+mn-ea"/>
                        <a:cs typeface="+mn-cs"/>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US" sz="700" b="0" i="0" kern="1200" dirty="0">
                          <a:solidFill>
                            <a:schemeClr val="tx1">
                              <a:lumMod val="65000"/>
                              <a:lumOff val="35000"/>
                            </a:schemeClr>
                          </a:solidFill>
                          <a:latin typeface="+mn-lt"/>
                          <a:ea typeface="+mn-ea"/>
                          <a:cs typeface="+mn-cs"/>
                        </a:rPr>
                        <a:t>27th May - 17th June '22</a:t>
                      </a:r>
                    </a:p>
                  </a:txBody>
                  <a:tcPr marL="6350" marR="6350" marT="635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700" b="0" i="0" kern="1200" dirty="0">
                        <a:solidFill>
                          <a:schemeClr val="tx1">
                            <a:lumMod val="65000"/>
                            <a:lumOff val="35000"/>
                          </a:schemeClr>
                        </a:solidFill>
                        <a:latin typeface="+mn-lt"/>
                        <a:ea typeface="+mn-ea"/>
                        <a:cs typeface="+mn-cs"/>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700" b="0" i="0" kern="1200" dirty="0">
                        <a:solidFill>
                          <a:schemeClr val="tx1">
                            <a:lumMod val="65000"/>
                            <a:lumOff val="35000"/>
                          </a:schemeClr>
                        </a:solidFill>
                        <a:latin typeface="+mn-lt"/>
                        <a:ea typeface="+mn-ea"/>
                        <a:cs typeface="+mn-cs"/>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700" b="0" i="0" kern="1200" dirty="0">
                        <a:solidFill>
                          <a:schemeClr val="tx1">
                            <a:lumMod val="65000"/>
                            <a:lumOff val="35000"/>
                          </a:schemeClr>
                        </a:solidFill>
                        <a:latin typeface="+mn-lt"/>
                        <a:ea typeface="+mn-ea"/>
                        <a:cs typeface="+mn-cs"/>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700" b="0" i="0" kern="1200" dirty="0">
                        <a:solidFill>
                          <a:schemeClr val="tx1">
                            <a:lumMod val="65000"/>
                            <a:lumOff val="35000"/>
                          </a:schemeClr>
                        </a:solidFill>
                        <a:latin typeface="+mn-lt"/>
                        <a:ea typeface="+mn-ea"/>
                        <a:cs typeface="+mn-cs"/>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endParaRPr lang="en-US" sz="700" b="0" i="0" kern="1200" dirty="0">
                        <a:solidFill>
                          <a:schemeClr val="tx1">
                            <a:lumMod val="65000"/>
                            <a:lumOff val="35000"/>
                          </a:schemeClr>
                        </a:solidFill>
                        <a:latin typeface="+mn-lt"/>
                        <a:ea typeface="+mn-ea"/>
                        <a:cs typeface="+mn-cs"/>
                      </a:endParaRPr>
                    </a:p>
                  </a:txBody>
                  <a:tcPr marL="6350" marR="6350" marT="635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0" i="0" kern="1200" dirty="0">
                          <a:solidFill>
                            <a:schemeClr val="tx1">
                              <a:lumMod val="65000"/>
                              <a:lumOff val="35000"/>
                            </a:schemeClr>
                          </a:solidFill>
                          <a:latin typeface="+mn-lt"/>
                          <a:ea typeface="+mn-ea"/>
                          <a:cs typeface="+mn-cs"/>
                        </a:rPr>
                        <a:t>15th Aug - 5th Sept '22</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GB" sz="700" b="0" i="0" kern="1200" dirty="0">
                          <a:solidFill>
                            <a:schemeClr val="tx1">
                              <a:lumMod val="65000"/>
                              <a:lumOff val="35000"/>
                            </a:schemeClr>
                          </a:solidFill>
                          <a:latin typeface="+mn-lt"/>
                          <a:ea typeface="+mn-ea"/>
                          <a:cs typeface="+mn-cs"/>
                        </a:rPr>
                        <a:t>6th – 19th Sept ‘22</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US" sz="700" b="0" i="0" kern="1200" dirty="0">
                          <a:solidFill>
                            <a:schemeClr val="tx1">
                              <a:lumMod val="65000"/>
                              <a:lumOff val="35000"/>
                            </a:schemeClr>
                          </a:solidFill>
                          <a:latin typeface="+mn-lt"/>
                          <a:ea typeface="+mn-ea"/>
                          <a:cs typeface="+mn-cs"/>
                        </a:rPr>
                        <a:t>20th Sept – 3rd Oct '22</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GB" sz="700" b="0" i="0" kern="1200" dirty="0">
                          <a:solidFill>
                            <a:schemeClr val="tx1">
                              <a:lumMod val="65000"/>
                              <a:lumOff val="35000"/>
                            </a:schemeClr>
                          </a:solidFill>
                          <a:latin typeface="+mn-lt"/>
                          <a:ea typeface="+mn-ea"/>
                          <a:cs typeface="+mn-cs"/>
                        </a:rPr>
                        <a:t>4th – 17th Oct '22</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GB" sz="700" b="0" i="0" kern="1200">
                          <a:solidFill>
                            <a:schemeClr val="tx1">
                              <a:lumMod val="65000"/>
                              <a:lumOff val="35000"/>
                            </a:schemeClr>
                          </a:solidFill>
                          <a:latin typeface="+mn-lt"/>
                          <a:ea typeface="+mn-ea"/>
                          <a:cs typeface="+mn-cs"/>
                        </a:rPr>
                        <a:t>18th – 31st Oct '22</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GB" sz="700" b="0" i="0" kern="1200">
                          <a:solidFill>
                            <a:schemeClr val="tx1">
                              <a:lumMod val="65000"/>
                              <a:lumOff val="35000"/>
                            </a:schemeClr>
                          </a:solidFill>
                          <a:latin typeface="+mn-lt"/>
                          <a:ea typeface="+mn-ea"/>
                          <a:cs typeface="+mn-cs"/>
                        </a:rPr>
                        <a:t>1st – 14th Nov '22</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GB" sz="700" b="0" i="0" kern="1200" dirty="0">
                          <a:solidFill>
                            <a:schemeClr val="tx1">
                              <a:lumMod val="65000"/>
                              <a:lumOff val="35000"/>
                            </a:schemeClr>
                          </a:solidFill>
                          <a:latin typeface="+mn-lt"/>
                          <a:ea typeface="+mn-ea"/>
                          <a:cs typeface="+mn-cs"/>
                        </a:rPr>
                        <a:t>15th – 28th Nov '22</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US" sz="700" b="0" i="0" kern="1200" dirty="0">
                          <a:solidFill>
                            <a:schemeClr val="tx1">
                              <a:lumMod val="65000"/>
                              <a:lumOff val="35000"/>
                            </a:schemeClr>
                          </a:solidFill>
                          <a:latin typeface="+mn-lt"/>
                          <a:ea typeface="+mn-ea"/>
                          <a:cs typeface="+mn-cs"/>
                        </a:rPr>
                        <a:t>29th Nov – 12th Dec '22</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US" sz="700" b="0" i="0" kern="1200" dirty="0">
                          <a:solidFill>
                            <a:schemeClr val="tx1">
                              <a:lumMod val="65000"/>
                              <a:lumOff val="35000"/>
                            </a:schemeClr>
                          </a:solidFill>
                          <a:latin typeface="+mn-lt"/>
                          <a:ea typeface="+mn-ea"/>
                          <a:cs typeface="+mn-cs"/>
                        </a:rPr>
                        <a:t>13th Dec '22 – 2nd Jan '23</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GB" sz="700" b="0" i="0" kern="1200" dirty="0">
                          <a:solidFill>
                            <a:schemeClr val="tx1">
                              <a:lumMod val="65000"/>
                              <a:lumOff val="35000"/>
                            </a:schemeClr>
                          </a:solidFill>
                          <a:latin typeface="+mn-lt"/>
                          <a:ea typeface="+mn-ea"/>
                          <a:cs typeface="+mn-cs"/>
                        </a:rPr>
                        <a:t>3rd – 16th Jan '23</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GB" sz="700" b="0" i="0" kern="1200" dirty="0">
                          <a:solidFill>
                            <a:schemeClr val="tx1">
                              <a:lumMod val="65000"/>
                              <a:lumOff val="35000"/>
                            </a:schemeClr>
                          </a:solidFill>
                          <a:latin typeface="+mn-lt"/>
                          <a:ea typeface="+mn-ea"/>
                          <a:cs typeface="+mn-cs"/>
                        </a:rPr>
                        <a:t>17th – 30th Jan '23</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US" sz="700" b="0" i="0" kern="1200" dirty="0">
                          <a:solidFill>
                            <a:schemeClr val="tx1">
                              <a:lumMod val="65000"/>
                              <a:lumOff val="35000"/>
                            </a:schemeClr>
                          </a:solidFill>
                          <a:latin typeface="+mn-lt"/>
                          <a:ea typeface="+mn-ea"/>
                          <a:cs typeface="+mn-cs"/>
                        </a:rPr>
                        <a:t>31st Jan – 13th Feb '23</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700" b="0" i="0" kern="1200" dirty="0">
                        <a:solidFill>
                          <a:schemeClr val="tx1">
                            <a:lumMod val="65000"/>
                            <a:lumOff val="35000"/>
                          </a:schemeClr>
                        </a:solidFill>
                        <a:latin typeface="+mn-lt"/>
                        <a:ea typeface="+mn-ea"/>
                        <a:cs typeface="+mn-cs"/>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29078306"/>
                  </a:ext>
                </a:extLst>
              </a:tr>
            </a:tbl>
          </a:graphicData>
        </a:graphic>
      </p:graphicFrame>
      <p:grpSp>
        <p:nvGrpSpPr>
          <p:cNvPr id="4" name="Group 3">
            <a:extLst>
              <a:ext uri="{FF2B5EF4-FFF2-40B4-BE49-F238E27FC236}">
                <a16:creationId xmlns:a16="http://schemas.microsoft.com/office/drawing/2014/main" id="{9659F04F-EB1F-7204-5DF1-14053AF01FAF}"/>
              </a:ext>
            </a:extLst>
          </p:cNvPr>
          <p:cNvGrpSpPr/>
          <p:nvPr/>
        </p:nvGrpSpPr>
        <p:grpSpPr>
          <a:xfrm>
            <a:off x="656370" y="1489983"/>
            <a:ext cx="4593724" cy="3390900"/>
            <a:chOff x="666467" y="1445547"/>
            <a:chExt cx="3464988" cy="3949238"/>
          </a:xfrm>
        </p:grpSpPr>
        <p:cxnSp>
          <p:nvCxnSpPr>
            <p:cNvPr id="5" name="Straight Connector 4">
              <a:extLst>
                <a:ext uri="{FF2B5EF4-FFF2-40B4-BE49-F238E27FC236}">
                  <a16:creationId xmlns:a16="http://schemas.microsoft.com/office/drawing/2014/main" id="{5B464948-99FE-E63B-A9E0-B8B070E8F71F}"/>
                </a:ext>
              </a:extLst>
            </p:cNvPr>
            <p:cNvCxnSpPr>
              <a:cxnSpLocks/>
            </p:cNvCxnSpPr>
            <p:nvPr/>
          </p:nvCxnSpPr>
          <p:spPr>
            <a:xfrm flipV="1">
              <a:off x="3443197" y="2326284"/>
              <a:ext cx="0" cy="3068501"/>
            </a:xfrm>
            <a:prstGeom prst="line">
              <a:avLst/>
            </a:prstGeom>
            <a:ln>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8CF2691-A37B-BA87-0FF2-42329742A61A}"/>
                </a:ext>
              </a:extLst>
            </p:cNvPr>
            <p:cNvSpPr/>
            <p:nvPr/>
          </p:nvSpPr>
          <p:spPr>
            <a:xfrm>
              <a:off x="2754939" y="2071456"/>
              <a:ext cx="1376516" cy="172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900" b="1">
                  <a:solidFill>
                    <a:schemeClr val="accent3">
                      <a:lumMod val="50000"/>
                    </a:schemeClr>
                  </a:solidFill>
                </a:rPr>
                <a:t>April 2022 t</a:t>
              </a:r>
              <a:r>
                <a:rPr lang="en-GB" sz="900" b="1" dirty="0">
                  <a:solidFill>
                    <a:schemeClr val="accent3">
                      <a:lumMod val="50000"/>
                    </a:schemeClr>
                  </a:solidFill>
                </a:rPr>
                <a:t>o</a:t>
              </a:r>
              <a:r>
                <a:rPr lang="en-GB" sz="900" b="1">
                  <a:solidFill>
                    <a:schemeClr val="accent3">
                      <a:lumMod val="50000"/>
                    </a:schemeClr>
                  </a:solidFill>
                </a:rPr>
                <a:t> </a:t>
              </a:r>
              <a:r>
                <a:rPr lang="en-GB" sz="900" b="1" dirty="0">
                  <a:solidFill>
                    <a:schemeClr val="accent3">
                      <a:lumMod val="50000"/>
                    </a:schemeClr>
                  </a:solidFill>
                </a:rPr>
                <a:t>End of UTO </a:t>
              </a:r>
            </a:p>
          </p:txBody>
        </p:sp>
        <p:cxnSp>
          <p:nvCxnSpPr>
            <p:cNvPr id="9" name="Straight Connector 8">
              <a:extLst>
                <a:ext uri="{FF2B5EF4-FFF2-40B4-BE49-F238E27FC236}">
                  <a16:creationId xmlns:a16="http://schemas.microsoft.com/office/drawing/2014/main" id="{0DACC3B7-5EB9-77C2-A006-A06F5B774168}"/>
                </a:ext>
              </a:extLst>
            </p:cNvPr>
            <p:cNvCxnSpPr>
              <a:cxnSpLocks/>
            </p:cNvCxnSpPr>
            <p:nvPr/>
          </p:nvCxnSpPr>
          <p:spPr>
            <a:xfrm flipH="1" flipV="1">
              <a:off x="705215" y="2201814"/>
              <a:ext cx="0" cy="3192971"/>
            </a:xfrm>
            <a:prstGeom prst="line">
              <a:avLst/>
            </a:prstGeom>
            <a:ln>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7DD5C00-5680-2D26-DFFD-4EA180A6BF4C}"/>
                </a:ext>
              </a:extLst>
            </p:cNvPr>
            <p:cNvCxnSpPr>
              <a:cxnSpLocks/>
            </p:cNvCxnSpPr>
            <p:nvPr/>
          </p:nvCxnSpPr>
          <p:spPr>
            <a:xfrm flipV="1">
              <a:off x="1395010" y="1848356"/>
              <a:ext cx="0" cy="3546429"/>
            </a:xfrm>
            <a:prstGeom prst="line">
              <a:avLst/>
            </a:prstGeom>
            <a:ln>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C42E971-EF2F-C081-B038-9D87C711F70D}"/>
                </a:ext>
              </a:extLst>
            </p:cNvPr>
            <p:cNvSpPr/>
            <p:nvPr/>
          </p:nvSpPr>
          <p:spPr>
            <a:xfrm>
              <a:off x="1035138" y="1445547"/>
              <a:ext cx="730897" cy="444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900" b="1">
                  <a:solidFill>
                    <a:schemeClr val="accent3">
                      <a:lumMod val="50000"/>
                    </a:schemeClr>
                  </a:solidFill>
                </a:rPr>
                <a:t>December 2021 </a:t>
              </a:r>
              <a:endParaRPr lang="en-GB" sz="900" b="1" dirty="0">
                <a:solidFill>
                  <a:schemeClr val="accent3">
                    <a:lumMod val="50000"/>
                  </a:schemeClr>
                </a:solidFill>
              </a:endParaRPr>
            </a:p>
            <a:p>
              <a:pPr algn="ctr"/>
              <a:r>
                <a:rPr lang="en-GB" sz="900" b="1" dirty="0">
                  <a:solidFill>
                    <a:schemeClr val="accent3">
                      <a:lumMod val="50000"/>
                    </a:schemeClr>
                  </a:solidFill>
                </a:rPr>
                <a:t>- Omicron</a:t>
              </a:r>
            </a:p>
          </p:txBody>
        </p:sp>
        <p:sp>
          <p:nvSpPr>
            <p:cNvPr id="17" name="Rectangle 16">
              <a:extLst>
                <a:ext uri="{FF2B5EF4-FFF2-40B4-BE49-F238E27FC236}">
                  <a16:creationId xmlns:a16="http://schemas.microsoft.com/office/drawing/2014/main" id="{E380143C-22C5-5A2F-4E5B-7E8C44A8AA80}"/>
                </a:ext>
              </a:extLst>
            </p:cNvPr>
            <p:cNvSpPr/>
            <p:nvPr/>
          </p:nvSpPr>
          <p:spPr>
            <a:xfrm>
              <a:off x="666467" y="2071008"/>
              <a:ext cx="592575" cy="2989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en-GB" sz="900" b="1">
                  <a:solidFill>
                    <a:schemeClr val="accent3">
                      <a:lumMod val="50000"/>
                    </a:schemeClr>
                  </a:solidFill>
                </a:rPr>
                <a:t>April 2021 </a:t>
              </a:r>
              <a:endParaRPr lang="en-GB" sz="900" b="1" dirty="0">
                <a:solidFill>
                  <a:schemeClr val="accent3">
                    <a:lumMod val="50000"/>
                  </a:schemeClr>
                </a:solidFill>
              </a:endParaRPr>
            </a:p>
            <a:p>
              <a:r>
                <a:rPr lang="en-GB" sz="900" b="1" dirty="0">
                  <a:solidFill>
                    <a:schemeClr val="accent3">
                      <a:lumMod val="50000"/>
                    </a:schemeClr>
                  </a:solidFill>
                </a:rPr>
                <a:t>– Start of UTO</a:t>
              </a:r>
            </a:p>
          </p:txBody>
        </p:sp>
      </p:grpSp>
      <p:sp>
        <p:nvSpPr>
          <p:cNvPr id="2" name="TextBox 1">
            <a:extLst>
              <a:ext uri="{FF2B5EF4-FFF2-40B4-BE49-F238E27FC236}">
                <a16:creationId xmlns:a16="http://schemas.microsoft.com/office/drawing/2014/main" id="{02FE68CA-FE0E-2C9D-38BF-65E6FC777FB2}"/>
              </a:ext>
            </a:extLst>
          </p:cNvPr>
          <p:cNvSpPr txBox="1"/>
          <p:nvPr/>
        </p:nvSpPr>
        <p:spPr>
          <a:xfrm>
            <a:off x="707740" y="427839"/>
            <a:ext cx="10499952" cy="369332"/>
          </a:xfrm>
          <a:prstGeom prst="rect">
            <a:avLst/>
          </a:prstGeom>
          <a:noFill/>
        </p:spPr>
        <p:txBody>
          <a:bodyPr wrap="square" rtlCol="0">
            <a:spAutoFit/>
          </a:bodyPr>
          <a:lstStyle/>
          <a:p>
            <a:r>
              <a:rPr lang="en-GB" dirty="0"/>
              <a:t>This registration data needs checking again as source not right at 26 May still</a:t>
            </a:r>
          </a:p>
        </p:txBody>
      </p:sp>
    </p:spTree>
    <p:extLst>
      <p:ext uri="{BB962C8B-B14F-4D97-AF65-F5344CB8AC3E}">
        <p14:creationId xmlns:p14="http://schemas.microsoft.com/office/powerpoint/2010/main" val="1994217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C104A3AB-474F-CACA-0A97-03F0C8B5D105}"/>
              </a:ext>
            </a:extLst>
          </p:cNvPr>
          <p:cNvSpPr/>
          <p:nvPr/>
        </p:nvSpPr>
        <p:spPr>
          <a:xfrm>
            <a:off x="436376" y="2321316"/>
            <a:ext cx="11724864" cy="2143125"/>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a:extLst>
              <a:ext uri="{FF2B5EF4-FFF2-40B4-BE49-F238E27FC236}">
                <a16:creationId xmlns:a16="http://schemas.microsoft.com/office/drawing/2014/main" id="{58093D94-3AA8-40BB-8063-0B080A673A4A}"/>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007C9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endParaRPr>
          </a:p>
        </p:txBody>
      </p:sp>
      <p:cxnSp>
        <p:nvCxnSpPr>
          <p:cNvPr id="7" name="Straight Connector 6">
            <a:extLst>
              <a:ext uri="{FF2B5EF4-FFF2-40B4-BE49-F238E27FC236}">
                <a16:creationId xmlns:a16="http://schemas.microsoft.com/office/drawing/2014/main" id="{2349DF3A-4423-816D-78B5-6EFE51F5F09D}"/>
              </a:ext>
            </a:extLst>
          </p:cNvPr>
          <p:cNvCxnSpPr/>
          <p:nvPr/>
        </p:nvCxnSpPr>
        <p:spPr>
          <a:xfrm>
            <a:off x="904875" y="3181350"/>
            <a:ext cx="10515600"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AC197F0-01FB-9EE2-BD19-798D68E9CAF2}"/>
              </a:ext>
            </a:extLst>
          </p:cNvPr>
          <p:cNvSpPr/>
          <p:nvPr/>
        </p:nvSpPr>
        <p:spPr>
          <a:xfrm>
            <a:off x="4798502" y="3557367"/>
            <a:ext cx="1666867" cy="907074"/>
          </a:xfrm>
          <a:prstGeom prst="rect">
            <a:avLst/>
          </a:prstGeom>
          <a:solidFill>
            <a:schemeClr val="bg1"/>
          </a:solidFill>
          <a:ln w="28575">
            <a:solidFill>
              <a:schemeClr val="accent2">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u="none" strike="noStrike" kern="1200" cap="none" spc="0" normalizeH="0" baseline="0" noProof="0" dirty="0">
                <a:ln>
                  <a:noFill/>
                </a:ln>
                <a:solidFill>
                  <a:schemeClr val="accent5">
                    <a:lumMod val="75000"/>
                  </a:schemeClr>
                </a:solidFill>
                <a:effectLst/>
                <a:uLnTx/>
                <a:uFillTx/>
                <a:latin typeface="Arial"/>
                <a:ea typeface="+mn-ea"/>
                <a:cs typeface="+mn-cs"/>
              </a:rPr>
              <a:t>Universal testing offer begins April 2021 and in the same month </a:t>
            </a:r>
            <a:r>
              <a:rPr lang="en-US" sz="1100" b="1" dirty="0">
                <a:solidFill>
                  <a:schemeClr val="accent5">
                    <a:lumMod val="75000"/>
                  </a:schemeClr>
                </a:solidFill>
                <a:latin typeface="Arial"/>
              </a:rPr>
              <a:t>people were asked to test twice weekly</a:t>
            </a:r>
            <a:endParaRPr kumimoji="0" lang="en-GB" sz="1100" b="1" u="none" strike="noStrike" kern="1200" cap="none" spc="0" normalizeH="0" baseline="0" noProof="0" dirty="0">
              <a:ln>
                <a:noFill/>
              </a:ln>
              <a:solidFill>
                <a:schemeClr val="accent5">
                  <a:lumMod val="75000"/>
                </a:schemeClr>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A674E37A-38AF-1D9C-DFE7-2FA11F9C940E}"/>
              </a:ext>
            </a:extLst>
          </p:cNvPr>
          <p:cNvSpPr/>
          <p:nvPr/>
        </p:nvSpPr>
        <p:spPr>
          <a:xfrm>
            <a:off x="7105647" y="2388245"/>
            <a:ext cx="2556467" cy="701840"/>
          </a:xfrm>
          <a:prstGeom prst="rect">
            <a:avLst/>
          </a:prstGeom>
          <a:solidFill>
            <a:schemeClr val="bg1"/>
          </a:solidFill>
          <a:ln w="28575">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u="none" strike="noStrike" kern="1200" cap="none" spc="0" normalizeH="0" baseline="0" noProof="0" dirty="0">
                <a:ln>
                  <a:noFill/>
                </a:ln>
                <a:solidFill>
                  <a:schemeClr val="accent5">
                    <a:lumMod val="75000"/>
                  </a:schemeClr>
                </a:solidFill>
                <a:effectLst/>
                <a:uLnTx/>
                <a:uFillTx/>
                <a:latin typeface="Arial"/>
                <a:ea typeface="+mn-ea"/>
                <a:cs typeface="+mn-cs"/>
              </a:rPr>
              <a:t>Daily testing of COVID-19 contacts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accent5">
                    <a:lumMod val="75000"/>
                  </a:schemeClr>
                </a:solidFill>
                <a:latin typeface="Arial"/>
              </a:rPr>
              <a:t>Introduction of event certification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accent5">
                    <a:lumMod val="75000"/>
                  </a:schemeClr>
                </a:solidFill>
                <a:latin typeface="Arial"/>
              </a:rPr>
              <a:t>Removal of need for confirmatory PCR tests  </a:t>
            </a:r>
            <a:endParaRPr kumimoji="0" lang="en-GB" sz="1100" b="1" u="none" strike="noStrike" kern="1200" cap="none" spc="0" normalizeH="0" baseline="0" noProof="0" dirty="0">
              <a:ln>
                <a:noFill/>
              </a:ln>
              <a:solidFill>
                <a:schemeClr val="accent5">
                  <a:lumMod val="75000"/>
                </a:schemeClr>
              </a:solidFill>
              <a:effectLst/>
              <a:uLnTx/>
              <a:uFillTx/>
              <a:latin typeface="Arial"/>
              <a:ea typeface="+mn-ea"/>
              <a:cs typeface="+mn-cs"/>
            </a:endParaRPr>
          </a:p>
        </p:txBody>
      </p:sp>
      <p:sp>
        <p:nvSpPr>
          <p:cNvPr id="16" name="TextBox 15">
            <a:extLst>
              <a:ext uri="{FF2B5EF4-FFF2-40B4-BE49-F238E27FC236}">
                <a16:creationId xmlns:a16="http://schemas.microsoft.com/office/drawing/2014/main" id="{E2AE959A-1665-9D62-A0DF-846BFC005CE7}"/>
              </a:ext>
            </a:extLst>
          </p:cNvPr>
          <p:cNvSpPr txBox="1"/>
          <p:nvPr/>
        </p:nvSpPr>
        <p:spPr>
          <a:xfrm>
            <a:off x="9662114" y="816081"/>
            <a:ext cx="1582146" cy="600164"/>
          </a:xfrm>
          <a:prstGeom prst="rect">
            <a:avLst/>
          </a:prstGeom>
          <a:noFill/>
          <a:ln w="12700">
            <a:solidFill>
              <a:schemeClr val="tx1"/>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u="none" strike="noStrike" kern="1200" cap="none" spc="0" normalizeH="0" baseline="0" noProof="0">
                <a:ln>
                  <a:noFill/>
                </a:ln>
                <a:solidFill>
                  <a:prstClr val="black"/>
                </a:solidFill>
                <a:effectLst/>
                <a:uLnTx/>
                <a:uFillTx/>
                <a:latin typeface="Arial"/>
                <a:ea typeface="+mn-ea"/>
                <a:cs typeface="+mn-cs"/>
              </a:rPr>
              <a:t>March 2022:</a:t>
            </a:r>
            <a:r>
              <a:rPr kumimoji="0" lang="en-US" sz="1100" u="none" strike="noStrike" kern="1200" cap="none" spc="0" normalizeH="0" baseline="0" noProof="0">
                <a:ln>
                  <a:noFill/>
                </a:ln>
                <a:solidFill>
                  <a:prstClr val="black"/>
                </a:solidFill>
                <a:effectLst/>
                <a:uLnTx/>
                <a:uFillTx/>
                <a:latin typeface="Arial"/>
                <a:ea typeface="+mn-ea"/>
                <a:cs typeface="+mn-cs"/>
              </a:rPr>
              <a:t> </a:t>
            </a:r>
            <a:r>
              <a:rPr kumimoji="0" lang="en-US" sz="1100" u="none" strike="noStrike" kern="1200" cap="none" spc="0" normalizeH="0" baseline="0" noProof="0" dirty="0">
                <a:ln>
                  <a:noFill/>
                </a:ln>
                <a:solidFill>
                  <a:prstClr val="black"/>
                </a:solidFill>
                <a:effectLst/>
                <a:uLnTx/>
                <a:uFillTx/>
                <a:latin typeface="Arial"/>
                <a:ea typeface="+mn-ea"/>
                <a:cs typeface="+mn-cs"/>
              </a:rPr>
              <a:t>Universal Testing Offer ends</a:t>
            </a:r>
            <a:endParaRPr kumimoji="0" lang="en-GB" sz="1100" u="none" strike="noStrike" kern="1200" cap="none" spc="0" normalizeH="0" baseline="0" noProof="0" dirty="0">
              <a:ln>
                <a:noFill/>
              </a:ln>
              <a:solidFill>
                <a:prstClr val="black"/>
              </a:solidFill>
              <a:effectLst/>
              <a:uLnTx/>
              <a:uFillTx/>
              <a:latin typeface="Arial"/>
              <a:ea typeface="+mn-ea"/>
              <a:cs typeface="+mn-cs"/>
            </a:endParaRPr>
          </a:p>
        </p:txBody>
      </p:sp>
      <p:sp>
        <p:nvSpPr>
          <p:cNvPr id="43" name="Rectangle 42">
            <a:extLst>
              <a:ext uri="{FF2B5EF4-FFF2-40B4-BE49-F238E27FC236}">
                <a16:creationId xmlns:a16="http://schemas.microsoft.com/office/drawing/2014/main" id="{6DE5B58E-E699-4378-3CED-C33972094DAA}"/>
              </a:ext>
            </a:extLst>
          </p:cNvPr>
          <p:cNvSpPr/>
          <p:nvPr/>
        </p:nvSpPr>
        <p:spPr>
          <a:xfrm>
            <a:off x="461543" y="3299665"/>
            <a:ext cx="1171577" cy="2132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March 2020</a:t>
            </a:r>
          </a:p>
        </p:txBody>
      </p:sp>
      <p:sp>
        <p:nvSpPr>
          <p:cNvPr id="44" name="Rectangle 43">
            <a:extLst>
              <a:ext uri="{FF2B5EF4-FFF2-40B4-BE49-F238E27FC236}">
                <a16:creationId xmlns:a16="http://schemas.microsoft.com/office/drawing/2014/main" id="{9ACC5C8B-45D2-DE2A-70B0-B9ADB28B6C4D}"/>
              </a:ext>
            </a:extLst>
          </p:cNvPr>
          <p:cNvSpPr/>
          <p:nvPr/>
        </p:nvSpPr>
        <p:spPr>
          <a:xfrm>
            <a:off x="2614610" y="3315827"/>
            <a:ext cx="1171577" cy="2132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June 2020</a:t>
            </a:r>
          </a:p>
        </p:txBody>
      </p:sp>
      <p:sp>
        <p:nvSpPr>
          <p:cNvPr id="45" name="Rectangle 44">
            <a:extLst>
              <a:ext uri="{FF2B5EF4-FFF2-40B4-BE49-F238E27FC236}">
                <a16:creationId xmlns:a16="http://schemas.microsoft.com/office/drawing/2014/main" id="{B0755CA1-A77F-4961-69EB-D7891659CC93}"/>
              </a:ext>
            </a:extLst>
          </p:cNvPr>
          <p:cNvSpPr/>
          <p:nvPr/>
        </p:nvSpPr>
        <p:spPr>
          <a:xfrm>
            <a:off x="4924423" y="3281819"/>
            <a:ext cx="1171577" cy="2132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April 2021</a:t>
            </a:r>
          </a:p>
        </p:txBody>
      </p:sp>
      <p:sp>
        <p:nvSpPr>
          <p:cNvPr id="46" name="Rectangle 45">
            <a:extLst>
              <a:ext uri="{FF2B5EF4-FFF2-40B4-BE49-F238E27FC236}">
                <a16:creationId xmlns:a16="http://schemas.microsoft.com/office/drawing/2014/main" id="{304B0DD0-2403-E911-E5AB-34E555926F3A}"/>
              </a:ext>
            </a:extLst>
          </p:cNvPr>
          <p:cNvSpPr/>
          <p:nvPr/>
        </p:nvSpPr>
        <p:spPr>
          <a:xfrm>
            <a:off x="7368000" y="3287415"/>
            <a:ext cx="1365672" cy="2254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December </a:t>
            </a:r>
            <a:r>
              <a:rPr lang="en-GB" sz="1200" b="1" dirty="0">
                <a:solidFill>
                  <a:schemeClr val="tx1"/>
                </a:solidFill>
              </a:rPr>
              <a:t>2021</a:t>
            </a:r>
          </a:p>
        </p:txBody>
      </p:sp>
      <p:sp>
        <p:nvSpPr>
          <p:cNvPr id="47" name="Rectangle 46">
            <a:extLst>
              <a:ext uri="{FF2B5EF4-FFF2-40B4-BE49-F238E27FC236}">
                <a16:creationId xmlns:a16="http://schemas.microsoft.com/office/drawing/2014/main" id="{C7623DC8-BED8-7B6D-5370-2D291EFA9C82}"/>
              </a:ext>
            </a:extLst>
          </p:cNvPr>
          <p:cNvSpPr/>
          <p:nvPr/>
        </p:nvSpPr>
        <p:spPr>
          <a:xfrm>
            <a:off x="9078689" y="3263854"/>
            <a:ext cx="1251174" cy="2558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February </a:t>
            </a:r>
            <a:r>
              <a:rPr lang="en-GB" sz="1200" b="1" dirty="0">
                <a:solidFill>
                  <a:schemeClr val="tx1"/>
                </a:solidFill>
              </a:rPr>
              <a:t>2022</a:t>
            </a:r>
          </a:p>
        </p:txBody>
      </p:sp>
      <p:sp>
        <p:nvSpPr>
          <p:cNvPr id="48" name="Rectangle 47">
            <a:extLst>
              <a:ext uri="{FF2B5EF4-FFF2-40B4-BE49-F238E27FC236}">
                <a16:creationId xmlns:a16="http://schemas.microsoft.com/office/drawing/2014/main" id="{2B6A6F6F-70CA-2807-2EE9-DAC1B0EC08D8}"/>
              </a:ext>
            </a:extLst>
          </p:cNvPr>
          <p:cNvSpPr/>
          <p:nvPr/>
        </p:nvSpPr>
        <p:spPr>
          <a:xfrm>
            <a:off x="10325098" y="3273186"/>
            <a:ext cx="1171577" cy="2132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April 2022</a:t>
            </a:r>
          </a:p>
        </p:txBody>
      </p:sp>
      <p:cxnSp>
        <p:nvCxnSpPr>
          <p:cNvPr id="59" name="Straight Connector 58">
            <a:extLst>
              <a:ext uri="{FF2B5EF4-FFF2-40B4-BE49-F238E27FC236}">
                <a16:creationId xmlns:a16="http://schemas.microsoft.com/office/drawing/2014/main" id="{1A3998D9-D286-8B88-A138-2D81C0E333A2}"/>
              </a:ext>
            </a:extLst>
          </p:cNvPr>
          <p:cNvCxnSpPr>
            <a:cxnSpLocks/>
          </p:cNvCxnSpPr>
          <p:nvPr/>
        </p:nvCxnSpPr>
        <p:spPr>
          <a:xfrm>
            <a:off x="2009775" y="3200400"/>
            <a:ext cx="0" cy="171450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5455A98-22B0-7C76-284C-14F03634C892}"/>
              </a:ext>
            </a:extLst>
          </p:cNvPr>
          <p:cNvCxnSpPr>
            <a:cxnSpLocks/>
          </p:cNvCxnSpPr>
          <p:nvPr/>
        </p:nvCxnSpPr>
        <p:spPr>
          <a:xfrm>
            <a:off x="3619500" y="1485900"/>
            <a:ext cx="0" cy="171450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59CD695-C657-F195-E743-64E1AEC50E2A}"/>
              </a:ext>
            </a:extLst>
          </p:cNvPr>
          <p:cNvCxnSpPr>
            <a:cxnSpLocks/>
          </p:cNvCxnSpPr>
          <p:nvPr/>
        </p:nvCxnSpPr>
        <p:spPr>
          <a:xfrm>
            <a:off x="4767675" y="3200400"/>
            <a:ext cx="0" cy="171450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9E8A859-A708-5629-7B6E-345855EC0C2E}"/>
              </a:ext>
            </a:extLst>
          </p:cNvPr>
          <p:cNvCxnSpPr>
            <a:cxnSpLocks/>
          </p:cNvCxnSpPr>
          <p:nvPr/>
        </p:nvCxnSpPr>
        <p:spPr>
          <a:xfrm>
            <a:off x="11412855" y="3192187"/>
            <a:ext cx="0" cy="1731029"/>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1354A4E-6961-C67A-7186-4AABAB08A0CE}"/>
              </a:ext>
            </a:extLst>
          </p:cNvPr>
          <p:cNvCxnSpPr>
            <a:cxnSpLocks/>
          </p:cNvCxnSpPr>
          <p:nvPr/>
        </p:nvCxnSpPr>
        <p:spPr>
          <a:xfrm>
            <a:off x="10696381" y="4923877"/>
            <a:ext cx="733425"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BC203E6-4361-C1C5-DB0C-811898E1859E}"/>
              </a:ext>
            </a:extLst>
          </p:cNvPr>
          <p:cNvSpPr/>
          <p:nvPr/>
        </p:nvSpPr>
        <p:spPr>
          <a:xfrm>
            <a:off x="904875" y="3659696"/>
            <a:ext cx="2295524" cy="442895"/>
          </a:xfrm>
          <a:prstGeom prst="rect">
            <a:avLst/>
          </a:prstGeom>
          <a:solidFill>
            <a:schemeClr val="bg1"/>
          </a:solidFill>
          <a:ln w="28575">
            <a:solidFill>
              <a:schemeClr val="accent5">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u="none" strike="noStrike" kern="1200" cap="none" spc="0" normalizeH="0" baseline="0" noProof="0" dirty="0">
                <a:ln>
                  <a:noFill/>
                </a:ln>
                <a:solidFill>
                  <a:schemeClr val="accent5">
                    <a:lumMod val="75000"/>
                  </a:schemeClr>
                </a:solidFill>
                <a:effectLst/>
                <a:uLnTx/>
                <a:uFillTx/>
                <a:latin typeface="Arial"/>
                <a:ea typeface="+mn-ea"/>
                <a:cs typeface="+mn-cs"/>
              </a:rPr>
              <a:t>Tests conducted at test sites for certain groups </a:t>
            </a:r>
            <a:endParaRPr kumimoji="0" lang="en-GB" sz="1100" b="1" u="none" strike="noStrike" kern="1200" cap="none" spc="0" normalizeH="0" baseline="0" noProof="0" dirty="0">
              <a:ln>
                <a:noFill/>
              </a:ln>
              <a:solidFill>
                <a:schemeClr val="accent5">
                  <a:lumMod val="75000"/>
                </a:schemeClr>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B38EF03D-AFCE-F3A3-80F1-A9FC4CACC5B9}"/>
              </a:ext>
            </a:extLst>
          </p:cNvPr>
          <p:cNvSpPr/>
          <p:nvPr/>
        </p:nvSpPr>
        <p:spPr>
          <a:xfrm>
            <a:off x="3207327" y="2406915"/>
            <a:ext cx="2288596" cy="602633"/>
          </a:xfrm>
          <a:prstGeom prst="rect">
            <a:avLst/>
          </a:prstGeom>
          <a:solidFill>
            <a:schemeClr val="bg1"/>
          </a:solidFill>
          <a:ln w="28575">
            <a:solidFill>
              <a:srgbClr val="16417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1" u="none" strike="noStrike" kern="1200" cap="none" spc="0" normalizeH="0" baseline="0" noProof="0" dirty="0">
                <a:ln>
                  <a:noFill/>
                </a:ln>
                <a:solidFill>
                  <a:srgbClr val="16417C"/>
                </a:solidFill>
                <a:effectLst/>
                <a:uLnTx/>
                <a:uFillTx/>
                <a:latin typeface="Arial"/>
                <a:ea typeface="+mn-ea"/>
                <a:cs typeface="+mn-cs"/>
              </a:rPr>
              <a:t>Tests for those with COVID-19 symptoms</a:t>
            </a:r>
            <a:endParaRPr kumimoji="0" lang="en-GB" sz="1100" b="1" u="none" strike="noStrike" kern="1200" cap="none" spc="0" normalizeH="0" baseline="0" noProof="0" dirty="0">
              <a:ln>
                <a:noFill/>
              </a:ln>
              <a:solidFill>
                <a:srgbClr val="16417C"/>
              </a:solidFill>
              <a:effectLst/>
              <a:uLnTx/>
              <a:uFillTx/>
              <a:latin typeface="Arial"/>
              <a:ea typeface="+mn-ea"/>
              <a:cs typeface="+mn-cs"/>
            </a:endParaRPr>
          </a:p>
        </p:txBody>
      </p:sp>
      <p:sp>
        <p:nvSpPr>
          <p:cNvPr id="71" name="TextBox 70">
            <a:extLst>
              <a:ext uri="{FF2B5EF4-FFF2-40B4-BE49-F238E27FC236}">
                <a16:creationId xmlns:a16="http://schemas.microsoft.com/office/drawing/2014/main" id="{16C56F49-170F-D829-40CA-CC8011D5D487}"/>
              </a:ext>
            </a:extLst>
          </p:cNvPr>
          <p:cNvSpPr txBox="1"/>
          <p:nvPr/>
        </p:nvSpPr>
        <p:spPr>
          <a:xfrm>
            <a:off x="1004639" y="4962383"/>
            <a:ext cx="2195759" cy="461665"/>
          </a:xfrm>
          <a:prstGeom prst="rect">
            <a:avLst/>
          </a:prstGeom>
          <a:noFill/>
        </p:spPr>
        <p:txBody>
          <a:bodyPr wrap="square" rtlCol="0">
            <a:spAutoFit/>
          </a:bodyPr>
          <a:lstStyle/>
          <a:p>
            <a:pPr algn="ctr"/>
            <a:r>
              <a:rPr lang="en-GB" sz="1200" b="1"/>
              <a:t>May 2020</a:t>
            </a:r>
            <a:r>
              <a:rPr lang="en-GB" sz="1200"/>
              <a:t>: </a:t>
            </a:r>
            <a:r>
              <a:rPr lang="en-GB" sz="1200" dirty="0"/>
              <a:t>Launch of Test and Trace</a:t>
            </a:r>
          </a:p>
        </p:txBody>
      </p:sp>
      <p:sp>
        <p:nvSpPr>
          <p:cNvPr id="72" name="TextBox 71">
            <a:extLst>
              <a:ext uri="{FF2B5EF4-FFF2-40B4-BE49-F238E27FC236}">
                <a16:creationId xmlns:a16="http://schemas.microsoft.com/office/drawing/2014/main" id="{C90D39DC-69E3-528B-231A-A7838A280BDA}"/>
              </a:ext>
            </a:extLst>
          </p:cNvPr>
          <p:cNvSpPr txBox="1"/>
          <p:nvPr/>
        </p:nvSpPr>
        <p:spPr>
          <a:xfrm>
            <a:off x="2525261" y="815827"/>
            <a:ext cx="2195759" cy="646331"/>
          </a:xfrm>
          <a:prstGeom prst="rect">
            <a:avLst/>
          </a:prstGeom>
          <a:noFill/>
        </p:spPr>
        <p:txBody>
          <a:bodyPr wrap="square" rtlCol="0">
            <a:spAutoFit/>
          </a:bodyPr>
          <a:lstStyle/>
          <a:p>
            <a:pPr algn="ctr"/>
            <a:r>
              <a:rPr lang="en-GB" sz="1200" b="1"/>
              <a:t>September 2020: </a:t>
            </a:r>
            <a:r>
              <a:rPr lang="en-GB" sz="1200"/>
              <a:t>launch </a:t>
            </a:r>
            <a:r>
              <a:rPr lang="en-GB" sz="1200" dirty="0"/>
              <a:t>of COVID-19 app and LFD tests in targeted settings</a:t>
            </a:r>
          </a:p>
        </p:txBody>
      </p:sp>
      <p:sp>
        <p:nvSpPr>
          <p:cNvPr id="73" name="TextBox 72">
            <a:extLst>
              <a:ext uri="{FF2B5EF4-FFF2-40B4-BE49-F238E27FC236}">
                <a16:creationId xmlns:a16="http://schemas.microsoft.com/office/drawing/2014/main" id="{B38B7E99-4995-AA2E-AA1B-BD924848AA93}"/>
              </a:ext>
            </a:extLst>
          </p:cNvPr>
          <p:cNvSpPr txBox="1"/>
          <p:nvPr/>
        </p:nvSpPr>
        <p:spPr>
          <a:xfrm>
            <a:off x="3712489" y="4962382"/>
            <a:ext cx="2195759" cy="646331"/>
          </a:xfrm>
          <a:prstGeom prst="rect">
            <a:avLst/>
          </a:prstGeom>
          <a:noFill/>
        </p:spPr>
        <p:txBody>
          <a:bodyPr wrap="square" rtlCol="0">
            <a:spAutoFit/>
          </a:bodyPr>
          <a:lstStyle/>
          <a:p>
            <a:pPr algn="ctr"/>
            <a:r>
              <a:rPr lang="en-GB" sz="1200" b="1"/>
              <a:t>February and March 2021: </a:t>
            </a:r>
            <a:r>
              <a:rPr lang="en-GB" sz="1200" dirty="0"/>
              <a:t>Community Testing Programme</a:t>
            </a:r>
          </a:p>
        </p:txBody>
      </p:sp>
      <p:sp>
        <p:nvSpPr>
          <p:cNvPr id="74" name="TextBox 73">
            <a:extLst>
              <a:ext uri="{FF2B5EF4-FFF2-40B4-BE49-F238E27FC236}">
                <a16:creationId xmlns:a16="http://schemas.microsoft.com/office/drawing/2014/main" id="{40876A18-75BC-270D-1D1A-87443A8FCA5B}"/>
              </a:ext>
            </a:extLst>
          </p:cNvPr>
          <p:cNvSpPr txBox="1"/>
          <p:nvPr/>
        </p:nvSpPr>
        <p:spPr>
          <a:xfrm>
            <a:off x="8991604" y="4597959"/>
            <a:ext cx="1666868" cy="692497"/>
          </a:xfrm>
          <a:prstGeom prst="rect">
            <a:avLst/>
          </a:prstGeom>
          <a:noFill/>
          <a:ln w="19050">
            <a:solidFill>
              <a:schemeClr val="accent5"/>
            </a:solidFill>
            <a:prstDash val="dash"/>
          </a:ln>
        </p:spPr>
        <p:txBody>
          <a:bodyPr wrap="square" rtlCol="0">
            <a:spAutoFit/>
          </a:bodyPr>
          <a:lstStyle/>
          <a:p>
            <a:pPr algn="ctr"/>
            <a:r>
              <a:rPr lang="en-GB" sz="1200" b="1" u="sng" dirty="0">
                <a:solidFill>
                  <a:schemeClr val="accent5">
                    <a:lumMod val="75000"/>
                  </a:schemeClr>
                </a:solidFill>
              </a:rPr>
              <a:t>2022 developments:</a:t>
            </a:r>
          </a:p>
          <a:p>
            <a:pPr algn="ctr"/>
            <a:endParaRPr lang="en-GB" sz="300" dirty="0">
              <a:solidFill>
                <a:schemeClr val="accent5">
                  <a:lumMod val="75000"/>
                </a:schemeClr>
              </a:solidFill>
            </a:endParaRPr>
          </a:p>
          <a:p>
            <a:pPr algn="ctr"/>
            <a:r>
              <a:rPr lang="en-GB" sz="1200" dirty="0">
                <a:solidFill>
                  <a:schemeClr val="accent5">
                    <a:lumMod val="75000"/>
                  </a:schemeClr>
                </a:solidFill>
              </a:rPr>
              <a:t>February: Test and Trace ends</a:t>
            </a:r>
          </a:p>
        </p:txBody>
      </p:sp>
      <p:sp>
        <p:nvSpPr>
          <p:cNvPr id="75" name="Flowchart: Connector 74">
            <a:extLst>
              <a:ext uri="{FF2B5EF4-FFF2-40B4-BE49-F238E27FC236}">
                <a16:creationId xmlns:a16="http://schemas.microsoft.com/office/drawing/2014/main" id="{1B91EC05-9448-93D4-5B9E-B1599200876E}"/>
              </a:ext>
            </a:extLst>
          </p:cNvPr>
          <p:cNvSpPr/>
          <p:nvPr/>
        </p:nvSpPr>
        <p:spPr>
          <a:xfrm>
            <a:off x="1937775" y="4842900"/>
            <a:ext cx="144000" cy="144000"/>
          </a:xfrm>
          <a:prstGeom prst="flowChartConnector">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Flowchart: Connector 75">
            <a:extLst>
              <a:ext uri="{FF2B5EF4-FFF2-40B4-BE49-F238E27FC236}">
                <a16:creationId xmlns:a16="http://schemas.microsoft.com/office/drawing/2014/main" id="{3C79364F-D6E0-18DF-0D11-43A3AFADE850}"/>
              </a:ext>
            </a:extLst>
          </p:cNvPr>
          <p:cNvSpPr/>
          <p:nvPr/>
        </p:nvSpPr>
        <p:spPr>
          <a:xfrm>
            <a:off x="3547500" y="1441082"/>
            <a:ext cx="144000" cy="144000"/>
          </a:xfrm>
          <a:prstGeom prst="flowChartConnector">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Flowchart: Connector 76">
            <a:extLst>
              <a:ext uri="{FF2B5EF4-FFF2-40B4-BE49-F238E27FC236}">
                <a16:creationId xmlns:a16="http://schemas.microsoft.com/office/drawing/2014/main" id="{E0B40768-DF7A-74AD-33F4-AE745CE2720F}"/>
              </a:ext>
            </a:extLst>
          </p:cNvPr>
          <p:cNvSpPr/>
          <p:nvPr/>
        </p:nvSpPr>
        <p:spPr>
          <a:xfrm>
            <a:off x="4695675" y="4814188"/>
            <a:ext cx="144000" cy="144000"/>
          </a:xfrm>
          <a:prstGeom prst="flowChartConnector">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Flowchart: Connector 77">
            <a:extLst>
              <a:ext uri="{FF2B5EF4-FFF2-40B4-BE49-F238E27FC236}">
                <a16:creationId xmlns:a16="http://schemas.microsoft.com/office/drawing/2014/main" id="{3F6E231F-31A4-3CD0-7E7F-C260509EDAF4}"/>
              </a:ext>
            </a:extLst>
          </p:cNvPr>
          <p:cNvSpPr/>
          <p:nvPr/>
        </p:nvSpPr>
        <p:spPr>
          <a:xfrm>
            <a:off x="10600777" y="4851873"/>
            <a:ext cx="144000" cy="144000"/>
          </a:xfrm>
          <a:prstGeom prst="flowChartConnector">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 name="Straight Connector 1">
            <a:extLst>
              <a:ext uri="{FF2B5EF4-FFF2-40B4-BE49-F238E27FC236}">
                <a16:creationId xmlns:a16="http://schemas.microsoft.com/office/drawing/2014/main" id="{74BF7CBA-BD16-BFB0-0400-A39CAC8337D4}"/>
              </a:ext>
            </a:extLst>
          </p:cNvPr>
          <p:cNvCxnSpPr>
            <a:cxnSpLocks/>
          </p:cNvCxnSpPr>
          <p:nvPr/>
        </p:nvCxnSpPr>
        <p:spPr>
          <a:xfrm>
            <a:off x="10431841" y="1479782"/>
            <a:ext cx="0" cy="171450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3" name="Flowchart: Connector 2">
            <a:extLst>
              <a:ext uri="{FF2B5EF4-FFF2-40B4-BE49-F238E27FC236}">
                <a16:creationId xmlns:a16="http://schemas.microsoft.com/office/drawing/2014/main" id="{BBDA826E-83CB-8545-923A-A66D5C935C2B}"/>
              </a:ext>
            </a:extLst>
          </p:cNvPr>
          <p:cNvSpPr/>
          <p:nvPr/>
        </p:nvSpPr>
        <p:spPr>
          <a:xfrm>
            <a:off x="10375598" y="1431484"/>
            <a:ext cx="144000" cy="144000"/>
          </a:xfrm>
          <a:prstGeom prst="flowChartConnector">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86EE776B-379C-5335-B174-213C4581B9AB}"/>
              </a:ext>
            </a:extLst>
          </p:cNvPr>
          <p:cNvCxnSpPr>
            <a:cxnSpLocks/>
          </p:cNvCxnSpPr>
          <p:nvPr/>
        </p:nvCxnSpPr>
        <p:spPr>
          <a:xfrm>
            <a:off x="6909382" y="1485900"/>
            <a:ext cx="0" cy="171450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6" name="Flowchart: Connector 5">
            <a:extLst>
              <a:ext uri="{FF2B5EF4-FFF2-40B4-BE49-F238E27FC236}">
                <a16:creationId xmlns:a16="http://schemas.microsoft.com/office/drawing/2014/main" id="{728442D4-BA75-1EED-6D6B-EA85FD641074}"/>
              </a:ext>
            </a:extLst>
          </p:cNvPr>
          <p:cNvSpPr/>
          <p:nvPr/>
        </p:nvSpPr>
        <p:spPr>
          <a:xfrm>
            <a:off x="6843844" y="1335782"/>
            <a:ext cx="144000" cy="144000"/>
          </a:xfrm>
          <a:prstGeom prst="flowChartConnector">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44FF45CE-B634-163D-61AA-193C851C2D06}"/>
              </a:ext>
            </a:extLst>
          </p:cNvPr>
          <p:cNvSpPr txBox="1"/>
          <p:nvPr/>
        </p:nvSpPr>
        <p:spPr>
          <a:xfrm>
            <a:off x="5606414" y="501726"/>
            <a:ext cx="2632514" cy="830997"/>
          </a:xfrm>
          <a:prstGeom prst="rect">
            <a:avLst/>
          </a:prstGeom>
          <a:noFill/>
        </p:spPr>
        <p:txBody>
          <a:bodyPr wrap="square" rtlCol="0">
            <a:spAutoFit/>
          </a:bodyPr>
          <a:lstStyle/>
          <a:p>
            <a:pPr algn="ctr"/>
            <a:r>
              <a:rPr lang="en-GB" sz="1200" b="1"/>
              <a:t>November 2021</a:t>
            </a:r>
            <a:r>
              <a:rPr lang="en-GB" sz="1200"/>
              <a:t>:</a:t>
            </a:r>
            <a:r>
              <a:rPr lang="en-GB" sz="1200" b="1"/>
              <a:t> </a:t>
            </a:r>
            <a:r>
              <a:rPr lang="en-GB" sz="1200"/>
              <a:t>Autumn to Winter </a:t>
            </a:r>
            <a:r>
              <a:rPr lang="en-GB" sz="1200" dirty="0"/>
              <a:t>Plan moves away from twice-weekly tests to ‘testing when you need to during times of high risk’</a:t>
            </a:r>
          </a:p>
        </p:txBody>
      </p:sp>
    </p:spTree>
    <p:extLst>
      <p:ext uri="{BB962C8B-B14F-4D97-AF65-F5344CB8AC3E}">
        <p14:creationId xmlns:p14="http://schemas.microsoft.com/office/powerpoint/2010/main" val="1452156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28109D1-9F08-8379-3347-1FFE887CD9A0}"/>
              </a:ext>
            </a:extLst>
          </p:cNvPr>
          <p:cNvSpPr>
            <a:spLocks/>
          </p:cNvSpPr>
          <p:nvPr/>
        </p:nvSpPr>
        <p:spPr>
          <a:xfrm>
            <a:off x="615956" y="1152023"/>
            <a:ext cx="11123857" cy="4821901"/>
          </a:xfrm>
          <a:prstGeom prst="rect">
            <a:avLst/>
          </a:prstGeom>
          <a:solidFill>
            <a:sysClr val="window" lastClr="FFFFFF"/>
          </a:solidFill>
          <a:ln w="19050" cap="flat" cmpd="sng" algn="ctr">
            <a:solidFill>
              <a:srgbClr val="1D57A5">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E7E6E6"/>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6AF3725F-24C2-2108-CCD6-C1BC07B14310}"/>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007C9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71A55ACA-23D8-5AC0-1899-E6435D3FEFEE}"/>
              </a:ext>
            </a:extLst>
          </p:cNvPr>
          <p:cNvSpPr txBox="1"/>
          <p:nvPr/>
        </p:nvSpPr>
        <p:spPr>
          <a:xfrm>
            <a:off x="626581" y="1161712"/>
            <a:ext cx="7919094" cy="307777"/>
          </a:xfrm>
          <a:prstGeom prst="rect">
            <a:avLst/>
          </a:prstGeom>
          <a:noFill/>
        </p:spPr>
        <p:txBody>
          <a:bodyPr wrap="square" lIns="90000" rIns="90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D57A5">
                    <a:lumMod val="50000"/>
                  </a:srgbClr>
                </a:solidFill>
                <a:effectLst/>
                <a:uLnTx/>
                <a:uFillTx/>
                <a:latin typeface="Arial" panose="020B0604020202020204"/>
                <a:ea typeface="+mn-ea"/>
                <a:cs typeface="Arial" panose="020B0604020202020204" pitchFamily="34" charset="0"/>
              </a:rPr>
              <a:t>Ordering, taking and registering LFDs</a:t>
            </a:r>
            <a:endParaRPr kumimoji="0" lang="en-US" sz="1400" b="1" i="0" u="none" strike="noStrike" kern="1200" cap="none" spc="0" normalizeH="0" baseline="0" noProof="0" dirty="0">
              <a:ln>
                <a:noFill/>
              </a:ln>
              <a:solidFill>
                <a:srgbClr val="1D57A5">
                  <a:lumMod val="50000"/>
                </a:srgbClr>
              </a:solidFill>
              <a:effectLst/>
              <a:uLnTx/>
              <a:uFillTx/>
              <a:latin typeface="Arial" panose="020B0604020202020204"/>
              <a:ea typeface="+mn-ea"/>
              <a:cs typeface="Arial" panose="020B0604020202020204" pitchFamily="34" charset="0"/>
            </a:endParaRPr>
          </a:p>
        </p:txBody>
      </p:sp>
      <p:graphicFrame>
        <p:nvGraphicFramePr>
          <p:cNvPr id="4" name="Chart 3">
            <a:extLst>
              <a:ext uri="{FF2B5EF4-FFF2-40B4-BE49-F238E27FC236}">
                <a16:creationId xmlns:a16="http://schemas.microsoft.com/office/drawing/2014/main" id="{A53035DA-522F-2C94-901A-540CE9AC4405}"/>
              </a:ext>
            </a:extLst>
          </p:cNvPr>
          <p:cNvGraphicFramePr/>
          <p:nvPr>
            <p:extLst>
              <p:ext uri="{D42A27DB-BD31-4B8C-83A1-F6EECF244321}">
                <p14:modId xmlns:p14="http://schemas.microsoft.com/office/powerpoint/2010/main" val="2429521091"/>
              </p:ext>
            </p:extLst>
          </p:nvPr>
        </p:nvGraphicFramePr>
        <p:xfrm>
          <a:off x="626581" y="1475397"/>
          <a:ext cx="11113231" cy="4356367"/>
        </p:xfrm>
        <a:graphic>
          <a:graphicData uri="http://schemas.openxmlformats.org/drawingml/2006/chart">
            <c:chart xmlns:c="http://schemas.openxmlformats.org/drawingml/2006/chart" xmlns:r="http://schemas.openxmlformats.org/officeDocument/2006/relationships" r:id="rId4"/>
          </a:graphicData>
        </a:graphic>
      </p:graphicFrame>
      <p:sp>
        <p:nvSpPr>
          <p:cNvPr id="9" name="Footer Placeholder 3">
            <a:extLst>
              <a:ext uri="{FF2B5EF4-FFF2-40B4-BE49-F238E27FC236}">
                <a16:creationId xmlns:a16="http://schemas.microsoft.com/office/drawing/2014/main" id="{FA2E76E7-4B26-FF6D-978F-DE1E7A8049F1}"/>
              </a:ext>
            </a:extLst>
          </p:cNvPr>
          <p:cNvSpPr txBox="1">
            <a:spLocks/>
          </p:cNvSpPr>
          <p:nvPr/>
        </p:nvSpPr>
        <p:spPr>
          <a:xfrm>
            <a:off x="990519" y="6025999"/>
            <a:ext cx="10007606" cy="492739"/>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Source: Basis Research, Interim COVID-19 Survey / COVID Pilot / Public Perceptions </a:t>
            </a:r>
            <a:r>
              <a:rPr lang="en-US" dirty="0"/>
              <a:t>D7: Where did you try to order / obtain these rapid lateral flow test kits from? / D5: And have you tried to order / obtain any rapid lateral flow tests in the last 2 weeks from anywhere else (excluding Gov.uk)? / G5. Have you tried to order / obtain any rapid lateral flow tests from the following sources in the last 2 weeks?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Base: All </a:t>
            </a:r>
            <a:r>
              <a:rPr lang="en-GB" dirty="0"/>
              <a:t>who tested: Those ordering tests from any channel in the last 2 weeks (n=c.420), Those taken an LFD in the last 2 weeks (n=c.500), Registered most recent test through official channels (n=c.160), Reported most recent test through official or unofficial channels (n=c.550)</a:t>
            </a:r>
            <a:endPar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27203720"/>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F1186C-D4AF-9A7A-4127-56217A62B2A1}"/>
              </a:ext>
            </a:extLst>
          </p:cNvPr>
          <p:cNvSpPr>
            <a:spLocks/>
          </p:cNvSpPr>
          <p:nvPr/>
        </p:nvSpPr>
        <p:spPr>
          <a:xfrm>
            <a:off x="615956" y="1152023"/>
            <a:ext cx="11123857" cy="4821901"/>
          </a:xfrm>
          <a:prstGeom prst="rect">
            <a:avLst/>
          </a:prstGeom>
          <a:solidFill>
            <a:sysClr val="window" lastClr="FFFFFF"/>
          </a:solidFill>
          <a:ln w="19050" cap="flat" cmpd="sng" algn="ctr">
            <a:solidFill>
              <a:srgbClr val="1D57A5">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E7E6E6"/>
              </a:solidFill>
              <a:effectLst/>
              <a:uLnTx/>
              <a:uFillTx/>
              <a:latin typeface="Calibri" panose="020F0502020204030204"/>
            </a:endParaRPr>
          </a:p>
        </p:txBody>
      </p:sp>
      <p:sp>
        <p:nvSpPr>
          <p:cNvPr id="4" name="Footer Placeholder 3">
            <a:extLst>
              <a:ext uri="{FF2B5EF4-FFF2-40B4-BE49-F238E27FC236}">
                <a16:creationId xmlns:a16="http://schemas.microsoft.com/office/drawing/2014/main" id="{6181D93F-B9B7-FB1B-BD46-75A9D52FF071}"/>
              </a:ext>
            </a:extLst>
          </p:cNvPr>
          <p:cNvSpPr>
            <a:spLocks noGrp="1"/>
          </p:cNvSpPr>
          <p:nvPr>
            <p:ph type="ftr" sz="quarter" idx="10"/>
          </p:nvPr>
        </p:nvSpPr>
        <p:spPr>
          <a:xfrm>
            <a:off x="1143629" y="6078714"/>
            <a:ext cx="10007606" cy="363600"/>
          </a:xfrm>
        </p:spPr>
        <p:txBody>
          <a:bodyPr/>
          <a:lstStyle/>
          <a:p>
            <a:pPr marL="0" marR="0" lvl="0" indent="0" algn="l" defTabSz="914400" rtl="0" eaLnBrk="1" fontAlgn="auto" latinLnBrk="0" hangingPunct="1">
              <a:lnSpc>
                <a:spcPct val="100000"/>
              </a:lnSpc>
              <a:spcBef>
                <a:spcPts val="0"/>
              </a:spcBef>
              <a:spcAft>
                <a:spcPts val="0"/>
              </a:spcAft>
              <a:buClr>
                <a:srgbClr val="888888"/>
              </a:buClr>
              <a:buSzPts val="1200"/>
              <a:buFontTx/>
              <a:buNone/>
              <a:tabLst/>
              <a:defRPr/>
            </a:pPr>
            <a:r>
              <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Source: Basis Research. Interim PPT / COVID-19 Pilot / Public Perceptions Tracker. C5. / C3. / G1bii. / C17a. Which, if any, of the following did you do once you’d taken your most recent rapid lateral flow test? </a:t>
            </a:r>
          </a:p>
          <a:p>
            <a:pPr marL="0" marR="0" lvl="0" indent="0" algn="l" defTabSz="914400" rtl="0" eaLnBrk="1" fontAlgn="auto" latinLnBrk="0" hangingPunct="1">
              <a:lnSpc>
                <a:spcPct val="100000"/>
              </a:lnSpc>
              <a:spcBef>
                <a:spcPts val="0"/>
              </a:spcBef>
              <a:spcAft>
                <a:spcPts val="0"/>
              </a:spcAft>
              <a:buClr>
                <a:srgbClr val="888888"/>
              </a:buClr>
              <a:buSzPts val="1200"/>
              <a:buFontTx/>
              <a:buNone/>
              <a:tabLst/>
              <a:defRPr/>
            </a:pPr>
            <a:r>
              <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Base: All who have taken an LFD (n=c.700 per wave), All who have taken an LFD and tested positive/negative (n=c.150/550 per wave)</a:t>
            </a:r>
          </a:p>
        </p:txBody>
      </p:sp>
      <p:sp>
        <p:nvSpPr>
          <p:cNvPr id="5" name="Slide Number Placeholder 4">
            <a:extLst>
              <a:ext uri="{FF2B5EF4-FFF2-40B4-BE49-F238E27FC236}">
                <a16:creationId xmlns:a16="http://schemas.microsoft.com/office/drawing/2014/main" id="{6AF3725F-24C2-2108-CCD6-C1BC07B14310}"/>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007C9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C4DE719D-A5A6-5FDC-2D41-51D49047A90B}"/>
              </a:ext>
            </a:extLst>
          </p:cNvPr>
          <p:cNvSpPr txBox="1"/>
          <p:nvPr/>
        </p:nvSpPr>
        <p:spPr>
          <a:xfrm>
            <a:off x="626581" y="1161712"/>
            <a:ext cx="5933707" cy="276999"/>
          </a:xfrm>
          <a:prstGeom prst="rect">
            <a:avLst/>
          </a:prstGeom>
          <a:noFill/>
        </p:spPr>
        <p:txBody>
          <a:bodyPr wrap="square" lIns="90000" rIns="90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D57A5">
                    <a:lumMod val="50000"/>
                  </a:srgbClr>
                </a:solidFill>
                <a:effectLst/>
                <a:uLnTx/>
                <a:uFillTx/>
                <a:latin typeface="Arial" panose="020B0604020202020204"/>
                <a:ea typeface="+mn-ea"/>
                <a:cs typeface="Arial" panose="020B0604020202020204" pitchFamily="34" charset="0"/>
              </a:rPr>
              <a:t>% officially registering results | Total population</a:t>
            </a:r>
          </a:p>
        </p:txBody>
      </p:sp>
      <p:graphicFrame>
        <p:nvGraphicFramePr>
          <p:cNvPr id="10" name="Chart 9">
            <a:extLst>
              <a:ext uri="{FF2B5EF4-FFF2-40B4-BE49-F238E27FC236}">
                <a16:creationId xmlns:a16="http://schemas.microsoft.com/office/drawing/2014/main" id="{0E6EB918-459A-43F0-C981-6C3F16D65E4C}"/>
              </a:ext>
            </a:extLst>
          </p:cNvPr>
          <p:cNvGraphicFramePr/>
          <p:nvPr>
            <p:extLst>
              <p:ext uri="{D42A27DB-BD31-4B8C-83A1-F6EECF244321}">
                <p14:modId xmlns:p14="http://schemas.microsoft.com/office/powerpoint/2010/main" val="239843306"/>
              </p:ext>
            </p:extLst>
          </p:nvPr>
        </p:nvGraphicFramePr>
        <p:xfrm>
          <a:off x="626581" y="1475397"/>
          <a:ext cx="11113231" cy="4356367"/>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a:extLst>
              <a:ext uri="{FF2B5EF4-FFF2-40B4-BE49-F238E27FC236}">
                <a16:creationId xmlns:a16="http://schemas.microsoft.com/office/drawing/2014/main" id="{9A4B7257-E2CF-16CD-0F2F-09A54299B146}"/>
              </a:ext>
            </a:extLst>
          </p:cNvPr>
          <p:cNvGrpSpPr/>
          <p:nvPr/>
        </p:nvGrpSpPr>
        <p:grpSpPr>
          <a:xfrm>
            <a:off x="697464" y="1800935"/>
            <a:ext cx="3433991" cy="3593850"/>
            <a:chOff x="697464" y="1800935"/>
            <a:chExt cx="3433991" cy="3593850"/>
          </a:xfrm>
        </p:grpSpPr>
        <p:cxnSp>
          <p:nvCxnSpPr>
            <p:cNvPr id="17" name="Straight Connector 16">
              <a:extLst>
                <a:ext uri="{FF2B5EF4-FFF2-40B4-BE49-F238E27FC236}">
                  <a16:creationId xmlns:a16="http://schemas.microsoft.com/office/drawing/2014/main" id="{8858366B-258A-DEF1-FF14-262DC5C0DDEC}"/>
                </a:ext>
              </a:extLst>
            </p:cNvPr>
            <p:cNvCxnSpPr>
              <a:cxnSpLocks/>
            </p:cNvCxnSpPr>
            <p:nvPr/>
          </p:nvCxnSpPr>
          <p:spPr>
            <a:xfrm flipV="1">
              <a:off x="3443197" y="2297430"/>
              <a:ext cx="0" cy="3097355"/>
            </a:xfrm>
            <a:prstGeom prst="line">
              <a:avLst/>
            </a:prstGeom>
            <a:ln>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4BBE700D-5106-8854-EDD5-7950C826005B}"/>
                </a:ext>
              </a:extLst>
            </p:cNvPr>
            <p:cNvSpPr/>
            <p:nvPr/>
          </p:nvSpPr>
          <p:spPr>
            <a:xfrm>
              <a:off x="2754939" y="2008376"/>
              <a:ext cx="1376516" cy="172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en-GB" sz="1050" b="1">
                  <a:solidFill>
                    <a:schemeClr val="accent3">
                      <a:lumMod val="50000"/>
                    </a:schemeClr>
                  </a:solidFill>
                </a:rPr>
                <a:t>April 2022 </a:t>
              </a:r>
              <a:r>
                <a:rPr lang="en-GB" sz="1050" b="1" dirty="0">
                  <a:solidFill>
                    <a:schemeClr val="accent3">
                      <a:lumMod val="50000"/>
                    </a:schemeClr>
                  </a:solidFill>
                </a:rPr>
                <a:t>– End of UTO </a:t>
              </a:r>
            </a:p>
          </p:txBody>
        </p:sp>
        <p:cxnSp>
          <p:nvCxnSpPr>
            <p:cNvPr id="8" name="Straight Connector 7">
              <a:extLst>
                <a:ext uri="{FF2B5EF4-FFF2-40B4-BE49-F238E27FC236}">
                  <a16:creationId xmlns:a16="http://schemas.microsoft.com/office/drawing/2014/main" id="{F8BC86DD-5368-48EA-D07D-43FD7A75ACD7}"/>
                </a:ext>
              </a:extLst>
            </p:cNvPr>
            <p:cNvCxnSpPr>
              <a:cxnSpLocks/>
            </p:cNvCxnSpPr>
            <p:nvPr/>
          </p:nvCxnSpPr>
          <p:spPr>
            <a:xfrm flipV="1">
              <a:off x="825520" y="2047885"/>
              <a:ext cx="0" cy="3346900"/>
            </a:xfrm>
            <a:prstGeom prst="line">
              <a:avLst/>
            </a:prstGeom>
            <a:ln>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7A258FE-4D51-E286-A4A0-C69301FC7C5C}"/>
                </a:ext>
              </a:extLst>
            </p:cNvPr>
            <p:cNvCxnSpPr>
              <a:cxnSpLocks/>
            </p:cNvCxnSpPr>
            <p:nvPr/>
          </p:nvCxnSpPr>
          <p:spPr>
            <a:xfrm flipV="1">
              <a:off x="1255520" y="2047885"/>
              <a:ext cx="0" cy="3346900"/>
            </a:xfrm>
            <a:prstGeom prst="line">
              <a:avLst/>
            </a:prstGeom>
            <a:ln>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70120B8-3597-4F71-B82F-9EE18233937A}"/>
                </a:ext>
              </a:extLst>
            </p:cNvPr>
            <p:cNvSpPr/>
            <p:nvPr/>
          </p:nvSpPr>
          <p:spPr>
            <a:xfrm>
              <a:off x="1143629" y="2079630"/>
              <a:ext cx="730897" cy="444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en-GB" sz="1050" b="1" dirty="0">
                  <a:solidFill>
                    <a:schemeClr val="accent3">
                      <a:lumMod val="50000"/>
                    </a:schemeClr>
                  </a:solidFill>
                </a:rPr>
                <a:t>Dec ‘21 </a:t>
              </a:r>
            </a:p>
            <a:p>
              <a:r>
                <a:rPr lang="en-GB" sz="1050" b="1" dirty="0">
                  <a:solidFill>
                    <a:schemeClr val="accent3">
                      <a:lumMod val="50000"/>
                    </a:schemeClr>
                  </a:solidFill>
                </a:rPr>
                <a:t>- Omicron</a:t>
              </a:r>
            </a:p>
          </p:txBody>
        </p:sp>
        <p:sp>
          <p:nvSpPr>
            <p:cNvPr id="12" name="Rectangle 11">
              <a:extLst>
                <a:ext uri="{FF2B5EF4-FFF2-40B4-BE49-F238E27FC236}">
                  <a16:creationId xmlns:a16="http://schemas.microsoft.com/office/drawing/2014/main" id="{B08956CE-8058-F477-617A-7350164BC3FF}"/>
                </a:ext>
              </a:extLst>
            </p:cNvPr>
            <p:cNvSpPr/>
            <p:nvPr/>
          </p:nvSpPr>
          <p:spPr>
            <a:xfrm>
              <a:off x="697464" y="1800935"/>
              <a:ext cx="730897" cy="261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en-GB" sz="1050" b="1">
                  <a:solidFill>
                    <a:schemeClr val="accent3">
                      <a:lumMod val="50000"/>
                    </a:schemeClr>
                  </a:solidFill>
                </a:rPr>
                <a:t>April 2021 </a:t>
              </a:r>
              <a:endParaRPr lang="en-GB" sz="1050" b="1" dirty="0">
                <a:solidFill>
                  <a:schemeClr val="accent3">
                    <a:lumMod val="50000"/>
                  </a:schemeClr>
                </a:solidFill>
              </a:endParaRPr>
            </a:p>
            <a:p>
              <a:r>
                <a:rPr lang="en-GB" sz="1050" b="1" dirty="0">
                  <a:solidFill>
                    <a:schemeClr val="accent3">
                      <a:lumMod val="50000"/>
                    </a:schemeClr>
                  </a:solidFill>
                </a:rPr>
                <a:t>– Start of UTO</a:t>
              </a:r>
            </a:p>
          </p:txBody>
        </p:sp>
      </p:grpSp>
    </p:spTree>
    <p:extLst>
      <p:ext uri="{BB962C8B-B14F-4D97-AF65-F5344CB8AC3E}">
        <p14:creationId xmlns:p14="http://schemas.microsoft.com/office/powerpoint/2010/main" val="562436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8A2FFA8-70AC-F725-18A0-ECF6A97B72C7}"/>
              </a:ext>
            </a:extLst>
          </p:cNvPr>
          <p:cNvSpPr/>
          <p:nvPr/>
        </p:nvSpPr>
        <p:spPr>
          <a:xfrm>
            <a:off x="615956" y="1152023"/>
            <a:ext cx="11123857" cy="4821901"/>
          </a:xfrm>
          <a:prstGeom prst="rect">
            <a:avLst/>
          </a:prstGeom>
          <a:solidFill>
            <a:sysClr val="window" lastClr="FFFFFF"/>
          </a:solidFill>
          <a:ln w="19050" cap="flat" cmpd="sng" algn="ctr">
            <a:solidFill>
              <a:srgbClr val="1D57A5">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E7E6E6"/>
              </a:solidFill>
              <a:effectLst/>
              <a:uLnTx/>
              <a:uFillTx/>
              <a:latin typeface="Calibri" panose="020F0502020204030204"/>
            </a:endParaRPr>
          </a:p>
        </p:txBody>
      </p:sp>
      <p:sp>
        <p:nvSpPr>
          <p:cNvPr id="4" name="Footer Placeholder 3">
            <a:extLst>
              <a:ext uri="{FF2B5EF4-FFF2-40B4-BE49-F238E27FC236}">
                <a16:creationId xmlns:a16="http://schemas.microsoft.com/office/drawing/2014/main" id="{E79F7E46-5E31-83A4-B1A6-742C6BCFC3F1}"/>
              </a:ext>
            </a:extLst>
          </p:cNvPr>
          <p:cNvSpPr>
            <a:spLocks noGrp="1"/>
          </p:cNvSpPr>
          <p:nvPr>
            <p:ph type="ftr" sz="quarter" idx="10"/>
          </p:nvPr>
        </p:nvSpPr>
        <p:spPr>
          <a:xfrm>
            <a:off x="1422394" y="6073259"/>
            <a:ext cx="10007606" cy="3636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Source: Basis Research, </a:t>
            </a:r>
            <a:r>
              <a:rPr kumimoji="0" lang="en-US"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Public Perceptions Tracker</a:t>
            </a:r>
            <a:r>
              <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 Wave 10. </a:t>
            </a:r>
            <a:r>
              <a:rPr lang="en-GB" dirty="0"/>
              <a:t>G5. Have you tried to order / obtain any rapid lateral flow tests from the following sources in the last 2 weeks?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base: All respondents (n=</a:t>
            </a:r>
            <a:r>
              <a:rPr lang="en-US" dirty="0"/>
              <a:t>1</a:t>
            </a:r>
            <a:r>
              <a:rPr kumimoji="0" lang="en-US"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000), n varies by subgroup (min n=30)</a:t>
            </a:r>
            <a:endPar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461D14DA-5C57-BE9E-03BA-63C89180F4FB}"/>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007C9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83745E10-7E0B-6A7B-41AD-6D85736FD97A}"/>
              </a:ext>
            </a:extLst>
          </p:cNvPr>
          <p:cNvSpPr txBox="1"/>
          <p:nvPr/>
        </p:nvSpPr>
        <p:spPr>
          <a:xfrm>
            <a:off x="626581" y="1161712"/>
            <a:ext cx="8302815" cy="307777"/>
          </a:xfrm>
          <a:prstGeom prst="rect">
            <a:avLst/>
          </a:prstGeom>
          <a:noFill/>
        </p:spPr>
        <p:txBody>
          <a:bodyPr wrap="square" lIns="90000" rIns="90000" rtlCol="0">
            <a:spAutoFit/>
          </a:bodyPr>
          <a:lstStyle/>
          <a:p>
            <a:r>
              <a:rPr lang="en-US" sz="1400" b="1" dirty="0">
                <a:solidFill>
                  <a:srgbClr val="1D57A5">
                    <a:lumMod val="50000"/>
                  </a:srgbClr>
                </a:solidFill>
                <a:cs typeface="Arial" panose="020B0604020202020204" pitchFamily="34" charset="0"/>
              </a:rPr>
              <a:t>LFD ordering from private sources | Total population. </a:t>
            </a:r>
            <a:r>
              <a:rPr lang="en-GB" sz="1400" b="1">
                <a:solidFill>
                  <a:srgbClr val="1D57A5">
                    <a:lumMod val="50000"/>
                  </a:srgbClr>
                </a:solidFill>
                <a:cs typeface="Arial" panose="020B0604020202020204" pitchFamily="34" charset="0"/>
              </a:rPr>
              <a:t>Data from 3 January to 16 January 2023</a:t>
            </a:r>
            <a:endParaRPr lang="en-US" sz="1400" b="1" dirty="0">
              <a:solidFill>
                <a:srgbClr val="1D57A5">
                  <a:lumMod val="50000"/>
                </a:srgbClr>
              </a:solidFill>
              <a:cs typeface="Arial" panose="020B0604020202020204" pitchFamily="34" charset="0"/>
            </a:endParaRPr>
          </a:p>
        </p:txBody>
      </p:sp>
      <p:graphicFrame>
        <p:nvGraphicFramePr>
          <p:cNvPr id="7" name="Chart 6">
            <a:extLst>
              <a:ext uri="{FF2B5EF4-FFF2-40B4-BE49-F238E27FC236}">
                <a16:creationId xmlns:a16="http://schemas.microsoft.com/office/drawing/2014/main" id="{3D504127-6BF1-755C-4109-872E7E5A3568}"/>
              </a:ext>
            </a:extLst>
          </p:cNvPr>
          <p:cNvGraphicFramePr/>
          <p:nvPr>
            <p:extLst>
              <p:ext uri="{D42A27DB-BD31-4B8C-83A1-F6EECF244321}">
                <p14:modId xmlns:p14="http://schemas.microsoft.com/office/powerpoint/2010/main" val="2035361116"/>
              </p:ext>
            </p:extLst>
          </p:nvPr>
        </p:nvGraphicFramePr>
        <p:xfrm>
          <a:off x="726962" y="1651864"/>
          <a:ext cx="11012850" cy="4192853"/>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Straight Connector 11">
            <a:extLst>
              <a:ext uri="{FF2B5EF4-FFF2-40B4-BE49-F238E27FC236}">
                <a16:creationId xmlns:a16="http://schemas.microsoft.com/office/drawing/2014/main" id="{F688C087-EB6A-401C-A607-E146B1DC5BDA}"/>
              </a:ext>
            </a:extLst>
          </p:cNvPr>
          <p:cNvCxnSpPr>
            <a:cxnSpLocks/>
          </p:cNvCxnSpPr>
          <p:nvPr/>
        </p:nvCxnSpPr>
        <p:spPr>
          <a:xfrm>
            <a:off x="1180617" y="3784921"/>
            <a:ext cx="10249383" cy="0"/>
          </a:xfrm>
          <a:prstGeom prst="line">
            <a:avLst/>
          </a:prstGeom>
          <a:ln w="1905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064F5660-FB47-BB07-8248-83E23F949D65}"/>
              </a:ext>
            </a:extLst>
          </p:cNvPr>
          <p:cNvSpPr/>
          <p:nvPr/>
        </p:nvSpPr>
        <p:spPr>
          <a:xfrm>
            <a:off x="3645095" y="1502782"/>
            <a:ext cx="5065577" cy="590971"/>
          </a:xfrm>
          <a:prstGeom prst="rect">
            <a:avLst/>
          </a:prstGeom>
          <a:noFill/>
          <a:ln w="12700" cap="flat" cmpd="sng" algn="ctr">
            <a:solidFill>
              <a:schemeClr val="accent3">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1" strike="noStrike" kern="0" cap="none" spc="0" normalizeH="0" baseline="0" noProof="0" dirty="0">
                <a:ln>
                  <a:noFill/>
                </a:ln>
                <a:solidFill>
                  <a:schemeClr val="accent3">
                    <a:lumMod val="50000"/>
                  </a:schemeClr>
                </a:solidFill>
                <a:effectLst/>
                <a:uLnTx/>
                <a:uFillTx/>
                <a:latin typeface="Arial"/>
                <a:ea typeface="+mn-ea"/>
                <a:cs typeface="+mn-cs"/>
              </a:rPr>
              <a:t>% of those ordering from private sources</a:t>
            </a:r>
          </a:p>
        </p:txBody>
      </p:sp>
    </p:spTree>
    <p:extLst>
      <p:ext uri="{BB962C8B-B14F-4D97-AF65-F5344CB8AC3E}">
        <p14:creationId xmlns:p14="http://schemas.microsoft.com/office/powerpoint/2010/main" val="3883660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4629D79-C4C5-1595-4C91-9AD5B796F3F2}"/>
              </a:ext>
            </a:extLst>
          </p:cNvPr>
          <p:cNvSpPr/>
          <p:nvPr/>
        </p:nvSpPr>
        <p:spPr>
          <a:xfrm>
            <a:off x="615956" y="1152023"/>
            <a:ext cx="11123857" cy="4821901"/>
          </a:xfrm>
          <a:prstGeom prst="rect">
            <a:avLst/>
          </a:prstGeom>
          <a:solidFill>
            <a:sysClr val="window" lastClr="FFFFFF"/>
          </a:solidFill>
          <a:ln w="19050" cap="flat" cmpd="sng" algn="ctr">
            <a:solidFill>
              <a:srgbClr val="1D57A5">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E7E6E6"/>
              </a:solidFill>
              <a:effectLst/>
              <a:uLnTx/>
              <a:uFillTx/>
              <a:latin typeface="Calibri" panose="020F0502020204030204"/>
            </a:endParaRPr>
          </a:p>
        </p:txBody>
      </p:sp>
      <p:sp>
        <p:nvSpPr>
          <p:cNvPr id="4" name="Footer Placeholder 3">
            <a:extLst>
              <a:ext uri="{FF2B5EF4-FFF2-40B4-BE49-F238E27FC236}">
                <a16:creationId xmlns:a16="http://schemas.microsoft.com/office/drawing/2014/main" id="{E79F7E46-5E31-83A4-B1A6-742C6BCFC3F1}"/>
              </a:ext>
            </a:extLst>
          </p:cNvPr>
          <p:cNvSpPr>
            <a:spLocks noGrp="1"/>
          </p:cNvSpPr>
          <p:nvPr>
            <p:ph type="ftr" sz="quarter" idx="10"/>
          </p:nvPr>
        </p:nvSpPr>
        <p:spPr>
          <a:xfrm>
            <a:off x="1092197" y="6075250"/>
            <a:ext cx="10007606" cy="3636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Source: Basis Research, </a:t>
            </a:r>
            <a:r>
              <a:rPr kumimoji="0" lang="en-US"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Public Perceptions Tracker</a:t>
            </a:r>
            <a:r>
              <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 C21. Thinking about the most recent rapid lateral flow test that you took, why did you take that test? / </a:t>
            </a:r>
            <a:r>
              <a:rPr lang="en-GB" dirty="0"/>
              <a:t>G5. Have you tried to order / obtain any rapid lateral flow tests from the following sources in the last 2 weeks?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Base: All </a:t>
            </a:r>
            <a:r>
              <a:rPr lang="en-US" dirty="0"/>
              <a:t>taken an LFD in the last 2 weeks and attempted to order via other sources/official channels</a:t>
            </a:r>
            <a:r>
              <a:rPr kumimoji="0" lang="en-US"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 (n=138/221)</a:t>
            </a:r>
            <a:endPar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461D14DA-5C57-BE9E-03BA-63C89180F4FB}"/>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007C9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83745E10-7E0B-6A7B-41AD-6D85736FD97A}"/>
              </a:ext>
            </a:extLst>
          </p:cNvPr>
          <p:cNvSpPr txBox="1"/>
          <p:nvPr/>
        </p:nvSpPr>
        <p:spPr>
          <a:xfrm>
            <a:off x="626580" y="1161712"/>
            <a:ext cx="7024521" cy="307777"/>
          </a:xfrm>
          <a:prstGeom prst="rect">
            <a:avLst/>
          </a:prstGeom>
          <a:noFill/>
        </p:spPr>
        <p:txBody>
          <a:bodyPr wrap="square" lIns="90000" rIns="90000" rtlCol="0">
            <a:spAutoFit/>
          </a:bodyPr>
          <a:lstStyle/>
          <a:p>
            <a:r>
              <a:rPr lang="en-US" sz="1400" b="1" dirty="0">
                <a:solidFill>
                  <a:srgbClr val="1D57A5">
                    <a:lumMod val="50000"/>
                  </a:srgbClr>
                </a:solidFill>
                <a:cs typeface="Arial" panose="020B0604020202020204" pitchFamily="34" charset="0"/>
              </a:rPr>
              <a:t>LFD ordering | Total population. </a:t>
            </a:r>
            <a:r>
              <a:rPr lang="en-US" sz="1400" b="1">
                <a:solidFill>
                  <a:srgbClr val="1D57A5">
                    <a:lumMod val="50000"/>
                  </a:srgbClr>
                </a:solidFill>
                <a:cs typeface="Arial" panose="020B0604020202020204" pitchFamily="34" charset="0"/>
              </a:rPr>
              <a:t>Data from September 2022 to January 2023</a:t>
            </a:r>
            <a:endParaRPr lang="en-US" sz="1400" b="1" dirty="0">
              <a:solidFill>
                <a:srgbClr val="1D57A5">
                  <a:lumMod val="50000"/>
                </a:srgbClr>
              </a:solidFill>
              <a:cs typeface="Arial" panose="020B0604020202020204" pitchFamily="34" charset="0"/>
            </a:endParaRPr>
          </a:p>
        </p:txBody>
      </p:sp>
      <p:sp>
        <p:nvSpPr>
          <p:cNvPr id="9" name="Rectangle 8">
            <a:extLst>
              <a:ext uri="{FF2B5EF4-FFF2-40B4-BE49-F238E27FC236}">
                <a16:creationId xmlns:a16="http://schemas.microsoft.com/office/drawing/2014/main" id="{4E0CA9DA-156C-3F99-FCF2-297B69211F44}"/>
              </a:ext>
            </a:extLst>
          </p:cNvPr>
          <p:cNvSpPr/>
          <p:nvPr/>
        </p:nvSpPr>
        <p:spPr>
          <a:xfrm>
            <a:off x="838201" y="1475397"/>
            <a:ext cx="10737844" cy="3730739"/>
          </a:xfrm>
          <a:prstGeom prst="rect">
            <a:avLst/>
          </a:prstGeom>
          <a:solidFill>
            <a:schemeClr val="bg1"/>
          </a:solidFill>
          <a:ln w="19050" cap="flat" cmpd="sng" algn="ctr">
            <a:noFill/>
            <a:prstDash val="solid"/>
            <a:miter lim="800000"/>
          </a:ln>
          <a:effectLst/>
        </p:spPr>
        <p:txBody>
          <a:bodyPr rtlCol="0" anchor="ctr"/>
          <a:lstStyle/>
          <a:p>
            <a:pPr algn="ctr">
              <a:defRPr/>
            </a:pPr>
            <a:endParaRPr lang="en-GB" kern="0">
              <a:solidFill>
                <a:srgbClr val="E7E6E6"/>
              </a:solidFill>
              <a:latin typeface="Calibri" panose="020F0502020204030204"/>
            </a:endParaRPr>
          </a:p>
        </p:txBody>
      </p:sp>
      <p:graphicFrame>
        <p:nvGraphicFramePr>
          <p:cNvPr id="10" name="Chart 9">
            <a:extLst>
              <a:ext uri="{FF2B5EF4-FFF2-40B4-BE49-F238E27FC236}">
                <a16:creationId xmlns:a16="http://schemas.microsoft.com/office/drawing/2014/main" id="{6B91A176-4DD1-E5F8-95D0-8846C674B18A}"/>
              </a:ext>
            </a:extLst>
          </p:cNvPr>
          <p:cNvGraphicFramePr/>
          <p:nvPr>
            <p:extLst>
              <p:ext uri="{D42A27DB-BD31-4B8C-83A1-F6EECF244321}">
                <p14:modId xmlns:p14="http://schemas.microsoft.com/office/powerpoint/2010/main" val="1529894697"/>
              </p:ext>
            </p:extLst>
          </p:nvPr>
        </p:nvGraphicFramePr>
        <p:xfrm>
          <a:off x="838681" y="1474631"/>
          <a:ext cx="10737844" cy="43816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0">
            <a:extLst>
              <a:ext uri="{FF2B5EF4-FFF2-40B4-BE49-F238E27FC236}">
                <a16:creationId xmlns:a16="http://schemas.microsoft.com/office/drawing/2014/main" id="{84028F24-7AFA-A376-2310-AF2DFE1C24B1}"/>
              </a:ext>
            </a:extLst>
          </p:cNvPr>
          <p:cNvGraphicFramePr>
            <a:graphicFrameLocks noGrp="1"/>
          </p:cNvGraphicFramePr>
          <p:nvPr>
            <p:extLst>
              <p:ext uri="{D42A27DB-BD31-4B8C-83A1-F6EECF244321}">
                <p14:modId xmlns:p14="http://schemas.microsoft.com/office/powerpoint/2010/main" val="2827964636"/>
              </p:ext>
            </p:extLst>
          </p:nvPr>
        </p:nvGraphicFramePr>
        <p:xfrm>
          <a:off x="838200" y="5257445"/>
          <a:ext cx="10738806" cy="615950"/>
        </p:xfrm>
        <a:graphic>
          <a:graphicData uri="http://schemas.openxmlformats.org/drawingml/2006/table">
            <a:tbl>
              <a:tblPr>
                <a:tableStyleId>{5C22544A-7EE6-4342-B048-85BDC9FD1C3A}</a:tableStyleId>
              </a:tblPr>
              <a:tblGrid>
                <a:gridCol w="826062">
                  <a:extLst>
                    <a:ext uri="{9D8B030D-6E8A-4147-A177-3AD203B41FA5}">
                      <a16:colId xmlns:a16="http://schemas.microsoft.com/office/drawing/2014/main" val="263168328"/>
                    </a:ext>
                  </a:extLst>
                </a:gridCol>
                <a:gridCol w="826062">
                  <a:extLst>
                    <a:ext uri="{9D8B030D-6E8A-4147-A177-3AD203B41FA5}">
                      <a16:colId xmlns:a16="http://schemas.microsoft.com/office/drawing/2014/main" val="1766622921"/>
                    </a:ext>
                  </a:extLst>
                </a:gridCol>
                <a:gridCol w="826062">
                  <a:extLst>
                    <a:ext uri="{9D8B030D-6E8A-4147-A177-3AD203B41FA5}">
                      <a16:colId xmlns:a16="http://schemas.microsoft.com/office/drawing/2014/main" val="2186914232"/>
                    </a:ext>
                  </a:extLst>
                </a:gridCol>
                <a:gridCol w="826062">
                  <a:extLst>
                    <a:ext uri="{9D8B030D-6E8A-4147-A177-3AD203B41FA5}">
                      <a16:colId xmlns:a16="http://schemas.microsoft.com/office/drawing/2014/main" val="254760316"/>
                    </a:ext>
                  </a:extLst>
                </a:gridCol>
                <a:gridCol w="826062">
                  <a:extLst>
                    <a:ext uri="{9D8B030D-6E8A-4147-A177-3AD203B41FA5}">
                      <a16:colId xmlns:a16="http://schemas.microsoft.com/office/drawing/2014/main" val="1992027203"/>
                    </a:ext>
                  </a:extLst>
                </a:gridCol>
                <a:gridCol w="826062">
                  <a:extLst>
                    <a:ext uri="{9D8B030D-6E8A-4147-A177-3AD203B41FA5}">
                      <a16:colId xmlns:a16="http://schemas.microsoft.com/office/drawing/2014/main" val="1347426827"/>
                    </a:ext>
                  </a:extLst>
                </a:gridCol>
                <a:gridCol w="826062">
                  <a:extLst>
                    <a:ext uri="{9D8B030D-6E8A-4147-A177-3AD203B41FA5}">
                      <a16:colId xmlns:a16="http://schemas.microsoft.com/office/drawing/2014/main" val="4214179695"/>
                    </a:ext>
                  </a:extLst>
                </a:gridCol>
                <a:gridCol w="826062">
                  <a:extLst>
                    <a:ext uri="{9D8B030D-6E8A-4147-A177-3AD203B41FA5}">
                      <a16:colId xmlns:a16="http://schemas.microsoft.com/office/drawing/2014/main" val="4098391479"/>
                    </a:ext>
                  </a:extLst>
                </a:gridCol>
                <a:gridCol w="826062">
                  <a:extLst>
                    <a:ext uri="{9D8B030D-6E8A-4147-A177-3AD203B41FA5}">
                      <a16:colId xmlns:a16="http://schemas.microsoft.com/office/drawing/2014/main" val="3124637865"/>
                    </a:ext>
                  </a:extLst>
                </a:gridCol>
                <a:gridCol w="826062">
                  <a:extLst>
                    <a:ext uri="{9D8B030D-6E8A-4147-A177-3AD203B41FA5}">
                      <a16:colId xmlns:a16="http://schemas.microsoft.com/office/drawing/2014/main" val="1495962957"/>
                    </a:ext>
                  </a:extLst>
                </a:gridCol>
                <a:gridCol w="826062">
                  <a:extLst>
                    <a:ext uri="{9D8B030D-6E8A-4147-A177-3AD203B41FA5}">
                      <a16:colId xmlns:a16="http://schemas.microsoft.com/office/drawing/2014/main" val="4219327349"/>
                    </a:ext>
                  </a:extLst>
                </a:gridCol>
                <a:gridCol w="826062">
                  <a:extLst>
                    <a:ext uri="{9D8B030D-6E8A-4147-A177-3AD203B41FA5}">
                      <a16:colId xmlns:a16="http://schemas.microsoft.com/office/drawing/2014/main" val="2227978409"/>
                    </a:ext>
                  </a:extLst>
                </a:gridCol>
                <a:gridCol w="826062">
                  <a:extLst>
                    <a:ext uri="{9D8B030D-6E8A-4147-A177-3AD203B41FA5}">
                      <a16:colId xmlns:a16="http://schemas.microsoft.com/office/drawing/2014/main" val="1046587000"/>
                    </a:ext>
                  </a:extLst>
                </a:gridCol>
              </a:tblGrid>
              <a:tr h="190500">
                <a:tc>
                  <a:txBody>
                    <a:bodyPr/>
                    <a:lstStyle/>
                    <a:p>
                      <a:pPr algn="ctr" rtl="0" fontAlgn="b"/>
                      <a:r>
                        <a:rPr lang="en-US" sz="800" u="none" strike="noStrike" dirty="0">
                          <a:solidFill>
                            <a:schemeClr val="tx1">
                              <a:lumMod val="65000"/>
                              <a:lumOff val="35000"/>
                            </a:schemeClr>
                          </a:solidFill>
                          <a:effectLst/>
                        </a:rPr>
                        <a:t>I thought I had symptoms and wanted to check if it was COVID-19</a:t>
                      </a:r>
                      <a:endParaRPr lang="en-US" sz="800" b="0" i="0" u="none" strike="noStrike" dirty="0">
                        <a:solidFill>
                          <a:schemeClr val="tx1">
                            <a:lumMod val="65000"/>
                            <a:lumOff val="35000"/>
                          </a:schemeClr>
                        </a:solidFill>
                        <a:effectLst/>
                        <a:latin typeface="Arial" panose="020B0604020202020204" pitchFamily="34" charset="0"/>
                      </a:endParaRPr>
                    </a:p>
                  </a:txBody>
                  <a:tcPr marL="6350" marR="6350" marT="6350" marB="0">
                    <a:lnL w="12700" cmpd="sng">
                      <a:noFill/>
                    </a:lnL>
                    <a:lnR w="76200" cap="flat" cmpd="sng" algn="ctr">
                      <a:noFill/>
                      <a:prstDash val="solid"/>
                      <a:round/>
                      <a:headEnd type="none" w="med" len="med"/>
                      <a:tailEnd type="none" w="med" len="med"/>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800" u="none" strike="noStrike" dirty="0">
                          <a:solidFill>
                            <a:schemeClr val="tx1">
                              <a:lumMod val="65000"/>
                              <a:lumOff val="35000"/>
                            </a:schemeClr>
                          </a:solidFill>
                          <a:effectLst/>
                        </a:rPr>
                        <a:t>For my own peace of mind</a:t>
                      </a:r>
                      <a:endParaRPr lang="en-US" sz="800" b="0" i="0" u="none" strike="noStrike" dirty="0">
                        <a:solidFill>
                          <a:schemeClr val="tx1">
                            <a:lumMod val="65000"/>
                            <a:lumOff val="35000"/>
                          </a:schemeClr>
                        </a:solidFill>
                        <a:effectLst/>
                        <a:latin typeface="Arial" panose="020B0604020202020204" pitchFamily="34" charset="0"/>
                      </a:endParaRPr>
                    </a:p>
                  </a:txBody>
                  <a:tcPr marL="6350" marR="6350" marT="6350" marB="0">
                    <a:lnL w="76200" cap="flat" cmpd="sng" algn="ctr">
                      <a:noFill/>
                      <a:prstDash val="solid"/>
                      <a:round/>
                      <a:headEnd type="none" w="med" len="med"/>
                      <a:tailEnd type="none" w="med" len="med"/>
                    </a:lnL>
                    <a:lnR w="76200" cap="flat" cmpd="sng" algn="ctr">
                      <a:noFill/>
                      <a:prstDash val="solid"/>
                      <a:round/>
                      <a:headEnd type="none" w="med" len="med"/>
                      <a:tailEnd type="none" w="med" len="med"/>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800" u="none" strike="noStrike" dirty="0">
                          <a:solidFill>
                            <a:schemeClr val="tx1">
                              <a:lumMod val="65000"/>
                              <a:lumOff val="35000"/>
                            </a:schemeClr>
                          </a:solidFill>
                          <a:effectLst/>
                        </a:rPr>
                        <a:t>To stop the spread of COVID-19</a:t>
                      </a:r>
                      <a:endParaRPr lang="en-US" sz="800" b="0" i="0" u="none" strike="noStrike" dirty="0">
                        <a:solidFill>
                          <a:schemeClr val="tx1">
                            <a:lumMod val="65000"/>
                            <a:lumOff val="35000"/>
                          </a:schemeClr>
                        </a:solidFill>
                        <a:effectLst/>
                        <a:latin typeface="Arial" panose="020B0604020202020204" pitchFamily="34" charset="0"/>
                      </a:endParaRPr>
                    </a:p>
                  </a:txBody>
                  <a:tcPr marL="6350" marR="6350" marT="6350" marB="0">
                    <a:lnL w="76200" cap="flat" cmpd="sng" algn="ctr">
                      <a:noFill/>
                      <a:prstDash val="solid"/>
                      <a:round/>
                      <a:headEnd type="none" w="med" len="med"/>
                      <a:tailEnd type="none" w="med" len="med"/>
                    </a:lnL>
                    <a:lnR w="76200" cap="flat" cmpd="sng" algn="ctr">
                      <a:noFill/>
                      <a:prstDash val="solid"/>
                      <a:round/>
                      <a:headEnd type="none" w="med" len="med"/>
                      <a:tailEnd type="none" w="med" len="med"/>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800" u="none" strike="noStrike" dirty="0">
                          <a:solidFill>
                            <a:schemeClr val="tx1">
                              <a:lumMod val="65000"/>
                              <a:lumOff val="35000"/>
                            </a:schemeClr>
                          </a:solidFill>
                          <a:effectLst/>
                        </a:rPr>
                        <a:t>It's the right thing to do</a:t>
                      </a:r>
                      <a:endParaRPr lang="en-US" sz="800" b="0" i="0" u="none" strike="noStrike" dirty="0">
                        <a:solidFill>
                          <a:schemeClr val="tx1">
                            <a:lumMod val="65000"/>
                            <a:lumOff val="35000"/>
                          </a:schemeClr>
                        </a:solidFill>
                        <a:effectLst/>
                        <a:latin typeface="Arial" panose="020B0604020202020204" pitchFamily="34" charset="0"/>
                      </a:endParaRPr>
                    </a:p>
                  </a:txBody>
                  <a:tcPr marL="6350" marR="6350" marT="6350" marB="0">
                    <a:lnL w="76200" cap="flat" cmpd="sng" algn="ctr">
                      <a:noFill/>
                      <a:prstDash val="solid"/>
                      <a:round/>
                      <a:headEnd type="none" w="med" len="med"/>
                      <a:tailEnd type="none" w="med" len="med"/>
                    </a:lnL>
                    <a:lnR w="76200" cap="flat" cmpd="sng" algn="ctr">
                      <a:noFill/>
                      <a:prstDash val="solid"/>
                      <a:round/>
                      <a:headEnd type="none" w="med" len="med"/>
                      <a:tailEnd type="none" w="med" len="med"/>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800" u="none" strike="noStrike" dirty="0">
                          <a:solidFill>
                            <a:schemeClr val="tx1">
                              <a:lumMod val="65000"/>
                              <a:lumOff val="35000"/>
                            </a:schemeClr>
                          </a:solidFill>
                          <a:effectLst/>
                        </a:rPr>
                        <a:t>I have regular contact with somebody who is elderly / vulnerable</a:t>
                      </a:r>
                      <a:endParaRPr lang="en-US" sz="800" b="0" i="0" u="none" strike="noStrike" dirty="0">
                        <a:solidFill>
                          <a:schemeClr val="tx1">
                            <a:lumMod val="65000"/>
                            <a:lumOff val="35000"/>
                          </a:schemeClr>
                        </a:solidFill>
                        <a:effectLst/>
                        <a:latin typeface="Arial" panose="020B0604020202020204" pitchFamily="34" charset="0"/>
                      </a:endParaRPr>
                    </a:p>
                  </a:txBody>
                  <a:tcPr marL="6350" marR="6350" marT="6350" marB="0">
                    <a:lnL w="76200" cap="flat" cmpd="sng" algn="ctr">
                      <a:noFill/>
                      <a:prstDash val="solid"/>
                      <a:round/>
                      <a:headEnd type="none" w="med" len="med"/>
                      <a:tailEnd type="none" w="med" len="med"/>
                    </a:lnL>
                    <a:lnR w="76200" cap="flat" cmpd="sng" algn="ctr">
                      <a:noFill/>
                      <a:prstDash val="solid"/>
                      <a:round/>
                      <a:headEnd type="none" w="med" len="med"/>
                      <a:tailEnd type="none" w="med" len="med"/>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800" u="none" strike="noStrike">
                          <a:solidFill>
                            <a:schemeClr val="tx1">
                              <a:lumMod val="65000"/>
                              <a:lumOff val="35000"/>
                            </a:schemeClr>
                          </a:solidFill>
                          <a:effectLst/>
                        </a:rPr>
                        <a:t>I was asked to test by my employer</a:t>
                      </a:r>
                      <a:endParaRPr lang="en-US" sz="800" b="0" i="0" u="none" strike="noStrike">
                        <a:solidFill>
                          <a:schemeClr val="tx1">
                            <a:lumMod val="65000"/>
                            <a:lumOff val="35000"/>
                          </a:schemeClr>
                        </a:solidFill>
                        <a:effectLst/>
                        <a:latin typeface="Arial" panose="020B0604020202020204" pitchFamily="34" charset="0"/>
                      </a:endParaRPr>
                    </a:p>
                  </a:txBody>
                  <a:tcPr marL="6350" marR="6350" marT="6350" marB="0">
                    <a:lnL w="76200" cap="flat" cmpd="sng" algn="ctr">
                      <a:noFill/>
                      <a:prstDash val="solid"/>
                      <a:round/>
                      <a:headEnd type="none" w="med" len="med"/>
                      <a:tailEnd type="none" w="med" len="med"/>
                    </a:lnL>
                    <a:lnR w="76200" cap="flat" cmpd="sng" algn="ctr">
                      <a:noFill/>
                      <a:prstDash val="solid"/>
                      <a:round/>
                      <a:headEnd type="none" w="med" len="med"/>
                      <a:tailEnd type="none" w="med" len="med"/>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800" u="none" strike="noStrike" dirty="0">
                          <a:solidFill>
                            <a:schemeClr val="tx1">
                              <a:lumMod val="65000"/>
                              <a:lumOff val="35000"/>
                            </a:schemeClr>
                          </a:solidFill>
                          <a:effectLst/>
                        </a:rPr>
                        <a:t>I had been in contact with somebody who had tested positive</a:t>
                      </a:r>
                      <a:endParaRPr lang="en-US" sz="800" b="0" i="0" u="none" strike="noStrike" dirty="0">
                        <a:solidFill>
                          <a:schemeClr val="tx1">
                            <a:lumMod val="65000"/>
                            <a:lumOff val="35000"/>
                          </a:schemeClr>
                        </a:solidFill>
                        <a:effectLst/>
                        <a:latin typeface="Arial" panose="020B0604020202020204" pitchFamily="34" charset="0"/>
                      </a:endParaRPr>
                    </a:p>
                  </a:txBody>
                  <a:tcPr marL="6350" marR="6350" marT="6350" marB="0">
                    <a:lnL w="76200" cap="flat" cmpd="sng" algn="ctr">
                      <a:noFill/>
                      <a:prstDash val="solid"/>
                      <a:round/>
                      <a:headEnd type="none" w="med" len="med"/>
                      <a:tailEnd type="none" w="med" len="med"/>
                    </a:lnL>
                    <a:lnR w="76200" cap="flat" cmpd="sng" algn="ctr">
                      <a:noFill/>
                      <a:prstDash val="solid"/>
                      <a:round/>
                      <a:headEnd type="none" w="med" len="med"/>
                      <a:tailEnd type="none" w="med" len="med"/>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800" u="none" strike="noStrike" dirty="0">
                          <a:solidFill>
                            <a:schemeClr val="tx1">
                              <a:lumMod val="65000"/>
                              <a:lumOff val="35000"/>
                            </a:schemeClr>
                          </a:solidFill>
                          <a:effectLst/>
                        </a:rPr>
                        <a:t>I may have regular contact with the virus through work</a:t>
                      </a:r>
                      <a:endParaRPr lang="en-US" sz="800" b="0" i="0" u="none" strike="noStrike" dirty="0">
                        <a:solidFill>
                          <a:schemeClr val="tx1">
                            <a:lumMod val="65000"/>
                            <a:lumOff val="35000"/>
                          </a:schemeClr>
                        </a:solidFill>
                        <a:effectLst/>
                        <a:latin typeface="Arial" panose="020B0604020202020204" pitchFamily="34" charset="0"/>
                      </a:endParaRPr>
                    </a:p>
                  </a:txBody>
                  <a:tcPr marL="6350" marR="6350" marT="6350" marB="0">
                    <a:lnL w="76200" cap="flat" cmpd="sng" algn="ctr">
                      <a:noFill/>
                      <a:prstDash val="solid"/>
                      <a:round/>
                      <a:headEnd type="none" w="med" len="med"/>
                      <a:tailEnd type="none" w="med" len="med"/>
                    </a:lnL>
                    <a:lnR w="76200" cap="flat" cmpd="sng" algn="ctr">
                      <a:noFill/>
                      <a:prstDash val="solid"/>
                      <a:round/>
                      <a:headEnd type="none" w="med" len="med"/>
                      <a:tailEnd type="none" w="med" len="med"/>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800" u="none" strike="noStrike">
                          <a:solidFill>
                            <a:schemeClr val="tx1">
                              <a:lumMod val="65000"/>
                              <a:lumOff val="35000"/>
                            </a:schemeClr>
                          </a:solidFill>
                          <a:effectLst/>
                        </a:rPr>
                        <a:t>So that I could meet up with friends or family</a:t>
                      </a:r>
                      <a:endParaRPr lang="en-US" sz="800" b="0" i="0" u="none" strike="noStrike">
                        <a:solidFill>
                          <a:schemeClr val="tx1">
                            <a:lumMod val="65000"/>
                            <a:lumOff val="35000"/>
                          </a:schemeClr>
                        </a:solidFill>
                        <a:effectLst/>
                        <a:latin typeface="Arial" panose="020B0604020202020204" pitchFamily="34" charset="0"/>
                      </a:endParaRPr>
                    </a:p>
                  </a:txBody>
                  <a:tcPr marL="6350" marR="6350" marT="6350" marB="0">
                    <a:lnL w="76200" cap="flat" cmpd="sng" algn="ctr">
                      <a:noFill/>
                      <a:prstDash val="solid"/>
                      <a:round/>
                      <a:headEnd type="none" w="med" len="med"/>
                      <a:tailEnd type="none" w="med" len="med"/>
                    </a:lnL>
                    <a:lnR w="76200" cap="flat" cmpd="sng" algn="ctr">
                      <a:noFill/>
                      <a:prstDash val="solid"/>
                      <a:round/>
                      <a:headEnd type="none" w="med" len="med"/>
                      <a:tailEnd type="none" w="med" len="med"/>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800" u="none" strike="noStrike" dirty="0">
                          <a:solidFill>
                            <a:schemeClr val="tx1">
                              <a:lumMod val="65000"/>
                              <a:lumOff val="35000"/>
                            </a:schemeClr>
                          </a:solidFill>
                          <a:effectLst/>
                        </a:rPr>
                        <a:t>It's something we've been told to do by the government</a:t>
                      </a:r>
                      <a:endParaRPr lang="en-US" sz="800" b="0" i="0" u="none" strike="noStrike" dirty="0">
                        <a:solidFill>
                          <a:schemeClr val="tx1">
                            <a:lumMod val="65000"/>
                            <a:lumOff val="35000"/>
                          </a:schemeClr>
                        </a:solidFill>
                        <a:effectLst/>
                        <a:latin typeface="Arial" panose="020B0604020202020204" pitchFamily="34" charset="0"/>
                      </a:endParaRPr>
                    </a:p>
                  </a:txBody>
                  <a:tcPr marL="6350" marR="6350" marT="6350" marB="0">
                    <a:lnL w="76200" cap="flat" cmpd="sng" algn="ctr">
                      <a:noFill/>
                      <a:prstDash val="solid"/>
                      <a:round/>
                      <a:headEnd type="none" w="med" len="med"/>
                      <a:tailEnd type="none" w="med" len="med"/>
                    </a:lnL>
                    <a:lnR w="76200" cap="flat" cmpd="sng" algn="ctr">
                      <a:noFill/>
                      <a:prstDash val="solid"/>
                      <a:round/>
                      <a:headEnd type="none" w="med" len="med"/>
                      <a:tailEnd type="none" w="med" len="med"/>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800" u="none" strike="noStrike" dirty="0">
                          <a:solidFill>
                            <a:schemeClr val="tx1">
                              <a:lumMod val="65000"/>
                              <a:lumOff val="35000"/>
                            </a:schemeClr>
                          </a:solidFill>
                          <a:effectLst/>
                        </a:rPr>
                        <a:t>I was planning to attend/have been to an event</a:t>
                      </a:r>
                      <a:endParaRPr lang="en-US" sz="800" b="0" i="0" u="none" strike="noStrike" dirty="0">
                        <a:solidFill>
                          <a:schemeClr val="tx1">
                            <a:lumMod val="65000"/>
                            <a:lumOff val="35000"/>
                          </a:schemeClr>
                        </a:solidFill>
                        <a:effectLst/>
                        <a:latin typeface="Arial" panose="020B0604020202020204" pitchFamily="34" charset="0"/>
                      </a:endParaRPr>
                    </a:p>
                  </a:txBody>
                  <a:tcPr marL="6350" marR="6350" marT="6350" marB="0">
                    <a:lnL w="76200" cap="flat" cmpd="sng" algn="ctr">
                      <a:noFill/>
                      <a:prstDash val="solid"/>
                      <a:round/>
                      <a:headEnd type="none" w="med" len="med"/>
                      <a:tailEnd type="none" w="med" len="med"/>
                    </a:lnL>
                    <a:lnR w="76200" cap="flat" cmpd="sng" algn="ctr">
                      <a:noFill/>
                      <a:prstDash val="solid"/>
                      <a:round/>
                      <a:headEnd type="none" w="med" len="med"/>
                      <a:tailEnd type="none" w="med" len="med"/>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800" u="none" strike="noStrike" dirty="0">
                          <a:solidFill>
                            <a:schemeClr val="tx1">
                              <a:lumMod val="65000"/>
                              <a:lumOff val="35000"/>
                            </a:schemeClr>
                          </a:solidFill>
                          <a:effectLst/>
                        </a:rPr>
                        <a:t>I need to test in order to access antiviral treatments</a:t>
                      </a:r>
                      <a:endParaRPr lang="en-US" sz="800" b="0" i="0" u="none" strike="noStrike" dirty="0">
                        <a:solidFill>
                          <a:schemeClr val="tx1">
                            <a:lumMod val="65000"/>
                            <a:lumOff val="35000"/>
                          </a:schemeClr>
                        </a:solidFill>
                        <a:effectLst/>
                        <a:latin typeface="Arial" panose="020B0604020202020204" pitchFamily="34" charset="0"/>
                      </a:endParaRPr>
                    </a:p>
                  </a:txBody>
                  <a:tcPr marL="6350" marR="6350" marT="6350" marB="0">
                    <a:lnL w="76200" cap="flat" cmpd="sng" algn="ctr">
                      <a:noFill/>
                      <a:prstDash val="solid"/>
                      <a:round/>
                      <a:headEnd type="none" w="med" len="med"/>
                      <a:tailEnd type="none" w="med" len="med"/>
                    </a:lnL>
                    <a:lnR w="76200" cap="flat" cmpd="sng" algn="ctr">
                      <a:noFill/>
                      <a:prstDash val="solid"/>
                      <a:round/>
                      <a:headEnd type="none" w="med" len="med"/>
                      <a:tailEnd type="none" w="med" len="med"/>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800" u="none" strike="noStrike" dirty="0">
                          <a:solidFill>
                            <a:schemeClr val="tx1">
                              <a:lumMod val="65000"/>
                              <a:lumOff val="35000"/>
                            </a:schemeClr>
                          </a:solidFill>
                          <a:effectLst/>
                        </a:rPr>
                        <a:t>I was asked to test by my school / college / university</a:t>
                      </a:r>
                      <a:endParaRPr lang="en-US" sz="800" b="0" i="0" u="none" strike="noStrike" dirty="0">
                        <a:solidFill>
                          <a:schemeClr val="tx1">
                            <a:lumMod val="65000"/>
                            <a:lumOff val="35000"/>
                          </a:schemeClr>
                        </a:solidFill>
                        <a:effectLst/>
                        <a:latin typeface="Arial" panose="020B0604020202020204" pitchFamily="34" charset="0"/>
                      </a:endParaRPr>
                    </a:p>
                  </a:txBody>
                  <a:tcPr marL="6350" marR="6350" marT="6350" marB="0">
                    <a:lnL w="76200" cap="flat" cmpd="sng" algn="ctr">
                      <a:noFill/>
                      <a:prstDash val="solid"/>
                      <a:round/>
                      <a:headEnd type="none" w="med" len="med"/>
                      <a:tailEnd type="none" w="med" len="med"/>
                    </a:lnL>
                    <a:lnR w="12700" cmpd="sng">
                      <a:noFill/>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0227335"/>
                  </a:ext>
                </a:extLst>
              </a:tr>
            </a:tbl>
          </a:graphicData>
        </a:graphic>
      </p:graphicFrame>
    </p:spTree>
    <p:extLst>
      <p:ext uri="{BB962C8B-B14F-4D97-AF65-F5344CB8AC3E}">
        <p14:creationId xmlns:p14="http://schemas.microsoft.com/office/powerpoint/2010/main" val="3207340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33E6D4-2BAF-18B2-11EB-08A3D78E8210}"/>
              </a:ext>
            </a:extLst>
          </p:cNvPr>
          <p:cNvSpPr>
            <a:spLocks noGrp="1"/>
          </p:cNvSpPr>
          <p:nvPr>
            <p:ph type="body" sz="quarter" idx="10"/>
          </p:nvPr>
        </p:nvSpPr>
        <p:spPr/>
        <p:txBody>
          <a:bodyPr/>
          <a:lstStyle/>
          <a:p>
            <a:endParaRPr lang="en-GB"/>
          </a:p>
        </p:txBody>
      </p:sp>
      <p:sp>
        <p:nvSpPr>
          <p:cNvPr id="3" name="Text Placeholder 2">
            <a:extLst>
              <a:ext uri="{FF2B5EF4-FFF2-40B4-BE49-F238E27FC236}">
                <a16:creationId xmlns:a16="http://schemas.microsoft.com/office/drawing/2014/main" id="{D8DE68E2-54B9-C199-3F80-6D3FC356ECA5}"/>
              </a:ext>
            </a:extLst>
          </p:cNvPr>
          <p:cNvSpPr>
            <a:spLocks noGrp="1"/>
          </p:cNvSpPr>
          <p:nvPr>
            <p:ph type="body" sz="quarter" idx="11"/>
          </p:nvPr>
        </p:nvSpPr>
        <p:spPr/>
        <p:txBody>
          <a:bodyPr/>
          <a:lstStyle/>
          <a:p>
            <a:r>
              <a:rPr lang="en-GB" dirty="0"/>
              <a:t>Not used in the report </a:t>
            </a:r>
          </a:p>
        </p:txBody>
      </p:sp>
    </p:spTree>
    <p:extLst>
      <p:ext uri="{BB962C8B-B14F-4D97-AF65-F5344CB8AC3E}">
        <p14:creationId xmlns:p14="http://schemas.microsoft.com/office/powerpoint/2010/main" val="4088315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8E8048B6-182C-BF3E-4C34-2FB700E7F43B}"/>
              </a:ext>
            </a:extLst>
          </p:cNvPr>
          <p:cNvSpPr/>
          <p:nvPr/>
        </p:nvSpPr>
        <p:spPr>
          <a:xfrm>
            <a:off x="615956" y="1152023"/>
            <a:ext cx="11123857" cy="4821901"/>
          </a:xfrm>
          <a:prstGeom prst="rect">
            <a:avLst/>
          </a:prstGeom>
          <a:solidFill>
            <a:schemeClr val="bg1"/>
          </a:solidFill>
          <a:ln w="19050" cap="flat" cmpd="sng" algn="ctr">
            <a:solidFill>
              <a:schemeClr val="accent5">
                <a:lumMod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E7E6E6"/>
              </a:solidFill>
              <a:effectLst/>
              <a:uLnTx/>
              <a:uFillTx/>
              <a:latin typeface="Calibri" panose="020F0502020204030204"/>
              <a:ea typeface="+mn-ea"/>
              <a:cs typeface="+mn-cs"/>
            </a:endParaRPr>
          </a:p>
        </p:txBody>
      </p:sp>
      <p:sp>
        <p:nvSpPr>
          <p:cNvPr id="20" name="Title 1">
            <a:extLst>
              <a:ext uri="{FF2B5EF4-FFF2-40B4-BE49-F238E27FC236}">
                <a16:creationId xmlns:a16="http://schemas.microsoft.com/office/drawing/2014/main" id="{1193A87C-DD96-1F4E-39FE-4AA8F0E914BF}"/>
              </a:ext>
            </a:extLst>
          </p:cNvPr>
          <p:cNvSpPr txBox="1">
            <a:spLocks/>
          </p:cNvSpPr>
          <p:nvPr/>
        </p:nvSpPr>
        <p:spPr>
          <a:xfrm>
            <a:off x="615956" y="179416"/>
            <a:ext cx="11123856" cy="9726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000" b="0" i="0" u="none" strike="noStrike" kern="1200" cap="none" spc="0" normalizeH="0" baseline="0" noProof="0" dirty="0">
              <a:ln>
                <a:noFill/>
              </a:ln>
              <a:solidFill>
                <a:sysClr val="windowText" lastClr="000000"/>
              </a:solidFill>
              <a:effectLst/>
              <a:uLnTx/>
              <a:uFillTx/>
              <a:latin typeface="Arial"/>
              <a:ea typeface="+mj-ea"/>
              <a:cs typeface="+mj-cs"/>
            </a:endParaRPr>
          </a:p>
        </p:txBody>
      </p:sp>
      <p:graphicFrame>
        <p:nvGraphicFramePr>
          <p:cNvPr id="25" name="Chart 24">
            <a:extLst>
              <a:ext uri="{FF2B5EF4-FFF2-40B4-BE49-F238E27FC236}">
                <a16:creationId xmlns:a16="http://schemas.microsoft.com/office/drawing/2014/main" id="{C506EE04-7E6D-D150-0BCA-F18CAAAE8EF1}"/>
              </a:ext>
            </a:extLst>
          </p:cNvPr>
          <p:cNvGraphicFramePr/>
          <p:nvPr>
            <p:extLst>
              <p:ext uri="{D42A27DB-BD31-4B8C-83A1-F6EECF244321}">
                <p14:modId xmlns:p14="http://schemas.microsoft.com/office/powerpoint/2010/main" val="1368344091"/>
              </p:ext>
            </p:extLst>
          </p:nvPr>
        </p:nvGraphicFramePr>
        <p:xfrm>
          <a:off x="726961" y="1135082"/>
          <a:ext cx="11012602" cy="4810304"/>
        </p:xfrm>
        <a:graphic>
          <a:graphicData uri="http://schemas.openxmlformats.org/drawingml/2006/chart">
            <c:chart xmlns:c="http://schemas.openxmlformats.org/drawingml/2006/chart" xmlns:r="http://schemas.openxmlformats.org/officeDocument/2006/relationships" r:id="rId3"/>
          </a:graphicData>
        </a:graphic>
      </p:graphicFrame>
      <p:cxnSp>
        <p:nvCxnSpPr>
          <p:cNvPr id="26" name="Straight Connector 25">
            <a:extLst>
              <a:ext uri="{FF2B5EF4-FFF2-40B4-BE49-F238E27FC236}">
                <a16:creationId xmlns:a16="http://schemas.microsoft.com/office/drawing/2014/main" id="{11CF2940-FB38-53B8-1B3B-B2555335B3B6}"/>
              </a:ext>
            </a:extLst>
          </p:cNvPr>
          <p:cNvCxnSpPr>
            <a:cxnSpLocks/>
          </p:cNvCxnSpPr>
          <p:nvPr/>
        </p:nvCxnSpPr>
        <p:spPr>
          <a:xfrm>
            <a:off x="979586" y="2446080"/>
            <a:ext cx="104411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2FED218-710D-6B59-9A77-D83ABB8BBC99}"/>
              </a:ext>
            </a:extLst>
          </p:cNvPr>
          <p:cNvSpPr txBox="1"/>
          <p:nvPr/>
        </p:nvSpPr>
        <p:spPr>
          <a:xfrm>
            <a:off x="1180618" y="2480805"/>
            <a:ext cx="4473325" cy="261610"/>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chemeClr val="accent5"/>
                </a:solidFill>
                <a:effectLst/>
                <a:uLnTx/>
                <a:uFillTx/>
                <a:latin typeface="Arial" panose="020B0604020202020204"/>
                <a:ea typeface="+mn-ea"/>
                <a:cs typeface="+mn-cs"/>
              </a:rPr>
              <a:t>NET: Testing due to contact with COVID-19</a:t>
            </a:r>
          </a:p>
        </p:txBody>
      </p:sp>
      <p:sp>
        <p:nvSpPr>
          <p:cNvPr id="28" name="TextBox 27">
            <a:extLst>
              <a:ext uri="{FF2B5EF4-FFF2-40B4-BE49-F238E27FC236}">
                <a16:creationId xmlns:a16="http://schemas.microsoft.com/office/drawing/2014/main" id="{497EE938-83C5-F8C2-035A-0DF5A5724AF0}"/>
              </a:ext>
            </a:extLst>
          </p:cNvPr>
          <p:cNvSpPr txBox="1"/>
          <p:nvPr/>
        </p:nvSpPr>
        <p:spPr>
          <a:xfrm>
            <a:off x="1180617" y="3530088"/>
            <a:ext cx="4473325" cy="261610"/>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chemeClr val="accent2"/>
                </a:solidFill>
                <a:effectLst/>
                <a:uLnTx/>
                <a:uFillTx/>
                <a:latin typeface="Arial" panose="020B0604020202020204"/>
                <a:ea typeface="+mn-ea"/>
                <a:cs typeface="+mn-cs"/>
              </a:rPr>
              <a:t>NET: Testing to enable</a:t>
            </a:r>
          </a:p>
        </p:txBody>
      </p:sp>
      <p:cxnSp>
        <p:nvCxnSpPr>
          <p:cNvPr id="29" name="Straight Connector 28">
            <a:extLst>
              <a:ext uri="{FF2B5EF4-FFF2-40B4-BE49-F238E27FC236}">
                <a16:creationId xmlns:a16="http://schemas.microsoft.com/office/drawing/2014/main" id="{5291DA35-6970-1639-2FD3-BBF64B720332}"/>
              </a:ext>
            </a:extLst>
          </p:cNvPr>
          <p:cNvCxnSpPr>
            <a:cxnSpLocks/>
          </p:cNvCxnSpPr>
          <p:nvPr/>
        </p:nvCxnSpPr>
        <p:spPr>
          <a:xfrm>
            <a:off x="979586" y="3261131"/>
            <a:ext cx="104411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0FDB559-0D29-6201-A9DD-C27B433053C8}"/>
              </a:ext>
            </a:extLst>
          </p:cNvPr>
          <p:cNvCxnSpPr>
            <a:cxnSpLocks/>
          </p:cNvCxnSpPr>
          <p:nvPr/>
        </p:nvCxnSpPr>
        <p:spPr>
          <a:xfrm>
            <a:off x="979586" y="4317320"/>
            <a:ext cx="104411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9550187-2E47-F3E5-92A3-778958DB1673}"/>
              </a:ext>
            </a:extLst>
          </p:cNvPr>
          <p:cNvCxnSpPr>
            <a:cxnSpLocks/>
          </p:cNvCxnSpPr>
          <p:nvPr/>
        </p:nvCxnSpPr>
        <p:spPr>
          <a:xfrm>
            <a:off x="979586" y="3530088"/>
            <a:ext cx="104411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A659121-81B3-962B-AAED-C13E9F2A8DE7}"/>
              </a:ext>
            </a:extLst>
          </p:cNvPr>
          <p:cNvCxnSpPr>
            <a:cxnSpLocks/>
          </p:cNvCxnSpPr>
          <p:nvPr/>
        </p:nvCxnSpPr>
        <p:spPr>
          <a:xfrm>
            <a:off x="979586" y="5398589"/>
            <a:ext cx="104411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96234747-8D5F-968E-10AA-15C0770A9FFA}"/>
              </a:ext>
            </a:extLst>
          </p:cNvPr>
          <p:cNvSpPr txBox="1"/>
          <p:nvPr/>
        </p:nvSpPr>
        <p:spPr>
          <a:xfrm>
            <a:off x="1180616" y="4611484"/>
            <a:ext cx="4473325" cy="261610"/>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chemeClr val="accent5">
                    <a:lumMod val="60000"/>
                    <a:lumOff val="40000"/>
                  </a:schemeClr>
                </a:solidFill>
                <a:effectLst/>
                <a:uLnTx/>
                <a:uFillTx/>
                <a:latin typeface="Arial" panose="020B0604020202020204"/>
                <a:ea typeface="+mn-ea"/>
                <a:cs typeface="+mn-cs"/>
              </a:rPr>
              <a:t>NET: Testing because I was asked to</a:t>
            </a:r>
          </a:p>
        </p:txBody>
      </p:sp>
      <p:cxnSp>
        <p:nvCxnSpPr>
          <p:cNvPr id="34" name="Straight Connector 33">
            <a:extLst>
              <a:ext uri="{FF2B5EF4-FFF2-40B4-BE49-F238E27FC236}">
                <a16:creationId xmlns:a16="http://schemas.microsoft.com/office/drawing/2014/main" id="{E443BE64-7D42-09AB-944A-FD9ADFC3F8F2}"/>
              </a:ext>
            </a:extLst>
          </p:cNvPr>
          <p:cNvCxnSpPr>
            <a:cxnSpLocks/>
          </p:cNvCxnSpPr>
          <p:nvPr/>
        </p:nvCxnSpPr>
        <p:spPr>
          <a:xfrm>
            <a:off x="979586" y="4597836"/>
            <a:ext cx="104411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6402667-8074-D659-F19B-F6BFA8C8FA4D}"/>
              </a:ext>
            </a:extLst>
          </p:cNvPr>
          <p:cNvSpPr txBox="1"/>
          <p:nvPr/>
        </p:nvSpPr>
        <p:spPr>
          <a:xfrm>
            <a:off x="626581" y="1161712"/>
            <a:ext cx="7315940" cy="261610"/>
          </a:xfrm>
          <a:prstGeom prst="rect">
            <a:avLst/>
          </a:prstGeom>
          <a:noFill/>
        </p:spPr>
        <p:txBody>
          <a:bodyPr wrap="square" lIns="90000" rIns="90000" rtlCol="0">
            <a:spAutoFit/>
          </a:bodyPr>
          <a:lstStyle/>
          <a:p>
            <a:r>
              <a:rPr lang="en-US" sz="1100" b="1" dirty="0">
                <a:solidFill>
                  <a:schemeClr val="accent5">
                    <a:lumMod val="50000"/>
                  </a:schemeClr>
                </a:solidFill>
                <a:latin typeface="Arial" panose="020B0604020202020204" pitchFamily="34" charset="0"/>
                <a:cs typeface="Arial" panose="020B0604020202020204" pitchFamily="34" charset="0"/>
              </a:rPr>
              <a:t>Reasons for testing | </a:t>
            </a:r>
            <a:r>
              <a:rPr lang="en-GB" sz="1100" b="1" dirty="0">
                <a:solidFill>
                  <a:schemeClr val="accent5">
                    <a:lumMod val="50000"/>
                  </a:schemeClr>
                </a:solidFill>
                <a:latin typeface="Arial" panose="020B0604020202020204" pitchFamily="34" charset="0"/>
                <a:cs typeface="Arial" panose="020B0604020202020204" pitchFamily="34" charset="0"/>
              </a:rPr>
              <a:t>Those who have taken an LFD in the last 2 weeks. Data from: 31st Jan – 13th Feb ‘23</a:t>
            </a:r>
            <a:endParaRPr lang="en-US" sz="1100" b="1" dirty="0">
              <a:solidFill>
                <a:schemeClr val="accent5">
                  <a:lumMod val="50000"/>
                </a:schemeClr>
              </a:solidFill>
              <a:latin typeface="Arial" panose="020B0604020202020204" pitchFamily="34" charset="0"/>
              <a:cs typeface="Arial" panose="020B0604020202020204" pitchFamily="34" charset="0"/>
            </a:endParaRPr>
          </a:p>
        </p:txBody>
      </p:sp>
      <p:sp>
        <p:nvSpPr>
          <p:cNvPr id="3" name="Footer Placeholder 3">
            <a:extLst>
              <a:ext uri="{FF2B5EF4-FFF2-40B4-BE49-F238E27FC236}">
                <a16:creationId xmlns:a16="http://schemas.microsoft.com/office/drawing/2014/main" id="{FCD18F03-9E5B-A24E-F547-AE354BB43710}"/>
              </a:ext>
            </a:extLst>
          </p:cNvPr>
          <p:cNvSpPr txBox="1">
            <a:spLocks/>
          </p:cNvSpPr>
          <p:nvPr/>
        </p:nvSpPr>
        <p:spPr>
          <a:xfrm>
            <a:off x="838200" y="6438850"/>
            <a:ext cx="10007606" cy="363600"/>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Source: Basis Research, Public Perceptions. </a:t>
            </a:r>
            <a:r>
              <a:rPr kumimoji="0" lang="en-US"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C21. Thinking about the most recent rapid lateral flow test that you took, why did you take that test?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Base: All who have taken an LFD in the last 2 weeks, Wave 12 (n=94).</a:t>
            </a:r>
          </a:p>
        </p:txBody>
      </p:sp>
    </p:spTree>
    <p:extLst>
      <p:ext uri="{BB962C8B-B14F-4D97-AF65-F5344CB8AC3E}">
        <p14:creationId xmlns:p14="http://schemas.microsoft.com/office/powerpoint/2010/main" val="412538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E93F650-F3A7-56B2-24CA-67354E426E77}"/>
              </a:ext>
            </a:extLst>
          </p:cNvPr>
          <p:cNvSpPr>
            <a:spLocks/>
          </p:cNvSpPr>
          <p:nvPr/>
        </p:nvSpPr>
        <p:spPr>
          <a:xfrm>
            <a:off x="615956" y="1152023"/>
            <a:ext cx="11123857" cy="4821901"/>
          </a:xfrm>
          <a:prstGeom prst="rect">
            <a:avLst/>
          </a:prstGeom>
          <a:solidFill>
            <a:sysClr val="window" lastClr="FFFFFF"/>
          </a:solidFill>
          <a:ln w="19050" cap="flat" cmpd="sng" algn="ctr">
            <a:solidFill>
              <a:srgbClr val="1D57A5">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E7E6E6"/>
              </a:solidFill>
              <a:effectLst/>
              <a:uLnTx/>
              <a:uFillTx/>
              <a:latin typeface="Calibri" panose="020F0502020204030204"/>
            </a:endParaRPr>
          </a:p>
        </p:txBody>
      </p:sp>
      <p:sp>
        <p:nvSpPr>
          <p:cNvPr id="11" name="TextBox 10">
            <a:extLst>
              <a:ext uri="{FF2B5EF4-FFF2-40B4-BE49-F238E27FC236}">
                <a16:creationId xmlns:a16="http://schemas.microsoft.com/office/drawing/2014/main" id="{97AB42D3-4574-8221-B38F-91A640546D7D}"/>
              </a:ext>
            </a:extLst>
          </p:cNvPr>
          <p:cNvSpPr txBox="1"/>
          <p:nvPr/>
        </p:nvSpPr>
        <p:spPr>
          <a:xfrm>
            <a:off x="626581" y="1161712"/>
            <a:ext cx="7919094" cy="261610"/>
          </a:xfrm>
          <a:prstGeom prst="rect">
            <a:avLst/>
          </a:prstGeom>
          <a:noFill/>
        </p:spPr>
        <p:txBody>
          <a:bodyPr wrap="square" lIns="90000" rIns="90000" rtlCol="0">
            <a:spAutoFit/>
          </a:bodyPr>
          <a:lstStyle/>
          <a:p>
            <a:r>
              <a:rPr lang="en-GB" sz="1100" b="1" dirty="0">
                <a:solidFill>
                  <a:srgbClr val="1D57A5">
                    <a:lumMod val="50000"/>
                  </a:srgbClr>
                </a:solidFill>
                <a:cs typeface="Arial" panose="020B0604020202020204" pitchFamily="34" charset="0"/>
              </a:rPr>
              <a:t>NET reasons for taking an LFD test </a:t>
            </a:r>
            <a:r>
              <a:rPr lang="en-US" sz="1100" b="1" dirty="0">
                <a:solidFill>
                  <a:srgbClr val="1D57A5">
                    <a:lumMod val="50000"/>
                  </a:srgbClr>
                </a:solidFill>
                <a:cs typeface="Arial" panose="020B0604020202020204" pitchFamily="34" charset="0"/>
              </a:rPr>
              <a:t>| </a:t>
            </a:r>
            <a:r>
              <a:rPr lang="en-GB" sz="1100" b="1" dirty="0">
                <a:solidFill>
                  <a:srgbClr val="1D57A5">
                    <a:lumMod val="50000"/>
                  </a:srgbClr>
                </a:solidFill>
                <a:cs typeface="Arial" panose="020B0604020202020204" pitchFamily="34" charset="0"/>
              </a:rPr>
              <a:t>Those who have taken an LFD in the last 2 weeks</a:t>
            </a:r>
            <a:endParaRPr lang="en-US" sz="1100" b="1" dirty="0">
              <a:solidFill>
                <a:srgbClr val="1D57A5">
                  <a:lumMod val="50000"/>
                </a:srgbClr>
              </a:solidFill>
              <a:cs typeface="Arial" panose="020B0604020202020204" pitchFamily="34" charset="0"/>
            </a:endParaRPr>
          </a:p>
        </p:txBody>
      </p:sp>
      <p:sp>
        <p:nvSpPr>
          <p:cNvPr id="4" name="Footer Placeholder 3">
            <a:extLst>
              <a:ext uri="{FF2B5EF4-FFF2-40B4-BE49-F238E27FC236}">
                <a16:creationId xmlns:a16="http://schemas.microsoft.com/office/drawing/2014/main" id="{79FE54E8-74E1-32BC-8877-D0F99DFF4BA2}"/>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Source: Basis Research, Interim COVID-19 Survey / COVID Pilot / Public Perceptions. C1. Thinking about the most recent rapid lateral flow test that you took, why did you take this test? / G2. Thinking about any rapid lateral flow tests that you have taken within the last 2 weeks, why did you take these tests? / </a:t>
            </a:r>
            <a:r>
              <a:rPr kumimoji="0" lang="en-US"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C21. Thinking about the most recent rapid lateral flow test that you took, why did you take that test?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Base: All who have taken an LFD in the last 2 weeks, base varies per wave (min n=94).</a:t>
            </a:r>
          </a:p>
        </p:txBody>
      </p:sp>
      <p:sp>
        <p:nvSpPr>
          <p:cNvPr id="5" name="Slide Number Placeholder 4">
            <a:extLst>
              <a:ext uri="{FF2B5EF4-FFF2-40B4-BE49-F238E27FC236}">
                <a16:creationId xmlns:a16="http://schemas.microsoft.com/office/drawing/2014/main" id="{C081813C-004E-7D25-C348-04A1AFAF809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007C9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endParaRPr>
          </a:p>
        </p:txBody>
      </p:sp>
      <p:grpSp>
        <p:nvGrpSpPr>
          <p:cNvPr id="23" name="Group 22">
            <a:extLst>
              <a:ext uri="{FF2B5EF4-FFF2-40B4-BE49-F238E27FC236}">
                <a16:creationId xmlns:a16="http://schemas.microsoft.com/office/drawing/2014/main" id="{4FAC36FB-A8BF-CF13-B3EF-CBB81AF16916}"/>
              </a:ext>
            </a:extLst>
          </p:cNvPr>
          <p:cNvGrpSpPr/>
          <p:nvPr/>
        </p:nvGrpSpPr>
        <p:grpSpPr>
          <a:xfrm>
            <a:off x="8766312" y="1198122"/>
            <a:ext cx="2973500" cy="363600"/>
            <a:chOff x="9065360" y="7627301"/>
            <a:chExt cx="2973500" cy="363600"/>
          </a:xfrm>
        </p:grpSpPr>
        <p:sp>
          <p:nvSpPr>
            <p:cNvPr id="24" name="Isosceles Triangle 23">
              <a:extLst>
                <a:ext uri="{FF2B5EF4-FFF2-40B4-BE49-F238E27FC236}">
                  <a16:creationId xmlns:a16="http://schemas.microsoft.com/office/drawing/2014/main" id="{7677DA59-56F7-BF0E-D42E-50EC2C0EDC8C}"/>
                </a:ext>
              </a:extLst>
            </p:cNvPr>
            <p:cNvSpPr/>
            <p:nvPr/>
          </p:nvSpPr>
          <p:spPr>
            <a:xfrm>
              <a:off x="9065360" y="7757623"/>
              <a:ext cx="109182" cy="94122"/>
            </a:xfrm>
            <a:prstGeom prst="triangle">
              <a:avLst/>
            </a:prstGeom>
            <a:solidFill>
              <a:srgbClr val="465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5" name="Isosceles Triangle 24">
              <a:extLst>
                <a:ext uri="{FF2B5EF4-FFF2-40B4-BE49-F238E27FC236}">
                  <a16:creationId xmlns:a16="http://schemas.microsoft.com/office/drawing/2014/main" id="{B29FDC38-B0C6-CBA1-44F5-75952E10D88F}"/>
                </a:ext>
              </a:extLst>
            </p:cNvPr>
            <p:cNvSpPr/>
            <p:nvPr/>
          </p:nvSpPr>
          <p:spPr>
            <a:xfrm rot="10800000">
              <a:off x="9176816" y="7759899"/>
              <a:ext cx="109182" cy="94122"/>
            </a:xfrm>
            <a:prstGeom prst="triangle">
              <a:avLst/>
            </a:prstGeom>
            <a:solidFill>
              <a:srgbClr val="465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6" name="Footer Placeholder 2">
              <a:extLst>
                <a:ext uri="{FF2B5EF4-FFF2-40B4-BE49-F238E27FC236}">
                  <a16:creationId xmlns:a16="http://schemas.microsoft.com/office/drawing/2014/main" id="{BC033F68-CB59-24E9-3462-66088412E05D}"/>
                </a:ext>
              </a:extLst>
            </p:cNvPr>
            <p:cNvSpPr txBox="1">
              <a:spLocks/>
            </p:cNvSpPr>
            <p:nvPr/>
          </p:nvSpPr>
          <p:spPr>
            <a:xfrm>
              <a:off x="9285997" y="7627301"/>
              <a:ext cx="2752863" cy="363600"/>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888888"/>
                </a:buClr>
                <a:buSzPts val="1200"/>
                <a:buFontTx/>
                <a:buNone/>
                <a:tabLst/>
                <a:defRPr/>
              </a:pPr>
              <a:r>
                <a:rPr kumimoji="0" lang="en-GB" sz="900" b="0" i="0" u="none" strike="noStrike" kern="1200" cap="none" spc="0" normalizeH="0" baseline="0" noProof="0" dirty="0">
                  <a:ln>
                    <a:noFill/>
                  </a:ln>
                  <a:solidFill>
                    <a:srgbClr val="465F6A"/>
                  </a:solidFill>
                  <a:effectLst/>
                  <a:uLnTx/>
                  <a:uFillTx/>
                  <a:latin typeface="Arial" panose="020B0604020202020204" pitchFamily="34" charset="0"/>
                  <a:ea typeface="+mn-ea"/>
                  <a:cs typeface="Arial" panose="020B0604020202020204" pitchFamily="34" charset="0"/>
                </a:rPr>
                <a:t>Significantly higher / lower than previous wave</a:t>
              </a:r>
            </a:p>
          </p:txBody>
        </p:sp>
      </p:grpSp>
      <p:graphicFrame>
        <p:nvGraphicFramePr>
          <p:cNvPr id="12" name="Chart 11">
            <a:extLst>
              <a:ext uri="{FF2B5EF4-FFF2-40B4-BE49-F238E27FC236}">
                <a16:creationId xmlns:a16="http://schemas.microsoft.com/office/drawing/2014/main" id="{1CF659D9-FD14-FD2C-79BD-66D8A47AC049}"/>
              </a:ext>
            </a:extLst>
          </p:cNvPr>
          <p:cNvGraphicFramePr/>
          <p:nvPr>
            <p:extLst>
              <p:ext uri="{D42A27DB-BD31-4B8C-83A1-F6EECF244321}">
                <p14:modId xmlns:p14="http://schemas.microsoft.com/office/powerpoint/2010/main" val="1608665356"/>
              </p:ext>
            </p:extLst>
          </p:nvPr>
        </p:nvGraphicFramePr>
        <p:xfrm>
          <a:off x="847316" y="1655200"/>
          <a:ext cx="10748797" cy="4128438"/>
        </p:xfrm>
        <a:graphic>
          <a:graphicData uri="http://schemas.openxmlformats.org/drawingml/2006/chart">
            <c:chart xmlns:c="http://schemas.openxmlformats.org/drawingml/2006/chart" xmlns:r="http://schemas.openxmlformats.org/officeDocument/2006/relationships" r:id="rId3"/>
          </a:graphicData>
        </a:graphic>
      </p:graphicFrame>
      <p:sp>
        <p:nvSpPr>
          <p:cNvPr id="13" name="Isosceles Triangle 12">
            <a:extLst>
              <a:ext uri="{FF2B5EF4-FFF2-40B4-BE49-F238E27FC236}">
                <a16:creationId xmlns:a16="http://schemas.microsoft.com/office/drawing/2014/main" id="{B7CDBF15-6818-5E4D-5FEC-4612FB52593A}"/>
              </a:ext>
            </a:extLst>
          </p:cNvPr>
          <p:cNvSpPr/>
          <p:nvPr/>
        </p:nvSpPr>
        <p:spPr>
          <a:xfrm>
            <a:off x="3755048" y="2806973"/>
            <a:ext cx="109182" cy="94122"/>
          </a:xfrm>
          <a:prstGeom prst="triangle">
            <a:avLst/>
          </a:prstGeom>
          <a:solidFill>
            <a:schemeClr val="accent3">
              <a:lumMod val="60000"/>
              <a:lumOff val="40000"/>
            </a:schemeClr>
          </a:solidFill>
          <a:ln>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4" name="Isosceles Triangle 13">
            <a:extLst>
              <a:ext uri="{FF2B5EF4-FFF2-40B4-BE49-F238E27FC236}">
                <a16:creationId xmlns:a16="http://schemas.microsoft.com/office/drawing/2014/main" id="{8DEE7874-C301-27E9-023E-53E5DF903090}"/>
              </a:ext>
            </a:extLst>
          </p:cNvPr>
          <p:cNvSpPr/>
          <p:nvPr/>
        </p:nvSpPr>
        <p:spPr>
          <a:xfrm rot="10800000">
            <a:off x="4185600" y="3719419"/>
            <a:ext cx="109182" cy="94122"/>
          </a:xfrm>
          <a:prstGeom prst="triangle">
            <a:avLst/>
          </a:prstGeom>
          <a:solidFill>
            <a:schemeClr val="accent3">
              <a:lumMod val="60000"/>
              <a:lumOff val="40000"/>
            </a:schemeClr>
          </a:solidFill>
          <a:ln>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5" name="Isosceles Triangle 14">
            <a:extLst>
              <a:ext uri="{FF2B5EF4-FFF2-40B4-BE49-F238E27FC236}">
                <a16:creationId xmlns:a16="http://schemas.microsoft.com/office/drawing/2014/main" id="{A789CC62-4E8E-E076-18C7-5985ADE73AFA}"/>
              </a:ext>
            </a:extLst>
          </p:cNvPr>
          <p:cNvSpPr/>
          <p:nvPr/>
        </p:nvSpPr>
        <p:spPr>
          <a:xfrm>
            <a:off x="5031764" y="4369384"/>
            <a:ext cx="109182" cy="94122"/>
          </a:xfrm>
          <a:prstGeom prst="triangle">
            <a:avLst/>
          </a:prstGeom>
          <a:solidFill>
            <a:schemeClr val="accent3"/>
          </a:solidFill>
          <a:ln>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6" name="Isosceles Triangle 15">
            <a:extLst>
              <a:ext uri="{FF2B5EF4-FFF2-40B4-BE49-F238E27FC236}">
                <a16:creationId xmlns:a16="http://schemas.microsoft.com/office/drawing/2014/main" id="{A39041AE-1E0B-2945-4D52-0A9DE44B99D4}"/>
              </a:ext>
            </a:extLst>
          </p:cNvPr>
          <p:cNvSpPr/>
          <p:nvPr/>
        </p:nvSpPr>
        <p:spPr>
          <a:xfrm rot="10800000">
            <a:off x="6744204" y="4436370"/>
            <a:ext cx="109182" cy="94122"/>
          </a:xfrm>
          <a:prstGeom prst="triangle">
            <a:avLst/>
          </a:prstGeom>
          <a:solidFill>
            <a:schemeClr val="bg1"/>
          </a:solidFill>
          <a:ln>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7" name="Isosceles Triangle 16">
            <a:extLst>
              <a:ext uri="{FF2B5EF4-FFF2-40B4-BE49-F238E27FC236}">
                <a16:creationId xmlns:a16="http://schemas.microsoft.com/office/drawing/2014/main" id="{7A56FCE9-C70D-BEC9-F2EF-EA113FCE9F2E}"/>
              </a:ext>
            </a:extLst>
          </p:cNvPr>
          <p:cNvSpPr/>
          <p:nvPr/>
        </p:nvSpPr>
        <p:spPr>
          <a:xfrm>
            <a:off x="8011492" y="4114663"/>
            <a:ext cx="109182" cy="94122"/>
          </a:xfrm>
          <a:prstGeom prst="triangle">
            <a:avLst/>
          </a:prstGeom>
          <a:solidFill>
            <a:schemeClr val="accent3">
              <a:lumMod val="60000"/>
              <a:lumOff val="40000"/>
            </a:schemeClr>
          </a:solidFill>
          <a:ln>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8" name="Isosceles Triangle 17">
            <a:extLst>
              <a:ext uri="{FF2B5EF4-FFF2-40B4-BE49-F238E27FC236}">
                <a16:creationId xmlns:a16="http://schemas.microsoft.com/office/drawing/2014/main" id="{AEB2CA51-C2A1-E197-00A4-69F30C041107}"/>
              </a:ext>
            </a:extLst>
          </p:cNvPr>
          <p:cNvSpPr/>
          <p:nvPr/>
        </p:nvSpPr>
        <p:spPr>
          <a:xfrm rot="10800000">
            <a:off x="10568534" y="4417309"/>
            <a:ext cx="109182" cy="94122"/>
          </a:xfrm>
          <a:prstGeom prst="triangle">
            <a:avLst/>
          </a:prstGeom>
          <a:solidFill>
            <a:schemeClr val="accent3">
              <a:lumMod val="60000"/>
              <a:lumOff val="40000"/>
            </a:schemeClr>
          </a:solidFill>
          <a:ln>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9" name="Isosceles Triangle 18">
            <a:extLst>
              <a:ext uri="{FF2B5EF4-FFF2-40B4-BE49-F238E27FC236}">
                <a16:creationId xmlns:a16="http://schemas.microsoft.com/office/drawing/2014/main" id="{4D37CA95-E580-D6B2-5658-BAAAD8630B75}"/>
              </a:ext>
            </a:extLst>
          </p:cNvPr>
          <p:cNvSpPr/>
          <p:nvPr/>
        </p:nvSpPr>
        <p:spPr>
          <a:xfrm>
            <a:off x="4607140" y="4208785"/>
            <a:ext cx="109182" cy="94122"/>
          </a:xfrm>
          <a:prstGeom prst="triangle">
            <a:avLst/>
          </a:prstGeom>
          <a:solidFill>
            <a:schemeClr val="accent3">
              <a:lumMod val="20000"/>
              <a:lumOff val="80000"/>
            </a:schemeClr>
          </a:solidFill>
          <a:ln>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0" name="Isosceles Triangle 19">
            <a:extLst>
              <a:ext uri="{FF2B5EF4-FFF2-40B4-BE49-F238E27FC236}">
                <a16:creationId xmlns:a16="http://schemas.microsoft.com/office/drawing/2014/main" id="{9AE6DDC9-C1E4-AFC8-AEF9-7EAA139CC8B4}"/>
              </a:ext>
            </a:extLst>
          </p:cNvPr>
          <p:cNvSpPr/>
          <p:nvPr/>
        </p:nvSpPr>
        <p:spPr>
          <a:xfrm>
            <a:off x="5037302" y="3717261"/>
            <a:ext cx="109182" cy="94122"/>
          </a:xfrm>
          <a:prstGeom prst="triangle">
            <a:avLst/>
          </a:prstGeom>
          <a:solidFill>
            <a:schemeClr val="accent3">
              <a:lumMod val="20000"/>
              <a:lumOff val="80000"/>
            </a:schemeClr>
          </a:solidFill>
          <a:ln>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302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544D16C-920E-A50A-BBAB-CA3C7E2479F5}"/>
              </a:ext>
            </a:extLst>
          </p:cNvPr>
          <p:cNvSpPr>
            <a:spLocks/>
          </p:cNvSpPr>
          <p:nvPr/>
        </p:nvSpPr>
        <p:spPr>
          <a:xfrm>
            <a:off x="615956" y="1152023"/>
            <a:ext cx="11123857" cy="4821901"/>
          </a:xfrm>
          <a:prstGeom prst="rect">
            <a:avLst/>
          </a:prstGeom>
          <a:solidFill>
            <a:sysClr val="window" lastClr="FFFFFF"/>
          </a:solidFill>
          <a:ln w="19050" cap="flat" cmpd="sng" algn="ctr">
            <a:solidFill>
              <a:srgbClr val="1D57A5">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E7E6E6"/>
              </a:solidFill>
              <a:effectLst/>
              <a:uLnTx/>
              <a:uFillTx/>
              <a:latin typeface="Calibri" panose="020F0502020204030204"/>
            </a:endParaRPr>
          </a:p>
        </p:txBody>
      </p:sp>
      <p:graphicFrame>
        <p:nvGraphicFramePr>
          <p:cNvPr id="8" name="Chart 7">
            <a:extLst>
              <a:ext uri="{FF2B5EF4-FFF2-40B4-BE49-F238E27FC236}">
                <a16:creationId xmlns:a16="http://schemas.microsoft.com/office/drawing/2014/main" id="{82611FB3-3065-0D20-72E9-D1FE04908443}"/>
              </a:ext>
            </a:extLst>
          </p:cNvPr>
          <p:cNvGraphicFramePr/>
          <p:nvPr>
            <p:extLst>
              <p:ext uri="{D42A27DB-BD31-4B8C-83A1-F6EECF244321}">
                <p14:modId xmlns:p14="http://schemas.microsoft.com/office/powerpoint/2010/main" val="108408558"/>
              </p:ext>
            </p:extLst>
          </p:nvPr>
        </p:nvGraphicFramePr>
        <p:xfrm>
          <a:off x="847316" y="1655200"/>
          <a:ext cx="10748797" cy="4128438"/>
        </p:xfrm>
        <a:graphic>
          <a:graphicData uri="http://schemas.openxmlformats.org/drawingml/2006/chart">
            <c:chart xmlns:c="http://schemas.openxmlformats.org/drawingml/2006/chart" xmlns:r="http://schemas.openxmlformats.org/officeDocument/2006/relationships" r:id="rId3"/>
          </a:graphicData>
        </a:graphic>
      </p:graphicFrame>
      <p:sp>
        <p:nvSpPr>
          <p:cNvPr id="13" name="Isosceles Triangle 12">
            <a:extLst>
              <a:ext uri="{FF2B5EF4-FFF2-40B4-BE49-F238E27FC236}">
                <a16:creationId xmlns:a16="http://schemas.microsoft.com/office/drawing/2014/main" id="{E7D872CD-3C9A-BABA-206C-B79F57CD12A8}"/>
              </a:ext>
            </a:extLst>
          </p:cNvPr>
          <p:cNvSpPr/>
          <p:nvPr/>
        </p:nvSpPr>
        <p:spPr>
          <a:xfrm rot="10800000">
            <a:off x="6741656" y="4423839"/>
            <a:ext cx="109182" cy="94122"/>
          </a:xfrm>
          <a:prstGeom prst="triangle">
            <a:avLst/>
          </a:prstGeom>
          <a:solidFill>
            <a:schemeClr val="accent3">
              <a:lumMod val="20000"/>
              <a:lumOff val="80000"/>
            </a:schemeClr>
          </a:solidFill>
          <a:ln>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4" name="Isosceles Triangle 13">
            <a:extLst>
              <a:ext uri="{FF2B5EF4-FFF2-40B4-BE49-F238E27FC236}">
                <a16:creationId xmlns:a16="http://schemas.microsoft.com/office/drawing/2014/main" id="{CEF9FCD5-75D0-9637-478C-F70D2EE8E24F}"/>
              </a:ext>
            </a:extLst>
          </p:cNvPr>
          <p:cNvSpPr/>
          <p:nvPr/>
        </p:nvSpPr>
        <p:spPr>
          <a:xfrm rot="10800000">
            <a:off x="5464801" y="4512205"/>
            <a:ext cx="109182" cy="94122"/>
          </a:xfrm>
          <a:prstGeom prst="triangle">
            <a:avLst/>
          </a:prstGeom>
          <a:solidFill>
            <a:schemeClr val="accent3"/>
          </a:solidFill>
          <a:ln>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5" name="Isosceles Triangle 14">
            <a:extLst>
              <a:ext uri="{FF2B5EF4-FFF2-40B4-BE49-F238E27FC236}">
                <a16:creationId xmlns:a16="http://schemas.microsoft.com/office/drawing/2014/main" id="{DAB0F56A-795E-89F5-10DE-2DDAEE320736}"/>
              </a:ext>
            </a:extLst>
          </p:cNvPr>
          <p:cNvSpPr/>
          <p:nvPr/>
        </p:nvSpPr>
        <p:spPr>
          <a:xfrm>
            <a:off x="5029617" y="3707470"/>
            <a:ext cx="109182" cy="94122"/>
          </a:xfrm>
          <a:prstGeom prst="triangle">
            <a:avLst/>
          </a:prstGeom>
          <a:solidFill>
            <a:schemeClr val="accent3"/>
          </a:solidFill>
          <a:ln>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6" name="Isosceles Triangle 15">
            <a:extLst>
              <a:ext uri="{FF2B5EF4-FFF2-40B4-BE49-F238E27FC236}">
                <a16:creationId xmlns:a16="http://schemas.microsoft.com/office/drawing/2014/main" id="{5CF4CA1B-D389-AFBC-AAAB-9F9C6D753C2B}"/>
              </a:ext>
            </a:extLst>
          </p:cNvPr>
          <p:cNvSpPr/>
          <p:nvPr/>
        </p:nvSpPr>
        <p:spPr>
          <a:xfrm>
            <a:off x="4596935" y="4234304"/>
            <a:ext cx="109182" cy="94122"/>
          </a:xfrm>
          <a:prstGeom prst="triangle">
            <a:avLst/>
          </a:prstGeom>
          <a:solidFill>
            <a:schemeClr val="accent3"/>
          </a:solidFill>
          <a:ln>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7" name="Isosceles Triangle 16">
            <a:extLst>
              <a:ext uri="{FF2B5EF4-FFF2-40B4-BE49-F238E27FC236}">
                <a16:creationId xmlns:a16="http://schemas.microsoft.com/office/drawing/2014/main" id="{C5E203E8-4015-FC5C-4733-2E4E982E3CDE}"/>
              </a:ext>
            </a:extLst>
          </p:cNvPr>
          <p:cNvSpPr/>
          <p:nvPr/>
        </p:nvSpPr>
        <p:spPr>
          <a:xfrm>
            <a:off x="6314331" y="3774853"/>
            <a:ext cx="109182" cy="94122"/>
          </a:xfrm>
          <a:prstGeom prst="triangle">
            <a:avLst/>
          </a:prstGeom>
          <a:solidFill>
            <a:schemeClr val="accent3">
              <a:lumMod val="20000"/>
              <a:lumOff val="80000"/>
            </a:schemeClr>
          </a:solidFill>
          <a:ln>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0" name="Isosceles Triangle 19">
            <a:extLst>
              <a:ext uri="{FF2B5EF4-FFF2-40B4-BE49-F238E27FC236}">
                <a16:creationId xmlns:a16="http://schemas.microsoft.com/office/drawing/2014/main" id="{EC244D1F-98AA-796A-D42D-C233F17E5C09}"/>
              </a:ext>
            </a:extLst>
          </p:cNvPr>
          <p:cNvSpPr/>
          <p:nvPr/>
        </p:nvSpPr>
        <p:spPr>
          <a:xfrm>
            <a:off x="6314994" y="4336876"/>
            <a:ext cx="109182" cy="94122"/>
          </a:xfrm>
          <a:prstGeom prst="triangle">
            <a:avLst/>
          </a:prstGeom>
          <a:solidFill>
            <a:schemeClr val="accent3"/>
          </a:solidFill>
          <a:ln>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79FE54E8-74E1-32BC-8877-D0F99DFF4BA2}"/>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Source: Basis Research, Interim COVID-19 Survey / COVID Pilot / Public Perceptions. C1. Thinking about the most recent rapid lateral flow test that you took, why did you take this test? / G2. Thinking about any rapid lateral flow tests that you have taken within the last 2 weeks, why did you take these tests? / </a:t>
            </a:r>
            <a:r>
              <a:rPr kumimoji="0" lang="en-US"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C21. Thinking about the most recent rapid lateral flow test that you took, why did you take that test?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Base: All who have taken an LFD in the last 2 weeks, base varies per wave (min n=94).</a:t>
            </a:r>
          </a:p>
        </p:txBody>
      </p:sp>
      <p:sp>
        <p:nvSpPr>
          <p:cNvPr id="5" name="Slide Number Placeholder 4">
            <a:extLst>
              <a:ext uri="{FF2B5EF4-FFF2-40B4-BE49-F238E27FC236}">
                <a16:creationId xmlns:a16="http://schemas.microsoft.com/office/drawing/2014/main" id="{C081813C-004E-7D25-C348-04A1AFAF809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007C9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endParaRPr>
          </a:p>
        </p:txBody>
      </p:sp>
      <p:grpSp>
        <p:nvGrpSpPr>
          <p:cNvPr id="23" name="Group 22">
            <a:extLst>
              <a:ext uri="{FF2B5EF4-FFF2-40B4-BE49-F238E27FC236}">
                <a16:creationId xmlns:a16="http://schemas.microsoft.com/office/drawing/2014/main" id="{4FAC36FB-A8BF-CF13-B3EF-CBB81AF16916}"/>
              </a:ext>
            </a:extLst>
          </p:cNvPr>
          <p:cNvGrpSpPr/>
          <p:nvPr/>
        </p:nvGrpSpPr>
        <p:grpSpPr>
          <a:xfrm>
            <a:off x="8766312" y="1198122"/>
            <a:ext cx="2973500" cy="363600"/>
            <a:chOff x="9065360" y="7627301"/>
            <a:chExt cx="2973500" cy="363600"/>
          </a:xfrm>
        </p:grpSpPr>
        <p:sp>
          <p:nvSpPr>
            <p:cNvPr id="24" name="Isosceles Triangle 23">
              <a:extLst>
                <a:ext uri="{FF2B5EF4-FFF2-40B4-BE49-F238E27FC236}">
                  <a16:creationId xmlns:a16="http://schemas.microsoft.com/office/drawing/2014/main" id="{7677DA59-56F7-BF0E-D42E-50EC2C0EDC8C}"/>
                </a:ext>
              </a:extLst>
            </p:cNvPr>
            <p:cNvSpPr/>
            <p:nvPr/>
          </p:nvSpPr>
          <p:spPr>
            <a:xfrm>
              <a:off x="9065360" y="7757623"/>
              <a:ext cx="109182" cy="94122"/>
            </a:xfrm>
            <a:prstGeom prst="triangle">
              <a:avLst/>
            </a:prstGeom>
            <a:solidFill>
              <a:srgbClr val="465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5" name="Isosceles Triangle 24">
              <a:extLst>
                <a:ext uri="{FF2B5EF4-FFF2-40B4-BE49-F238E27FC236}">
                  <a16:creationId xmlns:a16="http://schemas.microsoft.com/office/drawing/2014/main" id="{B29FDC38-B0C6-CBA1-44F5-75952E10D88F}"/>
                </a:ext>
              </a:extLst>
            </p:cNvPr>
            <p:cNvSpPr/>
            <p:nvPr/>
          </p:nvSpPr>
          <p:spPr>
            <a:xfrm rot="10800000">
              <a:off x="9176816" y="7759899"/>
              <a:ext cx="109182" cy="94122"/>
            </a:xfrm>
            <a:prstGeom prst="triangle">
              <a:avLst/>
            </a:prstGeom>
            <a:solidFill>
              <a:srgbClr val="465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6" name="Footer Placeholder 2">
              <a:extLst>
                <a:ext uri="{FF2B5EF4-FFF2-40B4-BE49-F238E27FC236}">
                  <a16:creationId xmlns:a16="http://schemas.microsoft.com/office/drawing/2014/main" id="{BC033F68-CB59-24E9-3462-66088412E05D}"/>
                </a:ext>
              </a:extLst>
            </p:cNvPr>
            <p:cNvSpPr txBox="1">
              <a:spLocks/>
            </p:cNvSpPr>
            <p:nvPr/>
          </p:nvSpPr>
          <p:spPr>
            <a:xfrm>
              <a:off x="9285997" y="7627301"/>
              <a:ext cx="2752863" cy="363600"/>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888888"/>
                </a:buClr>
                <a:buSzPts val="1200"/>
                <a:buFontTx/>
                <a:buNone/>
                <a:tabLst/>
                <a:defRPr/>
              </a:pPr>
              <a:r>
                <a:rPr kumimoji="0" lang="en-GB" sz="900" b="0" i="0" u="none" strike="noStrike" kern="1200" cap="none" spc="0" normalizeH="0" baseline="0" noProof="0">
                  <a:ln>
                    <a:noFill/>
                  </a:ln>
                  <a:solidFill>
                    <a:srgbClr val="465F6A"/>
                  </a:solidFill>
                  <a:effectLst/>
                  <a:uLnTx/>
                  <a:uFillTx/>
                  <a:latin typeface="Arial" panose="020B0604020202020204" pitchFamily="34" charset="0"/>
                  <a:ea typeface="+mn-ea"/>
                  <a:cs typeface="Arial" panose="020B0604020202020204" pitchFamily="34" charset="0"/>
                </a:rPr>
                <a:t>Significantly higher / lower than previous wave</a:t>
              </a:r>
            </a:p>
          </p:txBody>
        </p:sp>
      </p:grpSp>
      <p:sp>
        <p:nvSpPr>
          <p:cNvPr id="27" name="TextBox 26">
            <a:extLst>
              <a:ext uri="{FF2B5EF4-FFF2-40B4-BE49-F238E27FC236}">
                <a16:creationId xmlns:a16="http://schemas.microsoft.com/office/drawing/2014/main" id="{32F790E8-41FA-211D-EC62-EACB1E86D9B9}"/>
              </a:ext>
            </a:extLst>
          </p:cNvPr>
          <p:cNvSpPr txBox="1"/>
          <p:nvPr/>
        </p:nvSpPr>
        <p:spPr>
          <a:xfrm>
            <a:off x="626581" y="1161712"/>
            <a:ext cx="7919094" cy="261610"/>
          </a:xfrm>
          <a:prstGeom prst="rect">
            <a:avLst/>
          </a:prstGeom>
          <a:noFill/>
        </p:spPr>
        <p:txBody>
          <a:bodyPr wrap="square" lIns="90000" rIns="90000" rtlCol="0">
            <a:spAutoFit/>
          </a:bodyPr>
          <a:lstStyle/>
          <a:p>
            <a:r>
              <a:rPr lang="en-GB" sz="1100" b="1" dirty="0">
                <a:solidFill>
                  <a:srgbClr val="1D57A5">
                    <a:lumMod val="50000"/>
                  </a:srgbClr>
                </a:solidFill>
                <a:cs typeface="Arial" panose="020B0604020202020204" pitchFamily="34" charset="0"/>
              </a:rPr>
              <a:t>Reasons for taking an LFD test </a:t>
            </a:r>
            <a:r>
              <a:rPr lang="en-US" sz="1100" b="1" dirty="0">
                <a:solidFill>
                  <a:srgbClr val="1D57A5">
                    <a:lumMod val="50000"/>
                  </a:srgbClr>
                </a:solidFill>
                <a:cs typeface="Arial" panose="020B0604020202020204" pitchFamily="34" charset="0"/>
              </a:rPr>
              <a:t>| </a:t>
            </a:r>
            <a:r>
              <a:rPr lang="en-GB" sz="1100" b="1" dirty="0">
                <a:solidFill>
                  <a:srgbClr val="1D57A5">
                    <a:lumMod val="50000"/>
                  </a:srgbClr>
                </a:solidFill>
                <a:cs typeface="Arial" panose="020B0604020202020204" pitchFamily="34" charset="0"/>
              </a:rPr>
              <a:t>Those who have taken an LFD in the last 2 weeks</a:t>
            </a:r>
            <a:endParaRPr lang="en-US" sz="1100" b="1" dirty="0">
              <a:solidFill>
                <a:srgbClr val="1D57A5">
                  <a:lumMod val="50000"/>
                </a:srgbClr>
              </a:solidFill>
              <a:cs typeface="Arial" panose="020B0604020202020204" pitchFamily="34" charset="0"/>
            </a:endParaRPr>
          </a:p>
        </p:txBody>
      </p:sp>
    </p:spTree>
    <p:extLst>
      <p:ext uri="{BB962C8B-B14F-4D97-AF65-F5344CB8AC3E}">
        <p14:creationId xmlns:p14="http://schemas.microsoft.com/office/powerpoint/2010/main" val="566632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E8D05E56-437E-8FA8-6476-DD7FFF4B309D}"/>
              </a:ext>
            </a:extLst>
          </p:cNvPr>
          <p:cNvSpPr>
            <a:spLocks/>
          </p:cNvSpPr>
          <p:nvPr/>
        </p:nvSpPr>
        <p:spPr>
          <a:xfrm>
            <a:off x="615956" y="1152023"/>
            <a:ext cx="11123857" cy="4821901"/>
          </a:xfrm>
          <a:prstGeom prst="rect">
            <a:avLst/>
          </a:prstGeom>
          <a:solidFill>
            <a:sysClr val="window" lastClr="FFFFFF"/>
          </a:solidFill>
          <a:ln w="19050" cap="flat" cmpd="sng" algn="ctr">
            <a:solidFill>
              <a:srgbClr val="1D57A5">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E7E6E6"/>
              </a:solidFill>
              <a:effectLst/>
              <a:uLnTx/>
              <a:uFillTx/>
              <a:latin typeface="Calibri" panose="020F0502020204030204"/>
            </a:endParaRPr>
          </a:p>
        </p:txBody>
      </p:sp>
      <p:sp>
        <p:nvSpPr>
          <p:cNvPr id="43" name="TextBox 42">
            <a:extLst>
              <a:ext uri="{FF2B5EF4-FFF2-40B4-BE49-F238E27FC236}">
                <a16:creationId xmlns:a16="http://schemas.microsoft.com/office/drawing/2014/main" id="{3167ABA4-CCAB-1754-7F36-80855B167DF7}"/>
              </a:ext>
            </a:extLst>
          </p:cNvPr>
          <p:cNvSpPr txBox="1"/>
          <p:nvPr/>
        </p:nvSpPr>
        <p:spPr>
          <a:xfrm>
            <a:off x="626581" y="1161712"/>
            <a:ext cx="7919094" cy="261610"/>
          </a:xfrm>
          <a:prstGeom prst="rect">
            <a:avLst/>
          </a:prstGeom>
          <a:noFill/>
        </p:spPr>
        <p:txBody>
          <a:bodyPr wrap="square" lIns="90000" rIns="90000" rtlCol="0">
            <a:spAutoFit/>
          </a:bodyPr>
          <a:lstStyle/>
          <a:p>
            <a:r>
              <a:rPr lang="en-GB" sz="1100" b="1" dirty="0">
                <a:solidFill>
                  <a:srgbClr val="1D57A5">
                    <a:lumMod val="50000"/>
                  </a:srgbClr>
                </a:solidFill>
                <a:cs typeface="Arial" panose="020B0604020202020204" pitchFamily="34" charset="0"/>
              </a:rPr>
              <a:t>Reasons for taking an LFD test </a:t>
            </a:r>
            <a:r>
              <a:rPr lang="en-US" sz="1100" b="1" dirty="0">
                <a:solidFill>
                  <a:srgbClr val="1D57A5">
                    <a:lumMod val="50000"/>
                  </a:srgbClr>
                </a:solidFill>
                <a:cs typeface="Arial" panose="020B0604020202020204" pitchFamily="34" charset="0"/>
              </a:rPr>
              <a:t>| </a:t>
            </a:r>
            <a:r>
              <a:rPr lang="en-GB" sz="1100" b="1" dirty="0">
                <a:solidFill>
                  <a:srgbClr val="1D57A5">
                    <a:lumMod val="50000"/>
                  </a:srgbClr>
                </a:solidFill>
                <a:cs typeface="Arial" panose="020B0604020202020204" pitchFamily="34" charset="0"/>
              </a:rPr>
              <a:t>Those who have taken an LFD in the last 2 weeks</a:t>
            </a:r>
            <a:endParaRPr lang="en-US" sz="1100" b="1" dirty="0">
              <a:solidFill>
                <a:srgbClr val="1D57A5">
                  <a:lumMod val="50000"/>
                </a:srgbClr>
              </a:solidFill>
              <a:cs typeface="Arial" panose="020B0604020202020204" pitchFamily="34" charset="0"/>
            </a:endParaRPr>
          </a:p>
        </p:txBody>
      </p:sp>
      <p:sp>
        <p:nvSpPr>
          <p:cNvPr id="4" name="Footer Placeholder 3">
            <a:extLst>
              <a:ext uri="{FF2B5EF4-FFF2-40B4-BE49-F238E27FC236}">
                <a16:creationId xmlns:a16="http://schemas.microsoft.com/office/drawing/2014/main" id="{79FE54E8-74E1-32BC-8877-D0F99DFF4BA2}"/>
              </a:ext>
            </a:extLst>
          </p:cNvPr>
          <p:cNvSpPr>
            <a:spLocks noGrp="1"/>
          </p:cNvSpPr>
          <p:nvPr>
            <p:ph type="ftr" sz="quarter" idx="10"/>
          </p:nvPr>
        </p:nvSpPr>
        <p:spPr>
          <a:xfrm>
            <a:off x="881189" y="6329577"/>
            <a:ext cx="10007606" cy="3636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Source: Basis Research, Interim COVID-19 Survey / COVID Pilot / Public Perceptions. C1. Thinking about the most recent rapid lateral flow test that you took, why did you take this test? / G2. Thinking about any rapid lateral flow tests that you have taken within the last 2 weeks, why did you take these tests? / </a:t>
            </a:r>
            <a:r>
              <a:rPr kumimoji="0" lang="en-US"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C21. Thinking about the most recent rapid lateral flow test that you took, why did you take that test?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Base: All who have taken an LFD in the last 2 weeks, base varies per wave (min n=94).</a:t>
            </a:r>
          </a:p>
        </p:txBody>
      </p:sp>
      <p:sp>
        <p:nvSpPr>
          <p:cNvPr id="5" name="Slide Number Placeholder 4">
            <a:extLst>
              <a:ext uri="{FF2B5EF4-FFF2-40B4-BE49-F238E27FC236}">
                <a16:creationId xmlns:a16="http://schemas.microsoft.com/office/drawing/2014/main" id="{C081813C-004E-7D25-C348-04A1AFAF809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007C9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endParaRPr>
          </a:p>
        </p:txBody>
      </p:sp>
      <p:grpSp>
        <p:nvGrpSpPr>
          <p:cNvPr id="23" name="Group 22">
            <a:extLst>
              <a:ext uri="{FF2B5EF4-FFF2-40B4-BE49-F238E27FC236}">
                <a16:creationId xmlns:a16="http://schemas.microsoft.com/office/drawing/2014/main" id="{4FAC36FB-A8BF-CF13-B3EF-CBB81AF16916}"/>
              </a:ext>
            </a:extLst>
          </p:cNvPr>
          <p:cNvGrpSpPr/>
          <p:nvPr/>
        </p:nvGrpSpPr>
        <p:grpSpPr>
          <a:xfrm>
            <a:off x="8766312" y="1198122"/>
            <a:ext cx="2973500" cy="363600"/>
            <a:chOff x="9065360" y="7627301"/>
            <a:chExt cx="2973500" cy="363600"/>
          </a:xfrm>
        </p:grpSpPr>
        <p:sp>
          <p:nvSpPr>
            <p:cNvPr id="24" name="Isosceles Triangle 23">
              <a:extLst>
                <a:ext uri="{FF2B5EF4-FFF2-40B4-BE49-F238E27FC236}">
                  <a16:creationId xmlns:a16="http://schemas.microsoft.com/office/drawing/2014/main" id="{7677DA59-56F7-BF0E-D42E-50EC2C0EDC8C}"/>
                </a:ext>
              </a:extLst>
            </p:cNvPr>
            <p:cNvSpPr/>
            <p:nvPr/>
          </p:nvSpPr>
          <p:spPr>
            <a:xfrm>
              <a:off x="9065360" y="7757623"/>
              <a:ext cx="109182" cy="94122"/>
            </a:xfrm>
            <a:prstGeom prst="triangle">
              <a:avLst/>
            </a:prstGeom>
            <a:solidFill>
              <a:srgbClr val="465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5" name="Isosceles Triangle 24">
              <a:extLst>
                <a:ext uri="{FF2B5EF4-FFF2-40B4-BE49-F238E27FC236}">
                  <a16:creationId xmlns:a16="http://schemas.microsoft.com/office/drawing/2014/main" id="{B29FDC38-B0C6-CBA1-44F5-75952E10D88F}"/>
                </a:ext>
              </a:extLst>
            </p:cNvPr>
            <p:cNvSpPr/>
            <p:nvPr/>
          </p:nvSpPr>
          <p:spPr>
            <a:xfrm rot="10800000">
              <a:off x="9176816" y="7759899"/>
              <a:ext cx="109182" cy="94122"/>
            </a:xfrm>
            <a:prstGeom prst="triangle">
              <a:avLst/>
            </a:prstGeom>
            <a:solidFill>
              <a:srgbClr val="465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6" name="Footer Placeholder 2">
              <a:extLst>
                <a:ext uri="{FF2B5EF4-FFF2-40B4-BE49-F238E27FC236}">
                  <a16:creationId xmlns:a16="http://schemas.microsoft.com/office/drawing/2014/main" id="{BC033F68-CB59-24E9-3462-66088412E05D}"/>
                </a:ext>
              </a:extLst>
            </p:cNvPr>
            <p:cNvSpPr txBox="1">
              <a:spLocks/>
            </p:cNvSpPr>
            <p:nvPr/>
          </p:nvSpPr>
          <p:spPr>
            <a:xfrm>
              <a:off x="9285997" y="7627301"/>
              <a:ext cx="2752863" cy="363600"/>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888888"/>
                </a:buClr>
                <a:buSzPts val="1200"/>
                <a:buFontTx/>
                <a:buNone/>
                <a:tabLst/>
                <a:defRPr/>
              </a:pPr>
              <a:r>
                <a:rPr kumimoji="0" lang="en-GB" sz="900" b="0" i="0" u="none" strike="noStrike" kern="1200" cap="none" spc="0" normalizeH="0" baseline="0" noProof="0">
                  <a:ln>
                    <a:noFill/>
                  </a:ln>
                  <a:solidFill>
                    <a:srgbClr val="465F6A"/>
                  </a:solidFill>
                  <a:effectLst/>
                  <a:uLnTx/>
                  <a:uFillTx/>
                  <a:latin typeface="Arial" panose="020B0604020202020204" pitchFamily="34" charset="0"/>
                  <a:ea typeface="+mn-ea"/>
                  <a:cs typeface="Arial" panose="020B0604020202020204" pitchFamily="34" charset="0"/>
                </a:rPr>
                <a:t>Significantly higher / lower than previous wave</a:t>
              </a:r>
            </a:p>
          </p:txBody>
        </p:sp>
      </p:grpSp>
      <p:graphicFrame>
        <p:nvGraphicFramePr>
          <p:cNvPr id="19" name="Chart 18">
            <a:extLst>
              <a:ext uri="{FF2B5EF4-FFF2-40B4-BE49-F238E27FC236}">
                <a16:creationId xmlns:a16="http://schemas.microsoft.com/office/drawing/2014/main" id="{4ED07D48-3EA5-5010-9E81-55E355CCFCB1}"/>
              </a:ext>
            </a:extLst>
          </p:cNvPr>
          <p:cNvGraphicFramePr/>
          <p:nvPr>
            <p:extLst>
              <p:ext uri="{D42A27DB-BD31-4B8C-83A1-F6EECF244321}">
                <p14:modId xmlns:p14="http://schemas.microsoft.com/office/powerpoint/2010/main" val="3199244303"/>
              </p:ext>
            </p:extLst>
          </p:nvPr>
        </p:nvGraphicFramePr>
        <p:xfrm>
          <a:off x="847316" y="1655200"/>
          <a:ext cx="10748797" cy="4128438"/>
        </p:xfrm>
        <a:graphic>
          <a:graphicData uri="http://schemas.openxmlformats.org/drawingml/2006/chart">
            <c:chart xmlns:c="http://schemas.openxmlformats.org/drawingml/2006/chart" xmlns:r="http://schemas.openxmlformats.org/officeDocument/2006/relationships" r:id="rId3"/>
          </a:graphicData>
        </a:graphic>
      </p:graphicFrame>
      <p:sp>
        <p:nvSpPr>
          <p:cNvPr id="20" name="Isosceles Triangle 19">
            <a:extLst>
              <a:ext uri="{FF2B5EF4-FFF2-40B4-BE49-F238E27FC236}">
                <a16:creationId xmlns:a16="http://schemas.microsoft.com/office/drawing/2014/main" id="{AF6577BC-3A63-5289-5E1E-F9D2F1FB9E51}"/>
              </a:ext>
            </a:extLst>
          </p:cNvPr>
          <p:cNvSpPr/>
          <p:nvPr/>
        </p:nvSpPr>
        <p:spPr>
          <a:xfrm>
            <a:off x="3751923" y="2817634"/>
            <a:ext cx="109182" cy="94122"/>
          </a:xfrm>
          <a:prstGeom prst="triangle">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30" name="Isosceles Triangle 29">
            <a:extLst>
              <a:ext uri="{FF2B5EF4-FFF2-40B4-BE49-F238E27FC236}">
                <a16:creationId xmlns:a16="http://schemas.microsoft.com/office/drawing/2014/main" id="{07F48D16-9F01-AB30-803D-0BF9B2AB518F}"/>
              </a:ext>
            </a:extLst>
          </p:cNvPr>
          <p:cNvSpPr/>
          <p:nvPr/>
        </p:nvSpPr>
        <p:spPr>
          <a:xfrm rot="10800000">
            <a:off x="4184962" y="3711030"/>
            <a:ext cx="109182" cy="94122"/>
          </a:xfrm>
          <a:prstGeom prst="triangle">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31" name="Isosceles Triangle 30">
            <a:extLst>
              <a:ext uri="{FF2B5EF4-FFF2-40B4-BE49-F238E27FC236}">
                <a16:creationId xmlns:a16="http://schemas.microsoft.com/office/drawing/2014/main" id="{0B742B6A-E1EA-2B13-1A44-6F616474F134}"/>
              </a:ext>
            </a:extLst>
          </p:cNvPr>
          <p:cNvSpPr/>
          <p:nvPr/>
        </p:nvSpPr>
        <p:spPr>
          <a:xfrm>
            <a:off x="5029145" y="4581753"/>
            <a:ext cx="109182" cy="94122"/>
          </a:xfrm>
          <a:prstGeom prs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32" name="Isosceles Triangle 31">
            <a:extLst>
              <a:ext uri="{FF2B5EF4-FFF2-40B4-BE49-F238E27FC236}">
                <a16:creationId xmlns:a16="http://schemas.microsoft.com/office/drawing/2014/main" id="{CA97F363-7CD6-934E-80CF-8F0513914414}"/>
              </a:ext>
            </a:extLst>
          </p:cNvPr>
          <p:cNvSpPr/>
          <p:nvPr/>
        </p:nvSpPr>
        <p:spPr>
          <a:xfrm>
            <a:off x="8014196" y="4094159"/>
            <a:ext cx="109182" cy="94122"/>
          </a:xfrm>
          <a:prstGeom prst="triangle">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33" name="Isosceles Triangle 32">
            <a:extLst>
              <a:ext uri="{FF2B5EF4-FFF2-40B4-BE49-F238E27FC236}">
                <a16:creationId xmlns:a16="http://schemas.microsoft.com/office/drawing/2014/main" id="{B4627EF6-2908-C87E-089E-3BE3C0AA592C}"/>
              </a:ext>
            </a:extLst>
          </p:cNvPr>
          <p:cNvSpPr/>
          <p:nvPr/>
        </p:nvSpPr>
        <p:spPr>
          <a:xfrm>
            <a:off x="3751923" y="3204926"/>
            <a:ext cx="109182" cy="94122"/>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34" name="Isosceles Triangle 33">
            <a:extLst>
              <a:ext uri="{FF2B5EF4-FFF2-40B4-BE49-F238E27FC236}">
                <a16:creationId xmlns:a16="http://schemas.microsoft.com/office/drawing/2014/main" id="{22B6F5BE-8037-8593-A6C5-0250FB0BA8A8}"/>
              </a:ext>
            </a:extLst>
          </p:cNvPr>
          <p:cNvSpPr/>
          <p:nvPr/>
        </p:nvSpPr>
        <p:spPr>
          <a:xfrm rot="10800000">
            <a:off x="4183126" y="4047988"/>
            <a:ext cx="109182" cy="94122"/>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35" name="Isosceles Triangle 34">
            <a:extLst>
              <a:ext uri="{FF2B5EF4-FFF2-40B4-BE49-F238E27FC236}">
                <a16:creationId xmlns:a16="http://schemas.microsoft.com/office/drawing/2014/main" id="{95D11E49-79AD-D209-42C6-B4D1CC8757DC}"/>
              </a:ext>
            </a:extLst>
          </p:cNvPr>
          <p:cNvSpPr/>
          <p:nvPr/>
        </p:nvSpPr>
        <p:spPr>
          <a:xfrm rot="10800000">
            <a:off x="4184962" y="4661865"/>
            <a:ext cx="109182" cy="94122"/>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36" name="Isosceles Triangle 35">
            <a:extLst>
              <a:ext uri="{FF2B5EF4-FFF2-40B4-BE49-F238E27FC236}">
                <a16:creationId xmlns:a16="http://schemas.microsoft.com/office/drawing/2014/main" id="{E4005E58-F47E-7145-984E-C912C023F3E2}"/>
              </a:ext>
            </a:extLst>
          </p:cNvPr>
          <p:cNvSpPr/>
          <p:nvPr/>
        </p:nvSpPr>
        <p:spPr>
          <a:xfrm rot="10800000">
            <a:off x="4184962" y="4535361"/>
            <a:ext cx="109182" cy="94122"/>
          </a:xfrm>
          <a:prstGeom prst="triangl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37" name="Isosceles Triangle 36">
            <a:extLst>
              <a:ext uri="{FF2B5EF4-FFF2-40B4-BE49-F238E27FC236}">
                <a16:creationId xmlns:a16="http://schemas.microsoft.com/office/drawing/2014/main" id="{6DC34505-0B1D-D2F0-19E6-C5535900480A}"/>
              </a:ext>
            </a:extLst>
          </p:cNvPr>
          <p:cNvSpPr/>
          <p:nvPr/>
        </p:nvSpPr>
        <p:spPr>
          <a:xfrm rot="10800000">
            <a:off x="7158085" y="4439911"/>
            <a:ext cx="109182" cy="94122"/>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38" name="Isosceles Triangle 37">
            <a:extLst>
              <a:ext uri="{FF2B5EF4-FFF2-40B4-BE49-F238E27FC236}">
                <a16:creationId xmlns:a16="http://schemas.microsoft.com/office/drawing/2014/main" id="{3EAC68CC-D672-5FDA-CC8A-34A0222A7139}"/>
              </a:ext>
            </a:extLst>
          </p:cNvPr>
          <p:cNvSpPr/>
          <p:nvPr/>
        </p:nvSpPr>
        <p:spPr>
          <a:xfrm>
            <a:off x="6740223" y="3961294"/>
            <a:ext cx="109182" cy="94122"/>
          </a:xfrm>
          <a:prstGeom prst="triangl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39" name="Isosceles Triangle 38">
            <a:extLst>
              <a:ext uri="{FF2B5EF4-FFF2-40B4-BE49-F238E27FC236}">
                <a16:creationId xmlns:a16="http://schemas.microsoft.com/office/drawing/2014/main" id="{7B6443B4-82C1-4FA9-8139-E1B139203521}"/>
              </a:ext>
            </a:extLst>
          </p:cNvPr>
          <p:cNvSpPr/>
          <p:nvPr/>
        </p:nvSpPr>
        <p:spPr>
          <a:xfrm rot="10800000">
            <a:off x="6310113" y="4634085"/>
            <a:ext cx="109182" cy="94122"/>
          </a:xfrm>
          <a:prstGeom prst="triangl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40" name="Isosceles Triangle 39">
            <a:extLst>
              <a:ext uri="{FF2B5EF4-FFF2-40B4-BE49-F238E27FC236}">
                <a16:creationId xmlns:a16="http://schemas.microsoft.com/office/drawing/2014/main" id="{7700E8D5-62F9-00F3-AF53-30ADE23B472C}"/>
              </a:ext>
            </a:extLst>
          </p:cNvPr>
          <p:cNvSpPr/>
          <p:nvPr/>
        </p:nvSpPr>
        <p:spPr>
          <a:xfrm rot="10800000">
            <a:off x="10574398" y="4818454"/>
            <a:ext cx="109182" cy="94122"/>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41" name="Isosceles Triangle 40">
            <a:extLst>
              <a:ext uri="{FF2B5EF4-FFF2-40B4-BE49-F238E27FC236}">
                <a16:creationId xmlns:a16="http://schemas.microsoft.com/office/drawing/2014/main" id="{12526076-CD72-EBC0-C255-EBCB1F1C8354}"/>
              </a:ext>
            </a:extLst>
          </p:cNvPr>
          <p:cNvSpPr/>
          <p:nvPr/>
        </p:nvSpPr>
        <p:spPr>
          <a:xfrm rot="10800000">
            <a:off x="10574402" y="4291874"/>
            <a:ext cx="109182" cy="94122"/>
          </a:xfrm>
          <a:prstGeom prst="triangle">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88801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4F3617-E1BC-BEA5-5C93-AD7DE3F72A78}"/>
              </a:ext>
            </a:extLst>
          </p:cNvPr>
          <p:cNvSpPr>
            <a:spLocks noGrp="1"/>
          </p:cNvSpPr>
          <p:nvPr>
            <p:ph type="body" sz="quarter" idx="12"/>
          </p:nvPr>
        </p:nvSpPr>
        <p:spPr/>
        <p:txBody>
          <a:bodyPr/>
          <a:lstStyle/>
          <a:p>
            <a:r>
              <a:rPr lang="en-GB" dirty="0">
                <a:solidFill>
                  <a:srgbClr val="007C91"/>
                </a:solidFill>
                <a:latin typeface="Arial" panose="020B0604020202020204" pitchFamily="34" charset="0"/>
                <a:cs typeface="Arial" panose="020B0604020202020204" pitchFamily="34" charset="0"/>
              </a:rPr>
              <a:t>Source: Basis Research, Qualtrics Testing Journey. Wave 2. Q12. Do you have any spare/ unused LFD tests at home?</a:t>
            </a:r>
          </a:p>
          <a:p>
            <a:r>
              <a:rPr lang="en-GB" dirty="0">
                <a:solidFill>
                  <a:srgbClr val="007C91"/>
                </a:solidFill>
                <a:latin typeface="Arial" panose="020B0604020202020204" pitchFamily="34" charset="0"/>
                <a:cs typeface="Arial" panose="020B0604020202020204" pitchFamily="34" charset="0"/>
              </a:rPr>
              <a:t>Base: All who successfully ordered through an official channel (n=23383), n varies by subgroups (min n=204)</a:t>
            </a:r>
          </a:p>
        </p:txBody>
      </p:sp>
      <p:sp>
        <p:nvSpPr>
          <p:cNvPr id="4" name="Text Placeholder 3">
            <a:extLst>
              <a:ext uri="{FF2B5EF4-FFF2-40B4-BE49-F238E27FC236}">
                <a16:creationId xmlns:a16="http://schemas.microsoft.com/office/drawing/2014/main" id="{A9FCFE12-397C-3B7C-83E6-547FB3D8A657}"/>
              </a:ext>
            </a:extLst>
          </p:cNvPr>
          <p:cNvSpPr>
            <a:spLocks noGrp="1"/>
          </p:cNvSpPr>
          <p:nvPr>
            <p:ph type="body" sz="quarter" idx="13"/>
          </p:nvPr>
        </p:nvSpPr>
        <p:spPr>
          <a:xfrm>
            <a:off x="838200" y="1601600"/>
            <a:ext cx="6558887" cy="346075"/>
          </a:xfrm>
        </p:spPr>
        <p:txBody>
          <a:bodyPr/>
          <a:lstStyle/>
          <a:p>
            <a:r>
              <a:rPr lang="en-GB" sz="1100" dirty="0">
                <a:solidFill>
                  <a:srgbClr val="1D57A5">
                    <a:lumMod val="50000"/>
                  </a:srgbClr>
                </a:solidFill>
                <a:cs typeface="Arial" panose="020B0604020202020204" pitchFamily="34" charset="0"/>
              </a:rPr>
              <a:t>Spare test kits at home | All who successfully ordered through an official channel</a:t>
            </a:r>
          </a:p>
        </p:txBody>
      </p:sp>
      <p:sp>
        <p:nvSpPr>
          <p:cNvPr id="36" name="Rectangle 35">
            <a:extLst>
              <a:ext uri="{FF2B5EF4-FFF2-40B4-BE49-F238E27FC236}">
                <a16:creationId xmlns:a16="http://schemas.microsoft.com/office/drawing/2014/main" id="{61380B9B-CF82-6834-4BBB-B958D6469A9B}"/>
              </a:ext>
            </a:extLst>
          </p:cNvPr>
          <p:cNvSpPr/>
          <p:nvPr/>
        </p:nvSpPr>
        <p:spPr>
          <a:xfrm>
            <a:off x="3875010" y="1947256"/>
            <a:ext cx="8321433" cy="4152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D57A5"/>
              </a:solidFill>
              <a:effectLst/>
              <a:uLnTx/>
              <a:uFillTx/>
              <a:latin typeface="Arial"/>
              <a:ea typeface="+mn-ea"/>
              <a:cs typeface="+mn-cs"/>
            </a:endParaRPr>
          </a:p>
        </p:txBody>
      </p:sp>
      <p:graphicFrame>
        <p:nvGraphicFramePr>
          <p:cNvPr id="75" name="Chart 74">
            <a:extLst>
              <a:ext uri="{FF2B5EF4-FFF2-40B4-BE49-F238E27FC236}">
                <a16:creationId xmlns:a16="http://schemas.microsoft.com/office/drawing/2014/main" id="{F3644240-CE02-D745-D00F-C4A603BC7DA2}"/>
              </a:ext>
            </a:extLst>
          </p:cNvPr>
          <p:cNvGraphicFramePr/>
          <p:nvPr>
            <p:extLst>
              <p:ext uri="{D42A27DB-BD31-4B8C-83A1-F6EECF244321}">
                <p14:modId xmlns:p14="http://schemas.microsoft.com/office/powerpoint/2010/main" val="3555383472"/>
              </p:ext>
            </p:extLst>
          </p:nvPr>
        </p:nvGraphicFramePr>
        <p:xfrm>
          <a:off x="4293616" y="2541359"/>
          <a:ext cx="1703020" cy="35269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8" name="Chart 77">
            <a:extLst>
              <a:ext uri="{FF2B5EF4-FFF2-40B4-BE49-F238E27FC236}">
                <a16:creationId xmlns:a16="http://schemas.microsoft.com/office/drawing/2014/main" id="{78DB836B-4C4A-0CF9-0F22-66E56AB0C79B}"/>
              </a:ext>
            </a:extLst>
          </p:cNvPr>
          <p:cNvGraphicFramePr/>
          <p:nvPr>
            <p:extLst>
              <p:ext uri="{D42A27DB-BD31-4B8C-83A1-F6EECF244321}">
                <p14:modId xmlns:p14="http://schemas.microsoft.com/office/powerpoint/2010/main" val="2163237940"/>
              </p:ext>
            </p:extLst>
          </p:nvPr>
        </p:nvGraphicFramePr>
        <p:xfrm>
          <a:off x="6427409" y="2541359"/>
          <a:ext cx="1703020" cy="35269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9" name="Chart 78">
            <a:extLst>
              <a:ext uri="{FF2B5EF4-FFF2-40B4-BE49-F238E27FC236}">
                <a16:creationId xmlns:a16="http://schemas.microsoft.com/office/drawing/2014/main" id="{5E64D515-1902-D5C0-F9CD-95A915DA842F}"/>
              </a:ext>
            </a:extLst>
          </p:cNvPr>
          <p:cNvGraphicFramePr/>
          <p:nvPr>
            <p:extLst>
              <p:ext uri="{D42A27DB-BD31-4B8C-83A1-F6EECF244321}">
                <p14:modId xmlns:p14="http://schemas.microsoft.com/office/powerpoint/2010/main" val="42067021"/>
              </p:ext>
            </p:extLst>
          </p:nvPr>
        </p:nvGraphicFramePr>
        <p:xfrm>
          <a:off x="10692736" y="2541359"/>
          <a:ext cx="1703020" cy="352694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0" name="Chart 79">
            <a:extLst>
              <a:ext uri="{FF2B5EF4-FFF2-40B4-BE49-F238E27FC236}">
                <a16:creationId xmlns:a16="http://schemas.microsoft.com/office/drawing/2014/main" id="{AFB64F4E-FF4E-DAFC-DF39-722980EE4A9A}"/>
              </a:ext>
            </a:extLst>
          </p:cNvPr>
          <p:cNvGraphicFramePr/>
          <p:nvPr>
            <p:extLst>
              <p:ext uri="{D42A27DB-BD31-4B8C-83A1-F6EECF244321}">
                <p14:modId xmlns:p14="http://schemas.microsoft.com/office/powerpoint/2010/main" val="3546421938"/>
              </p:ext>
            </p:extLst>
          </p:nvPr>
        </p:nvGraphicFramePr>
        <p:xfrm>
          <a:off x="8571118" y="2541359"/>
          <a:ext cx="1360858" cy="352694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1" name="Table 80">
            <a:extLst>
              <a:ext uri="{FF2B5EF4-FFF2-40B4-BE49-F238E27FC236}">
                <a16:creationId xmlns:a16="http://schemas.microsoft.com/office/drawing/2014/main" id="{3465C027-7E56-2FF3-7F94-B49D6C82162E}"/>
              </a:ext>
            </a:extLst>
          </p:cNvPr>
          <p:cNvGraphicFramePr>
            <a:graphicFrameLocks noGrp="1"/>
          </p:cNvGraphicFramePr>
          <p:nvPr>
            <p:extLst>
              <p:ext uri="{D42A27DB-BD31-4B8C-83A1-F6EECF244321}">
                <p14:modId xmlns:p14="http://schemas.microsoft.com/office/powerpoint/2010/main" val="1985753846"/>
              </p:ext>
            </p:extLst>
          </p:nvPr>
        </p:nvGraphicFramePr>
        <p:xfrm>
          <a:off x="3547775" y="2540833"/>
          <a:ext cx="764754" cy="3528000"/>
        </p:xfrm>
        <a:graphic>
          <a:graphicData uri="http://schemas.openxmlformats.org/drawingml/2006/table">
            <a:tbl>
              <a:tblPr>
                <a:tableStyleId>{5C22544A-7EE6-4342-B048-85BDC9FD1C3A}</a:tableStyleId>
              </a:tblPr>
              <a:tblGrid>
                <a:gridCol w="764754">
                  <a:extLst>
                    <a:ext uri="{9D8B030D-6E8A-4147-A177-3AD203B41FA5}">
                      <a16:colId xmlns:a16="http://schemas.microsoft.com/office/drawing/2014/main" val="2133222936"/>
                    </a:ext>
                  </a:extLst>
                </a:gridCol>
              </a:tblGrid>
              <a:tr h="504000">
                <a:tc>
                  <a:txBody>
                    <a:bodyPr/>
                    <a:lstStyle/>
                    <a:p>
                      <a:pPr algn="r" rtl="0" fontAlgn="ctr"/>
                      <a:r>
                        <a:rPr lang="en-GB" sz="1000" u="none" strike="noStrike" dirty="0">
                          <a:solidFill>
                            <a:srgbClr val="1D57A5"/>
                          </a:solidFill>
                          <a:effectLst/>
                        </a:rPr>
                        <a:t>18-24</a:t>
                      </a:r>
                      <a:endParaRPr lang="en-GB" sz="1000" b="1" i="0" u="none" strike="noStrike" dirty="0">
                        <a:solidFill>
                          <a:srgbClr val="1D57A5"/>
                        </a:solidFill>
                        <a:effectLst/>
                        <a:latin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13622990"/>
                  </a:ext>
                </a:extLst>
              </a:tr>
              <a:tr h="504000">
                <a:tc>
                  <a:txBody>
                    <a:bodyPr/>
                    <a:lstStyle/>
                    <a:p>
                      <a:pPr algn="r" rtl="0" fontAlgn="ctr"/>
                      <a:r>
                        <a:rPr lang="en-GB" sz="1000" u="none" strike="noStrike" dirty="0">
                          <a:solidFill>
                            <a:srgbClr val="1D57A5"/>
                          </a:solidFill>
                          <a:effectLst/>
                        </a:rPr>
                        <a:t>25-34</a:t>
                      </a:r>
                      <a:endParaRPr lang="en-GB" sz="1000" b="1" i="0" u="none" strike="noStrike" dirty="0">
                        <a:solidFill>
                          <a:srgbClr val="1D57A5"/>
                        </a:solidFill>
                        <a:effectLst/>
                        <a:latin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02094224"/>
                  </a:ext>
                </a:extLst>
              </a:tr>
              <a:tr h="504000">
                <a:tc>
                  <a:txBody>
                    <a:bodyPr/>
                    <a:lstStyle/>
                    <a:p>
                      <a:pPr algn="r" rtl="0" fontAlgn="ctr"/>
                      <a:r>
                        <a:rPr lang="en-GB" sz="1000" u="none" strike="noStrike" dirty="0">
                          <a:solidFill>
                            <a:srgbClr val="1D57A5"/>
                          </a:solidFill>
                          <a:effectLst/>
                        </a:rPr>
                        <a:t>35-44</a:t>
                      </a:r>
                      <a:endParaRPr lang="en-GB" sz="1000" b="1" i="0" u="none" strike="noStrike" dirty="0">
                        <a:solidFill>
                          <a:srgbClr val="1D57A5"/>
                        </a:solidFill>
                        <a:effectLst/>
                        <a:latin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4172577"/>
                  </a:ext>
                </a:extLst>
              </a:tr>
              <a:tr h="504000">
                <a:tc>
                  <a:txBody>
                    <a:bodyPr/>
                    <a:lstStyle/>
                    <a:p>
                      <a:pPr algn="r" rtl="0" fontAlgn="ctr"/>
                      <a:r>
                        <a:rPr lang="en-GB" sz="1000" u="none" strike="noStrike">
                          <a:solidFill>
                            <a:srgbClr val="1D57A5"/>
                          </a:solidFill>
                          <a:effectLst/>
                        </a:rPr>
                        <a:t>45-54</a:t>
                      </a:r>
                      <a:endParaRPr lang="en-GB" sz="1000" b="1" i="0" u="none" strike="noStrike">
                        <a:solidFill>
                          <a:srgbClr val="1D57A5"/>
                        </a:solidFill>
                        <a:effectLst/>
                        <a:latin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8275489"/>
                  </a:ext>
                </a:extLst>
              </a:tr>
              <a:tr h="504000">
                <a:tc>
                  <a:txBody>
                    <a:bodyPr/>
                    <a:lstStyle/>
                    <a:p>
                      <a:pPr algn="r" rtl="0" fontAlgn="ctr"/>
                      <a:r>
                        <a:rPr lang="en-GB" sz="1000" u="none" strike="noStrike">
                          <a:solidFill>
                            <a:srgbClr val="1D57A5"/>
                          </a:solidFill>
                          <a:effectLst/>
                        </a:rPr>
                        <a:t>55-64</a:t>
                      </a:r>
                      <a:endParaRPr lang="en-GB" sz="1000" b="1" i="0" u="none" strike="noStrike">
                        <a:solidFill>
                          <a:srgbClr val="1D57A5"/>
                        </a:solidFill>
                        <a:effectLst/>
                        <a:latin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4705558"/>
                  </a:ext>
                </a:extLst>
              </a:tr>
              <a:tr h="504000">
                <a:tc>
                  <a:txBody>
                    <a:bodyPr/>
                    <a:lstStyle/>
                    <a:p>
                      <a:pPr algn="r" rtl="0" fontAlgn="ctr"/>
                      <a:r>
                        <a:rPr lang="en-GB" sz="1000" u="none" strike="noStrike">
                          <a:solidFill>
                            <a:srgbClr val="1D57A5"/>
                          </a:solidFill>
                          <a:effectLst/>
                        </a:rPr>
                        <a:t>65-74</a:t>
                      </a:r>
                      <a:endParaRPr lang="en-GB" sz="1000" b="1" i="0" u="none" strike="noStrike">
                        <a:solidFill>
                          <a:srgbClr val="1D57A5"/>
                        </a:solidFill>
                        <a:effectLst/>
                        <a:latin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2509254"/>
                  </a:ext>
                </a:extLst>
              </a:tr>
              <a:tr h="504000">
                <a:tc>
                  <a:txBody>
                    <a:bodyPr/>
                    <a:lstStyle/>
                    <a:p>
                      <a:pPr algn="r" rtl="0" fontAlgn="ctr"/>
                      <a:r>
                        <a:rPr lang="en-GB" sz="1000" u="none" strike="noStrike" dirty="0">
                          <a:solidFill>
                            <a:srgbClr val="1D57A5"/>
                          </a:solidFill>
                          <a:effectLst/>
                        </a:rPr>
                        <a:t>75+</a:t>
                      </a:r>
                      <a:endParaRPr lang="en-GB" sz="1000" b="1" i="0" u="none" strike="noStrike" dirty="0">
                        <a:solidFill>
                          <a:srgbClr val="1D57A5"/>
                        </a:solidFill>
                        <a:effectLst/>
                        <a:latin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41727593"/>
                  </a:ext>
                </a:extLst>
              </a:tr>
            </a:tbl>
          </a:graphicData>
        </a:graphic>
      </p:graphicFrame>
      <p:graphicFrame>
        <p:nvGraphicFramePr>
          <p:cNvPr id="13" name="Table 12">
            <a:extLst>
              <a:ext uri="{FF2B5EF4-FFF2-40B4-BE49-F238E27FC236}">
                <a16:creationId xmlns:a16="http://schemas.microsoft.com/office/drawing/2014/main" id="{036ED143-83C7-D6DF-CD1D-696621B59771}"/>
              </a:ext>
            </a:extLst>
          </p:cNvPr>
          <p:cNvGraphicFramePr>
            <a:graphicFrameLocks noGrp="1"/>
          </p:cNvGraphicFramePr>
          <p:nvPr>
            <p:extLst>
              <p:ext uri="{D42A27DB-BD31-4B8C-83A1-F6EECF244321}">
                <p14:modId xmlns:p14="http://schemas.microsoft.com/office/powerpoint/2010/main" val="36504904"/>
              </p:ext>
            </p:extLst>
          </p:nvPr>
        </p:nvGraphicFramePr>
        <p:xfrm>
          <a:off x="5714484" y="2540833"/>
          <a:ext cx="764754" cy="3528000"/>
        </p:xfrm>
        <a:graphic>
          <a:graphicData uri="http://schemas.openxmlformats.org/drawingml/2006/table">
            <a:tbl>
              <a:tblPr>
                <a:tableStyleId>{5C22544A-7EE6-4342-B048-85BDC9FD1C3A}</a:tableStyleId>
              </a:tblPr>
              <a:tblGrid>
                <a:gridCol w="764754">
                  <a:extLst>
                    <a:ext uri="{9D8B030D-6E8A-4147-A177-3AD203B41FA5}">
                      <a16:colId xmlns:a16="http://schemas.microsoft.com/office/drawing/2014/main" val="2133222936"/>
                    </a:ext>
                  </a:extLst>
                </a:gridCol>
              </a:tblGrid>
              <a:tr h="882000">
                <a:tc>
                  <a:txBody>
                    <a:bodyPr/>
                    <a:lstStyle/>
                    <a:p>
                      <a:pPr algn="r" rtl="0" fontAlgn="ctr"/>
                      <a:r>
                        <a:rPr lang="en-GB" sz="1000" b="0" i="0" u="none" strike="noStrike" dirty="0">
                          <a:solidFill>
                            <a:srgbClr val="1D57A5"/>
                          </a:solidFill>
                          <a:effectLst/>
                          <a:latin typeface="Arial" panose="020B0604020202020204" pitchFamily="34" charset="0"/>
                        </a:rPr>
                        <a:t>IMD 1-2</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13622990"/>
                  </a:ext>
                </a:extLst>
              </a:tr>
              <a:tr h="882000">
                <a:tc>
                  <a:txBody>
                    <a:bodyPr/>
                    <a:lstStyle/>
                    <a:p>
                      <a:pPr algn="r" rtl="0" fontAlgn="ctr"/>
                      <a:r>
                        <a:rPr lang="en-GB" sz="1000" b="0" i="0" u="none" strike="noStrike" dirty="0">
                          <a:solidFill>
                            <a:srgbClr val="1D57A5"/>
                          </a:solidFill>
                          <a:effectLst/>
                          <a:latin typeface="Arial" panose="020B0604020202020204" pitchFamily="34" charset="0"/>
                        </a:rPr>
                        <a:t>IMD 1-3</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02094224"/>
                  </a:ext>
                </a:extLst>
              </a:tr>
              <a:tr h="882000">
                <a:tc>
                  <a:txBody>
                    <a:bodyPr/>
                    <a:lstStyle/>
                    <a:p>
                      <a:pPr algn="r" rtl="0" fontAlgn="ctr"/>
                      <a:r>
                        <a:rPr lang="en-GB" sz="1000" b="0" i="0" u="none" strike="noStrike" dirty="0">
                          <a:solidFill>
                            <a:srgbClr val="1D57A5"/>
                          </a:solidFill>
                          <a:effectLst/>
                          <a:latin typeface="Arial" panose="020B0604020202020204" pitchFamily="34" charset="0"/>
                        </a:rPr>
                        <a:t>IMD 4-7</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4172577"/>
                  </a:ext>
                </a:extLst>
              </a:tr>
              <a:tr h="882000">
                <a:tc>
                  <a:txBody>
                    <a:bodyPr/>
                    <a:lstStyle/>
                    <a:p>
                      <a:pPr algn="r" rtl="0" fontAlgn="ctr"/>
                      <a:r>
                        <a:rPr lang="en-GB" sz="1000" b="0" i="0" u="none" strike="noStrike" dirty="0">
                          <a:solidFill>
                            <a:srgbClr val="1D57A5"/>
                          </a:solidFill>
                          <a:effectLst/>
                          <a:latin typeface="Arial" panose="020B0604020202020204" pitchFamily="34" charset="0"/>
                        </a:rPr>
                        <a:t>IMD 8-10</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8275489"/>
                  </a:ext>
                </a:extLst>
              </a:tr>
            </a:tbl>
          </a:graphicData>
        </a:graphic>
      </p:graphicFrame>
      <p:graphicFrame>
        <p:nvGraphicFramePr>
          <p:cNvPr id="15" name="Table 14">
            <a:extLst>
              <a:ext uri="{FF2B5EF4-FFF2-40B4-BE49-F238E27FC236}">
                <a16:creationId xmlns:a16="http://schemas.microsoft.com/office/drawing/2014/main" id="{A26CF9A0-AD33-E139-9474-6100EEBDC3B8}"/>
              </a:ext>
            </a:extLst>
          </p:cNvPr>
          <p:cNvGraphicFramePr>
            <a:graphicFrameLocks noGrp="1"/>
          </p:cNvGraphicFramePr>
          <p:nvPr>
            <p:extLst>
              <p:ext uri="{D42A27DB-BD31-4B8C-83A1-F6EECF244321}">
                <p14:modId xmlns:p14="http://schemas.microsoft.com/office/powerpoint/2010/main" val="929497016"/>
              </p:ext>
            </p:extLst>
          </p:nvPr>
        </p:nvGraphicFramePr>
        <p:xfrm>
          <a:off x="7868610" y="2540833"/>
          <a:ext cx="764754" cy="3528000"/>
        </p:xfrm>
        <a:graphic>
          <a:graphicData uri="http://schemas.openxmlformats.org/drawingml/2006/table">
            <a:tbl>
              <a:tblPr>
                <a:tableStyleId>{5C22544A-7EE6-4342-B048-85BDC9FD1C3A}</a:tableStyleId>
              </a:tblPr>
              <a:tblGrid>
                <a:gridCol w="764754">
                  <a:extLst>
                    <a:ext uri="{9D8B030D-6E8A-4147-A177-3AD203B41FA5}">
                      <a16:colId xmlns:a16="http://schemas.microsoft.com/office/drawing/2014/main" val="2133222936"/>
                    </a:ext>
                  </a:extLst>
                </a:gridCol>
              </a:tblGrid>
              <a:tr h="1764000">
                <a:tc>
                  <a:txBody>
                    <a:bodyPr/>
                    <a:lstStyle/>
                    <a:p>
                      <a:pPr algn="r" rtl="0" fontAlgn="ctr"/>
                      <a:r>
                        <a:rPr lang="en-GB" sz="1000" b="0" i="0" u="none" strike="noStrike" dirty="0">
                          <a:solidFill>
                            <a:srgbClr val="1D57A5"/>
                          </a:solidFill>
                          <a:effectLst/>
                          <a:latin typeface="Arial" panose="020B0604020202020204" pitchFamily="34" charset="0"/>
                        </a:rPr>
                        <a:t>Financially </a:t>
                      </a:r>
                      <a:r>
                        <a:rPr lang="en-GB" sz="1000" b="0" i="0" u="sng" strike="noStrike" dirty="0">
                          <a:solidFill>
                            <a:srgbClr val="1D57A5"/>
                          </a:solidFill>
                          <a:effectLst/>
                          <a:latin typeface="Arial" panose="020B0604020202020204" pitchFamily="34" charset="0"/>
                        </a:rPr>
                        <a:t>vulnerable</a:t>
                      </a:r>
                      <a:endParaRPr lang="en-GB" sz="1000" b="0" i="0" u="none" strike="noStrike" dirty="0">
                        <a:solidFill>
                          <a:srgbClr val="1D57A5"/>
                        </a:solidFill>
                        <a:effectLst/>
                        <a:latin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13622990"/>
                  </a:ext>
                </a:extLst>
              </a:tr>
              <a:tr h="1764000">
                <a:tc>
                  <a:txBody>
                    <a:bodyPr/>
                    <a:lstStyle/>
                    <a:p>
                      <a:pPr algn="r" rtl="0" fontAlgn="ctr"/>
                      <a:r>
                        <a:rPr lang="en-GB" sz="1000" b="0" i="0" u="none" strike="noStrike" dirty="0">
                          <a:solidFill>
                            <a:srgbClr val="1D57A5"/>
                          </a:solidFill>
                          <a:effectLst/>
                          <a:latin typeface="Arial" panose="020B0604020202020204" pitchFamily="34" charset="0"/>
                        </a:rPr>
                        <a:t>Financially </a:t>
                      </a:r>
                      <a:r>
                        <a:rPr lang="en-GB" sz="1000" b="0" i="0" u="sng" strike="noStrike" dirty="0">
                          <a:solidFill>
                            <a:srgbClr val="1D57A5"/>
                          </a:solidFill>
                          <a:effectLst/>
                          <a:latin typeface="Arial" panose="020B0604020202020204" pitchFamily="34" charset="0"/>
                        </a:rPr>
                        <a:t>comfortable</a:t>
                      </a:r>
                      <a:endParaRPr lang="en-GB" sz="1000" b="0" i="0" u="none" strike="noStrike" dirty="0">
                        <a:solidFill>
                          <a:srgbClr val="1D57A5"/>
                        </a:solidFill>
                        <a:effectLst/>
                        <a:latin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02094224"/>
                  </a:ext>
                </a:extLst>
              </a:tr>
            </a:tbl>
          </a:graphicData>
        </a:graphic>
      </p:graphicFrame>
      <p:graphicFrame>
        <p:nvGraphicFramePr>
          <p:cNvPr id="19" name="Table 18">
            <a:extLst>
              <a:ext uri="{FF2B5EF4-FFF2-40B4-BE49-F238E27FC236}">
                <a16:creationId xmlns:a16="http://schemas.microsoft.com/office/drawing/2014/main" id="{4068EA62-A817-D3D6-3B9D-E4A859EAEA76}"/>
              </a:ext>
            </a:extLst>
          </p:cNvPr>
          <p:cNvGraphicFramePr>
            <a:graphicFrameLocks noGrp="1"/>
          </p:cNvGraphicFramePr>
          <p:nvPr>
            <p:extLst>
              <p:ext uri="{D42A27DB-BD31-4B8C-83A1-F6EECF244321}">
                <p14:modId xmlns:p14="http://schemas.microsoft.com/office/powerpoint/2010/main" val="377382369"/>
              </p:ext>
            </p:extLst>
          </p:nvPr>
        </p:nvGraphicFramePr>
        <p:xfrm>
          <a:off x="9975783" y="2540833"/>
          <a:ext cx="764754" cy="3528000"/>
        </p:xfrm>
        <a:graphic>
          <a:graphicData uri="http://schemas.openxmlformats.org/drawingml/2006/table">
            <a:tbl>
              <a:tblPr>
                <a:tableStyleId>{5C22544A-7EE6-4342-B048-85BDC9FD1C3A}</a:tableStyleId>
              </a:tblPr>
              <a:tblGrid>
                <a:gridCol w="764754">
                  <a:extLst>
                    <a:ext uri="{9D8B030D-6E8A-4147-A177-3AD203B41FA5}">
                      <a16:colId xmlns:a16="http://schemas.microsoft.com/office/drawing/2014/main" val="2133222936"/>
                    </a:ext>
                  </a:extLst>
                </a:gridCol>
              </a:tblGrid>
              <a:tr h="588000">
                <a:tc>
                  <a:txBody>
                    <a:bodyPr/>
                    <a:lstStyle/>
                    <a:p>
                      <a:pPr algn="r" rtl="0" fontAlgn="ctr"/>
                      <a:r>
                        <a:rPr lang="en-GB" sz="1000" b="0" i="0" u="none" strike="noStrike" dirty="0">
                          <a:solidFill>
                            <a:srgbClr val="1D57A5"/>
                          </a:solidFill>
                          <a:effectLst/>
                          <a:latin typeface="Arial" panose="020B0604020202020204" pitchFamily="34" charset="0"/>
                        </a:rPr>
                        <a:t>Health condition</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13622990"/>
                  </a:ext>
                </a:extLst>
              </a:tr>
              <a:tr h="588000">
                <a:tc>
                  <a:txBody>
                    <a:bodyPr/>
                    <a:lstStyle/>
                    <a:p>
                      <a:pPr algn="r" rtl="0" fontAlgn="ctr"/>
                      <a:r>
                        <a:rPr lang="en-GB" sz="1000" b="0" i="0" u="none" strike="noStrike" dirty="0">
                          <a:solidFill>
                            <a:srgbClr val="1D57A5"/>
                          </a:solidFill>
                          <a:effectLst/>
                          <a:latin typeface="Arial" panose="020B0604020202020204" pitchFamily="34" charset="0"/>
                        </a:rPr>
                        <a:t>No health condition</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02094224"/>
                  </a:ext>
                </a:extLst>
              </a:tr>
              <a:tr h="588000">
                <a:tc>
                  <a:txBody>
                    <a:bodyPr/>
                    <a:lstStyle/>
                    <a:p>
                      <a:pPr algn="r" rtl="0" fontAlgn="ctr"/>
                      <a:r>
                        <a:rPr lang="en-GB" sz="1000" b="0" i="0" u="none" strike="noStrike" dirty="0">
                          <a:solidFill>
                            <a:srgbClr val="1D57A5"/>
                          </a:solidFill>
                          <a:effectLst/>
                          <a:latin typeface="Arial" panose="020B0604020202020204" pitchFamily="34" charset="0"/>
                        </a:rPr>
                        <a:t>Immuno-suppressed</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4172577"/>
                  </a:ext>
                </a:extLst>
              </a:tr>
              <a:tr h="588000">
                <a:tc>
                  <a:txBody>
                    <a:bodyPr/>
                    <a:lstStyle/>
                    <a:p>
                      <a:pPr algn="r" rtl="0" fontAlgn="ctr"/>
                      <a:r>
                        <a:rPr lang="en-GB" sz="1000" b="0" i="0" u="none" strike="noStrike" dirty="0">
                          <a:solidFill>
                            <a:srgbClr val="1D57A5"/>
                          </a:solidFill>
                          <a:effectLst/>
                          <a:latin typeface="Arial" panose="020B0604020202020204" pitchFamily="34" charset="0"/>
                        </a:rPr>
                        <a:t>Not immuno-suppressed</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8275489"/>
                  </a:ext>
                </a:extLst>
              </a:tr>
              <a:tr h="588000">
                <a:tc>
                  <a:txBody>
                    <a:bodyPr/>
                    <a:lstStyle/>
                    <a:p>
                      <a:pPr algn="r" rtl="0" fontAlgn="ctr"/>
                      <a:r>
                        <a:rPr lang="en-GB" sz="1000" b="0" i="0" u="none" strike="noStrike" dirty="0">
                          <a:solidFill>
                            <a:srgbClr val="1D57A5"/>
                          </a:solidFill>
                          <a:effectLst/>
                          <a:latin typeface="Arial" panose="020B0604020202020204" pitchFamily="34" charset="0"/>
                        </a:rPr>
                        <a:t>Severely immuno-suppressed</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4705558"/>
                  </a:ext>
                </a:extLst>
              </a:tr>
              <a:tr h="588000">
                <a:tc>
                  <a:txBody>
                    <a:bodyPr/>
                    <a:lstStyle/>
                    <a:p>
                      <a:pPr algn="r" rtl="0" fontAlgn="ctr"/>
                      <a:r>
                        <a:rPr lang="en-GB" sz="1000" b="0" i="0" u="none" strike="noStrike" dirty="0">
                          <a:solidFill>
                            <a:srgbClr val="1D57A5"/>
                          </a:solidFill>
                          <a:effectLst/>
                          <a:latin typeface="Arial" panose="020B0604020202020204" pitchFamily="34" charset="0"/>
                        </a:rPr>
                        <a:t>Not severely immuno-suppressed</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2509254"/>
                  </a:ext>
                </a:extLst>
              </a:tr>
            </a:tbl>
          </a:graphicData>
        </a:graphic>
      </p:graphicFrame>
      <p:cxnSp>
        <p:nvCxnSpPr>
          <p:cNvPr id="21" name="Straight Connector 20">
            <a:extLst>
              <a:ext uri="{FF2B5EF4-FFF2-40B4-BE49-F238E27FC236}">
                <a16:creationId xmlns:a16="http://schemas.microsoft.com/office/drawing/2014/main" id="{9381470F-1947-85AE-86D2-614062B2DD6C}"/>
              </a:ext>
            </a:extLst>
          </p:cNvPr>
          <p:cNvCxnSpPr>
            <a:cxnSpLocks/>
          </p:cNvCxnSpPr>
          <p:nvPr/>
        </p:nvCxnSpPr>
        <p:spPr>
          <a:xfrm>
            <a:off x="5879948" y="1978127"/>
            <a:ext cx="0" cy="4127729"/>
          </a:xfrm>
          <a:prstGeom prst="line">
            <a:avLst/>
          </a:prstGeom>
          <a:ln w="19050">
            <a:solidFill>
              <a:srgbClr val="007C9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87876B9-A007-5C61-A399-77333D4850F9}"/>
              </a:ext>
            </a:extLst>
          </p:cNvPr>
          <p:cNvCxnSpPr>
            <a:cxnSpLocks/>
          </p:cNvCxnSpPr>
          <p:nvPr/>
        </p:nvCxnSpPr>
        <p:spPr>
          <a:xfrm>
            <a:off x="7904630" y="1978127"/>
            <a:ext cx="0" cy="4127729"/>
          </a:xfrm>
          <a:prstGeom prst="line">
            <a:avLst/>
          </a:prstGeom>
          <a:ln w="19050">
            <a:solidFill>
              <a:srgbClr val="007C9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A9129A5-A3AC-FAC1-7110-7F8574C2F0F9}"/>
              </a:ext>
            </a:extLst>
          </p:cNvPr>
          <p:cNvCxnSpPr>
            <a:cxnSpLocks/>
          </p:cNvCxnSpPr>
          <p:nvPr/>
        </p:nvCxnSpPr>
        <p:spPr>
          <a:xfrm>
            <a:off x="9939366" y="1993745"/>
            <a:ext cx="0" cy="4127729"/>
          </a:xfrm>
          <a:prstGeom prst="line">
            <a:avLst/>
          </a:prstGeom>
          <a:ln w="19050">
            <a:solidFill>
              <a:srgbClr val="007C91"/>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377D994-3CF6-3305-F5C7-F3F2593C1842}"/>
              </a:ext>
            </a:extLst>
          </p:cNvPr>
          <p:cNvSpPr txBox="1"/>
          <p:nvPr/>
        </p:nvSpPr>
        <p:spPr>
          <a:xfrm>
            <a:off x="3888336" y="1972053"/>
            <a:ext cx="3244850" cy="3077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0" cap="none" spc="0" normalizeH="0" baseline="0" noProof="0" dirty="0">
                <a:ln>
                  <a:noFill/>
                </a:ln>
                <a:solidFill>
                  <a:srgbClr val="1D57A5"/>
                </a:solidFill>
                <a:effectLst/>
                <a:uLnTx/>
                <a:uFillTx/>
                <a:latin typeface="Arial"/>
                <a:ea typeface="+mn-ea"/>
                <a:cs typeface="+mn-cs"/>
              </a:rPr>
              <a:t>Who has spare kits at home? </a:t>
            </a:r>
            <a:endParaRPr kumimoji="0" lang="en-US" sz="1400" b="1" i="1" u="none" strike="noStrike" kern="0" cap="none" spc="0" normalizeH="0" baseline="0" noProof="0" dirty="0">
              <a:ln>
                <a:noFill/>
              </a:ln>
              <a:solidFill>
                <a:srgbClr val="1D57A5"/>
              </a:solidFill>
              <a:effectLst/>
              <a:uLnTx/>
              <a:uFillTx/>
              <a:latin typeface="Arial"/>
              <a:ea typeface="+mn-ea"/>
              <a:cs typeface="+mn-cs"/>
            </a:endParaRPr>
          </a:p>
        </p:txBody>
      </p:sp>
      <p:sp>
        <p:nvSpPr>
          <p:cNvPr id="5" name="Rectangle 4">
            <a:extLst>
              <a:ext uri="{FF2B5EF4-FFF2-40B4-BE49-F238E27FC236}">
                <a16:creationId xmlns:a16="http://schemas.microsoft.com/office/drawing/2014/main" id="{47EA66EC-B55A-2F68-359B-C1CA7627F87C}"/>
              </a:ext>
            </a:extLst>
          </p:cNvPr>
          <p:cNvSpPr/>
          <p:nvPr/>
        </p:nvSpPr>
        <p:spPr>
          <a:xfrm>
            <a:off x="3875010" y="1947256"/>
            <a:ext cx="8321433" cy="4152526"/>
          </a:xfrm>
          <a:prstGeom prst="rect">
            <a:avLst/>
          </a:prstGeom>
          <a:noFill/>
          <a:ln>
            <a:solidFill>
              <a:srgbClr val="1D57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D57A5"/>
              </a:solidFill>
              <a:effectLst/>
              <a:uLnTx/>
              <a:uFillTx/>
              <a:latin typeface="Arial"/>
              <a:ea typeface="+mn-ea"/>
              <a:cs typeface="+mn-cs"/>
            </a:endParaRPr>
          </a:p>
        </p:txBody>
      </p:sp>
      <p:sp>
        <p:nvSpPr>
          <p:cNvPr id="26" name="Rectangle: Rounded Corners 25">
            <a:extLst>
              <a:ext uri="{FF2B5EF4-FFF2-40B4-BE49-F238E27FC236}">
                <a16:creationId xmlns:a16="http://schemas.microsoft.com/office/drawing/2014/main" id="{AEA8C7DF-C7B5-A25E-0B62-BF4B1D553591}"/>
              </a:ext>
            </a:extLst>
          </p:cNvPr>
          <p:cNvSpPr/>
          <p:nvPr/>
        </p:nvSpPr>
        <p:spPr>
          <a:xfrm>
            <a:off x="4361266" y="2127917"/>
            <a:ext cx="1072003" cy="4989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1D57A5"/>
                </a:solidFill>
                <a:effectLst/>
                <a:uLnTx/>
                <a:uFillTx/>
                <a:latin typeface="Arial"/>
                <a:ea typeface="+mn-ea"/>
                <a:cs typeface="+mn-cs"/>
              </a:rPr>
              <a:t>Age</a:t>
            </a:r>
          </a:p>
        </p:txBody>
      </p:sp>
      <p:sp>
        <p:nvSpPr>
          <p:cNvPr id="27" name="Rectangle: Rounded Corners 26">
            <a:extLst>
              <a:ext uri="{FF2B5EF4-FFF2-40B4-BE49-F238E27FC236}">
                <a16:creationId xmlns:a16="http://schemas.microsoft.com/office/drawing/2014/main" id="{62C7766C-BC36-1342-C577-42C0D8A6E29D}"/>
              </a:ext>
            </a:extLst>
          </p:cNvPr>
          <p:cNvSpPr/>
          <p:nvPr/>
        </p:nvSpPr>
        <p:spPr>
          <a:xfrm>
            <a:off x="6406260" y="2127917"/>
            <a:ext cx="1072003" cy="4989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1D57A5"/>
                </a:solidFill>
                <a:effectLst/>
                <a:uLnTx/>
                <a:uFillTx/>
                <a:latin typeface="Arial"/>
                <a:ea typeface="+mn-ea"/>
                <a:cs typeface="+mn-cs"/>
              </a:rPr>
              <a:t>IMD</a:t>
            </a:r>
          </a:p>
        </p:txBody>
      </p:sp>
      <p:sp>
        <p:nvSpPr>
          <p:cNvPr id="28" name="Rectangle: Rounded Corners 27">
            <a:extLst>
              <a:ext uri="{FF2B5EF4-FFF2-40B4-BE49-F238E27FC236}">
                <a16:creationId xmlns:a16="http://schemas.microsoft.com/office/drawing/2014/main" id="{686FAEB6-63F7-1F19-1410-009BB18E63A0}"/>
              </a:ext>
            </a:extLst>
          </p:cNvPr>
          <p:cNvSpPr/>
          <p:nvPr/>
        </p:nvSpPr>
        <p:spPr>
          <a:xfrm>
            <a:off x="10496247" y="2127917"/>
            <a:ext cx="1072003" cy="4989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1D57A5"/>
                </a:solidFill>
                <a:effectLst/>
                <a:uLnTx/>
                <a:uFillTx/>
                <a:latin typeface="Arial"/>
                <a:ea typeface="+mn-ea"/>
                <a:cs typeface="+mn-cs"/>
              </a:rPr>
              <a:t>Health status</a:t>
            </a:r>
          </a:p>
        </p:txBody>
      </p:sp>
      <p:sp>
        <p:nvSpPr>
          <p:cNvPr id="29" name="Rectangle: Rounded Corners 28">
            <a:extLst>
              <a:ext uri="{FF2B5EF4-FFF2-40B4-BE49-F238E27FC236}">
                <a16:creationId xmlns:a16="http://schemas.microsoft.com/office/drawing/2014/main" id="{84D2BC26-0A24-D92E-858B-631999EABCFB}"/>
              </a:ext>
            </a:extLst>
          </p:cNvPr>
          <p:cNvSpPr/>
          <p:nvPr/>
        </p:nvSpPr>
        <p:spPr>
          <a:xfrm>
            <a:off x="8451254" y="2127917"/>
            <a:ext cx="1072003" cy="4989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1D57A5"/>
                </a:solidFill>
                <a:effectLst/>
                <a:uLnTx/>
                <a:uFillTx/>
                <a:latin typeface="Arial"/>
                <a:ea typeface="+mn-ea"/>
                <a:cs typeface="+mn-cs"/>
              </a:rPr>
              <a:t>Financial position</a:t>
            </a:r>
          </a:p>
        </p:txBody>
      </p:sp>
      <p:grpSp>
        <p:nvGrpSpPr>
          <p:cNvPr id="7" name="Group 6">
            <a:extLst>
              <a:ext uri="{FF2B5EF4-FFF2-40B4-BE49-F238E27FC236}">
                <a16:creationId xmlns:a16="http://schemas.microsoft.com/office/drawing/2014/main" id="{8973386D-0163-F99E-5057-1941A9447CA7}"/>
              </a:ext>
            </a:extLst>
          </p:cNvPr>
          <p:cNvGrpSpPr>
            <a:grpSpLocks noChangeAspect="1"/>
          </p:cNvGrpSpPr>
          <p:nvPr/>
        </p:nvGrpSpPr>
        <p:grpSpPr>
          <a:xfrm>
            <a:off x="658008" y="2272138"/>
            <a:ext cx="3132000" cy="2819336"/>
            <a:chOff x="515379" y="3025143"/>
            <a:chExt cx="3600000" cy="3168000"/>
          </a:xfrm>
        </p:grpSpPr>
        <p:graphicFrame>
          <p:nvGraphicFramePr>
            <p:cNvPr id="8" name="Chart 7">
              <a:extLst>
                <a:ext uri="{FF2B5EF4-FFF2-40B4-BE49-F238E27FC236}">
                  <a16:creationId xmlns:a16="http://schemas.microsoft.com/office/drawing/2014/main" id="{61F27542-8FCD-F256-5F08-C0CF3FDA63AC}"/>
                </a:ext>
              </a:extLst>
            </p:cNvPr>
            <p:cNvGraphicFramePr/>
            <p:nvPr>
              <p:extLst>
                <p:ext uri="{D42A27DB-BD31-4B8C-83A1-F6EECF244321}">
                  <p14:modId xmlns:p14="http://schemas.microsoft.com/office/powerpoint/2010/main" val="1103208390"/>
                </p:ext>
              </p:extLst>
            </p:nvPr>
          </p:nvGraphicFramePr>
          <p:xfrm>
            <a:off x="515379" y="3025143"/>
            <a:ext cx="3600000" cy="3168000"/>
          </p:xfrm>
          <a:graphic>
            <a:graphicData uri="http://schemas.openxmlformats.org/drawingml/2006/chart">
              <c:chart xmlns:c="http://schemas.openxmlformats.org/drawingml/2006/chart" xmlns:r="http://schemas.openxmlformats.org/officeDocument/2006/relationships" r:id="rId7"/>
            </a:graphicData>
          </a:graphic>
        </p:graphicFrame>
        <p:sp>
          <p:nvSpPr>
            <p:cNvPr id="20" name="Oval 19">
              <a:extLst>
                <a:ext uri="{FF2B5EF4-FFF2-40B4-BE49-F238E27FC236}">
                  <a16:creationId xmlns:a16="http://schemas.microsoft.com/office/drawing/2014/main" id="{35B27A0F-69D8-B9C7-9BE9-9F6A481E61AC}"/>
                </a:ext>
              </a:extLst>
            </p:cNvPr>
            <p:cNvSpPr/>
            <p:nvPr/>
          </p:nvSpPr>
          <p:spPr>
            <a:xfrm>
              <a:off x="1103346" y="3396371"/>
              <a:ext cx="2424062" cy="2425543"/>
            </a:xfrm>
            <a:prstGeom prst="ellipse">
              <a:avLst/>
            </a:prstGeom>
            <a:solidFill>
              <a:schemeClr val="bg1">
                <a:alpha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1D57A5"/>
                  </a:solidFill>
                  <a:effectLst/>
                  <a:uLnTx/>
                  <a:uFillTx/>
                  <a:latin typeface="+mj-lt"/>
                  <a:cs typeface="Calibri" panose="020F0502020204030204" pitchFamily="34" charset="0"/>
                </a:rPr>
                <a:t>60%</a:t>
              </a:r>
              <a:endParaRPr kumimoji="0" lang="en-GB" sz="4000" b="0" i="0" u="none" strike="noStrike" kern="1200" cap="none" spc="0" normalizeH="0" baseline="0" noProof="0" dirty="0">
                <a:ln>
                  <a:noFill/>
                </a:ln>
                <a:solidFill>
                  <a:srgbClr val="1D57A5"/>
                </a:solidFill>
                <a:effectLst/>
                <a:uLnTx/>
                <a:uFillTx/>
                <a:latin typeface="+mj-lt"/>
                <a:cs typeface="Calibri" panose="020F0502020204030204" pitchFamily="34" charset="0"/>
              </a:endParaRPr>
            </a:p>
          </p:txBody>
        </p:sp>
      </p:grpSp>
      <p:sp>
        <p:nvSpPr>
          <p:cNvPr id="30" name="TextBox 29">
            <a:extLst>
              <a:ext uri="{FF2B5EF4-FFF2-40B4-BE49-F238E27FC236}">
                <a16:creationId xmlns:a16="http://schemas.microsoft.com/office/drawing/2014/main" id="{618B6933-A8D5-0DF3-4444-A0892EFF8B97}"/>
              </a:ext>
            </a:extLst>
          </p:cNvPr>
          <p:cNvSpPr txBox="1"/>
          <p:nvPr/>
        </p:nvSpPr>
        <p:spPr>
          <a:xfrm>
            <a:off x="-868301" y="5048618"/>
            <a:ext cx="6202906"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D57A5"/>
                </a:solidFill>
                <a:effectLst/>
                <a:uLnTx/>
                <a:uFillTx/>
                <a:latin typeface="Arial"/>
                <a:ea typeface="+mn-ea"/>
                <a:cs typeface="+mn-cs"/>
              </a:rPr>
              <a:t>I have spare kits at home</a:t>
            </a:r>
          </a:p>
        </p:txBody>
      </p:sp>
      <p:sp>
        <p:nvSpPr>
          <p:cNvPr id="31" name="TextBox 30">
            <a:extLst>
              <a:ext uri="{FF2B5EF4-FFF2-40B4-BE49-F238E27FC236}">
                <a16:creationId xmlns:a16="http://schemas.microsoft.com/office/drawing/2014/main" id="{010A28DC-9846-4E85-AB19-D80202221F92}"/>
              </a:ext>
            </a:extLst>
          </p:cNvPr>
          <p:cNvSpPr txBox="1"/>
          <p:nvPr/>
        </p:nvSpPr>
        <p:spPr>
          <a:xfrm>
            <a:off x="876387" y="5468668"/>
            <a:ext cx="2713531" cy="461665"/>
          </a:xfrm>
          <a:prstGeom prst="rect">
            <a:avLst/>
          </a:prstGeom>
          <a:noFill/>
        </p:spPr>
        <p:txBody>
          <a:bodyPr wrap="square" rtlCol="0">
            <a:spAutoFit/>
          </a:bodyPr>
          <a:lstStyle/>
          <a:p>
            <a:pPr algn="ctr"/>
            <a:r>
              <a:rPr lang="en-GB" sz="1200" i="1" dirty="0">
                <a:solidFill>
                  <a:srgbClr val="1D57A5"/>
                </a:solidFill>
              </a:rPr>
              <a:t>Pattern similar among those eligible and not eligible for free LFDs</a:t>
            </a:r>
          </a:p>
        </p:txBody>
      </p:sp>
    </p:spTree>
    <p:extLst>
      <p:ext uri="{BB962C8B-B14F-4D97-AF65-F5344CB8AC3E}">
        <p14:creationId xmlns:p14="http://schemas.microsoft.com/office/powerpoint/2010/main" val="4051350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Chart 42">
            <a:extLst>
              <a:ext uri="{FF2B5EF4-FFF2-40B4-BE49-F238E27FC236}">
                <a16:creationId xmlns:a16="http://schemas.microsoft.com/office/drawing/2014/main" id="{67C5968C-22E7-543F-211E-D73F173DD2D3}"/>
              </a:ext>
            </a:extLst>
          </p:cNvPr>
          <p:cNvGraphicFramePr/>
          <p:nvPr>
            <p:extLst>
              <p:ext uri="{D42A27DB-BD31-4B8C-83A1-F6EECF244321}">
                <p14:modId xmlns:p14="http://schemas.microsoft.com/office/powerpoint/2010/main" val="325433087"/>
              </p:ext>
            </p:extLst>
          </p:nvPr>
        </p:nvGraphicFramePr>
        <p:xfrm>
          <a:off x="914400" y="737118"/>
          <a:ext cx="10551612" cy="5093040"/>
        </p:xfrm>
        <a:graphic>
          <a:graphicData uri="http://schemas.openxmlformats.org/drawingml/2006/chart">
            <c:chart xmlns:c="http://schemas.openxmlformats.org/drawingml/2006/chart" xmlns:r="http://schemas.openxmlformats.org/officeDocument/2006/relationships" r:id="rId4"/>
          </a:graphicData>
        </a:graphic>
      </p:graphicFrame>
      <p:sp>
        <p:nvSpPr>
          <p:cNvPr id="41" name="Rectangle 40">
            <a:extLst>
              <a:ext uri="{FF2B5EF4-FFF2-40B4-BE49-F238E27FC236}">
                <a16:creationId xmlns:a16="http://schemas.microsoft.com/office/drawing/2014/main" id="{3D096025-108D-723E-9312-8DF5C7FAAF5A}"/>
              </a:ext>
            </a:extLst>
          </p:cNvPr>
          <p:cNvSpPr/>
          <p:nvPr/>
        </p:nvSpPr>
        <p:spPr>
          <a:xfrm>
            <a:off x="615956" y="345233"/>
            <a:ext cx="11123857" cy="5775649"/>
          </a:xfrm>
          <a:prstGeom prst="rect">
            <a:avLst/>
          </a:prstGeom>
          <a:noFill/>
          <a:ln w="19050" cap="flat" cmpd="sng" algn="ctr">
            <a:solidFill>
              <a:srgbClr val="1D57A5">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E7E6E6"/>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CA610D43-34B8-FD9A-9E0F-B1BB43327B7D}"/>
              </a:ext>
            </a:extLst>
          </p:cNvPr>
          <p:cNvCxnSpPr>
            <a:cxnSpLocks/>
          </p:cNvCxnSpPr>
          <p:nvPr/>
        </p:nvCxnSpPr>
        <p:spPr>
          <a:xfrm flipV="1">
            <a:off x="5653575" y="1186701"/>
            <a:ext cx="0" cy="3746160"/>
          </a:xfrm>
          <a:prstGeom prst="line">
            <a:avLst/>
          </a:prstGeom>
          <a:ln>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4CAC11A-86B0-56A4-7F97-E33FC4400AE2}"/>
              </a:ext>
            </a:extLst>
          </p:cNvPr>
          <p:cNvSpPr/>
          <p:nvPr/>
        </p:nvSpPr>
        <p:spPr>
          <a:xfrm>
            <a:off x="5710402" y="1167848"/>
            <a:ext cx="827934" cy="363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srgbClr val="1D57A5">
                    <a:lumMod val="50000"/>
                  </a:srgbClr>
                </a:solidFill>
                <a:effectLst/>
                <a:uLnTx/>
                <a:uFillTx/>
                <a:latin typeface="Arial" panose="020B0604020202020204"/>
                <a:ea typeface="+mn-ea"/>
                <a:cs typeface="+mn-cs"/>
              </a:rPr>
              <a:t>December 2021 - </a:t>
            </a:r>
            <a:r>
              <a:rPr kumimoji="0" lang="en-GB" sz="1300" b="1" i="0" u="none" strike="noStrike" kern="1200" cap="none" spc="0" normalizeH="0" baseline="0" noProof="0" dirty="0">
                <a:ln>
                  <a:noFill/>
                </a:ln>
                <a:solidFill>
                  <a:srgbClr val="1D57A5">
                    <a:lumMod val="50000"/>
                  </a:srgbClr>
                </a:solidFill>
                <a:effectLst/>
                <a:uLnTx/>
                <a:uFillTx/>
                <a:latin typeface="Arial" panose="020B0604020202020204"/>
                <a:ea typeface="+mn-ea"/>
                <a:cs typeface="+mn-cs"/>
              </a:rPr>
              <a:t>Omicron</a:t>
            </a:r>
          </a:p>
        </p:txBody>
      </p:sp>
      <p:sp>
        <p:nvSpPr>
          <p:cNvPr id="4" name="Footer Placeholder 3">
            <a:extLst>
              <a:ext uri="{FF2B5EF4-FFF2-40B4-BE49-F238E27FC236}">
                <a16:creationId xmlns:a16="http://schemas.microsoft.com/office/drawing/2014/main" id="{E79F7E46-5E31-83A4-B1A6-742C6BCFC3F1}"/>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Source: </a:t>
            </a:r>
            <a:r>
              <a:rPr kumimoji="0" lang="en-US" b="0" i="0" u="none" strike="noStrike" kern="1200" cap="none" spc="0" normalizeH="0" baseline="0" noProof="0" dirty="0" err="1">
                <a:ln>
                  <a:noFill/>
                </a:ln>
                <a:solidFill>
                  <a:srgbClr val="007C91"/>
                </a:solidFill>
                <a:effectLst/>
                <a:uLnTx/>
                <a:uFillTx/>
                <a:latin typeface="Arial" panose="020B0604020202020204" pitchFamily="34" charset="0"/>
                <a:ea typeface="+mn-ea"/>
                <a:cs typeface="Arial" panose="020B0604020202020204" pitchFamily="34" charset="0"/>
              </a:rPr>
              <a:t>Savanta</a:t>
            </a:r>
            <a:r>
              <a:rPr kumimoji="0" lang="en-US"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:/DHSC &amp; CO Covid Tracker.</a:t>
            </a:r>
            <a:r>
              <a:rPr kumimoji="0" lang="en-GB"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 </a:t>
            </a:r>
            <a:r>
              <a:rPr kumimoji="0" lang="en-US"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To the best of your knowledge, which type of test did you have most recently?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Base: All respondents in England c.1700 per wave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Source: Basis Research, Interim COVID-19 Survey / LFD Demand and Fulfilment Survey / COVID Pilot / Public Perceptions Tracker. B1b / B3a / G1b / C9. When did you last take a COVID-19 test?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Base: All respondents, n varies by wave (n=c.1000)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461D14DA-5C57-BE9E-03BA-63C89180F4FB}"/>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007C9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83745E10-7E0B-6A7B-41AD-6D85736FD97A}"/>
              </a:ext>
            </a:extLst>
          </p:cNvPr>
          <p:cNvSpPr txBox="1"/>
          <p:nvPr/>
        </p:nvSpPr>
        <p:spPr>
          <a:xfrm>
            <a:off x="626580" y="349950"/>
            <a:ext cx="7873607" cy="307777"/>
          </a:xfrm>
          <a:prstGeom prst="rect">
            <a:avLst/>
          </a:prstGeom>
          <a:noFill/>
        </p:spPr>
        <p:txBody>
          <a:bodyPr wrap="square" lIns="90000" rIns="90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D57A5">
                    <a:lumMod val="50000"/>
                  </a:srgbClr>
                </a:solidFill>
                <a:effectLst/>
                <a:uLnTx/>
                <a:uFillTx/>
                <a:latin typeface="Arial" panose="020B0604020202020204"/>
                <a:ea typeface="+mn-ea"/>
                <a:cs typeface="Arial" panose="020B0604020202020204" pitchFamily="34" charset="0"/>
              </a:rPr>
              <a:t>% of those taking an LFD </a:t>
            </a:r>
            <a:r>
              <a:rPr lang="en-US" sz="1400" b="1">
                <a:solidFill>
                  <a:srgbClr val="1D57A5">
                    <a:lumMod val="50000"/>
                  </a:srgbClr>
                </a:solidFill>
                <a:latin typeface="Arial" panose="020B0604020202020204"/>
                <a:cs typeface="Arial" panose="020B0604020202020204" pitchFamily="34" charset="0"/>
              </a:rPr>
              <a:t>(DHSC: </a:t>
            </a:r>
            <a:r>
              <a:rPr lang="en-US" sz="1400" b="1" dirty="0">
                <a:solidFill>
                  <a:srgbClr val="1D57A5">
                    <a:lumMod val="50000"/>
                  </a:srgbClr>
                </a:solidFill>
                <a:latin typeface="Arial" panose="020B0604020202020204"/>
                <a:cs typeface="Arial" panose="020B0604020202020204" pitchFamily="34" charset="0"/>
              </a:rPr>
              <a:t>last 7 days</a:t>
            </a:r>
            <a:r>
              <a:rPr lang="en-US" sz="1400" b="1">
                <a:solidFill>
                  <a:srgbClr val="1D57A5">
                    <a:lumMod val="50000"/>
                  </a:srgbClr>
                </a:solidFill>
                <a:latin typeface="Arial" panose="020B0604020202020204"/>
                <a:cs typeface="Arial" panose="020B0604020202020204" pitchFamily="34" charset="0"/>
              </a:rPr>
              <a:t>, PPT: last </a:t>
            </a:r>
            <a:r>
              <a:rPr lang="en-US" sz="1400" b="1" dirty="0">
                <a:solidFill>
                  <a:srgbClr val="1D57A5">
                    <a:lumMod val="50000"/>
                  </a:srgbClr>
                </a:solidFill>
                <a:latin typeface="Arial" panose="020B0604020202020204"/>
                <a:cs typeface="Arial" panose="020B0604020202020204" pitchFamily="34" charset="0"/>
              </a:rPr>
              <a:t>2 weeks) </a:t>
            </a:r>
            <a:r>
              <a:rPr kumimoji="0" lang="en-US" sz="1400" b="1" i="0" u="none" strike="noStrike" kern="1200" cap="none" spc="0" normalizeH="0" baseline="0" noProof="0" dirty="0">
                <a:ln>
                  <a:noFill/>
                </a:ln>
                <a:solidFill>
                  <a:srgbClr val="1D57A5">
                    <a:lumMod val="50000"/>
                  </a:srgbClr>
                </a:solidFill>
                <a:effectLst/>
                <a:uLnTx/>
                <a:uFillTx/>
                <a:latin typeface="Arial" panose="020B0604020202020204"/>
                <a:ea typeface="+mn-ea"/>
                <a:cs typeface="Arial" panose="020B0604020202020204" pitchFamily="34" charset="0"/>
              </a:rPr>
              <a:t>| Total population</a:t>
            </a:r>
          </a:p>
        </p:txBody>
      </p:sp>
      <p:cxnSp>
        <p:nvCxnSpPr>
          <p:cNvPr id="6" name="Straight Connector 5">
            <a:extLst>
              <a:ext uri="{FF2B5EF4-FFF2-40B4-BE49-F238E27FC236}">
                <a16:creationId xmlns:a16="http://schemas.microsoft.com/office/drawing/2014/main" id="{B309F69D-553E-C976-E887-910A7942885D}"/>
              </a:ext>
            </a:extLst>
          </p:cNvPr>
          <p:cNvCxnSpPr>
            <a:cxnSpLocks/>
          </p:cNvCxnSpPr>
          <p:nvPr/>
        </p:nvCxnSpPr>
        <p:spPr>
          <a:xfrm flipV="1">
            <a:off x="7962549" y="1205362"/>
            <a:ext cx="0" cy="3746160"/>
          </a:xfrm>
          <a:prstGeom prst="line">
            <a:avLst/>
          </a:prstGeom>
          <a:ln>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9111A17A-0553-4832-BA9B-E7B36B47DDFF}"/>
              </a:ext>
            </a:extLst>
          </p:cNvPr>
          <p:cNvSpPr/>
          <p:nvPr/>
        </p:nvSpPr>
        <p:spPr>
          <a:xfrm>
            <a:off x="8023553" y="1261504"/>
            <a:ext cx="1376516" cy="172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srgbClr val="1D57A5">
                    <a:lumMod val="50000"/>
                  </a:srgbClr>
                </a:solidFill>
                <a:effectLst/>
                <a:uLnTx/>
                <a:uFillTx/>
                <a:latin typeface="Arial" panose="020B0604020202020204"/>
                <a:ea typeface="+mn-ea"/>
                <a:cs typeface="+mn-cs"/>
              </a:rPr>
              <a:t>April 2022 </a:t>
            </a:r>
            <a:r>
              <a:rPr kumimoji="0" lang="en-GB" sz="1300" b="1" i="0" u="none" strike="noStrike" kern="1200" cap="none" spc="0" normalizeH="0" baseline="0" noProof="0" dirty="0">
                <a:ln>
                  <a:noFill/>
                </a:ln>
                <a:solidFill>
                  <a:srgbClr val="1D57A5">
                    <a:lumMod val="50000"/>
                  </a:srgbClr>
                </a:solidFill>
                <a:effectLst/>
                <a:uLnTx/>
                <a:uFillTx/>
                <a:latin typeface="Arial" panose="020B0604020202020204"/>
                <a:ea typeface="+mn-ea"/>
                <a:cs typeface="+mn-cs"/>
              </a:rPr>
              <a:t>– End of UTO </a:t>
            </a:r>
          </a:p>
        </p:txBody>
      </p:sp>
      <p:cxnSp>
        <p:nvCxnSpPr>
          <p:cNvPr id="8" name="Straight Connector 7">
            <a:extLst>
              <a:ext uri="{FF2B5EF4-FFF2-40B4-BE49-F238E27FC236}">
                <a16:creationId xmlns:a16="http://schemas.microsoft.com/office/drawing/2014/main" id="{819D49F0-CF57-B5C4-0CA8-2927D62B1E53}"/>
              </a:ext>
            </a:extLst>
          </p:cNvPr>
          <p:cNvCxnSpPr>
            <a:cxnSpLocks/>
          </p:cNvCxnSpPr>
          <p:nvPr/>
        </p:nvCxnSpPr>
        <p:spPr>
          <a:xfrm flipV="1">
            <a:off x="1935353" y="1186706"/>
            <a:ext cx="0" cy="3746160"/>
          </a:xfrm>
          <a:prstGeom prst="line">
            <a:avLst/>
          </a:prstGeom>
          <a:ln>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9164570-140F-673B-5834-6D50D6AF909A}"/>
              </a:ext>
            </a:extLst>
          </p:cNvPr>
          <p:cNvSpPr/>
          <p:nvPr/>
        </p:nvSpPr>
        <p:spPr>
          <a:xfrm>
            <a:off x="1954015" y="1194927"/>
            <a:ext cx="1302370" cy="363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srgbClr val="1D57A5">
                    <a:lumMod val="50000"/>
                  </a:srgbClr>
                </a:solidFill>
                <a:effectLst/>
                <a:uLnTx/>
                <a:uFillTx/>
                <a:latin typeface="Arial" panose="020B0604020202020204"/>
                <a:ea typeface="+mn-ea"/>
                <a:cs typeface="+mn-cs"/>
              </a:rPr>
              <a:t>April 2021  – </a:t>
            </a:r>
            <a:r>
              <a:rPr kumimoji="0" lang="en-GB" sz="1300" b="1" i="0" u="none" strike="noStrike" kern="1200" cap="none" spc="0" normalizeH="0" baseline="0" noProof="0" dirty="0">
                <a:ln>
                  <a:noFill/>
                </a:ln>
                <a:solidFill>
                  <a:srgbClr val="1D57A5">
                    <a:lumMod val="50000"/>
                  </a:srgbClr>
                </a:solidFill>
                <a:effectLst/>
                <a:uLnTx/>
                <a:uFillTx/>
                <a:latin typeface="Arial" panose="020B0604020202020204"/>
                <a:ea typeface="+mn-ea"/>
                <a:cs typeface="+mn-cs"/>
              </a:rPr>
              <a:t>Start of UTO</a:t>
            </a:r>
          </a:p>
        </p:txBody>
      </p:sp>
      <p:sp>
        <p:nvSpPr>
          <p:cNvPr id="13" name="Rectangle 12">
            <a:extLst>
              <a:ext uri="{FF2B5EF4-FFF2-40B4-BE49-F238E27FC236}">
                <a16:creationId xmlns:a16="http://schemas.microsoft.com/office/drawing/2014/main" id="{BC50511D-722F-3172-A21B-66F14F35DF03}"/>
              </a:ext>
            </a:extLst>
          </p:cNvPr>
          <p:cNvSpPr/>
          <p:nvPr/>
        </p:nvSpPr>
        <p:spPr>
          <a:xfrm>
            <a:off x="1140376" y="5873935"/>
            <a:ext cx="1478711" cy="203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u="none" strike="noStrike" kern="1200" cap="none" spc="0" normalizeH="0" baseline="0" noProof="0" dirty="0">
                <a:ln>
                  <a:noFill/>
                </a:ln>
                <a:solidFill>
                  <a:prstClr val="black"/>
                </a:solidFill>
                <a:effectLst/>
                <a:uLnTx/>
                <a:uFillTx/>
                <a:latin typeface="Arial"/>
                <a:ea typeface="+mn-ea"/>
                <a:cs typeface="+mn-cs"/>
              </a:rPr>
              <a:t>2021</a:t>
            </a:r>
          </a:p>
        </p:txBody>
      </p:sp>
      <p:sp>
        <p:nvSpPr>
          <p:cNvPr id="14" name="Rectangle 13">
            <a:extLst>
              <a:ext uri="{FF2B5EF4-FFF2-40B4-BE49-F238E27FC236}">
                <a16:creationId xmlns:a16="http://schemas.microsoft.com/office/drawing/2014/main" id="{644F2A49-68ED-35DC-7BBC-D0EFBB1343CF}"/>
              </a:ext>
            </a:extLst>
          </p:cNvPr>
          <p:cNvSpPr/>
          <p:nvPr/>
        </p:nvSpPr>
        <p:spPr>
          <a:xfrm>
            <a:off x="6018986" y="5892238"/>
            <a:ext cx="1478711" cy="2128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u="none" strike="noStrike" kern="1200" cap="none" spc="0" normalizeH="0" baseline="0" noProof="0" dirty="0">
                <a:ln>
                  <a:noFill/>
                </a:ln>
                <a:solidFill>
                  <a:prstClr val="black"/>
                </a:solidFill>
                <a:effectLst/>
                <a:uLnTx/>
                <a:uFillTx/>
                <a:latin typeface="Arial"/>
                <a:ea typeface="+mn-ea"/>
                <a:cs typeface="+mn-cs"/>
              </a:rPr>
              <a:t>2022</a:t>
            </a:r>
          </a:p>
        </p:txBody>
      </p:sp>
      <p:sp>
        <p:nvSpPr>
          <p:cNvPr id="15" name="Rectangle 14">
            <a:extLst>
              <a:ext uri="{FF2B5EF4-FFF2-40B4-BE49-F238E27FC236}">
                <a16:creationId xmlns:a16="http://schemas.microsoft.com/office/drawing/2014/main" id="{81C2710F-EDAE-D255-6B35-DFE4D1188D38}"/>
              </a:ext>
            </a:extLst>
          </p:cNvPr>
          <p:cNvSpPr/>
          <p:nvPr/>
        </p:nvSpPr>
        <p:spPr>
          <a:xfrm>
            <a:off x="10312268" y="5849909"/>
            <a:ext cx="1478711" cy="2831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u="none" strike="noStrike" kern="1200" cap="none" spc="0" normalizeH="0" baseline="0" noProof="0" dirty="0">
                <a:ln>
                  <a:noFill/>
                </a:ln>
                <a:solidFill>
                  <a:prstClr val="black"/>
                </a:solidFill>
                <a:effectLst/>
                <a:uLnTx/>
                <a:uFillTx/>
                <a:latin typeface="Arial"/>
                <a:ea typeface="+mn-ea"/>
                <a:cs typeface="+mn-cs"/>
              </a:rPr>
              <a:t>2023</a:t>
            </a:r>
          </a:p>
        </p:txBody>
      </p:sp>
    </p:spTree>
    <p:extLst>
      <p:ext uri="{BB962C8B-B14F-4D97-AF65-F5344CB8AC3E}">
        <p14:creationId xmlns:p14="http://schemas.microsoft.com/office/powerpoint/2010/main" val="1015776496"/>
      </p:ext>
    </p:extLst>
  </p:cSld>
  <p:clrMapOvr>
    <a:masterClrMapping/>
  </p:clrMapOvr>
  <p:extLst>
    <p:ext uri="{6950BFC3-D8DA-4A85-94F7-54DA5524770B}">
      <p188:commentRel xmlns:p188="http://schemas.microsoft.com/office/powerpoint/2018/8/main" r:id="rId3"/>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79F7E46-5E31-83A4-B1A6-742C6BCFC3F1}"/>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Source: Basis Research, </a:t>
            </a:r>
            <a:r>
              <a:rPr kumimoji="0" lang="en-US"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Public Perceptions Tracker</a:t>
            </a:r>
            <a:r>
              <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 </a:t>
            </a:r>
            <a:r>
              <a:rPr lang="en-GB" dirty="0"/>
              <a:t>G5. Have you tried to order / obtain any rapid lateral flow tests from the following sources in the last 2 weeks?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base: All respondents (n=c.1000)</a:t>
            </a:r>
            <a:endPar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461D14DA-5C57-BE9E-03BA-63C89180F4FB}"/>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007C9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83745E10-7E0B-6A7B-41AD-6D85736FD97A}"/>
              </a:ext>
            </a:extLst>
          </p:cNvPr>
          <p:cNvSpPr txBox="1"/>
          <p:nvPr/>
        </p:nvSpPr>
        <p:spPr>
          <a:xfrm>
            <a:off x="626581" y="1161712"/>
            <a:ext cx="5933707" cy="261610"/>
          </a:xfrm>
          <a:prstGeom prst="rect">
            <a:avLst/>
          </a:prstGeom>
          <a:noFill/>
        </p:spPr>
        <p:txBody>
          <a:bodyPr wrap="square" lIns="90000" rIns="90000" rtlCol="0">
            <a:spAutoFit/>
          </a:bodyPr>
          <a:lstStyle/>
          <a:p>
            <a:r>
              <a:rPr lang="en-US" sz="1100" b="1" dirty="0">
                <a:solidFill>
                  <a:srgbClr val="1D57A5">
                    <a:lumMod val="50000"/>
                  </a:srgbClr>
                </a:solidFill>
                <a:cs typeface="Arial" panose="020B0604020202020204" pitchFamily="34" charset="0"/>
              </a:rPr>
              <a:t>LFD ordering | Total population. </a:t>
            </a:r>
            <a:r>
              <a:rPr lang="en-GB" sz="1100" b="1" dirty="0">
                <a:solidFill>
                  <a:srgbClr val="1D57A5">
                    <a:lumMod val="50000"/>
                  </a:srgbClr>
                </a:solidFill>
                <a:cs typeface="Arial" panose="020B0604020202020204" pitchFamily="34" charset="0"/>
              </a:rPr>
              <a:t>Data from: 3rd – 16th Jan ‘23</a:t>
            </a:r>
            <a:endParaRPr lang="en-US" sz="1100" b="1" dirty="0">
              <a:solidFill>
                <a:srgbClr val="1D57A5">
                  <a:lumMod val="50000"/>
                </a:srgbClr>
              </a:solidFill>
              <a:cs typeface="Arial" panose="020B0604020202020204" pitchFamily="34" charset="0"/>
            </a:endParaRPr>
          </a:p>
        </p:txBody>
      </p:sp>
      <p:grpSp>
        <p:nvGrpSpPr>
          <p:cNvPr id="9" name="Group 8">
            <a:extLst>
              <a:ext uri="{FF2B5EF4-FFF2-40B4-BE49-F238E27FC236}">
                <a16:creationId xmlns:a16="http://schemas.microsoft.com/office/drawing/2014/main" id="{1BEA164D-06A9-157A-75CE-4E823690A833}"/>
              </a:ext>
            </a:extLst>
          </p:cNvPr>
          <p:cNvGrpSpPr/>
          <p:nvPr/>
        </p:nvGrpSpPr>
        <p:grpSpPr>
          <a:xfrm>
            <a:off x="7959234" y="2104885"/>
            <a:ext cx="3236495" cy="2803081"/>
            <a:chOff x="7968050" y="1447532"/>
            <a:chExt cx="3236495" cy="2803081"/>
          </a:xfrm>
        </p:grpSpPr>
        <p:grpSp>
          <p:nvGrpSpPr>
            <p:cNvPr id="19" name="Group 18">
              <a:extLst>
                <a:ext uri="{FF2B5EF4-FFF2-40B4-BE49-F238E27FC236}">
                  <a16:creationId xmlns:a16="http://schemas.microsoft.com/office/drawing/2014/main" id="{9A7B0F56-6851-C459-A3B1-DAE3484548A4}"/>
                </a:ext>
              </a:extLst>
            </p:cNvPr>
            <p:cNvGrpSpPr/>
            <p:nvPr/>
          </p:nvGrpSpPr>
          <p:grpSpPr>
            <a:xfrm>
              <a:off x="7968050" y="2055487"/>
              <a:ext cx="3236495" cy="2195126"/>
              <a:chOff x="2058678" y="2884004"/>
              <a:chExt cx="2735289" cy="1855187"/>
            </a:xfrm>
          </p:grpSpPr>
          <p:sp>
            <p:nvSpPr>
              <p:cNvPr id="22" name="Oval 21">
                <a:extLst>
                  <a:ext uri="{FF2B5EF4-FFF2-40B4-BE49-F238E27FC236}">
                    <a16:creationId xmlns:a16="http://schemas.microsoft.com/office/drawing/2014/main" id="{5F98AD80-A639-28DA-365A-E75C2E719173}"/>
                  </a:ext>
                </a:extLst>
              </p:cNvPr>
              <p:cNvSpPr>
                <a:spLocks noChangeAspect="1"/>
              </p:cNvSpPr>
              <p:nvPr/>
            </p:nvSpPr>
            <p:spPr>
              <a:xfrm>
                <a:off x="2600122" y="2985838"/>
                <a:ext cx="1652400" cy="165151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10%</a:t>
                </a:r>
              </a:p>
            </p:txBody>
          </p:sp>
          <p:graphicFrame>
            <p:nvGraphicFramePr>
              <p:cNvPr id="23" name="Chart 22">
                <a:extLst>
                  <a:ext uri="{FF2B5EF4-FFF2-40B4-BE49-F238E27FC236}">
                    <a16:creationId xmlns:a16="http://schemas.microsoft.com/office/drawing/2014/main" id="{076F4909-EF06-E555-83F2-28F8EAC58895}"/>
                  </a:ext>
                </a:extLst>
              </p:cNvPr>
              <p:cNvGraphicFramePr/>
              <p:nvPr/>
            </p:nvGraphicFramePr>
            <p:xfrm>
              <a:off x="2058678" y="2884004"/>
              <a:ext cx="2735289" cy="1855187"/>
            </p:xfrm>
            <a:graphic>
              <a:graphicData uri="http://schemas.openxmlformats.org/drawingml/2006/chart">
                <c:chart xmlns:c="http://schemas.openxmlformats.org/drawingml/2006/chart" xmlns:r="http://schemas.openxmlformats.org/officeDocument/2006/relationships" r:id="rId3"/>
              </a:graphicData>
            </a:graphic>
          </p:graphicFrame>
        </p:grpSp>
        <p:sp>
          <p:nvSpPr>
            <p:cNvPr id="21" name="Rectangle 20">
              <a:extLst>
                <a:ext uri="{FF2B5EF4-FFF2-40B4-BE49-F238E27FC236}">
                  <a16:creationId xmlns:a16="http://schemas.microsoft.com/office/drawing/2014/main" id="{13CFE24F-EA28-E1D2-4AF0-D3F3654588CE}"/>
                </a:ext>
              </a:extLst>
            </p:cNvPr>
            <p:cNvSpPr/>
            <p:nvPr/>
          </p:nvSpPr>
          <p:spPr>
            <a:xfrm>
              <a:off x="8758035" y="1447532"/>
              <a:ext cx="1656525" cy="474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b="1" dirty="0">
                  <a:solidFill>
                    <a:schemeClr val="accent3"/>
                  </a:solidFill>
                </a:rPr>
                <a:t>Other </a:t>
              </a:r>
            </a:p>
            <a:p>
              <a:pPr algn="ctr"/>
              <a:r>
                <a:rPr lang="en-GB" b="1" dirty="0">
                  <a:solidFill>
                    <a:schemeClr val="accent3"/>
                  </a:solidFill>
                </a:rPr>
                <a:t>sources</a:t>
              </a:r>
            </a:p>
          </p:txBody>
        </p:sp>
      </p:grpSp>
      <p:grpSp>
        <p:nvGrpSpPr>
          <p:cNvPr id="29" name="Group 28">
            <a:extLst>
              <a:ext uri="{FF2B5EF4-FFF2-40B4-BE49-F238E27FC236}">
                <a16:creationId xmlns:a16="http://schemas.microsoft.com/office/drawing/2014/main" id="{FE542430-F63F-238F-B1F1-E8D85E43A9EB}"/>
              </a:ext>
            </a:extLst>
          </p:cNvPr>
          <p:cNvGrpSpPr>
            <a:grpSpLocks noChangeAspect="1"/>
          </p:cNvGrpSpPr>
          <p:nvPr/>
        </p:nvGrpSpPr>
        <p:grpSpPr>
          <a:xfrm>
            <a:off x="2706930" y="1540141"/>
            <a:ext cx="3236495" cy="2828876"/>
            <a:chOff x="-376680" y="2378098"/>
            <a:chExt cx="2735289" cy="2390794"/>
          </a:xfrm>
        </p:grpSpPr>
        <p:grpSp>
          <p:nvGrpSpPr>
            <p:cNvPr id="43" name="Group 42">
              <a:extLst>
                <a:ext uri="{FF2B5EF4-FFF2-40B4-BE49-F238E27FC236}">
                  <a16:creationId xmlns:a16="http://schemas.microsoft.com/office/drawing/2014/main" id="{9AD71FBD-F823-83C7-7CC2-3E6F9862F1C9}"/>
                </a:ext>
              </a:extLst>
            </p:cNvPr>
            <p:cNvGrpSpPr/>
            <p:nvPr/>
          </p:nvGrpSpPr>
          <p:grpSpPr>
            <a:xfrm>
              <a:off x="164764" y="2378098"/>
              <a:ext cx="1652400" cy="2267159"/>
              <a:chOff x="164764" y="2378098"/>
              <a:chExt cx="1652400" cy="2267159"/>
            </a:xfrm>
          </p:grpSpPr>
          <p:sp>
            <p:nvSpPr>
              <p:cNvPr id="45" name="Oval 44">
                <a:extLst>
                  <a:ext uri="{FF2B5EF4-FFF2-40B4-BE49-F238E27FC236}">
                    <a16:creationId xmlns:a16="http://schemas.microsoft.com/office/drawing/2014/main" id="{D0CB100F-13A5-4DA9-AB4A-A937F80C09BB}"/>
                  </a:ext>
                </a:extLst>
              </p:cNvPr>
              <p:cNvSpPr>
                <a:spLocks noChangeAspect="1"/>
              </p:cNvSpPr>
              <p:nvPr/>
            </p:nvSpPr>
            <p:spPr>
              <a:xfrm>
                <a:off x="164764" y="2993739"/>
                <a:ext cx="1652400" cy="1651518"/>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16%</a:t>
                </a:r>
              </a:p>
            </p:txBody>
          </p:sp>
          <p:sp>
            <p:nvSpPr>
              <p:cNvPr id="46" name="Rectangle 45">
                <a:extLst>
                  <a:ext uri="{FF2B5EF4-FFF2-40B4-BE49-F238E27FC236}">
                    <a16:creationId xmlns:a16="http://schemas.microsoft.com/office/drawing/2014/main" id="{450F76FA-F7D0-9819-CDDE-34D2A6D67B44}"/>
                  </a:ext>
                </a:extLst>
              </p:cNvPr>
              <p:cNvSpPr/>
              <p:nvPr/>
            </p:nvSpPr>
            <p:spPr>
              <a:xfrm>
                <a:off x="290967" y="2378098"/>
                <a:ext cx="1399994" cy="4014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b="1" dirty="0">
                    <a:solidFill>
                      <a:schemeClr val="accent3">
                        <a:lumMod val="50000"/>
                      </a:schemeClr>
                    </a:solidFill>
                  </a:rPr>
                  <a:t>Official </a:t>
                </a:r>
              </a:p>
              <a:p>
                <a:pPr algn="ctr"/>
                <a:r>
                  <a:rPr lang="en-GB" b="1" dirty="0">
                    <a:solidFill>
                      <a:schemeClr val="accent3">
                        <a:lumMod val="50000"/>
                      </a:schemeClr>
                    </a:solidFill>
                  </a:rPr>
                  <a:t>channels</a:t>
                </a:r>
              </a:p>
            </p:txBody>
          </p:sp>
        </p:grpSp>
        <p:graphicFrame>
          <p:nvGraphicFramePr>
            <p:cNvPr id="44" name="Chart 43">
              <a:extLst>
                <a:ext uri="{FF2B5EF4-FFF2-40B4-BE49-F238E27FC236}">
                  <a16:creationId xmlns:a16="http://schemas.microsoft.com/office/drawing/2014/main" id="{9E3DC14C-9269-6CAA-7D57-E15670926BBF}"/>
                </a:ext>
              </a:extLst>
            </p:cNvPr>
            <p:cNvGraphicFramePr/>
            <p:nvPr/>
          </p:nvGraphicFramePr>
          <p:xfrm>
            <a:off x="-376680" y="2913705"/>
            <a:ext cx="2735289" cy="1855187"/>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30" name="Group 29">
            <a:extLst>
              <a:ext uri="{FF2B5EF4-FFF2-40B4-BE49-F238E27FC236}">
                <a16:creationId xmlns:a16="http://schemas.microsoft.com/office/drawing/2014/main" id="{46C8331C-D8B6-2BAF-C335-5F68C7847AC5}"/>
              </a:ext>
            </a:extLst>
          </p:cNvPr>
          <p:cNvGrpSpPr/>
          <p:nvPr/>
        </p:nvGrpSpPr>
        <p:grpSpPr>
          <a:xfrm>
            <a:off x="951932" y="3511097"/>
            <a:ext cx="2735289" cy="2368994"/>
            <a:chOff x="1342975" y="2378098"/>
            <a:chExt cx="2735289" cy="2368994"/>
          </a:xfrm>
        </p:grpSpPr>
        <p:grpSp>
          <p:nvGrpSpPr>
            <p:cNvPr id="39" name="Group 38">
              <a:extLst>
                <a:ext uri="{FF2B5EF4-FFF2-40B4-BE49-F238E27FC236}">
                  <a16:creationId xmlns:a16="http://schemas.microsoft.com/office/drawing/2014/main" id="{DAF77D74-C63E-72E7-981C-6EF5DA1094E1}"/>
                </a:ext>
              </a:extLst>
            </p:cNvPr>
            <p:cNvGrpSpPr/>
            <p:nvPr/>
          </p:nvGrpSpPr>
          <p:grpSpPr>
            <a:xfrm>
              <a:off x="1342975" y="2891905"/>
              <a:ext cx="2735289" cy="1855187"/>
              <a:chOff x="2058678" y="2884004"/>
              <a:chExt cx="2735289" cy="1855187"/>
            </a:xfrm>
          </p:grpSpPr>
          <p:sp>
            <p:nvSpPr>
              <p:cNvPr id="41" name="Oval 40">
                <a:extLst>
                  <a:ext uri="{FF2B5EF4-FFF2-40B4-BE49-F238E27FC236}">
                    <a16:creationId xmlns:a16="http://schemas.microsoft.com/office/drawing/2014/main" id="{8BA17DF8-6156-21E9-8C07-E392D6479BFA}"/>
                  </a:ext>
                </a:extLst>
              </p:cNvPr>
              <p:cNvSpPr>
                <a:spLocks noChangeAspect="1"/>
              </p:cNvSpPr>
              <p:nvPr/>
            </p:nvSpPr>
            <p:spPr>
              <a:xfrm>
                <a:off x="2600122" y="2985838"/>
                <a:ext cx="1652400" cy="1651518"/>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GB" sz="3200" b="1" dirty="0"/>
                  <a:t>15%</a:t>
                </a:r>
              </a:p>
            </p:txBody>
          </p:sp>
          <p:graphicFrame>
            <p:nvGraphicFramePr>
              <p:cNvPr id="42" name="Chart 41">
                <a:extLst>
                  <a:ext uri="{FF2B5EF4-FFF2-40B4-BE49-F238E27FC236}">
                    <a16:creationId xmlns:a16="http://schemas.microsoft.com/office/drawing/2014/main" id="{F8838C21-3ECA-1616-7C03-04E46533FC73}"/>
                  </a:ext>
                </a:extLst>
              </p:cNvPr>
              <p:cNvGraphicFramePr/>
              <p:nvPr/>
            </p:nvGraphicFramePr>
            <p:xfrm>
              <a:off x="2058678" y="2884004"/>
              <a:ext cx="2735289" cy="1855187"/>
            </p:xfrm>
            <a:graphic>
              <a:graphicData uri="http://schemas.openxmlformats.org/drawingml/2006/chart">
                <c:chart xmlns:c="http://schemas.openxmlformats.org/drawingml/2006/chart" xmlns:r="http://schemas.openxmlformats.org/officeDocument/2006/relationships" r:id="rId5"/>
              </a:graphicData>
            </a:graphic>
          </p:graphicFrame>
        </p:grpSp>
        <p:sp>
          <p:nvSpPr>
            <p:cNvPr id="40" name="Rectangle 39">
              <a:extLst>
                <a:ext uri="{FF2B5EF4-FFF2-40B4-BE49-F238E27FC236}">
                  <a16:creationId xmlns:a16="http://schemas.microsoft.com/office/drawing/2014/main" id="{476FC286-B50B-3910-9D96-79382A4C9293}"/>
                </a:ext>
              </a:extLst>
            </p:cNvPr>
            <p:cNvSpPr/>
            <p:nvPr/>
          </p:nvSpPr>
          <p:spPr>
            <a:xfrm>
              <a:off x="2010622" y="2378098"/>
              <a:ext cx="1399994" cy="4014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GB" b="1" dirty="0">
                  <a:solidFill>
                    <a:schemeClr val="accent3">
                      <a:lumMod val="50000"/>
                    </a:schemeClr>
                  </a:solidFill>
                </a:rPr>
                <a:t>Gov.uk</a:t>
              </a:r>
            </a:p>
          </p:txBody>
        </p:sp>
      </p:grpSp>
      <p:grpSp>
        <p:nvGrpSpPr>
          <p:cNvPr id="31" name="Group 30">
            <a:extLst>
              <a:ext uri="{FF2B5EF4-FFF2-40B4-BE49-F238E27FC236}">
                <a16:creationId xmlns:a16="http://schemas.microsoft.com/office/drawing/2014/main" id="{11FAA2B4-0A2B-C9C5-099D-07EC1E4EE2B9}"/>
              </a:ext>
            </a:extLst>
          </p:cNvPr>
          <p:cNvGrpSpPr/>
          <p:nvPr/>
        </p:nvGrpSpPr>
        <p:grpSpPr>
          <a:xfrm>
            <a:off x="4963133" y="3475892"/>
            <a:ext cx="2735289" cy="2368994"/>
            <a:chOff x="3658970" y="2378098"/>
            <a:chExt cx="2735289" cy="2368994"/>
          </a:xfrm>
        </p:grpSpPr>
        <p:grpSp>
          <p:nvGrpSpPr>
            <p:cNvPr id="33" name="Group 32">
              <a:extLst>
                <a:ext uri="{FF2B5EF4-FFF2-40B4-BE49-F238E27FC236}">
                  <a16:creationId xmlns:a16="http://schemas.microsoft.com/office/drawing/2014/main" id="{60979F26-B85B-6947-2F9E-A63D82BED038}"/>
                </a:ext>
              </a:extLst>
            </p:cNvPr>
            <p:cNvGrpSpPr/>
            <p:nvPr/>
          </p:nvGrpSpPr>
          <p:grpSpPr>
            <a:xfrm>
              <a:off x="3658970" y="2891905"/>
              <a:ext cx="2735289" cy="1855187"/>
              <a:chOff x="2058678" y="2884004"/>
              <a:chExt cx="2735289" cy="1855187"/>
            </a:xfrm>
          </p:grpSpPr>
          <p:sp>
            <p:nvSpPr>
              <p:cNvPr id="37" name="Oval 36">
                <a:extLst>
                  <a:ext uri="{FF2B5EF4-FFF2-40B4-BE49-F238E27FC236}">
                    <a16:creationId xmlns:a16="http://schemas.microsoft.com/office/drawing/2014/main" id="{405672D9-9B14-173D-5FB3-1BD0CA5D0AF9}"/>
                  </a:ext>
                </a:extLst>
              </p:cNvPr>
              <p:cNvSpPr>
                <a:spLocks noChangeAspect="1"/>
              </p:cNvSpPr>
              <p:nvPr/>
            </p:nvSpPr>
            <p:spPr>
              <a:xfrm>
                <a:off x="2600122" y="2985838"/>
                <a:ext cx="1652400" cy="1651518"/>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GB" sz="3200" b="1" dirty="0"/>
                  <a:t>7%</a:t>
                </a:r>
              </a:p>
            </p:txBody>
          </p:sp>
          <p:graphicFrame>
            <p:nvGraphicFramePr>
              <p:cNvPr id="38" name="Chart 37">
                <a:extLst>
                  <a:ext uri="{FF2B5EF4-FFF2-40B4-BE49-F238E27FC236}">
                    <a16:creationId xmlns:a16="http://schemas.microsoft.com/office/drawing/2014/main" id="{553FCCCD-2E51-56B6-C26B-930884DD6F01}"/>
                  </a:ext>
                </a:extLst>
              </p:cNvPr>
              <p:cNvGraphicFramePr/>
              <p:nvPr>
                <p:extLst>
                  <p:ext uri="{D42A27DB-BD31-4B8C-83A1-F6EECF244321}">
                    <p14:modId xmlns:p14="http://schemas.microsoft.com/office/powerpoint/2010/main" val="3152535345"/>
                  </p:ext>
                </p:extLst>
              </p:nvPr>
            </p:nvGraphicFramePr>
            <p:xfrm>
              <a:off x="2058678" y="2884004"/>
              <a:ext cx="2735289" cy="18551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4" name="Rectangle 33">
              <a:extLst>
                <a:ext uri="{FF2B5EF4-FFF2-40B4-BE49-F238E27FC236}">
                  <a16:creationId xmlns:a16="http://schemas.microsoft.com/office/drawing/2014/main" id="{76B478DE-E563-DF2E-CEDF-E6BDF78DD880}"/>
                </a:ext>
              </a:extLst>
            </p:cNvPr>
            <p:cNvSpPr/>
            <p:nvPr/>
          </p:nvSpPr>
          <p:spPr>
            <a:xfrm>
              <a:off x="4326617" y="2378098"/>
              <a:ext cx="1399994" cy="4014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GB" b="1" dirty="0">
                  <a:solidFill>
                    <a:schemeClr val="accent3">
                      <a:lumMod val="50000"/>
                    </a:schemeClr>
                  </a:solidFill>
                </a:rPr>
                <a:t>119</a:t>
              </a:r>
            </a:p>
          </p:txBody>
        </p:sp>
      </p:grpSp>
      <p:sp>
        <p:nvSpPr>
          <p:cNvPr id="48" name="Rectangle 47">
            <a:extLst>
              <a:ext uri="{FF2B5EF4-FFF2-40B4-BE49-F238E27FC236}">
                <a16:creationId xmlns:a16="http://schemas.microsoft.com/office/drawing/2014/main" id="{933E5010-431B-6FBC-980E-0B92936417AE}"/>
              </a:ext>
            </a:extLst>
          </p:cNvPr>
          <p:cNvSpPr/>
          <p:nvPr/>
        </p:nvSpPr>
        <p:spPr>
          <a:xfrm>
            <a:off x="615956" y="1152023"/>
            <a:ext cx="11123857" cy="4821901"/>
          </a:xfrm>
          <a:prstGeom prst="rect">
            <a:avLst/>
          </a:prstGeom>
          <a:noFill/>
          <a:ln w="19050" cap="flat" cmpd="sng" algn="ctr">
            <a:solidFill>
              <a:srgbClr val="1D57A5">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E7E6E6"/>
              </a:solidFill>
              <a:effectLst/>
              <a:uLnTx/>
              <a:uFillTx/>
              <a:latin typeface="Calibri" panose="020F0502020204030204"/>
            </a:endParaRPr>
          </a:p>
        </p:txBody>
      </p:sp>
      <p:grpSp>
        <p:nvGrpSpPr>
          <p:cNvPr id="14" name="Group 13">
            <a:extLst>
              <a:ext uri="{FF2B5EF4-FFF2-40B4-BE49-F238E27FC236}">
                <a16:creationId xmlns:a16="http://schemas.microsoft.com/office/drawing/2014/main" id="{FE4EB024-490A-931F-DF42-7961FBCBF0F1}"/>
              </a:ext>
            </a:extLst>
          </p:cNvPr>
          <p:cNvGrpSpPr/>
          <p:nvPr/>
        </p:nvGrpSpPr>
        <p:grpSpPr>
          <a:xfrm>
            <a:off x="2949068" y="3920606"/>
            <a:ext cx="2752219" cy="358316"/>
            <a:chOff x="2953226" y="3920606"/>
            <a:chExt cx="2752219" cy="358316"/>
          </a:xfrm>
        </p:grpSpPr>
        <p:cxnSp>
          <p:nvCxnSpPr>
            <p:cNvPr id="11" name="Straight Connector 10">
              <a:extLst>
                <a:ext uri="{FF2B5EF4-FFF2-40B4-BE49-F238E27FC236}">
                  <a16:creationId xmlns:a16="http://schemas.microsoft.com/office/drawing/2014/main" id="{EBEFB0CB-94E9-27FA-F1C2-94293C4997E2}"/>
                </a:ext>
              </a:extLst>
            </p:cNvPr>
            <p:cNvCxnSpPr>
              <a:cxnSpLocks/>
            </p:cNvCxnSpPr>
            <p:nvPr/>
          </p:nvCxnSpPr>
          <p:spPr>
            <a:xfrm flipH="1">
              <a:off x="2953226" y="3920606"/>
              <a:ext cx="477342" cy="358316"/>
            </a:xfrm>
            <a:prstGeom prst="line">
              <a:avLst/>
            </a:prstGeom>
            <a:ln w="571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5304140-E728-7B19-5E04-78ABF0AEF32C}"/>
                </a:ext>
              </a:extLst>
            </p:cNvPr>
            <p:cNvCxnSpPr>
              <a:cxnSpLocks/>
            </p:cNvCxnSpPr>
            <p:nvPr/>
          </p:nvCxnSpPr>
          <p:spPr>
            <a:xfrm flipH="1" flipV="1">
              <a:off x="5228103" y="3920606"/>
              <a:ext cx="477342" cy="358316"/>
            </a:xfrm>
            <a:prstGeom prst="line">
              <a:avLst/>
            </a:prstGeom>
            <a:ln w="571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id="{BCA81082-6F20-6F5D-B1DC-94D5236A2EF8}"/>
              </a:ext>
            </a:extLst>
          </p:cNvPr>
          <p:cNvSpPr/>
          <p:nvPr/>
        </p:nvSpPr>
        <p:spPr>
          <a:xfrm>
            <a:off x="5313884" y="1339267"/>
            <a:ext cx="1728000" cy="370800"/>
          </a:xfrm>
          <a:prstGeom prst="rect">
            <a:avLst/>
          </a:prstGeom>
          <a:noFill/>
          <a:ln w="12700" cap="flat" cmpd="sng" algn="ctr">
            <a:solidFill>
              <a:schemeClr val="accent3">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strike="noStrike" kern="0" cap="none" spc="0" normalizeH="0" baseline="0" noProof="0" dirty="0">
                <a:ln>
                  <a:noFill/>
                </a:ln>
                <a:solidFill>
                  <a:schemeClr val="accent3">
                    <a:lumMod val="50000"/>
                  </a:schemeClr>
                </a:solidFill>
                <a:effectLst/>
                <a:uLnTx/>
                <a:uFillTx/>
                <a:latin typeface="Arial"/>
                <a:ea typeface="+mn-ea"/>
                <a:cs typeface="+mn-cs"/>
              </a:rPr>
              <a:t>Source of LFDs</a:t>
            </a:r>
          </a:p>
        </p:txBody>
      </p:sp>
    </p:spTree>
    <p:extLst>
      <p:ext uri="{BB962C8B-B14F-4D97-AF65-F5344CB8AC3E}">
        <p14:creationId xmlns:p14="http://schemas.microsoft.com/office/powerpoint/2010/main" val="8510402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544D16C-920E-A50A-BBAB-CA3C7E2479F5}"/>
              </a:ext>
            </a:extLst>
          </p:cNvPr>
          <p:cNvSpPr>
            <a:spLocks/>
          </p:cNvSpPr>
          <p:nvPr/>
        </p:nvSpPr>
        <p:spPr>
          <a:xfrm>
            <a:off x="615956" y="1152023"/>
            <a:ext cx="11123857" cy="4821901"/>
          </a:xfrm>
          <a:prstGeom prst="rect">
            <a:avLst/>
          </a:prstGeom>
          <a:solidFill>
            <a:sysClr val="window" lastClr="FFFFFF"/>
          </a:solidFill>
          <a:ln w="19050" cap="flat" cmpd="sng" algn="ctr">
            <a:solidFill>
              <a:srgbClr val="1D57A5">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E7E6E6"/>
              </a:solidFill>
              <a:effectLst/>
              <a:uLnTx/>
              <a:uFillTx/>
              <a:latin typeface="Calibri" panose="020F0502020204030204"/>
              <a:ea typeface="+mn-ea"/>
              <a:cs typeface="+mn-cs"/>
            </a:endParaRPr>
          </a:p>
        </p:txBody>
      </p:sp>
      <p:graphicFrame>
        <p:nvGraphicFramePr>
          <p:cNvPr id="8" name="Chart 7">
            <a:extLst>
              <a:ext uri="{FF2B5EF4-FFF2-40B4-BE49-F238E27FC236}">
                <a16:creationId xmlns:a16="http://schemas.microsoft.com/office/drawing/2014/main" id="{82611FB3-3065-0D20-72E9-D1FE04908443}"/>
              </a:ext>
            </a:extLst>
          </p:cNvPr>
          <p:cNvGraphicFramePr/>
          <p:nvPr>
            <p:extLst>
              <p:ext uri="{D42A27DB-BD31-4B8C-83A1-F6EECF244321}">
                <p14:modId xmlns:p14="http://schemas.microsoft.com/office/powerpoint/2010/main" val="3891710597"/>
              </p:ext>
            </p:extLst>
          </p:nvPr>
        </p:nvGraphicFramePr>
        <p:xfrm>
          <a:off x="847316" y="330200"/>
          <a:ext cx="10748797" cy="545344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a:extLst>
              <a:ext uri="{FF2B5EF4-FFF2-40B4-BE49-F238E27FC236}">
                <a16:creationId xmlns:a16="http://schemas.microsoft.com/office/drawing/2014/main" id="{79FE54E8-74E1-32BC-8877-D0F99DFF4BA2}"/>
              </a:ext>
            </a:extLst>
          </p:cNvPr>
          <p:cNvSpPr>
            <a:spLocks noGrp="1"/>
          </p:cNvSpPr>
          <p:nvPr>
            <p:ph type="ftr" sz="quarter" idx="10"/>
          </p:nvPr>
        </p:nvSpPr>
        <p:spPr>
          <a:xfrm>
            <a:off x="838200" y="6286815"/>
            <a:ext cx="10007606" cy="51563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Source: Basis Research, Interim COVID-19 Survey / COVID Pilot / Public Perceptions. Source: Basis Research, </a:t>
            </a:r>
            <a:r>
              <a:rPr kumimoji="0" lang="en-US"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Public Perceptions Tracker</a:t>
            </a:r>
            <a:r>
              <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 17</a:t>
            </a:r>
            <a:r>
              <a:rPr kumimoji="0" lang="en-GB" sz="800" b="0" i="0" u="none" strike="noStrike" kern="1200" cap="none" spc="0" normalizeH="0" baseline="30000" noProof="0" dirty="0">
                <a:ln>
                  <a:noFill/>
                </a:ln>
                <a:solidFill>
                  <a:srgbClr val="007C91"/>
                </a:solidFill>
                <a:effectLst/>
                <a:uLnTx/>
                <a:uFillTx/>
                <a:latin typeface="Arial" panose="020B0604020202020204" pitchFamily="34" charset="0"/>
                <a:ea typeface="+mn-ea"/>
                <a:cs typeface="Arial" panose="020B0604020202020204" pitchFamily="34" charset="0"/>
              </a:rPr>
              <a:t>th</a:t>
            </a:r>
            <a:r>
              <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 Dec 21 – 4</a:t>
            </a:r>
            <a:r>
              <a:rPr kumimoji="0" lang="en-GB" sz="800" b="0" i="0" u="none" strike="noStrike" kern="1200" cap="none" spc="0" normalizeH="0" baseline="30000" noProof="0" dirty="0">
                <a:ln>
                  <a:noFill/>
                </a:ln>
                <a:solidFill>
                  <a:srgbClr val="007C91"/>
                </a:solidFill>
                <a:effectLst/>
                <a:uLnTx/>
                <a:uFillTx/>
                <a:latin typeface="Arial" panose="020B0604020202020204" pitchFamily="34" charset="0"/>
                <a:ea typeface="+mn-ea"/>
                <a:cs typeface="Arial" panose="020B0604020202020204" pitchFamily="34" charset="0"/>
              </a:rPr>
              <a:t>th</a:t>
            </a:r>
            <a:r>
              <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 Apr 22: </a:t>
            </a:r>
            <a:r>
              <a:rPr kumimoji="0" lang="en-US"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D7: Where did you try to order / obtain these rapid lateral flow test kits from? 29</a:t>
            </a:r>
            <a:r>
              <a:rPr kumimoji="0" lang="en-US" sz="800" b="0" i="0" u="none" strike="noStrike" kern="1200" cap="none" spc="0" normalizeH="0" baseline="30000" noProof="0" dirty="0">
                <a:ln>
                  <a:noFill/>
                </a:ln>
                <a:solidFill>
                  <a:srgbClr val="007C91"/>
                </a:solidFill>
                <a:effectLst/>
                <a:uLnTx/>
                <a:uFillTx/>
                <a:latin typeface="Arial" panose="020B0604020202020204" pitchFamily="34" charset="0"/>
                <a:ea typeface="+mn-ea"/>
                <a:cs typeface="Arial" panose="020B0604020202020204" pitchFamily="34" charset="0"/>
              </a:rPr>
              <a:t>th</a:t>
            </a:r>
            <a:r>
              <a:rPr kumimoji="0" lang="en-US"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 Apr 22 – 16</a:t>
            </a:r>
            <a:r>
              <a:rPr kumimoji="0" lang="en-US" sz="800" b="0" i="0" u="none" strike="noStrike" kern="1200" cap="none" spc="0" normalizeH="0" baseline="30000" noProof="0" dirty="0">
                <a:ln>
                  <a:noFill/>
                </a:ln>
                <a:solidFill>
                  <a:srgbClr val="007C91"/>
                </a:solidFill>
                <a:effectLst/>
                <a:uLnTx/>
                <a:uFillTx/>
                <a:latin typeface="Arial" panose="020B0604020202020204" pitchFamily="34" charset="0"/>
                <a:ea typeface="+mn-ea"/>
                <a:cs typeface="Arial" panose="020B0604020202020204" pitchFamily="34" charset="0"/>
              </a:rPr>
              <a:t>th</a:t>
            </a:r>
            <a:r>
              <a:rPr kumimoji="0" lang="en-US"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 Jan 23 G4c. Have you tried to order any rapid lateral flow tests from Gov.uk in the last 2 weeks? D5: And have you tried to order / obtain any rapid lateral flow tests in the last 2 weeks from anywhere else (excluding Gov.uk)? </a:t>
            </a:r>
            <a:r>
              <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G5. Have you tried to order / obtain any rapid lateral flow tests from the following sources in the last 2 weeks?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base: All respondents (n=c.1000)</a:t>
            </a:r>
            <a:endPar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C081813C-004E-7D25-C348-04A1AFAF809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007C9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endParaRPr>
          </a:p>
        </p:txBody>
      </p:sp>
      <p:sp>
        <p:nvSpPr>
          <p:cNvPr id="27" name="TextBox 26">
            <a:extLst>
              <a:ext uri="{FF2B5EF4-FFF2-40B4-BE49-F238E27FC236}">
                <a16:creationId xmlns:a16="http://schemas.microsoft.com/office/drawing/2014/main" id="{32F790E8-41FA-211D-EC62-EACB1E86D9B9}"/>
              </a:ext>
            </a:extLst>
          </p:cNvPr>
          <p:cNvSpPr txBox="1"/>
          <p:nvPr/>
        </p:nvSpPr>
        <p:spPr>
          <a:xfrm>
            <a:off x="626581" y="1161712"/>
            <a:ext cx="7919094" cy="261610"/>
          </a:xfrm>
          <a:prstGeom prst="rect">
            <a:avLst/>
          </a:prstGeom>
          <a:noFill/>
        </p:spPr>
        <p:txBody>
          <a:bodyPr wrap="square" lIns="90000" rIns="90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D57A5">
                    <a:lumMod val="50000"/>
                  </a:srgbClr>
                </a:solidFill>
                <a:effectLst/>
                <a:uLnTx/>
                <a:uFillTx/>
                <a:latin typeface="Arial" panose="020B0604020202020204"/>
                <a:ea typeface="+mn-ea"/>
                <a:cs typeface="Arial" panose="020B0604020202020204" pitchFamily="34" charset="0"/>
              </a:rPr>
              <a:t>LFD ordering | Total population</a:t>
            </a:r>
          </a:p>
        </p:txBody>
      </p:sp>
    </p:spTree>
    <p:extLst>
      <p:ext uri="{BB962C8B-B14F-4D97-AF65-F5344CB8AC3E}">
        <p14:creationId xmlns:p14="http://schemas.microsoft.com/office/powerpoint/2010/main" val="1289595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28109D1-9F08-8379-3347-1FFE887CD9A0}"/>
              </a:ext>
            </a:extLst>
          </p:cNvPr>
          <p:cNvSpPr>
            <a:spLocks/>
          </p:cNvSpPr>
          <p:nvPr/>
        </p:nvSpPr>
        <p:spPr>
          <a:xfrm>
            <a:off x="615956" y="1152023"/>
            <a:ext cx="11123857" cy="4821901"/>
          </a:xfrm>
          <a:prstGeom prst="rect">
            <a:avLst/>
          </a:prstGeom>
          <a:solidFill>
            <a:sysClr val="window" lastClr="FFFFFF"/>
          </a:solidFill>
          <a:ln w="19050" cap="flat" cmpd="sng" algn="ctr">
            <a:solidFill>
              <a:srgbClr val="1D57A5">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E7E6E6"/>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6AF3725F-24C2-2108-CCD6-C1BC07B14310}"/>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007C9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endParaRPr>
          </a:p>
        </p:txBody>
      </p:sp>
      <p:graphicFrame>
        <p:nvGraphicFramePr>
          <p:cNvPr id="4" name="Chart 3">
            <a:extLst>
              <a:ext uri="{FF2B5EF4-FFF2-40B4-BE49-F238E27FC236}">
                <a16:creationId xmlns:a16="http://schemas.microsoft.com/office/drawing/2014/main" id="{A53035DA-522F-2C94-901A-540CE9AC4405}"/>
              </a:ext>
            </a:extLst>
          </p:cNvPr>
          <p:cNvGraphicFramePr/>
          <p:nvPr>
            <p:extLst>
              <p:ext uri="{D42A27DB-BD31-4B8C-83A1-F6EECF244321}">
                <p14:modId xmlns:p14="http://schemas.microsoft.com/office/powerpoint/2010/main" val="1339430742"/>
              </p:ext>
            </p:extLst>
          </p:nvPr>
        </p:nvGraphicFramePr>
        <p:xfrm>
          <a:off x="626581" y="1475397"/>
          <a:ext cx="11113231" cy="4356367"/>
        </p:xfrm>
        <a:graphic>
          <a:graphicData uri="http://schemas.openxmlformats.org/drawingml/2006/chart">
            <c:chart xmlns:c="http://schemas.openxmlformats.org/drawingml/2006/chart" xmlns:r="http://schemas.openxmlformats.org/officeDocument/2006/relationships" r:id="rId3"/>
          </a:graphicData>
        </a:graphic>
      </p:graphicFrame>
      <p:sp>
        <p:nvSpPr>
          <p:cNvPr id="9" name="Footer Placeholder 3">
            <a:extLst>
              <a:ext uri="{FF2B5EF4-FFF2-40B4-BE49-F238E27FC236}">
                <a16:creationId xmlns:a16="http://schemas.microsoft.com/office/drawing/2014/main" id="{FA2E76E7-4B26-FF6D-978F-DE1E7A8049F1}"/>
              </a:ext>
            </a:extLst>
          </p:cNvPr>
          <p:cNvSpPr txBox="1">
            <a:spLocks/>
          </p:cNvSpPr>
          <p:nvPr/>
        </p:nvSpPr>
        <p:spPr>
          <a:xfrm>
            <a:off x="881189" y="6329577"/>
            <a:ext cx="10007606" cy="363600"/>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Source: Basis Research, Interim COVID-19 Survey / COVID Pilot / Public Perceptions </a:t>
            </a:r>
            <a:r>
              <a:rPr lang="en-US" dirty="0"/>
              <a:t>D7: Where did you try to order / obtain these rapid lateral flow test kits from? / D5: And have you tried to order / obtain any rapid lateral flow tests in the last 2 weeks from anywhere else (excluding Gov.uk)? / G5. Have you tried to order / obtain any rapid lateral flow tests from the following sources in the last 2 weeks?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Base: All </a:t>
            </a:r>
            <a:r>
              <a:rPr lang="en-GB" dirty="0"/>
              <a:t>who tested: Those ordering tests from any channel in the last 2 weeks (n=c.420), Those taken an LFD in the last 2 weeks (n=c.500), Registered most recent test through official channels (n=c.160), Reported most recent test through unofficial channels (n=c.360)</a:t>
            </a:r>
            <a:endPar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F804A8FF-07C2-3B99-6929-1FFBEBF7154A}"/>
              </a:ext>
            </a:extLst>
          </p:cNvPr>
          <p:cNvSpPr txBox="1"/>
          <p:nvPr/>
        </p:nvSpPr>
        <p:spPr>
          <a:xfrm>
            <a:off x="626581" y="1161712"/>
            <a:ext cx="7919094" cy="261610"/>
          </a:xfrm>
          <a:prstGeom prst="rect">
            <a:avLst/>
          </a:prstGeom>
          <a:noFill/>
        </p:spPr>
        <p:txBody>
          <a:bodyPr wrap="square" lIns="90000" rIns="90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1D57A5">
                    <a:lumMod val="50000"/>
                  </a:srgbClr>
                </a:solidFill>
                <a:effectLst/>
                <a:uLnTx/>
                <a:uFillTx/>
                <a:latin typeface="Arial" panose="020B0604020202020204"/>
                <a:ea typeface="+mn-ea"/>
                <a:cs typeface="Arial" panose="020B0604020202020204" pitchFamily="34" charset="0"/>
              </a:rPr>
              <a:t>Ordering, taking and registering LFDs</a:t>
            </a:r>
            <a:endParaRPr kumimoji="0" lang="en-US" sz="1100" b="1" i="0" u="none" strike="noStrike" kern="1200" cap="none" spc="0" normalizeH="0" baseline="0" noProof="0" dirty="0">
              <a:ln>
                <a:noFill/>
              </a:ln>
              <a:solidFill>
                <a:srgbClr val="1D57A5">
                  <a:lumMod val="50000"/>
                </a:srgbClr>
              </a:solidFill>
              <a:effectLst/>
              <a:uLnTx/>
              <a:uFillTx/>
              <a:latin typeface="Arial" panose="020B0604020202020204"/>
              <a:ea typeface="+mn-ea"/>
              <a:cs typeface="Arial" panose="020B0604020202020204" pitchFamily="34" charset="0"/>
            </a:endParaRPr>
          </a:p>
        </p:txBody>
      </p:sp>
    </p:spTree>
    <p:extLst>
      <p:ext uri="{BB962C8B-B14F-4D97-AF65-F5344CB8AC3E}">
        <p14:creationId xmlns:p14="http://schemas.microsoft.com/office/powerpoint/2010/main" val="1597489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0BF5D7E-3BED-562D-5BC1-1E047F18DDBD}"/>
              </a:ext>
            </a:extLst>
          </p:cNvPr>
          <p:cNvSpPr>
            <a:spLocks/>
          </p:cNvSpPr>
          <p:nvPr/>
        </p:nvSpPr>
        <p:spPr>
          <a:xfrm>
            <a:off x="615956" y="1152023"/>
            <a:ext cx="11123857" cy="4821901"/>
          </a:xfrm>
          <a:prstGeom prst="rect">
            <a:avLst/>
          </a:prstGeom>
          <a:solidFill>
            <a:sysClr val="window" lastClr="FFFFFF"/>
          </a:solidFill>
          <a:ln w="19050" cap="flat" cmpd="sng" algn="ctr">
            <a:solidFill>
              <a:srgbClr val="1D57A5">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E7E6E6"/>
              </a:solidFill>
              <a:effectLst/>
              <a:uLnTx/>
              <a:uFillTx/>
              <a:latin typeface="Calibri" panose="020F0502020204030204"/>
            </a:endParaRPr>
          </a:p>
        </p:txBody>
      </p:sp>
      <p:graphicFrame>
        <p:nvGraphicFramePr>
          <p:cNvPr id="14" name="Chart 13">
            <a:extLst>
              <a:ext uri="{FF2B5EF4-FFF2-40B4-BE49-F238E27FC236}">
                <a16:creationId xmlns:a16="http://schemas.microsoft.com/office/drawing/2014/main" id="{600FC740-ED71-F200-0AB6-0ECE8F166D14}"/>
              </a:ext>
            </a:extLst>
          </p:cNvPr>
          <p:cNvGraphicFramePr/>
          <p:nvPr>
            <p:extLst>
              <p:ext uri="{D42A27DB-BD31-4B8C-83A1-F6EECF244321}">
                <p14:modId xmlns:p14="http://schemas.microsoft.com/office/powerpoint/2010/main" val="1569632862"/>
              </p:ext>
            </p:extLst>
          </p:nvPr>
        </p:nvGraphicFramePr>
        <p:xfrm>
          <a:off x="626582" y="1629508"/>
          <a:ext cx="11034476" cy="438302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DEACC9EA-0598-6C5C-BB65-81C048EB792D}"/>
              </a:ext>
            </a:extLst>
          </p:cNvPr>
          <p:cNvSpPr txBox="1"/>
          <p:nvPr/>
        </p:nvSpPr>
        <p:spPr>
          <a:xfrm>
            <a:off x="626581" y="1161712"/>
            <a:ext cx="7919094" cy="261610"/>
          </a:xfrm>
          <a:prstGeom prst="rect">
            <a:avLst/>
          </a:prstGeom>
          <a:noFill/>
        </p:spPr>
        <p:txBody>
          <a:bodyPr wrap="square" lIns="90000" rIns="90000" rtlCol="0">
            <a:spAutoFit/>
          </a:bodyPr>
          <a:lstStyle/>
          <a:p>
            <a:r>
              <a:rPr lang="en-GB" sz="1100" b="1" dirty="0">
                <a:solidFill>
                  <a:srgbClr val="1D57A5">
                    <a:lumMod val="50000"/>
                  </a:srgbClr>
                </a:solidFill>
                <a:cs typeface="Arial" panose="020B0604020202020204" pitchFamily="34" charset="0"/>
              </a:rPr>
              <a:t>Reasons for not registering result </a:t>
            </a:r>
            <a:r>
              <a:rPr lang="en-US" sz="1100" b="1" dirty="0">
                <a:solidFill>
                  <a:srgbClr val="1D57A5">
                    <a:lumMod val="50000"/>
                  </a:srgbClr>
                </a:solidFill>
                <a:cs typeface="Arial" panose="020B0604020202020204" pitchFamily="34" charset="0"/>
              </a:rPr>
              <a:t>| </a:t>
            </a:r>
            <a:r>
              <a:rPr lang="en-GB" sz="1100" b="1" dirty="0">
                <a:solidFill>
                  <a:srgbClr val="1D57A5">
                    <a:lumMod val="50000"/>
                  </a:srgbClr>
                </a:solidFill>
                <a:cs typeface="Arial" panose="020B0604020202020204" pitchFamily="34" charset="0"/>
              </a:rPr>
              <a:t>All who didn’t register their latest LFD. Data from: 31st Jan – 13th Feb ‘23</a:t>
            </a:r>
            <a:endParaRPr lang="en-US" sz="1100" b="1" dirty="0">
              <a:solidFill>
                <a:srgbClr val="1D57A5">
                  <a:lumMod val="50000"/>
                </a:srgbClr>
              </a:solidFill>
              <a:cs typeface="Arial" panose="020B0604020202020204" pitchFamily="34" charset="0"/>
            </a:endParaRPr>
          </a:p>
        </p:txBody>
      </p:sp>
      <p:sp>
        <p:nvSpPr>
          <p:cNvPr id="4" name="Footer Placeholder 3">
            <a:extLst>
              <a:ext uri="{FF2B5EF4-FFF2-40B4-BE49-F238E27FC236}">
                <a16:creationId xmlns:a16="http://schemas.microsoft.com/office/drawing/2014/main" id="{6181D93F-B9B7-FB1B-BD46-75A9D52FF071}"/>
              </a:ext>
            </a:extLst>
          </p:cNvPr>
          <p:cNvSpPr>
            <a:spLocks noGrp="1"/>
          </p:cNvSpPr>
          <p:nvPr>
            <p:ph type="ftr" sz="quarter" idx="10"/>
          </p:nvPr>
        </p:nvSpPr>
        <p:spPr/>
        <p: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Source: Basis Research, Public Perceptions. C18. Why didn't you report the result of your most recent rapid lateral flow test via any official channels (e.g. the GOV.UK website or 119)?</a:t>
            </a:r>
            <a:endPar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Base: All respondents who didn’t register their results via official channels (n=479)</a:t>
            </a:r>
          </a:p>
        </p:txBody>
      </p:sp>
      <p:sp>
        <p:nvSpPr>
          <p:cNvPr id="5" name="Slide Number Placeholder 4">
            <a:extLst>
              <a:ext uri="{FF2B5EF4-FFF2-40B4-BE49-F238E27FC236}">
                <a16:creationId xmlns:a16="http://schemas.microsoft.com/office/drawing/2014/main" id="{6AF3725F-24C2-2108-CCD6-C1BC07B14310}"/>
              </a:ext>
            </a:extLst>
          </p:cNvPr>
          <p:cNvSpPr>
            <a:spLocks noGrp="1"/>
          </p:cNvSpPr>
          <p:nvPr>
            <p:ph type="sldNum" sz="quarter" idx="11"/>
          </p:nvPr>
        </p:nvSpPr>
        <p:spPr/>
        <p:txBody>
          <a:bodyPr/>
          <a:lstStyle/>
          <a:p>
            <a:fld id="{344369E4-5DE7-46E5-874E-4FD437973785}" type="slidenum">
              <a:rPr lang="en-GB" smtClean="0"/>
              <a:pPr/>
              <a:t>33</a:t>
            </a:fld>
            <a:endParaRPr lang="en-GB" sz="1400"/>
          </a:p>
        </p:txBody>
      </p:sp>
    </p:spTree>
    <p:extLst>
      <p:ext uri="{BB962C8B-B14F-4D97-AF65-F5344CB8AC3E}">
        <p14:creationId xmlns:p14="http://schemas.microsoft.com/office/powerpoint/2010/main" val="9003454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33D262B-5495-FEBC-6D23-BAFDA1B03344}"/>
              </a:ext>
            </a:extLst>
          </p:cNvPr>
          <p:cNvSpPr/>
          <p:nvPr/>
        </p:nvSpPr>
        <p:spPr>
          <a:xfrm>
            <a:off x="615956" y="1152023"/>
            <a:ext cx="11123857" cy="4821901"/>
          </a:xfrm>
          <a:prstGeom prst="rect">
            <a:avLst/>
          </a:prstGeom>
          <a:solidFill>
            <a:sysClr val="window" lastClr="FFFFFF"/>
          </a:solidFill>
          <a:ln w="19050" cap="flat" cmpd="sng" algn="ctr">
            <a:solidFill>
              <a:srgbClr val="1D57A5">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E7E6E6"/>
              </a:solidFill>
              <a:effectLst/>
              <a:uLnTx/>
              <a:uFillTx/>
              <a:latin typeface="Calibri" panose="020F0502020204030204"/>
            </a:endParaRPr>
          </a:p>
        </p:txBody>
      </p:sp>
      <p:sp>
        <p:nvSpPr>
          <p:cNvPr id="13" name="TextBox 12">
            <a:extLst>
              <a:ext uri="{FF2B5EF4-FFF2-40B4-BE49-F238E27FC236}">
                <a16:creationId xmlns:a16="http://schemas.microsoft.com/office/drawing/2014/main" id="{303C1F56-A174-226E-6FF7-54CD4F3ACC8E}"/>
              </a:ext>
            </a:extLst>
          </p:cNvPr>
          <p:cNvSpPr txBox="1"/>
          <p:nvPr/>
        </p:nvSpPr>
        <p:spPr>
          <a:xfrm>
            <a:off x="626581" y="1161712"/>
            <a:ext cx="7919094" cy="261610"/>
          </a:xfrm>
          <a:prstGeom prst="rect">
            <a:avLst/>
          </a:prstGeom>
          <a:noFill/>
        </p:spPr>
        <p:txBody>
          <a:bodyPr wrap="square" lIns="90000" rIns="90000" rtlCol="0">
            <a:spAutoFit/>
          </a:bodyPr>
          <a:lstStyle/>
          <a:p>
            <a:r>
              <a:rPr lang="en-GB" sz="1100" b="1" dirty="0">
                <a:solidFill>
                  <a:srgbClr val="1D57A5">
                    <a:lumMod val="50000"/>
                  </a:srgbClr>
                </a:solidFill>
                <a:cs typeface="Arial" panose="020B0604020202020204" pitchFamily="34" charset="0"/>
              </a:rPr>
              <a:t>Planned time spent at home after testing positive for COVID-19 </a:t>
            </a:r>
            <a:r>
              <a:rPr lang="en-US" sz="1100" b="1" dirty="0">
                <a:solidFill>
                  <a:srgbClr val="1D57A5">
                    <a:lumMod val="50000"/>
                  </a:srgbClr>
                </a:solidFill>
                <a:cs typeface="Arial" panose="020B0604020202020204" pitchFamily="34" charset="0"/>
              </a:rPr>
              <a:t>| </a:t>
            </a:r>
            <a:r>
              <a:rPr lang="en-GB" sz="1100" b="1" dirty="0">
                <a:solidFill>
                  <a:srgbClr val="1D57A5">
                    <a:lumMod val="50000"/>
                  </a:srgbClr>
                </a:solidFill>
                <a:cs typeface="Arial" panose="020B0604020202020204" pitchFamily="34" charset="0"/>
              </a:rPr>
              <a:t>All who stayed at home when they had COVID-19</a:t>
            </a:r>
            <a:endParaRPr lang="en-US" sz="1100" b="1" dirty="0">
              <a:solidFill>
                <a:srgbClr val="1D57A5">
                  <a:lumMod val="50000"/>
                </a:srgbClr>
              </a:solidFill>
              <a:cs typeface="Arial" panose="020B0604020202020204" pitchFamily="34" charset="0"/>
            </a:endParaRPr>
          </a:p>
        </p:txBody>
      </p:sp>
      <p:sp>
        <p:nvSpPr>
          <p:cNvPr id="4" name="Footer Placeholder 3">
            <a:extLst>
              <a:ext uri="{FF2B5EF4-FFF2-40B4-BE49-F238E27FC236}">
                <a16:creationId xmlns:a16="http://schemas.microsoft.com/office/drawing/2014/main" id="{1ABE8251-DD88-45D9-B76D-C1FB78CC64DC}"/>
              </a:ext>
            </a:extLst>
          </p:cNvPr>
          <p:cNvSpPr>
            <a:spLocks noGrp="1"/>
          </p:cNvSpPr>
          <p:nvPr>
            <p:ph type="ftr" sz="quarter" idx="10"/>
          </p:nvPr>
        </p:nvSpPr>
        <p:spPr>
          <a:xfrm>
            <a:off x="723901" y="6437325"/>
            <a:ext cx="11337470" cy="365125"/>
          </a:xfrm>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Source: Basis Research, Public Perceptions. </a:t>
            </a:r>
            <a:r>
              <a:rPr kumimoji="0" lang="en-US" sz="8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C12. Please think about the last time you (tested positive for/thought you had) COVID-19. Which of the following best describes what you did? /</a:t>
            </a:r>
            <a:r>
              <a:rPr kumimoji="0" lang="en-GB" sz="8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a:t>
            </a:r>
            <a:r>
              <a:rPr kumimoji="0" lang="en-US" sz="8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C14. And which of the below statements best describes (when you left your house after testing positive for/you thought you had)/(how long will you stay at home for now you have) COVID-19? </a:t>
            </a:r>
            <a:r>
              <a:rPr kumimoji="0" lang="en-GB" sz="8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Base: All who have had/thought they had COVID-19, (n=c.550 per wave) / All who stayed at home when they had COVID-19, (n=c.450 per wave) </a:t>
            </a:r>
            <a:r>
              <a:rPr kumimoji="0" lang="en-GB" sz="800" b="0" i="1"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Option choice: ‘Prefer not to say’ not included</a:t>
            </a:r>
            <a:endParaRPr kumimoji="0" lang="en-GB" sz="8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58093D94-3AA8-40BB-8063-0B080A673A4A}"/>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007C9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endParaRPr>
          </a:p>
        </p:txBody>
      </p:sp>
      <p:grpSp>
        <p:nvGrpSpPr>
          <p:cNvPr id="19" name="Group 18">
            <a:extLst>
              <a:ext uri="{FF2B5EF4-FFF2-40B4-BE49-F238E27FC236}">
                <a16:creationId xmlns:a16="http://schemas.microsoft.com/office/drawing/2014/main" id="{C62B99AB-ACEA-0A74-77EA-42CD628C94FF}"/>
              </a:ext>
            </a:extLst>
          </p:cNvPr>
          <p:cNvGrpSpPr/>
          <p:nvPr/>
        </p:nvGrpSpPr>
        <p:grpSpPr>
          <a:xfrm>
            <a:off x="8766312" y="1198122"/>
            <a:ext cx="2973500" cy="363600"/>
            <a:chOff x="9065360" y="7627301"/>
            <a:chExt cx="2973500" cy="363600"/>
          </a:xfrm>
        </p:grpSpPr>
        <p:sp>
          <p:nvSpPr>
            <p:cNvPr id="20" name="Isosceles Triangle 19">
              <a:extLst>
                <a:ext uri="{FF2B5EF4-FFF2-40B4-BE49-F238E27FC236}">
                  <a16:creationId xmlns:a16="http://schemas.microsoft.com/office/drawing/2014/main" id="{84596263-9EC0-326A-B34F-0DD85A45F086}"/>
                </a:ext>
              </a:extLst>
            </p:cNvPr>
            <p:cNvSpPr/>
            <p:nvPr/>
          </p:nvSpPr>
          <p:spPr>
            <a:xfrm>
              <a:off x="9065360" y="7757623"/>
              <a:ext cx="109182" cy="94122"/>
            </a:xfrm>
            <a:prstGeom prst="triangle">
              <a:avLst/>
            </a:prstGeom>
            <a:solidFill>
              <a:srgbClr val="465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1" name="Isosceles Triangle 20">
              <a:extLst>
                <a:ext uri="{FF2B5EF4-FFF2-40B4-BE49-F238E27FC236}">
                  <a16:creationId xmlns:a16="http://schemas.microsoft.com/office/drawing/2014/main" id="{52E42BCD-2F64-B3DA-334C-0295536181AF}"/>
                </a:ext>
              </a:extLst>
            </p:cNvPr>
            <p:cNvSpPr/>
            <p:nvPr/>
          </p:nvSpPr>
          <p:spPr>
            <a:xfrm rot="10800000">
              <a:off x="9176816" y="7759899"/>
              <a:ext cx="109182" cy="94122"/>
            </a:xfrm>
            <a:prstGeom prst="triangle">
              <a:avLst/>
            </a:prstGeom>
            <a:solidFill>
              <a:srgbClr val="465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2" name="Footer Placeholder 2">
              <a:extLst>
                <a:ext uri="{FF2B5EF4-FFF2-40B4-BE49-F238E27FC236}">
                  <a16:creationId xmlns:a16="http://schemas.microsoft.com/office/drawing/2014/main" id="{0EB6DAA0-23D5-4121-F4DD-D14F28A86DDB}"/>
                </a:ext>
              </a:extLst>
            </p:cNvPr>
            <p:cNvSpPr txBox="1">
              <a:spLocks/>
            </p:cNvSpPr>
            <p:nvPr/>
          </p:nvSpPr>
          <p:spPr>
            <a:xfrm>
              <a:off x="9285997" y="7627301"/>
              <a:ext cx="2752863" cy="363600"/>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888888"/>
                </a:buClr>
                <a:buSzPts val="1200"/>
                <a:buFontTx/>
                <a:buNone/>
                <a:tabLst/>
                <a:defRPr/>
              </a:pPr>
              <a:r>
                <a:rPr kumimoji="0" lang="en-GB" sz="900" b="0" i="0" u="none" strike="noStrike" kern="1200" cap="none" spc="0" normalizeH="0" baseline="0" noProof="0">
                  <a:ln>
                    <a:noFill/>
                  </a:ln>
                  <a:solidFill>
                    <a:srgbClr val="465F6A"/>
                  </a:solidFill>
                  <a:effectLst/>
                  <a:uLnTx/>
                  <a:uFillTx/>
                  <a:latin typeface="Arial" panose="020B0604020202020204" pitchFamily="34" charset="0"/>
                  <a:ea typeface="+mn-ea"/>
                  <a:cs typeface="Arial" panose="020B0604020202020204" pitchFamily="34" charset="0"/>
                </a:rPr>
                <a:t>Significantly higher / lower than previous wave</a:t>
              </a:r>
            </a:p>
          </p:txBody>
        </p:sp>
      </p:grpSp>
      <p:graphicFrame>
        <p:nvGraphicFramePr>
          <p:cNvPr id="24" name="Chart 23">
            <a:extLst>
              <a:ext uri="{FF2B5EF4-FFF2-40B4-BE49-F238E27FC236}">
                <a16:creationId xmlns:a16="http://schemas.microsoft.com/office/drawing/2014/main" id="{23DB1869-3DBB-FF0E-EBC4-64AAA66ECDD1}"/>
              </a:ext>
            </a:extLst>
          </p:cNvPr>
          <p:cNvGraphicFramePr/>
          <p:nvPr>
            <p:extLst>
              <p:ext uri="{D42A27DB-BD31-4B8C-83A1-F6EECF244321}">
                <p14:modId xmlns:p14="http://schemas.microsoft.com/office/powerpoint/2010/main" val="710136766"/>
              </p:ext>
            </p:extLst>
          </p:nvPr>
        </p:nvGraphicFramePr>
        <p:xfrm>
          <a:off x="930953" y="2478202"/>
          <a:ext cx="10592916" cy="3420180"/>
        </p:xfrm>
        <a:graphic>
          <a:graphicData uri="http://schemas.openxmlformats.org/drawingml/2006/chart">
            <c:chart xmlns:c="http://schemas.openxmlformats.org/drawingml/2006/chart" xmlns:r="http://schemas.openxmlformats.org/officeDocument/2006/relationships" r:id="rId3"/>
          </a:graphicData>
        </a:graphic>
      </p:graphicFrame>
      <p:sp>
        <p:nvSpPr>
          <p:cNvPr id="25" name="Rectangle 24">
            <a:extLst>
              <a:ext uri="{FF2B5EF4-FFF2-40B4-BE49-F238E27FC236}">
                <a16:creationId xmlns:a16="http://schemas.microsoft.com/office/drawing/2014/main" id="{32DEF025-BB61-7609-D0F4-7E674CCB3163}"/>
              </a:ext>
            </a:extLst>
          </p:cNvPr>
          <p:cNvSpPr/>
          <p:nvPr/>
        </p:nvSpPr>
        <p:spPr>
          <a:xfrm>
            <a:off x="726962" y="1937982"/>
            <a:ext cx="10796906" cy="440247"/>
          </a:xfrm>
          <a:prstGeom prst="rect">
            <a:avLst/>
          </a:prstGeom>
          <a:solidFill>
            <a:schemeClr val="accent3">
              <a:lumMod val="50000"/>
            </a:schemeClr>
          </a:solidFill>
          <a:ln>
            <a:solidFill>
              <a:srgbClr val="0048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6" name="TextBox 25">
            <a:extLst>
              <a:ext uri="{FF2B5EF4-FFF2-40B4-BE49-F238E27FC236}">
                <a16:creationId xmlns:a16="http://schemas.microsoft.com/office/drawing/2014/main" id="{C11928CE-C421-3B6D-621C-FB94E54CE500}"/>
              </a:ext>
            </a:extLst>
          </p:cNvPr>
          <p:cNvSpPr txBox="1"/>
          <p:nvPr/>
        </p:nvSpPr>
        <p:spPr>
          <a:xfrm>
            <a:off x="930952" y="1995714"/>
            <a:ext cx="236106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Arial" panose="020B0604020202020204"/>
                <a:ea typeface="+mn-ea"/>
                <a:cs typeface="+mn-cs"/>
              </a:rPr>
              <a:t>% stayed at home</a:t>
            </a:r>
          </a:p>
        </p:txBody>
      </p:sp>
      <p:graphicFrame>
        <p:nvGraphicFramePr>
          <p:cNvPr id="27" name="Table 17">
            <a:extLst>
              <a:ext uri="{FF2B5EF4-FFF2-40B4-BE49-F238E27FC236}">
                <a16:creationId xmlns:a16="http://schemas.microsoft.com/office/drawing/2014/main" id="{29B32DE2-CF7D-3B4A-3D8F-AC27DF80CE6E}"/>
              </a:ext>
            </a:extLst>
          </p:cNvPr>
          <p:cNvGraphicFramePr>
            <a:graphicFrameLocks noGrp="1"/>
          </p:cNvGraphicFramePr>
          <p:nvPr/>
        </p:nvGraphicFramePr>
        <p:xfrm>
          <a:off x="3112316" y="1971737"/>
          <a:ext cx="8296704" cy="365760"/>
        </p:xfrm>
        <a:graphic>
          <a:graphicData uri="http://schemas.openxmlformats.org/drawingml/2006/table">
            <a:tbl>
              <a:tblPr firstRow="1" bandRow="1">
                <a:tableStyleId>{5C22544A-7EE6-4342-B048-85BDC9FD1C3A}</a:tableStyleId>
              </a:tblPr>
              <a:tblGrid>
                <a:gridCol w="691392">
                  <a:extLst>
                    <a:ext uri="{9D8B030D-6E8A-4147-A177-3AD203B41FA5}">
                      <a16:colId xmlns:a16="http://schemas.microsoft.com/office/drawing/2014/main" val="431831731"/>
                    </a:ext>
                  </a:extLst>
                </a:gridCol>
                <a:gridCol w="691392">
                  <a:extLst>
                    <a:ext uri="{9D8B030D-6E8A-4147-A177-3AD203B41FA5}">
                      <a16:colId xmlns:a16="http://schemas.microsoft.com/office/drawing/2014/main" val="3061293509"/>
                    </a:ext>
                  </a:extLst>
                </a:gridCol>
                <a:gridCol w="691392">
                  <a:extLst>
                    <a:ext uri="{9D8B030D-6E8A-4147-A177-3AD203B41FA5}">
                      <a16:colId xmlns:a16="http://schemas.microsoft.com/office/drawing/2014/main" val="1185467225"/>
                    </a:ext>
                  </a:extLst>
                </a:gridCol>
                <a:gridCol w="691392">
                  <a:extLst>
                    <a:ext uri="{9D8B030D-6E8A-4147-A177-3AD203B41FA5}">
                      <a16:colId xmlns:a16="http://schemas.microsoft.com/office/drawing/2014/main" val="4280420793"/>
                    </a:ext>
                  </a:extLst>
                </a:gridCol>
                <a:gridCol w="691392">
                  <a:extLst>
                    <a:ext uri="{9D8B030D-6E8A-4147-A177-3AD203B41FA5}">
                      <a16:colId xmlns:a16="http://schemas.microsoft.com/office/drawing/2014/main" val="1255505331"/>
                    </a:ext>
                  </a:extLst>
                </a:gridCol>
                <a:gridCol w="691392">
                  <a:extLst>
                    <a:ext uri="{9D8B030D-6E8A-4147-A177-3AD203B41FA5}">
                      <a16:colId xmlns:a16="http://schemas.microsoft.com/office/drawing/2014/main" val="3854792268"/>
                    </a:ext>
                  </a:extLst>
                </a:gridCol>
                <a:gridCol w="691392">
                  <a:extLst>
                    <a:ext uri="{9D8B030D-6E8A-4147-A177-3AD203B41FA5}">
                      <a16:colId xmlns:a16="http://schemas.microsoft.com/office/drawing/2014/main" val="3687779440"/>
                    </a:ext>
                  </a:extLst>
                </a:gridCol>
                <a:gridCol w="691392">
                  <a:extLst>
                    <a:ext uri="{9D8B030D-6E8A-4147-A177-3AD203B41FA5}">
                      <a16:colId xmlns:a16="http://schemas.microsoft.com/office/drawing/2014/main" val="2664851873"/>
                    </a:ext>
                  </a:extLst>
                </a:gridCol>
                <a:gridCol w="691392">
                  <a:extLst>
                    <a:ext uri="{9D8B030D-6E8A-4147-A177-3AD203B41FA5}">
                      <a16:colId xmlns:a16="http://schemas.microsoft.com/office/drawing/2014/main" val="2803499831"/>
                    </a:ext>
                  </a:extLst>
                </a:gridCol>
                <a:gridCol w="691392">
                  <a:extLst>
                    <a:ext uri="{9D8B030D-6E8A-4147-A177-3AD203B41FA5}">
                      <a16:colId xmlns:a16="http://schemas.microsoft.com/office/drawing/2014/main" val="1898385472"/>
                    </a:ext>
                  </a:extLst>
                </a:gridCol>
                <a:gridCol w="691392">
                  <a:extLst>
                    <a:ext uri="{9D8B030D-6E8A-4147-A177-3AD203B41FA5}">
                      <a16:colId xmlns:a16="http://schemas.microsoft.com/office/drawing/2014/main" val="3011766604"/>
                    </a:ext>
                  </a:extLst>
                </a:gridCol>
                <a:gridCol w="691392">
                  <a:extLst>
                    <a:ext uri="{9D8B030D-6E8A-4147-A177-3AD203B41FA5}">
                      <a16:colId xmlns:a16="http://schemas.microsoft.com/office/drawing/2014/main" val="2121984095"/>
                    </a:ext>
                  </a:extLst>
                </a:gridCol>
              </a:tblGrid>
              <a:tr h="318559">
                <a:tc>
                  <a:txBody>
                    <a:bodyPr/>
                    <a:lstStyle/>
                    <a:p>
                      <a:pPr algn="ctr"/>
                      <a:r>
                        <a:rPr lang="en-GB" dirty="0">
                          <a:solidFill>
                            <a:schemeClr val="bg1"/>
                          </a:solidFill>
                        </a:rPr>
                        <a:t>79%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a:solidFill>
                            <a:schemeClr val="bg1"/>
                          </a:solidFill>
                        </a:rPr>
                        <a:t>79%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a:solidFill>
                            <a:schemeClr val="bg1"/>
                          </a:solidFill>
                        </a:rPr>
                        <a:t>78%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a:solidFill>
                            <a:schemeClr val="bg1"/>
                          </a:solidFill>
                        </a:rPr>
                        <a:t>80%</a:t>
                      </a:r>
                      <a:endParaRPr lang="en-GB">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a:solidFill>
                            <a:schemeClr val="bg1"/>
                          </a:solidFill>
                        </a:rPr>
                        <a:t>82%</a:t>
                      </a:r>
                      <a:endParaRPr lang="en-GB">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a:solidFill>
                            <a:schemeClr val="bg1"/>
                          </a:solidFill>
                        </a:rPr>
                        <a:t>83%</a:t>
                      </a:r>
                      <a:endParaRPr lang="en-GB">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a:solidFill>
                            <a:schemeClr val="bg1"/>
                          </a:solidFill>
                        </a:rPr>
                        <a:t>83%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a:solidFill>
                            <a:schemeClr val="bg1"/>
                          </a:solidFill>
                        </a:rPr>
                        <a:t>81%</a:t>
                      </a:r>
                      <a:endParaRPr lang="en-GB">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a:solidFill>
                            <a:schemeClr val="bg1"/>
                          </a:solidFill>
                        </a:rPr>
                        <a:t>84%</a:t>
                      </a:r>
                      <a:endParaRPr lang="en-GB">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dirty="0">
                          <a:solidFill>
                            <a:schemeClr val="bg1"/>
                          </a:solidFill>
                        </a:rPr>
                        <a:t>85%</a:t>
                      </a:r>
                      <a:endParaRPr lang="en-GB"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dirty="0">
                          <a:solidFill>
                            <a:schemeClr val="bg1"/>
                          </a:solidFill>
                        </a:rPr>
                        <a:t>83%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dirty="0">
                          <a:solidFill>
                            <a:schemeClr val="bg1"/>
                          </a:solidFill>
                        </a:rPr>
                        <a:t>83%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59288207"/>
                  </a:ext>
                </a:extLst>
              </a:tr>
            </a:tbl>
          </a:graphicData>
        </a:graphic>
      </p:graphicFrame>
      <p:sp>
        <p:nvSpPr>
          <p:cNvPr id="3" name="Isosceles Triangle 2">
            <a:extLst>
              <a:ext uri="{FF2B5EF4-FFF2-40B4-BE49-F238E27FC236}">
                <a16:creationId xmlns:a16="http://schemas.microsoft.com/office/drawing/2014/main" id="{84A6BDC1-2544-9B0C-A4E6-00F341D435B8}"/>
              </a:ext>
            </a:extLst>
          </p:cNvPr>
          <p:cNvSpPr/>
          <p:nvPr/>
        </p:nvSpPr>
        <p:spPr>
          <a:xfrm rot="10800000">
            <a:off x="4815234" y="4848385"/>
            <a:ext cx="72000" cy="72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41111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44C7D27-2D06-F691-E6B7-227EFE96CF20}"/>
              </a:ext>
            </a:extLst>
          </p:cNvPr>
          <p:cNvSpPr>
            <a:spLocks/>
          </p:cNvSpPr>
          <p:nvPr/>
        </p:nvSpPr>
        <p:spPr>
          <a:xfrm>
            <a:off x="615956" y="1152023"/>
            <a:ext cx="11123857" cy="4821901"/>
          </a:xfrm>
          <a:prstGeom prst="rect">
            <a:avLst/>
          </a:prstGeom>
          <a:solidFill>
            <a:sysClr val="window" lastClr="FFFFFF"/>
          </a:solidFill>
          <a:ln w="19050" cap="flat" cmpd="sng" algn="ctr">
            <a:solidFill>
              <a:srgbClr val="1D57A5">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E7E6E6"/>
              </a:solidFill>
              <a:effectLst/>
              <a:uLnTx/>
              <a:uFillTx/>
              <a:latin typeface="Calibri" panose="020F0502020204030204"/>
            </a:endParaRPr>
          </a:p>
        </p:txBody>
      </p:sp>
      <p:sp>
        <p:nvSpPr>
          <p:cNvPr id="7" name="TextBox 6">
            <a:extLst>
              <a:ext uri="{FF2B5EF4-FFF2-40B4-BE49-F238E27FC236}">
                <a16:creationId xmlns:a16="http://schemas.microsoft.com/office/drawing/2014/main" id="{C940F8AC-9C8F-95B6-6927-42536D1BD34E}"/>
              </a:ext>
            </a:extLst>
          </p:cNvPr>
          <p:cNvSpPr txBox="1"/>
          <p:nvPr/>
        </p:nvSpPr>
        <p:spPr>
          <a:xfrm>
            <a:off x="626581" y="1161712"/>
            <a:ext cx="7919094" cy="261610"/>
          </a:xfrm>
          <a:prstGeom prst="rect">
            <a:avLst/>
          </a:prstGeom>
          <a:noFill/>
        </p:spPr>
        <p:txBody>
          <a:bodyPr wrap="square" lIns="90000" rIns="90000" rtlCol="0">
            <a:spAutoFit/>
          </a:bodyPr>
          <a:lstStyle/>
          <a:p>
            <a:r>
              <a:rPr lang="en-GB" sz="1100" b="1" dirty="0">
                <a:solidFill>
                  <a:srgbClr val="1D57A5">
                    <a:lumMod val="50000"/>
                  </a:srgbClr>
                </a:solidFill>
                <a:cs typeface="Arial" panose="020B0604020202020204" pitchFamily="34" charset="0"/>
              </a:rPr>
              <a:t>Frequency of testing after a positive COVID-19 test result </a:t>
            </a:r>
            <a:r>
              <a:rPr lang="en-US" sz="1100" b="1" dirty="0">
                <a:solidFill>
                  <a:srgbClr val="1D57A5">
                    <a:lumMod val="50000"/>
                  </a:srgbClr>
                </a:solidFill>
                <a:cs typeface="Arial" panose="020B0604020202020204" pitchFamily="34" charset="0"/>
              </a:rPr>
              <a:t>| </a:t>
            </a:r>
            <a:r>
              <a:rPr lang="en-GB" sz="1100" b="1" dirty="0">
                <a:solidFill>
                  <a:srgbClr val="1D57A5">
                    <a:lumMod val="50000"/>
                  </a:srgbClr>
                </a:solidFill>
                <a:cs typeface="Arial" panose="020B0604020202020204" pitchFamily="34" charset="0"/>
              </a:rPr>
              <a:t>All who have tested positive for COVID-19</a:t>
            </a:r>
            <a:endParaRPr lang="en-US" sz="1100" b="1" dirty="0">
              <a:solidFill>
                <a:srgbClr val="1D57A5">
                  <a:lumMod val="50000"/>
                </a:srgbClr>
              </a:solidFill>
              <a:cs typeface="Arial" panose="020B0604020202020204" pitchFamily="34" charset="0"/>
            </a:endParaRPr>
          </a:p>
        </p:txBody>
      </p:sp>
      <p:sp>
        <p:nvSpPr>
          <p:cNvPr id="4" name="Footer Placeholder 3">
            <a:extLst>
              <a:ext uri="{FF2B5EF4-FFF2-40B4-BE49-F238E27FC236}">
                <a16:creationId xmlns:a16="http://schemas.microsoft.com/office/drawing/2014/main" id="{F4984286-F239-2381-B3E7-7AB2314851C4}"/>
              </a:ext>
            </a:extLst>
          </p:cNvPr>
          <p:cNvSpPr>
            <a:spLocks noGrp="1"/>
          </p:cNvSpPr>
          <p:nvPr>
            <p:ph type="ftr" sz="quarter" idx="10"/>
          </p:nvPr>
        </p:nvSpPr>
        <p:spPr>
          <a:xfrm>
            <a:off x="838200" y="6438850"/>
            <a:ext cx="10901612" cy="3636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Source: Basis Research, Public Perceptions. </a:t>
            </a:r>
            <a:r>
              <a:rPr kumimoji="0" lang="en-US"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C11. Once you had tested positive for COVID-19, roughly how often did you then go on to test?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Base: All who have tested positive for COVID-19 (n=c. 450 per wave)</a:t>
            </a:r>
          </a:p>
        </p:txBody>
      </p:sp>
      <p:sp>
        <p:nvSpPr>
          <p:cNvPr id="5" name="Slide Number Placeholder 4">
            <a:extLst>
              <a:ext uri="{FF2B5EF4-FFF2-40B4-BE49-F238E27FC236}">
                <a16:creationId xmlns:a16="http://schemas.microsoft.com/office/drawing/2014/main" id="{D2B5C0AB-3E0E-55A0-4865-2F6EC6ABF956}"/>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007C9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endParaRPr>
          </a:p>
        </p:txBody>
      </p:sp>
      <p:graphicFrame>
        <p:nvGraphicFramePr>
          <p:cNvPr id="18" name="Chart 17">
            <a:extLst>
              <a:ext uri="{FF2B5EF4-FFF2-40B4-BE49-F238E27FC236}">
                <a16:creationId xmlns:a16="http://schemas.microsoft.com/office/drawing/2014/main" id="{A6B09AEF-5F17-E9B3-468C-0BAA0EDE3AFA}"/>
              </a:ext>
            </a:extLst>
          </p:cNvPr>
          <p:cNvGraphicFramePr/>
          <p:nvPr>
            <p:extLst>
              <p:ext uri="{D42A27DB-BD31-4B8C-83A1-F6EECF244321}">
                <p14:modId xmlns:p14="http://schemas.microsoft.com/office/powerpoint/2010/main" val="2353095438"/>
              </p:ext>
            </p:extLst>
          </p:nvPr>
        </p:nvGraphicFramePr>
        <p:xfrm>
          <a:off x="930953" y="2152982"/>
          <a:ext cx="10592916" cy="3713053"/>
        </p:xfrm>
        <a:graphic>
          <a:graphicData uri="http://schemas.openxmlformats.org/drawingml/2006/chart">
            <c:chart xmlns:c="http://schemas.openxmlformats.org/drawingml/2006/chart" xmlns:r="http://schemas.openxmlformats.org/officeDocument/2006/relationships" r:id="rId3"/>
          </a:graphicData>
        </a:graphic>
      </p:graphicFrame>
      <p:grpSp>
        <p:nvGrpSpPr>
          <p:cNvPr id="19" name="Group 18">
            <a:extLst>
              <a:ext uri="{FF2B5EF4-FFF2-40B4-BE49-F238E27FC236}">
                <a16:creationId xmlns:a16="http://schemas.microsoft.com/office/drawing/2014/main" id="{423149C2-BEDB-9174-05F5-7F602F029A12}"/>
              </a:ext>
            </a:extLst>
          </p:cNvPr>
          <p:cNvGrpSpPr/>
          <p:nvPr/>
        </p:nvGrpSpPr>
        <p:grpSpPr>
          <a:xfrm>
            <a:off x="8766312" y="1198122"/>
            <a:ext cx="2973500" cy="363600"/>
            <a:chOff x="9065360" y="7627301"/>
            <a:chExt cx="2973500" cy="363600"/>
          </a:xfrm>
        </p:grpSpPr>
        <p:sp>
          <p:nvSpPr>
            <p:cNvPr id="20" name="Isosceles Triangle 19">
              <a:extLst>
                <a:ext uri="{FF2B5EF4-FFF2-40B4-BE49-F238E27FC236}">
                  <a16:creationId xmlns:a16="http://schemas.microsoft.com/office/drawing/2014/main" id="{4D0196DF-FC5D-4CFA-DCF9-09DEDDD3FF56}"/>
                </a:ext>
              </a:extLst>
            </p:cNvPr>
            <p:cNvSpPr/>
            <p:nvPr/>
          </p:nvSpPr>
          <p:spPr>
            <a:xfrm>
              <a:off x="9065360" y="7757623"/>
              <a:ext cx="109182" cy="94122"/>
            </a:xfrm>
            <a:prstGeom prst="triangle">
              <a:avLst/>
            </a:prstGeom>
            <a:solidFill>
              <a:srgbClr val="465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1" name="Isosceles Triangle 20">
              <a:extLst>
                <a:ext uri="{FF2B5EF4-FFF2-40B4-BE49-F238E27FC236}">
                  <a16:creationId xmlns:a16="http://schemas.microsoft.com/office/drawing/2014/main" id="{439D2FFC-5D03-DA8D-7DF7-219659B11F20}"/>
                </a:ext>
              </a:extLst>
            </p:cNvPr>
            <p:cNvSpPr/>
            <p:nvPr/>
          </p:nvSpPr>
          <p:spPr>
            <a:xfrm rot="10800000">
              <a:off x="9176816" y="7759899"/>
              <a:ext cx="109182" cy="94122"/>
            </a:xfrm>
            <a:prstGeom prst="triangle">
              <a:avLst/>
            </a:prstGeom>
            <a:solidFill>
              <a:srgbClr val="465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2" name="Footer Placeholder 2">
              <a:extLst>
                <a:ext uri="{FF2B5EF4-FFF2-40B4-BE49-F238E27FC236}">
                  <a16:creationId xmlns:a16="http://schemas.microsoft.com/office/drawing/2014/main" id="{C58CE685-F7B9-F152-FDF0-8BBC1468B758}"/>
                </a:ext>
              </a:extLst>
            </p:cNvPr>
            <p:cNvSpPr txBox="1">
              <a:spLocks/>
            </p:cNvSpPr>
            <p:nvPr/>
          </p:nvSpPr>
          <p:spPr>
            <a:xfrm>
              <a:off x="9285997" y="7627301"/>
              <a:ext cx="2752863" cy="363600"/>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888888"/>
                </a:buClr>
                <a:buSzPts val="1200"/>
                <a:buFontTx/>
                <a:buNone/>
                <a:tabLst/>
                <a:defRPr/>
              </a:pPr>
              <a:r>
                <a:rPr kumimoji="0" lang="en-GB" sz="900" b="0" i="0" u="none" strike="noStrike" kern="1200" cap="none" spc="0" normalizeH="0" baseline="0" noProof="0">
                  <a:ln>
                    <a:noFill/>
                  </a:ln>
                  <a:solidFill>
                    <a:srgbClr val="465F6A"/>
                  </a:solidFill>
                  <a:effectLst/>
                  <a:uLnTx/>
                  <a:uFillTx/>
                  <a:latin typeface="Arial" panose="020B0604020202020204" pitchFamily="34" charset="0"/>
                  <a:ea typeface="+mn-ea"/>
                  <a:cs typeface="Arial" panose="020B0604020202020204" pitchFamily="34" charset="0"/>
                </a:rPr>
                <a:t>Significantly higher / lower than previous wave</a:t>
              </a:r>
            </a:p>
          </p:txBody>
        </p:sp>
      </p:grpSp>
      <p:sp>
        <p:nvSpPr>
          <p:cNvPr id="23" name="Isosceles Triangle 22">
            <a:extLst>
              <a:ext uri="{FF2B5EF4-FFF2-40B4-BE49-F238E27FC236}">
                <a16:creationId xmlns:a16="http://schemas.microsoft.com/office/drawing/2014/main" id="{10051CE7-6E24-5C78-7D71-538C51D82465}"/>
              </a:ext>
            </a:extLst>
          </p:cNvPr>
          <p:cNvSpPr/>
          <p:nvPr/>
        </p:nvSpPr>
        <p:spPr>
          <a:xfrm rot="10800000">
            <a:off x="5423349" y="3340835"/>
            <a:ext cx="109182" cy="9412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4" name="Isosceles Triangle 23">
            <a:extLst>
              <a:ext uri="{FF2B5EF4-FFF2-40B4-BE49-F238E27FC236}">
                <a16:creationId xmlns:a16="http://schemas.microsoft.com/office/drawing/2014/main" id="{02AFAFFD-8B73-DF5A-3E93-B9232652DFB9}"/>
              </a:ext>
            </a:extLst>
          </p:cNvPr>
          <p:cNvSpPr/>
          <p:nvPr/>
        </p:nvSpPr>
        <p:spPr>
          <a:xfrm>
            <a:off x="6124053" y="3364251"/>
            <a:ext cx="109182" cy="9412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6" name="Isosceles Triangle 5">
            <a:extLst>
              <a:ext uri="{FF2B5EF4-FFF2-40B4-BE49-F238E27FC236}">
                <a16:creationId xmlns:a16="http://schemas.microsoft.com/office/drawing/2014/main" id="{267864C7-A75B-7DCE-F009-25650F6B9A5B}"/>
              </a:ext>
            </a:extLst>
          </p:cNvPr>
          <p:cNvSpPr/>
          <p:nvPr/>
        </p:nvSpPr>
        <p:spPr>
          <a:xfrm>
            <a:off x="9127841" y="5317354"/>
            <a:ext cx="109182" cy="9412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203E7D1C-7A60-6E5D-29CF-1C6768108B75}"/>
              </a:ext>
            </a:extLst>
          </p:cNvPr>
          <p:cNvSpPr/>
          <p:nvPr/>
        </p:nvSpPr>
        <p:spPr>
          <a:xfrm>
            <a:off x="1439150" y="1788079"/>
            <a:ext cx="1478711" cy="370800"/>
          </a:xfrm>
          <a:prstGeom prst="rect">
            <a:avLst/>
          </a:prstGeom>
          <a:no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Arial"/>
                <a:ea typeface="+mn-ea"/>
                <a:cs typeface="+mn-cs"/>
              </a:rPr>
              <a:t>NET: Tested until negative</a:t>
            </a:r>
            <a:endParaRPr kumimoji="0" lang="en-GB" sz="1100" b="0" i="0" u="none" strike="noStrike" kern="0" cap="none" spc="0" normalizeH="0" baseline="0" noProof="0" dirty="0">
              <a:ln>
                <a:noFill/>
              </a:ln>
              <a:solidFill>
                <a:prstClr val="black"/>
              </a:solidFill>
              <a:effectLst/>
              <a:uLnTx/>
              <a:uFillTx/>
              <a:latin typeface="Arial"/>
              <a:ea typeface="+mn-ea"/>
              <a:cs typeface="+mn-cs"/>
            </a:endParaRPr>
          </a:p>
        </p:txBody>
      </p:sp>
      <p:graphicFrame>
        <p:nvGraphicFramePr>
          <p:cNvPr id="10" name="Table 9">
            <a:extLst>
              <a:ext uri="{FF2B5EF4-FFF2-40B4-BE49-F238E27FC236}">
                <a16:creationId xmlns:a16="http://schemas.microsoft.com/office/drawing/2014/main" id="{42C4305F-90F0-2E58-A159-F5A441C1E17F}"/>
              </a:ext>
            </a:extLst>
          </p:cNvPr>
          <p:cNvGraphicFramePr>
            <a:graphicFrameLocks noGrp="1"/>
          </p:cNvGraphicFramePr>
          <p:nvPr>
            <p:extLst>
              <p:ext uri="{D42A27DB-BD31-4B8C-83A1-F6EECF244321}">
                <p14:modId xmlns:p14="http://schemas.microsoft.com/office/powerpoint/2010/main" val="1425206609"/>
              </p:ext>
            </p:extLst>
          </p:nvPr>
        </p:nvGraphicFramePr>
        <p:xfrm>
          <a:off x="2996221" y="1788079"/>
          <a:ext cx="8527644" cy="352933"/>
        </p:xfrm>
        <a:graphic>
          <a:graphicData uri="http://schemas.openxmlformats.org/drawingml/2006/table">
            <a:tbl>
              <a:tblPr/>
              <a:tblGrid>
                <a:gridCol w="710637">
                  <a:extLst>
                    <a:ext uri="{9D8B030D-6E8A-4147-A177-3AD203B41FA5}">
                      <a16:colId xmlns:a16="http://schemas.microsoft.com/office/drawing/2014/main" val="1507747317"/>
                    </a:ext>
                  </a:extLst>
                </a:gridCol>
                <a:gridCol w="710637">
                  <a:extLst>
                    <a:ext uri="{9D8B030D-6E8A-4147-A177-3AD203B41FA5}">
                      <a16:colId xmlns:a16="http://schemas.microsoft.com/office/drawing/2014/main" val="678820471"/>
                    </a:ext>
                  </a:extLst>
                </a:gridCol>
                <a:gridCol w="710637">
                  <a:extLst>
                    <a:ext uri="{9D8B030D-6E8A-4147-A177-3AD203B41FA5}">
                      <a16:colId xmlns:a16="http://schemas.microsoft.com/office/drawing/2014/main" val="736097110"/>
                    </a:ext>
                  </a:extLst>
                </a:gridCol>
                <a:gridCol w="710637">
                  <a:extLst>
                    <a:ext uri="{9D8B030D-6E8A-4147-A177-3AD203B41FA5}">
                      <a16:colId xmlns:a16="http://schemas.microsoft.com/office/drawing/2014/main" val="1130583152"/>
                    </a:ext>
                  </a:extLst>
                </a:gridCol>
                <a:gridCol w="710637">
                  <a:extLst>
                    <a:ext uri="{9D8B030D-6E8A-4147-A177-3AD203B41FA5}">
                      <a16:colId xmlns:a16="http://schemas.microsoft.com/office/drawing/2014/main" val="2256868622"/>
                    </a:ext>
                  </a:extLst>
                </a:gridCol>
                <a:gridCol w="710637">
                  <a:extLst>
                    <a:ext uri="{9D8B030D-6E8A-4147-A177-3AD203B41FA5}">
                      <a16:colId xmlns:a16="http://schemas.microsoft.com/office/drawing/2014/main" val="970172977"/>
                    </a:ext>
                  </a:extLst>
                </a:gridCol>
                <a:gridCol w="710637">
                  <a:extLst>
                    <a:ext uri="{9D8B030D-6E8A-4147-A177-3AD203B41FA5}">
                      <a16:colId xmlns:a16="http://schemas.microsoft.com/office/drawing/2014/main" val="1564498390"/>
                    </a:ext>
                  </a:extLst>
                </a:gridCol>
                <a:gridCol w="710637">
                  <a:extLst>
                    <a:ext uri="{9D8B030D-6E8A-4147-A177-3AD203B41FA5}">
                      <a16:colId xmlns:a16="http://schemas.microsoft.com/office/drawing/2014/main" val="2309409870"/>
                    </a:ext>
                  </a:extLst>
                </a:gridCol>
                <a:gridCol w="710637">
                  <a:extLst>
                    <a:ext uri="{9D8B030D-6E8A-4147-A177-3AD203B41FA5}">
                      <a16:colId xmlns:a16="http://schemas.microsoft.com/office/drawing/2014/main" val="145258323"/>
                    </a:ext>
                  </a:extLst>
                </a:gridCol>
                <a:gridCol w="710637">
                  <a:extLst>
                    <a:ext uri="{9D8B030D-6E8A-4147-A177-3AD203B41FA5}">
                      <a16:colId xmlns:a16="http://schemas.microsoft.com/office/drawing/2014/main" val="3732453240"/>
                    </a:ext>
                  </a:extLst>
                </a:gridCol>
                <a:gridCol w="710637">
                  <a:extLst>
                    <a:ext uri="{9D8B030D-6E8A-4147-A177-3AD203B41FA5}">
                      <a16:colId xmlns:a16="http://schemas.microsoft.com/office/drawing/2014/main" val="3888086728"/>
                    </a:ext>
                  </a:extLst>
                </a:gridCol>
                <a:gridCol w="710637">
                  <a:extLst>
                    <a:ext uri="{9D8B030D-6E8A-4147-A177-3AD203B41FA5}">
                      <a16:colId xmlns:a16="http://schemas.microsoft.com/office/drawing/2014/main" val="2164338927"/>
                    </a:ext>
                  </a:extLst>
                </a:gridCol>
              </a:tblGrid>
              <a:tr h="35293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GB" sz="1400" b="1" i="0" u="none" strike="noStrike" dirty="0">
                          <a:solidFill>
                            <a:schemeClr val="accent1"/>
                          </a:solidFill>
                          <a:effectLst/>
                          <a:latin typeface="+mj-lt"/>
                        </a:rPr>
                        <a:t>80%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GB" sz="1400" b="1" i="0" u="none" strike="noStrike" dirty="0">
                          <a:solidFill>
                            <a:schemeClr val="accent1"/>
                          </a:solidFill>
                          <a:effectLst/>
                          <a:latin typeface="+mj-lt"/>
                        </a:rPr>
                        <a:t>76%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GB" sz="1400" b="1" i="0" u="none" strike="noStrike" dirty="0">
                          <a:solidFill>
                            <a:schemeClr val="accent1"/>
                          </a:solidFill>
                          <a:effectLst/>
                          <a:latin typeface="+mj-lt"/>
                        </a:rPr>
                        <a:t>79%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GB" sz="1400" b="1" i="0" u="none" strike="noStrike" dirty="0">
                          <a:solidFill>
                            <a:schemeClr val="accent1"/>
                          </a:solidFill>
                          <a:effectLst/>
                          <a:latin typeface="+mj-lt"/>
                        </a:rPr>
                        <a:t>74%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GB" sz="1400" b="1" i="0" u="none" strike="noStrike" dirty="0">
                          <a:solidFill>
                            <a:schemeClr val="accent1"/>
                          </a:solidFill>
                          <a:effectLst/>
                          <a:latin typeface="+mj-lt"/>
                        </a:rPr>
                        <a:t>76%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GB" sz="1400" b="1" i="0" u="none" strike="noStrike" dirty="0">
                          <a:solidFill>
                            <a:schemeClr val="accent1"/>
                          </a:solidFill>
                          <a:effectLst/>
                          <a:latin typeface="+mj-lt"/>
                        </a:rPr>
                        <a:t>78%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GB" sz="1400" b="1" i="0" u="none" strike="noStrike" dirty="0">
                          <a:solidFill>
                            <a:schemeClr val="accent1"/>
                          </a:solidFill>
                          <a:effectLst/>
                          <a:latin typeface="+mj-lt"/>
                        </a:rPr>
                        <a:t>75%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GB" sz="1400" b="1" i="0" u="none" strike="noStrike" dirty="0">
                          <a:solidFill>
                            <a:schemeClr val="accent1"/>
                          </a:solidFill>
                          <a:effectLst/>
                          <a:latin typeface="+mj-lt"/>
                        </a:rPr>
                        <a:t>75%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GB" sz="1400" b="1" i="0" u="none" strike="noStrike" dirty="0">
                          <a:solidFill>
                            <a:schemeClr val="accent1"/>
                          </a:solidFill>
                          <a:effectLst/>
                          <a:latin typeface="+mj-lt"/>
                        </a:rPr>
                        <a:t>74%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GB" sz="1400" b="1" i="0" u="none" strike="noStrike" dirty="0">
                          <a:solidFill>
                            <a:schemeClr val="accent1"/>
                          </a:solidFill>
                          <a:effectLst/>
                          <a:latin typeface="+mj-lt"/>
                        </a:rPr>
                        <a:t>75%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GB" sz="1400" b="1" i="0" u="none" strike="noStrike" dirty="0">
                          <a:solidFill>
                            <a:schemeClr val="accent1"/>
                          </a:solidFill>
                          <a:effectLst/>
                          <a:latin typeface="+mj-lt"/>
                        </a:rPr>
                        <a:t>76%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GB" sz="1400" b="1" i="0" u="none" strike="noStrike" dirty="0">
                          <a:solidFill>
                            <a:schemeClr val="accent1"/>
                          </a:solidFill>
                          <a:effectLst/>
                          <a:latin typeface="+mj-lt"/>
                        </a:rPr>
                        <a:t>76%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5691898"/>
                  </a:ext>
                </a:extLst>
              </a:tr>
            </a:tbl>
          </a:graphicData>
        </a:graphic>
      </p:graphicFrame>
    </p:spTree>
    <p:extLst>
      <p:ext uri="{BB962C8B-B14F-4D97-AF65-F5344CB8AC3E}">
        <p14:creationId xmlns:p14="http://schemas.microsoft.com/office/powerpoint/2010/main" val="32113914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28109D1-9F08-8379-3347-1FFE887CD9A0}"/>
              </a:ext>
            </a:extLst>
          </p:cNvPr>
          <p:cNvSpPr>
            <a:spLocks/>
          </p:cNvSpPr>
          <p:nvPr/>
        </p:nvSpPr>
        <p:spPr>
          <a:xfrm>
            <a:off x="615956" y="1152023"/>
            <a:ext cx="11123857" cy="4821901"/>
          </a:xfrm>
          <a:prstGeom prst="rect">
            <a:avLst/>
          </a:prstGeom>
          <a:solidFill>
            <a:sysClr val="window" lastClr="FFFFFF"/>
          </a:solidFill>
          <a:ln w="19050" cap="flat" cmpd="sng" algn="ctr">
            <a:solidFill>
              <a:srgbClr val="1D57A5">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E7E6E6"/>
              </a:solidFill>
              <a:effectLst/>
              <a:uLnTx/>
              <a:uFillTx/>
              <a:latin typeface="Calibri" panose="020F0502020204030204"/>
            </a:endParaRPr>
          </a:p>
        </p:txBody>
      </p:sp>
      <p:sp>
        <p:nvSpPr>
          <p:cNvPr id="5" name="Slide Number Placeholder 4">
            <a:extLst>
              <a:ext uri="{FF2B5EF4-FFF2-40B4-BE49-F238E27FC236}">
                <a16:creationId xmlns:a16="http://schemas.microsoft.com/office/drawing/2014/main" id="{6AF3725F-24C2-2108-CCD6-C1BC07B14310}"/>
              </a:ext>
            </a:extLst>
          </p:cNvPr>
          <p:cNvSpPr>
            <a:spLocks noGrp="1"/>
          </p:cNvSpPr>
          <p:nvPr>
            <p:ph type="sldNum" sz="quarter" idx="11"/>
          </p:nvPr>
        </p:nvSpPr>
        <p:spPr/>
        <p:txBody>
          <a:bodyPr/>
          <a:lstStyle/>
          <a:p>
            <a:fld id="{344369E4-5DE7-46E5-874E-4FD437973785}" type="slidenum">
              <a:rPr lang="en-GB" smtClean="0"/>
              <a:pPr/>
              <a:t>36</a:t>
            </a:fld>
            <a:endParaRPr lang="en-GB" sz="1400"/>
          </a:p>
        </p:txBody>
      </p:sp>
      <p:sp>
        <p:nvSpPr>
          <p:cNvPr id="13" name="TextBox 12">
            <a:extLst>
              <a:ext uri="{FF2B5EF4-FFF2-40B4-BE49-F238E27FC236}">
                <a16:creationId xmlns:a16="http://schemas.microsoft.com/office/drawing/2014/main" id="{71A55ACA-23D8-5AC0-1899-E6435D3FEFEE}"/>
              </a:ext>
            </a:extLst>
          </p:cNvPr>
          <p:cNvSpPr txBox="1"/>
          <p:nvPr/>
        </p:nvSpPr>
        <p:spPr>
          <a:xfrm>
            <a:off x="626581" y="1161712"/>
            <a:ext cx="7919094" cy="261610"/>
          </a:xfrm>
          <a:prstGeom prst="rect">
            <a:avLst/>
          </a:prstGeom>
          <a:noFill/>
        </p:spPr>
        <p:txBody>
          <a:bodyPr wrap="square" lIns="90000" rIns="90000" rtlCol="0">
            <a:spAutoFit/>
          </a:bodyPr>
          <a:lstStyle/>
          <a:p>
            <a:r>
              <a:rPr lang="en-GB" sz="1100" b="1" dirty="0">
                <a:solidFill>
                  <a:srgbClr val="1D57A5">
                    <a:lumMod val="50000"/>
                  </a:srgbClr>
                </a:solidFill>
                <a:cs typeface="Arial" panose="020B0604020202020204" pitchFamily="34" charset="0"/>
              </a:rPr>
              <a:t>Official registering by reasons for testing </a:t>
            </a:r>
            <a:r>
              <a:rPr lang="en-US" sz="1100" b="1" dirty="0">
                <a:solidFill>
                  <a:srgbClr val="1D57A5">
                    <a:lumMod val="50000"/>
                  </a:srgbClr>
                </a:solidFill>
                <a:cs typeface="Arial" panose="020B0604020202020204" pitchFamily="34" charset="0"/>
              </a:rPr>
              <a:t>| </a:t>
            </a:r>
            <a:r>
              <a:rPr lang="en-GB" sz="1100" b="1" dirty="0">
                <a:solidFill>
                  <a:srgbClr val="1D57A5">
                    <a:lumMod val="50000"/>
                  </a:srgbClr>
                </a:solidFill>
                <a:cs typeface="Arial" panose="020B0604020202020204" pitchFamily="34" charset="0"/>
              </a:rPr>
              <a:t>All who tested</a:t>
            </a:r>
            <a:endParaRPr lang="en-US" sz="1100" b="1" dirty="0">
              <a:solidFill>
                <a:srgbClr val="1D57A5">
                  <a:lumMod val="50000"/>
                </a:srgbClr>
              </a:solidFill>
              <a:cs typeface="Arial" panose="020B0604020202020204" pitchFamily="34" charset="0"/>
            </a:endParaRPr>
          </a:p>
        </p:txBody>
      </p:sp>
      <p:sp>
        <p:nvSpPr>
          <p:cNvPr id="3" name="Footer Placeholder 3">
            <a:extLst>
              <a:ext uri="{FF2B5EF4-FFF2-40B4-BE49-F238E27FC236}">
                <a16:creationId xmlns:a16="http://schemas.microsoft.com/office/drawing/2014/main" id="{8A80ACAF-CD72-67F7-D9E6-2B45C56BF171}"/>
              </a:ext>
            </a:extLst>
          </p:cNvPr>
          <p:cNvSpPr>
            <a:spLocks noGrp="1"/>
          </p:cNvSpPr>
          <p:nvPr>
            <p:ph type="ftr" sz="quarter" idx="10"/>
          </p:nvPr>
        </p:nvSpPr>
        <p:spPr>
          <a:xfrm>
            <a:off x="881189" y="6329577"/>
            <a:ext cx="10100576" cy="3636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Source: Basis Research, Public Perceptions. </a:t>
            </a:r>
            <a:r>
              <a:rPr lang="en-US" dirty="0"/>
              <a:t>C17a. You mentioned that your last lateral flow test was positive/negative. Which, if any, of the following did you do once you'd taken your most recent rapid lateral flow test?</a:t>
            </a:r>
            <a:r>
              <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 </a:t>
            </a:r>
            <a:endParaRPr kumimoji="0" lang="en-US"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Base: All </a:t>
            </a:r>
            <a:r>
              <a:rPr lang="en-GB" dirty="0"/>
              <a:t>who tested: Total (n=c.570),Those checking symptoms or having had contact with a positive case (n=c.290), Those testing to enable (n=c.115), Those testing because they were asked to (n=c.47), Those testing due to contact with COVID-19 (n=c.110), Those testing for peace of mind (n=c.180), Those testing because it’s the right thing to do (n=c.130) </a:t>
            </a:r>
            <a:endPar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endParaRPr>
          </a:p>
        </p:txBody>
      </p:sp>
      <p:graphicFrame>
        <p:nvGraphicFramePr>
          <p:cNvPr id="4" name="Chart 3">
            <a:extLst>
              <a:ext uri="{FF2B5EF4-FFF2-40B4-BE49-F238E27FC236}">
                <a16:creationId xmlns:a16="http://schemas.microsoft.com/office/drawing/2014/main" id="{A53035DA-522F-2C94-901A-540CE9AC4405}"/>
              </a:ext>
            </a:extLst>
          </p:cNvPr>
          <p:cNvGraphicFramePr/>
          <p:nvPr>
            <p:extLst>
              <p:ext uri="{D42A27DB-BD31-4B8C-83A1-F6EECF244321}">
                <p14:modId xmlns:p14="http://schemas.microsoft.com/office/powerpoint/2010/main" val="338087844"/>
              </p:ext>
            </p:extLst>
          </p:nvPr>
        </p:nvGraphicFramePr>
        <p:xfrm>
          <a:off x="626581" y="1475397"/>
          <a:ext cx="11113231" cy="43563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89622738"/>
      </p:ext>
    </p:extLst>
  </p:cSld>
  <p:clrMapOvr>
    <a:masterClrMapping/>
  </p:clrMapOvr>
  <p:extLst>
    <p:ext uri="{6950BFC3-D8DA-4A85-94F7-54DA5524770B}">
      <p188:commentRel xmlns:p188="http://schemas.microsoft.com/office/powerpoint/2018/8/main" r:id="rId3"/>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28109D1-9F08-8379-3347-1FFE887CD9A0}"/>
              </a:ext>
            </a:extLst>
          </p:cNvPr>
          <p:cNvSpPr>
            <a:spLocks/>
          </p:cNvSpPr>
          <p:nvPr/>
        </p:nvSpPr>
        <p:spPr>
          <a:xfrm>
            <a:off x="615956" y="1152023"/>
            <a:ext cx="11123857" cy="4821901"/>
          </a:xfrm>
          <a:prstGeom prst="rect">
            <a:avLst/>
          </a:prstGeom>
          <a:solidFill>
            <a:sysClr val="window" lastClr="FFFFFF"/>
          </a:solidFill>
          <a:ln w="19050" cap="flat" cmpd="sng" algn="ctr">
            <a:solidFill>
              <a:srgbClr val="1D57A5">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E7E6E6"/>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6AF3725F-24C2-2108-CCD6-C1BC07B14310}"/>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007C9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endParaRPr>
          </a:p>
        </p:txBody>
      </p:sp>
      <p:graphicFrame>
        <p:nvGraphicFramePr>
          <p:cNvPr id="4" name="Chart 3">
            <a:extLst>
              <a:ext uri="{FF2B5EF4-FFF2-40B4-BE49-F238E27FC236}">
                <a16:creationId xmlns:a16="http://schemas.microsoft.com/office/drawing/2014/main" id="{A53035DA-522F-2C94-901A-540CE9AC4405}"/>
              </a:ext>
            </a:extLst>
          </p:cNvPr>
          <p:cNvGraphicFramePr/>
          <p:nvPr>
            <p:extLst>
              <p:ext uri="{D42A27DB-BD31-4B8C-83A1-F6EECF244321}">
                <p14:modId xmlns:p14="http://schemas.microsoft.com/office/powerpoint/2010/main" val="3089985458"/>
              </p:ext>
            </p:extLst>
          </p:nvPr>
        </p:nvGraphicFramePr>
        <p:xfrm>
          <a:off x="626581" y="1475397"/>
          <a:ext cx="11113231" cy="4356367"/>
        </p:xfrm>
        <a:graphic>
          <a:graphicData uri="http://schemas.openxmlformats.org/drawingml/2006/chart">
            <c:chart xmlns:c="http://schemas.openxmlformats.org/drawingml/2006/chart" xmlns:r="http://schemas.openxmlformats.org/officeDocument/2006/relationships" r:id="rId3"/>
          </a:graphicData>
        </a:graphic>
      </p:graphicFrame>
      <p:sp>
        <p:nvSpPr>
          <p:cNvPr id="9" name="Footer Placeholder 3">
            <a:extLst>
              <a:ext uri="{FF2B5EF4-FFF2-40B4-BE49-F238E27FC236}">
                <a16:creationId xmlns:a16="http://schemas.microsoft.com/office/drawing/2014/main" id="{FA2E76E7-4B26-FF6D-978F-DE1E7A8049F1}"/>
              </a:ext>
            </a:extLst>
          </p:cNvPr>
          <p:cNvSpPr txBox="1">
            <a:spLocks/>
          </p:cNvSpPr>
          <p:nvPr/>
        </p:nvSpPr>
        <p:spPr>
          <a:xfrm>
            <a:off x="881189" y="6329577"/>
            <a:ext cx="10007606" cy="363600"/>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Source: Basis Research, Interim COVID-19 Survey / COVID Pilot / Public Perceptions </a:t>
            </a:r>
            <a:r>
              <a:rPr lang="en-US" dirty="0"/>
              <a:t>D7: Where did you try to order / obtain these rapid lateral flow test kits from? / D5: And have you tried to order / obtain any rapid lateral flow tests in the last 2 weeks from anywhere else (excluding Gov.uk)? / G5. Have you tried to order / obtain any rapid lateral flow tests from the following sources in the last 2 weeks?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Base: All </a:t>
            </a:r>
            <a:r>
              <a:rPr lang="en-GB" dirty="0"/>
              <a:t>who tested: Those ordering tests from any channel in the last 2 weeks (n=c.420), Those taken an LFD in the last 2 weeks (n=c.500), Registered most recent test through official channels (n=c.160), Reported most recent test through unofficial channels (n=c.360)</a:t>
            </a:r>
            <a:endPar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E93AD4F2-523F-205E-43C0-5A4B1B7EB918}"/>
              </a:ext>
            </a:extLst>
          </p:cNvPr>
          <p:cNvSpPr txBox="1"/>
          <p:nvPr/>
        </p:nvSpPr>
        <p:spPr>
          <a:xfrm>
            <a:off x="626581" y="1161712"/>
            <a:ext cx="7919094" cy="261610"/>
          </a:xfrm>
          <a:prstGeom prst="rect">
            <a:avLst/>
          </a:prstGeom>
          <a:noFill/>
        </p:spPr>
        <p:txBody>
          <a:bodyPr wrap="square" lIns="90000" rIns="90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1D57A5">
                    <a:lumMod val="50000"/>
                  </a:srgbClr>
                </a:solidFill>
                <a:effectLst/>
                <a:uLnTx/>
                <a:uFillTx/>
                <a:latin typeface="Arial" panose="020B0604020202020204"/>
                <a:ea typeface="+mn-ea"/>
                <a:cs typeface="Arial" panose="020B0604020202020204" pitchFamily="34" charset="0"/>
              </a:rPr>
              <a:t>Ordering, taking and </a:t>
            </a:r>
            <a:r>
              <a:rPr lang="en-GB" sz="1100" b="1" dirty="0">
                <a:solidFill>
                  <a:srgbClr val="1D57A5">
                    <a:lumMod val="50000"/>
                  </a:srgbClr>
                </a:solidFill>
                <a:latin typeface="Arial" panose="020B0604020202020204"/>
                <a:cs typeface="Arial" panose="020B0604020202020204" pitchFamily="34" charset="0"/>
              </a:rPr>
              <a:t>registering</a:t>
            </a:r>
            <a:r>
              <a:rPr kumimoji="0" lang="en-GB" sz="1100" b="1" i="0" u="none" strike="noStrike" kern="1200" cap="none" spc="0" normalizeH="0" baseline="0" noProof="0" dirty="0">
                <a:ln>
                  <a:noFill/>
                </a:ln>
                <a:solidFill>
                  <a:srgbClr val="1D57A5">
                    <a:lumMod val="50000"/>
                  </a:srgbClr>
                </a:solidFill>
                <a:effectLst/>
                <a:uLnTx/>
                <a:uFillTx/>
                <a:latin typeface="Arial" panose="020B0604020202020204"/>
                <a:ea typeface="+mn-ea"/>
                <a:cs typeface="Arial" panose="020B0604020202020204" pitchFamily="34" charset="0"/>
              </a:rPr>
              <a:t> LFDs</a:t>
            </a:r>
            <a:endParaRPr kumimoji="0" lang="en-US" sz="1100" b="1" i="0" u="none" strike="noStrike" kern="1200" cap="none" spc="0" normalizeH="0" baseline="0" noProof="0" dirty="0">
              <a:ln>
                <a:noFill/>
              </a:ln>
              <a:solidFill>
                <a:srgbClr val="1D57A5">
                  <a:lumMod val="50000"/>
                </a:srgbClr>
              </a:solidFill>
              <a:effectLst/>
              <a:uLnTx/>
              <a:uFillTx/>
              <a:latin typeface="Arial" panose="020B0604020202020204"/>
              <a:ea typeface="+mn-ea"/>
              <a:cs typeface="Arial" panose="020B0604020202020204" pitchFamily="34" charset="0"/>
            </a:endParaRPr>
          </a:p>
        </p:txBody>
      </p:sp>
    </p:spTree>
    <p:extLst>
      <p:ext uri="{BB962C8B-B14F-4D97-AF65-F5344CB8AC3E}">
        <p14:creationId xmlns:p14="http://schemas.microsoft.com/office/powerpoint/2010/main" val="31630780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8E8BC1-08B3-3306-3EFD-49387E04C49C}"/>
              </a:ext>
            </a:extLst>
          </p:cNvPr>
          <p:cNvSpPr>
            <a:spLocks/>
          </p:cNvSpPr>
          <p:nvPr/>
        </p:nvSpPr>
        <p:spPr>
          <a:xfrm>
            <a:off x="615956" y="1152023"/>
            <a:ext cx="11123857" cy="4821901"/>
          </a:xfrm>
          <a:prstGeom prst="rect">
            <a:avLst/>
          </a:prstGeom>
          <a:solidFill>
            <a:sysClr val="window" lastClr="FFFFFF"/>
          </a:solidFill>
          <a:ln w="19050" cap="flat" cmpd="sng" algn="ctr">
            <a:solidFill>
              <a:srgbClr val="1D57A5">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E7E6E6"/>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1727C86-FCF5-57FA-2E67-10D5CDD45B68}"/>
              </a:ext>
            </a:extLst>
          </p:cNvPr>
          <p:cNvSpPr txBox="1"/>
          <p:nvPr/>
        </p:nvSpPr>
        <p:spPr>
          <a:xfrm>
            <a:off x="626581" y="1161712"/>
            <a:ext cx="7919094" cy="261610"/>
          </a:xfrm>
          <a:prstGeom prst="rect">
            <a:avLst/>
          </a:prstGeom>
          <a:noFill/>
        </p:spPr>
        <p:txBody>
          <a:bodyPr wrap="square" lIns="90000" rIns="90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D57A5">
                    <a:lumMod val="50000"/>
                  </a:srgbClr>
                </a:solidFill>
                <a:effectLst/>
                <a:uLnTx/>
                <a:uFillTx/>
                <a:latin typeface="Arial" panose="020B0604020202020204"/>
                <a:ea typeface="+mn-ea"/>
                <a:cs typeface="Arial" panose="020B0604020202020204" pitchFamily="34" charset="0"/>
              </a:rPr>
              <a:t>Official LFD results registered vs estimated LFD taken | week commencing 2 week rolling view (in millions)</a:t>
            </a:r>
          </a:p>
        </p:txBody>
      </p:sp>
      <p:graphicFrame>
        <p:nvGraphicFramePr>
          <p:cNvPr id="8" name="Chart 7">
            <a:extLst>
              <a:ext uri="{FF2B5EF4-FFF2-40B4-BE49-F238E27FC236}">
                <a16:creationId xmlns:a16="http://schemas.microsoft.com/office/drawing/2014/main" id="{E73A1378-9DCD-DAE3-8533-E843EDBB4510}"/>
              </a:ext>
            </a:extLst>
          </p:cNvPr>
          <p:cNvGraphicFramePr/>
          <p:nvPr/>
        </p:nvGraphicFramePr>
        <p:xfrm>
          <a:off x="965771" y="1398398"/>
          <a:ext cx="10774041" cy="3959632"/>
        </p:xfrm>
        <a:graphic>
          <a:graphicData uri="http://schemas.openxmlformats.org/drawingml/2006/chart">
            <c:chart xmlns:c="http://schemas.openxmlformats.org/drawingml/2006/chart" xmlns:r="http://schemas.openxmlformats.org/officeDocument/2006/relationships" r:id="rId3"/>
          </a:graphicData>
        </a:graphic>
      </p:graphicFrame>
      <p:sp>
        <p:nvSpPr>
          <p:cNvPr id="11" name="Footer Placeholder 3">
            <a:extLst>
              <a:ext uri="{FF2B5EF4-FFF2-40B4-BE49-F238E27FC236}">
                <a16:creationId xmlns:a16="http://schemas.microsoft.com/office/drawing/2014/main" id="{C1C4163B-FD1D-C8C3-C12B-C500DA210B47}"/>
              </a:ext>
            </a:extLst>
          </p:cNvPr>
          <p:cNvSpPr txBox="1">
            <a:spLocks/>
          </p:cNvSpPr>
          <p:nvPr/>
        </p:nvSpPr>
        <p:spPr>
          <a:xfrm>
            <a:off x="838200" y="6438850"/>
            <a:ext cx="10007606" cy="363600"/>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888888"/>
              </a:buClr>
              <a:buSzPts val="1200"/>
              <a:buFontTx/>
              <a:buNone/>
              <a:tabLst/>
              <a:defRPr/>
            </a:pPr>
            <a:r>
              <a:rPr kumimoji="0" lang="en-US" sz="800" b="0" i="0" u="none" strike="noStrike" kern="1200" cap="none" spc="0" normalizeH="0" baseline="0" noProof="0" dirty="0">
                <a:ln>
                  <a:noFill/>
                </a:ln>
                <a:solidFill>
                  <a:srgbClr val="007C91"/>
                </a:solidFill>
                <a:effectLst/>
                <a:uLnTx/>
                <a:uFillTx/>
                <a:latin typeface="Arial"/>
                <a:ea typeface="+mn-ea"/>
                <a:cs typeface="Arial"/>
              </a:rPr>
              <a:t>Source: Basis Research, Interim COVID-19 Survey / LFD Demand and Fulfilment Survey / COVID Pilot / Public Perceptions Tracker. B1b / B3a / G1b / C9. When did you last take a COVID-19 test? D1 / B3aa / G1c / C19. In the last 2 weeks, how many rapid lateral flow tests, if any, have you personally taken in total? Base: All respondents (</a:t>
            </a:r>
            <a:r>
              <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n=c.1000 per wave)</a:t>
            </a:r>
          </a:p>
          <a:p>
            <a:pPr marL="0" marR="0" lvl="0" indent="0" algn="l" defTabSz="914400" rtl="0" eaLnBrk="1" fontAlgn="auto" latinLnBrk="0" hangingPunct="1">
              <a:lnSpc>
                <a:spcPct val="100000"/>
              </a:lnSpc>
              <a:spcBef>
                <a:spcPts val="0"/>
              </a:spcBef>
              <a:spcAft>
                <a:spcPts val="0"/>
              </a:spcAft>
              <a:buClr>
                <a:srgbClr val="888888"/>
              </a:buClr>
              <a:buSzPts val="1200"/>
              <a:buFontTx/>
              <a:buNone/>
              <a:tabLst/>
              <a:defRPr/>
            </a:pPr>
            <a:r>
              <a:rPr lang="en-GB" dirty="0">
                <a:solidFill>
                  <a:srgbClr val="007C91"/>
                </a:solidFill>
                <a:latin typeface="Arial" panose="020B0604020202020204" pitchFamily="34" charset="0"/>
                <a:cs typeface="Arial" panose="020B0604020202020204" pitchFamily="34" charset="0"/>
              </a:rPr>
              <a:t>Official data from ‘</a:t>
            </a:r>
            <a:r>
              <a:rPr lang="en-US" dirty="0">
                <a:solidFill>
                  <a:srgbClr val="007C91"/>
                </a:solidFill>
                <a:latin typeface="Arial" panose="020B0604020202020204" pitchFamily="34" charset="0"/>
                <a:cs typeface="Arial" panose="020B0604020202020204" pitchFamily="34" charset="0"/>
              </a:rPr>
              <a:t>PS_1059 General Public Coronavirus Testing Behaviours April 2023’ document</a:t>
            </a:r>
            <a:endParaRPr kumimoji="0" lang="en-US" sz="800" b="0" i="0" u="none" strike="noStrike" kern="1200" cap="none" spc="0" normalizeH="0" baseline="0" noProof="0" dirty="0">
              <a:ln>
                <a:noFill/>
              </a:ln>
              <a:solidFill>
                <a:srgbClr val="007C91"/>
              </a:solidFill>
              <a:effectLst/>
              <a:uLnTx/>
              <a:uFillTx/>
              <a:latin typeface="Arial"/>
              <a:ea typeface="+mn-ea"/>
              <a:cs typeface="Arial"/>
            </a:endParaRPr>
          </a:p>
        </p:txBody>
      </p:sp>
      <p:sp>
        <p:nvSpPr>
          <p:cNvPr id="14" name="TextBox 13">
            <a:extLst>
              <a:ext uri="{FF2B5EF4-FFF2-40B4-BE49-F238E27FC236}">
                <a16:creationId xmlns:a16="http://schemas.microsoft.com/office/drawing/2014/main" id="{4D4364F9-CAE2-80EF-D30F-FF2C95ABBCD9}"/>
              </a:ext>
            </a:extLst>
          </p:cNvPr>
          <p:cNvSpPr txBox="1"/>
          <p:nvPr/>
        </p:nvSpPr>
        <p:spPr>
          <a:xfrm>
            <a:off x="565586" y="4945443"/>
            <a:ext cx="785611" cy="338554"/>
          </a:xfrm>
          <a:prstGeom prst="rect">
            <a:avLst/>
          </a:prstGeom>
          <a:noFill/>
        </p:spPr>
        <p:txBody>
          <a:bodyPr wrap="square" rtlCol="0">
            <a:spAutoFit/>
          </a:bodyPr>
          <a:lstStyle/>
          <a:p>
            <a:pPr algn="r"/>
            <a:r>
              <a:rPr lang="en-US" sz="800" i="1" dirty="0">
                <a:solidFill>
                  <a:schemeClr val="tx1">
                    <a:lumMod val="65000"/>
                    <a:lumOff val="35000"/>
                  </a:schemeClr>
                </a:solidFill>
              </a:rPr>
              <a:t>w/c 2 week rolling</a:t>
            </a:r>
            <a:endParaRPr lang="en-GB" sz="800" i="1" dirty="0">
              <a:solidFill>
                <a:schemeClr val="tx1">
                  <a:lumMod val="65000"/>
                  <a:lumOff val="35000"/>
                </a:schemeClr>
              </a:solidFill>
            </a:endParaRPr>
          </a:p>
        </p:txBody>
      </p:sp>
      <p:sp>
        <p:nvSpPr>
          <p:cNvPr id="15" name="TextBox 14">
            <a:extLst>
              <a:ext uri="{FF2B5EF4-FFF2-40B4-BE49-F238E27FC236}">
                <a16:creationId xmlns:a16="http://schemas.microsoft.com/office/drawing/2014/main" id="{77F78020-168B-F528-915C-06D3BCD57CF3}"/>
              </a:ext>
            </a:extLst>
          </p:cNvPr>
          <p:cNvSpPr txBox="1"/>
          <p:nvPr/>
        </p:nvSpPr>
        <p:spPr>
          <a:xfrm>
            <a:off x="565586" y="5446406"/>
            <a:ext cx="785611" cy="338554"/>
          </a:xfrm>
          <a:prstGeom prst="rect">
            <a:avLst/>
          </a:prstGeom>
          <a:noFill/>
        </p:spPr>
        <p:txBody>
          <a:bodyPr wrap="square" rtlCol="0">
            <a:spAutoFit/>
          </a:bodyPr>
          <a:lstStyle/>
          <a:p>
            <a:pPr algn="r"/>
            <a:r>
              <a:rPr lang="en-US" sz="800" i="1" dirty="0">
                <a:solidFill>
                  <a:schemeClr val="tx1">
                    <a:lumMod val="65000"/>
                    <a:lumOff val="35000"/>
                  </a:schemeClr>
                </a:solidFill>
              </a:rPr>
              <a:t>Equivalent survey dates</a:t>
            </a:r>
            <a:endParaRPr lang="en-GB" sz="800" i="1" dirty="0">
              <a:solidFill>
                <a:schemeClr val="tx1">
                  <a:lumMod val="65000"/>
                  <a:lumOff val="35000"/>
                </a:schemeClr>
              </a:solidFill>
            </a:endParaRPr>
          </a:p>
        </p:txBody>
      </p:sp>
      <p:graphicFrame>
        <p:nvGraphicFramePr>
          <p:cNvPr id="16" name="Table 16">
            <a:extLst>
              <a:ext uri="{FF2B5EF4-FFF2-40B4-BE49-F238E27FC236}">
                <a16:creationId xmlns:a16="http://schemas.microsoft.com/office/drawing/2014/main" id="{A8C5EC4B-C740-15BF-A40B-3E3D93081F10}"/>
              </a:ext>
            </a:extLst>
          </p:cNvPr>
          <p:cNvGraphicFramePr>
            <a:graphicFrameLocks noGrp="1"/>
          </p:cNvGraphicFramePr>
          <p:nvPr/>
        </p:nvGraphicFramePr>
        <p:xfrm>
          <a:off x="1307204" y="5345808"/>
          <a:ext cx="10189568" cy="539750"/>
        </p:xfrm>
        <a:graphic>
          <a:graphicData uri="http://schemas.openxmlformats.org/drawingml/2006/table">
            <a:tbl>
              <a:tblPr firstRow="1" bandRow="1">
                <a:tableStyleId>{5C22544A-7EE6-4342-B048-85BDC9FD1C3A}</a:tableStyleId>
              </a:tblPr>
              <a:tblGrid>
                <a:gridCol w="318424">
                  <a:extLst>
                    <a:ext uri="{9D8B030D-6E8A-4147-A177-3AD203B41FA5}">
                      <a16:colId xmlns:a16="http://schemas.microsoft.com/office/drawing/2014/main" val="3680996357"/>
                    </a:ext>
                  </a:extLst>
                </a:gridCol>
                <a:gridCol w="318424">
                  <a:extLst>
                    <a:ext uri="{9D8B030D-6E8A-4147-A177-3AD203B41FA5}">
                      <a16:colId xmlns:a16="http://schemas.microsoft.com/office/drawing/2014/main" val="3774042340"/>
                    </a:ext>
                  </a:extLst>
                </a:gridCol>
                <a:gridCol w="318424">
                  <a:extLst>
                    <a:ext uri="{9D8B030D-6E8A-4147-A177-3AD203B41FA5}">
                      <a16:colId xmlns:a16="http://schemas.microsoft.com/office/drawing/2014/main" val="1431528836"/>
                    </a:ext>
                  </a:extLst>
                </a:gridCol>
                <a:gridCol w="318424">
                  <a:extLst>
                    <a:ext uri="{9D8B030D-6E8A-4147-A177-3AD203B41FA5}">
                      <a16:colId xmlns:a16="http://schemas.microsoft.com/office/drawing/2014/main" val="3759907115"/>
                    </a:ext>
                  </a:extLst>
                </a:gridCol>
                <a:gridCol w="318424">
                  <a:extLst>
                    <a:ext uri="{9D8B030D-6E8A-4147-A177-3AD203B41FA5}">
                      <a16:colId xmlns:a16="http://schemas.microsoft.com/office/drawing/2014/main" val="2854140967"/>
                    </a:ext>
                  </a:extLst>
                </a:gridCol>
                <a:gridCol w="318424">
                  <a:extLst>
                    <a:ext uri="{9D8B030D-6E8A-4147-A177-3AD203B41FA5}">
                      <a16:colId xmlns:a16="http://schemas.microsoft.com/office/drawing/2014/main" val="19394623"/>
                    </a:ext>
                  </a:extLst>
                </a:gridCol>
                <a:gridCol w="318424">
                  <a:extLst>
                    <a:ext uri="{9D8B030D-6E8A-4147-A177-3AD203B41FA5}">
                      <a16:colId xmlns:a16="http://schemas.microsoft.com/office/drawing/2014/main" val="1711995271"/>
                    </a:ext>
                  </a:extLst>
                </a:gridCol>
                <a:gridCol w="318424">
                  <a:extLst>
                    <a:ext uri="{9D8B030D-6E8A-4147-A177-3AD203B41FA5}">
                      <a16:colId xmlns:a16="http://schemas.microsoft.com/office/drawing/2014/main" val="1464408118"/>
                    </a:ext>
                  </a:extLst>
                </a:gridCol>
                <a:gridCol w="318424">
                  <a:extLst>
                    <a:ext uri="{9D8B030D-6E8A-4147-A177-3AD203B41FA5}">
                      <a16:colId xmlns:a16="http://schemas.microsoft.com/office/drawing/2014/main" val="1727886191"/>
                    </a:ext>
                  </a:extLst>
                </a:gridCol>
                <a:gridCol w="318424">
                  <a:extLst>
                    <a:ext uri="{9D8B030D-6E8A-4147-A177-3AD203B41FA5}">
                      <a16:colId xmlns:a16="http://schemas.microsoft.com/office/drawing/2014/main" val="3698636973"/>
                    </a:ext>
                  </a:extLst>
                </a:gridCol>
                <a:gridCol w="318424">
                  <a:extLst>
                    <a:ext uri="{9D8B030D-6E8A-4147-A177-3AD203B41FA5}">
                      <a16:colId xmlns:a16="http://schemas.microsoft.com/office/drawing/2014/main" val="2048643027"/>
                    </a:ext>
                  </a:extLst>
                </a:gridCol>
                <a:gridCol w="318424">
                  <a:extLst>
                    <a:ext uri="{9D8B030D-6E8A-4147-A177-3AD203B41FA5}">
                      <a16:colId xmlns:a16="http://schemas.microsoft.com/office/drawing/2014/main" val="2930661402"/>
                    </a:ext>
                  </a:extLst>
                </a:gridCol>
                <a:gridCol w="318424">
                  <a:extLst>
                    <a:ext uri="{9D8B030D-6E8A-4147-A177-3AD203B41FA5}">
                      <a16:colId xmlns:a16="http://schemas.microsoft.com/office/drawing/2014/main" val="400154610"/>
                    </a:ext>
                  </a:extLst>
                </a:gridCol>
                <a:gridCol w="318424">
                  <a:extLst>
                    <a:ext uri="{9D8B030D-6E8A-4147-A177-3AD203B41FA5}">
                      <a16:colId xmlns:a16="http://schemas.microsoft.com/office/drawing/2014/main" val="2441902976"/>
                    </a:ext>
                  </a:extLst>
                </a:gridCol>
                <a:gridCol w="318424">
                  <a:extLst>
                    <a:ext uri="{9D8B030D-6E8A-4147-A177-3AD203B41FA5}">
                      <a16:colId xmlns:a16="http://schemas.microsoft.com/office/drawing/2014/main" val="4202144608"/>
                    </a:ext>
                  </a:extLst>
                </a:gridCol>
                <a:gridCol w="318424">
                  <a:extLst>
                    <a:ext uri="{9D8B030D-6E8A-4147-A177-3AD203B41FA5}">
                      <a16:colId xmlns:a16="http://schemas.microsoft.com/office/drawing/2014/main" val="1075685722"/>
                    </a:ext>
                  </a:extLst>
                </a:gridCol>
                <a:gridCol w="318424">
                  <a:extLst>
                    <a:ext uri="{9D8B030D-6E8A-4147-A177-3AD203B41FA5}">
                      <a16:colId xmlns:a16="http://schemas.microsoft.com/office/drawing/2014/main" val="335864063"/>
                    </a:ext>
                  </a:extLst>
                </a:gridCol>
                <a:gridCol w="318424">
                  <a:extLst>
                    <a:ext uri="{9D8B030D-6E8A-4147-A177-3AD203B41FA5}">
                      <a16:colId xmlns:a16="http://schemas.microsoft.com/office/drawing/2014/main" val="3075634947"/>
                    </a:ext>
                  </a:extLst>
                </a:gridCol>
                <a:gridCol w="318424">
                  <a:extLst>
                    <a:ext uri="{9D8B030D-6E8A-4147-A177-3AD203B41FA5}">
                      <a16:colId xmlns:a16="http://schemas.microsoft.com/office/drawing/2014/main" val="319918347"/>
                    </a:ext>
                  </a:extLst>
                </a:gridCol>
                <a:gridCol w="318424">
                  <a:extLst>
                    <a:ext uri="{9D8B030D-6E8A-4147-A177-3AD203B41FA5}">
                      <a16:colId xmlns:a16="http://schemas.microsoft.com/office/drawing/2014/main" val="1320256500"/>
                    </a:ext>
                  </a:extLst>
                </a:gridCol>
                <a:gridCol w="318424">
                  <a:extLst>
                    <a:ext uri="{9D8B030D-6E8A-4147-A177-3AD203B41FA5}">
                      <a16:colId xmlns:a16="http://schemas.microsoft.com/office/drawing/2014/main" val="794093239"/>
                    </a:ext>
                  </a:extLst>
                </a:gridCol>
                <a:gridCol w="318424">
                  <a:extLst>
                    <a:ext uri="{9D8B030D-6E8A-4147-A177-3AD203B41FA5}">
                      <a16:colId xmlns:a16="http://schemas.microsoft.com/office/drawing/2014/main" val="1459823901"/>
                    </a:ext>
                  </a:extLst>
                </a:gridCol>
                <a:gridCol w="318424">
                  <a:extLst>
                    <a:ext uri="{9D8B030D-6E8A-4147-A177-3AD203B41FA5}">
                      <a16:colId xmlns:a16="http://schemas.microsoft.com/office/drawing/2014/main" val="3972127358"/>
                    </a:ext>
                  </a:extLst>
                </a:gridCol>
                <a:gridCol w="318424">
                  <a:extLst>
                    <a:ext uri="{9D8B030D-6E8A-4147-A177-3AD203B41FA5}">
                      <a16:colId xmlns:a16="http://schemas.microsoft.com/office/drawing/2014/main" val="1683064211"/>
                    </a:ext>
                  </a:extLst>
                </a:gridCol>
                <a:gridCol w="318424">
                  <a:extLst>
                    <a:ext uri="{9D8B030D-6E8A-4147-A177-3AD203B41FA5}">
                      <a16:colId xmlns:a16="http://schemas.microsoft.com/office/drawing/2014/main" val="1288751609"/>
                    </a:ext>
                  </a:extLst>
                </a:gridCol>
                <a:gridCol w="318424">
                  <a:extLst>
                    <a:ext uri="{9D8B030D-6E8A-4147-A177-3AD203B41FA5}">
                      <a16:colId xmlns:a16="http://schemas.microsoft.com/office/drawing/2014/main" val="318682771"/>
                    </a:ext>
                  </a:extLst>
                </a:gridCol>
                <a:gridCol w="318424">
                  <a:extLst>
                    <a:ext uri="{9D8B030D-6E8A-4147-A177-3AD203B41FA5}">
                      <a16:colId xmlns:a16="http://schemas.microsoft.com/office/drawing/2014/main" val="887959403"/>
                    </a:ext>
                  </a:extLst>
                </a:gridCol>
                <a:gridCol w="318424">
                  <a:extLst>
                    <a:ext uri="{9D8B030D-6E8A-4147-A177-3AD203B41FA5}">
                      <a16:colId xmlns:a16="http://schemas.microsoft.com/office/drawing/2014/main" val="2363472004"/>
                    </a:ext>
                  </a:extLst>
                </a:gridCol>
                <a:gridCol w="318424">
                  <a:extLst>
                    <a:ext uri="{9D8B030D-6E8A-4147-A177-3AD203B41FA5}">
                      <a16:colId xmlns:a16="http://schemas.microsoft.com/office/drawing/2014/main" val="3686049663"/>
                    </a:ext>
                  </a:extLst>
                </a:gridCol>
                <a:gridCol w="318424">
                  <a:extLst>
                    <a:ext uri="{9D8B030D-6E8A-4147-A177-3AD203B41FA5}">
                      <a16:colId xmlns:a16="http://schemas.microsoft.com/office/drawing/2014/main" val="1420061023"/>
                    </a:ext>
                  </a:extLst>
                </a:gridCol>
                <a:gridCol w="318424">
                  <a:extLst>
                    <a:ext uri="{9D8B030D-6E8A-4147-A177-3AD203B41FA5}">
                      <a16:colId xmlns:a16="http://schemas.microsoft.com/office/drawing/2014/main" val="3944316593"/>
                    </a:ext>
                  </a:extLst>
                </a:gridCol>
                <a:gridCol w="318424">
                  <a:extLst>
                    <a:ext uri="{9D8B030D-6E8A-4147-A177-3AD203B41FA5}">
                      <a16:colId xmlns:a16="http://schemas.microsoft.com/office/drawing/2014/main" val="1364627948"/>
                    </a:ext>
                  </a:extLst>
                </a:gridCol>
              </a:tblGrid>
              <a:tr h="223904">
                <a:tc>
                  <a:txBody>
                    <a:bodyPr/>
                    <a:lstStyle/>
                    <a:p>
                      <a:pPr algn="ctr" fontAlgn="b"/>
                      <a:r>
                        <a:rPr lang="en-GB" sz="700" b="0" i="0" kern="1200" dirty="0">
                          <a:solidFill>
                            <a:schemeClr val="tx1">
                              <a:lumMod val="65000"/>
                              <a:lumOff val="35000"/>
                            </a:schemeClr>
                          </a:solidFill>
                          <a:latin typeface="+mn-lt"/>
                          <a:ea typeface="+mn-ea"/>
                          <a:cs typeface="+mn-cs"/>
                        </a:rPr>
                        <a:t>3rd - 20th Dec '21</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US" sz="700" b="0" i="0" kern="1200" dirty="0">
                          <a:solidFill>
                            <a:schemeClr val="tx1">
                              <a:lumMod val="65000"/>
                              <a:lumOff val="35000"/>
                            </a:schemeClr>
                          </a:solidFill>
                          <a:latin typeface="+mn-lt"/>
                          <a:ea typeface="+mn-ea"/>
                          <a:cs typeface="+mn-cs"/>
                        </a:rPr>
                        <a:t>15th Dec - 4th Jan '22</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US" sz="700" b="0" i="0" kern="1200" dirty="0">
                          <a:solidFill>
                            <a:schemeClr val="tx1">
                              <a:lumMod val="65000"/>
                              <a:lumOff val="35000"/>
                            </a:schemeClr>
                          </a:solidFill>
                          <a:latin typeface="+mn-lt"/>
                          <a:ea typeface="+mn-ea"/>
                          <a:cs typeface="+mn-cs"/>
                        </a:rPr>
                        <a:t>31st Dec - 17th Jan '22</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GB" sz="700" b="0" i="0" kern="1200" dirty="0">
                          <a:solidFill>
                            <a:schemeClr val="tx1">
                              <a:lumMod val="65000"/>
                              <a:lumOff val="35000"/>
                            </a:schemeClr>
                          </a:solidFill>
                          <a:latin typeface="+mn-lt"/>
                          <a:ea typeface="+mn-ea"/>
                          <a:cs typeface="+mn-cs"/>
                        </a:rPr>
                        <a:t>14th - 31st Jan '22</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GB" sz="700" b="0" i="0" kern="1200" dirty="0">
                          <a:solidFill>
                            <a:schemeClr val="tx1">
                              <a:lumMod val="65000"/>
                              <a:lumOff val="35000"/>
                            </a:schemeClr>
                          </a:solidFill>
                          <a:latin typeface="+mn-lt"/>
                          <a:ea typeface="+mn-ea"/>
                          <a:cs typeface="+mn-cs"/>
                        </a:rPr>
                        <a:t>1st - 16th Feb '22</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700" b="0" i="0" kern="1200" dirty="0">
                        <a:solidFill>
                          <a:schemeClr val="tx1">
                            <a:lumMod val="65000"/>
                            <a:lumOff val="35000"/>
                          </a:schemeClr>
                        </a:solidFill>
                        <a:latin typeface="+mn-lt"/>
                        <a:ea typeface="+mn-ea"/>
                        <a:cs typeface="+mn-cs"/>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700" b="0" i="0" kern="1200">
                        <a:solidFill>
                          <a:schemeClr val="tx1">
                            <a:lumMod val="65000"/>
                            <a:lumOff val="35000"/>
                          </a:schemeClr>
                        </a:solidFill>
                        <a:latin typeface="+mn-lt"/>
                        <a:ea typeface="+mn-ea"/>
                        <a:cs typeface="+mn-cs"/>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700" b="0" i="0" kern="1200" dirty="0">
                        <a:solidFill>
                          <a:schemeClr val="tx1">
                            <a:lumMod val="65000"/>
                            <a:lumOff val="35000"/>
                          </a:schemeClr>
                        </a:solidFill>
                        <a:latin typeface="+mn-lt"/>
                        <a:ea typeface="+mn-ea"/>
                        <a:cs typeface="+mn-cs"/>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US" sz="700" b="0" i="0" kern="1200" dirty="0">
                          <a:solidFill>
                            <a:schemeClr val="tx1">
                              <a:lumMod val="65000"/>
                              <a:lumOff val="35000"/>
                            </a:schemeClr>
                          </a:solidFill>
                          <a:latin typeface="+mn-lt"/>
                          <a:ea typeface="+mn-ea"/>
                          <a:cs typeface="+mn-cs"/>
                        </a:rPr>
                        <a:t>16th Mar - 4th April '22</a:t>
                      </a:r>
                    </a:p>
                  </a:txBody>
                  <a:tcPr marL="6350" marR="6350" marT="635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700" b="0" i="0" kern="1200" dirty="0">
                        <a:solidFill>
                          <a:schemeClr val="tx1">
                            <a:lumMod val="65000"/>
                            <a:lumOff val="35000"/>
                          </a:schemeClr>
                        </a:solidFill>
                        <a:latin typeface="+mn-lt"/>
                        <a:ea typeface="+mn-ea"/>
                        <a:cs typeface="+mn-cs"/>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US" sz="700" b="0" i="0" kern="1200" dirty="0">
                          <a:solidFill>
                            <a:schemeClr val="tx1">
                              <a:lumMod val="65000"/>
                              <a:lumOff val="35000"/>
                            </a:schemeClr>
                          </a:solidFill>
                          <a:latin typeface="+mn-lt"/>
                          <a:ea typeface="+mn-ea"/>
                          <a:cs typeface="+mn-cs"/>
                        </a:rPr>
                        <a:t>15th Apr - 3rd May '22</a:t>
                      </a:r>
                    </a:p>
                  </a:txBody>
                  <a:tcPr marL="6350" marR="6350" marT="635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700" b="0" i="0" kern="1200" dirty="0">
                        <a:solidFill>
                          <a:schemeClr val="tx1">
                            <a:lumMod val="65000"/>
                            <a:lumOff val="35000"/>
                          </a:schemeClr>
                        </a:solidFill>
                        <a:latin typeface="+mn-lt"/>
                        <a:ea typeface="+mn-ea"/>
                        <a:cs typeface="+mn-cs"/>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700" b="0" i="0" kern="1200" dirty="0">
                        <a:solidFill>
                          <a:schemeClr val="tx1">
                            <a:lumMod val="65000"/>
                            <a:lumOff val="35000"/>
                          </a:schemeClr>
                        </a:solidFill>
                        <a:latin typeface="+mn-lt"/>
                        <a:ea typeface="+mn-ea"/>
                        <a:cs typeface="+mn-cs"/>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US" sz="700" b="0" i="0" kern="1200" dirty="0">
                          <a:solidFill>
                            <a:schemeClr val="tx1">
                              <a:lumMod val="65000"/>
                              <a:lumOff val="35000"/>
                            </a:schemeClr>
                          </a:solidFill>
                          <a:latin typeface="+mn-lt"/>
                          <a:ea typeface="+mn-ea"/>
                          <a:cs typeface="+mn-cs"/>
                        </a:rPr>
                        <a:t>27th May - 17th June '22</a:t>
                      </a:r>
                    </a:p>
                  </a:txBody>
                  <a:tcPr marL="6350" marR="6350" marT="635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700" b="0" i="0" kern="1200" dirty="0">
                        <a:solidFill>
                          <a:schemeClr val="tx1">
                            <a:lumMod val="65000"/>
                            <a:lumOff val="35000"/>
                          </a:schemeClr>
                        </a:solidFill>
                        <a:latin typeface="+mn-lt"/>
                        <a:ea typeface="+mn-ea"/>
                        <a:cs typeface="+mn-cs"/>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700" b="0" i="0" kern="1200" dirty="0">
                        <a:solidFill>
                          <a:schemeClr val="tx1">
                            <a:lumMod val="65000"/>
                            <a:lumOff val="35000"/>
                          </a:schemeClr>
                        </a:solidFill>
                        <a:latin typeface="+mn-lt"/>
                        <a:ea typeface="+mn-ea"/>
                        <a:cs typeface="+mn-cs"/>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700" b="0" i="0" kern="1200" dirty="0">
                        <a:solidFill>
                          <a:schemeClr val="tx1">
                            <a:lumMod val="65000"/>
                            <a:lumOff val="35000"/>
                          </a:schemeClr>
                        </a:solidFill>
                        <a:latin typeface="+mn-lt"/>
                        <a:ea typeface="+mn-ea"/>
                        <a:cs typeface="+mn-cs"/>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700" b="0" i="0" kern="1200" dirty="0">
                        <a:solidFill>
                          <a:schemeClr val="tx1">
                            <a:lumMod val="65000"/>
                            <a:lumOff val="35000"/>
                          </a:schemeClr>
                        </a:solidFill>
                        <a:latin typeface="+mn-lt"/>
                        <a:ea typeface="+mn-ea"/>
                        <a:cs typeface="+mn-cs"/>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endParaRPr lang="en-US" sz="700" b="0" i="0" kern="1200" dirty="0">
                        <a:solidFill>
                          <a:schemeClr val="tx1">
                            <a:lumMod val="65000"/>
                            <a:lumOff val="35000"/>
                          </a:schemeClr>
                        </a:solidFill>
                        <a:latin typeface="+mn-lt"/>
                        <a:ea typeface="+mn-ea"/>
                        <a:cs typeface="+mn-cs"/>
                      </a:endParaRPr>
                    </a:p>
                  </a:txBody>
                  <a:tcPr marL="6350" marR="6350" marT="635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0" i="0" kern="1200" dirty="0">
                          <a:solidFill>
                            <a:schemeClr val="tx1">
                              <a:lumMod val="65000"/>
                              <a:lumOff val="35000"/>
                            </a:schemeClr>
                          </a:solidFill>
                          <a:latin typeface="+mn-lt"/>
                          <a:ea typeface="+mn-ea"/>
                          <a:cs typeface="+mn-cs"/>
                        </a:rPr>
                        <a:t>15th Aug - 5th Sept '22</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GB" sz="700" b="0" i="0" kern="1200" dirty="0">
                          <a:solidFill>
                            <a:schemeClr val="tx1">
                              <a:lumMod val="65000"/>
                              <a:lumOff val="35000"/>
                            </a:schemeClr>
                          </a:solidFill>
                          <a:latin typeface="+mn-lt"/>
                          <a:ea typeface="+mn-ea"/>
                          <a:cs typeface="+mn-cs"/>
                        </a:rPr>
                        <a:t>6th – 19th Sept ‘22</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US" sz="700" b="0" i="0" kern="1200" dirty="0">
                          <a:solidFill>
                            <a:schemeClr val="tx1">
                              <a:lumMod val="65000"/>
                              <a:lumOff val="35000"/>
                            </a:schemeClr>
                          </a:solidFill>
                          <a:latin typeface="+mn-lt"/>
                          <a:ea typeface="+mn-ea"/>
                          <a:cs typeface="+mn-cs"/>
                        </a:rPr>
                        <a:t>20th Sept – 3rd Oct '22</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GB" sz="700" b="0" i="0" kern="1200" dirty="0">
                          <a:solidFill>
                            <a:schemeClr val="tx1">
                              <a:lumMod val="65000"/>
                              <a:lumOff val="35000"/>
                            </a:schemeClr>
                          </a:solidFill>
                          <a:latin typeface="+mn-lt"/>
                          <a:ea typeface="+mn-ea"/>
                          <a:cs typeface="+mn-cs"/>
                        </a:rPr>
                        <a:t>4th – 17th Oct '22</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GB" sz="700" b="0" i="0" kern="1200" dirty="0">
                          <a:solidFill>
                            <a:schemeClr val="tx1">
                              <a:lumMod val="65000"/>
                              <a:lumOff val="35000"/>
                            </a:schemeClr>
                          </a:solidFill>
                          <a:latin typeface="+mn-lt"/>
                          <a:ea typeface="+mn-ea"/>
                          <a:cs typeface="+mn-cs"/>
                        </a:rPr>
                        <a:t>18th – 31st Oct '22</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GB" sz="700" b="0" i="0" kern="1200" dirty="0">
                          <a:solidFill>
                            <a:schemeClr val="tx1">
                              <a:lumMod val="65000"/>
                              <a:lumOff val="35000"/>
                            </a:schemeClr>
                          </a:solidFill>
                          <a:latin typeface="+mn-lt"/>
                          <a:ea typeface="+mn-ea"/>
                          <a:cs typeface="+mn-cs"/>
                        </a:rPr>
                        <a:t>1st – 14th Nov '22</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GB" sz="700" b="0" i="0" kern="1200" dirty="0">
                          <a:solidFill>
                            <a:schemeClr val="tx1">
                              <a:lumMod val="65000"/>
                              <a:lumOff val="35000"/>
                            </a:schemeClr>
                          </a:solidFill>
                          <a:latin typeface="+mn-lt"/>
                          <a:ea typeface="+mn-ea"/>
                          <a:cs typeface="+mn-cs"/>
                        </a:rPr>
                        <a:t>15th – 28th Nov '22</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US" sz="700" b="0" i="0" kern="1200" dirty="0">
                          <a:solidFill>
                            <a:schemeClr val="tx1">
                              <a:lumMod val="65000"/>
                              <a:lumOff val="35000"/>
                            </a:schemeClr>
                          </a:solidFill>
                          <a:latin typeface="+mn-lt"/>
                          <a:ea typeface="+mn-ea"/>
                          <a:cs typeface="+mn-cs"/>
                        </a:rPr>
                        <a:t>29th Nov – 12th Dec '22</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US" sz="700" b="0" i="0" kern="1200" dirty="0">
                          <a:solidFill>
                            <a:schemeClr val="tx1">
                              <a:lumMod val="65000"/>
                              <a:lumOff val="35000"/>
                            </a:schemeClr>
                          </a:solidFill>
                          <a:latin typeface="+mn-lt"/>
                          <a:ea typeface="+mn-ea"/>
                          <a:cs typeface="+mn-cs"/>
                        </a:rPr>
                        <a:t>13th Dec '22 – 2nd Jan '23</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GB" sz="700" b="0" i="0" kern="1200" dirty="0">
                          <a:solidFill>
                            <a:schemeClr val="tx1">
                              <a:lumMod val="65000"/>
                              <a:lumOff val="35000"/>
                            </a:schemeClr>
                          </a:solidFill>
                          <a:latin typeface="+mn-lt"/>
                          <a:ea typeface="+mn-ea"/>
                          <a:cs typeface="+mn-cs"/>
                        </a:rPr>
                        <a:t>3rd – 16th Jan '23</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GB" sz="700" b="0" i="0" kern="1200" dirty="0">
                          <a:solidFill>
                            <a:schemeClr val="tx1">
                              <a:lumMod val="65000"/>
                              <a:lumOff val="35000"/>
                            </a:schemeClr>
                          </a:solidFill>
                          <a:latin typeface="+mn-lt"/>
                          <a:ea typeface="+mn-ea"/>
                          <a:cs typeface="+mn-cs"/>
                        </a:rPr>
                        <a:t>17th – 30th Jan '23</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en-US" sz="700" b="0" i="0" kern="1200" dirty="0">
                          <a:solidFill>
                            <a:schemeClr val="tx1">
                              <a:lumMod val="65000"/>
                              <a:lumOff val="35000"/>
                            </a:schemeClr>
                          </a:solidFill>
                          <a:latin typeface="+mn-lt"/>
                          <a:ea typeface="+mn-ea"/>
                          <a:cs typeface="+mn-cs"/>
                        </a:rPr>
                        <a:t>31st Jan – 13th Feb '23</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700" b="0" i="0" kern="1200" dirty="0">
                        <a:solidFill>
                          <a:schemeClr val="tx1">
                            <a:lumMod val="65000"/>
                            <a:lumOff val="35000"/>
                          </a:schemeClr>
                        </a:solidFill>
                        <a:latin typeface="+mn-lt"/>
                        <a:ea typeface="+mn-ea"/>
                        <a:cs typeface="+mn-cs"/>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29078306"/>
                  </a:ext>
                </a:extLst>
              </a:tr>
            </a:tbl>
          </a:graphicData>
        </a:graphic>
      </p:graphicFrame>
      <p:grpSp>
        <p:nvGrpSpPr>
          <p:cNvPr id="17" name="Group 16">
            <a:extLst>
              <a:ext uri="{FF2B5EF4-FFF2-40B4-BE49-F238E27FC236}">
                <a16:creationId xmlns:a16="http://schemas.microsoft.com/office/drawing/2014/main" id="{3A87D873-FE3B-714E-A9EA-CB81B59E0C34}"/>
              </a:ext>
            </a:extLst>
          </p:cNvPr>
          <p:cNvGrpSpPr/>
          <p:nvPr/>
        </p:nvGrpSpPr>
        <p:grpSpPr>
          <a:xfrm>
            <a:off x="656370" y="1489983"/>
            <a:ext cx="4593724" cy="3390900"/>
            <a:chOff x="666467" y="1445547"/>
            <a:chExt cx="3464988" cy="3949238"/>
          </a:xfrm>
        </p:grpSpPr>
        <p:cxnSp>
          <p:nvCxnSpPr>
            <p:cNvPr id="18" name="Straight Connector 17">
              <a:extLst>
                <a:ext uri="{FF2B5EF4-FFF2-40B4-BE49-F238E27FC236}">
                  <a16:creationId xmlns:a16="http://schemas.microsoft.com/office/drawing/2014/main" id="{B8C299EC-211D-3552-0702-32CDBC7A0417}"/>
                </a:ext>
              </a:extLst>
            </p:cNvPr>
            <p:cNvCxnSpPr>
              <a:cxnSpLocks/>
            </p:cNvCxnSpPr>
            <p:nvPr/>
          </p:nvCxnSpPr>
          <p:spPr>
            <a:xfrm flipV="1">
              <a:off x="3443197" y="2326284"/>
              <a:ext cx="0" cy="3068501"/>
            </a:xfrm>
            <a:prstGeom prst="line">
              <a:avLst/>
            </a:prstGeom>
            <a:ln>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11AB1260-52AB-B59E-D373-B86147F54CA3}"/>
                </a:ext>
              </a:extLst>
            </p:cNvPr>
            <p:cNvSpPr/>
            <p:nvPr/>
          </p:nvSpPr>
          <p:spPr>
            <a:xfrm>
              <a:off x="2754939" y="2071456"/>
              <a:ext cx="1376516" cy="172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900" b="1" dirty="0">
                  <a:solidFill>
                    <a:schemeClr val="accent3">
                      <a:lumMod val="50000"/>
                    </a:schemeClr>
                  </a:solidFill>
                </a:rPr>
                <a:t>Apr ‘22 – End of UTO </a:t>
              </a:r>
            </a:p>
          </p:txBody>
        </p:sp>
        <p:cxnSp>
          <p:nvCxnSpPr>
            <p:cNvPr id="20" name="Straight Connector 19">
              <a:extLst>
                <a:ext uri="{FF2B5EF4-FFF2-40B4-BE49-F238E27FC236}">
                  <a16:creationId xmlns:a16="http://schemas.microsoft.com/office/drawing/2014/main" id="{44F1F9D1-ECF3-BCD3-2206-DEE8086167D5}"/>
                </a:ext>
              </a:extLst>
            </p:cNvPr>
            <p:cNvCxnSpPr>
              <a:cxnSpLocks/>
            </p:cNvCxnSpPr>
            <p:nvPr/>
          </p:nvCxnSpPr>
          <p:spPr>
            <a:xfrm flipH="1" flipV="1">
              <a:off x="705215" y="2201814"/>
              <a:ext cx="0" cy="3192971"/>
            </a:xfrm>
            <a:prstGeom prst="line">
              <a:avLst/>
            </a:prstGeom>
            <a:ln>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6E5F0DE-F558-4F55-6588-E7A79EAB58CC}"/>
                </a:ext>
              </a:extLst>
            </p:cNvPr>
            <p:cNvCxnSpPr>
              <a:cxnSpLocks/>
            </p:cNvCxnSpPr>
            <p:nvPr/>
          </p:nvCxnSpPr>
          <p:spPr>
            <a:xfrm flipV="1">
              <a:off x="1395010" y="1848356"/>
              <a:ext cx="0" cy="3546429"/>
            </a:xfrm>
            <a:prstGeom prst="line">
              <a:avLst/>
            </a:prstGeom>
            <a:ln>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F7A7E54E-0201-BD71-2CAB-030059B8E99A}"/>
                </a:ext>
              </a:extLst>
            </p:cNvPr>
            <p:cNvSpPr/>
            <p:nvPr/>
          </p:nvSpPr>
          <p:spPr>
            <a:xfrm>
              <a:off x="1035138" y="1445547"/>
              <a:ext cx="730897" cy="444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900" b="1" dirty="0">
                  <a:solidFill>
                    <a:schemeClr val="accent3">
                      <a:lumMod val="50000"/>
                    </a:schemeClr>
                  </a:solidFill>
                </a:rPr>
                <a:t>Dec ‘21 </a:t>
              </a:r>
            </a:p>
            <a:p>
              <a:pPr algn="ctr"/>
              <a:r>
                <a:rPr lang="en-GB" sz="900" b="1" dirty="0">
                  <a:solidFill>
                    <a:schemeClr val="accent3">
                      <a:lumMod val="50000"/>
                    </a:schemeClr>
                  </a:solidFill>
                </a:rPr>
                <a:t>- Omicron</a:t>
              </a:r>
            </a:p>
          </p:txBody>
        </p:sp>
        <p:sp>
          <p:nvSpPr>
            <p:cNvPr id="23" name="Rectangle 22">
              <a:extLst>
                <a:ext uri="{FF2B5EF4-FFF2-40B4-BE49-F238E27FC236}">
                  <a16:creationId xmlns:a16="http://schemas.microsoft.com/office/drawing/2014/main" id="{383BC8FC-484E-C005-BCD9-3753E923CA69}"/>
                </a:ext>
              </a:extLst>
            </p:cNvPr>
            <p:cNvSpPr/>
            <p:nvPr/>
          </p:nvSpPr>
          <p:spPr>
            <a:xfrm>
              <a:off x="666467" y="2071008"/>
              <a:ext cx="592575" cy="2989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en-GB" sz="900" b="1" dirty="0">
                  <a:solidFill>
                    <a:schemeClr val="accent3">
                      <a:lumMod val="50000"/>
                    </a:schemeClr>
                  </a:solidFill>
                </a:rPr>
                <a:t>Apr ’21 </a:t>
              </a:r>
            </a:p>
            <a:p>
              <a:r>
                <a:rPr lang="en-GB" sz="900" b="1" dirty="0">
                  <a:solidFill>
                    <a:schemeClr val="accent3">
                      <a:lumMod val="50000"/>
                    </a:schemeClr>
                  </a:solidFill>
                </a:rPr>
                <a:t>– Start of UTO</a:t>
              </a:r>
            </a:p>
          </p:txBody>
        </p:sp>
      </p:grpSp>
      <p:sp>
        <p:nvSpPr>
          <p:cNvPr id="2" name="TextBox 1">
            <a:extLst>
              <a:ext uri="{FF2B5EF4-FFF2-40B4-BE49-F238E27FC236}">
                <a16:creationId xmlns:a16="http://schemas.microsoft.com/office/drawing/2014/main" id="{5B94B282-D865-6A51-C1F4-893358CFFF2B}"/>
              </a:ext>
            </a:extLst>
          </p:cNvPr>
          <p:cNvSpPr txBox="1"/>
          <p:nvPr/>
        </p:nvSpPr>
        <p:spPr>
          <a:xfrm>
            <a:off x="838200" y="511728"/>
            <a:ext cx="9941653" cy="372348"/>
          </a:xfrm>
          <a:prstGeom prst="rect">
            <a:avLst/>
          </a:prstGeom>
          <a:noFill/>
        </p:spPr>
        <p:txBody>
          <a:bodyPr wrap="square" rtlCol="0">
            <a:spAutoFit/>
          </a:bodyPr>
          <a:lstStyle/>
          <a:p>
            <a:r>
              <a:rPr lang="en-GB"/>
              <a:t>This registration data needs checking again as source not right at 26 May still</a:t>
            </a:r>
            <a:endParaRPr lang="en-GB" dirty="0"/>
          </a:p>
        </p:txBody>
      </p:sp>
    </p:spTree>
    <p:extLst>
      <p:ext uri="{BB962C8B-B14F-4D97-AF65-F5344CB8AC3E}">
        <p14:creationId xmlns:p14="http://schemas.microsoft.com/office/powerpoint/2010/main" val="575207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64675C47-43ED-1DB7-04C0-B2D9C16F0481}"/>
              </a:ext>
            </a:extLst>
          </p:cNvPr>
          <p:cNvSpPr/>
          <p:nvPr/>
        </p:nvSpPr>
        <p:spPr>
          <a:xfrm>
            <a:off x="615956" y="363894"/>
            <a:ext cx="11123857" cy="5692635"/>
          </a:xfrm>
          <a:prstGeom prst="rect">
            <a:avLst/>
          </a:prstGeom>
          <a:solidFill>
            <a:schemeClr val="bg1"/>
          </a:solidFill>
          <a:ln w="19050" cap="flat" cmpd="sng" algn="ctr">
            <a:solidFill>
              <a:schemeClr val="accent5">
                <a:lumMod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E7E6E6"/>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58093D94-3AA8-40BB-8063-0B080A673A4A}"/>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007C9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4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endParaRPr>
          </a:p>
        </p:txBody>
      </p:sp>
      <p:graphicFrame>
        <p:nvGraphicFramePr>
          <p:cNvPr id="4" name="Chart 3">
            <a:extLst>
              <a:ext uri="{FF2B5EF4-FFF2-40B4-BE49-F238E27FC236}">
                <a16:creationId xmlns:a16="http://schemas.microsoft.com/office/drawing/2014/main" id="{973291FD-8D5C-4311-D0B1-9BF1AD760684}"/>
              </a:ext>
            </a:extLst>
          </p:cNvPr>
          <p:cNvGraphicFramePr/>
          <p:nvPr>
            <p:extLst>
              <p:ext uri="{D42A27DB-BD31-4B8C-83A1-F6EECF244321}">
                <p14:modId xmlns:p14="http://schemas.microsoft.com/office/powerpoint/2010/main" val="2713322826"/>
              </p:ext>
            </p:extLst>
          </p:nvPr>
        </p:nvGraphicFramePr>
        <p:xfrm>
          <a:off x="838201" y="801470"/>
          <a:ext cx="10901612" cy="496373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DE28DD4D-4E82-009C-D878-7CA315213132}"/>
              </a:ext>
            </a:extLst>
          </p:cNvPr>
          <p:cNvSpPr/>
          <p:nvPr/>
        </p:nvSpPr>
        <p:spPr>
          <a:xfrm>
            <a:off x="615953" y="535132"/>
            <a:ext cx="1478711" cy="37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tx1"/>
                </a:solidFill>
                <a:effectLst/>
                <a:uLnTx/>
                <a:uFillTx/>
                <a:latin typeface="Arial"/>
                <a:ea typeface="+mn-ea"/>
                <a:cs typeface="+mn-cs"/>
              </a:rPr>
              <a:t>NET: Tests taken </a:t>
            </a:r>
          </a:p>
        </p:txBody>
      </p:sp>
      <p:graphicFrame>
        <p:nvGraphicFramePr>
          <p:cNvPr id="8" name="Table 7">
            <a:extLst>
              <a:ext uri="{FF2B5EF4-FFF2-40B4-BE49-F238E27FC236}">
                <a16:creationId xmlns:a16="http://schemas.microsoft.com/office/drawing/2014/main" id="{56837A49-6B89-CB31-A37D-A384EA4D18D4}"/>
              </a:ext>
            </a:extLst>
          </p:cNvPr>
          <p:cNvGraphicFramePr>
            <a:graphicFrameLocks noGrp="1"/>
          </p:cNvGraphicFramePr>
          <p:nvPr>
            <p:extLst>
              <p:ext uri="{D42A27DB-BD31-4B8C-83A1-F6EECF244321}">
                <p14:modId xmlns:p14="http://schemas.microsoft.com/office/powerpoint/2010/main" val="952779382"/>
              </p:ext>
            </p:extLst>
          </p:nvPr>
        </p:nvGraphicFramePr>
        <p:xfrm>
          <a:off x="1999134" y="528439"/>
          <a:ext cx="9696672" cy="397031"/>
        </p:xfrm>
        <a:graphic>
          <a:graphicData uri="http://schemas.openxmlformats.org/drawingml/2006/table">
            <a:tbl>
              <a:tblPr>
                <a:tableStyleId>{5C22544A-7EE6-4342-B048-85BDC9FD1C3A}</a:tableStyleId>
              </a:tblPr>
              <a:tblGrid>
                <a:gridCol w="334368">
                  <a:extLst>
                    <a:ext uri="{9D8B030D-6E8A-4147-A177-3AD203B41FA5}">
                      <a16:colId xmlns:a16="http://schemas.microsoft.com/office/drawing/2014/main" val="753284147"/>
                    </a:ext>
                  </a:extLst>
                </a:gridCol>
                <a:gridCol w="334368">
                  <a:extLst>
                    <a:ext uri="{9D8B030D-6E8A-4147-A177-3AD203B41FA5}">
                      <a16:colId xmlns:a16="http://schemas.microsoft.com/office/drawing/2014/main" val="980215122"/>
                    </a:ext>
                  </a:extLst>
                </a:gridCol>
                <a:gridCol w="334368">
                  <a:extLst>
                    <a:ext uri="{9D8B030D-6E8A-4147-A177-3AD203B41FA5}">
                      <a16:colId xmlns:a16="http://schemas.microsoft.com/office/drawing/2014/main" val="3760848948"/>
                    </a:ext>
                  </a:extLst>
                </a:gridCol>
                <a:gridCol w="334368">
                  <a:extLst>
                    <a:ext uri="{9D8B030D-6E8A-4147-A177-3AD203B41FA5}">
                      <a16:colId xmlns:a16="http://schemas.microsoft.com/office/drawing/2014/main" val="3506759984"/>
                    </a:ext>
                  </a:extLst>
                </a:gridCol>
                <a:gridCol w="334368">
                  <a:extLst>
                    <a:ext uri="{9D8B030D-6E8A-4147-A177-3AD203B41FA5}">
                      <a16:colId xmlns:a16="http://schemas.microsoft.com/office/drawing/2014/main" val="2393598926"/>
                    </a:ext>
                  </a:extLst>
                </a:gridCol>
                <a:gridCol w="334368">
                  <a:extLst>
                    <a:ext uri="{9D8B030D-6E8A-4147-A177-3AD203B41FA5}">
                      <a16:colId xmlns:a16="http://schemas.microsoft.com/office/drawing/2014/main" val="2507601123"/>
                    </a:ext>
                  </a:extLst>
                </a:gridCol>
                <a:gridCol w="334368">
                  <a:extLst>
                    <a:ext uri="{9D8B030D-6E8A-4147-A177-3AD203B41FA5}">
                      <a16:colId xmlns:a16="http://schemas.microsoft.com/office/drawing/2014/main" val="769171021"/>
                    </a:ext>
                  </a:extLst>
                </a:gridCol>
                <a:gridCol w="334368">
                  <a:extLst>
                    <a:ext uri="{9D8B030D-6E8A-4147-A177-3AD203B41FA5}">
                      <a16:colId xmlns:a16="http://schemas.microsoft.com/office/drawing/2014/main" val="2239957148"/>
                    </a:ext>
                  </a:extLst>
                </a:gridCol>
                <a:gridCol w="334368">
                  <a:extLst>
                    <a:ext uri="{9D8B030D-6E8A-4147-A177-3AD203B41FA5}">
                      <a16:colId xmlns:a16="http://schemas.microsoft.com/office/drawing/2014/main" val="3371328621"/>
                    </a:ext>
                  </a:extLst>
                </a:gridCol>
                <a:gridCol w="334368">
                  <a:extLst>
                    <a:ext uri="{9D8B030D-6E8A-4147-A177-3AD203B41FA5}">
                      <a16:colId xmlns:a16="http://schemas.microsoft.com/office/drawing/2014/main" val="4273832828"/>
                    </a:ext>
                  </a:extLst>
                </a:gridCol>
                <a:gridCol w="334368">
                  <a:extLst>
                    <a:ext uri="{9D8B030D-6E8A-4147-A177-3AD203B41FA5}">
                      <a16:colId xmlns:a16="http://schemas.microsoft.com/office/drawing/2014/main" val="2017693302"/>
                    </a:ext>
                  </a:extLst>
                </a:gridCol>
                <a:gridCol w="334368">
                  <a:extLst>
                    <a:ext uri="{9D8B030D-6E8A-4147-A177-3AD203B41FA5}">
                      <a16:colId xmlns:a16="http://schemas.microsoft.com/office/drawing/2014/main" val="1310522038"/>
                    </a:ext>
                  </a:extLst>
                </a:gridCol>
                <a:gridCol w="334368">
                  <a:extLst>
                    <a:ext uri="{9D8B030D-6E8A-4147-A177-3AD203B41FA5}">
                      <a16:colId xmlns:a16="http://schemas.microsoft.com/office/drawing/2014/main" val="2023461740"/>
                    </a:ext>
                  </a:extLst>
                </a:gridCol>
                <a:gridCol w="334368">
                  <a:extLst>
                    <a:ext uri="{9D8B030D-6E8A-4147-A177-3AD203B41FA5}">
                      <a16:colId xmlns:a16="http://schemas.microsoft.com/office/drawing/2014/main" val="201732159"/>
                    </a:ext>
                  </a:extLst>
                </a:gridCol>
                <a:gridCol w="334368">
                  <a:extLst>
                    <a:ext uri="{9D8B030D-6E8A-4147-A177-3AD203B41FA5}">
                      <a16:colId xmlns:a16="http://schemas.microsoft.com/office/drawing/2014/main" val="31893260"/>
                    </a:ext>
                  </a:extLst>
                </a:gridCol>
                <a:gridCol w="334368">
                  <a:extLst>
                    <a:ext uri="{9D8B030D-6E8A-4147-A177-3AD203B41FA5}">
                      <a16:colId xmlns:a16="http://schemas.microsoft.com/office/drawing/2014/main" val="3668425623"/>
                    </a:ext>
                  </a:extLst>
                </a:gridCol>
                <a:gridCol w="334368">
                  <a:extLst>
                    <a:ext uri="{9D8B030D-6E8A-4147-A177-3AD203B41FA5}">
                      <a16:colId xmlns:a16="http://schemas.microsoft.com/office/drawing/2014/main" val="3229101797"/>
                    </a:ext>
                  </a:extLst>
                </a:gridCol>
                <a:gridCol w="334368">
                  <a:extLst>
                    <a:ext uri="{9D8B030D-6E8A-4147-A177-3AD203B41FA5}">
                      <a16:colId xmlns:a16="http://schemas.microsoft.com/office/drawing/2014/main" val="1507747317"/>
                    </a:ext>
                  </a:extLst>
                </a:gridCol>
                <a:gridCol w="334368">
                  <a:extLst>
                    <a:ext uri="{9D8B030D-6E8A-4147-A177-3AD203B41FA5}">
                      <a16:colId xmlns:a16="http://schemas.microsoft.com/office/drawing/2014/main" val="678820471"/>
                    </a:ext>
                  </a:extLst>
                </a:gridCol>
                <a:gridCol w="334368">
                  <a:extLst>
                    <a:ext uri="{9D8B030D-6E8A-4147-A177-3AD203B41FA5}">
                      <a16:colId xmlns:a16="http://schemas.microsoft.com/office/drawing/2014/main" val="736097110"/>
                    </a:ext>
                  </a:extLst>
                </a:gridCol>
                <a:gridCol w="334368">
                  <a:extLst>
                    <a:ext uri="{9D8B030D-6E8A-4147-A177-3AD203B41FA5}">
                      <a16:colId xmlns:a16="http://schemas.microsoft.com/office/drawing/2014/main" val="1130583152"/>
                    </a:ext>
                  </a:extLst>
                </a:gridCol>
                <a:gridCol w="334368">
                  <a:extLst>
                    <a:ext uri="{9D8B030D-6E8A-4147-A177-3AD203B41FA5}">
                      <a16:colId xmlns:a16="http://schemas.microsoft.com/office/drawing/2014/main" val="2256868622"/>
                    </a:ext>
                  </a:extLst>
                </a:gridCol>
                <a:gridCol w="334368">
                  <a:extLst>
                    <a:ext uri="{9D8B030D-6E8A-4147-A177-3AD203B41FA5}">
                      <a16:colId xmlns:a16="http://schemas.microsoft.com/office/drawing/2014/main" val="970172977"/>
                    </a:ext>
                  </a:extLst>
                </a:gridCol>
                <a:gridCol w="334368">
                  <a:extLst>
                    <a:ext uri="{9D8B030D-6E8A-4147-A177-3AD203B41FA5}">
                      <a16:colId xmlns:a16="http://schemas.microsoft.com/office/drawing/2014/main" val="1564498390"/>
                    </a:ext>
                  </a:extLst>
                </a:gridCol>
                <a:gridCol w="334368">
                  <a:extLst>
                    <a:ext uri="{9D8B030D-6E8A-4147-A177-3AD203B41FA5}">
                      <a16:colId xmlns:a16="http://schemas.microsoft.com/office/drawing/2014/main" val="2309409870"/>
                    </a:ext>
                  </a:extLst>
                </a:gridCol>
                <a:gridCol w="334368">
                  <a:extLst>
                    <a:ext uri="{9D8B030D-6E8A-4147-A177-3AD203B41FA5}">
                      <a16:colId xmlns:a16="http://schemas.microsoft.com/office/drawing/2014/main" val="145258323"/>
                    </a:ext>
                  </a:extLst>
                </a:gridCol>
                <a:gridCol w="334368">
                  <a:extLst>
                    <a:ext uri="{9D8B030D-6E8A-4147-A177-3AD203B41FA5}">
                      <a16:colId xmlns:a16="http://schemas.microsoft.com/office/drawing/2014/main" val="3732453240"/>
                    </a:ext>
                  </a:extLst>
                </a:gridCol>
                <a:gridCol w="334368">
                  <a:extLst>
                    <a:ext uri="{9D8B030D-6E8A-4147-A177-3AD203B41FA5}">
                      <a16:colId xmlns:a16="http://schemas.microsoft.com/office/drawing/2014/main" val="3888086728"/>
                    </a:ext>
                  </a:extLst>
                </a:gridCol>
                <a:gridCol w="334368">
                  <a:extLst>
                    <a:ext uri="{9D8B030D-6E8A-4147-A177-3AD203B41FA5}">
                      <a16:colId xmlns:a16="http://schemas.microsoft.com/office/drawing/2014/main" val="2164338927"/>
                    </a:ext>
                  </a:extLst>
                </a:gridCol>
              </a:tblGrid>
              <a:tr h="397031">
                <a:tc>
                  <a:txBody>
                    <a:bodyPr/>
                    <a:lstStyle/>
                    <a:p>
                      <a:pPr algn="ctr" fontAlgn="b"/>
                      <a:r>
                        <a:rPr lang="en-GB" sz="1200" b="1" i="0" u="none" strike="noStrike" kern="1200" dirty="0">
                          <a:solidFill>
                            <a:schemeClr val="bg1"/>
                          </a:solidFill>
                          <a:effectLst/>
                          <a:latin typeface="+mj-lt"/>
                          <a:ea typeface="+mn-ea"/>
                          <a:cs typeface="+mn-cs"/>
                        </a:rPr>
                        <a:t>51</a:t>
                      </a:r>
                      <a:r>
                        <a:rPr lang="en-GB" sz="1100" b="1" i="0" u="none" strike="noStrike" kern="1200" dirty="0">
                          <a:solidFill>
                            <a:schemeClr val="bg1"/>
                          </a:solidFill>
                          <a:effectLst/>
                          <a:latin typeface="+mj-lt"/>
                          <a:ea typeface="+mn-ea"/>
                          <a:cs typeface="+mn-cs"/>
                        </a:rPr>
                        <a:t>%</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b"/>
                      <a:r>
                        <a:rPr lang="en-GB" sz="1100" b="1" i="0" u="none" strike="noStrike" kern="1200" dirty="0">
                          <a:solidFill>
                            <a:schemeClr val="bg1"/>
                          </a:solidFill>
                          <a:effectLst/>
                          <a:latin typeface="+mj-lt"/>
                          <a:ea typeface="+mn-ea"/>
                          <a:cs typeface="+mn-cs"/>
                        </a:rPr>
                        <a:t>16%</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b"/>
                      <a:r>
                        <a:rPr lang="en-GB" sz="1100" b="1" i="0" u="none" strike="noStrike" kern="1200">
                          <a:solidFill>
                            <a:schemeClr val="bg1"/>
                          </a:solidFill>
                          <a:effectLst/>
                          <a:latin typeface="+mj-lt"/>
                          <a:ea typeface="+mn-ea"/>
                          <a:cs typeface="+mn-cs"/>
                        </a:rPr>
                        <a:t>18%</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b"/>
                      <a:r>
                        <a:rPr lang="en-GB" sz="1100" b="1" i="0" u="none" strike="noStrike" kern="1200">
                          <a:solidFill>
                            <a:schemeClr val="bg1"/>
                          </a:solidFill>
                          <a:effectLst/>
                          <a:latin typeface="+mj-lt"/>
                          <a:ea typeface="+mn-ea"/>
                          <a:cs typeface="+mn-cs"/>
                        </a:rPr>
                        <a:t>23%</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b"/>
                      <a:r>
                        <a:rPr lang="en-GB" sz="1100" b="1" i="0" u="none" strike="noStrike" kern="1200" dirty="0">
                          <a:solidFill>
                            <a:schemeClr val="bg1"/>
                          </a:solidFill>
                          <a:effectLst/>
                          <a:latin typeface="+mj-lt"/>
                          <a:ea typeface="+mn-ea"/>
                          <a:cs typeface="+mn-cs"/>
                        </a:rPr>
                        <a:t>26%</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b"/>
                      <a:r>
                        <a:rPr lang="en-GB" sz="1100" b="1" i="0" u="none" strike="noStrike" kern="1200">
                          <a:solidFill>
                            <a:schemeClr val="bg1"/>
                          </a:solidFill>
                          <a:effectLst/>
                          <a:latin typeface="+mj-lt"/>
                          <a:ea typeface="+mn-ea"/>
                          <a:cs typeface="+mn-cs"/>
                        </a:rPr>
                        <a:t>24%</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b"/>
                      <a:r>
                        <a:rPr lang="en-GB" sz="1100" b="1" i="0" u="none" strike="noStrike" kern="1200" dirty="0">
                          <a:solidFill>
                            <a:schemeClr val="bg1"/>
                          </a:solidFill>
                          <a:effectLst/>
                          <a:latin typeface="+mj-lt"/>
                          <a:ea typeface="+mn-ea"/>
                          <a:cs typeface="+mn-cs"/>
                        </a:rPr>
                        <a:t>24%</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b"/>
                      <a:r>
                        <a:rPr lang="en-GB" sz="1100" b="1" i="0" u="none" strike="noStrike" kern="1200" dirty="0">
                          <a:solidFill>
                            <a:schemeClr val="bg1"/>
                          </a:solidFill>
                          <a:effectLst/>
                          <a:latin typeface="+mj-lt"/>
                          <a:ea typeface="+mn-ea"/>
                          <a:cs typeface="+mn-cs"/>
                        </a:rPr>
                        <a:t>25%</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b"/>
                      <a:r>
                        <a:rPr lang="en-GB" sz="1100" b="1" i="0" u="none" strike="noStrike" kern="1200">
                          <a:solidFill>
                            <a:schemeClr val="bg1"/>
                          </a:solidFill>
                          <a:effectLst/>
                          <a:latin typeface="+mj-lt"/>
                          <a:ea typeface="+mn-ea"/>
                          <a:cs typeface="+mn-cs"/>
                        </a:rPr>
                        <a:t>28%</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b"/>
                      <a:r>
                        <a:rPr lang="en-GB" sz="1100" b="1" i="0" u="none" strike="noStrike" kern="1200" dirty="0">
                          <a:solidFill>
                            <a:schemeClr val="bg1"/>
                          </a:solidFill>
                          <a:effectLst/>
                          <a:latin typeface="+mj-lt"/>
                          <a:ea typeface="+mn-ea"/>
                          <a:cs typeface="+mn-cs"/>
                        </a:rPr>
                        <a:t>29%</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b"/>
                      <a:r>
                        <a:rPr lang="en-GB" sz="1100" b="1" i="0" u="none" strike="noStrike" kern="1200">
                          <a:solidFill>
                            <a:schemeClr val="bg1"/>
                          </a:solidFill>
                          <a:effectLst/>
                          <a:latin typeface="+mj-lt"/>
                          <a:ea typeface="+mn-ea"/>
                          <a:cs typeface="+mn-cs"/>
                        </a:rPr>
                        <a:t>26%</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b"/>
                      <a:r>
                        <a:rPr lang="en-GB" sz="1100" b="1" i="0" u="none" strike="noStrike" kern="1200">
                          <a:solidFill>
                            <a:schemeClr val="bg1"/>
                          </a:solidFill>
                          <a:effectLst/>
                          <a:latin typeface="+mj-lt"/>
                          <a:ea typeface="+mn-ea"/>
                          <a:cs typeface="+mn-cs"/>
                        </a:rPr>
                        <a:t>25%</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b"/>
                      <a:r>
                        <a:rPr lang="en-GB" sz="1100" b="1" i="0" u="none" strike="noStrike" kern="1200" dirty="0">
                          <a:solidFill>
                            <a:schemeClr val="bg1"/>
                          </a:solidFill>
                          <a:effectLst/>
                          <a:latin typeface="+mj-lt"/>
                          <a:ea typeface="+mn-ea"/>
                          <a:cs typeface="+mn-cs"/>
                        </a:rPr>
                        <a:t>27%</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b"/>
                      <a:r>
                        <a:rPr lang="en-GB" sz="1100" b="1" i="0" u="none" strike="noStrike" kern="1200">
                          <a:solidFill>
                            <a:schemeClr val="bg1"/>
                          </a:solidFill>
                          <a:effectLst/>
                          <a:latin typeface="+mj-lt"/>
                          <a:ea typeface="+mn-ea"/>
                          <a:cs typeface="+mn-cs"/>
                        </a:rPr>
                        <a:t>32%</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b"/>
                      <a:r>
                        <a:rPr lang="en-GB" sz="1100" b="1" i="0" u="none" strike="noStrike" kern="1200">
                          <a:solidFill>
                            <a:schemeClr val="bg1"/>
                          </a:solidFill>
                          <a:effectLst/>
                          <a:latin typeface="+mj-lt"/>
                          <a:ea typeface="+mn-ea"/>
                          <a:cs typeface="+mn-cs"/>
                        </a:rPr>
                        <a:t>30%</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b"/>
                      <a:r>
                        <a:rPr lang="en-GB" sz="1100" b="1" i="0" u="none" strike="noStrike" kern="1200">
                          <a:solidFill>
                            <a:schemeClr val="bg1"/>
                          </a:solidFill>
                          <a:effectLst/>
                          <a:latin typeface="+mj-lt"/>
                          <a:ea typeface="+mn-ea"/>
                          <a:cs typeface="+mn-cs"/>
                        </a:rPr>
                        <a:t>32%</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b"/>
                      <a:r>
                        <a:rPr lang="en-GB" sz="1100" b="1" i="0" u="none" strike="noStrike" kern="1200" dirty="0">
                          <a:solidFill>
                            <a:schemeClr val="bg1"/>
                          </a:solidFill>
                          <a:effectLst/>
                          <a:latin typeface="+mj-lt"/>
                          <a:ea typeface="+mn-ea"/>
                          <a:cs typeface="+mn-cs"/>
                        </a:rPr>
                        <a:t>33%</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b"/>
                      <a:r>
                        <a:rPr lang="en-GB" sz="1100" b="1" i="0" u="none" strike="noStrike" kern="1200" dirty="0">
                          <a:solidFill>
                            <a:schemeClr val="bg1"/>
                          </a:solidFill>
                          <a:effectLst/>
                          <a:latin typeface="+mj-lt"/>
                          <a:ea typeface="+mn-ea"/>
                          <a:cs typeface="+mn-cs"/>
                        </a:rPr>
                        <a:t>32%</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b"/>
                      <a:r>
                        <a:rPr lang="en-GB" sz="1100" b="1" i="0" u="none" strike="noStrike" kern="1200" dirty="0">
                          <a:solidFill>
                            <a:schemeClr val="bg1"/>
                          </a:solidFill>
                          <a:effectLst/>
                          <a:latin typeface="+mj-lt"/>
                          <a:ea typeface="+mn-ea"/>
                          <a:cs typeface="+mn-cs"/>
                        </a:rPr>
                        <a:t>33%</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b"/>
                      <a:r>
                        <a:rPr lang="en-GB" sz="1100" b="1" i="0" u="none" strike="noStrike" kern="1200">
                          <a:solidFill>
                            <a:schemeClr val="bg1"/>
                          </a:solidFill>
                          <a:effectLst/>
                          <a:latin typeface="+mj-lt"/>
                          <a:ea typeface="+mn-ea"/>
                          <a:cs typeface="+mn-cs"/>
                        </a:rPr>
                        <a:t>38%</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b"/>
                      <a:r>
                        <a:rPr lang="en-GB" sz="1100" b="1" i="0" u="none" strike="noStrike" kern="1200" dirty="0">
                          <a:solidFill>
                            <a:schemeClr val="bg1"/>
                          </a:solidFill>
                          <a:effectLst/>
                          <a:latin typeface="+mj-lt"/>
                          <a:ea typeface="+mn-ea"/>
                          <a:cs typeface="+mn-cs"/>
                        </a:rPr>
                        <a:t>40%</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b"/>
                      <a:r>
                        <a:rPr lang="en-GB" sz="1100" b="1" i="0" u="none" strike="noStrike" kern="1200">
                          <a:solidFill>
                            <a:schemeClr val="bg1"/>
                          </a:solidFill>
                          <a:effectLst/>
                          <a:latin typeface="+mj-lt"/>
                          <a:ea typeface="+mn-ea"/>
                          <a:cs typeface="+mn-cs"/>
                        </a:rPr>
                        <a:t>50%</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b"/>
                      <a:r>
                        <a:rPr lang="en-GB" sz="1100" b="1" i="0" u="none" strike="noStrike" kern="1200" dirty="0">
                          <a:solidFill>
                            <a:schemeClr val="bg1"/>
                          </a:solidFill>
                          <a:effectLst/>
                          <a:latin typeface="+mj-lt"/>
                          <a:ea typeface="+mn-ea"/>
                          <a:cs typeface="+mn-cs"/>
                        </a:rPr>
                        <a:t>43%</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b"/>
                      <a:r>
                        <a:rPr lang="en-GB" sz="1100" b="1" i="0" u="none" strike="noStrike" kern="1200" dirty="0">
                          <a:solidFill>
                            <a:schemeClr val="bg1"/>
                          </a:solidFill>
                          <a:effectLst/>
                          <a:latin typeface="+mj-lt"/>
                          <a:ea typeface="+mn-ea"/>
                          <a:cs typeface="+mn-cs"/>
                        </a:rPr>
                        <a:t>41%</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b"/>
                      <a:r>
                        <a:rPr lang="en-GB" sz="1100" b="1" i="0" u="none" strike="noStrike" kern="1200" dirty="0">
                          <a:solidFill>
                            <a:schemeClr val="bg1"/>
                          </a:solidFill>
                          <a:effectLst/>
                          <a:latin typeface="+mj-lt"/>
                          <a:ea typeface="+mn-ea"/>
                          <a:cs typeface="+mn-cs"/>
                        </a:rPr>
                        <a:t>39%</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b"/>
                      <a:r>
                        <a:rPr lang="en-GB" sz="1100" b="1" i="0" u="none" strike="noStrike" kern="1200" dirty="0">
                          <a:solidFill>
                            <a:schemeClr val="bg1"/>
                          </a:solidFill>
                          <a:effectLst/>
                          <a:latin typeface="+mj-lt"/>
                          <a:ea typeface="+mn-ea"/>
                          <a:cs typeface="+mn-cs"/>
                        </a:rPr>
                        <a:t>34%</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b"/>
                      <a:r>
                        <a:rPr lang="en-GB" sz="1100" b="1" i="0" u="none" strike="noStrike" kern="1200" dirty="0">
                          <a:solidFill>
                            <a:schemeClr val="bg1"/>
                          </a:solidFill>
                          <a:effectLst/>
                          <a:latin typeface="+mj-lt"/>
                          <a:ea typeface="+mn-ea"/>
                          <a:cs typeface="+mn-cs"/>
                        </a:rPr>
                        <a:t>30%</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b"/>
                      <a:r>
                        <a:rPr lang="en-GB" sz="1100" b="1" i="0" u="none" strike="noStrike" kern="1200" dirty="0">
                          <a:solidFill>
                            <a:schemeClr val="bg1"/>
                          </a:solidFill>
                          <a:effectLst/>
                          <a:latin typeface="+mj-lt"/>
                          <a:ea typeface="+mn-ea"/>
                          <a:cs typeface="+mn-cs"/>
                        </a:rPr>
                        <a:t>35%</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b"/>
                      <a:r>
                        <a:rPr lang="en-GB" sz="1100" b="1" i="0" u="none" strike="noStrike" kern="1200" dirty="0">
                          <a:solidFill>
                            <a:schemeClr val="bg1"/>
                          </a:solidFill>
                          <a:effectLst/>
                          <a:latin typeface="+mj-lt"/>
                          <a:ea typeface="+mn-ea"/>
                          <a:cs typeface="+mn-cs"/>
                        </a:rPr>
                        <a:t>36%</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1655691898"/>
                  </a:ext>
                </a:extLst>
              </a:tr>
            </a:tbl>
          </a:graphicData>
        </a:graphic>
      </p:graphicFrame>
      <p:sp>
        <p:nvSpPr>
          <p:cNvPr id="24" name="Rectangle 23">
            <a:extLst>
              <a:ext uri="{FF2B5EF4-FFF2-40B4-BE49-F238E27FC236}">
                <a16:creationId xmlns:a16="http://schemas.microsoft.com/office/drawing/2014/main" id="{AC22382F-77BE-6AF2-7C32-38F8E046A86A}"/>
              </a:ext>
            </a:extLst>
          </p:cNvPr>
          <p:cNvSpPr/>
          <p:nvPr/>
        </p:nvSpPr>
        <p:spPr>
          <a:xfrm>
            <a:off x="615948" y="1053856"/>
            <a:ext cx="1478711" cy="37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u="none" strike="noStrike" kern="1200" cap="none" spc="0" normalizeH="0" baseline="0" noProof="0" dirty="0">
                <a:ln>
                  <a:noFill/>
                </a:ln>
                <a:solidFill>
                  <a:schemeClr val="tx1"/>
                </a:solidFill>
                <a:effectLst/>
                <a:uLnTx/>
                <a:uFillTx/>
                <a:latin typeface="Arial"/>
                <a:ea typeface="+mn-ea"/>
                <a:cs typeface="+mn-cs"/>
              </a:rPr>
              <a:t>% of tests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u="none" strike="noStrike" kern="1200" cap="none" spc="0" normalizeH="0" baseline="0" noProof="0" dirty="0">
                <a:ln>
                  <a:noFill/>
                </a:ln>
                <a:solidFill>
                  <a:schemeClr val="tx1"/>
                </a:solidFill>
                <a:effectLst/>
                <a:uLnTx/>
                <a:uFillTx/>
                <a:latin typeface="Arial"/>
                <a:ea typeface="+mn-ea"/>
                <a:cs typeface="+mn-cs"/>
              </a:rPr>
              <a:t>used are LFDs</a:t>
            </a:r>
          </a:p>
        </p:txBody>
      </p:sp>
      <p:graphicFrame>
        <p:nvGraphicFramePr>
          <p:cNvPr id="25" name="Table 24">
            <a:extLst>
              <a:ext uri="{FF2B5EF4-FFF2-40B4-BE49-F238E27FC236}">
                <a16:creationId xmlns:a16="http://schemas.microsoft.com/office/drawing/2014/main" id="{FF47CCD4-2029-0D4A-CD00-6123D079C494}"/>
              </a:ext>
            </a:extLst>
          </p:cNvPr>
          <p:cNvGraphicFramePr>
            <a:graphicFrameLocks noGrp="1"/>
          </p:cNvGraphicFramePr>
          <p:nvPr>
            <p:extLst>
              <p:ext uri="{D42A27DB-BD31-4B8C-83A1-F6EECF244321}">
                <p14:modId xmlns:p14="http://schemas.microsoft.com/office/powerpoint/2010/main" val="3959466676"/>
              </p:ext>
            </p:extLst>
          </p:nvPr>
        </p:nvGraphicFramePr>
        <p:xfrm>
          <a:off x="1999129" y="1060785"/>
          <a:ext cx="9696672" cy="395297"/>
        </p:xfrm>
        <a:graphic>
          <a:graphicData uri="http://schemas.openxmlformats.org/drawingml/2006/table">
            <a:tbl>
              <a:tblPr>
                <a:tableStyleId>{5C22544A-7EE6-4342-B048-85BDC9FD1C3A}</a:tableStyleId>
              </a:tblPr>
              <a:tblGrid>
                <a:gridCol w="334368">
                  <a:extLst>
                    <a:ext uri="{9D8B030D-6E8A-4147-A177-3AD203B41FA5}">
                      <a16:colId xmlns:a16="http://schemas.microsoft.com/office/drawing/2014/main" val="753284147"/>
                    </a:ext>
                  </a:extLst>
                </a:gridCol>
                <a:gridCol w="334368">
                  <a:extLst>
                    <a:ext uri="{9D8B030D-6E8A-4147-A177-3AD203B41FA5}">
                      <a16:colId xmlns:a16="http://schemas.microsoft.com/office/drawing/2014/main" val="3892051069"/>
                    </a:ext>
                  </a:extLst>
                </a:gridCol>
                <a:gridCol w="334368">
                  <a:extLst>
                    <a:ext uri="{9D8B030D-6E8A-4147-A177-3AD203B41FA5}">
                      <a16:colId xmlns:a16="http://schemas.microsoft.com/office/drawing/2014/main" val="3827883914"/>
                    </a:ext>
                  </a:extLst>
                </a:gridCol>
                <a:gridCol w="334368">
                  <a:extLst>
                    <a:ext uri="{9D8B030D-6E8A-4147-A177-3AD203B41FA5}">
                      <a16:colId xmlns:a16="http://schemas.microsoft.com/office/drawing/2014/main" val="1743725441"/>
                    </a:ext>
                  </a:extLst>
                </a:gridCol>
                <a:gridCol w="334368">
                  <a:extLst>
                    <a:ext uri="{9D8B030D-6E8A-4147-A177-3AD203B41FA5}">
                      <a16:colId xmlns:a16="http://schemas.microsoft.com/office/drawing/2014/main" val="4062152328"/>
                    </a:ext>
                  </a:extLst>
                </a:gridCol>
                <a:gridCol w="334368">
                  <a:extLst>
                    <a:ext uri="{9D8B030D-6E8A-4147-A177-3AD203B41FA5}">
                      <a16:colId xmlns:a16="http://schemas.microsoft.com/office/drawing/2014/main" val="960840683"/>
                    </a:ext>
                  </a:extLst>
                </a:gridCol>
                <a:gridCol w="334368">
                  <a:extLst>
                    <a:ext uri="{9D8B030D-6E8A-4147-A177-3AD203B41FA5}">
                      <a16:colId xmlns:a16="http://schemas.microsoft.com/office/drawing/2014/main" val="3998361777"/>
                    </a:ext>
                  </a:extLst>
                </a:gridCol>
                <a:gridCol w="334368">
                  <a:extLst>
                    <a:ext uri="{9D8B030D-6E8A-4147-A177-3AD203B41FA5}">
                      <a16:colId xmlns:a16="http://schemas.microsoft.com/office/drawing/2014/main" val="3652379031"/>
                    </a:ext>
                  </a:extLst>
                </a:gridCol>
                <a:gridCol w="334368">
                  <a:extLst>
                    <a:ext uri="{9D8B030D-6E8A-4147-A177-3AD203B41FA5}">
                      <a16:colId xmlns:a16="http://schemas.microsoft.com/office/drawing/2014/main" val="1682419917"/>
                    </a:ext>
                  </a:extLst>
                </a:gridCol>
                <a:gridCol w="334368">
                  <a:extLst>
                    <a:ext uri="{9D8B030D-6E8A-4147-A177-3AD203B41FA5}">
                      <a16:colId xmlns:a16="http://schemas.microsoft.com/office/drawing/2014/main" val="1339290168"/>
                    </a:ext>
                  </a:extLst>
                </a:gridCol>
                <a:gridCol w="334368">
                  <a:extLst>
                    <a:ext uri="{9D8B030D-6E8A-4147-A177-3AD203B41FA5}">
                      <a16:colId xmlns:a16="http://schemas.microsoft.com/office/drawing/2014/main" val="2017693302"/>
                    </a:ext>
                  </a:extLst>
                </a:gridCol>
                <a:gridCol w="334368">
                  <a:extLst>
                    <a:ext uri="{9D8B030D-6E8A-4147-A177-3AD203B41FA5}">
                      <a16:colId xmlns:a16="http://schemas.microsoft.com/office/drawing/2014/main" val="1310522038"/>
                    </a:ext>
                  </a:extLst>
                </a:gridCol>
                <a:gridCol w="334368">
                  <a:extLst>
                    <a:ext uri="{9D8B030D-6E8A-4147-A177-3AD203B41FA5}">
                      <a16:colId xmlns:a16="http://schemas.microsoft.com/office/drawing/2014/main" val="2023461740"/>
                    </a:ext>
                  </a:extLst>
                </a:gridCol>
                <a:gridCol w="334368">
                  <a:extLst>
                    <a:ext uri="{9D8B030D-6E8A-4147-A177-3AD203B41FA5}">
                      <a16:colId xmlns:a16="http://schemas.microsoft.com/office/drawing/2014/main" val="201732159"/>
                    </a:ext>
                  </a:extLst>
                </a:gridCol>
                <a:gridCol w="334368">
                  <a:extLst>
                    <a:ext uri="{9D8B030D-6E8A-4147-A177-3AD203B41FA5}">
                      <a16:colId xmlns:a16="http://schemas.microsoft.com/office/drawing/2014/main" val="31893260"/>
                    </a:ext>
                  </a:extLst>
                </a:gridCol>
                <a:gridCol w="334368">
                  <a:extLst>
                    <a:ext uri="{9D8B030D-6E8A-4147-A177-3AD203B41FA5}">
                      <a16:colId xmlns:a16="http://schemas.microsoft.com/office/drawing/2014/main" val="3668425623"/>
                    </a:ext>
                  </a:extLst>
                </a:gridCol>
                <a:gridCol w="334368">
                  <a:extLst>
                    <a:ext uri="{9D8B030D-6E8A-4147-A177-3AD203B41FA5}">
                      <a16:colId xmlns:a16="http://schemas.microsoft.com/office/drawing/2014/main" val="3229101797"/>
                    </a:ext>
                  </a:extLst>
                </a:gridCol>
                <a:gridCol w="334368">
                  <a:extLst>
                    <a:ext uri="{9D8B030D-6E8A-4147-A177-3AD203B41FA5}">
                      <a16:colId xmlns:a16="http://schemas.microsoft.com/office/drawing/2014/main" val="1507747317"/>
                    </a:ext>
                  </a:extLst>
                </a:gridCol>
                <a:gridCol w="334368">
                  <a:extLst>
                    <a:ext uri="{9D8B030D-6E8A-4147-A177-3AD203B41FA5}">
                      <a16:colId xmlns:a16="http://schemas.microsoft.com/office/drawing/2014/main" val="678820471"/>
                    </a:ext>
                  </a:extLst>
                </a:gridCol>
                <a:gridCol w="334368">
                  <a:extLst>
                    <a:ext uri="{9D8B030D-6E8A-4147-A177-3AD203B41FA5}">
                      <a16:colId xmlns:a16="http://schemas.microsoft.com/office/drawing/2014/main" val="736097110"/>
                    </a:ext>
                  </a:extLst>
                </a:gridCol>
                <a:gridCol w="334368">
                  <a:extLst>
                    <a:ext uri="{9D8B030D-6E8A-4147-A177-3AD203B41FA5}">
                      <a16:colId xmlns:a16="http://schemas.microsoft.com/office/drawing/2014/main" val="1130583152"/>
                    </a:ext>
                  </a:extLst>
                </a:gridCol>
                <a:gridCol w="334368">
                  <a:extLst>
                    <a:ext uri="{9D8B030D-6E8A-4147-A177-3AD203B41FA5}">
                      <a16:colId xmlns:a16="http://schemas.microsoft.com/office/drawing/2014/main" val="2256868622"/>
                    </a:ext>
                  </a:extLst>
                </a:gridCol>
                <a:gridCol w="334368">
                  <a:extLst>
                    <a:ext uri="{9D8B030D-6E8A-4147-A177-3AD203B41FA5}">
                      <a16:colId xmlns:a16="http://schemas.microsoft.com/office/drawing/2014/main" val="970172977"/>
                    </a:ext>
                  </a:extLst>
                </a:gridCol>
                <a:gridCol w="334368">
                  <a:extLst>
                    <a:ext uri="{9D8B030D-6E8A-4147-A177-3AD203B41FA5}">
                      <a16:colId xmlns:a16="http://schemas.microsoft.com/office/drawing/2014/main" val="1564498390"/>
                    </a:ext>
                  </a:extLst>
                </a:gridCol>
                <a:gridCol w="334368">
                  <a:extLst>
                    <a:ext uri="{9D8B030D-6E8A-4147-A177-3AD203B41FA5}">
                      <a16:colId xmlns:a16="http://schemas.microsoft.com/office/drawing/2014/main" val="2309409870"/>
                    </a:ext>
                  </a:extLst>
                </a:gridCol>
                <a:gridCol w="334368">
                  <a:extLst>
                    <a:ext uri="{9D8B030D-6E8A-4147-A177-3AD203B41FA5}">
                      <a16:colId xmlns:a16="http://schemas.microsoft.com/office/drawing/2014/main" val="145258323"/>
                    </a:ext>
                  </a:extLst>
                </a:gridCol>
                <a:gridCol w="334368">
                  <a:extLst>
                    <a:ext uri="{9D8B030D-6E8A-4147-A177-3AD203B41FA5}">
                      <a16:colId xmlns:a16="http://schemas.microsoft.com/office/drawing/2014/main" val="3732453240"/>
                    </a:ext>
                  </a:extLst>
                </a:gridCol>
                <a:gridCol w="334368">
                  <a:extLst>
                    <a:ext uri="{9D8B030D-6E8A-4147-A177-3AD203B41FA5}">
                      <a16:colId xmlns:a16="http://schemas.microsoft.com/office/drawing/2014/main" val="3888086728"/>
                    </a:ext>
                  </a:extLst>
                </a:gridCol>
                <a:gridCol w="334368">
                  <a:extLst>
                    <a:ext uri="{9D8B030D-6E8A-4147-A177-3AD203B41FA5}">
                      <a16:colId xmlns:a16="http://schemas.microsoft.com/office/drawing/2014/main" val="2164338927"/>
                    </a:ext>
                  </a:extLst>
                </a:gridCol>
              </a:tblGrid>
              <a:tr h="395297">
                <a:tc>
                  <a:txBody>
                    <a:bodyPr/>
                    <a:lstStyle/>
                    <a:p>
                      <a:pPr algn="ctr" fontAlgn="b"/>
                      <a:r>
                        <a:rPr lang="en-GB" sz="1100" b="0" i="0" u="none" strike="noStrike" kern="1200" dirty="0">
                          <a:solidFill>
                            <a:schemeClr val="bg1"/>
                          </a:solidFill>
                          <a:effectLst/>
                          <a:latin typeface="+mj-lt"/>
                          <a:ea typeface="+mn-ea"/>
                          <a:cs typeface="+mn-cs"/>
                        </a:rPr>
                        <a:t>41%</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b"/>
                      <a:r>
                        <a:rPr lang="en-GB" sz="1100" b="0" i="0" u="none" strike="noStrike" kern="1200" dirty="0">
                          <a:solidFill>
                            <a:schemeClr val="bg1"/>
                          </a:solidFill>
                          <a:effectLst/>
                          <a:latin typeface="+mj-lt"/>
                          <a:ea typeface="+mn-ea"/>
                          <a:cs typeface="+mn-cs"/>
                        </a:rPr>
                        <a:t>63%</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b"/>
                      <a:r>
                        <a:rPr lang="en-GB" sz="1100" b="0" i="0" u="none" strike="noStrike" kern="1200" dirty="0">
                          <a:solidFill>
                            <a:schemeClr val="bg1"/>
                          </a:solidFill>
                          <a:effectLst/>
                          <a:latin typeface="+mj-lt"/>
                          <a:ea typeface="+mn-ea"/>
                          <a:cs typeface="+mn-cs"/>
                        </a:rPr>
                        <a:t>67%</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b"/>
                      <a:r>
                        <a:rPr lang="en-GB" sz="1100" b="0" i="0" u="none" strike="noStrike" kern="1200" dirty="0">
                          <a:solidFill>
                            <a:schemeClr val="bg1"/>
                          </a:solidFill>
                          <a:effectLst/>
                          <a:latin typeface="+mj-lt"/>
                          <a:ea typeface="+mn-ea"/>
                          <a:cs typeface="+mn-cs"/>
                        </a:rPr>
                        <a:t>70%</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b"/>
                      <a:r>
                        <a:rPr lang="en-GB" sz="1100" b="0" i="0" u="none" strike="noStrike" kern="1200">
                          <a:solidFill>
                            <a:schemeClr val="bg1"/>
                          </a:solidFill>
                          <a:effectLst/>
                          <a:latin typeface="+mj-lt"/>
                          <a:ea typeface="+mn-ea"/>
                          <a:cs typeface="+mn-cs"/>
                        </a:rPr>
                        <a:t>69%</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b"/>
                      <a:r>
                        <a:rPr lang="en-GB" sz="1100" b="0" i="0" u="none" strike="noStrike" kern="1200">
                          <a:solidFill>
                            <a:schemeClr val="bg1"/>
                          </a:solidFill>
                          <a:effectLst/>
                          <a:latin typeface="+mj-lt"/>
                          <a:ea typeface="+mn-ea"/>
                          <a:cs typeface="+mn-cs"/>
                        </a:rPr>
                        <a:t>67%</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b"/>
                      <a:r>
                        <a:rPr lang="en-GB" sz="1100" b="0" i="0" u="none" strike="noStrike" kern="1200" dirty="0">
                          <a:solidFill>
                            <a:schemeClr val="bg1"/>
                          </a:solidFill>
                          <a:effectLst/>
                          <a:latin typeface="+mj-lt"/>
                          <a:ea typeface="+mn-ea"/>
                          <a:cs typeface="+mn-cs"/>
                        </a:rPr>
                        <a:t>67%</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b"/>
                      <a:r>
                        <a:rPr lang="en-GB" sz="1100" b="0" i="0" u="none" strike="noStrike" kern="1200">
                          <a:solidFill>
                            <a:schemeClr val="bg1"/>
                          </a:solidFill>
                          <a:effectLst/>
                          <a:latin typeface="+mj-lt"/>
                          <a:ea typeface="+mn-ea"/>
                          <a:cs typeface="+mn-cs"/>
                        </a:rPr>
                        <a:t>72%</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b"/>
                      <a:r>
                        <a:rPr lang="en-GB" sz="1100" b="0" i="0" u="none" strike="noStrike" kern="1200">
                          <a:solidFill>
                            <a:schemeClr val="bg1"/>
                          </a:solidFill>
                          <a:effectLst/>
                          <a:latin typeface="+mj-lt"/>
                          <a:ea typeface="+mn-ea"/>
                          <a:cs typeface="+mn-cs"/>
                        </a:rPr>
                        <a:t>68%</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b"/>
                      <a:r>
                        <a:rPr lang="en-GB" sz="1100" b="0" i="0" u="none" strike="noStrike" kern="1200">
                          <a:solidFill>
                            <a:schemeClr val="bg1"/>
                          </a:solidFill>
                          <a:effectLst/>
                          <a:latin typeface="+mj-lt"/>
                          <a:ea typeface="+mn-ea"/>
                          <a:cs typeface="+mn-cs"/>
                        </a:rPr>
                        <a:t>72%</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b"/>
                      <a:r>
                        <a:rPr lang="en-GB" sz="1100" b="0" i="0" u="none" strike="noStrike" kern="1200">
                          <a:solidFill>
                            <a:schemeClr val="bg1"/>
                          </a:solidFill>
                          <a:effectLst/>
                          <a:latin typeface="+mj-lt"/>
                          <a:ea typeface="+mn-ea"/>
                          <a:cs typeface="+mn-cs"/>
                        </a:rPr>
                        <a:t>73%</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b"/>
                      <a:r>
                        <a:rPr lang="en-GB" sz="1100" b="0" i="0" u="none" strike="noStrike" kern="1200" dirty="0">
                          <a:solidFill>
                            <a:schemeClr val="bg1"/>
                          </a:solidFill>
                          <a:effectLst/>
                          <a:latin typeface="+mj-lt"/>
                          <a:ea typeface="+mn-ea"/>
                          <a:cs typeface="+mn-cs"/>
                        </a:rPr>
                        <a:t>72%</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b"/>
                      <a:r>
                        <a:rPr lang="en-GB" sz="1100" b="0" i="0" u="none" strike="noStrike" kern="1200">
                          <a:solidFill>
                            <a:schemeClr val="bg1"/>
                          </a:solidFill>
                          <a:effectLst/>
                          <a:latin typeface="+mj-lt"/>
                          <a:ea typeface="+mn-ea"/>
                          <a:cs typeface="+mn-cs"/>
                        </a:rPr>
                        <a:t>70%</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b"/>
                      <a:r>
                        <a:rPr lang="en-GB" sz="1100" b="0" i="0" u="none" strike="noStrike" kern="1200">
                          <a:solidFill>
                            <a:schemeClr val="bg1"/>
                          </a:solidFill>
                          <a:effectLst/>
                          <a:latin typeface="+mj-lt"/>
                          <a:ea typeface="+mn-ea"/>
                          <a:cs typeface="+mn-cs"/>
                        </a:rPr>
                        <a:t>75%</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b"/>
                      <a:r>
                        <a:rPr lang="en-GB" sz="1100" b="0" i="0" u="none" strike="noStrike" kern="1200">
                          <a:solidFill>
                            <a:schemeClr val="bg1"/>
                          </a:solidFill>
                          <a:effectLst/>
                          <a:latin typeface="+mj-lt"/>
                          <a:ea typeface="+mn-ea"/>
                          <a:cs typeface="+mn-cs"/>
                        </a:rPr>
                        <a:t>73%</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b"/>
                      <a:r>
                        <a:rPr lang="en-GB" sz="1100" b="0" i="0" u="none" strike="noStrike" kern="1200">
                          <a:solidFill>
                            <a:schemeClr val="bg1"/>
                          </a:solidFill>
                          <a:effectLst/>
                          <a:latin typeface="+mj-lt"/>
                          <a:ea typeface="+mn-ea"/>
                          <a:cs typeface="+mn-cs"/>
                        </a:rPr>
                        <a:t>75%</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b"/>
                      <a:r>
                        <a:rPr lang="en-GB" sz="1100" b="0" i="0" u="none" strike="noStrike" kern="1200">
                          <a:solidFill>
                            <a:schemeClr val="bg1"/>
                          </a:solidFill>
                          <a:effectLst/>
                          <a:latin typeface="+mj-lt"/>
                          <a:ea typeface="+mn-ea"/>
                          <a:cs typeface="+mn-cs"/>
                        </a:rPr>
                        <a:t>76%</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b"/>
                      <a:r>
                        <a:rPr lang="en-GB" sz="1100" b="0" i="0" u="none" strike="noStrike" kern="1200">
                          <a:solidFill>
                            <a:schemeClr val="bg1"/>
                          </a:solidFill>
                          <a:effectLst/>
                          <a:latin typeface="+mj-lt"/>
                          <a:ea typeface="+mn-ea"/>
                          <a:cs typeface="+mn-cs"/>
                        </a:rPr>
                        <a:t>75%</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b"/>
                      <a:r>
                        <a:rPr lang="en-GB" sz="1100" b="0" i="0" u="none" strike="noStrike" kern="1200">
                          <a:solidFill>
                            <a:schemeClr val="bg1"/>
                          </a:solidFill>
                          <a:effectLst/>
                          <a:latin typeface="+mj-lt"/>
                          <a:ea typeface="+mn-ea"/>
                          <a:cs typeface="+mn-cs"/>
                        </a:rPr>
                        <a:t>70%</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b"/>
                      <a:r>
                        <a:rPr lang="en-GB" sz="1100" b="0" i="0" u="none" strike="noStrike" kern="1200">
                          <a:solidFill>
                            <a:schemeClr val="bg1"/>
                          </a:solidFill>
                          <a:effectLst/>
                          <a:latin typeface="+mj-lt"/>
                          <a:ea typeface="+mn-ea"/>
                          <a:cs typeface="+mn-cs"/>
                        </a:rPr>
                        <a:t>71%</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b"/>
                      <a:r>
                        <a:rPr lang="en-GB" sz="1100" b="0" i="0" u="none" strike="noStrike" kern="1200">
                          <a:solidFill>
                            <a:schemeClr val="bg1"/>
                          </a:solidFill>
                          <a:effectLst/>
                          <a:latin typeface="+mj-lt"/>
                          <a:ea typeface="+mn-ea"/>
                          <a:cs typeface="+mn-cs"/>
                        </a:rPr>
                        <a:t>78%</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b"/>
                      <a:r>
                        <a:rPr lang="en-GB" sz="1100" b="0" i="0" u="none" strike="noStrike" kern="1200" dirty="0">
                          <a:solidFill>
                            <a:schemeClr val="bg1"/>
                          </a:solidFill>
                          <a:effectLst/>
                          <a:latin typeface="+mj-lt"/>
                          <a:ea typeface="+mn-ea"/>
                          <a:cs typeface="+mn-cs"/>
                        </a:rPr>
                        <a:t>82%</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b"/>
                      <a:r>
                        <a:rPr lang="en-GB" sz="1100" b="0" i="0" u="none" strike="noStrike" kern="1200" dirty="0">
                          <a:solidFill>
                            <a:schemeClr val="bg1"/>
                          </a:solidFill>
                          <a:effectLst/>
                          <a:latin typeface="+mj-lt"/>
                          <a:ea typeface="+mn-ea"/>
                          <a:cs typeface="+mn-cs"/>
                        </a:rPr>
                        <a:t>86%</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b"/>
                      <a:r>
                        <a:rPr lang="en-GB" sz="1100" b="0" i="0" u="none" strike="noStrike" kern="1200">
                          <a:solidFill>
                            <a:schemeClr val="bg1"/>
                          </a:solidFill>
                          <a:effectLst/>
                          <a:latin typeface="+mj-lt"/>
                          <a:ea typeface="+mn-ea"/>
                          <a:cs typeface="+mn-cs"/>
                        </a:rPr>
                        <a:t>85%</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b"/>
                      <a:r>
                        <a:rPr lang="en-GB" sz="1100" b="0" i="0" u="none" strike="noStrike" kern="1200">
                          <a:solidFill>
                            <a:schemeClr val="bg1"/>
                          </a:solidFill>
                          <a:effectLst/>
                          <a:latin typeface="+mj-lt"/>
                          <a:ea typeface="+mn-ea"/>
                          <a:cs typeface="+mn-cs"/>
                        </a:rPr>
                        <a:t>82%</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b"/>
                      <a:r>
                        <a:rPr lang="en-GB" sz="1100" b="0" i="0" u="none" strike="noStrike" kern="1200" dirty="0">
                          <a:solidFill>
                            <a:schemeClr val="bg1"/>
                          </a:solidFill>
                          <a:effectLst/>
                          <a:latin typeface="+mj-lt"/>
                          <a:ea typeface="+mn-ea"/>
                          <a:cs typeface="+mn-cs"/>
                        </a:rPr>
                        <a:t>82%</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b"/>
                      <a:r>
                        <a:rPr lang="en-GB" sz="1100" b="0" i="0" u="none" strike="noStrike" kern="1200">
                          <a:solidFill>
                            <a:schemeClr val="bg1"/>
                          </a:solidFill>
                          <a:effectLst/>
                          <a:latin typeface="+mj-lt"/>
                          <a:ea typeface="+mn-ea"/>
                          <a:cs typeface="+mn-cs"/>
                        </a:rPr>
                        <a:t>83%</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b"/>
                      <a:r>
                        <a:rPr lang="en-GB" sz="1100" b="0" i="0" u="none" strike="noStrike" kern="1200">
                          <a:solidFill>
                            <a:schemeClr val="bg1"/>
                          </a:solidFill>
                          <a:effectLst/>
                          <a:latin typeface="+mj-lt"/>
                          <a:ea typeface="+mn-ea"/>
                          <a:cs typeface="+mn-cs"/>
                        </a:rPr>
                        <a:t>86%</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b"/>
                      <a:r>
                        <a:rPr lang="en-GB" sz="1100" b="0" i="0" u="none" strike="noStrike" kern="1200" dirty="0">
                          <a:solidFill>
                            <a:schemeClr val="bg1"/>
                          </a:solidFill>
                          <a:effectLst/>
                          <a:latin typeface="+mj-lt"/>
                          <a:ea typeface="+mn-ea"/>
                          <a:cs typeface="+mn-cs"/>
                        </a:rPr>
                        <a:t>86%</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1655691898"/>
                  </a:ext>
                </a:extLst>
              </a:tr>
            </a:tbl>
          </a:graphicData>
        </a:graphic>
      </p:graphicFrame>
      <p:sp>
        <p:nvSpPr>
          <p:cNvPr id="33" name="Footer Placeholder 3">
            <a:extLst>
              <a:ext uri="{FF2B5EF4-FFF2-40B4-BE49-F238E27FC236}">
                <a16:creationId xmlns:a16="http://schemas.microsoft.com/office/drawing/2014/main" id="{7E121ED0-9DCC-C3D5-BE75-01D5A4514BB8}"/>
              </a:ext>
            </a:extLst>
          </p:cNvPr>
          <p:cNvSpPr txBox="1">
            <a:spLocks/>
          </p:cNvSpPr>
          <p:nvPr/>
        </p:nvSpPr>
        <p:spPr>
          <a:xfrm>
            <a:off x="838200" y="6061537"/>
            <a:ext cx="10007606" cy="363600"/>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Source: </a:t>
            </a:r>
            <a:r>
              <a:rPr kumimoji="0" lang="en-US" sz="800" b="0" i="0" u="none" strike="noStrike" kern="1200" cap="none" spc="0" normalizeH="0" baseline="0" noProof="0" dirty="0" err="1">
                <a:ln>
                  <a:noFill/>
                </a:ln>
                <a:solidFill>
                  <a:srgbClr val="007C91"/>
                </a:solidFill>
                <a:effectLst/>
                <a:uLnTx/>
                <a:uFillTx/>
                <a:latin typeface="Arial" panose="020B0604020202020204" pitchFamily="34" charset="0"/>
                <a:ea typeface="+mn-ea"/>
                <a:cs typeface="Arial" panose="020B0604020202020204" pitchFamily="34" charset="0"/>
              </a:rPr>
              <a:t>Savanta</a:t>
            </a:r>
            <a:r>
              <a:rPr kumimoji="0" lang="en-US"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:/DHSC &amp; CO Covid Tracker.</a:t>
            </a:r>
            <a:r>
              <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 </a:t>
            </a:r>
            <a:r>
              <a:rPr kumimoji="0" lang="en-US"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To the best of your knowledge, which type of test did you have most recently?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Base: All respondents in England c.1700 per wave</a:t>
            </a:r>
          </a:p>
        </p:txBody>
      </p:sp>
      <p:sp>
        <p:nvSpPr>
          <p:cNvPr id="7" name="Rectangle 6">
            <a:extLst>
              <a:ext uri="{FF2B5EF4-FFF2-40B4-BE49-F238E27FC236}">
                <a16:creationId xmlns:a16="http://schemas.microsoft.com/office/drawing/2014/main" id="{BB9D4CDF-9EE6-F6DB-D261-3948CF7A332D}"/>
              </a:ext>
            </a:extLst>
          </p:cNvPr>
          <p:cNvSpPr/>
          <p:nvPr/>
        </p:nvSpPr>
        <p:spPr>
          <a:xfrm>
            <a:off x="1931484" y="5685730"/>
            <a:ext cx="1478711" cy="37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u="none" strike="noStrike" kern="1200" cap="none" spc="0" normalizeH="0" baseline="0" noProof="0" dirty="0">
                <a:ln>
                  <a:noFill/>
                </a:ln>
                <a:solidFill>
                  <a:prstClr val="black"/>
                </a:solidFill>
                <a:effectLst/>
                <a:uLnTx/>
                <a:uFillTx/>
                <a:latin typeface="Arial"/>
                <a:ea typeface="+mn-ea"/>
                <a:cs typeface="+mn-cs"/>
              </a:rPr>
              <a:t>2021</a:t>
            </a:r>
          </a:p>
        </p:txBody>
      </p:sp>
      <p:sp>
        <p:nvSpPr>
          <p:cNvPr id="9" name="Rectangle 8">
            <a:extLst>
              <a:ext uri="{FF2B5EF4-FFF2-40B4-BE49-F238E27FC236}">
                <a16:creationId xmlns:a16="http://schemas.microsoft.com/office/drawing/2014/main" id="{42DD2F9C-1FAC-6095-159B-2292CEA8781A}"/>
              </a:ext>
            </a:extLst>
          </p:cNvPr>
          <p:cNvSpPr/>
          <p:nvPr/>
        </p:nvSpPr>
        <p:spPr>
          <a:xfrm>
            <a:off x="8989830" y="5685730"/>
            <a:ext cx="1478711" cy="37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u="none" strike="noStrike" kern="1200" cap="none" spc="0" normalizeH="0" baseline="0" noProof="0" dirty="0">
                <a:ln>
                  <a:noFill/>
                </a:ln>
                <a:solidFill>
                  <a:prstClr val="black"/>
                </a:solidFill>
                <a:effectLst/>
                <a:uLnTx/>
                <a:uFillTx/>
                <a:latin typeface="Arial"/>
                <a:ea typeface="+mn-ea"/>
                <a:cs typeface="+mn-cs"/>
              </a:rPr>
              <a:t>2022</a:t>
            </a:r>
          </a:p>
        </p:txBody>
      </p:sp>
    </p:spTree>
    <p:extLst>
      <p:ext uri="{BB962C8B-B14F-4D97-AF65-F5344CB8AC3E}">
        <p14:creationId xmlns:p14="http://schemas.microsoft.com/office/powerpoint/2010/main" val="3511283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64675C47-43ED-1DB7-04C0-B2D9C16F0481}"/>
              </a:ext>
            </a:extLst>
          </p:cNvPr>
          <p:cNvSpPr/>
          <p:nvPr/>
        </p:nvSpPr>
        <p:spPr>
          <a:xfrm>
            <a:off x="615956" y="1152023"/>
            <a:ext cx="11123857" cy="4821901"/>
          </a:xfrm>
          <a:prstGeom prst="rect">
            <a:avLst/>
          </a:prstGeom>
          <a:solidFill>
            <a:schemeClr val="bg1"/>
          </a:solidFill>
          <a:ln w="19050" cap="flat" cmpd="sng" algn="ctr">
            <a:solidFill>
              <a:schemeClr val="accent5">
                <a:lumMod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E7E6E6"/>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58093D94-3AA8-40BB-8063-0B080A673A4A}"/>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007C9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endParaRPr>
          </a:p>
        </p:txBody>
      </p:sp>
      <p:graphicFrame>
        <p:nvGraphicFramePr>
          <p:cNvPr id="4" name="Chart 3">
            <a:extLst>
              <a:ext uri="{FF2B5EF4-FFF2-40B4-BE49-F238E27FC236}">
                <a16:creationId xmlns:a16="http://schemas.microsoft.com/office/drawing/2014/main" id="{973291FD-8D5C-4311-D0B1-9BF1AD760684}"/>
              </a:ext>
            </a:extLst>
          </p:cNvPr>
          <p:cNvGraphicFramePr/>
          <p:nvPr>
            <p:extLst>
              <p:ext uri="{D42A27DB-BD31-4B8C-83A1-F6EECF244321}">
                <p14:modId xmlns:p14="http://schemas.microsoft.com/office/powerpoint/2010/main" val="2800893386"/>
              </p:ext>
            </p:extLst>
          </p:nvPr>
        </p:nvGraphicFramePr>
        <p:xfrm>
          <a:off x="838201" y="2508262"/>
          <a:ext cx="10901612" cy="3710217"/>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DE28DD4D-4E82-009C-D878-7CA315213132}"/>
              </a:ext>
            </a:extLst>
          </p:cNvPr>
          <p:cNvSpPr/>
          <p:nvPr/>
        </p:nvSpPr>
        <p:spPr>
          <a:xfrm>
            <a:off x="615953" y="1776108"/>
            <a:ext cx="1478711" cy="37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NET: Tests taken </a:t>
            </a:r>
          </a:p>
          <a:p>
            <a:r>
              <a:rPr lang="en-US" sz="1200" dirty="0">
                <a:solidFill>
                  <a:schemeClr val="tx1"/>
                </a:solidFill>
              </a:rPr>
              <a:t>in the last 2 weeks</a:t>
            </a:r>
            <a:endParaRPr lang="en-GB" sz="1200" dirty="0">
              <a:solidFill>
                <a:schemeClr val="tx1"/>
              </a:solidFill>
            </a:endParaRPr>
          </a:p>
        </p:txBody>
      </p:sp>
      <p:graphicFrame>
        <p:nvGraphicFramePr>
          <p:cNvPr id="8" name="Table 7">
            <a:extLst>
              <a:ext uri="{FF2B5EF4-FFF2-40B4-BE49-F238E27FC236}">
                <a16:creationId xmlns:a16="http://schemas.microsoft.com/office/drawing/2014/main" id="{56837A49-6B89-CB31-A37D-A384EA4D18D4}"/>
              </a:ext>
            </a:extLst>
          </p:cNvPr>
          <p:cNvGraphicFramePr>
            <a:graphicFrameLocks noGrp="1"/>
          </p:cNvGraphicFramePr>
          <p:nvPr>
            <p:extLst>
              <p:ext uri="{D42A27DB-BD31-4B8C-83A1-F6EECF244321}">
                <p14:modId xmlns:p14="http://schemas.microsoft.com/office/powerpoint/2010/main" val="3803345511"/>
              </p:ext>
            </p:extLst>
          </p:nvPr>
        </p:nvGraphicFramePr>
        <p:xfrm>
          <a:off x="1990169" y="1788079"/>
          <a:ext cx="9705660" cy="352933"/>
        </p:xfrm>
        <a:graphic>
          <a:graphicData uri="http://schemas.openxmlformats.org/drawingml/2006/table">
            <a:tbl>
              <a:tblPr>
                <a:tableStyleId>{5C22544A-7EE6-4342-B048-85BDC9FD1C3A}</a:tableStyleId>
              </a:tblPr>
              <a:tblGrid>
                <a:gridCol w="485283">
                  <a:extLst>
                    <a:ext uri="{9D8B030D-6E8A-4147-A177-3AD203B41FA5}">
                      <a16:colId xmlns:a16="http://schemas.microsoft.com/office/drawing/2014/main" val="753284147"/>
                    </a:ext>
                  </a:extLst>
                </a:gridCol>
                <a:gridCol w="485283">
                  <a:extLst>
                    <a:ext uri="{9D8B030D-6E8A-4147-A177-3AD203B41FA5}">
                      <a16:colId xmlns:a16="http://schemas.microsoft.com/office/drawing/2014/main" val="2017693302"/>
                    </a:ext>
                  </a:extLst>
                </a:gridCol>
                <a:gridCol w="485283">
                  <a:extLst>
                    <a:ext uri="{9D8B030D-6E8A-4147-A177-3AD203B41FA5}">
                      <a16:colId xmlns:a16="http://schemas.microsoft.com/office/drawing/2014/main" val="1310522038"/>
                    </a:ext>
                  </a:extLst>
                </a:gridCol>
                <a:gridCol w="485283">
                  <a:extLst>
                    <a:ext uri="{9D8B030D-6E8A-4147-A177-3AD203B41FA5}">
                      <a16:colId xmlns:a16="http://schemas.microsoft.com/office/drawing/2014/main" val="2023461740"/>
                    </a:ext>
                  </a:extLst>
                </a:gridCol>
                <a:gridCol w="485283">
                  <a:extLst>
                    <a:ext uri="{9D8B030D-6E8A-4147-A177-3AD203B41FA5}">
                      <a16:colId xmlns:a16="http://schemas.microsoft.com/office/drawing/2014/main" val="201732159"/>
                    </a:ext>
                  </a:extLst>
                </a:gridCol>
                <a:gridCol w="485283">
                  <a:extLst>
                    <a:ext uri="{9D8B030D-6E8A-4147-A177-3AD203B41FA5}">
                      <a16:colId xmlns:a16="http://schemas.microsoft.com/office/drawing/2014/main" val="31893260"/>
                    </a:ext>
                  </a:extLst>
                </a:gridCol>
                <a:gridCol w="485283">
                  <a:extLst>
                    <a:ext uri="{9D8B030D-6E8A-4147-A177-3AD203B41FA5}">
                      <a16:colId xmlns:a16="http://schemas.microsoft.com/office/drawing/2014/main" val="3668425623"/>
                    </a:ext>
                  </a:extLst>
                </a:gridCol>
                <a:gridCol w="485283">
                  <a:extLst>
                    <a:ext uri="{9D8B030D-6E8A-4147-A177-3AD203B41FA5}">
                      <a16:colId xmlns:a16="http://schemas.microsoft.com/office/drawing/2014/main" val="3229101797"/>
                    </a:ext>
                  </a:extLst>
                </a:gridCol>
                <a:gridCol w="485283">
                  <a:extLst>
                    <a:ext uri="{9D8B030D-6E8A-4147-A177-3AD203B41FA5}">
                      <a16:colId xmlns:a16="http://schemas.microsoft.com/office/drawing/2014/main" val="1507747317"/>
                    </a:ext>
                  </a:extLst>
                </a:gridCol>
                <a:gridCol w="485283">
                  <a:extLst>
                    <a:ext uri="{9D8B030D-6E8A-4147-A177-3AD203B41FA5}">
                      <a16:colId xmlns:a16="http://schemas.microsoft.com/office/drawing/2014/main" val="678820471"/>
                    </a:ext>
                  </a:extLst>
                </a:gridCol>
                <a:gridCol w="485283">
                  <a:extLst>
                    <a:ext uri="{9D8B030D-6E8A-4147-A177-3AD203B41FA5}">
                      <a16:colId xmlns:a16="http://schemas.microsoft.com/office/drawing/2014/main" val="736097110"/>
                    </a:ext>
                  </a:extLst>
                </a:gridCol>
                <a:gridCol w="485283">
                  <a:extLst>
                    <a:ext uri="{9D8B030D-6E8A-4147-A177-3AD203B41FA5}">
                      <a16:colId xmlns:a16="http://schemas.microsoft.com/office/drawing/2014/main" val="1130583152"/>
                    </a:ext>
                  </a:extLst>
                </a:gridCol>
                <a:gridCol w="485283">
                  <a:extLst>
                    <a:ext uri="{9D8B030D-6E8A-4147-A177-3AD203B41FA5}">
                      <a16:colId xmlns:a16="http://schemas.microsoft.com/office/drawing/2014/main" val="2256868622"/>
                    </a:ext>
                  </a:extLst>
                </a:gridCol>
                <a:gridCol w="485283">
                  <a:extLst>
                    <a:ext uri="{9D8B030D-6E8A-4147-A177-3AD203B41FA5}">
                      <a16:colId xmlns:a16="http://schemas.microsoft.com/office/drawing/2014/main" val="970172977"/>
                    </a:ext>
                  </a:extLst>
                </a:gridCol>
                <a:gridCol w="485283">
                  <a:extLst>
                    <a:ext uri="{9D8B030D-6E8A-4147-A177-3AD203B41FA5}">
                      <a16:colId xmlns:a16="http://schemas.microsoft.com/office/drawing/2014/main" val="1564498390"/>
                    </a:ext>
                  </a:extLst>
                </a:gridCol>
                <a:gridCol w="485283">
                  <a:extLst>
                    <a:ext uri="{9D8B030D-6E8A-4147-A177-3AD203B41FA5}">
                      <a16:colId xmlns:a16="http://schemas.microsoft.com/office/drawing/2014/main" val="2309409870"/>
                    </a:ext>
                  </a:extLst>
                </a:gridCol>
                <a:gridCol w="485283">
                  <a:extLst>
                    <a:ext uri="{9D8B030D-6E8A-4147-A177-3AD203B41FA5}">
                      <a16:colId xmlns:a16="http://schemas.microsoft.com/office/drawing/2014/main" val="145258323"/>
                    </a:ext>
                  </a:extLst>
                </a:gridCol>
                <a:gridCol w="485283">
                  <a:extLst>
                    <a:ext uri="{9D8B030D-6E8A-4147-A177-3AD203B41FA5}">
                      <a16:colId xmlns:a16="http://schemas.microsoft.com/office/drawing/2014/main" val="3732453240"/>
                    </a:ext>
                  </a:extLst>
                </a:gridCol>
                <a:gridCol w="485283">
                  <a:extLst>
                    <a:ext uri="{9D8B030D-6E8A-4147-A177-3AD203B41FA5}">
                      <a16:colId xmlns:a16="http://schemas.microsoft.com/office/drawing/2014/main" val="3888086728"/>
                    </a:ext>
                  </a:extLst>
                </a:gridCol>
                <a:gridCol w="485283">
                  <a:extLst>
                    <a:ext uri="{9D8B030D-6E8A-4147-A177-3AD203B41FA5}">
                      <a16:colId xmlns:a16="http://schemas.microsoft.com/office/drawing/2014/main" val="2164338927"/>
                    </a:ext>
                  </a:extLst>
                </a:gridCol>
              </a:tblGrid>
              <a:tr h="352933">
                <a:tc>
                  <a:txBody>
                    <a:bodyPr/>
                    <a:lstStyle/>
                    <a:p>
                      <a:pPr algn="ctr" fontAlgn="ctr"/>
                      <a:r>
                        <a:rPr lang="en-GB" sz="1200" b="1" i="0" u="none" strike="noStrike" dirty="0">
                          <a:solidFill>
                            <a:schemeClr val="bg1"/>
                          </a:solidFill>
                          <a:effectLst/>
                          <a:latin typeface="+mj-lt"/>
                        </a:rPr>
                        <a:t>61%</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ctr"/>
                      <a:r>
                        <a:rPr lang="en-GB" sz="1200" b="1" i="0" u="none" strike="noStrike" dirty="0">
                          <a:solidFill>
                            <a:schemeClr val="bg1"/>
                          </a:solidFill>
                          <a:effectLst/>
                          <a:latin typeface="+mj-lt"/>
                        </a:rPr>
                        <a:t>74%</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ctr"/>
                      <a:r>
                        <a:rPr lang="en-GB" sz="1200" b="1" i="0" u="none" strike="noStrike" dirty="0">
                          <a:solidFill>
                            <a:schemeClr val="bg1"/>
                          </a:solidFill>
                          <a:effectLst/>
                          <a:latin typeface="+mj-lt"/>
                        </a:rPr>
                        <a:t>68%</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ctr"/>
                      <a:r>
                        <a:rPr lang="en-GB" sz="1200" b="1" i="0" u="none" strike="noStrike" dirty="0">
                          <a:solidFill>
                            <a:schemeClr val="bg1"/>
                          </a:solidFill>
                          <a:effectLst/>
                          <a:latin typeface="+mj-lt"/>
                        </a:rPr>
                        <a:t>62%</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ctr"/>
                      <a:r>
                        <a:rPr lang="en-GB" sz="1200" b="1" i="0" u="none" strike="noStrike" dirty="0">
                          <a:solidFill>
                            <a:schemeClr val="bg1"/>
                          </a:solidFill>
                          <a:effectLst/>
                          <a:latin typeface="+mj-lt"/>
                        </a:rPr>
                        <a:t>55%</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ctr"/>
                      <a:r>
                        <a:rPr lang="en-GB" sz="1200" b="1" i="0" u="none" strike="noStrike" dirty="0">
                          <a:solidFill>
                            <a:schemeClr val="bg1"/>
                          </a:solidFill>
                          <a:effectLst/>
                          <a:latin typeface="+mj-lt"/>
                        </a:rPr>
                        <a:t>47%</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ctr"/>
                      <a:r>
                        <a:rPr lang="en-GB" sz="1200" b="1" i="0" u="none" strike="noStrike" dirty="0">
                          <a:solidFill>
                            <a:schemeClr val="bg1"/>
                          </a:solidFill>
                          <a:effectLst/>
                          <a:latin typeface="+mj-lt"/>
                        </a:rPr>
                        <a:t>32%</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ctr"/>
                      <a:r>
                        <a:rPr lang="en-GB" sz="1200" b="1" i="0" u="none" strike="noStrike">
                          <a:solidFill>
                            <a:schemeClr val="bg1"/>
                          </a:solidFill>
                          <a:effectLst/>
                          <a:latin typeface="+mj-lt"/>
                        </a:rPr>
                        <a:t>24%</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ctr"/>
                      <a:r>
                        <a:rPr lang="en-GB" sz="1200" b="1" i="0" u="none" strike="noStrike">
                          <a:solidFill>
                            <a:schemeClr val="bg1"/>
                          </a:solidFill>
                          <a:effectLst/>
                          <a:latin typeface="+mj-lt"/>
                        </a:rPr>
                        <a:t>20%</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ctr"/>
                      <a:r>
                        <a:rPr lang="en-GB" sz="1200" b="1" i="0" u="none" strike="noStrike">
                          <a:solidFill>
                            <a:schemeClr val="bg1"/>
                          </a:solidFill>
                          <a:effectLst/>
                          <a:latin typeface="+mj-lt"/>
                        </a:rPr>
                        <a:t>17%</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ctr"/>
                      <a:r>
                        <a:rPr lang="en-GB" sz="1200" b="1" i="0" u="none" strike="noStrike" dirty="0">
                          <a:solidFill>
                            <a:schemeClr val="bg1"/>
                          </a:solidFill>
                          <a:effectLst/>
                          <a:latin typeface="+mj-lt"/>
                        </a:rPr>
                        <a:t>19%</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ctr"/>
                      <a:r>
                        <a:rPr lang="en-GB" sz="1200" b="1" i="0" u="none" strike="noStrike">
                          <a:solidFill>
                            <a:schemeClr val="bg1"/>
                          </a:solidFill>
                          <a:effectLst/>
                          <a:latin typeface="+mj-lt"/>
                        </a:rPr>
                        <a:t>21%</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ctr"/>
                      <a:r>
                        <a:rPr lang="en-GB" sz="1200" b="1" i="0" u="none" strike="noStrike">
                          <a:solidFill>
                            <a:schemeClr val="bg1"/>
                          </a:solidFill>
                          <a:effectLst/>
                          <a:latin typeface="+mj-lt"/>
                        </a:rPr>
                        <a:t>21%</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ctr"/>
                      <a:r>
                        <a:rPr lang="en-GB" sz="1200" b="1" i="0" u="none" strike="noStrike">
                          <a:solidFill>
                            <a:schemeClr val="bg1"/>
                          </a:solidFill>
                          <a:effectLst/>
                          <a:latin typeface="+mj-lt"/>
                        </a:rPr>
                        <a:t>19%</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ctr"/>
                      <a:r>
                        <a:rPr lang="en-GB" sz="1200" b="1" i="0" u="none" strike="noStrike" dirty="0">
                          <a:solidFill>
                            <a:schemeClr val="bg1"/>
                          </a:solidFill>
                          <a:effectLst/>
                          <a:latin typeface="+mj-lt"/>
                        </a:rPr>
                        <a:t>19%</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ctr"/>
                      <a:r>
                        <a:rPr lang="en-GB" sz="1200" b="1" i="0" u="none" strike="noStrike" dirty="0">
                          <a:solidFill>
                            <a:schemeClr val="bg1"/>
                          </a:solidFill>
                          <a:effectLst/>
                          <a:latin typeface="+mj-lt"/>
                        </a:rPr>
                        <a:t>15%</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ctr"/>
                      <a:r>
                        <a:rPr lang="en-GB" sz="1200" b="1" i="0" u="none" strike="noStrike">
                          <a:solidFill>
                            <a:schemeClr val="bg1"/>
                          </a:solidFill>
                          <a:effectLst/>
                          <a:latin typeface="+mj-lt"/>
                        </a:rPr>
                        <a:t>17%</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ctr"/>
                      <a:r>
                        <a:rPr lang="en-GB" sz="1200" b="1" i="0" u="none" strike="noStrike">
                          <a:solidFill>
                            <a:schemeClr val="bg1"/>
                          </a:solidFill>
                          <a:effectLst/>
                          <a:latin typeface="+mj-lt"/>
                        </a:rPr>
                        <a:t>17%</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ctr"/>
                      <a:r>
                        <a:rPr lang="en-GB" sz="1200" b="1" i="0" u="none" strike="noStrike" dirty="0">
                          <a:solidFill>
                            <a:schemeClr val="bg1"/>
                          </a:solidFill>
                          <a:effectLst/>
                          <a:latin typeface="+mj-lt"/>
                        </a:rPr>
                        <a:t>14%</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ctr"/>
                      <a:r>
                        <a:rPr lang="en-GB" sz="1200" b="1" i="0" u="none" strike="noStrike" dirty="0">
                          <a:solidFill>
                            <a:schemeClr val="bg1"/>
                          </a:solidFill>
                          <a:effectLst/>
                          <a:latin typeface="+mj-lt"/>
                        </a:rPr>
                        <a:t>12%</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1655691898"/>
                  </a:ext>
                </a:extLst>
              </a:tr>
            </a:tbl>
          </a:graphicData>
        </a:graphic>
      </p:graphicFrame>
      <p:sp>
        <p:nvSpPr>
          <p:cNvPr id="24" name="Rectangle 23">
            <a:extLst>
              <a:ext uri="{FF2B5EF4-FFF2-40B4-BE49-F238E27FC236}">
                <a16:creationId xmlns:a16="http://schemas.microsoft.com/office/drawing/2014/main" id="{AC22382F-77BE-6AF2-7C32-38F8E046A86A}"/>
              </a:ext>
            </a:extLst>
          </p:cNvPr>
          <p:cNvSpPr/>
          <p:nvPr/>
        </p:nvSpPr>
        <p:spPr>
          <a:xfrm>
            <a:off x="615948" y="2238849"/>
            <a:ext cx="1478711" cy="37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 of tests </a:t>
            </a:r>
          </a:p>
          <a:p>
            <a:r>
              <a:rPr lang="en-GB" sz="1200" dirty="0">
                <a:solidFill>
                  <a:schemeClr val="tx1"/>
                </a:solidFill>
              </a:rPr>
              <a:t>used are LFDs</a:t>
            </a:r>
          </a:p>
        </p:txBody>
      </p:sp>
      <p:graphicFrame>
        <p:nvGraphicFramePr>
          <p:cNvPr id="25" name="Table 24">
            <a:extLst>
              <a:ext uri="{FF2B5EF4-FFF2-40B4-BE49-F238E27FC236}">
                <a16:creationId xmlns:a16="http://schemas.microsoft.com/office/drawing/2014/main" id="{FF47CCD4-2029-0D4A-CD00-6123D079C494}"/>
              </a:ext>
            </a:extLst>
          </p:cNvPr>
          <p:cNvGraphicFramePr>
            <a:graphicFrameLocks noGrp="1"/>
          </p:cNvGraphicFramePr>
          <p:nvPr>
            <p:extLst>
              <p:ext uri="{D42A27DB-BD31-4B8C-83A1-F6EECF244321}">
                <p14:modId xmlns:p14="http://schemas.microsoft.com/office/powerpoint/2010/main" val="3878036455"/>
              </p:ext>
            </p:extLst>
          </p:nvPr>
        </p:nvGraphicFramePr>
        <p:xfrm>
          <a:off x="1990164" y="2250820"/>
          <a:ext cx="9705660" cy="352933"/>
        </p:xfrm>
        <a:graphic>
          <a:graphicData uri="http://schemas.openxmlformats.org/drawingml/2006/table">
            <a:tbl>
              <a:tblPr>
                <a:tableStyleId>{5C22544A-7EE6-4342-B048-85BDC9FD1C3A}</a:tableStyleId>
              </a:tblPr>
              <a:tblGrid>
                <a:gridCol w="485283">
                  <a:extLst>
                    <a:ext uri="{9D8B030D-6E8A-4147-A177-3AD203B41FA5}">
                      <a16:colId xmlns:a16="http://schemas.microsoft.com/office/drawing/2014/main" val="753284147"/>
                    </a:ext>
                  </a:extLst>
                </a:gridCol>
                <a:gridCol w="485283">
                  <a:extLst>
                    <a:ext uri="{9D8B030D-6E8A-4147-A177-3AD203B41FA5}">
                      <a16:colId xmlns:a16="http://schemas.microsoft.com/office/drawing/2014/main" val="2017693302"/>
                    </a:ext>
                  </a:extLst>
                </a:gridCol>
                <a:gridCol w="485283">
                  <a:extLst>
                    <a:ext uri="{9D8B030D-6E8A-4147-A177-3AD203B41FA5}">
                      <a16:colId xmlns:a16="http://schemas.microsoft.com/office/drawing/2014/main" val="1310522038"/>
                    </a:ext>
                  </a:extLst>
                </a:gridCol>
                <a:gridCol w="485283">
                  <a:extLst>
                    <a:ext uri="{9D8B030D-6E8A-4147-A177-3AD203B41FA5}">
                      <a16:colId xmlns:a16="http://schemas.microsoft.com/office/drawing/2014/main" val="2023461740"/>
                    </a:ext>
                  </a:extLst>
                </a:gridCol>
                <a:gridCol w="485283">
                  <a:extLst>
                    <a:ext uri="{9D8B030D-6E8A-4147-A177-3AD203B41FA5}">
                      <a16:colId xmlns:a16="http://schemas.microsoft.com/office/drawing/2014/main" val="201732159"/>
                    </a:ext>
                  </a:extLst>
                </a:gridCol>
                <a:gridCol w="485283">
                  <a:extLst>
                    <a:ext uri="{9D8B030D-6E8A-4147-A177-3AD203B41FA5}">
                      <a16:colId xmlns:a16="http://schemas.microsoft.com/office/drawing/2014/main" val="31893260"/>
                    </a:ext>
                  </a:extLst>
                </a:gridCol>
                <a:gridCol w="485283">
                  <a:extLst>
                    <a:ext uri="{9D8B030D-6E8A-4147-A177-3AD203B41FA5}">
                      <a16:colId xmlns:a16="http://schemas.microsoft.com/office/drawing/2014/main" val="3668425623"/>
                    </a:ext>
                  </a:extLst>
                </a:gridCol>
                <a:gridCol w="485283">
                  <a:extLst>
                    <a:ext uri="{9D8B030D-6E8A-4147-A177-3AD203B41FA5}">
                      <a16:colId xmlns:a16="http://schemas.microsoft.com/office/drawing/2014/main" val="3229101797"/>
                    </a:ext>
                  </a:extLst>
                </a:gridCol>
                <a:gridCol w="485283">
                  <a:extLst>
                    <a:ext uri="{9D8B030D-6E8A-4147-A177-3AD203B41FA5}">
                      <a16:colId xmlns:a16="http://schemas.microsoft.com/office/drawing/2014/main" val="1507747317"/>
                    </a:ext>
                  </a:extLst>
                </a:gridCol>
                <a:gridCol w="485283">
                  <a:extLst>
                    <a:ext uri="{9D8B030D-6E8A-4147-A177-3AD203B41FA5}">
                      <a16:colId xmlns:a16="http://schemas.microsoft.com/office/drawing/2014/main" val="678820471"/>
                    </a:ext>
                  </a:extLst>
                </a:gridCol>
                <a:gridCol w="485283">
                  <a:extLst>
                    <a:ext uri="{9D8B030D-6E8A-4147-A177-3AD203B41FA5}">
                      <a16:colId xmlns:a16="http://schemas.microsoft.com/office/drawing/2014/main" val="736097110"/>
                    </a:ext>
                  </a:extLst>
                </a:gridCol>
                <a:gridCol w="485283">
                  <a:extLst>
                    <a:ext uri="{9D8B030D-6E8A-4147-A177-3AD203B41FA5}">
                      <a16:colId xmlns:a16="http://schemas.microsoft.com/office/drawing/2014/main" val="1130583152"/>
                    </a:ext>
                  </a:extLst>
                </a:gridCol>
                <a:gridCol w="485283">
                  <a:extLst>
                    <a:ext uri="{9D8B030D-6E8A-4147-A177-3AD203B41FA5}">
                      <a16:colId xmlns:a16="http://schemas.microsoft.com/office/drawing/2014/main" val="2256868622"/>
                    </a:ext>
                  </a:extLst>
                </a:gridCol>
                <a:gridCol w="485283">
                  <a:extLst>
                    <a:ext uri="{9D8B030D-6E8A-4147-A177-3AD203B41FA5}">
                      <a16:colId xmlns:a16="http://schemas.microsoft.com/office/drawing/2014/main" val="970172977"/>
                    </a:ext>
                  </a:extLst>
                </a:gridCol>
                <a:gridCol w="485283">
                  <a:extLst>
                    <a:ext uri="{9D8B030D-6E8A-4147-A177-3AD203B41FA5}">
                      <a16:colId xmlns:a16="http://schemas.microsoft.com/office/drawing/2014/main" val="1564498390"/>
                    </a:ext>
                  </a:extLst>
                </a:gridCol>
                <a:gridCol w="485283">
                  <a:extLst>
                    <a:ext uri="{9D8B030D-6E8A-4147-A177-3AD203B41FA5}">
                      <a16:colId xmlns:a16="http://schemas.microsoft.com/office/drawing/2014/main" val="2309409870"/>
                    </a:ext>
                  </a:extLst>
                </a:gridCol>
                <a:gridCol w="485283">
                  <a:extLst>
                    <a:ext uri="{9D8B030D-6E8A-4147-A177-3AD203B41FA5}">
                      <a16:colId xmlns:a16="http://schemas.microsoft.com/office/drawing/2014/main" val="145258323"/>
                    </a:ext>
                  </a:extLst>
                </a:gridCol>
                <a:gridCol w="485283">
                  <a:extLst>
                    <a:ext uri="{9D8B030D-6E8A-4147-A177-3AD203B41FA5}">
                      <a16:colId xmlns:a16="http://schemas.microsoft.com/office/drawing/2014/main" val="3732453240"/>
                    </a:ext>
                  </a:extLst>
                </a:gridCol>
                <a:gridCol w="485283">
                  <a:extLst>
                    <a:ext uri="{9D8B030D-6E8A-4147-A177-3AD203B41FA5}">
                      <a16:colId xmlns:a16="http://schemas.microsoft.com/office/drawing/2014/main" val="3888086728"/>
                    </a:ext>
                  </a:extLst>
                </a:gridCol>
                <a:gridCol w="485283">
                  <a:extLst>
                    <a:ext uri="{9D8B030D-6E8A-4147-A177-3AD203B41FA5}">
                      <a16:colId xmlns:a16="http://schemas.microsoft.com/office/drawing/2014/main" val="2164338927"/>
                    </a:ext>
                  </a:extLst>
                </a:gridCol>
              </a:tblGrid>
              <a:tr h="352933">
                <a:tc>
                  <a:txBody>
                    <a:bodyPr/>
                    <a:lstStyle/>
                    <a:p>
                      <a:pPr algn="ctr" fontAlgn="ctr"/>
                      <a:r>
                        <a:rPr lang="en-GB" sz="1200" b="0" i="1" u="none" strike="noStrike" dirty="0">
                          <a:solidFill>
                            <a:schemeClr val="bg1"/>
                          </a:solidFill>
                          <a:effectLst/>
                          <a:latin typeface="+mj-lt"/>
                        </a:rPr>
                        <a:t>75%</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ctr"/>
                      <a:r>
                        <a:rPr lang="en-GB" sz="1200" b="0" i="1" u="none" strike="noStrike" dirty="0">
                          <a:solidFill>
                            <a:schemeClr val="bg1"/>
                          </a:solidFill>
                          <a:effectLst/>
                          <a:latin typeface="+mj-lt"/>
                        </a:rPr>
                        <a:t>80%</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ctr"/>
                      <a:r>
                        <a:rPr lang="en-GB" sz="1200" b="0" i="1" u="none" strike="noStrike">
                          <a:solidFill>
                            <a:schemeClr val="bg1"/>
                          </a:solidFill>
                          <a:effectLst/>
                          <a:latin typeface="+mj-lt"/>
                        </a:rPr>
                        <a:t>81%</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ctr"/>
                      <a:r>
                        <a:rPr lang="en-GB" sz="1200" b="0" i="1" u="none" strike="noStrike" dirty="0">
                          <a:solidFill>
                            <a:schemeClr val="bg1"/>
                          </a:solidFill>
                          <a:effectLst/>
                          <a:latin typeface="+mj-lt"/>
                        </a:rPr>
                        <a:t>84%</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ctr"/>
                      <a:r>
                        <a:rPr lang="en-GB" sz="1200" b="0" i="1" u="none" strike="noStrike">
                          <a:solidFill>
                            <a:schemeClr val="bg1"/>
                          </a:solidFill>
                          <a:effectLst/>
                          <a:latin typeface="+mj-lt"/>
                        </a:rPr>
                        <a:t>83%</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ctr"/>
                      <a:r>
                        <a:rPr lang="en-GB" sz="1200" b="0" i="1" u="none" strike="noStrike">
                          <a:solidFill>
                            <a:schemeClr val="bg1"/>
                          </a:solidFill>
                          <a:effectLst/>
                          <a:latin typeface="+mj-lt"/>
                        </a:rPr>
                        <a:t>84%</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ctr"/>
                      <a:r>
                        <a:rPr lang="en-GB" sz="1200" b="0" i="1" u="none" strike="noStrike">
                          <a:solidFill>
                            <a:schemeClr val="bg1"/>
                          </a:solidFill>
                          <a:effectLst/>
                          <a:latin typeface="+mj-lt"/>
                        </a:rPr>
                        <a:t>85%</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ctr"/>
                      <a:r>
                        <a:rPr lang="en-GB" sz="1200" b="0" i="1" u="none" strike="noStrike">
                          <a:solidFill>
                            <a:schemeClr val="bg1"/>
                          </a:solidFill>
                          <a:effectLst/>
                          <a:latin typeface="+mj-lt"/>
                        </a:rPr>
                        <a:t>79%</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ctr"/>
                      <a:r>
                        <a:rPr lang="en-GB" sz="1200" b="0" i="1" u="none" strike="noStrike">
                          <a:solidFill>
                            <a:schemeClr val="bg1"/>
                          </a:solidFill>
                          <a:effectLst/>
                          <a:latin typeface="+mj-lt"/>
                        </a:rPr>
                        <a:t>81%</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ctr"/>
                      <a:r>
                        <a:rPr lang="en-GB" sz="1200" b="0" i="1" u="none" strike="noStrike">
                          <a:solidFill>
                            <a:schemeClr val="bg1"/>
                          </a:solidFill>
                          <a:effectLst/>
                          <a:latin typeface="+mj-lt"/>
                        </a:rPr>
                        <a:t>76%</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ctr"/>
                      <a:r>
                        <a:rPr lang="en-GB" sz="1200" b="0" i="1" u="none" strike="noStrike">
                          <a:solidFill>
                            <a:schemeClr val="bg1"/>
                          </a:solidFill>
                          <a:effectLst/>
                          <a:latin typeface="+mj-lt"/>
                        </a:rPr>
                        <a:t>83%</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ctr"/>
                      <a:r>
                        <a:rPr lang="en-GB" sz="1200" b="0" i="1" u="none" strike="noStrike" dirty="0">
                          <a:solidFill>
                            <a:schemeClr val="bg1"/>
                          </a:solidFill>
                          <a:effectLst/>
                          <a:latin typeface="+mj-lt"/>
                        </a:rPr>
                        <a:t>82%</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ctr"/>
                      <a:r>
                        <a:rPr lang="en-GB" sz="1200" b="0" i="1" u="none" strike="noStrike">
                          <a:solidFill>
                            <a:schemeClr val="bg1"/>
                          </a:solidFill>
                          <a:effectLst/>
                          <a:latin typeface="+mj-lt"/>
                        </a:rPr>
                        <a:t>85%</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ctr"/>
                      <a:r>
                        <a:rPr lang="en-GB" sz="1200" b="0" i="1" u="none" strike="noStrike">
                          <a:solidFill>
                            <a:schemeClr val="bg1"/>
                          </a:solidFill>
                          <a:effectLst/>
                          <a:latin typeface="+mj-lt"/>
                        </a:rPr>
                        <a:t>84%</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ctr"/>
                      <a:r>
                        <a:rPr lang="en-GB" sz="1200" b="0" i="1" u="none" strike="noStrike">
                          <a:solidFill>
                            <a:schemeClr val="bg1"/>
                          </a:solidFill>
                          <a:effectLst/>
                          <a:latin typeface="+mj-lt"/>
                        </a:rPr>
                        <a:t>83%</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ctr"/>
                      <a:r>
                        <a:rPr lang="en-GB" sz="1200" b="0" i="1" u="none" strike="noStrike" dirty="0">
                          <a:solidFill>
                            <a:schemeClr val="bg1"/>
                          </a:solidFill>
                          <a:effectLst/>
                          <a:latin typeface="+mj-lt"/>
                        </a:rPr>
                        <a:t>78%</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ctr"/>
                      <a:r>
                        <a:rPr lang="en-GB" sz="1200" b="0" i="1" u="none" strike="noStrike">
                          <a:solidFill>
                            <a:schemeClr val="bg1"/>
                          </a:solidFill>
                          <a:effectLst/>
                          <a:latin typeface="+mj-lt"/>
                        </a:rPr>
                        <a:t>91%</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ctr"/>
                      <a:r>
                        <a:rPr lang="en-GB" sz="1200" b="0" i="1" u="none" strike="noStrike" dirty="0">
                          <a:solidFill>
                            <a:schemeClr val="bg1"/>
                          </a:solidFill>
                          <a:effectLst/>
                          <a:latin typeface="+mj-lt"/>
                        </a:rPr>
                        <a:t>86%</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ctr"/>
                      <a:r>
                        <a:rPr lang="en-GB" sz="1200" b="0" i="1" u="none" strike="noStrike" dirty="0">
                          <a:solidFill>
                            <a:schemeClr val="bg1"/>
                          </a:solidFill>
                          <a:effectLst/>
                          <a:latin typeface="+mj-lt"/>
                        </a:rPr>
                        <a:t>80%</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ctr"/>
                      <a:r>
                        <a:rPr lang="en-GB" sz="1200" b="0" i="1" u="none" strike="noStrike" dirty="0">
                          <a:solidFill>
                            <a:schemeClr val="bg1"/>
                          </a:solidFill>
                          <a:effectLst/>
                          <a:latin typeface="+mj-lt"/>
                        </a:rPr>
                        <a:t>79%</a:t>
                      </a:r>
                    </a:p>
                  </a:txBody>
                  <a:tcPr marL="6350" marR="6350" marT="6350" marB="0" anchor="ctr">
                    <a:lnL w="12700" cap="flat" cmpd="sng" algn="ctr">
                      <a:solidFill>
                        <a:srgbClr val="ECF1F4"/>
                      </a:solidFill>
                      <a:prstDash val="solid"/>
                      <a:round/>
                      <a:headEnd type="none" w="med" len="med"/>
                      <a:tailEnd type="none" w="med" len="med"/>
                    </a:lnL>
                    <a:lnR w="12700" cap="flat" cmpd="sng" algn="ctr">
                      <a:solidFill>
                        <a:srgbClr val="ECF1F4"/>
                      </a:solidFill>
                      <a:prstDash val="solid"/>
                      <a:round/>
                      <a:headEnd type="none" w="med" len="med"/>
                      <a:tailEnd type="none" w="med" len="med"/>
                    </a:lnR>
                    <a:lnT w="12700" cap="flat" cmpd="sng" algn="ctr">
                      <a:solidFill>
                        <a:srgbClr val="ECF1F4"/>
                      </a:solidFill>
                      <a:prstDash val="solid"/>
                      <a:round/>
                      <a:headEnd type="none" w="med" len="med"/>
                      <a:tailEnd type="none" w="med" len="med"/>
                    </a:lnT>
                    <a:lnB w="1270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1655691898"/>
                  </a:ext>
                </a:extLst>
              </a:tr>
            </a:tbl>
          </a:graphicData>
        </a:graphic>
      </p:graphicFrame>
      <p:sp>
        <p:nvSpPr>
          <p:cNvPr id="26" name="TextBox 25">
            <a:extLst>
              <a:ext uri="{FF2B5EF4-FFF2-40B4-BE49-F238E27FC236}">
                <a16:creationId xmlns:a16="http://schemas.microsoft.com/office/drawing/2014/main" id="{B54F93A2-DE31-FC6C-2BA5-6E55FD1B51BD}"/>
              </a:ext>
            </a:extLst>
          </p:cNvPr>
          <p:cNvSpPr txBox="1"/>
          <p:nvPr/>
        </p:nvSpPr>
        <p:spPr>
          <a:xfrm>
            <a:off x="626581" y="1161712"/>
            <a:ext cx="5286031" cy="307777"/>
          </a:xfrm>
          <a:prstGeom prst="rect">
            <a:avLst/>
          </a:prstGeom>
          <a:noFill/>
        </p:spPr>
        <p:txBody>
          <a:bodyPr wrap="square" lIns="90000" rIns="90000" rtlCol="0">
            <a:spAutoFit/>
          </a:bodyPr>
          <a:lstStyle/>
          <a:p>
            <a:r>
              <a:rPr lang="en-US" sz="1400" b="1" dirty="0">
                <a:solidFill>
                  <a:schemeClr val="accent5">
                    <a:lumMod val="50000"/>
                  </a:schemeClr>
                </a:solidFill>
                <a:latin typeface="Arial" panose="020B0604020202020204" pitchFamily="34" charset="0"/>
                <a:cs typeface="Arial" panose="020B0604020202020204" pitchFamily="34" charset="0"/>
              </a:rPr>
              <a:t>PCR and LFDs taken in the last 2 weeks | Total population</a:t>
            </a:r>
          </a:p>
        </p:txBody>
      </p:sp>
      <p:sp>
        <p:nvSpPr>
          <p:cNvPr id="33" name="Footer Placeholder 3">
            <a:extLst>
              <a:ext uri="{FF2B5EF4-FFF2-40B4-BE49-F238E27FC236}">
                <a16:creationId xmlns:a16="http://schemas.microsoft.com/office/drawing/2014/main" id="{7E121ED0-9DCC-C3D5-BE75-01D5A4514BB8}"/>
              </a:ext>
            </a:extLst>
          </p:cNvPr>
          <p:cNvSpPr txBox="1">
            <a:spLocks/>
          </p:cNvSpPr>
          <p:nvPr/>
        </p:nvSpPr>
        <p:spPr>
          <a:xfrm>
            <a:off x="626581" y="6112321"/>
            <a:ext cx="10007606" cy="363600"/>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Source: Basis Research, Interim COVID-19 Survey / LFD Demand and Fulfilment Survey / COVID Pilot / Public Perceptions Tracker. B1b / B3a / G1b / C9. When did you last take a COVID-19 test?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Base: All respondents, n varies by wave (n=c.1000)</a:t>
            </a:r>
          </a:p>
        </p:txBody>
      </p:sp>
    </p:spTree>
    <p:extLst>
      <p:ext uri="{BB962C8B-B14F-4D97-AF65-F5344CB8AC3E}">
        <p14:creationId xmlns:p14="http://schemas.microsoft.com/office/powerpoint/2010/main" val="4032693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0BAA103-5AE2-E113-7A67-7BE46151B46C}"/>
              </a:ext>
            </a:extLst>
          </p:cNvPr>
          <p:cNvSpPr/>
          <p:nvPr/>
        </p:nvSpPr>
        <p:spPr>
          <a:xfrm>
            <a:off x="615956" y="1152023"/>
            <a:ext cx="11123857" cy="4821901"/>
          </a:xfrm>
          <a:prstGeom prst="rect">
            <a:avLst/>
          </a:prstGeom>
          <a:solidFill>
            <a:schemeClr val="bg1"/>
          </a:solidFill>
          <a:ln w="19050" cap="flat" cmpd="sng" algn="ctr">
            <a:solidFill>
              <a:schemeClr val="accent5">
                <a:lumMod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E7E6E6"/>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6806CBA9-08C0-876B-7846-0CFB383BE082}"/>
              </a:ext>
            </a:extLst>
          </p:cNvPr>
          <p:cNvSpPr txBox="1"/>
          <p:nvPr/>
        </p:nvSpPr>
        <p:spPr>
          <a:xfrm>
            <a:off x="626581" y="1161712"/>
            <a:ext cx="8377460" cy="307777"/>
          </a:xfrm>
          <a:prstGeom prst="rect">
            <a:avLst/>
          </a:prstGeom>
          <a:noFill/>
        </p:spPr>
        <p:txBody>
          <a:bodyPr wrap="square" lIns="90000" rIns="90000" rtlCol="0">
            <a:spAutoFit/>
          </a:bodyPr>
          <a:lstStyle/>
          <a:p>
            <a:r>
              <a:rPr lang="en-US" sz="1400" b="1" dirty="0">
                <a:solidFill>
                  <a:schemeClr val="accent5">
                    <a:lumMod val="50000"/>
                  </a:schemeClr>
                </a:solidFill>
                <a:latin typeface="Arial" panose="020B0604020202020204" pitchFamily="34" charset="0"/>
                <a:cs typeface="Arial" panose="020B0604020202020204" pitchFamily="34" charset="0"/>
              </a:rPr>
              <a:t>Trust in accuracy of COVID-19 test results | Total population. </a:t>
            </a:r>
            <a:r>
              <a:rPr lang="en-GB" sz="1400" b="1">
                <a:solidFill>
                  <a:schemeClr val="accent5">
                    <a:lumMod val="50000"/>
                  </a:schemeClr>
                </a:solidFill>
                <a:latin typeface="Arial" panose="020B0604020202020204" pitchFamily="34" charset="0"/>
                <a:cs typeface="Arial" panose="020B0604020202020204" pitchFamily="34" charset="0"/>
              </a:rPr>
              <a:t>Data from 30 March to 4 April 2022</a:t>
            </a:r>
            <a:endParaRPr lang="en-US" sz="1400" b="1" dirty="0">
              <a:solidFill>
                <a:schemeClr val="accent5">
                  <a:lumMod val="50000"/>
                </a:schemeClr>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58093D94-3AA8-40BB-8063-0B080A673A4A}"/>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007C9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endParaRPr>
          </a:p>
        </p:txBody>
      </p:sp>
      <p:graphicFrame>
        <p:nvGraphicFramePr>
          <p:cNvPr id="9" name="Chart 8">
            <a:extLst>
              <a:ext uri="{FF2B5EF4-FFF2-40B4-BE49-F238E27FC236}">
                <a16:creationId xmlns:a16="http://schemas.microsoft.com/office/drawing/2014/main" id="{7B6B3CB0-1470-97C9-C472-0594DC6199E3}"/>
              </a:ext>
            </a:extLst>
          </p:cNvPr>
          <p:cNvGraphicFramePr/>
          <p:nvPr>
            <p:extLst>
              <p:ext uri="{D42A27DB-BD31-4B8C-83A1-F6EECF244321}">
                <p14:modId xmlns:p14="http://schemas.microsoft.com/office/powerpoint/2010/main" val="3914422930"/>
              </p:ext>
            </p:extLst>
          </p:nvPr>
        </p:nvGraphicFramePr>
        <p:xfrm>
          <a:off x="762000" y="1623377"/>
          <a:ext cx="10668000" cy="4224530"/>
        </p:xfrm>
        <a:graphic>
          <a:graphicData uri="http://schemas.openxmlformats.org/drawingml/2006/chart">
            <c:chart xmlns:c="http://schemas.openxmlformats.org/drawingml/2006/chart" xmlns:r="http://schemas.openxmlformats.org/officeDocument/2006/relationships" r:id="rId3"/>
          </a:graphicData>
        </a:graphic>
      </p:graphicFrame>
      <p:sp>
        <p:nvSpPr>
          <p:cNvPr id="2" name="Footer Placeholder 3">
            <a:extLst>
              <a:ext uri="{FF2B5EF4-FFF2-40B4-BE49-F238E27FC236}">
                <a16:creationId xmlns:a16="http://schemas.microsoft.com/office/drawing/2014/main" id="{B504E2E3-73C1-6CC8-C3B6-601D331E30DF}"/>
              </a:ext>
            </a:extLst>
          </p:cNvPr>
          <p:cNvSpPr txBox="1">
            <a:spLocks/>
          </p:cNvSpPr>
          <p:nvPr/>
        </p:nvSpPr>
        <p:spPr>
          <a:xfrm>
            <a:off x="615956" y="6152648"/>
            <a:ext cx="10007606" cy="363600"/>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7C91"/>
                </a:solidFill>
                <a:latin typeface="Arial" panose="020B0604020202020204" pitchFamily="34" charset="0"/>
                <a:cs typeface="Arial" panose="020B0604020202020204" pitchFamily="34" charset="0"/>
              </a:rPr>
              <a:t>Source: Basis Research, Interim COVID-19 Survey. </a:t>
            </a:r>
            <a:r>
              <a:rPr kumimoji="0" lang="en-US"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B2. How much do you trust that each of these provides an accurate COVID-19 result/diagnosis?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Base: All </a:t>
            </a:r>
            <a:r>
              <a:rPr lang="en-US" dirty="0">
                <a:solidFill>
                  <a:srgbClr val="007C91"/>
                </a:solidFill>
                <a:latin typeface="Arial" panose="020B0604020202020204" pitchFamily="34" charset="0"/>
                <a:cs typeface="Arial" panose="020B0604020202020204" pitchFamily="34" charset="0"/>
              </a:rPr>
              <a:t>respondents (n=1000)</a:t>
            </a:r>
            <a:endParaRPr lang="en-GB" dirty="0">
              <a:solidFill>
                <a:srgbClr val="007C91"/>
              </a:solidFill>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58ACAFA2-7CCC-D6DD-4BCA-801DFF59B7CE}"/>
              </a:ext>
            </a:extLst>
          </p:cNvPr>
          <p:cNvCxnSpPr>
            <a:cxnSpLocks/>
          </p:cNvCxnSpPr>
          <p:nvPr/>
        </p:nvCxnSpPr>
        <p:spPr>
          <a:xfrm>
            <a:off x="1604791" y="2923950"/>
            <a:ext cx="1913860" cy="0"/>
          </a:xfrm>
          <a:prstGeom prst="line">
            <a:avLst/>
          </a:prstGeom>
          <a:ln w="19050">
            <a:solidFill>
              <a:srgbClr val="0E2C5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F35F529-0871-11C3-1E19-0C153626719D}"/>
              </a:ext>
            </a:extLst>
          </p:cNvPr>
          <p:cNvCxnSpPr>
            <a:cxnSpLocks/>
          </p:cNvCxnSpPr>
          <p:nvPr/>
        </p:nvCxnSpPr>
        <p:spPr>
          <a:xfrm>
            <a:off x="1604791" y="4139609"/>
            <a:ext cx="1913860" cy="0"/>
          </a:xfrm>
          <a:prstGeom prst="line">
            <a:avLst/>
          </a:prstGeom>
          <a:ln w="19050">
            <a:solidFill>
              <a:srgbClr val="16417C"/>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8CAA909-22AC-9312-A2A3-40293C6E7B0F}"/>
              </a:ext>
            </a:extLst>
          </p:cNvPr>
          <p:cNvCxnSpPr>
            <a:cxnSpLocks/>
          </p:cNvCxnSpPr>
          <p:nvPr/>
        </p:nvCxnSpPr>
        <p:spPr>
          <a:xfrm>
            <a:off x="1604791" y="5089451"/>
            <a:ext cx="1913860" cy="0"/>
          </a:xfrm>
          <a:prstGeom prst="line">
            <a:avLst/>
          </a:prstGeom>
          <a:ln w="19050">
            <a:solidFill>
              <a:srgbClr val="1D57A5"/>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15AB834-EB2E-1D85-2DBC-F9C7634AC9C4}"/>
              </a:ext>
            </a:extLst>
          </p:cNvPr>
          <p:cNvCxnSpPr>
            <a:cxnSpLocks/>
          </p:cNvCxnSpPr>
          <p:nvPr/>
        </p:nvCxnSpPr>
        <p:spPr>
          <a:xfrm>
            <a:off x="1604791" y="5475770"/>
            <a:ext cx="1913860" cy="0"/>
          </a:xfrm>
          <a:prstGeom prst="line">
            <a:avLst/>
          </a:prstGeom>
          <a:ln w="19050">
            <a:solidFill>
              <a:srgbClr val="94B9EC"/>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43069FC-033A-6DBE-137F-482C78DCC43C}"/>
              </a:ext>
            </a:extLst>
          </p:cNvPr>
          <p:cNvSpPr txBox="1"/>
          <p:nvPr/>
        </p:nvSpPr>
        <p:spPr>
          <a:xfrm>
            <a:off x="1423987" y="2433994"/>
            <a:ext cx="2094664" cy="461665"/>
          </a:xfrm>
          <a:prstGeom prst="rect">
            <a:avLst/>
          </a:prstGeom>
          <a:noFill/>
        </p:spPr>
        <p:txBody>
          <a:bodyPr wrap="square" rtlCol="0">
            <a:spAutoFit/>
          </a:bodyPr>
          <a:lstStyle/>
          <a:p>
            <a:pPr algn="r"/>
            <a:r>
              <a:rPr lang="en-GB" sz="1200" dirty="0"/>
              <a:t>I think they provide highly accurate results</a:t>
            </a:r>
          </a:p>
        </p:txBody>
      </p:sp>
      <p:sp>
        <p:nvSpPr>
          <p:cNvPr id="24" name="TextBox 23">
            <a:extLst>
              <a:ext uri="{FF2B5EF4-FFF2-40B4-BE49-F238E27FC236}">
                <a16:creationId xmlns:a16="http://schemas.microsoft.com/office/drawing/2014/main" id="{3B0CB6B5-52E2-4FD7-87AC-8391A2E236DF}"/>
              </a:ext>
            </a:extLst>
          </p:cNvPr>
          <p:cNvSpPr txBox="1"/>
          <p:nvPr/>
        </p:nvSpPr>
        <p:spPr>
          <a:xfrm>
            <a:off x="1423987" y="3644999"/>
            <a:ext cx="2094664" cy="461665"/>
          </a:xfrm>
          <a:prstGeom prst="rect">
            <a:avLst/>
          </a:prstGeom>
          <a:noFill/>
        </p:spPr>
        <p:txBody>
          <a:bodyPr wrap="square" rtlCol="0">
            <a:spAutoFit/>
          </a:bodyPr>
          <a:lstStyle/>
          <a:p>
            <a:pPr algn="r"/>
            <a:r>
              <a:rPr lang="en-GB" sz="1200" dirty="0"/>
              <a:t>I think they generally provide accurate results</a:t>
            </a:r>
          </a:p>
        </p:txBody>
      </p:sp>
      <p:sp>
        <p:nvSpPr>
          <p:cNvPr id="25" name="TextBox 24">
            <a:extLst>
              <a:ext uri="{FF2B5EF4-FFF2-40B4-BE49-F238E27FC236}">
                <a16:creationId xmlns:a16="http://schemas.microsoft.com/office/drawing/2014/main" id="{F020B819-B341-50B6-0D8E-67E38561618A}"/>
              </a:ext>
            </a:extLst>
          </p:cNvPr>
          <p:cNvSpPr txBox="1"/>
          <p:nvPr/>
        </p:nvSpPr>
        <p:spPr>
          <a:xfrm>
            <a:off x="1423987" y="4622884"/>
            <a:ext cx="2094664" cy="461665"/>
          </a:xfrm>
          <a:prstGeom prst="rect">
            <a:avLst/>
          </a:prstGeom>
          <a:noFill/>
        </p:spPr>
        <p:txBody>
          <a:bodyPr wrap="square" rtlCol="0">
            <a:spAutoFit/>
          </a:bodyPr>
          <a:lstStyle/>
          <a:p>
            <a:pPr algn="r"/>
            <a:r>
              <a:rPr lang="en-GB" sz="1200" dirty="0"/>
              <a:t>I don’t think they provide accurate results</a:t>
            </a:r>
          </a:p>
        </p:txBody>
      </p:sp>
      <p:sp>
        <p:nvSpPr>
          <p:cNvPr id="26" name="TextBox 25">
            <a:extLst>
              <a:ext uri="{FF2B5EF4-FFF2-40B4-BE49-F238E27FC236}">
                <a16:creationId xmlns:a16="http://schemas.microsoft.com/office/drawing/2014/main" id="{FCFD7C23-8D57-C4F2-810D-938F64A01D55}"/>
              </a:ext>
            </a:extLst>
          </p:cNvPr>
          <p:cNvSpPr txBox="1"/>
          <p:nvPr/>
        </p:nvSpPr>
        <p:spPr>
          <a:xfrm>
            <a:off x="1423987" y="5167049"/>
            <a:ext cx="2094664" cy="276999"/>
          </a:xfrm>
          <a:prstGeom prst="rect">
            <a:avLst/>
          </a:prstGeom>
          <a:noFill/>
        </p:spPr>
        <p:txBody>
          <a:bodyPr wrap="square" rtlCol="0">
            <a:spAutoFit/>
          </a:bodyPr>
          <a:lstStyle/>
          <a:p>
            <a:pPr algn="r"/>
            <a:r>
              <a:rPr lang="en-GB" sz="1200" dirty="0"/>
              <a:t>Don’t know / not sure</a:t>
            </a:r>
          </a:p>
        </p:txBody>
      </p:sp>
      <p:graphicFrame>
        <p:nvGraphicFramePr>
          <p:cNvPr id="28" name="Table 23">
            <a:extLst>
              <a:ext uri="{FF2B5EF4-FFF2-40B4-BE49-F238E27FC236}">
                <a16:creationId xmlns:a16="http://schemas.microsoft.com/office/drawing/2014/main" id="{7D2DE7FE-2508-7C1C-2B86-36AE867FFA95}"/>
              </a:ext>
            </a:extLst>
          </p:cNvPr>
          <p:cNvGraphicFramePr>
            <a:graphicFrameLocks noGrp="1"/>
          </p:cNvGraphicFramePr>
          <p:nvPr>
            <p:extLst>
              <p:ext uri="{D42A27DB-BD31-4B8C-83A1-F6EECF244321}">
                <p14:modId xmlns:p14="http://schemas.microsoft.com/office/powerpoint/2010/main" val="243298073"/>
              </p:ext>
            </p:extLst>
          </p:nvPr>
        </p:nvGraphicFramePr>
        <p:xfrm>
          <a:off x="6450760" y="1789251"/>
          <a:ext cx="1024680" cy="3221287"/>
        </p:xfrm>
        <a:graphic>
          <a:graphicData uri="http://schemas.openxmlformats.org/drawingml/2006/table">
            <a:tbl>
              <a:tblPr firstRow="1" bandRow="1">
                <a:tableStyleId>{5C22544A-7EE6-4342-B048-85BDC9FD1C3A}</a:tableStyleId>
              </a:tblPr>
              <a:tblGrid>
                <a:gridCol w="1024680">
                  <a:extLst>
                    <a:ext uri="{9D8B030D-6E8A-4147-A177-3AD203B41FA5}">
                      <a16:colId xmlns:a16="http://schemas.microsoft.com/office/drawing/2014/main" val="1959460907"/>
                    </a:ext>
                  </a:extLst>
                </a:gridCol>
              </a:tblGrid>
              <a:tr h="3221287">
                <a:tc>
                  <a:txBody>
                    <a:bodyPr/>
                    <a:lstStyle/>
                    <a:p>
                      <a:pPr algn="l"/>
                      <a:r>
                        <a:rPr lang="en-US" sz="2400" b="1" dirty="0">
                          <a:solidFill>
                            <a:schemeClr val="accent5">
                              <a:lumMod val="50000"/>
                            </a:schemeClr>
                          </a:solidFill>
                          <a:latin typeface="Arial" panose="020B0604020202020204" pitchFamily="34" charset="0"/>
                          <a:cs typeface="Arial" panose="020B0604020202020204" pitchFamily="34" charset="0"/>
                        </a:rPr>
                        <a:t>86</a:t>
                      </a:r>
                      <a:r>
                        <a:rPr lang="en-US" sz="2400" b="1" kern="1200" dirty="0">
                          <a:solidFill>
                            <a:schemeClr val="accent5">
                              <a:lumMod val="50000"/>
                            </a:schemeClr>
                          </a:solidFill>
                          <a:latin typeface="Arial" panose="020B0604020202020204" pitchFamily="34" charset="0"/>
                          <a:ea typeface="+mn-ea"/>
                          <a:cs typeface="Arial" panose="020B0604020202020204" pitchFamily="34" charset="0"/>
                        </a:rPr>
                        <a:t>% </a:t>
                      </a:r>
                    </a:p>
                    <a:p>
                      <a:pPr algn="l"/>
                      <a:r>
                        <a:rPr lang="en-US" sz="1200" b="1" kern="1200" dirty="0">
                          <a:solidFill>
                            <a:schemeClr val="accent5">
                              <a:lumMod val="50000"/>
                            </a:schemeClr>
                          </a:solidFill>
                          <a:latin typeface="Arial" panose="020B0604020202020204" pitchFamily="34" charset="0"/>
                          <a:ea typeface="+mn-ea"/>
                          <a:cs typeface="Arial" panose="020B0604020202020204" pitchFamily="34" charset="0"/>
                        </a:rPr>
                        <a:t>think they provide accurate results</a:t>
                      </a:r>
                      <a:endParaRPr lang="en-GB" sz="1600" b="1" kern="1200" dirty="0">
                        <a:solidFill>
                          <a:schemeClr val="accent5">
                            <a:lumMod val="50000"/>
                          </a:schemeClr>
                        </a:solidFill>
                        <a:latin typeface="Arial" panose="020B0604020202020204" pitchFamily="34" charset="0"/>
                        <a:ea typeface="+mn-ea"/>
                        <a:cs typeface="Arial" panose="020B0604020202020204" pitchFamily="34" charset="0"/>
                      </a:endParaRPr>
                    </a:p>
                  </a:txBody>
                  <a:tcPr marL="108000" marR="0" marT="0" marB="0" anchor="ctr">
                    <a:lnL w="38100" cap="flat" cmpd="sng" algn="ctr">
                      <a:solidFill>
                        <a:schemeClr val="accent5">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5542496"/>
                  </a:ext>
                </a:extLst>
              </a:tr>
            </a:tbl>
          </a:graphicData>
        </a:graphic>
      </p:graphicFrame>
      <p:graphicFrame>
        <p:nvGraphicFramePr>
          <p:cNvPr id="29" name="Table 23">
            <a:extLst>
              <a:ext uri="{FF2B5EF4-FFF2-40B4-BE49-F238E27FC236}">
                <a16:creationId xmlns:a16="http://schemas.microsoft.com/office/drawing/2014/main" id="{F23B415D-E7A4-D5ED-A9B3-9E6EB9369C8E}"/>
              </a:ext>
            </a:extLst>
          </p:cNvPr>
          <p:cNvGraphicFramePr>
            <a:graphicFrameLocks noGrp="1"/>
          </p:cNvGraphicFramePr>
          <p:nvPr>
            <p:extLst>
              <p:ext uri="{D42A27DB-BD31-4B8C-83A1-F6EECF244321}">
                <p14:modId xmlns:p14="http://schemas.microsoft.com/office/powerpoint/2010/main" val="3575970199"/>
              </p:ext>
            </p:extLst>
          </p:nvPr>
        </p:nvGraphicFramePr>
        <p:xfrm>
          <a:off x="10715132" y="1789252"/>
          <a:ext cx="1024680" cy="2833632"/>
        </p:xfrm>
        <a:graphic>
          <a:graphicData uri="http://schemas.openxmlformats.org/drawingml/2006/table">
            <a:tbl>
              <a:tblPr firstRow="1" bandRow="1">
                <a:tableStyleId>{5C22544A-7EE6-4342-B048-85BDC9FD1C3A}</a:tableStyleId>
              </a:tblPr>
              <a:tblGrid>
                <a:gridCol w="1024680">
                  <a:extLst>
                    <a:ext uri="{9D8B030D-6E8A-4147-A177-3AD203B41FA5}">
                      <a16:colId xmlns:a16="http://schemas.microsoft.com/office/drawing/2014/main" val="1959460907"/>
                    </a:ext>
                  </a:extLst>
                </a:gridCol>
              </a:tblGrid>
              <a:tr h="2833632">
                <a:tc>
                  <a:txBody>
                    <a:bodyPr/>
                    <a:lstStyle/>
                    <a:p>
                      <a:pPr algn="l"/>
                      <a:r>
                        <a:rPr lang="en-US" sz="2400" b="1" kern="1200" dirty="0">
                          <a:solidFill>
                            <a:schemeClr val="accent5">
                              <a:lumMod val="50000"/>
                            </a:schemeClr>
                          </a:solidFill>
                          <a:latin typeface="Arial" panose="020B0604020202020204" pitchFamily="34" charset="0"/>
                          <a:ea typeface="+mn-ea"/>
                          <a:cs typeface="Arial" panose="020B0604020202020204" pitchFamily="34" charset="0"/>
                        </a:rPr>
                        <a:t>77% </a:t>
                      </a:r>
                    </a:p>
                    <a:p>
                      <a:pPr algn="l"/>
                      <a:r>
                        <a:rPr lang="en-US" sz="1200" b="1" kern="1200" dirty="0">
                          <a:solidFill>
                            <a:schemeClr val="accent5">
                              <a:lumMod val="50000"/>
                            </a:schemeClr>
                          </a:solidFill>
                          <a:latin typeface="Arial" panose="020B0604020202020204" pitchFamily="34" charset="0"/>
                          <a:ea typeface="+mn-ea"/>
                          <a:cs typeface="Arial" panose="020B0604020202020204" pitchFamily="34" charset="0"/>
                        </a:rPr>
                        <a:t>think they provide accurate results</a:t>
                      </a:r>
                      <a:endParaRPr lang="en-GB" sz="1600" b="1" kern="1200" dirty="0">
                        <a:solidFill>
                          <a:schemeClr val="accent5">
                            <a:lumMod val="50000"/>
                          </a:schemeClr>
                        </a:solidFill>
                        <a:latin typeface="Arial" panose="020B0604020202020204" pitchFamily="34" charset="0"/>
                        <a:ea typeface="+mn-ea"/>
                        <a:cs typeface="Arial" panose="020B0604020202020204" pitchFamily="34" charset="0"/>
                      </a:endParaRPr>
                    </a:p>
                  </a:txBody>
                  <a:tcPr marL="108000" marR="0" marT="0" marB="0" anchor="ctr">
                    <a:lnL w="38100" cap="flat" cmpd="sng" algn="ctr">
                      <a:solidFill>
                        <a:schemeClr val="accent5">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5542496"/>
                  </a:ext>
                </a:extLst>
              </a:tr>
            </a:tbl>
          </a:graphicData>
        </a:graphic>
      </p:graphicFrame>
    </p:spTree>
    <p:extLst>
      <p:ext uri="{BB962C8B-B14F-4D97-AF65-F5344CB8AC3E}">
        <p14:creationId xmlns:p14="http://schemas.microsoft.com/office/powerpoint/2010/main" val="1738099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64044E3-1139-5EEB-AE0A-E0BFBF757307}"/>
              </a:ext>
            </a:extLst>
          </p:cNvPr>
          <p:cNvSpPr/>
          <p:nvPr/>
        </p:nvSpPr>
        <p:spPr>
          <a:xfrm>
            <a:off x="615956" y="563527"/>
            <a:ext cx="11123857" cy="5410398"/>
          </a:xfrm>
          <a:prstGeom prst="rect">
            <a:avLst/>
          </a:prstGeom>
          <a:solidFill>
            <a:schemeClr val="bg1"/>
          </a:solidFill>
          <a:ln w="19050" cap="flat" cmpd="sng" algn="ctr">
            <a:solidFill>
              <a:schemeClr val="accent5">
                <a:lumMod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E7E6E6"/>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D463E69-5297-438A-026B-4ED5E051BCC5}"/>
              </a:ext>
            </a:extLst>
          </p:cNvPr>
          <p:cNvSpPr txBox="1"/>
          <p:nvPr/>
        </p:nvSpPr>
        <p:spPr>
          <a:xfrm>
            <a:off x="615956" y="1576314"/>
            <a:ext cx="5286031" cy="307777"/>
          </a:xfrm>
          <a:prstGeom prst="rect">
            <a:avLst/>
          </a:prstGeom>
          <a:noFill/>
        </p:spPr>
        <p:txBody>
          <a:bodyPr wrap="square" lIns="90000" rIns="90000" rtlCol="0">
            <a:spAutoFit/>
          </a:bodyPr>
          <a:lstStyle/>
          <a:p>
            <a:r>
              <a:rPr lang="en-US" sz="1400" b="1" dirty="0">
                <a:solidFill>
                  <a:schemeClr val="accent5">
                    <a:lumMod val="50000"/>
                  </a:schemeClr>
                </a:solidFill>
                <a:latin typeface="Arial" panose="020B0604020202020204" pitchFamily="34" charset="0"/>
                <a:cs typeface="Arial" panose="020B0604020202020204" pitchFamily="34" charset="0"/>
              </a:rPr>
              <a:t>LFD usage | Total population</a:t>
            </a:r>
          </a:p>
        </p:txBody>
      </p:sp>
      <p:sp>
        <p:nvSpPr>
          <p:cNvPr id="8" name="Rectangle 7">
            <a:extLst>
              <a:ext uri="{FF2B5EF4-FFF2-40B4-BE49-F238E27FC236}">
                <a16:creationId xmlns:a16="http://schemas.microsoft.com/office/drawing/2014/main" id="{3ABE1169-6823-09F2-0487-C7E908F02E6E}"/>
              </a:ext>
            </a:extLst>
          </p:cNvPr>
          <p:cNvSpPr/>
          <p:nvPr/>
        </p:nvSpPr>
        <p:spPr>
          <a:xfrm>
            <a:off x="436728" y="2421825"/>
            <a:ext cx="11755272" cy="64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E13F6CE6-F457-DF92-2268-6871C0D1AE9A}"/>
              </a:ext>
            </a:extLst>
          </p:cNvPr>
          <p:cNvSpPr/>
          <p:nvPr/>
        </p:nvSpPr>
        <p:spPr>
          <a:xfrm>
            <a:off x="436728" y="3166429"/>
            <a:ext cx="11755272" cy="7229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D338CD37-0CC6-3C34-A586-469D81755C6E}"/>
              </a:ext>
            </a:extLst>
          </p:cNvPr>
          <p:cNvSpPr/>
          <p:nvPr/>
        </p:nvSpPr>
        <p:spPr>
          <a:xfrm>
            <a:off x="436728" y="3985948"/>
            <a:ext cx="11755272" cy="64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C9ED6AC3-A77A-4D29-1F65-FB33ACABEFA2}"/>
              </a:ext>
            </a:extLst>
          </p:cNvPr>
          <p:cNvSpPr/>
          <p:nvPr/>
        </p:nvSpPr>
        <p:spPr>
          <a:xfrm>
            <a:off x="436728" y="4730551"/>
            <a:ext cx="11755272" cy="64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aphicFrame>
        <p:nvGraphicFramePr>
          <p:cNvPr id="12" name="Table 6">
            <a:extLst>
              <a:ext uri="{FF2B5EF4-FFF2-40B4-BE49-F238E27FC236}">
                <a16:creationId xmlns:a16="http://schemas.microsoft.com/office/drawing/2014/main" id="{632BC3B3-8B24-38D6-28E0-C6990C58DF85}"/>
              </a:ext>
            </a:extLst>
          </p:cNvPr>
          <p:cNvGraphicFramePr>
            <a:graphicFrameLocks noGrp="1"/>
          </p:cNvGraphicFramePr>
          <p:nvPr>
            <p:extLst>
              <p:ext uri="{D42A27DB-BD31-4B8C-83A1-F6EECF244321}">
                <p14:modId xmlns:p14="http://schemas.microsoft.com/office/powerpoint/2010/main" val="2928350325"/>
              </p:ext>
            </p:extLst>
          </p:nvPr>
        </p:nvGraphicFramePr>
        <p:xfrm>
          <a:off x="1828800" y="2343794"/>
          <a:ext cx="9836620" cy="3130972"/>
        </p:xfrm>
        <a:graphic>
          <a:graphicData uri="http://schemas.openxmlformats.org/drawingml/2006/table">
            <a:tbl>
              <a:tblPr bandRow="1">
                <a:tableStyleId>{5C22544A-7EE6-4342-B048-85BDC9FD1C3A}</a:tableStyleId>
              </a:tblPr>
              <a:tblGrid>
                <a:gridCol w="491831">
                  <a:extLst>
                    <a:ext uri="{9D8B030D-6E8A-4147-A177-3AD203B41FA5}">
                      <a16:colId xmlns:a16="http://schemas.microsoft.com/office/drawing/2014/main" val="1580367379"/>
                    </a:ext>
                  </a:extLst>
                </a:gridCol>
                <a:gridCol w="491831">
                  <a:extLst>
                    <a:ext uri="{9D8B030D-6E8A-4147-A177-3AD203B41FA5}">
                      <a16:colId xmlns:a16="http://schemas.microsoft.com/office/drawing/2014/main" val="99539569"/>
                    </a:ext>
                  </a:extLst>
                </a:gridCol>
                <a:gridCol w="491831">
                  <a:extLst>
                    <a:ext uri="{9D8B030D-6E8A-4147-A177-3AD203B41FA5}">
                      <a16:colId xmlns:a16="http://schemas.microsoft.com/office/drawing/2014/main" val="3886416469"/>
                    </a:ext>
                  </a:extLst>
                </a:gridCol>
                <a:gridCol w="491831">
                  <a:extLst>
                    <a:ext uri="{9D8B030D-6E8A-4147-A177-3AD203B41FA5}">
                      <a16:colId xmlns:a16="http://schemas.microsoft.com/office/drawing/2014/main" val="526341568"/>
                    </a:ext>
                  </a:extLst>
                </a:gridCol>
                <a:gridCol w="491831">
                  <a:extLst>
                    <a:ext uri="{9D8B030D-6E8A-4147-A177-3AD203B41FA5}">
                      <a16:colId xmlns:a16="http://schemas.microsoft.com/office/drawing/2014/main" val="3564952168"/>
                    </a:ext>
                  </a:extLst>
                </a:gridCol>
                <a:gridCol w="491831">
                  <a:extLst>
                    <a:ext uri="{9D8B030D-6E8A-4147-A177-3AD203B41FA5}">
                      <a16:colId xmlns:a16="http://schemas.microsoft.com/office/drawing/2014/main" val="2616570632"/>
                    </a:ext>
                  </a:extLst>
                </a:gridCol>
                <a:gridCol w="491831">
                  <a:extLst>
                    <a:ext uri="{9D8B030D-6E8A-4147-A177-3AD203B41FA5}">
                      <a16:colId xmlns:a16="http://schemas.microsoft.com/office/drawing/2014/main" val="1938575948"/>
                    </a:ext>
                  </a:extLst>
                </a:gridCol>
                <a:gridCol w="491831">
                  <a:extLst>
                    <a:ext uri="{9D8B030D-6E8A-4147-A177-3AD203B41FA5}">
                      <a16:colId xmlns:a16="http://schemas.microsoft.com/office/drawing/2014/main" val="1341118492"/>
                    </a:ext>
                  </a:extLst>
                </a:gridCol>
                <a:gridCol w="491831">
                  <a:extLst>
                    <a:ext uri="{9D8B030D-6E8A-4147-A177-3AD203B41FA5}">
                      <a16:colId xmlns:a16="http://schemas.microsoft.com/office/drawing/2014/main" val="4227120133"/>
                    </a:ext>
                  </a:extLst>
                </a:gridCol>
                <a:gridCol w="491831">
                  <a:extLst>
                    <a:ext uri="{9D8B030D-6E8A-4147-A177-3AD203B41FA5}">
                      <a16:colId xmlns:a16="http://schemas.microsoft.com/office/drawing/2014/main" val="1587213656"/>
                    </a:ext>
                  </a:extLst>
                </a:gridCol>
                <a:gridCol w="491831">
                  <a:extLst>
                    <a:ext uri="{9D8B030D-6E8A-4147-A177-3AD203B41FA5}">
                      <a16:colId xmlns:a16="http://schemas.microsoft.com/office/drawing/2014/main" val="1506894914"/>
                    </a:ext>
                  </a:extLst>
                </a:gridCol>
                <a:gridCol w="491831">
                  <a:extLst>
                    <a:ext uri="{9D8B030D-6E8A-4147-A177-3AD203B41FA5}">
                      <a16:colId xmlns:a16="http://schemas.microsoft.com/office/drawing/2014/main" val="2041572440"/>
                    </a:ext>
                  </a:extLst>
                </a:gridCol>
                <a:gridCol w="491831">
                  <a:extLst>
                    <a:ext uri="{9D8B030D-6E8A-4147-A177-3AD203B41FA5}">
                      <a16:colId xmlns:a16="http://schemas.microsoft.com/office/drawing/2014/main" val="1705639648"/>
                    </a:ext>
                  </a:extLst>
                </a:gridCol>
                <a:gridCol w="491831">
                  <a:extLst>
                    <a:ext uri="{9D8B030D-6E8A-4147-A177-3AD203B41FA5}">
                      <a16:colId xmlns:a16="http://schemas.microsoft.com/office/drawing/2014/main" val="2559878221"/>
                    </a:ext>
                  </a:extLst>
                </a:gridCol>
                <a:gridCol w="491831">
                  <a:extLst>
                    <a:ext uri="{9D8B030D-6E8A-4147-A177-3AD203B41FA5}">
                      <a16:colId xmlns:a16="http://schemas.microsoft.com/office/drawing/2014/main" val="3317786549"/>
                    </a:ext>
                  </a:extLst>
                </a:gridCol>
                <a:gridCol w="491831">
                  <a:extLst>
                    <a:ext uri="{9D8B030D-6E8A-4147-A177-3AD203B41FA5}">
                      <a16:colId xmlns:a16="http://schemas.microsoft.com/office/drawing/2014/main" val="2472354835"/>
                    </a:ext>
                  </a:extLst>
                </a:gridCol>
                <a:gridCol w="491831">
                  <a:extLst>
                    <a:ext uri="{9D8B030D-6E8A-4147-A177-3AD203B41FA5}">
                      <a16:colId xmlns:a16="http://schemas.microsoft.com/office/drawing/2014/main" val="1390996675"/>
                    </a:ext>
                  </a:extLst>
                </a:gridCol>
                <a:gridCol w="491831">
                  <a:extLst>
                    <a:ext uri="{9D8B030D-6E8A-4147-A177-3AD203B41FA5}">
                      <a16:colId xmlns:a16="http://schemas.microsoft.com/office/drawing/2014/main" val="2007536259"/>
                    </a:ext>
                  </a:extLst>
                </a:gridCol>
                <a:gridCol w="491831">
                  <a:extLst>
                    <a:ext uri="{9D8B030D-6E8A-4147-A177-3AD203B41FA5}">
                      <a16:colId xmlns:a16="http://schemas.microsoft.com/office/drawing/2014/main" val="2174189213"/>
                    </a:ext>
                  </a:extLst>
                </a:gridCol>
                <a:gridCol w="491831">
                  <a:extLst>
                    <a:ext uri="{9D8B030D-6E8A-4147-A177-3AD203B41FA5}">
                      <a16:colId xmlns:a16="http://schemas.microsoft.com/office/drawing/2014/main" val="3625840462"/>
                    </a:ext>
                  </a:extLst>
                </a:gridCol>
              </a:tblGrid>
              <a:tr h="782743">
                <a:tc>
                  <a:txBody>
                    <a:bodyPr/>
                    <a:lstStyle/>
                    <a:p>
                      <a:pPr algn="ctr" rtl="0" fontAlgn="b"/>
                      <a:r>
                        <a:rPr lang="en-GB" sz="1200" b="0" i="0" u="none" strike="noStrike" dirty="0">
                          <a:solidFill>
                            <a:srgbClr val="000000"/>
                          </a:solidFill>
                          <a:effectLst/>
                          <a:latin typeface="+mj-lt"/>
                        </a:rPr>
                        <a:t>46%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0" i="0" u="none" strike="noStrike" dirty="0">
                          <a:solidFill>
                            <a:srgbClr val="000000"/>
                          </a:solidFill>
                          <a:effectLst/>
                          <a:latin typeface="+mj-lt"/>
                        </a:rPr>
                        <a:t>59%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0" i="0" u="none" strike="noStrike">
                          <a:solidFill>
                            <a:srgbClr val="000000"/>
                          </a:solidFill>
                          <a:effectLst/>
                          <a:latin typeface="+mj-lt"/>
                        </a:rPr>
                        <a:t>55%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0" i="0" u="none" strike="noStrike">
                          <a:solidFill>
                            <a:srgbClr val="000000"/>
                          </a:solidFill>
                          <a:effectLst/>
                          <a:latin typeface="+mj-lt"/>
                        </a:rPr>
                        <a:t>52%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0" i="0" u="none" strike="noStrike">
                          <a:solidFill>
                            <a:srgbClr val="000000"/>
                          </a:solidFill>
                          <a:effectLst/>
                          <a:latin typeface="+mj-lt"/>
                        </a:rPr>
                        <a:t>46%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0" i="0" u="none" strike="noStrike">
                          <a:solidFill>
                            <a:srgbClr val="000000"/>
                          </a:solidFill>
                          <a:effectLst/>
                          <a:latin typeface="+mj-lt"/>
                        </a:rPr>
                        <a:t>40%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0" i="0" u="none" strike="noStrike">
                          <a:solidFill>
                            <a:srgbClr val="000000"/>
                          </a:solidFill>
                          <a:effectLst/>
                          <a:latin typeface="+mj-lt"/>
                        </a:rPr>
                        <a:t>27%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200" b="0" i="0" u="none" strike="noStrike">
                          <a:solidFill>
                            <a:srgbClr val="000000"/>
                          </a:solidFill>
                          <a:effectLst/>
                          <a:latin typeface="+mj-lt"/>
                        </a:rPr>
                        <a:t>19%</a:t>
                      </a:r>
                    </a:p>
                  </a:txBody>
                  <a:tcPr marL="6350" marR="6350" marT="6350" marB="0" anchor="ctr">
                    <a:lnL w="0">
                      <a:noFill/>
                    </a:lnL>
                    <a:lnR w="0">
                      <a:noFill/>
                    </a:lnR>
                    <a:lnT w="0">
                      <a:noFill/>
                    </a:lnT>
                    <a:lnB w="0">
                      <a:noFill/>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j-lt"/>
                        </a:rPr>
                        <a:t>16%</a:t>
                      </a:r>
                    </a:p>
                  </a:txBody>
                  <a:tcPr marL="6350" marR="6350" marT="6350" marB="0" anchor="ctr">
                    <a:lnL w="0">
                      <a:noFill/>
                    </a:lnL>
                    <a:lnR w="0">
                      <a:noFill/>
                    </a:lnR>
                    <a:lnT w="0">
                      <a:noFill/>
                    </a:lnT>
                    <a:lnB w="0">
                      <a:noFill/>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j-lt"/>
                        </a:rPr>
                        <a:t>13%</a:t>
                      </a:r>
                    </a:p>
                  </a:txBody>
                  <a:tcPr marL="6350" marR="6350" marT="6350" marB="0" anchor="ctr">
                    <a:lnL w="0">
                      <a:noFill/>
                    </a:lnL>
                    <a:lnR w="0">
                      <a:noFill/>
                    </a:lnR>
                    <a:lnT w="0">
                      <a:noFill/>
                    </a:lnT>
                    <a:lnB w="0">
                      <a:noFill/>
                    </a:lnB>
                    <a:lnTlToBr w="12700" cmpd="sng">
                      <a:noFill/>
                      <a:prstDash val="solid"/>
                    </a:lnTlToBr>
                    <a:lnBlToTr w="12700" cmpd="sng">
                      <a:noFill/>
                      <a:prstDash val="solid"/>
                    </a:lnBlToTr>
                    <a:noFill/>
                  </a:tcPr>
                </a:tc>
                <a:tc>
                  <a:txBody>
                    <a:bodyPr/>
                    <a:lstStyle/>
                    <a:p>
                      <a:pPr algn="ctr" fontAlgn="ctr"/>
                      <a:r>
                        <a:rPr lang="en-GB" sz="1200" b="0" i="0" u="none" strike="noStrike">
                          <a:solidFill>
                            <a:srgbClr val="000000"/>
                          </a:solidFill>
                          <a:effectLst/>
                          <a:latin typeface="+mj-lt"/>
                        </a:rPr>
                        <a:t>15%</a:t>
                      </a:r>
                    </a:p>
                  </a:txBody>
                  <a:tcPr marL="6350" marR="6350" marT="6350" marB="0" anchor="ctr">
                    <a:lnL w="0">
                      <a:noFill/>
                    </a:lnL>
                    <a:lnR w="0">
                      <a:noFill/>
                    </a:lnR>
                    <a:lnT w="0">
                      <a:noFill/>
                    </a:lnT>
                    <a:lnB w="0">
                      <a:noFill/>
                    </a:lnB>
                    <a:lnTlToBr w="12700" cmpd="sng">
                      <a:noFill/>
                      <a:prstDash val="solid"/>
                    </a:lnTlToBr>
                    <a:lnBlToTr w="12700" cmpd="sng">
                      <a:noFill/>
                      <a:prstDash val="solid"/>
                    </a:lnBlToTr>
                    <a:noFill/>
                  </a:tcPr>
                </a:tc>
                <a:tc>
                  <a:txBody>
                    <a:bodyPr/>
                    <a:lstStyle/>
                    <a:p>
                      <a:pPr algn="ctr" fontAlgn="ctr"/>
                      <a:r>
                        <a:rPr lang="en-GB" sz="1200" b="0" i="0" u="none" strike="noStrike">
                          <a:solidFill>
                            <a:srgbClr val="000000"/>
                          </a:solidFill>
                          <a:effectLst/>
                          <a:latin typeface="+mj-lt"/>
                        </a:rPr>
                        <a:t>17%</a:t>
                      </a:r>
                    </a:p>
                  </a:txBody>
                  <a:tcPr marL="6350" marR="6350" marT="6350" marB="0" anchor="ctr">
                    <a:lnL w="0">
                      <a:noFill/>
                    </a:lnL>
                    <a:lnR w="0">
                      <a:noFill/>
                    </a:lnR>
                    <a:lnT w="0">
                      <a:noFill/>
                    </a:lnT>
                    <a:lnB w="0">
                      <a:noFill/>
                    </a:lnB>
                    <a:lnTlToBr w="12700" cmpd="sng">
                      <a:noFill/>
                      <a:prstDash val="solid"/>
                    </a:lnTlToBr>
                    <a:lnBlToTr w="12700" cmpd="sng">
                      <a:noFill/>
                      <a:prstDash val="solid"/>
                    </a:lnBlToTr>
                    <a:noFill/>
                  </a:tcPr>
                </a:tc>
                <a:tc>
                  <a:txBody>
                    <a:bodyPr/>
                    <a:lstStyle/>
                    <a:p>
                      <a:pPr algn="ctr" fontAlgn="ctr"/>
                      <a:r>
                        <a:rPr lang="en-GB" sz="1200" b="0" i="0" u="none" strike="noStrike">
                          <a:solidFill>
                            <a:srgbClr val="000000"/>
                          </a:solidFill>
                          <a:effectLst/>
                          <a:latin typeface="+mj-lt"/>
                        </a:rPr>
                        <a:t>18%</a:t>
                      </a:r>
                    </a:p>
                  </a:txBody>
                  <a:tcPr marL="6350" marR="6350" marT="6350" marB="0" anchor="ctr">
                    <a:lnL w="0">
                      <a:noFill/>
                    </a:lnL>
                    <a:lnR w="0">
                      <a:noFill/>
                    </a:lnR>
                    <a:lnT w="0">
                      <a:noFill/>
                    </a:lnT>
                    <a:lnB w="0">
                      <a:noFill/>
                    </a:lnB>
                    <a:lnTlToBr w="12700" cmpd="sng">
                      <a:noFill/>
                      <a:prstDash val="solid"/>
                    </a:lnTlToBr>
                    <a:lnBlToTr w="12700" cmpd="sng">
                      <a:noFill/>
                      <a:prstDash val="solid"/>
                    </a:lnBlToTr>
                    <a:noFill/>
                  </a:tcPr>
                </a:tc>
                <a:tc>
                  <a:txBody>
                    <a:bodyPr/>
                    <a:lstStyle/>
                    <a:p>
                      <a:pPr algn="ctr" fontAlgn="ctr"/>
                      <a:r>
                        <a:rPr lang="en-GB" sz="1200" b="0" i="0" u="none" strike="noStrike">
                          <a:solidFill>
                            <a:srgbClr val="000000"/>
                          </a:solidFill>
                          <a:effectLst/>
                          <a:latin typeface="+mj-lt"/>
                        </a:rPr>
                        <a:t>16%</a:t>
                      </a:r>
                    </a:p>
                  </a:txBody>
                  <a:tcPr marL="6350" marR="6350" marT="6350" marB="0" anchor="ctr">
                    <a:lnL w="0">
                      <a:noFill/>
                    </a:lnL>
                    <a:lnR w="0">
                      <a:noFill/>
                    </a:lnR>
                    <a:lnT w="0">
                      <a:noFill/>
                    </a:lnT>
                    <a:lnB w="0">
                      <a:noFill/>
                    </a:lnB>
                    <a:lnTlToBr w="12700" cmpd="sng">
                      <a:noFill/>
                      <a:prstDash val="solid"/>
                    </a:lnTlToBr>
                    <a:lnBlToTr w="12700" cmpd="sng">
                      <a:noFill/>
                      <a:prstDash val="solid"/>
                    </a:lnBlToTr>
                    <a:noFill/>
                  </a:tcPr>
                </a:tc>
                <a:tc>
                  <a:txBody>
                    <a:bodyPr/>
                    <a:lstStyle/>
                    <a:p>
                      <a:pPr algn="ctr" fontAlgn="ctr"/>
                      <a:r>
                        <a:rPr lang="en-GB" sz="1200" b="0" i="0" u="none" strike="noStrike">
                          <a:solidFill>
                            <a:srgbClr val="000000"/>
                          </a:solidFill>
                          <a:effectLst/>
                          <a:latin typeface="+mj-lt"/>
                        </a:rPr>
                        <a:t>15%</a:t>
                      </a:r>
                    </a:p>
                  </a:txBody>
                  <a:tcPr marL="6350" marR="6350" marT="6350" marB="0" anchor="ctr">
                    <a:lnL w="0">
                      <a:noFill/>
                    </a:lnL>
                    <a:lnR w="0">
                      <a:noFill/>
                    </a:lnR>
                    <a:lnT w="0">
                      <a:noFill/>
                    </a:lnT>
                    <a:lnB w="0">
                      <a:noFill/>
                    </a:lnB>
                    <a:lnTlToBr w="12700" cmpd="sng">
                      <a:noFill/>
                      <a:prstDash val="solid"/>
                    </a:lnTlToBr>
                    <a:lnBlToTr w="12700" cmpd="sng">
                      <a:noFill/>
                      <a:prstDash val="solid"/>
                    </a:lnBlToTr>
                    <a:noFill/>
                  </a:tcPr>
                </a:tc>
                <a:tc>
                  <a:txBody>
                    <a:bodyPr/>
                    <a:lstStyle/>
                    <a:p>
                      <a:pPr algn="ctr" fontAlgn="ctr"/>
                      <a:r>
                        <a:rPr lang="en-GB" sz="1200" b="0" i="0" u="none" strike="noStrike">
                          <a:solidFill>
                            <a:srgbClr val="000000"/>
                          </a:solidFill>
                          <a:effectLst/>
                          <a:latin typeface="+mj-lt"/>
                        </a:rPr>
                        <a:t>12%</a:t>
                      </a:r>
                    </a:p>
                  </a:txBody>
                  <a:tcPr marL="6350" marR="6350" marT="6350" marB="0" anchor="ctr">
                    <a:lnL w="0">
                      <a:noFill/>
                    </a:lnL>
                    <a:lnR w="0">
                      <a:noFill/>
                    </a:lnR>
                    <a:lnT w="0">
                      <a:noFill/>
                    </a:lnT>
                    <a:lnB w="0">
                      <a:noFill/>
                    </a:lnB>
                    <a:lnTlToBr w="12700" cmpd="sng">
                      <a:noFill/>
                      <a:prstDash val="solid"/>
                    </a:lnTlToBr>
                    <a:lnBlToTr w="12700" cmpd="sng">
                      <a:noFill/>
                      <a:prstDash val="solid"/>
                    </a:lnBlToTr>
                    <a:noFill/>
                  </a:tcPr>
                </a:tc>
                <a:tc>
                  <a:txBody>
                    <a:bodyPr/>
                    <a:lstStyle/>
                    <a:p>
                      <a:pPr algn="ctr" fontAlgn="ctr"/>
                      <a:r>
                        <a:rPr lang="en-GB" sz="1200" b="0" i="0" u="none" strike="noStrike">
                          <a:solidFill>
                            <a:srgbClr val="000000"/>
                          </a:solidFill>
                          <a:effectLst/>
                          <a:latin typeface="+mj-lt"/>
                        </a:rPr>
                        <a:t>15%</a:t>
                      </a:r>
                    </a:p>
                  </a:txBody>
                  <a:tcPr marL="6350" marR="6350" marT="6350" marB="0" anchor="ctr">
                    <a:lnL w="0">
                      <a:noFill/>
                    </a:lnL>
                    <a:lnR w="0">
                      <a:noFill/>
                    </a:lnR>
                    <a:lnT w="0">
                      <a:noFill/>
                    </a:lnT>
                    <a:lnB w="0">
                      <a:noFill/>
                    </a:lnB>
                    <a:lnTlToBr w="12700" cmpd="sng">
                      <a:noFill/>
                      <a:prstDash val="solid"/>
                    </a:lnTlToBr>
                    <a:lnBlToTr w="12700" cmpd="sng">
                      <a:noFill/>
                      <a:prstDash val="solid"/>
                    </a:lnBlToTr>
                    <a:noFill/>
                  </a:tcPr>
                </a:tc>
                <a:tc>
                  <a:txBody>
                    <a:bodyPr/>
                    <a:lstStyle/>
                    <a:p>
                      <a:pPr algn="ctr" fontAlgn="ctr"/>
                      <a:r>
                        <a:rPr lang="en-GB" sz="1200" b="0" i="0" u="none" strike="noStrike">
                          <a:solidFill>
                            <a:srgbClr val="000000"/>
                          </a:solidFill>
                          <a:effectLst/>
                          <a:latin typeface="+mj-lt"/>
                        </a:rPr>
                        <a:t>15%</a:t>
                      </a:r>
                    </a:p>
                  </a:txBody>
                  <a:tcPr marL="6350" marR="6350" marT="6350" marB="0" anchor="ctr">
                    <a:lnL w="0">
                      <a:noFill/>
                    </a:lnL>
                    <a:lnR w="0">
                      <a:noFill/>
                    </a:lnR>
                    <a:lnT w="0">
                      <a:noFill/>
                    </a:lnT>
                    <a:lnB w="0">
                      <a:noFill/>
                    </a:lnB>
                    <a:lnTlToBr w="12700" cmpd="sng">
                      <a:noFill/>
                      <a:prstDash val="solid"/>
                    </a:lnTlToBr>
                    <a:lnBlToTr w="12700" cmpd="sng">
                      <a:noFill/>
                      <a:prstDash val="solid"/>
                    </a:lnBlToTr>
                    <a:noFill/>
                  </a:tcPr>
                </a:tc>
                <a:tc>
                  <a:txBody>
                    <a:bodyPr/>
                    <a:lstStyle/>
                    <a:p>
                      <a:pPr algn="ctr" fontAlgn="ctr"/>
                      <a:r>
                        <a:rPr lang="en-GB" sz="1200" b="0" i="0" u="none" strike="noStrike">
                          <a:solidFill>
                            <a:srgbClr val="000000"/>
                          </a:solidFill>
                          <a:effectLst/>
                          <a:latin typeface="+mj-lt"/>
                        </a:rPr>
                        <a:t>11%</a:t>
                      </a:r>
                    </a:p>
                  </a:txBody>
                  <a:tcPr marL="6350" marR="6350" marT="6350" marB="0" anchor="ctr">
                    <a:lnL w="0">
                      <a:noFill/>
                    </a:lnL>
                    <a:lnR w="0">
                      <a:noFill/>
                    </a:lnR>
                    <a:lnT w="0">
                      <a:noFill/>
                    </a:lnT>
                    <a:lnB w="0">
                      <a:noFill/>
                    </a:lnB>
                    <a:lnTlToBr w="12700" cmpd="sng">
                      <a:noFill/>
                      <a:prstDash val="solid"/>
                    </a:lnTlToBr>
                    <a:lnBlToTr w="12700" cmpd="sng">
                      <a:noFill/>
                      <a:prstDash val="solid"/>
                    </a:lnBlToTr>
                    <a:noFill/>
                  </a:tcPr>
                </a:tc>
                <a:tc>
                  <a:txBody>
                    <a:bodyPr/>
                    <a:lstStyle/>
                    <a:p>
                      <a:pPr algn="ctr" fontAlgn="ctr"/>
                      <a:r>
                        <a:rPr lang="en-GB" sz="1200" b="0" i="0" u="none" strike="noStrike" dirty="0">
                          <a:solidFill>
                            <a:srgbClr val="000000"/>
                          </a:solidFill>
                          <a:effectLst/>
                          <a:latin typeface="+mj-lt"/>
                        </a:rPr>
                        <a:t>9%</a:t>
                      </a:r>
                    </a:p>
                  </a:txBody>
                  <a:tcPr marL="6350" marR="6350" marT="6350" marB="0" anchor="ctr">
                    <a:lnL w="0">
                      <a:noFill/>
                    </a:lnL>
                    <a:lnR w="0">
                      <a:noFill/>
                    </a:lnR>
                    <a:lnT w="0">
                      <a:noFill/>
                    </a:lnT>
                    <a:lnB w="0">
                      <a:noFill/>
                    </a:lnB>
                    <a:lnTlToBr w="12700" cmpd="sng">
                      <a:noFill/>
                      <a:prstDash val="solid"/>
                    </a:lnTlToBr>
                    <a:lnBlToTr w="12700" cmpd="sng">
                      <a:noFill/>
                      <a:prstDash val="solid"/>
                    </a:lnBlToTr>
                    <a:noFill/>
                  </a:tcPr>
                </a:tc>
                <a:extLst>
                  <a:ext uri="{0D108BD9-81ED-4DB2-BD59-A6C34878D82A}">
                    <a16:rowId xmlns:a16="http://schemas.microsoft.com/office/drawing/2014/main" val="2418765212"/>
                  </a:ext>
                </a:extLst>
              </a:tr>
              <a:tr h="782743">
                <a:tc>
                  <a:txBody>
                    <a:bodyPr/>
                    <a:lstStyle/>
                    <a:p>
                      <a:pPr algn="ctr" rtl="0" fontAlgn="ctr"/>
                      <a:r>
                        <a:rPr lang="en-GB" sz="1200" b="0" i="0" u="none" strike="noStrike" dirty="0">
                          <a:solidFill>
                            <a:srgbClr val="000000"/>
                          </a:solidFill>
                          <a:effectLst/>
                          <a:latin typeface="+mj-lt"/>
                        </a:rPr>
                        <a:t>20.6m</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200" b="0" i="0" u="none" strike="noStrike" dirty="0">
                          <a:solidFill>
                            <a:srgbClr val="000000"/>
                          </a:solidFill>
                          <a:effectLst/>
                          <a:latin typeface="+mj-lt"/>
                        </a:rPr>
                        <a:t>26.4m</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200" b="0" i="0" u="none" strike="noStrike" dirty="0">
                          <a:solidFill>
                            <a:srgbClr val="000000"/>
                          </a:solidFill>
                          <a:effectLst/>
                          <a:latin typeface="+mj-lt"/>
                        </a:rPr>
                        <a:t>24.6m</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200" b="0" i="0" u="none" strike="noStrike" dirty="0">
                          <a:solidFill>
                            <a:srgbClr val="000000"/>
                          </a:solidFill>
                          <a:effectLst/>
                          <a:latin typeface="+mj-lt"/>
                        </a:rPr>
                        <a:t>23.3m</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200" b="0" i="0" u="none" strike="noStrike" dirty="0">
                          <a:solidFill>
                            <a:srgbClr val="000000"/>
                          </a:solidFill>
                          <a:effectLst/>
                          <a:latin typeface="+mj-lt"/>
                        </a:rPr>
                        <a:t>20.6m</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200" b="0" i="0" u="none" strike="noStrike" dirty="0">
                          <a:solidFill>
                            <a:srgbClr val="000000"/>
                          </a:solidFill>
                          <a:effectLst/>
                          <a:latin typeface="+mj-lt"/>
                        </a:rPr>
                        <a:t>17.9m</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200" b="0" i="0" u="none" strike="noStrike" dirty="0">
                          <a:solidFill>
                            <a:srgbClr val="000000"/>
                          </a:solidFill>
                          <a:effectLst/>
                          <a:latin typeface="+mj-lt"/>
                        </a:rPr>
                        <a:t>12.1m</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200" b="0" i="0" u="none" strike="noStrike" dirty="0">
                          <a:solidFill>
                            <a:srgbClr val="000000"/>
                          </a:solidFill>
                          <a:effectLst/>
                          <a:latin typeface="+mj-lt"/>
                        </a:rPr>
                        <a:t>8.5m</a:t>
                      </a:r>
                    </a:p>
                  </a:txBody>
                  <a:tcPr marL="6350" marR="6350" marT="6350" marB="0" anchor="ctr">
                    <a:lnL w="0">
                      <a:noFill/>
                    </a:lnL>
                    <a:lnR w="0">
                      <a:noFill/>
                    </a:lnR>
                    <a:lnT w="0">
                      <a:noFill/>
                    </a:lnT>
                    <a:lnB w="0">
                      <a:noFill/>
                    </a:lnB>
                    <a:lnTlToBr w="12700" cmpd="sng">
                      <a:noFill/>
                      <a:prstDash val="solid"/>
                    </a:lnTlToBr>
                    <a:lnBlToTr w="12700" cmpd="sng">
                      <a:noFill/>
                      <a:prstDash val="solid"/>
                    </a:lnBlToTr>
                    <a:noFill/>
                  </a:tcPr>
                </a:tc>
                <a:tc>
                  <a:txBody>
                    <a:bodyPr/>
                    <a:lstStyle/>
                    <a:p>
                      <a:pPr algn="ctr" rtl="0" fontAlgn="ctr"/>
                      <a:r>
                        <a:rPr lang="en-GB" sz="1200" b="0" i="0" u="none" strike="noStrike" dirty="0">
                          <a:solidFill>
                            <a:srgbClr val="000000"/>
                          </a:solidFill>
                          <a:effectLst/>
                          <a:latin typeface="+mj-lt"/>
                        </a:rPr>
                        <a:t>7.2m</a:t>
                      </a:r>
                    </a:p>
                  </a:txBody>
                  <a:tcPr marL="6350" marR="6350" marT="6350" marB="0" anchor="ctr">
                    <a:lnL w="0">
                      <a:noFill/>
                    </a:lnL>
                    <a:lnR w="0">
                      <a:noFill/>
                    </a:lnR>
                    <a:lnT w="0">
                      <a:noFill/>
                    </a:lnT>
                    <a:lnB w="0">
                      <a:noFill/>
                    </a:lnB>
                    <a:lnTlToBr w="12700" cmpd="sng">
                      <a:noFill/>
                      <a:prstDash val="solid"/>
                    </a:lnTlToBr>
                    <a:lnBlToTr w="12700" cmpd="sng">
                      <a:noFill/>
                      <a:prstDash val="solid"/>
                    </a:lnBlToTr>
                    <a:noFill/>
                  </a:tcPr>
                </a:tc>
                <a:tc>
                  <a:txBody>
                    <a:bodyPr/>
                    <a:lstStyle/>
                    <a:p>
                      <a:pPr algn="ctr" rtl="0" fontAlgn="ctr"/>
                      <a:r>
                        <a:rPr lang="en-GB" sz="1200" b="0" i="0" u="none" strike="noStrike" dirty="0">
                          <a:solidFill>
                            <a:srgbClr val="000000"/>
                          </a:solidFill>
                          <a:effectLst/>
                          <a:latin typeface="+mj-lt"/>
                        </a:rPr>
                        <a:t>5.8m</a:t>
                      </a:r>
                    </a:p>
                  </a:txBody>
                  <a:tcPr marL="6350" marR="6350" marT="6350" marB="0" anchor="ctr">
                    <a:lnL w="0">
                      <a:noFill/>
                    </a:lnL>
                    <a:lnR w="0">
                      <a:noFill/>
                    </a:lnR>
                    <a:lnT w="0">
                      <a:noFill/>
                    </a:lnT>
                    <a:lnB w="0">
                      <a:noFill/>
                    </a:lnB>
                    <a:lnTlToBr w="12700" cmpd="sng">
                      <a:noFill/>
                      <a:prstDash val="solid"/>
                    </a:lnTlToBr>
                    <a:lnBlToTr w="12700" cmpd="sng">
                      <a:noFill/>
                      <a:prstDash val="solid"/>
                    </a:lnBlToTr>
                    <a:noFill/>
                  </a:tcPr>
                </a:tc>
                <a:tc>
                  <a:txBody>
                    <a:bodyPr/>
                    <a:lstStyle/>
                    <a:p>
                      <a:pPr algn="ctr" rtl="0" fontAlgn="ctr"/>
                      <a:r>
                        <a:rPr lang="en-GB" sz="1200" b="0" i="0" u="none" strike="noStrike" dirty="0">
                          <a:solidFill>
                            <a:srgbClr val="000000"/>
                          </a:solidFill>
                          <a:effectLst/>
                          <a:latin typeface="+mj-lt"/>
                        </a:rPr>
                        <a:t>6.9m</a:t>
                      </a:r>
                    </a:p>
                  </a:txBody>
                  <a:tcPr marL="6350" marR="6350" marT="6350" marB="0" anchor="ctr">
                    <a:lnL w="0">
                      <a:noFill/>
                    </a:lnL>
                    <a:lnR w="0">
                      <a:noFill/>
                    </a:lnR>
                    <a:lnT w="0">
                      <a:noFill/>
                    </a:lnT>
                    <a:lnB w="0">
                      <a:noFill/>
                    </a:lnB>
                    <a:lnTlToBr w="12700" cmpd="sng">
                      <a:noFill/>
                      <a:prstDash val="solid"/>
                    </a:lnTlToBr>
                    <a:lnBlToTr w="12700" cmpd="sng">
                      <a:noFill/>
                      <a:prstDash val="solid"/>
                    </a:lnBlToTr>
                    <a:noFill/>
                  </a:tcPr>
                </a:tc>
                <a:tc>
                  <a:txBody>
                    <a:bodyPr/>
                    <a:lstStyle/>
                    <a:p>
                      <a:pPr algn="ctr" rtl="0" fontAlgn="ctr"/>
                      <a:r>
                        <a:rPr lang="en-GB" sz="1200" b="0" i="0" u="none" strike="noStrike" dirty="0">
                          <a:solidFill>
                            <a:srgbClr val="000000"/>
                          </a:solidFill>
                          <a:effectLst/>
                          <a:latin typeface="+mj-lt"/>
                        </a:rPr>
                        <a:t>7.7m</a:t>
                      </a:r>
                    </a:p>
                  </a:txBody>
                  <a:tcPr marL="6350" marR="6350" marT="6350" marB="0" anchor="ctr">
                    <a:lnL w="0">
                      <a:noFill/>
                    </a:lnL>
                    <a:lnR w="0">
                      <a:noFill/>
                    </a:lnR>
                    <a:lnT w="0">
                      <a:noFill/>
                    </a:lnT>
                    <a:lnB w="0">
                      <a:noFill/>
                    </a:lnB>
                    <a:lnTlToBr w="12700" cmpd="sng">
                      <a:noFill/>
                      <a:prstDash val="solid"/>
                    </a:lnTlToBr>
                    <a:lnBlToTr w="12700" cmpd="sng">
                      <a:noFill/>
                      <a:prstDash val="solid"/>
                    </a:lnBlToTr>
                    <a:noFill/>
                  </a:tcPr>
                </a:tc>
                <a:tc>
                  <a:txBody>
                    <a:bodyPr/>
                    <a:lstStyle/>
                    <a:p>
                      <a:pPr algn="ctr" rtl="0" fontAlgn="ctr"/>
                      <a:r>
                        <a:rPr lang="en-GB" sz="1200" b="0" i="0" u="none" strike="noStrike" dirty="0">
                          <a:solidFill>
                            <a:srgbClr val="000000"/>
                          </a:solidFill>
                          <a:effectLst/>
                          <a:latin typeface="+mj-lt"/>
                        </a:rPr>
                        <a:t>8.0m</a:t>
                      </a:r>
                    </a:p>
                  </a:txBody>
                  <a:tcPr marL="6350" marR="6350" marT="6350" marB="0" anchor="ctr">
                    <a:lnL w="0">
                      <a:noFill/>
                    </a:lnL>
                    <a:lnR w="0">
                      <a:noFill/>
                    </a:lnR>
                    <a:lnT w="0">
                      <a:noFill/>
                    </a:lnT>
                    <a:lnB w="0">
                      <a:noFill/>
                    </a:lnB>
                    <a:lnTlToBr w="12700" cmpd="sng">
                      <a:noFill/>
                      <a:prstDash val="solid"/>
                    </a:lnTlToBr>
                    <a:lnBlToTr w="12700" cmpd="sng">
                      <a:noFill/>
                      <a:prstDash val="solid"/>
                    </a:lnBlToTr>
                    <a:noFill/>
                  </a:tcPr>
                </a:tc>
                <a:tc>
                  <a:txBody>
                    <a:bodyPr/>
                    <a:lstStyle/>
                    <a:p>
                      <a:pPr algn="ctr" rtl="0" fontAlgn="ctr"/>
                      <a:r>
                        <a:rPr lang="en-GB" sz="1200" b="0" i="0" u="none" strike="noStrike" dirty="0">
                          <a:solidFill>
                            <a:srgbClr val="000000"/>
                          </a:solidFill>
                          <a:effectLst/>
                          <a:latin typeface="+mj-lt"/>
                        </a:rPr>
                        <a:t>7.2m</a:t>
                      </a:r>
                    </a:p>
                  </a:txBody>
                  <a:tcPr marL="6350" marR="6350" marT="6350" marB="0" anchor="ctr">
                    <a:lnL w="0">
                      <a:noFill/>
                    </a:lnL>
                    <a:lnR w="0">
                      <a:noFill/>
                    </a:lnR>
                    <a:lnT w="0">
                      <a:noFill/>
                    </a:lnT>
                    <a:lnB w="0">
                      <a:noFill/>
                    </a:lnB>
                    <a:lnTlToBr w="12700" cmpd="sng">
                      <a:noFill/>
                      <a:prstDash val="solid"/>
                    </a:lnTlToBr>
                    <a:lnBlToTr w="12700" cmpd="sng">
                      <a:noFill/>
                      <a:prstDash val="solid"/>
                    </a:lnBlToTr>
                    <a:noFill/>
                  </a:tcPr>
                </a:tc>
                <a:tc>
                  <a:txBody>
                    <a:bodyPr/>
                    <a:lstStyle/>
                    <a:p>
                      <a:pPr algn="ctr" rtl="0" fontAlgn="ctr"/>
                      <a:r>
                        <a:rPr lang="en-GB" sz="1200" b="0" i="0" u="none" strike="noStrike" dirty="0">
                          <a:solidFill>
                            <a:srgbClr val="000000"/>
                          </a:solidFill>
                          <a:effectLst/>
                          <a:latin typeface="+mj-lt"/>
                        </a:rPr>
                        <a:t>6.9m</a:t>
                      </a:r>
                    </a:p>
                  </a:txBody>
                  <a:tcPr marL="6350" marR="6350" marT="6350" marB="0" anchor="ctr">
                    <a:lnL w="0">
                      <a:noFill/>
                    </a:lnL>
                    <a:lnR w="0">
                      <a:noFill/>
                    </a:lnR>
                    <a:lnT w="0">
                      <a:noFill/>
                    </a:lnT>
                    <a:lnB w="0">
                      <a:noFill/>
                    </a:lnB>
                    <a:lnTlToBr w="12700" cmpd="sng">
                      <a:noFill/>
                      <a:prstDash val="solid"/>
                    </a:lnTlToBr>
                    <a:lnBlToTr w="12700" cmpd="sng">
                      <a:noFill/>
                      <a:prstDash val="solid"/>
                    </a:lnBlToTr>
                    <a:noFill/>
                  </a:tcPr>
                </a:tc>
                <a:tc>
                  <a:txBody>
                    <a:bodyPr/>
                    <a:lstStyle/>
                    <a:p>
                      <a:pPr algn="ctr" rtl="0" fontAlgn="ctr"/>
                      <a:r>
                        <a:rPr lang="en-GB" sz="1200" b="0" i="0" u="none" strike="noStrike" dirty="0">
                          <a:solidFill>
                            <a:srgbClr val="000000"/>
                          </a:solidFill>
                          <a:effectLst/>
                          <a:latin typeface="+mj-lt"/>
                        </a:rPr>
                        <a:t>5.2m</a:t>
                      </a:r>
                    </a:p>
                  </a:txBody>
                  <a:tcPr marL="6350" marR="6350" marT="6350" marB="0" anchor="ctr">
                    <a:lnL w="0">
                      <a:noFill/>
                    </a:lnL>
                    <a:lnR w="0">
                      <a:noFill/>
                    </a:lnR>
                    <a:lnT w="0">
                      <a:noFill/>
                    </a:lnT>
                    <a:lnB w="0">
                      <a:noFill/>
                    </a:lnB>
                    <a:lnTlToBr w="12700" cmpd="sng">
                      <a:noFill/>
                      <a:prstDash val="solid"/>
                    </a:lnTlToBr>
                    <a:lnBlToTr w="12700" cmpd="sng">
                      <a:noFill/>
                      <a:prstDash val="solid"/>
                    </a:lnBlToTr>
                    <a:noFill/>
                  </a:tcPr>
                </a:tc>
                <a:tc>
                  <a:txBody>
                    <a:bodyPr/>
                    <a:lstStyle/>
                    <a:p>
                      <a:pPr algn="ctr" rtl="0" fontAlgn="ctr"/>
                      <a:r>
                        <a:rPr lang="en-GB" sz="1200" b="0" i="0" u="none" strike="noStrike" dirty="0">
                          <a:solidFill>
                            <a:srgbClr val="000000"/>
                          </a:solidFill>
                          <a:effectLst/>
                          <a:latin typeface="+mj-lt"/>
                        </a:rPr>
                        <a:t>6.8m</a:t>
                      </a:r>
                    </a:p>
                  </a:txBody>
                  <a:tcPr marL="6350" marR="6350" marT="6350" marB="0" anchor="ctr">
                    <a:lnL w="0">
                      <a:noFill/>
                    </a:lnL>
                    <a:lnR w="0">
                      <a:noFill/>
                    </a:lnR>
                    <a:lnT w="0">
                      <a:noFill/>
                    </a:lnT>
                    <a:lnB w="0">
                      <a:noFill/>
                    </a:lnB>
                    <a:lnTlToBr w="12700" cmpd="sng">
                      <a:noFill/>
                      <a:prstDash val="solid"/>
                    </a:lnTlToBr>
                    <a:lnBlToTr w="12700" cmpd="sng">
                      <a:noFill/>
                      <a:prstDash val="solid"/>
                    </a:lnBlToTr>
                    <a:noFill/>
                  </a:tcPr>
                </a:tc>
                <a:tc>
                  <a:txBody>
                    <a:bodyPr/>
                    <a:lstStyle/>
                    <a:p>
                      <a:pPr algn="ctr" rtl="0" fontAlgn="ctr"/>
                      <a:r>
                        <a:rPr lang="en-GB" sz="1200" b="0" i="0" u="none" strike="noStrike" dirty="0">
                          <a:solidFill>
                            <a:srgbClr val="000000"/>
                          </a:solidFill>
                          <a:effectLst/>
                          <a:latin typeface="+mj-lt"/>
                        </a:rPr>
                        <a:t>6.7m</a:t>
                      </a:r>
                    </a:p>
                  </a:txBody>
                  <a:tcPr marL="6350" marR="6350" marT="6350" marB="0" anchor="ctr">
                    <a:lnL w="0">
                      <a:noFill/>
                    </a:lnL>
                    <a:lnR w="0">
                      <a:noFill/>
                    </a:lnR>
                    <a:lnT w="0">
                      <a:noFill/>
                    </a:lnT>
                    <a:lnB w="0">
                      <a:noFill/>
                    </a:lnB>
                    <a:lnTlToBr w="12700" cmpd="sng">
                      <a:noFill/>
                      <a:prstDash val="solid"/>
                    </a:lnTlToBr>
                    <a:lnBlToTr w="12700" cmpd="sng">
                      <a:noFill/>
                      <a:prstDash val="solid"/>
                    </a:lnBlToTr>
                    <a:noFill/>
                  </a:tcPr>
                </a:tc>
                <a:tc>
                  <a:txBody>
                    <a:bodyPr/>
                    <a:lstStyle/>
                    <a:p>
                      <a:pPr algn="ctr" rtl="0" fontAlgn="ctr"/>
                      <a:r>
                        <a:rPr lang="en-GB" sz="1200" b="0" i="0" u="none" strike="noStrike" dirty="0">
                          <a:solidFill>
                            <a:srgbClr val="000000"/>
                          </a:solidFill>
                          <a:effectLst/>
                          <a:latin typeface="+mj-lt"/>
                        </a:rPr>
                        <a:t>4.9m</a:t>
                      </a:r>
                    </a:p>
                  </a:txBody>
                  <a:tcPr marL="6350" marR="6350" marT="6350" marB="0" anchor="ctr">
                    <a:lnL w="0">
                      <a:noFill/>
                    </a:lnL>
                    <a:lnR w="0">
                      <a:noFill/>
                    </a:lnR>
                    <a:lnT w="0">
                      <a:noFill/>
                    </a:lnT>
                    <a:lnB w="0">
                      <a:noFill/>
                    </a:lnB>
                    <a:lnTlToBr w="12700" cmpd="sng">
                      <a:noFill/>
                      <a:prstDash val="solid"/>
                    </a:lnTlToBr>
                    <a:lnBlToTr w="12700" cmpd="sng">
                      <a:noFill/>
                      <a:prstDash val="solid"/>
                    </a:lnBlToTr>
                    <a:noFill/>
                  </a:tcPr>
                </a:tc>
                <a:tc>
                  <a:txBody>
                    <a:bodyPr/>
                    <a:lstStyle/>
                    <a:p>
                      <a:pPr algn="ctr" rtl="0" fontAlgn="ctr"/>
                      <a:r>
                        <a:rPr lang="en-GB" sz="1200" b="0" i="0" u="none" strike="noStrike" dirty="0">
                          <a:solidFill>
                            <a:srgbClr val="000000"/>
                          </a:solidFill>
                          <a:effectLst/>
                          <a:latin typeface="+mj-lt"/>
                        </a:rPr>
                        <a:t>4.2m</a:t>
                      </a:r>
                    </a:p>
                  </a:txBody>
                  <a:tcPr marL="6350" marR="6350" marT="6350" marB="0" anchor="ctr">
                    <a:lnL w="0">
                      <a:noFill/>
                    </a:lnL>
                    <a:lnR w="0">
                      <a:noFill/>
                    </a:lnR>
                    <a:lnT w="0">
                      <a:noFill/>
                    </a:lnT>
                    <a:lnB w="0">
                      <a:noFill/>
                    </a:lnB>
                    <a:lnTlToBr w="12700" cmpd="sng">
                      <a:noFill/>
                      <a:prstDash val="solid"/>
                    </a:lnTlToBr>
                    <a:lnBlToTr w="12700" cmpd="sng">
                      <a:noFill/>
                      <a:prstDash val="solid"/>
                    </a:lnBlToTr>
                    <a:noFill/>
                  </a:tcPr>
                </a:tc>
                <a:extLst>
                  <a:ext uri="{0D108BD9-81ED-4DB2-BD59-A6C34878D82A}">
                    <a16:rowId xmlns:a16="http://schemas.microsoft.com/office/drawing/2014/main" val="1193278893"/>
                  </a:ext>
                </a:extLst>
              </a:tr>
              <a:tr h="782743">
                <a:tc>
                  <a:txBody>
                    <a:bodyPr/>
                    <a:lstStyle/>
                    <a:p>
                      <a:pPr algn="ctr" rtl="0" fontAlgn="ctr"/>
                      <a:r>
                        <a:rPr lang="en-GB" sz="1200" b="0" i="0" u="none" strike="noStrike" dirty="0">
                          <a:solidFill>
                            <a:schemeClr val="bg1"/>
                          </a:solidFill>
                          <a:effectLst/>
                          <a:latin typeface="+mj-lt"/>
                        </a:rPr>
                        <a:t>3.3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200" b="0" i="0" u="none" strike="noStrike">
                          <a:solidFill>
                            <a:schemeClr val="bg1"/>
                          </a:solidFill>
                          <a:effectLst/>
                          <a:latin typeface="+mj-lt"/>
                        </a:rPr>
                        <a:t>3.4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200" b="0" i="0" u="none" strike="noStrike">
                          <a:solidFill>
                            <a:schemeClr val="bg1"/>
                          </a:solidFill>
                          <a:effectLst/>
                          <a:latin typeface="+mj-lt"/>
                        </a:rPr>
                        <a:t>3.7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200" b="0" i="0" u="none" strike="noStrike">
                          <a:solidFill>
                            <a:schemeClr val="bg1"/>
                          </a:solidFill>
                          <a:effectLst/>
                          <a:latin typeface="+mj-lt"/>
                        </a:rPr>
                        <a:t>3.6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200" b="0" i="0" u="none" strike="noStrike">
                          <a:solidFill>
                            <a:schemeClr val="bg1"/>
                          </a:solidFill>
                          <a:effectLst/>
                          <a:latin typeface="+mj-lt"/>
                        </a:rPr>
                        <a:t>3.1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200" b="0" i="0" u="none" strike="noStrike">
                          <a:solidFill>
                            <a:schemeClr val="bg1"/>
                          </a:solidFill>
                          <a:effectLst/>
                          <a:latin typeface="+mj-lt"/>
                        </a:rPr>
                        <a:t>3.3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200" b="0" i="0" u="none" strike="noStrike">
                          <a:solidFill>
                            <a:schemeClr val="bg1"/>
                          </a:solidFill>
                          <a:effectLst/>
                          <a:latin typeface="+mj-lt"/>
                        </a:rPr>
                        <a:t>3.4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200" b="0" i="0" u="none" strike="noStrike" dirty="0">
                          <a:solidFill>
                            <a:schemeClr val="bg1"/>
                          </a:solidFill>
                          <a:effectLst/>
                          <a:latin typeface="+mj-lt"/>
                        </a:rPr>
                        <a:t>2.7</a:t>
                      </a:r>
                    </a:p>
                  </a:txBody>
                  <a:tcPr marL="6350" marR="6350" marT="6350" marB="0" anchor="ctr">
                    <a:lnL w="0">
                      <a:noFill/>
                    </a:lnL>
                    <a:lnR w="0">
                      <a:noFill/>
                    </a:lnR>
                    <a:lnT w="0">
                      <a:noFill/>
                    </a:lnT>
                    <a:lnB w="0">
                      <a:noFill/>
                    </a:lnB>
                    <a:lnTlToBr w="12700" cmpd="sng">
                      <a:noFill/>
                      <a:prstDash val="solid"/>
                    </a:lnTlToBr>
                    <a:lnBlToTr w="12700" cmpd="sng">
                      <a:noFill/>
                      <a:prstDash val="solid"/>
                    </a:lnBlToTr>
                    <a:noFill/>
                  </a:tcPr>
                </a:tc>
                <a:tc>
                  <a:txBody>
                    <a:bodyPr/>
                    <a:lstStyle/>
                    <a:p>
                      <a:pPr algn="ctr" fontAlgn="b"/>
                      <a:r>
                        <a:rPr lang="en-GB" sz="1200" b="0" i="0" u="none" strike="noStrike">
                          <a:solidFill>
                            <a:schemeClr val="bg1"/>
                          </a:solidFill>
                          <a:effectLst/>
                          <a:latin typeface="+mj-lt"/>
                        </a:rPr>
                        <a:t>3.0</a:t>
                      </a:r>
                    </a:p>
                  </a:txBody>
                  <a:tcPr marL="6350" marR="6350" marT="6350" marB="0" anchor="ctr">
                    <a:lnL w="0">
                      <a:noFill/>
                    </a:lnL>
                    <a:lnR w="0">
                      <a:noFill/>
                    </a:lnR>
                    <a:lnT w="0">
                      <a:noFill/>
                    </a:lnT>
                    <a:lnB w="0">
                      <a:noFill/>
                    </a:lnB>
                    <a:lnTlToBr w="12700" cmpd="sng">
                      <a:noFill/>
                      <a:prstDash val="solid"/>
                    </a:lnTlToBr>
                    <a:lnBlToTr w="12700" cmpd="sng">
                      <a:noFill/>
                      <a:prstDash val="solid"/>
                    </a:lnBlToTr>
                    <a:noFill/>
                  </a:tcPr>
                </a:tc>
                <a:tc>
                  <a:txBody>
                    <a:bodyPr/>
                    <a:lstStyle/>
                    <a:p>
                      <a:pPr algn="ctr" fontAlgn="b"/>
                      <a:r>
                        <a:rPr lang="en-GB" sz="1200" b="0" i="0" u="none" strike="noStrike">
                          <a:solidFill>
                            <a:schemeClr val="bg1"/>
                          </a:solidFill>
                          <a:effectLst/>
                          <a:latin typeface="+mj-lt"/>
                        </a:rPr>
                        <a:t>2.1</a:t>
                      </a:r>
                    </a:p>
                  </a:txBody>
                  <a:tcPr marL="6350" marR="6350" marT="6350" marB="0" anchor="ctr">
                    <a:lnL w="0">
                      <a:noFill/>
                    </a:lnL>
                    <a:lnR w="0">
                      <a:noFill/>
                    </a:lnR>
                    <a:lnT w="0">
                      <a:noFill/>
                    </a:lnT>
                    <a:lnB w="0">
                      <a:noFill/>
                    </a:lnB>
                    <a:lnTlToBr w="12700" cmpd="sng">
                      <a:noFill/>
                      <a:prstDash val="solid"/>
                    </a:lnTlToBr>
                    <a:lnBlToTr w="12700" cmpd="sng">
                      <a:noFill/>
                      <a:prstDash val="solid"/>
                    </a:lnBlToTr>
                    <a:noFill/>
                  </a:tcPr>
                </a:tc>
                <a:tc>
                  <a:txBody>
                    <a:bodyPr/>
                    <a:lstStyle/>
                    <a:p>
                      <a:pPr algn="ctr" fontAlgn="ctr"/>
                      <a:r>
                        <a:rPr lang="en-GB" sz="1200" b="0" i="0" u="none" strike="noStrike">
                          <a:solidFill>
                            <a:schemeClr val="bg1"/>
                          </a:solidFill>
                          <a:effectLst/>
                          <a:latin typeface="+mj-lt"/>
                        </a:rPr>
                        <a:t>2.0</a:t>
                      </a:r>
                    </a:p>
                  </a:txBody>
                  <a:tcPr marL="6350" marR="6350" marT="6350" marB="0" anchor="ctr">
                    <a:lnL w="0">
                      <a:noFill/>
                    </a:lnL>
                    <a:lnR w="0">
                      <a:noFill/>
                    </a:lnR>
                    <a:lnT w="0">
                      <a:noFill/>
                    </a:lnT>
                    <a:lnB w="0">
                      <a:noFill/>
                    </a:lnB>
                    <a:lnTlToBr w="12700" cmpd="sng">
                      <a:noFill/>
                      <a:prstDash val="solid"/>
                    </a:lnTlToBr>
                    <a:lnBlToTr w="12700" cmpd="sng">
                      <a:noFill/>
                      <a:prstDash val="solid"/>
                    </a:lnBlToTr>
                    <a:noFill/>
                  </a:tcPr>
                </a:tc>
                <a:tc>
                  <a:txBody>
                    <a:bodyPr/>
                    <a:lstStyle/>
                    <a:p>
                      <a:pPr algn="ctr" fontAlgn="ctr"/>
                      <a:r>
                        <a:rPr lang="en-GB" sz="1200" b="0" i="0" u="none" strike="noStrike">
                          <a:solidFill>
                            <a:schemeClr val="bg1"/>
                          </a:solidFill>
                          <a:effectLst/>
                          <a:latin typeface="+mj-lt"/>
                        </a:rPr>
                        <a:t>2.5</a:t>
                      </a:r>
                    </a:p>
                  </a:txBody>
                  <a:tcPr marL="6350" marR="6350" marT="6350" marB="0" anchor="ctr">
                    <a:lnL w="0">
                      <a:noFill/>
                    </a:lnL>
                    <a:lnR w="0">
                      <a:noFill/>
                    </a:lnR>
                    <a:lnT w="0">
                      <a:noFill/>
                    </a:lnT>
                    <a:lnB w="0">
                      <a:noFill/>
                    </a:lnB>
                    <a:lnTlToBr w="12700" cmpd="sng">
                      <a:noFill/>
                      <a:prstDash val="solid"/>
                    </a:lnTlToBr>
                    <a:lnBlToTr w="12700" cmpd="sng">
                      <a:noFill/>
                      <a:prstDash val="solid"/>
                    </a:lnBlToTr>
                    <a:noFill/>
                  </a:tcPr>
                </a:tc>
                <a:tc>
                  <a:txBody>
                    <a:bodyPr/>
                    <a:lstStyle/>
                    <a:p>
                      <a:pPr algn="ctr" fontAlgn="ctr"/>
                      <a:r>
                        <a:rPr lang="en-GB" sz="1200" b="0" i="0" u="none" strike="noStrike">
                          <a:solidFill>
                            <a:schemeClr val="bg1"/>
                          </a:solidFill>
                          <a:effectLst/>
                          <a:latin typeface="+mj-lt"/>
                        </a:rPr>
                        <a:t>2.3</a:t>
                      </a:r>
                    </a:p>
                  </a:txBody>
                  <a:tcPr marL="6350" marR="6350" marT="6350" marB="0" anchor="ctr">
                    <a:lnL w="0">
                      <a:noFill/>
                    </a:lnL>
                    <a:lnR w="0">
                      <a:noFill/>
                    </a:lnR>
                    <a:lnT w="0">
                      <a:noFill/>
                    </a:lnT>
                    <a:lnB w="0">
                      <a:noFill/>
                    </a:lnB>
                    <a:lnTlToBr w="12700" cmpd="sng">
                      <a:noFill/>
                      <a:prstDash val="solid"/>
                    </a:lnTlToBr>
                    <a:lnBlToTr w="12700" cmpd="sng">
                      <a:noFill/>
                      <a:prstDash val="solid"/>
                    </a:lnBlToTr>
                    <a:noFill/>
                  </a:tcPr>
                </a:tc>
                <a:tc>
                  <a:txBody>
                    <a:bodyPr/>
                    <a:lstStyle/>
                    <a:p>
                      <a:pPr algn="ctr" fontAlgn="ctr"/>
                      <a:r>
                        <a:rPr lang="en-GB" sz="1200" b="0" i="0" u="none" strike="noStrike">
                          <a:solidFill>
                            <a:schemeClr val="bg1"/>
                          </a:solidFill>
                          <a:effectLst/>
                          <a:latin typeface="+mj-lt"/>
                        </a:rPr>
                        <a:t>2.3</a:t>
                      </a:r>
                    </a:p>
                  </a:txBody>
                  <a:tcPr marL="6350" marR="6350" marT="6350" marB="0" anchor="ctr">
                    <a:lnL w="0">
                      <a:noFill/>
                    </a:lnL>
                    <a:lnR w="0">
                      <a:noFill/>
                    </a:lnR>
                    <a:lnT w="0">
                      <a:noFill/>
                    </a:lnT>
                    <a:lnB w="0">
                      <a:noFill/>
                    </a:lnB>
                    <a:lnTlToBr w="12700" cmpd="sng">
                      <a:noFill/>
                      <a:prstDash val="solid"/>
                    </a:lnTlToBr>
                    <a:lnBlToTr w="12700" cmpd="sng">
                      <a:noFill/>
                      <a:prstDash val="solid"/>
                    </a:lnBlToTr>
                    <a:noFill/>
                  </a:tcPr>
                </a:tc>
                <a:tc>
                  <a:txBody>
                    <a:bodyPr/>
                    <a:lstStyle/>
                    <a:p>
                      <a:pPr algn="ctr" fontAlgn="ctr"/>
                      <a:r>
                        <a:rPr lang="en-GB" sz="1200" b="0" i="0" u="none" strike="noStrike">
                          <a:solidFill>
                            <a:schemeClr val="bg1"/>
                          </a:solidFill>
                          <a:effectLst/>
                          <a:latin typeface="+mj-lt"/>
                        </a:rPr>
                        <a:t>2.1</a:t>
                      </a:r>
                    </a:p>
                  </a:txBody>
                  <a:tcPr marL="6350" marR="6350" marT="6350" marB="0" anchor="ctr">
                    <a:lnL w="0">
                      <a:noFill/>
                    </a:lnL>
                    <a:lnR w="0">
                      <a:noFill/>
                    </a:lnR>
                    <a:lnT w="0">
                      <a:noFill/>
                    </a:lnT>
                    <a:lnB w="0">
                      <a:noFill/>
                    </a:lnB>
                    <a:lnTlToBr w="12700" cmpd="sng">
                      <a:noFill/>
                      <a:prstDash val="solid"/>
                    </a:lnTlToBr>
                    <a:lnBlToTr w="12700" cmpd="sng">
                      <a:noFill/>
                      <a:prstDash val="solid"/>
                    </a:lnBlToTr>
                    <a:noFill/>
                  </a:tcPr>
                </a:tc>
                <a:tc>
                  <a:txBody>
                    <a:bodyPr/>
                    <a:lstStyle/>
                    <a:p>
                      <a:pPr algn="ctr" fontAlgn="ctr"/>
                      <a:r>
                        <a:rPr lang="en-GB" sz="1200" b="0" i="0" u="none" strike="noStrike">
                          <a:solidFill>
                            <a:schemeClr val="bg1"/>
                          </a:solidFill>
                          <a:effectLst/>
                          <a:latin typeface="+mj-lt"/>
                        </a:rPr>
                        <a:t>2.5</a:t>
                      </a:r>
                    </a:p>
                  </a:txBody>
                  <a:tcPr marL="6350" marR="6350" marT="6350" marB="0" anchor="ctr">
                    <a:lnL w="0">
                      <a:noFill/>
                    </a:lnL>
                    <a:lnR w="0">
                      <a:noFill/>
                    </a:lnR>
                    <a:lnT w="0">
                      <a:noFill/>
                    </a:lnT>
                    <a:lnB w="0">
                      <a:noFill/>
                    </a:lnB>
                    <a:lnTlToBr w="12700" cmpd="sng">
                      <a:noFill/>
                      <a:prstDash val="solid"/>
                    </a:lnTlToBr>
                    <a:lnBlToTr w="12700" cmpd="sng">
                      <a:noFill/>
                      <a:prstDash val="solid"/>
                    </a:lnBlToTr>
                    <a:noFill/>
                  </a:tcPr>
                </a:tc>
                <a:tc>
                  <a:txBody>
                    <a:bodyPr/>
                    <a:lstStyle/>
                    <a:p>
                      <a:pPr algn="ctr" fontAlgn="ctr"/>
                      <a:r>
                        <a:rPr lang="en-GB" sz="1200" b="0" i="0" u="none" strike="noStrike">
                          <a:solidFill>
                            <a:schemeClr val="bg1"/>
                          </a:solidFill>
                          <a:effectLst/>
                          <a:latin typeface="+mj-lt"/>
                        </a:rPr>
                        <a:t>2.0</a:t>
                      </a:r>
                    </a:p>
                  </a:txBody>
                  <a:tcPr marL="6350" marR="6350" marT="6350" marB="0" anchor="ctr">
                    <a:lnL w="0">
                      <a:noFill/>
                    </a:lnL>
                    <a:lnR w="0">
                      <a:noFill/>
                    </a:lnR>
                    <a:lnT w="0">
                      <a:noFill/>
                    </a:lnT>
                    <a:lnB w="0">
                      <a:noFill/>
                    </a:lnB>
                    <a:lnTlToBr w="12700" cmpd="sng">
                      <a:noFill/>
                      <a:prstDash val="solid"/>
                    </a:lnTlToBr>
                    <a:lnBlToTr w="12700" cmpd="sng">
                      <a:noFill/>
                      <a:prstDash val="solid"/>
                    </a:lnBlToTr>
                    <a:noFill/>
                  </a:tcPr>
                </a:tc>
                <a:tc>
                  <a:txBody>
                    <a:bodyPr/>
                    <a:lstStyle/>
                    <a:p>
                      <a:pPr algn="ctr" fontAlgn="ctr"/>
                      <a:r>
                        <a:rPr lang="en-GB" sz="1200" b="0" i="0" u="none" strike="noStrike">
                          <a:solidFill>
                            <a:schemeClr val="bg1"/>
                          </a:solidFill>
                          <a:effectLst/>
                          <a:latin typeface="+mj-lt"/>
                        </a:rPr>
                        <a:t>1.9</a:t>
                      </a:r>
                    </a:p>
                  </a:txBody>
                  <a:tcPr marL="6350" marR="6350" marT="6350" marB="0" anchor="ctr">
                    <a:lnL w="0">
                      <a:noFill/>
                    </a:lnL>
                    <a:lnR w="0">
                      <a:noFill/>
                    </a:lnR>
                    <a:lnT w="0">
                      <a:noFill/>
                    </a:lnT>
                    <a:lnB w="0">
                      <a:noFill/>
                    </a:lnB>
                    <a:lnTlToBr w="12700" cmpd="sng">
                      <a:noFill/>
                      <a:prstDash val="solid"/>
                    </a:lnTlToBr>
                    <a:lnBlToTr w="12700" cmpd="sng">
                      <a:noFill/>
                      <a:prstDash val="solid"/>
                    </a:lnBlToTr>
                    <a:noFill/>
                  </a:tcPr>
                </a:tc>
                <a:tc>
                  <a:txBody>
                    <a:bodyPr/>
                    <a:lstStyle/>
                    <a:p>
                      <a:pPr algn="ctr" fontAlgn="ctr"/>
                      <a:r>
                        <a:rPr lang="en-GB" sz="1200" b="0" i="0" u="none" strike="noStrike">
                          <a:solidFill>
                            <a:schemeClr val="bg1"/>
                          </a:solidFill>
                          <a:effectLst/>
                          <a:latin typeface="+mj-lt"/>
                        </a:rPr>
                        <a:t>1.9</a:t>
                      </a:r>
                    </a:p>
                  </a:txBody>
                  <a:tcPr marL="6350" marR="6350" marT="6350" marB="0" anchor="ctr">
                    <a:lnL w="0">
                      <a:noFill/>
                    </a:lnL>
                    <a:lnR w="0">
                      <a:noFill/>
                    </a:lnR>
                    <a:lnT w="0">
                      <a:noFill/>
                    </a:lnT>
                    <a:lnB w="0">
                      <a:noFill/>
                    </a:lnB>
                    <a:lnTlToBr w="12700" cmpd="sng">
                      <a:noFill/>
                      <a:prstDash val="solid"/>
                    </a:lnTlToBr>
                    <a:lnBlToTr w="12700" cmpd="sng">
                      <a:noFill/>
                      <a:prstDash val="solid"/>
                    </a:lnBlToTr>
                    <a:noFill/>
                  </a:tcPr>
                </a:tc>
                <a:tc>
                  <a:txBody>
                    <a:bodyPr/>
                    <a:lstStyle/>
                    <a:p>
                      <a:pPr algn="ctr" fontAlgn="ctr"/>
                      <a:r>
                        <a:rPr lang="en-GB" sz="1200" b="0" i="0" u="none" strike="noStrike" dirty="0">
                          <a:solidFill>
                            <a:schemeClr val="bg1"/>
                          </a:solidFill>
                          <a:effectLst/>
                          <a:latin typeface="+mj-lt"/>
                        </a:rPr>
                        <a:t>2.0</a:t>
                      </a:r>
                    </a:p>
                  </a:txBody>
                  <a:tcPr marL="6350" marR="6350" marT="6350" marB="0" anchor="ctr">
                    <a:lnL w="0">
                      <a:noFill/>
                    </a:lnL>
                    <a:lnR w="0">
                      <a:noFill/>
                    </a:lnR>
                    <a:lnT w="0">
                      <a:noFill/>
                    </a:lnT>
                    <a:lnB w="0">
                      <a:noFill/>
                    </a:lnB>
                    <a:lnTlToBr w="12700" cmpd="sng">
                      <a:noFill/>
                      <a:prstDash val="solid"/>
                    </a:lnTlToBr>
                    <a:lnBlToTr w="12700" cmpd="sng">
                      <a:noFill/>
                      <a:prstDash val="solid"/>
                    </a:lnBlToTr>
                    <a:noFill/>
                  </a:tcPr>
                </a:tc>
                <a:extLst>
                  <a:ext uri="{0D108BD9-81ED-4DB2-BD59-A6C34878D82A}">
                    <a16:rowId xmlns:a16="http://schemas.microsoft.com/office/drawing/2014/main" val="4106538896"/>
                  </a:ext>
                </a:extLst>
              </a:tr>
              <a:tr h="782743">
                <a:tc>
                  <a:txBody>
                    <a:bodyPr/>
                    <a:lstStyle/>
                    <a:p>
                      <a:pPr algn="ctr" rtl="0" fontAlgn="ctr"/>
                      <a:r>
                        <a:rPr lang="en-GB" sz="1200" b="0" i="0" u="none" strike="noStrike" dirty="0">
                          <a:solidFill>
                            <a:schemeClr val="bg1"/>
                          </a:solidFill>
                          <a:effectLst/>
                          <a:latin typeface="+mj-lt"/>
                        </a:rPr>
                        <a:t>68.0m</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200" b="0" i="0" u="none" strike="noStrike" dirty="0">
                          <a:solidFill>
                            <a:schemeClr val="bg1"/>
                          </a:solidFill>
                          <a:effectLst/>
                          <a:latin typeface="+mj-lt"/>
                        </a:rPr>
                        <a:t>89.9m</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200" b="0" i="0" u="none" strike="noStrike" dirty="0">
                          <a:solidFill>
                            <a:schemeClr val="bg1"/>
                          </a:solidFill>
                          <a:effectLst/>
                          <a:latin typeface="+mj-lt"/>
                        </a:rPr>
                        <a:t>91.2m</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200" b="0" i="0" u="none" strike="noStrike" dirty="0">
                          <a:solidFill>
                            <a:schemeClr val="bg1"/>
                          </a:solidFill>
                          <a:effectLst/>
                          <a:latin typeface="+mj-lt"/>
                        </a:rPr>
                        <a:t>83.9m</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200" b="0" i="0" u="none" strike="noStrike" dirty="0">
                          <a:solidFill>
                            <a:schemeClr val="bg1"/>
                          </a:solidFill>
                          <a:effectLst/>
                          <a:latin typeface="+mj-lt"/>
                        </a:rPr>
                        <a:t>63.9m</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200" b="0" i="0" u="none" strike="noStrike" dirty="0">
                          <a:solidFill>
                            <a:schemeClr val="bg1"/>
                          </a:solidFill>
                          <a:effectLst/>
                          <a:latin typeface="+mj-lt"/>
                        </a:rPr>
                        <a:t>59.1m</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200" b="0" i="0" u="none" strike="noStrike" dirty="0">
                          <a:solidFill>
                            <a:schemeClr val="bg1"/>
                          </a:solidFill>
                          <a:effectLst/>
                          <a:latin typeface="+mj-lt"/>
                        </a:rPr>
                        <a:t>41.1m</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1200" b="0" i="0" u="none" strike="noStrike" dirty="0">
                          <a:solidFill>
                            <a:schemeClr val="bg1"/>
                          </a:solidFill>
                          <a:effectLst/>
                          <a:latin typeface="+mj-lt"/>
                        </a:rPr>
                        <a:t>23.0m</a:t>
                      </a:r>
                    </a:p>
                  </a:txBody>
                  <a:tcPr marL="6350" marR="6350" marT="6350" marB="0" anchor="ctr">
                    <a:lnL w="0">
                      <a:noFill/>
                    </a:lnL>
                    <a:lnR w="0">
                      <a:noFill/>
                    </a:lnR>
                    <a:lnT w="0">
                      <a:noFill/>
                    </a:lnT>
                    <a:lnB w="0">
                      <a:noFill/>
                    </a:lnB>
                    <a:lnTlToBr w="12700" cmpd="sng">
                      <a:noFill/>
                      <a:prstDash val="solid"/>
                    </a:lnTlToBr>
                    <a:lnBlToTr w="12700" cmpd="sng">
                      <a:noFill/>
                      <a:prstDash val="solid"/>
                    </a:lnBlToTr>
                    <a:noFill/>
                  </a:tcPr>
                </a:tc>
                <a:tc>
                  <a:txBody>
                    <a:bodyPr/>
                    <a:lstStyle/>
                    <a:p>
                      <a:pPr algn="ctr" rtl="0" fontAlgn="ctr"/>
                      <a:r>
                        <a:rPr lang="en-GB" sz="1200" b="0" i="0" u="none" strike="noStrike" dirty="0">
                          <a:solidFill>
                            <a:schemeClr val="bg1"/>
                          </a:solidFill>
                          <a:effectLst/>
                          <a:latin typeface="+mj-lt"/>
                        </a:rPr>
                        <a:t>21.4m</a:t>
                      </a:r>
                    </a:p>
                  </a:txBody>
                  <a:tcPr marL="6350" marR="6350" marT="6350" marB="0" anchor="ctr">
                    <a:lnL w="0">
                      <a:noFill/>
                    </a:lnL>
                    <a:lnR w="0">
                      <a:noFill/>
                    </a:lnR>
                    <a:lnT w="0">
                      <a:noFill/>
                    </a:lnT>
                    <a:lnB w="0">
                      <a:noFill/>
                    </a:lnB>
                    <a:lnTlToBr w="12700" cmpd="sng">
                      <a:noFill/>
                      <a:prstDash val="solid"/>
                    </a:lnTlToBr>
                    <a:lnBlToTr w="12700" cmpd="sng">
                      <a:noFill/>
                      <a:prstDash val="solid"/>
                    </a:lnBlToTr>
                    <a:noFill/>
                  </a:tcPr>
                </a:tc>
                <a:tc>
                  <a:txBody>
                    <a:bodyPr/>
                    <a:lstStyle/>
                    <a:p>
                      <a:pPr algn="ctr" rtl="0" fontAlgn="ctr"/>
                      <a:r>
                        <a:rPr lang="en-GB" sz="1200" b="0" i="0" u="none" strike="noStrike" dirty="0">
                          <a:solidFill>
                            <a:schemeClr val="bg1"/>
                          </a:solidFill>
                          <a:effectLst/>
                          <a:latin typeface="+mj-lt"/>
                        </a:rPr>
                        <a:t>12.5m</a:t>
                      </a:r>
                    </a:p>
                  </a:txBody>
                  <a:tcPr marL="6350" marR="6350" marT="6350" marB="0" anchor="ctr">
                    <a:lnL w="0">
                      <a:noFill/>
                    </a:lnL>
                    <a:lnR w="0">
                      <a:noFill/>
                    </a:lnR>
                    <a:lnT w="0">
                      <a:noFill/>
                    </a:lnT>
                    <a:lnB w="0">
                      <a:noFill/>
                    </a:lnB>
                    <a:lnTlToBr w="12700" cmpd="sng">
                      <a:noFill/>
                      <a:prstDash val="solid"/>
                    </a:lnTlToBr>
                    <a:lnBlToTr w="12700" cmpd="sng">
                      <a:noFill/>
                      <a:prstDash val="solid"/>
                    </a:lnBlToTr>
                    <a:noFill/>
                  </a:tcPr>
                </a:tc>
                <a:tc>
                  <a:txBody>
                    <a:bodyPr/>
                    <a:lstStyle/>
                    <a:p>
                      <a:pPr algn="ctr" rtl="0" fontAlgn="ctr"/>
                      <a:r>
                        <a:rPr lang="en-GB" sz="1200" b="0" i="0" u="none" strike="noStrike" dirty="0">
                          <a:solidFill>
                            <a:schemeClr val="bg1"/>
                          </a:solidFill>
                          <a:effectLst/>
                          <a:latin typeface="+mj-lt"/>
                        </a:rPr>
                        <a:t>13.6m</a:t>
                      </a:r>
                    </a:p>
                  </a:txBody>
                  <a:tcPr marL="6350" marR="6350" marT="6350" marB="0" anchor="ctr">
                    <a:lnL w="0">
                      <a:noFill/>
                    </a:lnL>
                    <a:lnR w="0">
                      <a:noFill/>
                    </a:lnR>
                    <a:lnT w="0">
                      <a:noFill/>
                    </a:lnT>
                    <a:lnB w="0">
                      <a:noFill/>
                    </a:lnB>
                    <a:lnTlToBr w="12700" cmpd="sng">
                      <a:noFill/>
                      <a:prstDash val="solid"/>
                    </a:lnTlToBr>
                    <a:lnBlToTr w="12700" cmpd="sng">
                      <a:noFill/>
                      <a:prstDash val="solid"/>
                    </a:lnBlToTr>
                    <a:noFill/>
                  </a:tcPr>
                </a:tc>
                <a:tc>
                  <a:txBody>
                    <a:bodyPr/>
                    <a:lstStyle/>
                    <a:p>
                      <a:pPr algn="ctr" rtl="0" fontAlgn="ctr"/>
                      <a:r>
                        <a:rPr lang="en-GB" sz="1200" b="0" i="0" u="none" strike="noStrike" dirty="0">
                          <a:solidFill>
                            <a:schemeClr val="bg1"/>
                          </a:solidFill>
                          <a:effectLst/>
                          <a:latin typeface="+mj-lt"/>
                        </a:rPr>
                        <a:t>19.1m</a:t>
                      </a:r>
                    </a:p>
                  </a:txBody>
                  <a:tcPr marL="6350" marR="6350" marT="6350" marB="0" anchor="ctr">
                    <a:lnL w="0">
                      <a:noFill/>
                    </a:lnL>
                    <a:lnR w="0">
                      <a:noFill/>
                    </a:lnR>
                    <a:lnT w="0">
                      <a:noFill/>
                    </a:lnT>
                    <a:lnB w="0">
                      <a:noFill/>
                    </a:lnB>
                    <a:lnTlToBr w="12700" cmpd="sng">
                      <a:noFill/>
                      <a:prstDash val="solid"/>
                    </a:lnTlToBr>
                    <a:lnBlToTr w="12700" cmpd="sng">
                      <a:noFill/>
                      <a:prstDash val="solid"/>
                    </a:lnBlToTr>
                    <a:noFill/>
                  </a:tcPr>
                </a:tc>
                <a:tc>
                  <a:txBody>
                    <a:bodyPr/>
                    <a:lstStyle/>
                    <a:p>
                      <a:pPr algn="ctr" rtl="0" fontAlgn="ctr"/>
                      <a:r>
                        <a:rPr lang="en-GB" sz="1200" b="0" i="0" u="none" strike="noStrike" dirty="0">
                          <a:solidFill>
                            <a:schemeClr val="bg1"/>
                          </a:solidFill>
                          <a:effectLst/>
                          <a:latin typeface="+mj-lt"/>
                        </a:rPr>
                        <a:t>18.2m</a:t>
                      </a:r>
                    </a:p>
                  </a:txBody>
                  <a:tcPr marL="6350" marR="6350" marT="6350" marB="0" anchor="ctr">
                    <a:lnL w="0">
                      <a:noFill/>
                    </a:lnL>
                    <a:lnR w="0">
                      <a:noFill/>
                    </a:lnR>
                    <a:lnT w="0">
                      <a:noFill/>
                    </a:lnT>
                    <a:lnB w="0">
                      <a:noFill/>
                    </a:lnB>
                    <a:lnTlToBr w="12700" cmpd="sng">
                      <a:noFill/>
                      <a:prstDash val="solid"/>
                    </a:lnTlToBr>
                    <a:lnBlToTr w="12700" cmpd="sng">
                      <a:noFill/>
                      <a:prstDash val="solid"/>
                    </a:lnBlToTr>
                    <a:noFill/>
                  </a:tcPr>
                </a:tc>
                <a:tc>
                  <a:txBody>
                    <a:bodyPr/>
                    <a:lstStyle/>
                    <a:p>
                      <a:pPr algn="ctr" rtl="0" fontAlgn="ctr"/>
                      <a:r>
                        <a:rPr lang="en-GB" sz="1200" b="0" i="0" u="none" strike="noStrike" dirty="0">
                          <a:solidFill>
                            <a:schemeClr val="bg1"/>
                          </a:solidFill>
                          <a:effectLst/>
                          <a:latin typeface="+mj-lt"/>
                        </a:rPr>
                        <a:t>16.4m</a:t>
                      </a:r>
                    </a:p>
                  </a:txBody>
                  <a:tcPr marL="6350" marR="6350" marT="6350" marB="0" anchor="ctr">
                    <a:lnL w="0">
                      <a:noFill/>
                    </a:lnL>
                    <a:lnR w="0">
                      <a:noFill/>
                    </a:lnR>
                    <a:lnT w="0">
                      <a:noFill/>
                    </a:lnT>
                    <a:lnB w="0">
                      <a:noFill/>
                    </a:lnB>
                    <a:lnTlToBr w="12700" cmpd="sng">
                      <a:noFill/>
                      <a:prstDash val="solid"/>
                    </a:lnTlToBr>
                    <a:lnBlToTr w="12700" cmpd="sng">
                      <a:noFill/>
                      <a:prstDash val="solid"/>
                    </a:lnBlToTr>
                    <a:noFill/>
                  </a:tcPr>
                </a:tc>
                <a:tc>
                  <a:txBody>
                    <a:bodyPr/>
                    <a:lstStyle/>
                    <a:p>
                      <a:pPr algn="ctr" rtl="0" fontAlgn="ctr"/>
                      <a:r>
                        <a:rPr lang="en-GB" sz="1200" b="0" i="0" u="none" strike="noStrike" dirty="0">
                          <a:solidFill>
                            <a:schemeClr val="bg1"/>
                          </a:solidFill>
                          <a:effectLst/>
                          <a:latin typeface="+mj-lt"/>
                        </a:rPr>
                        <a:t>14.8m</a:t>
                      </a:r>
                    </a:p>
                  </a:txBody>
                  <a:tcPr marL="6350" marR="6350" marT="6350" marB="0" anchor="ctr">
                    <a:lnL w="0">
                      <a:noFill/>
                    </a:lnL>
                    <a:lnR w="0">
                      <a:noFill/>
                    </a:lnR>
                    <a:lnT w="0">
                      <a:noFill/>
                    </a:lnT>
                    <a:lnB w="0">
                      <a:noFill/>
                    </a:lnB>
                    <a:lnTlToBr w="12700" cmpd="sng">
                      <a:noFill/>
                      <a:prstDash val="solid"/>
                    </a:lnTlToBr>
                    <a:lnBlToTr w="12700" cmpd="sng">
                      <a:noFill/>
                      <a:prstDash val="solid"/>
                    </a:lnBlToTr>
                    <a:noFill/>
                  </a:tcPr>
                </a:tc>
                <a:tc>
                  <a:txBody>
                    <a:bodyPr/>
                    <a:lstStyle/>
                    <a:p>
                      <a:pPr algn="ctr" rtl="0" fontAlgn="ctr"/>
                      <a:r>
                        <a:rPr lang="en-GB" sz="1200" b="0" i="0" u="none" strike="noStrike" dirty="0">
                          <a:solidFill>
                            <a:schemeClr val="bg1"/>
                          </a:solidFill>
                          <a:effectLst/>
                          <a:latin typeface="+mj-lt"/>
                        </a:rPr>
                        <a:t>13.0m</a:t>
                      </a:r>
                    </a:p>
                  </a:txBody>
                  <a:tcPr marL="6350" marR="6350" marT="6350" marB="0" anchor="ctr">
                    <a:lnL w="0">
                      <a:noFill/>
                    </a:lnL>
                    <a:lnR w="0">
                      <a:noFill/>
                    </a:lnR>
                    <a:lnT w="0">
                      <a:noFill/>
                    </a:lnT>
                    <a:lnB w="0">
                      <a:noFill/>
                    </a:lnB>
                    <a:lnTlToBr w="12700" cmpd="sng">
                      <a:noFill/>
                      <a:prstDash val="solid"/>
                    </a:lnTlToBr>
                    <a:lnBlToTr w="12700" cmpd="sng">
                      <a:noFill/>
                      <a:prstDash val="solid"/>
                    </a:lnBlToTr>
                    <a:noFill/>
                  </a:tcPr>
                </a:tc>
                <a:tc>
                  <a:txBody>
                    <a:bodyPr/>
                    <a:lstStyle/>
                    <a:p>
                      <a:pPr algn="ctr" rtl="0" fontAlgn="ctr"/>
                      <a:r>
                        <a:rPr lang="en-GB" sz="1200" b="0" i="0" u="none" strike="noStrike" dirty="0">
                          <a:solidFill>
                            <a:schemeClr val="bg1"/>
                          </a:solidFill>
                          <a:effectLst/>
                          <a:latin typeface="+mj-lt"/>
                        </a:rPr>
                        <a:t>13.8m</a:t>
                      </a:r>
                    </a:p>
                  </a:txBody>
                  <a:tcPr marL="6350" marR="6350" marT="6350" marB="0" anchor="ctr">
                    <a:lnL w="0">
                      <a:noFill/>
                    </a:lnL>
                    <a:lnR w="0">
                      <a:noFill/>
                    </a:lnR>
                    <a:lnT w="0">
                      <a:noFill/>
                    </a:lnT>
                    <a:lnB w="0">
                      <a:noFill/>
                    </a:lnB>
                    <a:lnTlToBr w="12700" cmpd="sng">
                      <a:noFill/>
                      <a:prstDash val="solid"/>
                    </a:lnTlToBr>
                    <a:lnBlToTr w="12700" cmpd="sng">
                      <a:noFill/>
                      <a:prstDash val="solid"/>
                    </a:lnBlToTr>
                    <a:noFill/>
                  </a:tcPr>
                </a:tc>
                <a:tc>
                  <a:txBody>
                    <a:bodyPr/>
                    <a:lstStyle/>
                    <a:p>
                      <a:pPr algn="ctr" rtl="0" fontAlgn="ctr"/>
                      <a:r>
                        <a:rPr lang="en-GB" sz="1200" b="0" i="0" u="none" strike="noStrike" dirty="0">
                          <a:solidFill>
                            <a:schemeClr val="bg1"/>
                          </a:solidFill>
                          <a:effectLst/>
                          <a:latin typeface="+mj-lt"/>
                        </a:rPr>
                        <a:t>12.6m</a:t>
                      </a:r>
                    </a:p>
                  </a:txBody>
                  <a:tcPr marL="6350" marR="6350" marT="6350" marB="0" anchor="ctr">
                    <a:lnL w="0">
                      <a:noFill/>
                    </a:lnL>
                    <a:lnR w="0">
                      <a:noFill/>
                    </a:lnR>
                    <a:lnT w="0">
                      <a:noFill/>
                    </a:lnT>
                    <a:lnB w="0">
                      <a:noFill/>
                    </a:lnB>
                    <a:lnTlToBr w="12700" cmpd="sng">
                      <a:noFill/>
                      <a:prstDash val="solid"/>
                    </a:lnTlToBr>
                    <a:lnBlToTr w="12700" cmpd="sng">
                      <a:noFill/>
                      <a:prstDash val="solid"/>
                    </a:lnBlToTr>
                    <a:noFill/>
                  </a:tcPr>
                </a:tc>
                <a:tc>
                  <a:txBody>
                    <a:bodyPr/>
                    <a:lstStyle/>
                    <a:p>
                      <a:pPr algn="ctr" rtl="0" fontAlgn="ctr"/>
                      <a:r>
                        <a:rPr lang="en-GB" sz="1200" b="0" i="0" u="none" strike="noStrike" dirty="0">
                          <a:solidFill>
                            <a:schemeClr val="bg1"/>
                          </a:solidFill>
                          <a:effectLst/>
                          <a:latin typeface="+mj-lt"/>
                        </a:rPr>
                        <a:t>9.3m</a:t>
                      </a:r>
                    </a:p>
                  </a:txBody>
                  <a:tcPr marL="6350" marR="6350" marT="6350" marB="0" anchor="ctr">
                    <a:lnL w="0">
                      <a:noFill/>
                    </a:lnL>
                    <a:lnR w="0">
                      <a:noFill/>
                    </a:lnR>
                    <a:lnT w="0">
                      <a:noFill/>
                    </a:lnT>
                    <a:lnB w="0">
                      <a:noFill/>
                    </a:lnB>
                    <a:lnTlToBr w="12700" cmpd="sng">
                      <a:noFill/>
                      <a:prstDash val="solid"/>
                    </a:lnTlToBr>
                    <a:lnBlToTr w="12700" cmpd="sng">
                      <a:noFill/>
                      <a:prstDash val="solid"/>
                    </a:lnBlToTr>
                    <a:noFill/>
                  </a:tcPr>
                </a:tc>
                <a:tc>
                  <a:txBody>
                    <a:bodyPr/>
                    <a:lstStyle/>
                    <a:p>
                      <a:pPr algn="ctr" rtl="0" fontAlgn="ctr"/>
                      <a:r>
                        <a:rPr lang="en-GB" sz="1200" b="0" i="0" u="none" strike="noStrike" dirty="0">
                          <a:solidFill>
                            <a:schemeClr val="bg1"/>
                          </a:solidFill>
                          <a:effectLst/>
                          <a:latin typeface="+mj-lt"/>
                        </a:rPr>
                        <a:t>8.3m</a:t>
                      </a:r>
                    </a:p>
                  </a:txBody>
                  <a:tcPr marL="6350" marR="6350" marT="6350" marB="0" anchor="ctr">
                    <a:lnL w="0">
                      <a:noFill/>
                    </a:lnL>
                    <a:lnR w="0">
                      <a:noFill/>
                    </a:lnR>
                    <a:lnT w="0">
                      <a:noFill/>
                    </a:lnT>
                    <a:lnB w="0">
                      <a:noFill/>
                    </a:lnB>
                    <a:lnTlToBr w="12700" cmpd="sng">
                      <a:noFill/>
                      <a:prstDash val="solid"/>
                    </a:lnTlToBr>
                    <a:lnBlToTr w="12700" cmpd="sng">
                      <a:noFill/>
                      <a:prstDash val="solid"/>
                    </a:lnBlToTr>
                    <a:noFill/>
                  </a:tcPr>
                </a:tc>
                <a:extLst>
                  <a:ext uri="{0D108BD9-81ED-4DB2-BD59-A6C34878D82A}">
                    <a16:rowId xmlns:a16="http://schemas.microsoft.com/office/drawing/2014/main" val="422981931"/>
                  </a:ext>
                </a:extLst>
              </a:tr>
            </a:tbl>
          </a:graphicData>
        </a:graphic>
      </p:graphicFrame>
      <p:graphicFrame>
        <p:nvGraphicFramePr>
          <p:cNvPr id="18" name="Table 17">
            <a:extLst>
              <a:ext uri="{FF2B5EF4-FFF2-40B4-BE49-F238E27FC236}">
                <a16:creationId xmlns:a16="http://schemas.microsoft.com/office/drawing/2014/main" id="{0E0DACCF-9760-BCD9-DF7A-68910F42C4D2}"/>
              </a:ext>
            </a:extLst>
          </p:cNvPr>
          <p:cNvGraphicFramePr>
            <a:graphicFrameLocks noGrp="1"/>
          </p:cNvGraphicFramePr>
          <p:nvPr>
            <p:extLst>
              <p:ext uri="{D42A27DB-BD31-4B8C-83A1-F6EECF244321}">
                <p14:modId xmlns:p14="http://schemas.microsoft.com/office/powerpoint/2010/main" val="68351457"/>
              </p:ext>
            </p:extLst>
          </p:nvPr>
        </p:nvGraphicFramePr>
        <p:xfrm>
          <a:off x="1828800" y="1888439"/>
          <a:ext cx="9878820" cy="375150"/>
        </p:xfrm>
        <a:graphic>
          <a:graphicData uri="http://schemas.openxmlformats.org/drawingml/2006/table">
            <a:tbl>
              <a:tblPr bandRow="1">
                <a:tableStyleId>{5C22544A-7EE6-4342-B048-85BDC9FD1C3A}</a:tableStyleId>
              </a:tblPr>
              <a:tblGrid>
                <a:gridCol w="493941">
                  <a:extLst>
                    <a:ext uri="{9D8B030D-6E8A-4147-A177-3AD203B41FA5}">
                      <a16:colId xmlns:a16="http://schemas.microsoft.com/office/drawing/2014/main" val="1676202446"/>
                    </a:ext>
                  </a:extLst>
                </a:gridCol>
                <a:gridCol w="493941">
                  <a:extLst>
                    <a:ext uri="{9D8B030D-6E8A-4147-A177-3AD203B41FA5}">
                      <a16:colId xmlns:a16="http://schemas.microsoft.com/office/drawing/2014/main" val="3723989725"/>
                    </a:ext>
                  </a:extLst>
                </a:gridCol>
                <a:gridCol w="493941">
                  <a:extLst>
                    <a:ext uri="{9D8B030D-6E8A-4147-A177-3AD203B41FA5}">
                      <a16:colId xmlns:a16="http://schemas.microsoft.com/office/drawing/2014/main" val="4150760373"/>
                    </a:ext>
                  </a:extLst>
                </a:gridCol>
                <a:gridCol w="493941">
                  <a:extLst>
                    <a:ext uri="{9D8B030D-6E8A-4147-A177-3AD203B41FA5}">
                      <a16:colId xmlns:a16="http://schemas.microsoft.com/office/drawing/2014/main" val="1130466634"/>
                    </a:ext>
                  </a:extLst>
                </a:gridCol>
                <a:gridCol w="493941">
                  <a:extLst>
                    <a:ext uri="{9D8B030D-6E8A-4147-A177-3AD203B41FA5}">
                      <a16:colId xmlns:a16="http://schemas.microsoft.com/office/drawing/2014/main" val="2734451700"/>
                    </a:ext>
                  </a:extLst>
                </a:gridCol>
                <a:gridCol w="493941">
                  <a:extLst>
                    <a:ext uri="{9D8B030D-6E8A-4147-A177-3AD203B41FA5}">
                      <a16:colId xmlns:a16="http://schemas.microsoft.com/office/drawing/2014/main" val="2735697025"/>
                    </a:ext>
                  </a:extLst>
                </a:gridCol>
                <a:gridCol w="493941">
                  <a:extLst>
                    <a:ext uri="{9D8B030D-6E8A-4147-A177-3AD203B41FA5}">
                      <a16:colId xmlns:a16="http://schemas.microsoft.com/office/drawing/2014/main" val="13162576"/>
                    </a:ext>
                  </a:extLst>
                </a:gridCol>
                <a:gridCol w="493941">
                  <a:extLst>
                    <a:ext uri="{9D8B030D-6E8A-4147-A177-3AD203B41FA5}">
                      <a16:colId xmlns:a16="http://schemas.microsoft.com/office/drawing/2014/main" val="2433334852"/>
                    </a:ext>
                  </a:extLst>
                </a:gridCol>
                <a:gridCol w="493941">
                  <a:extLst>
                    <a:ext uri="{9D8B030D-6E8A-4147-A177-3AD203B41FA5}">
                      <a16:colId xmlns:a16="http://schemas.microsoft.com/office/drawing/2014/main" val="117257934"/>
                    </a:ext>
                  </a:extLst>
                </a:gridCol>
                <a:gridCol w="493941">
                  <a:extLst>
                    <a:ext uri="{9D8B030D-6E8A-4147-A177-3AD203B41FA5}">
                      <a16:colId xmlns:a16="http://schemas.microsoft.com/office/drawing/2014/main" val="3552938831"/>
                    </a:ext>
                  </a:extLst>
                </a:gridCol>
                <a:gridCol w="493941">
                  <a:extLst>
                    <a:ext uri="{9D8B030D-6E8A-4147-A177-3AD203B41FA5}">
                      <a16:colId xmlns:a16="http://schemas.microsoft.com/office/drawing/2014/main" val="1782240125"/>
                    </a:ext>
                  </a:extLst>
                </a:gridCol>
                <a:gridCol w="493941">
                  <a:extLst>
                    <a:ext uri="{9D8B030D-6E8A-4147-A177-3AD203B41FA5}">
                      <a16:colId xmlns:a16="http://schemas.microsoft.com/office/drawing/2014/main" val="2740176450"/>
                    </a:ext>
                  </a:extLst>
                </a:gridCol>
                <a:gridCol w="493941">
                  <a:extLst>
                    <a:ext uri="{9D8B030D-6E8A-4147-A177-3AD203B41FA5}">
                      <a16:colId xmlns:a16="http://schemas.microsoft.com/office/drawing/2014/main" val="492204036"/>
                    </a:ext>
                  </a:extLst>
                </a:gridCol>
                <a:gridCol w="493941">
                  <a:extLst>
                    <a:ext uri="{9D8B030D-6E8A-4147-A177-3AD203B41FA5}">
                      <a16:colId xmlns:a16="http://schemas.microsoft.com/office/drawing/2014/main" val="2057426075"/>
                    </a:ext>
                  </a:extLst>
                </a:gridCol>
                <a:gridCol w="493941">
                  <a:extLst>
                    <a:ext uri="{9D8B030D-6E8A-4147-A177-3AD203B41FA5}">
                      <a16:colId xmlns:a16="http://schemas.microsoft.com/office/drawing/2014/main" val="2486575144"/>
                    </a:ext>
                  </a:extLst>
                </a:gridCol>
                <a:gridCol w="493941">
                  <a:extLst>
                    <a:ext uri="{9D8B030D-6E8A-4147-A177-3AD203B41FA5}">
                      <a16:colId xmlns:a16="http://schemas.microsoft.com/office/drawing/2014/main" val="2549257209"/>
                    </a:ext>
                  </a:extLst>
                </a:gridCol>
                <a:gridCol w="493941">
                  <a:extLst>
                    <a:ext uri="{9D8B030D-6E8A-4147-A177-3AD203B41FA5}">
                      <a16:colId xmlns:a16="http://schemas.microsoft.com/office/drawing/2014/main" val="4278540776"/>
                    </a:ext>
                  </a:extLst>
                </a:gridCol>
                <a:gridCol w="493941">
                  <a:extLst>
                    <a:ext uri="{9D8B030D-6E8A-4147-A177-3AD203B41FA5}">
                      <a16:colId xmlns:a16="http://schemas.microsoft.com/office/drawing/2014/main" val="860959593"/>
                    </a:ext>
                  </a:extLst>
                </a:gridCol>
                <a:gridCol w="493941">
                  <a:extLst>
                    <a:ext uri="{9D8B030D-6E8A-4147-A177-3AD203B41FA5}">
                      <a16:colId xmlns:a16="http://schemas.microsoft.com/office/drawing/2014/main" val="3765003311"/>
                    </a:ext>
                  </a:extLst>
                </a:gridCol>
                <a:gridCol w="493941">
                  <a:extLst>
                    <a:ext uri="{9D8B030D-6E8A-4147-A177-3AD203B41FA5}">
                      <a16:colId xmlns:a16="http://schemas.microsoft.com/office/drawing/2014/main" val="2591405962"/>
                    </a:ext>
                  </a:extLst>
                </a:gridCol>
              </a:tblGrid>
              <a:tr h="375150">
                <a:tc>
                  <a:txBody>
                    <a:bodyPr/>
                    <a:lstStyle/>
                    <a:p>
                      <a:pPr algn="ctr" rtl="0" fontAlgn="ctr"/>
                      <a:r>
                        <a:rPr lang="en-GB" sz="700" b="0" i="0" u="none" strike="noStrike" dirty="0">
                          <a:solidFill>
                            <a:srgbClr val="000000"/>
                          </a:solidFill>
                          <a:effectLst/>
                          <a:latin typeface="+mj-lt"/>
                        </a:rPr>
                        <a:t>17th – 20th Dec '21</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GB" sz="700" b="0" i="0" u="none" strike="noStrike" dirty="0">
                          <a:solidFill>
                            <a:srgbClr val="000000"/>
                          </a:solidFill>
                          <a:effectLst/>
                          <a:latin typeface="+mj-lt"/>
                        </a:rPr>
                        <a:t>29th Dec – </a:t>
                      </a:r>
                      <a:br>
                        <a:rPr lang="en-GB" sz="700" b="0" i="0" u="none" strike="noStrike" dirty="0">
                          <a:solidFill>
                            <a:srgbClr val="000000"/>
                          </a:solidFill>
                          <a:effectLst/>
                          <a:latin typeface="+mj-lt"/>
                        </a:rPr>
                      </a:br>
                      <a:r>
                        <a:rPr lang="en-GB" sz="700" b="0" i="0" u="none" strike="noStrike" dirty="0">
                          <a:solidFill>
                            <a:srgbClr val="000000"/>
                          </a:solidFill>
                          <a:effectLst/>
                          <a:latin typeface="+mj-lt"/>
                        </a:rPr>
                        <a:t>4th Jan '22</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GB" sz="700" b="0" i="0" u="none" strike="noStrike">
                          <a:solidFill>
                            <a:srgbClr val="000000"/>
                          </a:solidFill>
                          <a:effectLst/>
                          <a:latin typeface="+mj-lt"/>
                        </a:rPr>
                        <a:t>14th – 17th </a:t>
                      </a:r>
                      <a:br>
                        <a:rPr lang="en-GB" sz="700" b="0" i="0" u="none" strike="noStrike">
                          <a:solidFill>
                            <a:srgbClr val="000000"/>
                          </a:solidFill>
                          <a:effectLst/>
                          <a:latin typeface="+mj-lt"/>
                        </a:rPr>
                      </a:br>
                      <a:r>
                        <a:rPr lang="en-GB" sz="700" b="0" i="0" u="none" strike="noStrike">
                          <a:solidFill>
                            <a:srgbClr val="000000"/>
                          </a:solidFill>
                          <a:effectLst/>
                          <a:latin typeface="+mj-lt"/>
                        </a:rPr>
                        <a:t>Jan ‘22</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GB" sz="700" b="0" i="0" u="none" strike="noStrike" dirty="0">
                          <a:solidFill>
                            <a:srgbClr val="000000"/>
                          </a:solidFill>
                          <a:effectLst/>
                          <a:latin typeface="+mj-lt"/>
                        </a:rPr>
                        <a:t>28th – 31st </a:t>
                      </a:r>
                      <a:br>
                        <a:rPr lang="en-GB" sz="700" b="0" i="0" u="none" strike="noStrike" dirty="0">
                          <a:solidFill>
                            <a:srgbClr val="000000"/>
                          </a:solidFill>
                          <a:effectLst/>
                          <a:latin typeface="+mj-lt"/>
                        </a:rPr>
                      </a:br>
                      <a:r>
                        <a:rPr lang="en-GB" sz="700" b="0" i="0" u="none" strike="noStrike" dirty="0">
                          <a:solidFill>
                            <a:srgbClr val="000000"/>
                          </a:solidFill>
                          <a:effectLst/>
                          <a:latin typeface="+mj-lt"/>
                        </a:rPr>
                        <a:t>Jan ’22</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GB" sz="700" b="0" i="0" u="none" strike="noStrike" dirty="0">
                          <a:solidFill>
                            <a:srgbClr val="000000"/>
                          </a:solidFill>
                          <a:effectLst/>
                          <a:latin typeface="+mj-lt"/>
                        </a:rPr>
                        <a:t>15th  – 16th  </a:t>
                      </a:r>
                      <a:br>
                        <a:rPr lang="en-GB" sz="700" b="0" i="0" u="none" strike="noStrike" dirty="0">
                          <a:solidFill>
                            <a:srgbClr val="000000"/>
                          </a:solidFill>
                          <a:effectLst/>
                          <a:latin typeface="+mj-lt"/>
                        </a:rPr>
                      </a:br>
                      <a:r>
                        <a:rPr lang="en-GB" sz="700" b="0" i="0" u="none" strike="noStrike" dirty="0">
                          <a:solidFill>
                            <a:srgbClr val="000000"/>
                          </a:solidFill>
                          <a:effectLst/>
                          <a:latin typeface="+mj-lt"/>
                        </a:rPr>
                        <a:t>Feb ’22</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GB" sz="700" b="0" i="0" u="none" strike="noStrike">
                          <a:solidFill>
                            <a:srgbClr val="000000"/>
                          </a:solidFill>
                          <a:effectLst/>
                          <a:latin typeface="+mj-lt"/>
                        </a:rPr>
                        <a:t>30th  Mar – </a:t>
                      </a:r>
                      <a:br>
                        <a:rPr lang="en-GB" sz="700" b="0" i="0" u="none" strike="noStrike">
                          <a:solidFill>
                            <a:srgbClr val="000000"/>
                          </a:solidFill>
                          <a:effectLst/>
                          <a:latin typeface="+mj-lt"/>
                        </a:rPr>
                      </a:br>
                      <a:r>
                        <a:rPr lang="en-GB" sz="700" b="0" i="0" u="none" strike="noStrike">
                          <a:solidFill>
                            <a:srgbClr val="000000"/>
                          </a:solidFill>
                          <a:effectLst/>
                          <a:latin typeface="+mj-lt"/>
                        </a:rPr>
                        <a:t>4th April’22</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GB" sz="700" b="0" i="0" u="none" strike="noStrike" dirty="0">
                          <a:solidFill>
                            <a:srgbClr val="000000"/>
                          </a:solidFill>
                          <a:effectLst/>
                          <a:latin typeface="+mj-lt"/>
                        </a:rPr>
                        <a:t>29th Apr –  </a:t>
                      </a:r>
                      <a:br>
                        <a:rPr lang="en-GB" sz="700" b="0" i="0" u="none" strike="noStrike" dirty="0">
                          <a:solidFill>
                            <a:srgbClr val="000000"/>
                          </a:solidFill>
                          <a:effectLst/>
                          <a:latin typeface="+mj-lt"/>
                        </a:rPr>
                      </a:br>
                      <a:r>
                        <a:rPr lang="en-GB" sz="700" b="0" i="0" u="none" strike="noStrike" dirty="0">
                          <a:solidFill>
                            <a:srgbClr val="000000"/>
                          </a:solidFill>
                          <a:effectLst/>
                          <a:latin typeface="+mj-lt"/>
                        </a:rPr>
                        <a:t>3rd May’22</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GB" sz="700" b="0" i="0" u="none" strike="noStrike" dirty="0">
                          <a:solidFill>
                            <a:srgbClr val="000000"/>
                          </a:solidFill>
                          <a:effectLst/>
                          <a:latin typeface="+mj-lt"/>
                        </a:rPr>
                        <a:t>10th  – 17th </a:t>
                      </a:r>
                      <a:br>
                        <a:rPr lang="en-GB" sz="700" b="0" i="0" u="none" strike="noStrike" dirty="0">
                          <a:solidFill>
                            <a:srgbClr val="000000"/>
                          </a:solidFill>
                          <a:effectLst/>
                          <a:latin typeface="+mj-lt"/>
                        </a:rPr>
                      </a:br>
                      <a:r>
                        <a:rPr lang="en-GB" sz="700" b="0" i="0" u="none" strike="noStrike" dirty="0">
                          <a:solidFill>
                            <a:srgbClr val="000000"/>
                          </a:solidFill>
                          <a:effectLst/>
                          <a:latin typeface="+mj-lt"/>
                        </a:rPr>
                        <a:t>June ‘22</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GB" sz="700" b="0" i="0" u="none" strike="noStrike" dirty="0">
                          <a:solidFill>
                            <a:srgbClr val="000000"/>
                          </a:solidFill>
                          <a:effectLst/>
                          <a:latin typeface="+mj-lt"/>
                        </a:rPr>
                        <a:t>29th Aug – </a:t>
                      </a:r>
                      <a:br>
                        <a:rPr lang="en-GB" sz="700" b="0" i="0" u="none" strike="noStrike" dirty="0">
                          <a:solidFill>
                            <a:srgbClr val="000000"/>
                          </a:solidFill>
                          <a:effectLst/>
                          <a:latin typeface="+mj-lt"/>
                        </a:rPr>
                      </a:br>
                      <a:r>
                        <a:rPr lang="en-GB" sz="700" b="0" i="0" u="none" strike="noStrike" dirty="0">
                          <a:solidFill>
                            <a:srgbClr val="000000"/>
                          </a:solidFill>
                          <a:effectLst/>
                          <a:latin typeface="+mj-lt"/>
                        </a:rPr>
                        <a:t>5th Sept ‘22</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GB" sz="700" b="0" i="0" u="none" strike="noStrike" dirty="0">
                          <a:solidFill>
                            <a:srgbClr val="000000"/>
                          </a:solidFill>
                          <a:effectLst/>
                          <a:latin typeface="+mj-lt"/>
                        </a:rPr>
                        <a:t>6th – 19th </a:t>
                      </a:r>
                      <a:br>
                        <a:rPr lang="en-GB" sz="700" b="0" i="0" u="none" strike="noStrike" dirty="0">
                          <a:solidFill>
                            <a:srgbClr val="000000"/>
                          </a:solidFill>
                          <a:effectLst/>
                          <a:latin typeface="+mj-lt"/>
                        </a:rPr>
                      </a:br>
                      <a:r>
                        <a:rPr lang="en-GB" sz="700" b="0" i="0" u="none" strike="noStrike" dirty="0">
                          <a:solidFill>
                            <a:srgbClr val="000000"/>
                          </a:solidFill>
                          <a:effectLst/>
                          <a:latin typeface="+mj-lt"/>
                        </a:rPr>
                        <a:t>Sept ‘22</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700" b="0" i="0" u="none" strike="noStrike">
                          <a:solidFill>
                            <a:srgbClr val="000000"/>
                          </a:solidFill>
                          <a:effectLst/>
                          <a:latin typeface="+mj-lt"/>
                        </a:rPr>
                        <a:t>20th Sept – </a:t>
                      </a:r>
                      <a:br>
                        <a:rPr lang="en-GB" sz="700" b="0" i="0" u="none" strike="noStrike">
                          <a:solidFill>
                            <a:srgbClr val="000000"/>
                          </a:solidFill>
                          <a:effectLst/>
                          <a:latin typeface="+mj-lt"/>
                        </a:rPr>
                      </a:br>
                      <a:r>
                        <a:rPr lang="en-GB" sz="700" b="0" i="0" u="none" strike="noStrike">
                          <a:solidFill>
                            <a:srgbClr val="000000"/>
                          </a:solidFill>
                          <a:effectLst/>
                          <a:latin typeface="+mj-lt"/>
                        </a:rPr>
                        <a:t>3rd Oct '22</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700" b="0" i="0" u="none" strike="noStrike" dirty="0">
                          <a:solidFill>
                            <a:srgbClr val="000000"/>
                          </a:solidFill>
                          <a:effectLst/>
                          <a:latin typeface="+mj-lt"/>
                        </a:rPr>
                        <a:t>4th – 17th </a:t>
                      </a:r>
                      <a:br>
                        <a:rPr lang="en-GB" sz="700" b="0" i="0" u="none" strike="noStrike" dirty="0">
                          <a:solidFill>
                            <a:srgbClr val="000000"/>
                          </a:solidFill>
                          <a:effectLst/>
                          <a:latin typeface="+mj-lt"/>
                        </a:rPr>
                      </a:br>
                      <a:r>
                        <a:rPr lang="en-GB" sz="700" b="0" i="0" u="none" strike="noStrike" dirty="0">
                          <a:solidFill>
                            <a:srgbClr val="000000"/>
                          </a:solidFill>
                          <a:effectLst/>
                          <a:latin typeface="+mj-lt"/>
                        </a:rPr>
                        <a:t>Oct '22</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700" b="0" i="0" u="none" strike="noStrike" dirty="0">
                          <a:solidFill>
                            <a:srgbClr val="000000"/>
                          </a:solidFill>
                          <a:effectLst/>
                          <a:latin typeface="+mj-lt"/>
                        </a:rPr>
                        <a:t>18th – 31st </a:t>
                      </a:r>
                      <a:br>
                        <a:rPr lang="en-GB" sz="700" b="0" i="0" u="none" strike="noStrike" dirty="0">
                          <a:solidFill>
                            <a:srgbClr val="000000"/>
                          </a:solidFill>
                          <a:effectLst/>
                          <a:latin typeface="+mj-lt"/>
                        </a:rPr>
                      </a:br>
                      <a:r>
                        <a:rPr lang="en-GB" sz="700" b="0" i="0" u="none" strike="noStrike" dirty="0">
                          <a:solidFill>
                            <a:srgbClr val="000000"/>
                          </a:solidFill>
                          <a:effectLst/>
                          <a:latin typeface="+mj-lt"/>
                        </a:rPr>
                        <a:t>Oct '22</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700" b="0" i="0" u="none" strike="noStrike" dirty="0">
                          <a:solidFill>
                            <a:srgbClr val="000000"/>
                          </a:solidFill>
                          <a:effectLst/>
                          <a:latin typeface="+mj-lt"/>
                        </a:rPr>
                        <a:t>1st - 14th </a:t>
                      </a:r>
                      <a:br>
                        <a:rPr lang="en-GB" sz="700" b="0" i="0" u="none" strike="noStrike" dirty="0">
                          <a:solidFill>
                            <a:srgbClr val="000000"/>
                          </a:solidFill>
                          <a:effectLst/>
                          <a:latin typeface="+mj-lt"/>
                        </a:rPr>
                      </a:br>
                      <a:r>
                        <a:rPr lang="en-GB" sz="700" b="0" i="0" u="none" strike="noStrike" dirty="0">
                          <a:solidFill>
                            <a:srgbClr val="000000"/>
                          </a:solidFill>
                          <a:effectLst/>
                          <a:latin typeface="+mj-lt"/>
                        </a:rPr>
                        <a:t>Nov '22</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700" b="0" i="0" u="none" strike="noStrike" dirty="0">
                          <a:solidFill>
                            <a:srgbClr val="000000"/>
                          </a:solidFill>
                          <a:effectLst/>
                          <a:latin typeface="+mj-lt"/>
                        </a:rPr>
                        <a:t>15th - 28th </a:t>
                      </a:r>
                      <a:br>
                        <a:rPr lang="en-GB" sz="700" b="0" i="0" u="none" strike="noStrike" dirty="0">
                          <a:solidFill>
                            <a:srgbClr val="000000"/>
                          </a:solidFill>
                          <a:effectLst/>
                          <a:latin typeface="+mj-lt"/>
                        </a:rPr>
                      </a:br>
                      <a:r>
                        <a:rPr lang="en-GB" sz="700" b="0" i="0" u="none" strike="noStrike" dirty="0">
                          <a:solidFill>
                            <a:srgbClr val="000000"/>
                          </a:solidFill>
                          <a:effectLst/>
                          <a:latin typeface="+mj-lt"/>
                        </a:rPr>
                        <a:t>Nov '22</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700" b="0" i="0" u="none" strike="noStrike">
                          <a:solidFill>
                            <a:srgbClr val="000000"/>
                          </a:solidFill>
                          <a:effectLst/>
                          <a:latin typeface="+mj-lt"/>
                        </a:rPr>
                        <a:t>29th Nov - 12th Dec '22</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700" b="0" i="0" u="none" strike="noStrike" dirty="0">
                          <a:solidFill>
                            <a:srgbClr val="000000"/>
                          </a:solidFill>
                          <a:effectLst/>
                          <a:latin typeface="+mj-lt"/>
                        </a:rPr>
                        <a:t>13th Dec '22 -</a:t>
                      </a:r>
                      <a:br>
                        <a:rPr lang="en-GB" sz="700" b="0" i="0" u="none" strike="noStrike" dirty="0">
                          <a:solidFill>
                            <a:srgbClr val="000000"/>
                          </a:solidFill>
                          <a:effectLst/>
                          <a:latin typeface="+mj-lt"/>
                        </a:rPr>
                      </a:br>
                      <a:r>
                        <a:rPr lang="en-GB" sz="700" b="0" i="0" u="none" strike="noStrike" dirty="0">
                          <a:solidFill>
                            <a:srgbClr val="000000"/>
                          </a:solidFill>
                          <a:effectLst/>
                          <a:latin typeface="+mj-lt"/>
                        </a:rPr>
                        <a:t>2nd Jan '23</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700" b="0" i="0" u="none" strike="noStrike" dirty="0">
                          <a:solidFill>
                            <a:srgbClr val="000000"/>
                          </a:solidFill>
                          <a:effectLst/>
                          <a:latin typeface="+mj-lt"/>
                        </a:rPr>
                        <a:t>3rd - 16th </a:t>
                      </a:r>
                      <a:br>
                        <a:rPr lang="en-GB" sz="700" b="0" i="0" u="none" strike="noStrike" dirty="0">
                          <a:solidFill>
                            <a:srgbClr val="000000"/>
                          </a:solidFill>
                          <a:effectLst/>
                          <a:latin typeface="+mj-lt"/>
                        </a:rPr>
                      </a:br>
                      <a:r>
                        <a:rPr lang="en-GB" sz="700" b="0" i="0" u="none" strike="noStrike" dirty="0">
                          <a:solidFill>
                            <a:srgbClr val="000000"/>
                          </a:solidFill>
                          <a:effectLst/>
                          <a:latin typeface="+mj-lt"/>
                        </a:rPr>
                        <a:t>Jan '23</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700" b="0" i="0" u="none" strike="noStrike" dirty="0">
                          <a:solidFill>
                            <a:srgbClr val="000000"/>
                          </a:solidFill>
                          <a:effectLst/>
                          <a:latin typeface="+mj-lt"/>
                        </a:rPr>
                        <a:t>17th - 30th Jan '23</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700" b="0" i="0" u="none" strike="noStrike" dirty="0">
                          <a:solidFill>
                            <a:srgbClr val="000000"/>
                          </a:solidFill>
                          <a:effectLst/>
                          <a:latin typeface="+mj-lt"/>
                        </a:rPr>
                        <a:t>31st Jan - 13th Feb'23</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23089649"/>
                  </a:ext>
                </a:extLst>
              </a:tr>
            </a:tbl>
          </a:graphicData>
        </a:graphic>
      </p:graphicFrame>
      <p:graphicFrame>
        <p:nvGraphicFramePr>
          <p:cNvPr id="20" name="Table 19">
            <a:extLst>
              <a:ext uri="{FF2B5EF4-FFF2-40B4-BE49-F238E27FC236}">
                <a16:creationId xmlns:a16="http://schemas.microsoft.com/office/drawing/2014/main" id="{90723AB4-5477-F46D-8D79-A4E79E1F7FCB}"/>
              </a:ext>
            </a:extLst>
          </p:cNvPr>
          <p:cNvGraphicFramePr>
            <a:graphicFrameLocks noGrp="1"/>
          </p:cNvGraphicFramePr>
          <p:nvPr>
            <p:extLst>
              <p:ext uri="{D42A27DB-BD31-4B8C-83A1-F6EECF244321}">
                <p14:modId xmlns:p14="http://schemas.microsoft.com/office/powerpoint/2010/main" val="3367017848"/>
              </p:ext>
            </p:extLst>
          </p:nvPr>
        </p:nvGraphicFramePr>
        <p:xfrm>
          <a:off x="759595" y="2343794"/>
          <a:ext cx="1148587" cy="3130972"/>
        </p:xfrm>
        <a:graphic>
          <a:graphicData uri="http://schemas.openxmlformats.org/drawingml/2006/table">
            <a:tbl>
              <a:tblPr bandRow="1">
                <a:tableStyleId>{5C22544A-7EE6-4342-B048-85BDC9FD1C3A}</a:tableStyleId>
              </a:tblPr>
              <a:tblGrid>
                <a:gridCol w="1148587">
                  <a:extLst>
                    <a:ext uri="{9D8B030D-6E8A-4147-A177-3AD203B41FA5}">
                      <a16:colId xmlns:a16="http://schemas.microsoft.com/office/drawing/2014/main" val="1671187597"/>
                    </a:ext>
                  </a:extLst>
                </a:gridCol>
              </a:tblGrid>
              <a:tr h="782743">
                <a:tc>
                  <a:txBody>
                    <a:bodyPr/>
                    <a:lstStyle/>
                    <a:p>
                      <a:pPr algn="l"/>
                      <a:r>
                        <a:rPr lang="en-GB" sz="900" b="1" dirty="0">
                          <a:latin typeface="+mj-lt"/>
                        </a:rPr>
                        <a:t>% adults who have taken an LFD in the last 2 weeks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1290863"/>
                  </a:ext>
                </a:extLst>
              </a:tr>
              <a:tr h="782743">
                <a:tc>
                  <a:txBody>
                    <a:bodyPr/>
                    <a:lstStyle/>
                    <a:p>
                      <a:pPr algn="l"/>
                      <a:r>
                        <a:rPr lang="en-GB" sz="900" b="1">
                          <a:latin typeface="+mj-lt"/>
                        </a:rPr>
                        <a:t>Number of adults who have taken an LFD in the last 2 weeks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0038385"/>
                  </a:ext>
                </a:extLst>
              </a:tr>
              <a:tr h="782743">
                <a:tc>
                  <a:txBody>
                    <a:bodyPr/>
                    <a:lstStyle/>
                    <a:p>
                      <a:pPr algn="l"/>
                      <a:r>
                        <a:rPr lang="en-GB" sz="900" b="1">
                          <a:solidFill>
                            <a:schemeClr val="bg1"/>
                          </a:solidFill>
                          <a:latin typeface="+mj-lt"/>
                        </a:rPr>
                        <a:t>Average number  of LFDs taken </a:t>
                      </a:r>
                    </a:p>
                    <a:p>
                      <a:pPr algn="l"/>
                      <a:r>
                        <a:rPr lang="en-GB" sz="900">
                          <a:solidFill>
                            <a:schemeClr val="bg1"/>
                          </a:solidFill>
                          <a:latin typeface="+mj-lt"/>
                        </a:rPr>
                        <a:t>(amongst those who have taken in last 2 weeks)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102852"/>
                  </a:ext>
                </a:extLst>
              </a:tr>
              <a:tr h="782743">
                <a:tc>
                  <a:txBody>
                    <a:bodyPr/>
                    <a:lstStyle/>
                    <a:p>
                      <a:pPr algn="l"/>
                      <a:r>
                        <a:rPr lang="en-GB" sz="900" b="1" dirty="0">
                          <a:solidFill>
                            <a:schemeClr val="bg1"/>
                          </a:solidFill>
                          <a:latin typeface="+mj-lt"/>
                        </a:rPr>
                        <a:t>Total estimated volume of LFDs taken in last 2 weeks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8009304"/>
                  </a:ext>
                </a:extLst>
              </a:tr>
            </a:tbl>
          </a:graphicData>
        </a:graphic>
      </p:graphicFrame>
      <p:sp>
        <p:nvSpPr>
          <p:cNvPr id="37" name="Footer Placeholder 3">
            <a:extLst>
              <a:ext uri="{FF2B5EF4-FFF2-40B4-BE49-F238E27FC236}">
                <a16:creationId xmlns:a16="http://schemas.microsoft.com/office/drawing/2014/main" id="{5E30FBDD-40A5-42AA-1866-4409F3B66131}"/>
              </a:ext>
            </a:extLst>
          </p:cNvPr>
          <p:cNvSpPr txBox="1">
            <a:spLocks/>
          </p:cNvSpPr>
          <p:nvPr/>
        </p:nvSpPr>
        <p:spPr>
          <a:xfrm>
            <a:off x="615956" y="6109575"/>
            <a:ext cx="10007606" cy="363600"/>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888888"/>
              </a:buClr>
              <a:buSzPts val="1200"/>
              <a:buFontTx/>
              <a:buNone/>
              <a:tabLst/>
              <a:defRPr/>
            </a:pPr>
            <a:r>
              <a:rPr kumimoji="0" lang="en-US" sz="800" b="0" i="0" u="none" strike="noStrike" kern="1200" cap="none" spc="0" normalizeH="0" baseline="0" noProof="0" dirty="0">
                <a:ln>
                  <a:noFill/>
                </a:ln>
                <a:solidFill>
                  <a:srgbClr val="007C91"/>
                </a:solidFill>
                <a:effectLst/>
                <a:uLnTx/>
                <a:uFillTx/>
                <a:latin typeface="Arial"/>
                <a:ea typeface="+mn-ea"/>
                <a:cs typeface="Arial"/>
              </a:rPr>
              <a:t>Source: Basis Research, Interim COVID-19 Survey / LFD Demand and Fulfilment Survey / COVID Pilot / Public Perceptions Tracker. B1b / B3a / G1b / C9. When did you last take a COVID-19 test? D1 / B3aa / G1c / C19. In the last 2 weeks, how many rapid lateral flow tests, if any, have you personally taken in total?</a:t>
            </a:r>
          </a:p>
          <a:p>
            <a:pPr marL="0" marR="0" lvl="0" indent="0" algn="l" defTabSz="914400" rtl="0" eaLnBrk="1" fontAlgn="auto" latinLnBrk="0" hangingPunct="1">
              <a:lnSpc>
                <a:spcPct val="100000"/>
              </a:lnSpc>
              <a:spcBef>
                <a:spcPts val="0"/>
              </a:spcBef>
              <a:spcAft>
                <a:spcPts val="0"/>
              </a:spcAft>
              <a:buClr>
                <a:srgbClr val="888888"/>
              </a:buClr>
              <a:buSzPts val="1200"/>
              <a:buFontTx/>
              <a:buNone/>
              <a:tabLst/>
              <a:defRPr/>
            </a:pPr>
            <a:r>
              <a:rPr kumimoji="0" lang="en-US" sz="800" b="0" i="0" u="none" strike="noStrike" kern="1200" cap="none" spc="0" normalizeH="0" baseline="0" noProof="0" dirty="0">
                <a:ln>
                  <a:noFill/>
                </a:ln>
                <a:solidFill>
                  <a:srgbClr val="007C91"/>
                </a:solidFill>
                <a:effectLst/>
                <a:uLnTx/>
                <a:uFillTx/>
                <a:latin typeface="Arial"/>
                <a:ea typeface="+mn-ea"/>
                <a:cs typeface="Arial"/>
              </a:rPr>
              <a:t>Base: All respondents (</a:t>
            </a:r>
            <a:r>
              <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rPr>
              <a:t>n=c.1000 per wave)</a:t>
            </a:r>
            <a:endParaRPr kumimoji="0" lang="en-US" sz="800" b="0" i="0" u="none" strike="noStrike" kern="1200" cap="none" spc="0" normalizeH="0" baseline="0" noProof="0" dirty="0">
              <a:ln>
                <a:noFill/>
              </a:ln>
              <a:solidFill>
                <a:srgbClr val="007C91"/>
              </a:solidFill>
              <a:effectLst/>
              <a:uLnTx/>
              <a:uFillTx/>
              <a:latin typeface="Arial"/>
              <a:ea typeface="+mn-ea"/>
              <a:cs typeface="Arial"/>
            </a:endParaRPr>
          </a:p>
        </p:txBody>
      </p:sp>
    </p:spTree>
    <p:extLst>
      <p:ext uri="{BB962C8B-B14F-4D97-AF65-F5344CB8AC3E}">
        <p14:creationId xmlns:p14="http://schemas.microsoft.com/office/powerpoint/2010/main" val="3070677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B1E3B-DC0E-1D4E-8FD9-A636BEC762C8}"/>
              </a:ext>
            </a:extLst>
          </p:cNvPr>
          <p:cNvSpPr/>
          <p:nvPr/>
        </p:nvSpPr>
        <p:spPr>
          <a:xfrm>
            <a:off x="8653806" y="2124952"/>
            <a:ext cx="2590659" cy="683955"/>
          </a:xfrm>
          <a:prstGeom prst="rect">
            <a:avLst/>
          </a:prstGeom>
          <a:solidFill>
            <a:schemeClr val="bg1"/>
          </a:solidFill>
          <a:ln w="12700">
            <a:solidFill>
              <a:srgbClr val="1D57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1D57A5"/>
              </a:solidFill>
            </a:endParaRPr>
          </a:p>
        </p:txBody>
      </p:sp>
      <p:sp>
        <p:nvSpPr>
          <p:cNvPr id="13" name="Rectangle 12">
            <a:extLst>
              <a:ext uri="{FF2B5EF4-FFF2-40B4-BE49-F238E27FC236}">
                <a16:creationId xmlns:a16="http://schemas.microsoft.com/office/drawing/2014/main" id="{07D661A5-B240-9A6D-94C8-08D48AF28723}"/>
              </a:ext>
            </a:extLst>
          </p:cNvPr>
          <p:cNvSpPr/>
          <p:nvPr/>
        </p:nvSpPr>
        <p:spPr>
          <a:xfrm>
            <a:off x="423746" y="5175901"/>
            <a:ext cx="11768254" cy="466980"/>
          </a:xfrm>
          <a:prstGeom prst="rect">
            <a:avLst/>
          </a:prstGeom>
          <a:solidFill>
            <a:srgbClr val="1D5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Placeholder 1">
            <a:extLst>
              <a:ext uri="{FF2B5EF4-FFF2-40B4-BE49-F238E27FC236}">
                <a16:creationId xmlns:a16="http://schemas.microsoft.com/office/drawing/2014/main" id="{466D7993-8C4F-1C22-5375-D216C873935C}"/>
              </a:ext>
            </a:extLst>
          </p:cNvPr>
          <p:cNvSpPr>
            <a:spLocks noGrp="1"/>
          </p:cNvSpPr>
          <p:nvPr>
            <p:ph type="body" sz="quarter" idx="12"/>
          </p:nvPr>
        </p:nvSpPr>
        <p:spPr/>
        <p:txBody>
          <a:bodyPr/>
          <a:lstStyle/>
          <a:p>
            <a:r>
              <a:rPr lang="en-GB" dirty="0">
                <a:solidFill>
                  <a:srgbClr val="007C91"/>
                </a:solidFill>
                <a:latin typeface="Arial" panose="020B0604020202020204" pitchFamily="34" charset="0"/>
                <a:cs typeface="Arial" panose="020B0604020202020204" pitchFamily="34" charset="0"/>
              </a:rPr>
              <a:t>Source: Basis Research, Qualtrics Testing Journey. Wave 2. Q13. How many unused rapid lateral flow tests do you have in your home (each box contains 7 tests)? Base: All who have spare / unused LFDs at home (n=14083)</a:t>
            </a:r>
          </a:p>
        </p:txBody>
      </p:sp>
      <p:sp>
        <p:nvSpPr>
          <p:cNvPr id="4" name="Text Placeholder 3">
            <a:extLst>
              <a:ext uri="{FF2B5EF4-FFF2-40B4-BE49-F238E27FC236}">
                <a16:creationId xmlns:a16="http://schemas.microsoft.com/office/drawing/2014/main" id="{7A58A248-EAAC-FA85-17BD-09538BF9E236}"/>
              </a:ext>
            </a:extLst>
          </p:cNvPr>
          <p:cNvSpPr>
            <a:spLocks noGrp="1"/>
          </p:cNvSpPr>
          <p:nvPr>
            <p:ph type="body" sz="quarter" idx="13"/>
          </p:nvPr>
        </p:nvSpPr>
        <p:spPr>
          <a:xfrm>
            <a:off x="746450" y="2142359"/>
            <a:ext cx="7772399" cy="486148"/>
          </a:xfrm>
        </p:spPr>
        <p:txBody>
          <a:bodyPr/>
          <a:lstStyle/>
          <a:p>
            <a:r>
              <a:rPr lang="en-GB" sz="1400" dirty="0">
                <a:solidFill>
                  <a:srgbClr val="1D57A5">
                    <a:lumMod val="50000"/>
                  </a:srgbClr>
                </a:solidFill>
                <a:cs typeface="Arial" panose="020B0604020202020204" pitchFamily="34" charset="0"/>
              </a:rPr>
              <a:t>Number of spare test kits at home | All who successfully ordered through an official channel and have spare test kits at home</a:t>
            </a:r>
          </a:p>
        </p:txBody>
      </p:sp>
      <p:sp>
        <p:nvSpPr>
          <p:cNvPr id="9" name="Rectangle: Rounded Corners 8">
            <a:extLst>
              <a:ext uri="{FF2B5EF4-FFF2-40B4-BE49-F238E27FC236}">
                <a16:creationId xmlns:a16="http://schemas.microsoft.com/office/drawing/2014/main" id="{3E51C972-EDF4-AB8B-2EB4-62FCF688B819}"/>
              </a:ext>
            </a:extLst>
          </p:cNvPr>
          <p:cNvSpPr/>
          <p:nvPr/>
        </p:nvSpPr>
        <p:spPr>
          <a:xfrm>
            <a:off x="212641" y="5146700"/>
            <a:ext cx="1973767" cy="52538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GB" sz="1400" b="1" dirty="0">
                <a:solidFill>
                  <a:srgbClr val="ECF1F4"/>
                </a:solidFill>
              </a:rPr>
              <a:t>Number of spare kits at home</a:t>
            </a:r>
          </a:p>
        </p:txBody>
      </p:sp>
      <p:graphicFrame>
        <p:nvGraphicFramePr>
          <p:cNvPr id="11" name="Table 10">
            <a:extLst>
              <a:ext uri="{FF2B5EF4-FFF2-40B4-BE49-F238E27FC236}">
                <a16:creationId xmlns:a16="http://schemas.microsoft.com/office/drawing/2014/main" id="{A7490EBB-8FEA-60C7-64F1-77FE7EDA369E}"/>
              </a:ext>
            </a:extLst>
          </p:cNvPr>
          <p:cNvGraphicFramePr>
            <a:graphicFrameLocks noGrp="1"/>
          </p:cNvGraphicFramePr>
          <p:nvPr>
            <p:extLst>
              <p:ext uri="{D42A27DB-BD31-4B8C-83A1-F6EECF244321}">
                <p14:modId xmlns:p14="http://schemas.microsoft.com/office/powerpoint/2010/main" val="1530154566"/>
              </p:ext>
            </p:extLst>
          </p:nvPr>
        </p:nvGraphicFramePr>
        <p:xfrm>
          <a:off x="2186612" y="5109077"/>
          <a:ext cx="8833704" cy="600629"/>
        </p:xfrm>
        <a:graphic>
          <a:graphicData uri="http://schemas.openxmlformats.org/drawingml/2006/table">
            <a:tbl>
              <a:tblPr>
                <a:tableStyleId>{5C22544A-7EE6-4342-B048-85BDC9FD1C3A}</a:tableStyleId>
              </a:tblPr>
              <a:tblGrid>
                <a:gridCol w="1104213">
                  <a:extLst>
                    <a:ext uri="{9D8B030D-6E8A-4147-A177-3AD203B41FA5}">
                      <a16:colId xmlns:a16="http://schemas.microsoft.com/office/drawing/2014/main" val="2707981725"/>
                    </a:ext>
                  </a:extLst>
                </a:gridCol>
                <a:gridCol w="1104213">
                  <a:extLst>
                    <a:ext uri="{9D8B030D-6E8A-4147-A177-3AD203B41FA5}">
                      <a16:colId xmlns:a16="http://schemas.microsoft.com/office/drawing/2014/main" val="1803357616"/>
                    </a:ext>
                  </a:extLst>
                </a:gridCol>
                <a:gridCol w="1104213">
                  <a:extLst>
                    <a:ext uri="{9D8B030D-6E8A-4147-A177-3AD203B41FA5}">
                      <a16:colId xmlns:a16="http://schemas.microsoft.com/office/drawing/2014/main" val="851242702"/>
                    </a:ext>
                  </a:extLst>
                </a:gridCol>
                <a:gridCol w="1104213">
                  <a:extLst>
                    <a:ext uri="{9D8B030D-6E8A-4147-A177-3AD203B41FA5}">
                      <a16:colId xmlns:a16="http://schemas.microsoft.com/office/drawing/2014/main" val="1129588333"/>
                    </a:ext>
                  </a:extLst>
                </a:gridCol>
                <a:gridCol w="1104213">
                  <a:extLst>
                    <a:ext uri="{9D8B030D-6E8A-4147-A177-3AD203B41FA5}">
                      <a16:colId xmlns:a16="http://schemas.microsoft.com/office/drawing/2014/main" val="3663093033"/>
                    </a:ext>
                  </a:extLst>
                </a:gridCol>
                <a:gridCol w="1104213">
                  <a:extLst>
                    <a:ext uri="{9D8B030D-6E8A-4147-A177-3AD203B41FA5}">
                      <a16:colId xmlns:a16="http://schemas.microsoft.com/office/drawing/2014/main" val="1691602899"/>
                    </a:ext>
                  </a:extLst>
                </a:gridCol>
                <a:gridCol w="1104213">
                  <a:extLst>
                    <a:ext uri="{9D8B030D-6E8A-4147-A177-3AD203B41FA5}">
                      <a16:colId xmlns:a16="http://schemas.microsoft.com/office/drawing/2014/main" val="144391851"/>
                    </a:ext>
                  </a:extLst>
                </a:gridCol>
                <a:gridCol w="1104213">
                  <a:extLst>
                    <a:ext uri="{9D8B030D-6E8A-4147-A177-3AD203B41FA5}">
                      <a16:colId xmlns:a16="http://schemas.microsoft.com/office/drawing/2014/main" val="2065614045"/>
                    </a:ext>
                  </a:extLst>
                </a:gridCol>
              </a:tblGrid>
              <a:tr h="600629">
                <a:tc>
                  <a:txBody>
                    <a:bodyPr/>
                    <a:lstStyle/>
                    <a:p>
                      <a:pPr algn="ctr" rtl="0" fontAlgn="b"/>
                      <a:r>
                        <a:rPr lang="en-GB" sz="2000" b="1" kern="1200" dirty="0">
                          <a:solidFill>
                            <a:srgbClr val="ECF1F4"/>
                          </a:solidFill>
                          <a:latin typeface="+mn-lt"/>
                          <a:ea typeface="+mn-ea"/>
                          <a:cs typeface="+mn-cs"/>
                        </a:rPr>
                        <a:t>1</a:t>
                      </a:r>
                    </a:p>
                  </a:txBody>
                  <a:tcPr marL="6350" marR="6350" marT="6350" marB="0" anchor="ctr">
                    <a:lnL w="57150" cap="flat" cmpd="sng" algn="ctr">
                      <a:solidFill>
                        <a:srgbClr val="ECF1F4"/>
                      </a:solidFill>
                      <a:prstDash val="solid"/>
                      <a:round/>
                      <a:headEnd type="none" w="med" len="med"/>
                      <a:tailEnd type="none" w="med" len="med"/>
                    </a:lnL>
                    <a:lnR w="57150" cap="flat" cmpd="sng" algn="ctr">
                      <a:solidFill>
                        <a:srgbClr val="ECF1F4"/>
                      </a:solidFill>
                      <a:prstDash val="solid"/>
                      <a:round/>
                      <a:headEnd type="none" w="med" len="med"/>
                      <a:tailEnd type="none" w="med" len="med"/>
                    </a:lnR>
                    <a:lnT w="57150" cap="flat" cmpd="sng" algn="ctr">
                      <a:solidFill>
                        <a:srgbClr val="ECF1F4"/>
                      </a:solidFill>
                      <a:prstDash val="solid"/>
                      <a:round/>
                      <a:headEnd type="none" w="med" len="med"/>
                      <a:tailEnd type="none" w="med" len="med"/>
                    </a:lnT>
                    <a:lnB w="5715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rgbClr val="1D57A5"/>
                    </a:solidFill>
                  </a:tcPr>
                </a:tc>
                <a:tc>
                  <a:txBody>
                    <a:bodyPr/>
                    <a:lstStyle/>
                    <a:p>
                      <a:pPr algn="ctr" rtl="0" fontAlgn="b"/>
                      <a:r>
                        <a:rPr lang="en-GB" sz="2000" b="1" kern="1200" dirty="0">
                          <a:solidFill>
                            <a:srgbClr val="ECF1F4"/>
                          </a:solidFill>
                          <a:latin typeface="+mn-lt"/>
                          <a:ea typeface="+mn-ea"/>
                          <a:cs typeface="+mn-cs"/>
                        </a:rPr>
                        <a:t>2</a:t>
                      </a:r>
                    </a:p>
                  </a:txBody>
                  <a:tcPr marL="6350" marR="6350" marT="6350" marB="0" anchor="ctr">
                    <a:lnL w="57150" cap="flat" cmpd="sng" algn="ctr">
                      <a:solidFill>
                        <a:srgbClr val="ECF1F4"/>
                      </a:solidFill>
                      <a:prstDash val="solid"/>
                      <a:round/>
                      <a:headEnd type="none" w="med" len="med"/>
                      <a:tailEnd type="none" w="med" len="med"/>
                    </a:lnL>
                    <a:lnR w="57150" cap="flat" cmpd="sng" algn="ctr">
                      <a:solidFill>
                        <a:srgbClr val="ECF1F4"/>
                      </a:solidFill>
                      <a:prstDash val="solid"/>
                      <a:round/>
                      <a:headEnd type="none" w="med" len="med"/>
                      <a:tailEnd type="none" w="med" len="med"/>
                    </a:lnR>
                    <a:lnT w="57150" cap="flat" cmpd="sng" algn="ctr">
                      <a:solidFill>
                        <a:srgbClr val="ECF1F4"/>
                      </a:solidFill>
                      <a:prstDash val="solid"/>
                      <a:round/>
                      <a:headEnd type="none" w="med" len="med"/>
                      <a:tailEnd type="none" w="med" len="med"/>
                    </a:lnT>
                    <a:lnB w="5715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rgbClr val="1D57A5"/>
                    </a:solidFill>
                  </a:tcPr>
                </a:tc>
                <a:tc>
                  <a:txBody>
                    <a:bodyPr/>
                    <a:lstStyle/>
                    <a:p>
                      <a:pPr algn="ctr" rtl="0" fontAlgn="b"/>
                      <a:r>
                        <a:rPr lang="en-GB" sz="2000" b="1" kern="1200" dirty="0">
                          <a:solidFill>
                            <a:srgbClr val="ECF1F4"/>
                          </a:solidFill>
                          <a:latin typeface="+mn-lt"/>
                          <a:ea typeface="+mn-ea"/>
                          <a:cs typeface="+mn-cs"/>
                        </a:rPr>
                        <a:t>3</a:t>
                      </a:r>
                    </a:p>
                  </a:txBody>
                  <a:tcPr marL="6350" marR="6350" marT="6350" marB="0" anchor="ctr">
                    <a:lnL w="57150" cap="flat" cmpd="sng" algn="ctr">
                      <a:solidFill>
                        <a:srgbClr val="ECF1F4"/>
                      </a:solidFill>
                      <a:prstDash val="solid"/>
                      <a:round/>
                      <a:headEnd type="none" w="med" len="med"/>
                      <a:tailEnd type="none" w="med" len="med"/>
                    </a:lnL>
                    <a:lnR w="57150" cap="flat" cmpd="sng" algn="ctr">
                      <a:solidFill>
                        <a:srgbClr val="ECF1F4"/>
                      </a:solidFill>
                      <a:prstDash val="solid"/>
                      <a:round/>
                      <a:headEnd type="none" w="med" len="med"/>
                      <a:tailEnd type="none" w="med" len="med"/>
                    </a:lnR>
                    <a:lnT w="57150" cap="flat" cmpd="sng" algn="ctr">
                      <a:solidFill>
                        <a:srgbClr val="ECF1F4"/>
                      </a:solidFill>
                      <a:prstDash val="solid"/>
                      <a:round/>
                      <a:headEnd type="none" w="med" len="med"/>
                      <a:tailEnd type="none" w="med" len="med"/>
                    </a:lnT>
                    <a:lnB w="5715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rgbClr val="1D57A5"/>
                    </a:solidFill>
                  </a:tcPr>
                </a:tc>
                <a:tc>
                  <a:txBody>
                    <a:bodyPr/>
                    <a:lstStyle/>
                    <a:p>
                      <a:pPr algn="ctr" rtl="0" fontAlgn="b"/>
                      <a:r>
                        <a:rPr lang="en-GB" sz="2000" b="1" kern="1200" dirty="0">
                          <a:solidFill>
                            <a:srgbClr val="ECF1F4"/>
                          </a:solidFill>
                          <a:latin typeface="+mn-lt"/>
                          <a:ea typeface="+mn-ea"/>
                          <a:cs typeface="+mn-cs"/>
                        </a:rPr>
                        <a:t>4</a:t>
                      </a:r>
                    </a:p>
                  </a:txBody>
                  <a:tcPr marL="6350" marR="6350" marT="6350" marB="0" anchor="ctr">
                    <a:lnL w="57150" cap="flat" cmpd="sng" algn="ctr">
                      <a:solidFill>
                        <a:srgbClr val="ECF1F4"/>
                      </a:solidFill>
                      <a:prstDash val="solid"/>
                      <a:round/>
                      <a:headEnd type="none" w="med" len="med"/>
                      <a:tailEnd type="none" w="med" len="med"/>
                    </a:lnL>
                    <a:lnR w="57150" cap="flat" cmpd="sng" algn="ctr">
                      <a:solidFill>
                        <a:srgbClr val="ECF1F4"/>
                      </a:solidFill>
                      <a:prstDash val="solid"/>
                      <a:round/>
                      <a:headEnd type="none" w="med" len="med"/>
                      <a:tailEnd type="none" w="med" len="med"/>
                    </a:lnR>
                    <a:lnT w="57150" cap="flat" cmpd="sng" algn="ctr">
                      <a:solidFill>
                        <a:srgbClr val="ECF1F4"/>
                      </a:solidFill>
                      <a:prstDash val="solid"/>
                      <a:round/>
                      <a:headEnd type="none" w="med" len="med"/>
                      <a:tailEnd type="none" w="med" len="med"/>
                    </a:lnT>
                    <a:lnB w="5715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rgbClr val="1D57A5"/>
                    </a:solidFill>
                  </a:tcPr>
                </a:tc>
                <a:tc>
                  <a:txBody>
                    <a:bodyPr/>
                    <a:lstStyle/>
                    <a:p>
                      <a:pPr algn="ctr" rtl="0" fontAlgn="b"/>
                      <a:r>
                        <a:rPr lang="en-GB" sz="2000" b="1" kern="1200" dirty="0">
                          <a:solidFill>
                            <a:srgbClr val="ECF1F4"/>
                          </a:solidFill>
                          <a:latin typeface="+mn-lt"/>
                          <a:ea typeface="+mn-ea"/>
                          <a:cs typeface="+mn-cs"/>
                        </a:rPr>
                        <a:t>5</a:t>
                      </a:r>
                    </a:p>
                  </a:txBody>
                  <a:tcPr marL="6350" marR="6350" marT="6350" marB="0" anchor="ctr">
                    <a:lnL w="57150" cap="flat" cmpd="sng" algn="ctr">
                      <a:solidFill>
                        <a:srgbClr val="ECF1F4"/>
                      </a:solidFill>
                      <a:prstDash val="solid"/>
                      <a:round/>
                      <a:headEnd type="none" w="med" len="med"/>
                      <a:tailEnd type="none" w="med" len="med"/>
                    </a:lnL>
                    <a:lnR w="57150" cap="flat" cmpd="sng" algn="ctr">
                      <a:solidFill>
                        <a:srgbClr val="ECF1F4"/>
                      </a:solidFill>
                      <a:prstDash val="solid"/>
                      <a:round/>
                      <a:headEnd type="none" w="med" len="med"/>
                      <a:tailEnd type="none" w="med" len="med"/>
                    </a:lnR>
                    <a:lnT w="57150" cap="flat" cmpd="sng" algn="ctr">
                      <a:solidFill>
                        <a:srgbClr val="ECF1F4"/>
                      </a:solidFill>
                      <a:prstDash val="solid"/>
                      <a:round/>
                      <a:headEnd type="none" w="med" len="med"/>
                      <a:tailEnd type="none" w="med" len="med"/>
                    </a:lnT>
                    <a:lnB w="5715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rgbClr val="1D57A5"/>
                    </a:solidFill>
                  </a:tcPr>
                </a:tc>
                <a:tc>
                  <a:txBody>
                    <a:bodyPr/>
                    <a:lstStyle/>
                    <a:p>
                      <a:pPr algn="ctr" rtl="0" fontAlgn="b"/>
                      <a:r>
                        <a:rPr lang="en-GB" sz="2000" b="1" kern="1200" dirty="0">
                          <a:solidFill>
                            <a:srgbClr val="ECF1F4"/>
                          </a:solidFill>
                          <a:latin typeface="+mn-lt"/>
                          <a:ea typeface="+mn-ea"/>
                          <a:cs typeface="+mn-cs"/>
                        </a:rPr>
                        <a:t>6</a:t>
                      </a:r>
                    </a:p>
                  </a:txBody>
                  <a:tcPr marL="6350" marR="6350" marT="6350" marB="0" anchor="ctr">
                    <a:lnL w="57150" cap="flat" cmpd="sng" algn="ctr">
                      <a:solidFill>
                        <a:srgbClr val="ECF1F4"/>
                      </a:solidFill>
                      <a:prstDash val="solid"/>
                      <a:round/>
                      <a:headEnd type="none" w="med" len="med"/>
                      <a:tailEnd type="none" w="med" len="med"/>
                    </a:lnL>
                    <a:lnR w="57150" cap="flat" cmpd="sng" algn="ctr">
                      <a:solidFill>
                        <a:srgbClr val="ECF1F4"/>
                      </a:solidFill>
                      <a:prstDash val="solid"/>
                      <a:round/>
                      <a:headEnd type="none" w="med" len="med"/>
                      <a:tailEnd type="none" w="med" len="med"/>
                    </a:lnR>
                    <a:lnT w="57150" cap="flat" cmpd="sng" algn="ctr">
                      <a:solidFill>
                        <a:srgbClr val="ECF1F4"/>
                      </a:solidFill>
                      <a:prstDash val="solid"/>
                      <a:round/>
                      <a:headEnd type="none" w="med" len="med"/>
                      <a:tailEnd type="none" w="med" len="med"/>
                    </a:lnT>
                    <a:lnB w="5715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rgbClr val="1D57A5"/>
                    </a:solidFill>
                  </a:tcPr>
                </a:tc>
                <a:tc>
                  <a:txBody>
                    <a:bodyPr/>
                    <a:lstStyle/>
                    <a:p>
                      <a:pPr algn="ctr" rtl="0" fontAlgn="b"/>
                      <a:r>
                        <a:rPr lang="en-GB" sz="2000" b="1" kern="1200" dirty="0">
                          <a:solidFill>
                            <a:srgbClr val="ECF1F4"/>
                          </a:solidFill>
                          <a:latin typeface="+mn-lt"/>
                          <a:ea typeface="+mn-ea"/>
                          <a:cs typeface="+mn-cs"/>
                        </a:rPr>
                        <a:t>7</a:t>
                      </a:r>
                    </a:p>
                  </a:txBody>
                  <a:tcPr marL="6350" marR="6350" marT="6350" marB="0" anchor="ctr">
                    <a:lnL w="57150" cap="flat" cmpd="sng" algn="ctr">
                      <a:solidFill>
                        <a:srgbClr val="ECF1F4"/>
                      </a:solidFill>
                      <a:prstDash val="solid"/>
                      <a:round/>
                      <a:headEnd type="none" w="med" len="med"/>
                      <a:tailEnd type="none" w="med" len="med"/>
                    </a:lnL>
                    <a:lnR w="57150" cap="flat" cmpd="sng" algn="ctr">
                      <a:solidFill>
                        <a:srgbClr val="ECF1F4"/>
                      </a:solidFill>
                      <a:prstDash val="solid"/>
                      <a:round/>
                      <a:headEnd type="none" w="med" len="med"/>
                      <a:tailEnd type="none" w="med" len="med"/>
                    </a:lnR>
                    <a:lnT w="57150" cap="flat" cmpd="sng" algn="ctr">
                      <a:solidFill>
                        <a:srgbClr val="ECF1F4"/>
                      </a:solidFill>
                      <a:prstDash val="solid"/>
                      <a:round/>
                      <a:headEnd type="none" w="med" len="med"/>
                      <a:tailEnd type="none" w="med" len="med"/>
                    </a:lnT>
                    <a:lnB w="5715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rgbClr val="1D57A5"/>
                    </a:solidFill>
                  </a:tcPr>
                </a:tc>
                <a:tc>
                  <a:txBody>
                    <a:bodyPr/>
                    <a:lstStyle/>
                    <a:p>
                      <a:pPr algn="ctr" rtl="0" fontAlgn="b"/>
                      <a:r>
                        <a:rPr lang="en-GB" sz="2000" b="1" kern="1200" dirty="0">
                          <a:solidFill>
                            <a:srgbClr val="ECF1F4"/>
                          </a:solidFill>
                          <a:latin typeface="+mn-lt"/>
                          <a:ea typeface="+mn-ea"/>
                          <a:cs typeface="+mn-cs"/>
                        </a:rPr>
                        <a:t>8+</a:t>
                      </a:r>
                    </a:p>
                  </a:txBody>
                  <a:tcPr marL="6350" marR="6350" marT="6350" marB="0" anchor="ctr">
                    <a:lnL w="57150" cap="flat" cmpd="sng" algn="ctr">
                      <a:solidFill>
                        <a:srgbClr val="ECF1F4"/>
                      </a:solidFill>
                      <a:prstDash val="solid"/>
                      <a:round/>
                      <a:headEnd type="none" w="med" len="med"/>
                      <a:tailEnd type="none" w="med" len="med"/>
                    </a:lnL>
                    <a:lnR w="57150" cap="flat" cmpd="sng" algn="ctr">
                      <a:solidFill>
                        <a:srgbClr val="ECF1F4"/>
                      </a:solidFill>
                      <a:prstDash val="solid"/>
                      <a:round/>
                      <a:headEnd type="none" w="med" len="med"/>
                      <a:tailEnd type="none" w="med" len="med"/>
                    </a:lnR>
                    <a:lnT w="57150" cap="flat" cmpd="sng" algn="ctr">
                      <a:solidFill>
                        <a:srgbClr val="ECF1F4"/>
                      </a:solidFill>
                      <a:prstDash val="solid"/>
                      <a:round/>
                      <a:headEnd type="none" w="med" len="med"/>
                      <a:tailEnd type="none" w="med" len="med"/>
                    </a:lnT>
                    <a:lnB w="57150" cap="flat" cmpd="sng" algn="ctr">
                      <a:solidFill>
                        <a:srgbClr val="ECF1F4"/>
                      </a:solidFill>
                      <a:prstDash val="solid"/>
                      <a:round/>
                      <a:headEnd type="none" w="med" len="med"/>
                      <a:tailEnd type="none" w="med" len="med"/>
                    </a:lnB>
                    <a:lnTlToBr w="12700" cmpd="sng">
                      <a:noFill/>
                      <a:prstDash val="solid"/>
                    </a:lnTlToBr>
                    <a:lnBlToTr w="12700" cmpd="sng">
                      <a:noFill/>
                      <a:prstDash val="solid"/>
                    </a:lnBlToTr>
                    <a:solidFill>
                      <a:srgbClr val="1D57A5"/>
                    </a:solidFill>
                  </a:tcPr>
                </a:tc>
                <a:extLst>
                  <a:ext uri="{0D108BD9-81ED-4DB2-BD59-A6C34878D82A}">
                    <a16:rowId xmlns:a16="http://schemas.microsoft.com/office/drawing/2014/main" val="4018577216"/>
                  </a:ext>
                </a:extLst>
              </a:tr>
            </a:tbl>
          </a:graphicData>
        </a:graphic>
      </p:graphicFrame>
      <p:graphicFrame>
        <p:nvGraphicFramePr>
          <p:cNvPr id="14" name="Table 13">
            <a:extLst>
              <a:ext uri="{FF2B5EF4-FFF2-40B4-BE49-F238E27FC236}">
                <a16:creationId xmlns:a16="http://schemas.microsoft.com/office/drawing/2014/main" id="{5251FA3A-A0DE-5F68-4C37-BA27679E6F84}"/>
              </a:ext>
            </a:extLst>
          </p:cNvPr>
          <p:cNvGraphicFramePr>
            <a:graphicFrameLocks noGrp="1"/>
          </p:cNvGraphicFramePr>
          <p:nvPr>
            <p:extLst>
              <p:ext uri="{D42A27DB-BD31-4B8C-83A1-F6EECF244321}">
                <p14:modId xmlns:p14="http://schemas.microsoft.com/office/powerpoint/2010/main" val="1396974234"/>
              </p:ext>
            </p:extLst>
          </p:nvPr>
        </p:nvGraphicFramePr>
        <p:xfrm>
          <a:off x="10246276" y="2204238"/>
          <a:ext cx="998189" cy="525383"/>
        </p:xfrm>
        <a:graphic>
          <a:graphicData uri="http://schemas.openxmlformats.org/drawingml/2006/table">
            <a:tbl>
              <a:tblPr>
                <a:tableStyleId>{5C22544A-7EE6-4342-B048-85BDC9FD1C3A}</a:tableStyleId>
              </a:tblPr>
              <a:tblGrid>
                <a:gridCol w="998189">
                  <a:extLst>
                    <a:ext uri="{9D8B030D-6E8A-4147-A177-3AD203B41FA5}">
                      <a16:colId xmlns:a16="http://schemas.microsoft.com/office/drawing/2014/main" val="2707981725"/>
                    </a:ext>
                  </a:extLst>
                </a:gridCol>
              </a:tblGrid>
              <a:tr h="525383">
                <a:tc>
                  <a:txBody>
                    <a:bodyPr/>
                    <a:lstStyle/>
                    <a:p>
                      <a:pPr algn="ctr" rtl="0" fontAlgn="b"/>
                      <a:r>
                        <a:rPr lang="en-GB" sz="1800" b="1" kern="1200" dirty="0">
                          <a:solidFill>
                            <a:srgbClr val="1D57A5"/>
                          </a:solidFill>
                          <a:latin typeface="+mn-lt"/>
                          <a:ea typeface="+mn-ea"/>
                          <a:cs typeface="+mn-cs"/>
                        </a:rPr>
                        <a:t>6.1</a:t>
                      </a:r>
                    </a:p>
                  </a:txBody>
                  <a:tcPr marL="6350" marR="6350" marT="635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8577216"/>
                  </a:ext>
                </a:extLst>
              </a:tr>
            </a:tbl>
          </a:graphicData>
        </a:graphic>
      </p:graphicFrame>
      <p:sp>
        <p:nvSpPr>
          <p:cNvPr id="15" name="Rectangle 14">
            <a:extLst>
              <a:ext uri="{FF2B5EF4-FFF2-40B4-BE49-F238E27FC236}">
                <a16:creationId xmlns:a16="http://schemas.microsoft.com/office/drawing/2014/main" id="{D03DF504-1CE3-F340-A14F-49A081764393}"/>
              </a:ext>
            </a:extLst>
          </p:cNvPr>
          <p:cNvSpPr/>
          <p:nvPr/>
        </p:nvSpPr>
        <p:spPr>
          <a:xfrm>
            <a:off x="8653806" y="2244988"/>
            <a:ext cx="1922014" cy="5253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GB" sz="1400" b="1" dirty="0">
                <a:solidFill>
                  <a:srgbClr val="1D57A5"/>
                </a:solidFill>
              </a:rPr>
              <a:t>Average number of kits at home:</a:t>
            </a:r>
          </a:p>
        </p:txBody>
      </p:sp>
      <p:graphicFrame>
        <p:nvGraphicFramePr>
          <p:cNvPr id="7" name="Chart 6">
            <a:extLst>
              <a:ext uri="{FF2B5EF4-FFF2-40B4-BE49-F238E27FC236}">
                <a16:creationId xmlns:a16="http://schemas.microsoft.com/office/drawing/2014/main" id="{389CE2B1-86B7-1B36-FF89-CED99003DCC3}"/>
              </a:ext>
            </a:extLst>
          </p:cNvPr>
          <p:cNvGraphicFramePr/>
          <p:nvPr>
            <p:extLst>
              <p:ext uri="{D42A27DB-BD31-4B8C-83A1-F6EECF244321}">
                <p14:modId xmlns:p14="http://schemas.microsoft.com/office/powerpoint/2010/main" val="341754211"/>
              </p:ext>
            </p:extLst>
          </p:nvPr>
        </p:nvGraphicFramePr>
        <p:xfrm>
          <a:off x="2187007" y="3079185"/>
          <a:ext cx="8832915" cy="2161018"/>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CE6836B2-AE72-EF2C-D7F8-2B056B11AEB5}"/>
              </a:ext>
            </a:extLst>
          </p:cNvPr>
          <p:cNvSpPr/>
          <p:nvPr/>
        </p:nvSpPr>
        <p:spPr>
          <a:xfrm>
            <a:off x="11019922" y="5109077"/>
            <a:ext cx="1172078" cy="600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47502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ECF04BE-4D88-557A-2585-2644B6C868AF}"/>
              </a:ext>
            </a:extLst>
          </p:cNvPr>
          <p:cNvSpPr>
            <a:spLocks/>
          </p:cNvSpPr>
          <p:nvPr/>
        </p:nvSpPr>
        <p:spPr>
          <a:xfrm>
            <a:off x="615956" y="1152023"/>
            <a:ext cx="11123857" cy="4821901"/>
          </a:xfrm>
          <a:prstGeom prst="rect">
            <a:avLst/>
          </a:prstGeom>
          <a:solidFill>
            <a:sysClr val="window" lastClr="FFFFFF"/>
          </a:solidFill>
          <a:ln w="19050" cap="flat" cmpd="sng" algn="ctr">
            <a:solidFill>
              <a:srgbClr val="1D57A5">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E7E6E6"/>
              </a:solidFill>
              <a:effectLst/>
              <a:uLnTx/>
              <a:uFillTx/>
              <a:latin typeface="Calibri" panose="020F0502020204030204"/>
            </a:endParaRPr>
          </a:p>
        </p:txBody>
      </p:sp>
      <p:graphicFrame>
        <p:nvGraphicFramePr>
          <p:cNvPr id="17" name="Chart 16">
            <a:extLst>
              <a:ext uri="{FF2B5EF4-FFF2-40B4-BE49-F238E27FC236}">
                <a16:creationId xmlns:a16="http://schemas.microsoft.com/office/drawing/2014/main" id="{2BFE304C-1214-015C-0516-9D3A351E3ED7}"/>
              </a:ext>
            </a:extLst>
          </p:cNvPr>
          <p:cNvGraphicFramePr/>
          <p:nvPr>
            <p:extLst>
              <p:ext uri="{D42A27DB-BD31-4B8C-83A1-F6EECF244321}">
                <p14:modId xmlns:p14="http://schemas.microsoft.com/office/powerpoint/2010/main" val="2055907774"/>
              </p:ext>
            </p:extLst>
          </p:nvPr>
        </p:nvGraphicFramePr>
        <p:xfrm>
          <a:off x="771114" y="1550265"/>
          <a:ext cx="10620527" cy="3741018"/>
        </p:xfrm>
        <a:graphic>
          <a:graphicData uri="http://schemas.openxmlformats.org/drawingml/2006/chart">
            <c:chart xmlns:c="http://schemas.openxmlformats.org/drawingml/2006/chart" xmlns:r="http://schemas.openxmlformats.org/officeDocument/2006/relationships" r:id="rId3"/>
          </a:graphicData>
        </a:graphic>
      </p:graphicFrame>
      <p:cxnSp>
        <p:nvCxnSpPr>
          <p:cNvPr id="18" name="Straight Connector 17">
            <a:extLst>
              <a:ext uri="{FF2B5EF4-FFF2-40B4-BE49-F238E27FC236}">
                <a16:creationId xmlns:a16="http://schemas.microsoft.com/office/drawing/2014/main" id="{E7DA2C72-8548-B284-939E-D4E35AA2CA48}"/>
              </a:ext>
            </a:extLst>
          </p:cNvPr>
          <p:cNvCxnSpPr>
            <a:cxnSpLocks/>
          </p:cNvCxnSpPr>
          <p:nvPr/>
        </p:nvCxnSpPr>
        <p:spPr>
          <a:xfrm>
            <a:off x="1180617" y="4447249"/>
            <a:ext cx="10139423" cy="0"/>
          </a:xfrm>
          <a:prstGeom prst="line">
            <a:avLst/>
          </a:prstGeom>
          <a:ln w="1905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95CCE8B-128A-B50D-B714-68C0EDEF0EA2}"/>
              </a:ext>
            </a:extLst>
          </p:cNvPr>
          <p:cNvSpPr>
            <a:spLocks noGrp="1"/>
          </p:cNvSpPr>
          <p:nvPr>
            <p:ph type="ftr" sz="quarter" idx="10"/>
          </p:nvPr>
        </p:nvSpPr>
        <p:spPr>
          <a:xfrm>
            <a:off x="1393319" y="6034284"/>
            <a:ext cx="10007606" cy="3636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rPr>
              <a:t>Source: Basis Research, </a:t>
            </a:r>
            <a:r>
              <a:rPr kumimoji="0" lang="en-US" sz="8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rPr>
              <a:t>Public Perceptions Tracker</a:t>
            </a:r>
            <a:r>
              <a:rPr kumimoji="0" lang="en-GB" sz="8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rPr>
              <a:t>. Wave 10. </a:t>
            </a:r>
            <a:r>
              <a:rPr lang="en-GB"/>
              <a:t>G5. Have you tried to order / obtain any rapid lateral flow tests from the following sources in the last 2 weeks?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rPr>
              <a:t>base: All respondents (n=1000), n varies by subgroup (min n=55)</a:t>
            </a:r>
            <a:endParaRPr kumimoji="0" lang="en-GB" sz="800" b="0" i="0" u="none" strike="noStrike" kern="1200" cap="none" spc="0" normalizeH="0" baseline="0" noProof="0" dirty="0">
              <a:ln>
                <a:noFill/>
              </a:ln>
              <a:solidFill>
                <a:srgbClr val="007C91"/>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A46F43A3-4ED1-BE73-C619-55D36C1A2E39}"/>
              </a:ext>
            </a:extLst>
          </p:cNvPr>
          <p:cNvSpPr>
            <a:spLocks noGrp="1"/>
          </p:cNvSpPr>
          <p:nvPr>
            <p:ph type="sldNum" sz="quarter" idx="11"/>
          </p:nvPr>
        </p:nvSpPr>
        <p:spPr/>
        <p:txBody>
          <a:bodyPr/>
          <a:lstStyle/>
          <a:p>
            <a:fld id="{344369E4-5DE7-46E5-874E-4FD437973785}" type="slidenum">
              <a:rPr lang="en-GB" smtClean="0"/>
              <a:pPr/>
              <a:t>9</a:t>
            </a:fld>
            <a:endParaRPr lang="en-GB" sz="1400"/>
          </a:p>
        </p:txBody>
      </p:sp>
      <p:sp>
        <p:nvSpPr>
          <p:cNvPr id="12" name="TextBox 11">
            <a:extLst>
              <a:ext uri="{FF2B5EF4-FFF2-40B4-BE49-F238E27FC236}">
                <a16:creationId xmlns:a16="http://schemas.microsoft.com/office/drawing/2014/main" id="{4E314790-ACFC-5848-7A33-65BB267B5C7B}"/>
              </a:ext>
            </a:extLst>
          </p:cNvPr>
          <p:cNvSpPr txBox="1"/>
          <p:nvPr/>
        </p:nvSpPr>
        <p:spPr>
          <a:xfrm>
            <a:off x="626581" y="1161712"/>
            <a:ext cx="7920260" cy="307777"/>
          </a:xfrm>
          <a:prstGeom prst="rect">
            <a:avLst/>
          </a:prstGeom>
          <a:noFill/>
        </p:spPr>
        <p:txBody>
          <a:bodyPr wrap="square" lIns="90000" rIns="90000" rtlCol="0">
            <a:spAutoFit/>
          </a:bodyPr>
          <a:lstStyle/>
          <a:p>
            <a:r>
              <a:rPr lang="en-US" sz="1400" b="1" dirty="0">
                <a:solidFill>
                  <a:srgbClr val="1D57A5">
                    <a:lumMod val="50000"/>
                  </a:srgbClr>
                </a:solidFill>
                <a:cs typeface="Arial" panose="020B0604020202020204" pitchFamily="34" charset="0"/>
              </a:rPr>
              <a:t>LFD ordering from official sources | Total population. </a:t>
            </a:r>
            <a:r>
              <a:rPr lang="en-GB" sz="1400" b="1">
                <a:solidFill>
                  <a:srgbClr val="1D57A5">
                    <a:lumMod val="50000"/>
                  </a:srgbClr>
                </a:solidFill>
                <a:cs typeface="Arial" panose="020B0604020202020204" pitchFamily="34" charset="0"/>
              </a:rPr>
              <a:t>Data from 3 to 16 January 2023</a:t>
            </a:r>
            <a:endParaRPr lang="en-US" sz="1400" b="1" dirty="0">
              <a:solidFill>
                <a:srgbClr val="1D57A5">
                  <a:lumMod val="50000"/>
                </a:srgbClr>
              </a:solidFill>
              <a:cs typeface="Arial" panose="020B0604020202020204" pitchFamily="34" charset="0"/>
            </a:endParaRPr>
          </a:p>
        </p:txBody>
      </p:sp>
      <p:graphicFrame>
        <p:nvGraphicFramePr>
          <p:cNvPr id="15" name="Table 14">
            <a:extLst>
              <a:ext uri="{FF2B5EF4-FFF2-40B4-BE49-F238E27FC236}">
                <a16:creationId xmlns:a16="http://schemas.microsoft.com/office/drawing/2014/main" id="{444BD161-9D9A-1EA1-9262-064C1970D100}"/>
              </a:ext>
            </a:extLst>
          </p:cNvPr>
          <p:cNvGraphicFramePr>
            <a:graphicFrameLocks noGrp="1"/>
          </p:cNvGraphicFramePr>
          <p:nvPr>
            <p:extLst>
              <p:ext uri="{D42A27DB-BD31-4B8C-83A1-F6EECF244321}">
                <p14:modId xmlns:p14="http://schemas.microsoft.com/office/powerpoint/2010/main" val="3195336199"/>
              </p:ext>
            </p:extLst>
          </p:nvPr>
        </p:nvGraphicFramePr>
        <p:xfrm>
          <a:off x="771377" y="5296098"/>
          <a:ext cx="10620000" cy="725309"/>
        </p:xfrm>
        <a:graphic>
          <a:graphicData uri="http://schemas.openxmlformats.org/drawingml/2006/table">
            <a:tbl>
              <a:tblPr>
                <a:tableStyleId>{5C22544A-7EE6-4342-B048-85BDC9FD1C3A}</a:tableStyleId>
              </a:tblPr>
              <a:tblGrid>
                <a:gridCol w="1062000">
                  <a:extLst>
                    <a:ext uri="{9D8B030D-6E8A-4147-A177-3AD203B41FA5}">
                      <a16:colId xmlns:a16="http://schemas.microsoft.com/office/drawing/2014/main" val="1392394520"/>
                    </a:ext>
                  </a:extLst>
                </a:gridCol>
                <a:gridCol w="1062000">
                  <a:extLst>
                    <a:ext uri="{9D8B030D-6E8A-4147-A177-3AD203B41FA5}">
                      <a16:colId xmlns:a16="http://schemas.microsoft.com/office/drawing/2014/main" val="1935965200"/>
                    </a:ext>
                  </a:extLst>
                </a:gridCol>
                <a:gridCol w="1062000">
                  <a:extLst>
                    <a:ext uri="{9D8B030D-6E8A-4147-A177-3AD203B41FA5}">
                      <a16:colId xmlns:a16="http://schemas.microsoft.com/office/drawing/2014/main" val="1969087049"/>
                    </a:ext>
                  </a:extLst>
                </a:gridCol>
                <a:gridCol w="1062000">
                  <a:extLst>
                    <a:ext uri="{9D8B030D-6E8A-4147-A177-3AD203B41FA5}">
                      <a16:colId xmlns:a16="http://schemas.microsoft.com/office/drawing/2014/main" val="1191803130"/>
                    </a:ext>
                  </a:extLst>
                </a:gridCol>
                <a:gridCol w="1062000">
                  <a:extLst>
                    <a:ext uri="{9D8B030D-6E8A-4147-A177-3AD203B41FA5}">
                      <a16:colId xmlns:a16="http://schemas.microsoft.com/office/drawing/2014/main" val="801456591"/>
                    </a:ext>
                  </a:extLst>
                </a:gridCol>
                <a:gridCol w="1062000">
                  <a:extLst>
                    <a:ext uri="{9D8B030D-6E8A-4147-A177-3AD203B41FA5}">
                      <a16:colId xmlns:a16="http://schemas.microsoft.com/office/drawing/2014/main" val="3886408798"/>
                    </a:ext>
                  </a:extLst>
                </a:gridCol>
                <a:gridCol w="1062000">
                  <a:extLst>
                    <a:ext uri="{9D8B030D-6E8A-4147-A177-3AD203B41FA5}">
                      <a16:colId xmlns:a16="http://schemas.microsoft.com/office/drawing/2014/main" val="2835252469"/>
                    </a:ext>
                  </a:extLst>
                </a:gridCol>
                <a:gridCol w="1062000">
                  <a:extLst>
                    <a:ext uri="{9D8B030D-6E8A-4147-A177-3AD203B41FA5}">
                      <a16:colId xmlns:a16="http://schemas.microsoft.com/office/drawing/2014/main" val="173859414"/>
                    </a:ext>
                  </a:extLst>
                </a:gridCol>
                <a:gridCol w="1062000">
                  <a:extLst>
                    <a:ext uri="{9D8B030D-6E8A-4147-A177-3AD203B41FA5}">
                      <a16:colId xmlns:a16="http://schemas.microsoft.com/office/drawing/2014/main" val="130430092"/>
                    </a:ext>
                  </a:extLst>
                </a:gridCol>
                <a:gridCol w="1062000">
                  <a:extLst>
                    <a:ext uri="{9D8B030D-6E8A-4147-A177-3AD203B41FA5}">
                      <a16:colId xmlns:a16="http://schemas.microsoft.com/office/drawing/2014/main" val="2619832797"/>
                    </a:ext>
                  </a:extLst>
                </a:gridCol>
              </a:tblGrid>
              <a:tr h="725309">
                <a:tc>
                  <a:txBody>
                    <a:bodyPr/>
                    <a:lstStyle/>
                    <a:p>
                      <a:pPr algn="ctr" fontAlgn="b"/>
                      <a:r>
                        <a:rPr lang="en-GB" sz="1200" u="none" strike="noStrike" dirty="0">
                          <a:solidFill>
                            <a:schemeClr val="tx1">
                              <a:lumMod val="65000"/>
                              <a:lumOff val="35000"/>
                            </a:schemeClr>
                          </a:solidFill>
                          <a:effectLst/>
                          <a:latin typeface="+mj-lt"/>
                        </a:rPr>
                        <a:t>Total</a:t>
                      </a:r>
                      <a:endParaRPr lang="en-GB" sz="1200" b="0" i="0" u="none" strike="noStrike" dirty="0">
                        <a:solidFill>
                          <a:schemeClr val="tx1">
                            <a:lumMod val="65000"/>
                            <a:lumOff val="35000"/>
                          </a:schemeClr>
                        </a:solidFill>
                        <a:effectLst/>
                        <a:latin typeface="+mj-lt"/>
                      </a:endParaRPr>
                    </a:p>
                  </a:txBody>
                  <a:tcPr marL="6350" marR="6350" marT="635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GB" sz="1200" b="0" i="0" u="none" strike="noStrike" dirty="0">
                        <a:solidFill>
                          <a:schemeClr val="tx1">
                            <a:lumMod val="65000"/>
                            <a:lumOff val="35000"/>
                          </a:schemeClr>
                        </a:solidFill>
                        <a:effectLst/>
                        <a:latin typeface="+mj-lt"/>
                      </a:endParaRPr>
                    </a:p>
                  </a:txBody>
                  <a:tcPr marL="6350" marR="6350" marT="635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1200" b="0" i="0" u="none" strike="noStrike" dirty="0">
                          <a:solidFill>
                            <a:schemeClr val="tx1">
                              <a:lumMod val="65000"/>
                              <a:lumOff val="35000"/>
                            </a:schemeClr>
                          </a:solidFill>
                          <a:effectLst/>
                          <a:latin typeface="+mj-lt"/>
                        </a:rPr>
                        <a:t>Frontline health or social care workers</a:t>
                      </a:r>
                    </a:p>
                  </a:txBody>
                  <a:tcPr marL="6350" marR="6350" marT="635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1200" b="0" i="0" u="none" strike="noStrike" dirty="0">
                          <a:solidFill>
                            <a:schemeClr val="tx1">
                              <a:lumMod val="65000"/>
                              <a:lumOff val="35000"/>
                            </a:schemeClr>
                          </a:solidFill>
                          <a:effectLst/>
                          <a:latin typeface="+mj-lt"/>
                        </a:rPr>
                        <a:t>Not frontline health or social care workers</a:t>
                      </a:r>
                    </a:p>
                  </a:txBody>
                  <a:tcPr marL="6350" marR="6350" marT="635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GB" sz="1200" b="0" i="0" u="none" strike="noStrike" dirty="0">
                        <a:solidFill>
                          <a:schemeClr val="tx1">
                            <a:lumMod val="65000"/>
                            <a:lumOff val="35000"/>
                          </a:schemeClr>
                        </a:solidFill>
                        <a:effectLst/>
                        <a:latin typeface="+mj-lt"/>
                      </a:endParaRPr>
                    </a:p>
                  </a:txBody>
                  <a:tcPr marL="6350" marR="6350" marT="635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1200" b="0" i="0" u="none" strike="noStrike" dirty="0">
                          <a:solidFill>
                            <a:schemeClr val="tx1">
                              <a:lumMod val="65000"/>
                              <a:lumOff val="35000"/>
                            </a:schemeClr>
                          </a:solidFill>
                          <a:effectLst/>
                          <a:latin typeface="+mj-lt"/>
                        </a:rPr>
                        <a:t>Immuno-suppressed</a:t>
                      </a:r>
                    </a:p>
                  </a:txBody>
                  <a:tcPr marL="6350" marR="6350" marT="635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1200" b="0" i="0" u="none" strike="noStrike" dirty="0">
                          <a:solidFill>
                            <a:schemeClr val="tx1">
                              <a:lumMod val="65000"/>
                              <a:lumOff val="35000"/>
                            </a:schemeClr>
                          </a:solidFill>
                          <a:effectLst/>
                          <a:latin typeface="+mj-lt"/>
                        </a:rPr>
                        <a:t>Not immuno-suppressed</a:t>
                      </a:r>
                    </a:p>
                  </a:txBody>
                  <a:tcPr marL="6350" marR="6350" marT="635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GB" sz="1200" b="0" i="0" u="none" strike="noStrike" dirty="0">
                        <a:solidFill>
                          <a:schemeClr val="tx1">
                            <a:lumMod val="65000"/>
                            <a:lumOff val="35000"/>
                          </a:schemeClr>
                        </a:solidFill>
                        <a:effectLst/>
                        <a:latin typeface="+mj-lt"/>
                      </a:endParaRPr>
                    </a:p>
                  </a:txBody>
                  <a:tcPr marL="6350" marR="6350" marT="635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1200" b="0" i="0" u="none" strike="noStrike" dirty="0">
                          <a:solidFill>
                            <a:schemeClr val="tx1">
                              <a:lumMod val="65000"/>
                              <a:lumOff val="35000"/>
                            </a:schemeClr>
                          </a:solidFill>
                          <a:effectLst/>
                          <a:latin typeface="+mj-lt"/>
                        </a:rPr>
                        <a:t>Paid carers</a:t>
                      </a:r>
                    </a:p>
                  </a:txBody>
                  <a:tcPr marL="6350" marR="6350" marT="635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1200" b="0" i="0" u="none" strike="noStrike" dirty="0">
                          <a:solidFill>
                            <a:schemeClr val="tx1">
                              <a:lumMod val="65000"/>
                              <a:lumOff val="35000"/>
                            </a:schemeClr>
                          </a:solidFill>
                          <a:effectLst/>
                          <a:latin typeface="+mj-lt"/>
                        </a:rPr>
                        <a:t>Not paid carers</a:t>
                      </a:r>
                    </a:p>
                  </a:txBody>
                  <a:tcPr marL="6350" marR="6350" marT="635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9227798"/>
                  </a:ext>
                </a:extLst>
              </a:tr>
            </a:tbl>
          </a:graphicData>
        </a:graphic>
      </p:graphicFrame>
      <p:sp>
        <p:nvSpPr>
          <p:cNvPr id="21" name="Rectangle 20">
            <a:extLst>
              <a:ext uri="{FF2B5EF4-FFF2-40B4-BE49-F238E27FC236}">
                <a16:creationId xmlns:a16="http://schemas.microsoft.com/office/drawing/2014/main" id="{40BCAA35-C38E-8A60-3CCC-F68FB55B9730}"/>
              </a:ext>
            </a:extLst>
          </p:cNvPr>
          <p:cNvSpPr/>
          <p:nvPr/>
        </p:nvSpPr>
        <p:spPr>
          <a:xfrm>
            <a:off x="3645095" y="1502782"/>
            <a:ext cx="5065577" cy="590971"/>
          </a:xfrm>
          <a:prstGeom prst="rect">
            <a:avLst/>
          </a:prstGeom>
          <a:noFill/>
          <a:ln w="12700" cap="flat" cmpd="sng" algn="ctr">
            <a:solidFill>
              <a:schemeClr val="accent3">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1" strike="noStrike" kern="0" cap="none" spc="0" normalizeH="0" baseline="0" noProof="0" dirty="0">
                <a:ln>
                  <a:noFill/>
                </a:ln>
                <a:solidFill>
                  <a:schemeClr val="accent3">
                    <a:lumMod val="50000"/>
                  </a:schemeClr>
                </a:solidFill>
                <a:effectLst/>
                <a:uLnTx/>
                <a:uFillTx/>
                <a:latin typeface="Arial"/>
                <a:ea typeface="+mn-ea"/>
                <a:cs typeface="+mn-cs"/>
              </a:rPr>
              <a:t>% of those ordering from official sources</a:t>
            </a:r>
          </a:p>
        </p:txBody>
      </p:sp>
    </p:spTree>
    <p:extLst>
      <p:ext uri="{BB962C8B-B14F-4D97-AF65-F5344CB8AC3E}">
        <p14:creationId xmlns:p14="http://schemas.microsoft.com/office/powerpoint/2010/main" val="903971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YZCTeOM0paQVoDtuhi4iyg"/>
</p:tagLst>
</file>

<file path=ppt/theme/theme1.xml><?xml version="1.0" encoding="utf-8"?>
<a:theme xmlns:a="http://schemas.openxmlformats.org/drawingml/2006/main" name="1_Office Theme">
  <a:themeElements>
    <a:clrScheme name="UKHSA TEMPLATE">
      <a:dk1>
        <a:sysClr val="windowText" lastClr="000000"/>
      </a:dk1>
      <a:lt1>
        <a:sysClr val="window" lastClr="FFFFFF"/>
      </a:lt1>
      <a:dk2>
        <a:srgbClr val="007C91"/>
      </a:dk2>
      <a:lt2>
        <a:srgbClr val="E7E6E6"/>
      </a:lt2>
      <a:accent1>
        <a:srgbClr val="003B5C"/>
      </a:accent1>
      <a:accent2>
        <a:srgbClr val="582C83"/>
      </a:accent2>
      <a:accent3>
        <a:srgbClr val="1D57A5"/>
      </a:accent3>
      <a:accent4>
        <a:srgbClr val="8A1B61"/>
      </a:accent4>
      <a:accent5>
        <a:srgbClr val="E40046"/>
      </a:accent5>
      <a:accent6>
        <a:srgbClr val="00AB8E"/>
      </a:accent6>
      <a:hlink>
        <a:srgbClr val="00A5D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UKHSA">
      <a:dk1>
        <a:sysClr val="windowText" lastClr="000000"/>
      </a:dk1>
      <a:lt1>
        <a:sysClr val="window" lastClr="FFFFFF"/>
      </a:lt1>
      <a:dk2>
        <a:srgbClr val="44546A"/>
      </a:dk2>
      <a:lt2>
        <a:srgbClr val="E7E6E6"/>
      </a:lt2>
      <a:accent1>
        <a:srgbClr val="007C91"/>
      </a:accent1>
      <a:accent2>
        <a:srgbClr val="003B5C"/>
      </a:accent2>
      <a:accent3>
        <a:srgbClr val="00AB8E"/>
      </a:accent3>
      <a:accent4>
        <a:srgbClr val="00A5DF"/>
      </a:accent4>
      <a:accent5>
        <a:srgbClr val="1D57A5"/>
      </a:accent5>
      <a:accent6>
        <a:srgbClr val="84BD00"/>
      </a:accent6>
      <a:hlink>
        <a:srgbClr val="FF7F32"/>
      </a:hlink>
      <a:folHlink>
        <a:srgbClr val="954F72"/>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10d4bf9-e662-49b9-b0f5-72c5a17e47e0">
      <UserInfo>
        <DisplayName>Rose Hadden</DisplayName>
        <AccountId>13</AccountId>
        <AccountType/>
      </UserInfo>
      <UserInfo>
        <DisplayName>Charmagne Campbell</DisplayName>
        <AccountId>431</AccountId>
        <AccountType/>
      </UserInfo>
    </SharedWithUsers>
    <TaxCatchAll xmlns="010d4bf9-e662-49b9-b0f5-72c5a17e47e0" xsi:nil="true"/>
    <lcf76f155ced4ddcb4097134ff3c332f xmlns="9000d197-1189-450c-93b5-fa2d5d93c785">
      <Terms xmlns="http://schemas.microsoft.com/office/infopath/2007/PartnerControls"/>
    </lcf76f155ced4ddcb4097134ff3c332f>
    <MigrationWizIdSecurityGroups xmlns="9000d197-1189-450c-93b5-fa2d5d93c785" xsi:nil="true"/>
    <MigrationWizIdVersion xmlns="9000d197-1189-450c-93b5-fa2d5d93c785" xsi:nil="true"/>
    <Status xmlns="9000d197-1189-450c-93b5-fa2d5d93c785" xsi:nil="true"/>
    <MigrationWizIdDocumentLibraryPermissions xmlns="9000d197-1189-450c-93b5-fa2d5d93c785" xsi:nil="true"/>
    <MigrationWizIdPermissionLevels xmlns="9000d197-1189-450c-93b5-fa2d5d93c785" xsi:nil="true"/>
    <MigrationWizId xmlns="9000d197-1189-450c-93b5-fa2d5d93c785" xsi:nil="true"/>
    <MigrationWizIdPermissions xmlns="9000d197-1189-450c-93b5-fa2d5d93c78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E33E1456DCAA64FA6F5A67DA9B2CAE5" ma:contentTypeVersion="22" ma:contentTypeDescription="Create a new document." ma:contentTypeScope="" ma:versionID="81dce16dba7a87f635e2692a63d58ccf">
  <xsd:schema xmlns:xsd="http://www.w3.org/2001/XMLSchema" xmlns:xs="http://www.w3.org/2001/XMLSchema" xmlns:p="http://schemas.microsoft.com/office/2006/metadata/properties" xmlns:ns2="9000d197-1189-450c-93b5-fa2d5d93c785" xmlns:ns3="010d4bf9-e662-49b9-b0f5-72c5a17e47e0" targetNamespace="http://schemas.microsoft.com/office/2006/metadata/properties" ma:root="true" ma:fieldsID="1744a777d3926bb149826600d3f86ad0" ns2:_="" ns3:_="">
    <xsd:import namespace="9000d197-1189-450c-93b5-fa2d5d93c785"/>
    <xsd:import namespace="010d4bf9-e662-49b9-b0f5-72c5a17e47e0"/>
    <xsd:element name="properties">
      <xsd:complexType>
        <xsd:sequence>
          <xsd:element name="documentManagement">
            <xsd:complexType>
              <xsd:all>
                <xsd:element ref="ns2:MigrationWizId" minOccurs="0"/>
                <xsd:element ref="ns2:MigrationWizIdPermissions" minOccurs="0"/>
                <xsd:element ref="ns2:MigrationWizIdVersion" minOccurs="0"/>
                <xsd:element ref="ns2:MigrationWizIdPermissionLevels" minOccurs="0"/>
                <xsd:element ref="ns2:MigrationWizIdDocumentLibraryPermissions" minOccurs="0"/>
                <xsd:element ref="ns2:MigrationWizIdSecurityGroups" minOccurs="0"/>
                <xsd:element ref="ns2:Status"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00d197-1189-450c-93b5-fa2d5d93c785"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Version" ma:index="10" nillable="true" ma:displayName="MigrationWizIdVersion" ma:internalName="MigrationWizIdVersion">
      <xsd:simpleType>
        <xsd:restriction base="dms:Text"/>
      </xsd:simpleType>
    </xsd:element>
    <xsd:element name="MigrationWizIdPermissionLevels" ma:index="11" nillable="true" ma:displayName="MigrationWizIdPermissionLevels" ma:internalName="MigrationWizIdPermissionLevels">
      <xsd:simpleType>
        <xsd:restriction base="dms:Text"/>
      </xsd:simpleType>
    </xsd:element>
    <xsd:element name="MigrationWizIdDocumentLibraryPermissions" ma:index="12" nillable="true" ma:displayName="MigrationWizIdDocumentLibraryPermissions" ma:internalName="MigrationWizIdDocumentLibraryPermissions">
      <xsd:simpleType>
        <xsd:restriction base="dms:Text"/>
      </xsd:simpleType>
    </xsd:element>
    <xsd:element name="MigrationWizIdSecurityGroups" ma:index="13" nillable="true" ma:displayName="MigrationWizIdSecurityGroups" ma:internalName="MigrationWizIdSecurityGroups">
      <xsd:simpleType>
        <xsd:restriction base="dms:Text"/>
      </xsd:simpleType>
    </xsd:element>
    <xsd:element name="Status" ma:index="14" nillable="true" ma:displayName="Status" ma:internalName="Status" ma:readOnly="false">
      <xsd:simpleType>
        <xsd:restriction base="dms:Text">
          <xsd:maxLength value="255"/>
        </xsd:restriction>
      </xsd:simple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DateTaken" ma:index="21" nillable="true" ma:displayName="MediaServiceDateTaken" ma:hidden="true" ma:internalName="MediaServiceDateTake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e289f538-edf0-4bde-b084-18e01efd0e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10d4bf9-e662-49b9-b0f5-72c5a17e47e0" elementFormDefault="qualified">
    <xsd:import namespace="http://schemas.microsoft.com/office/2006/documentManagement/types"/>
    <xsd:import namespace="http://schemas.microsoft.com/office/infopath/2007/PartnerControls"/>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element name="TaxCatchAll" ma:index="29" nillable="true" ma:displayName="Taxonomy Catch All Column" ma:hidden="true" ma:list="{654a03b1-f1b3-42fb-89e2-ab1bba38eda0}" ma:internalName="TaxCatchAll" ma:showField="CatchAllData" ma:web="010d4bf9-e662-49b9-b0f5-72c5a17e47e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B38014-6372-4711-9984-3CD8777378E6}">
  <ds:schemaRefs>
    <ds:schemaRef ds:uri="http://schemas.microsoft.com/office/2006/documentManagement/types"/>
    <ds:schemaRef ds:uri="http://schemas.microsoft.com/office/infopath/2007/PartnerControls"/>
    <ds:schemaRef ds:uri="http://schemas.microsoft.com/office/2006/metadata/properties"/>
    <ds:schemaRef ds:uri="http://purl.org/dc/dcmitype/"/>
    <ds:schemaRef ds:uri="http://purl.org/dc/terms/"/>
    <ds:schemaRef ds:uri="http://schemas.openxmlformats.org/package/2006/metadata/core-properties"/>
    <ds:schemaRef ds:uri="http://purl.org/dc/elements/1.1/"/>
    <ds:schemaRef ds:uri="010d4bf9-e662-49b9-b0f5-72c5a17e47e0"/>
    <ds:schemaRef ds:uri="9000d197-1189-450c-93b5-fa2d5d93c785"/>
    <ds:schemaRef ds:uri="http://www.w3.org/XML/1998/namespace"/>
  </ds:schemaRefs>
</ds:datastoreItem>
</file>

<file path=customXml/itemProps2.xml><?xml version="1.0" encoding="utf-8"?>
<ds:datastoreItem xmlns:ds="http://schemas.openxmlformats.org/officeDocument/2006/customXml" ds:itemID="{22E554BD-F25F-4D3C-9171-83A0DC3023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00d197-1189-450c-93b5-fa2d5d93c785"/>
    <ds:schemaRef ds:uri="010d4bf9-e662-49b9-b0f5-72c5a17e47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72EF25-9AED-4E6B-9A57-CAF4911FDD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1015</TotalTime>
  <Words>8789</Words>
  <Application>Microsoft Office PowerPoint</Application>
  <PresentationFormat>Widescreen</PresentationFormat>
  <Paragraphs>822</Paragraphs>
  <Slides>38</Slides>
  <Notes>37</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38</vt:i4>
      </vt:variant>
    </vt:vector>
  </HeadingPairs>
  <TitlesOfParts>
    <vt:vector size="44" baseType="lpstr">
      <vt:lpstr>Arial</vt:lpstr>
      <vt:lpstr>Calibri</vt:lpstr>
      <vt:lpstr>Symbol</vt:lpstr>
      <vt:lpstr>1_Office Theme</vt:lpstr>
      <vt:lpstr>Custom Design</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Around 1 in 3 of those taking an LFD are reporting their test results via an official channel, with Gov.uk being the preferred channel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Patel, Shilpa</dc:creator>
  <cp:lastModifiedBy>Simon Port</cp:lastModifiedBy>
  <cp:revision>249</cp:revision>
  <dcterms:created xsi:type="dcterms:W3CDTF">2021-10-12T17:16:02Z</dcterms:created>
  <dcterms:modified xsi:type="dcterms:W3CDTF">2023-08-03T09:24:34Z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0x010100AD00E67C2CBCF94D911F21750D65C265</vt:lpwstr>
  </property>
  <property fmtid="{D5CDD505-2E9C-101B-9397-08002B2CF9AE}" pid="3" name="MediaServiceImageTags">
    <vt:lpwstr/>
  </property>
</Properties>
</file>