
<file path=[Content_Types].xml><?xml version="1.0" encoding="utf-8"?>
<Types xmlns="http://schemas.openxmlformats.org/package/2006/content-types">
  <Default Extension="png" ContentType="image/png"/>
  <Default Extension="tmp"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44" r:id="rId4"/>
  </p:sldMasterIdLst>
  <p:notesMasterIdLst>
    <p:notesMasterId r:id="rId77"/>
  </p:notesMasterIdLst>
  <p:sldIdLst>
    <p:sldId id="263" r:id="rId5"/>
    <p:sldId id="378" r:id="rId6"/>
    <p:sldId id="385" r:id="rId7"/>
    <p:sldId id="382" r:id="rId8"/>
    <p:sldId id="265" r:id="rId9"/>
    <p:sldId id="266" r:id="rId10"/>
    <p:sldId id="267" r:id="rId11"/>
    <p:sldId id="268" r:id="rId12"/>
    <p:sldId id="269" r:id="rId13"/>
    <p:sldId id="356" r:id="rId14"/>
    <p:sldId id="347" r:id="rId15"/>
    <p:sldId id="272" r:id="rId16"/>
    <p:sldId id="363" r:id="rId17"/>
    <p:sldId id="326" r:id="rId18"/>
    <p:sldId id="357" r:id="rId19"/>
    <p:sldId id="276" r:id="rId20"/>
    <p:sldId id="277" r:id="rId21"/>
    <p:sldId id="278" r:id="rId22"/>
    <p:sldId id="279" r:id="rId23"/>
    <p:sldId id="280" r:id="rId24"/>
    <p:sldId id="281" r:id="rId25"/>
    <p:sldId id="365" r:id="rId26"/>
    <p:sldId id="355" r:id="rId27"/>
    <p:sldId id="285" r:id="rId28"/>
    <p:sldId id="348" r:id="rId29"/>
    <p:sldId id="287" r:id="rId30"/>
    <p:sldId id="361" r:id="rId31"/>
    <p:sldId id="325" r:id="rId32"/>
    <p:sldId id="288" r:id="rId33"/>
    <p:sldId id="353"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24" r:id="rId48"/>
    <p:sldId id="323" r:id="rId49"/>
    <p:sldId id="305" r:id="rId50"/>
    <p:sldId id="306" r:id="rId51"/>
    <p:sldId id="307" r:id="rId52"/>
    <p:sldId id="308" r:id="rId53"/>
    <p:sldId id="333" r:id="rId54"/>
    <p:sldId id="309" r:id="rId55"/>
    <p:sldId id="375" r:id="rId56"/>
    <p:sldId id="380" r:id="rId57"/>
    <p:sldId id="381" r:id="rId58"/>
    <p:sldId id="310" r:id="rId59"/>
    <p:sldId id="311" r:id="rId60"/>
    <p:sldId id="384" r:id="rId61"/>
    <p:sldId id="312" r:id="rId62"/>
    <p:sldId id="315" r:id="rId63"/>
    <p:sldId id="316" r:id="rId64"/>
    <p:sldId id="317" r:id="rId65"/>
    <p:sldId id="338" r:id="rId66"/>
    <p:sldId id="339" r:id="rId67"/>
    <p:sldId id="340" r:id="rId68"/>
    <p:sldId id="341" r:id="rId69"/>
    <p:sldId id="359" r:id="rId70"/>
    <p:sldId id="360" r:id="rId71"/>
    <p:sldId id="343" r:id="rId72"/>
    <p:sldId id="344" r:id="rId73"/>
    <p:sldId id="383" r:id="rId74"/>
    <p:sldId id="321" r:id="rId75"/>
    <p:sldId id="351" r:id="rId76"/>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1pPr>
    <a:lvl2pPr marL="4572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2pPr>
    <a:lvl3pPr marL="9144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3pPr>
    <a:lvl4pPr marL="13716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4pPr>
    <a:lvl5pPr marL="18288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5pPr>
    <a:lvl6pPr marL="22860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6pPr>
    <a:lvl7pPr marL="27432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7pPr>
    <a:lvl8pPr marL="32004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8pPr>
    <a:lvl9pPr marL="36576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cDonald, Pauline" initials="MP" lastIdx="9" clrIdx="0"/>
  <p:cmAuthor id="1" name="Angela Edwards" initials="A" lastIdx="7"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E9E"/>
    <a:srgbClr val="69B1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008" autoAdjust="0"/>
    <p:restoredTop sz="72841" autoAdjust="0"/>
  </p:normalViewPr>
  <p:slideViewPr>
    <p:cSldViewPr>
      <p:cViewPr varScale="1">
        <p:scale>
          <a:sx n="62" d="100"/>
          <a:sy n="62" d="100"/>
        </p:scale>
        <p:origin x="1807"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presProps" Target="presProps.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commentAuthors" Target="commentAuthors.xml"/><Relationship Id="rId8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cs typeface="+mn-cs"/>
              </a:defRPr>
            </a:lvl1pPr>
          </a:lstStyle>
          <a:p>
            <a:pPr>
              <a:defRPr/>
            </a:pPr>
            <a:fld id="{6949E6C6-4B8F-4672-8CF4-FB16948CBE13}" type="datetimeFigureOut">
              <a:rPr lang="en-US"/>
              <a:pPr>
                <a:defRPr/>
              </a:pPr>
              <a:t>8/13/2020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ea typeface="+mn-ea"/>
                <a:cs typeface="+mn-cs"/>
              </a:defRPr>
            </a:lvl1pPr>
          </a:lstStyle>
          <a:p>
            <a:pPr>
              <a:defRPr/>
            </a:pPr>
            <a:fld id="{9AE0CBF3-2A0A-4409-B599-FEFEAF974B88}" type="slidenum">
              <a:rPr lang="en-US"/>
              <a:pPr>
                <a:defRPr/>
              </a:pPr>
              <a:t>‹#›</a:t>
            </a:fld>
            <a:endParaRPr lang="en-US"/>
          </a:p>
        </p:txBody>
      </p:sp>
    </p:spTree>
    <p:extLst>
      <p:ext uri="{BB962C8B-B14F-4D97-AF65-F5344CB8AC3E}">
        <p14:creationId xmlns:p14="http://schemas.microsoft.com/office/powerpoint/2010/main" val="325517103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ヒラギノ角ゴ Pro W3" pitchFamily="84" charset="-128"/>
        <a:cs typeface="ヒラギノ角ゴ Pro W3" pitchFamily="84" charset="-128"/>
      </a:defRPr>
    </a:lvl1pPr>
    <a:lvl2pPr marL="457200" algn="l" rtl="0" eaLnBrk="0" fontAlgn="base" hangingPunct="0">
      <a:spcBef>
        <a:spcPct val="30000"/>
      </a:spcBef>
      <a:spcAft>
        <a:spcPct val="0"/>
      </a:spcAft>
      <a:defRPr sz="1200" kern="1200">
        <a:solidFill>
          <a:schemeClr val="tx1"/>
        </a:solidFill>
        <a:latin typeface="+mn-lt"/>
        <a:ea typeface="ヒラギノ角ゴ Pro W3" pitchFamily="84" charset="-128"/>
        <a:cs typeface="+mn-cs"/>
      </a:defRPr>
    </a:lvl2pPr>
    <a:lvl3pPr marL="914400" algn="l" rtl="0" eaLnBrk="0" fontAlgn="base" hangingPunct="0">
      <a:spcBef>
        <a:spcPct val="30000"/>
      </a:spcBef>
      <a:spcAft>
        <a:spcPct val="0"/>
      </a:spcAft>
      <a:defRPr sz="1200" kern="1200">
        <a:solidFill>
          <a:schemeClr val="tx1"/>
        </a:solidFill>
        <a:latin typeface="+mn-lt"/>
        <a:ea typeface="ヒラギノ角ゴ Pro W3" pitchFamily="84" charset="-128"/>
        <a:cs typeface="+mn-cs"/>
      </a:defRPr>
    </a:lvl3pPr>
    <a:lvl4pPr marL="1371600" algn="l" rtl="0" eaLnBrk="0" fontAlgn="base" hangingPunct="0">
      <a:spcBef>
        <a:spcPct val="30000"/>
      </a:spcBef>
      <a:spcAft>
        <a:spcPct val="0"/>
      </a:spcAft>
      <a:defRPr sz="1200" kern="1200">
        <a:solidFill>
          <a:schemeClr val="tx1"/>
        </a:solidFill>
        <a:latin typeface="+mn-lt"/>
        <a:ea typeface="ヒラギノ角ゴ Pro W3" pitchFamily="84" charset="-128"/>
        <a:cs typeface="+mn-cs"/>
      </a:defRPr>
    </a:lvl4pPr>
    <a:lvl5pPr marL="1828800" algn="l" rtl="0" eaLnBrk="0" fontAlgn="base" hangingPunct="0">
      <a:spcBef>
        <a:spcPct val="30000"/>
      </a:spcBef>
      <a:spcAft>
        <a:spcPct val="0"/>
      </a:spcAft>
      <a:defRPr sz="1200" kern="1200">
        <a:solidFill>
          <a:schemeClr val="tx1"/>
        </a:solidFill>
        <a:latin typeface="+mn-lt"/>
        <a:ea typeface="ヒラギノ角ゴ Pro W3" pitchFamily="8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3" Type="http://schemas.openxmlformats.org/officeDocument/2006/relationships/hyperlink" Target="http://www.england.nhs.uk/coronavirus/publication/managing-coronavirus-covid-19-in-general-practice-sop/" TargetMode="External"/><Relationship Id="rId7" Type="http://schemas.openxmlformats.org/officeDocument/2006/relationships/hyperlink" Target="http://www.england.nhs.uk/coronavirus/wp-content/uploads/sites/52/2020/06/clinical-guidance-for-hcps-on-imms-for-covid-19.pdf" TargetMode="External"/><Relationship Id="rId2" Type="http://schemas.openxmlformats.org/officeDocument/2006/relationships/slide" Target="../slides/slide52.xml"/><Relationship Id="rId1" Type="http://schemas.openxmlformats.org/officeDocument/2006/relationships/notesMaster" Target="../notesMasters/notesMaster1.xml"/><Relationship Id="rId6" Type="http://schemas.openxmlformats.org/officeDocument/2006/relationships/hyperlink" Target="http://www.england.nhs.uk/coronavirus/publication/novel-coronavirus-covid-19-standard-operating-procedure-community-health-services/" TargetMode="External"/><Relationship Id="rId5" Type="http://schemas.openxmlformats.org/officeDocument/2006/relationships/hyperlink" Target="http://www.england.nhs.uk/coronavirus/publication/covid-19-prioritisation-within-community-health-services-with-annex_19-march-2020/" TargetMode="External"/><Relationship Id="rId4" Type="http://schemas.openxmlformats.org/officeDocument/2006/relationships/hyperlink" Target="http://www.england.nhs.uk/coronavirus/publication/standard-operating-procedure-community-pharmacy/" TargetMode="External"/></Relationships>
</file>

<file path=ppt/notesSlides/_rels/notesSlide45.xml.rels><?xml version="1.0" encoding="UTF-8" standalone="yes"?>
<Relationships xmlns="http://schemas.openxmlformats.org/package/2006/relationships"><Relationship Id="rId3" Type="http://schemas.openxmlformats.org/officeDocument/2006/relationships/hyperlink" Target="http://yellowcard.mhra.gov.uk/" TargetMode="External"/><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3" Type="http://schemas.openxmlformats.org/officeDocument/2006/relationships/hyperlink" Target="http://www.gov.uk/government/news/vaccines-and-gelatine-phe-response" TargetMode="External"/><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3" Type="http://schemas.openxmlformats.org/officeDocument/2006/relationships/hyperlink" Target="https://www.gov.uk/government/publications/national-flu-immunisation-programme-plan" TargetMode="External"/><Relationship Id="rId2" Type="http://schemas.openxmlformats.org/officeDocument/2006/relationships/slide" Target="../slides/slide61.xml"/><Relationship Id="rId1" Type="http://schemas.openxmlformats.org/officeDocument/2006/relationships/notesMaster" Target="../notesMasters/notesMaster1.xml"/><Relationship Id="rId4" Type="http://schemas.openxmlformats.org/officeDocument/2006/relationships/hyperlink" Target="https://www.gov.uk/government/collections/vaccine-uptake" TargetMode="External"/></Relationships>
</file>

<file path=ppt/notesSlides/_rels/notesSlide51.xml.rels><?xml version="1.0" encoding="UTF-8" standalone="yes"?>
<Relationships xmlns="http://schemas.openxmlformats.org/package/2006/relationships"><Relationship Id="rId3" Type="http://schemas.openxmlformats.org/officeDocument/2006/relationships/hyperlink" Target="https://www.gov.uk/government/uploads/system/uploads/attachment_data/file/532337/Flu_GP-best-practice-guidance_June_2016.pdf" TargetMode="External"/><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8" Type="http://schemas.openxmlformats.org/officeDocument/2006/relationships/hyperlink" Target="http://www.ncbi.nlm.nih.gov/sites/entrez/16991077" TargetMode="External"/><Relationship Id="rId3" Type="http://schemas.openxmlformats.org/officeDocument/2006/relationships/hyperlink" Target="https://www.gov.uk/government/publications/jcvi-statement-on-the-routine-annual-influenza-vaccination-programme" TargetMode="External"/><Relationship Id="rId7" Type="http://schemas.openxmlformats.org/officeDocument/2006/relationships/hyperlink" Target="http://www.ncbi.nlm.nih.gov/sites/entrez/17006278" TargetMode="External"/><Relationship Id="rId2" Type="http://schemas.openxmlformats.org/officeDocument/2006/relationships/slide" Target="../slides/slide71.xml"/><Relationship Id="rId1" Type="http://schemas.openxmlformats.org/officeDocument/2006/relationships/notesMaster" Target="../notesMasters/notesMaster1.xml"/><Relationship Id="rId6" Type="http://schemas.openxmlformats.org/officeDocument/2006/relationships/hyperlink" Target="http://www.ncbi.nlm.nih.gov/sites/entrez/17006279" TargetMode="External"/><Relationship Id="rId5" Type="http://schemas.openxmlformats.org/officeDocument/2006/relationships/hyperlink" Target="http://www.ncbi.nlm.nih.gov/sites/entrez/17301299" TargetMode="External"/><Relationship Id="rId4" Type="http://schemas.openxmlformats.org/officeDocument/2006/relationships/hyperlink" Target="https://www.gov.uk/government/organisations/public-health-england/series/immunisation-against-infectious-disease-the-green-book" TargetMode="External"/><Relationship Id="rId9" Type="http://schemas.openxmlformats.org/officeDocument/2006/relationships/hyperlink" Target="https://www.gov.uk/government/publications/revised-recommendations-for-administering-more-than-1-live-vaccine" TargetMode="Externa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60419" name="Notes Placeholder 2"/>
          <p:cNvSpPr>
            <a:spLocks noGrp="1"/>
          </p:cNvSpPr>
          <p:nvPr>
            <p:ph type="body" idx="1"/>
          </p:nvPr>
        </p:nvSpPr>
        <p:spPr bwMode="auto"/>
        <p:txBody>
          <a:bodyPr/>
          <a:lstStyle/>
          <a:p>
            <a:pPr eaLnBrk="1" hangingPunct="1">
              <a:spcBef>
                <a:spcPct val="0"/>
              </a:spcBef>
            </a:pPr>
            <a:r>
              <a:rPr lang="en-GB" sz="1100" b="1" dirty="0"/>
              <a:t>Rationale of resource</a:t>
            </a:r>
          </a:p>
          <a:p>
            <a:pPr eaLnBrk="1" hangingPunct="1">
              <a:spcBef>
                <a:spcPct val="0"/>
              </a:spcBef>
            </a:pPr>
            <a:r>
              <a:rPr lang="en-GB" sz="1100" dirty="0"/>
              <a:t>This training resource is designed to educate</a:t>
            </a:r>
            <a:r>
              <a:rPr lang="en-GB" sz="1100" baseline="0" dirty="0"/>
              <a:t> </a:t>
            </a:r>
            <a:r>
              <a:rPr lang="en-GB" sz="1100" dirty="0"/>
              <a:t>health care practitioners involved in delivering</a:t>
            </a:r>
            <a:r>
              <a:rPr lang="en-GB" sz="1100" baseline="0" dirty="0"/>
              <a:t> the childhood flu immunisation programme for the 2020/21 flu season.</a:t>
            </a:r>
            <a:r>
              <a:rPr lang="en-GB" sz="1100" b="1" baseline="0" dirty="0"/>
              <a:t> It focuses solely on the childhood flu programme and the live attenuated intranasal vaccine being offered to children</a:t>
            </a:r>
            <a:r>
              <a:rPr lang="en-GB" sz="1100" baseline="0" dirty="0"/>
              <a:t>. For those healthcare practitioners who will deliver the national programme to all age groups (e.g. Practice Nurses), please also use the slide set that covers the entire national flu immunisation programme (available at https://www.gov.uk/government/collections/annual-flu-programme )</a:t>
            </a:r>
          </a:p>
          <a:p>
            <a:pPr eaLnBrk="1" hangingPunct="1">
              <a:spcBef>
                <a:spcPct val="0"/>
              </a:spcBef>
            </a:pPr>
            <a:endParaRPr lang="en-GB" sz="1100" dirty="0"/>
          </a:p>
          <a:p>
            <a:pPr marL="0" marR="0" indent="0" algn="l" defTabSz="914400" rtl="0" eaLnBrk="1" fontAlgn="base" latinLnBrk="0" hangingPunct="1">
              <a:lnSpc>
                <a:spcPct val="100000"/>
              </a:lnSpc>
              <a:spcBef>
                <a:spcPct val="0"/>
              </a:spcBef>
              <a:spcAft>
                <a:spcPct val="0"/>
              </a:spcAft>
              <a:buClrTx/>
              <a:buSzTx/>
              <a:buFontTx/>
              <a:buNone/>
              <a:tabLst/>
              <a:defRPr/>
            </a:pPr>
            <a:r>
              <a:rPr lang="en-GB" sz="1100" baseline="0" dirty="0"/>
              <a:t>Not all slides in this resource may be required for training – trainers should select slides depending on audience background, role in the programme and previous experience.</a:t>
            </a:r>
          </a:p>
          <a:p>
            <a:pPr eaLnBrk="1" hangingPunct="1">
              <a:spcBef>
                <a:spcPct val="0"/>
              </a:spcBef>
            </a:pPr>
            <a:endParaRPr lang="en-GB" sz="1100" dirty="0"/>
          </a:p>
          <a:p>
            <a:pPr marL="0" marR="0" indent="0" algn="l" defTabSz="914400" rtl="0" eaLnBrk="1" fontAlgn="base" latinLnBrk="0" hangingPunct="1">
              <a:lnSpc>
                <a:spcPct val="100000"/>
              </a:lnSpc>
              <a:spcBef>
                <a:spcPct val="0"/>
              </a:spcBef>
              <a:spcAft>
                <a:spcPct val="0"/>
              </a:spcAft>
              <a:buClrTx/>
              <a:buSzTx/>
              <a:buFontTx/>
              <a:buNone/>
              <a:tabLst/>
              <a:defRPr/>
            </a:pPr>
            <a:r>
              <a:rPr lang="en-GB" sz="1100" b="1" dirty="0"/>
              <a:t>As</a:t>
            </a:r>
            <a:r>
              <a:rPr lang="en-GB" sz="1100" b="1" baseline="0" dirty="0"/>
              <a:t> i</a:t>
            </a:r>
            <a:r>
              <a:rPr lang="en-GB" sz="1100" b="1" dirty="0"/>
              <a:t>t only details the administration of the live intranasal vaccine </a:t>
            </a:r>
            <a:r>
              <a:rPr lang="en-GB" sz="1100" b="0" baseline="0" dirty="0">
                <a:latin typeface="+mn-lt"/>
                <a:ea typeface="ヒラギノ角ゴ Pro W3" pitchFamily="84" charset="-128"/>
                <a:cs typeface="ヒラギノ角ゴ Pro W3" charset="-128"/>
              </a:rPr>
              <a:t>a</a:t>
            </a:r>
            <a:r>
              <a:rPr lang="en-GB" sz="1100" b="0" baseline="0" dirty="0"/>
              <a:t>nd</a:t>
            </a:r>
            <a:r>
              <a:rPr lang="en-GB" sz="1100" b="1" baseline="0" dirty="0"/>
              <a:t> </a:t>
            </a:r>
            <a:r>
              <a:rPr lang="en-GB" sz="1100" dirty="0"/>
              <a:t>does not cover the administration techniques involved in vaccinating with  injected inactivated</a:t>
            </a:r>
            <a:r>
              <a:rPr lang="en-GB" sz="1100" baseline="0" dirty="0"/>
              <a:t> flu vaccines</a:t>
            </a:r>
            <a:r>
              <a:rPr lang="en-GB" sz="1100" dirty="0"/>
              <a:t>,</a:t>
            </a:r>
            <a:r>
              <a:rPr lang="en-GB" sz="1100" baseline="0" dirty="0"/>
              <a:t> </a:t>
            </a:r>
            <a:r>
              <a:rPr lang="en-GB" sz="1100" dirty="0"/>
              <a:t>staff who are required to deliver these vaccinations should refer to their line manager for alternative training.</a:t>
            </a:r>
          </a:p>
          <a:p>
            <a:pPr eaLnBrk="1" hangingPunct="1">
              <a:spcBef>
                <a:spcPct val="0"/>
              </a:spcBef>
            </a:pPr>
            <a:endParaRPr lang="en-GB" sz="1100" dirty="0"/>
          </a:p>
          <a:p>
            <a:pPr eaLnBrk="1" hangingPunct="1">
              <a:spcBef>
                <a:spcPct val="0"/>
              </a:spcBef>
            </a:pPr>
            <a:r>
              <a:rPr lang="en-GB" sz="1100" b="1" dirty="0"/>
              <a:t>Note:  For the purposes of this resource the term ‘influenza’ will be replaced by the term ‘flu’ unless it relates to a specific virus / strain.</a:t>
            </a:r>
          </a:p>
          <a:p>
            <a:pPr eaLnBrk="1" hangingPunct="1">
              <a:spcBef>
                <a:spcPct val="0"/>
              </a:spcBef>
            </a:pPr>
            <a:endParaRPr lang="en-GB" sz="1100" b="1" dirty="0"/>
          </a:p>
        </p:txBody>
      </p:sp>
      <p:sp>
        <p:nvSpPr>
          <p:cNvPr id="72708" name="Slide Number Placeholder 3"/>
          <p:cNvSpPr>
            <a:spLocks noGrp="1"/>
          </p:cNvSpPr>
          <p:nvPr>
            <p:ph type="sldNum" sz="quarter" idx="5"/>
          </p:nvPr>
        </p:nvSpPr>
        <p:spPr bwMode="auto">
          <a:noFill/>
          <a:ln>
            <a:miter lim="800000"/>
            <a:headEnd/>
            <a:tailEnd/>
          </a:ln>
        </p:spPr>
        <p:txBody>
          <a:bodyPr/>
          <a:lstStyle/>
          <a:p>
            <a:fld id="{C20A457B-228D-974B-87B3-F4CE4ACED691}" type="slidenum">
              <a:rPr lang="en-GB"/>
              <a:pPr/>
              <a:t>1</a:t>
            </a:fld>
            <a:endParaRPr lang="en-GB" dirty="0"/>
          </a:p>
        </p:txBody>
      </p:sp>
      <p:sp>
        <p:nvSpPr>
          <p:cNvPr id="72709" name="Header Placeholder 5"/>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r>
              <a:rPr lang="en-GB" dirty="0">
                <a:ea typeface="ＭＳ Ｐゴシック" charset="-128"/>
                <a:cs typeface="ＭＳ Ｐゴシック" charset="-128"/>
              </a:rPr>
              <a:t>DRAFT ONLY - Please see the disclaimer text on slide 1</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xfrm>
            <a:off x="1195388" y="684213"/>
            <a:ext cx="4573587" cy="3429000"/>
          </a:xfrm>
          <a:noFill/>
          <a:ln>
            <a:solidFill>
              <a:srgbClr val="000000"/>
            </a:solidFill>
            <a:miter lim="800000"/>
            <a:headEnd/>
            <a:tailEnd/>
          </a:ln>
        </p:spPr>
      </p:sp>
      <p:sp>
        <p:nvSpPr>
          <p:cNvPr id="83971" name="Notes Placeholder 2"/>
          <p:cNvSpPr>
            <a:spLocks noGrp="1"/>
          </p:cNvSpPr>
          <p:nvPr>
            <p:ph type="body" idx="1"/>
          </p:nvPr>
        </p:nvSpPr>
        <p:spPr bwMode="auto">
          <a:noFill/>
        </p:spPr>
        <p:txBody>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GB" sz="1200" kern="1200" dirty="0">
                <a:solidFill>
                  <a:schemeClr val="tx1"/>
                </a:solidFill>
                <a:effectLst/>
                <a:latin typeface="+mn-lt"/>
                <a:ea typeface="ヒラギノ角ゴ Pro W3" pitchFamily="84" charset="-128"/>
                <a:cs typeface="ヒラギノ角ゴ Pro W3" pitchFamily="84" charset="-128"/>
              </a:rPr>
              <a:t>Serological studies in healthcare professionals have shown that approximately 30 to 50% of flu</a:t>
            </a:r>
            <a:r>
              <a:rPr lang="en-GB" sz="1200" kern="1200" baseline="0" dirty="0">
                <a:solidFill>
                  <a:schemeClr val="tx1"/>
                </a:solidFill>
                <a:effectLst/>
                <a:latin typeface="+mn-lt"/>
                <a:ea typeface="ヒラギノ角ゴ Pro W3" pitchFamily="84" charset="-128"/>
                <a:cs typeface="ヒラギノ角ゴ Pro W3" pitchFamily="84" charset="-128"/>
              </a:rPr>
              <a:t> </a:t>
            </a:r>
            <a:r>
              <a:rPr lang="en-GB" sz="1200" kern="1200" dirty="0">
                <a:solidFill>
                  <a:schemeClr val="tx1"/>
                </a:solidFill>
                <a:effectLst/>
                <a:latin typeface="+mn-lt"/>
                <a:ea typeface="ヒラギノ角ゴ Pro W3" pitchFamily="84" charset="-128"/>
                <a:cs typeface="ヒラギノ角ゴ Pro W3" pitchFamily="84" charset="-128"/>
              </a:rPr>
              <a:t>infections can be asymptomatic</a:t>
            </a:r>
            <a:r>
              <a:rPr lang="en-GB" sz="1200" kern="1200" baseline="30000" dirty="0">
                <a:solidFill>
                  <a:schemeClr val="tx1"/>
                </a:solidFill>
                <a:effectLst/>
                <a:latin typeface="+mn-lt"/>
                <a:ea typeface="ヒラギノ角ゴ Pro W3" pitchFamily="84" charset="-128"/>
                <a:cs typeface="ヒラギノ角ゴ Pro W3" pitchFamily="84" charset="-128"/>
              </a:rPr>
              <a:t>2</a:t>
            </a:r>
            <a:r>
              <a:rPr lang="en-GB" sz="1200" kern="1200" dirty="0">
                <a:solidFill>
                  <a:schemeClr val="tx1"/>
                </a:solidFill>
                <a:effectLst/>
                <a:latin typeface="+mn-lt"/>
                <a:ea typeface="ヒラギノ角ゴ Pro W3" pitchFamily="84" charset="-128"/>
                <a:cs typeface="ヒラギノ角ゴ Pro W3" pitchFamily="84" charset="-128"/>
              </a:rPr>
              <a:t> </a:t>
            </a:r>
            <a:r>
              <a:rPr lang="en-GB" sz="1200" kern="1200" baseline="0" dirty="0">
                <a:solidFill>
                  <a:schemeClr val="tx1"/>
                </a:solidFill>
                <a:effectLst/>
                <a:latin typeface="+mn-lt"/>
                <a:ea typeface="ヒラギノ角ゴ Pro W3" pitchFamily="84" charset="-128"/>
                <a:cs typeface="ヒラギノ角ゴ Pro W3" pitchFamily="84" charset="-128"/>
              </a:rPr>
              <a:t> </a:t>
            </a:r>
            <a:r>
              <a:rPr lang="en-GB" sz="1200" kern="1200" dirty="0">
                <a:solidFill>
                  <a:schemeClr val="tx1"/>
                </a:solidFill>
                <a:effectLst/>
                <a:latin typeface="+mn-lt"/>
                <a:ea typeface="ヒラギノ角ゴ Pro W3" pitchFamily="84" charset="-128"/>
                <a:cs typeface="ヒラギノ角ゴ Pro W3" pitchFamily="84" charset="-128"/>
              </a:rPr>
              <a:t>but the proportion of flu infections that are asymptomatic may vary depending on the characteristics of the influenza strain.</a:t>
            </a:r>
          </a:p>
          <a:p>
            <a:pPr eaLnBrk="1" hangingPunct="1">
              <a:spcBef>
                <a:spcPct val="0"/>
              </a:spcBef>
            </a:pPr>
            <a:endParaRPr lang="en-GB" dirty="0"/>
          </a:p>
          <a:p>
            <a:pPr eaLnBrk="1" hangingPunct="1">
              <a:spcBef>
                <a:spcPct val="0"/>
              </a:spcBef>
            </a:pPr>
            <a:r>
              <a:rPr lang="en-GB" dirty="0"/>
              <a:t>In healthy individuals,</a:t>
            </a:r>
            <a:r>
              <a:rPr lang="en-GB" baseline="0" dirty="0"/>
              <a:t> flu </a:t>
            </a:r>
            <a:r>
              <a:rPr lang="en-GB" dirty="0"/>
              <a:t>is usually unpleasant but self-limiting with recovery within 5-7 days</a:t>
            </a:r>
            <a:r>
              <a:rPr lang="en-GB" baseline="30000" dirty="0"/>
              <a:t>3</a:t>
            </a:r>
            <a:r>
              <a:rPr lang="en-GB" dirty="0"/>
              <a:t>.</a:t>
            </a:r>
          </a:p>
          <a:p>
            <a:pPr eaLnBrk="1" hangingPunct="1">
              <a:spcBef>
                <a:spcPct val="0"/>
              </a:spcBef>
            </a:pPr>
            <a:endParaRPr lang="en-GB" dirty="0"/>
          </a:p>
        </p:txBody>
      </p:sp>
      <p:sp>
        <p:nvSpPr>
          <p:cNvPr id="83972" name="Slide Number Placeholder 3"/>
          <p:cNvSpPr>
            <a:spLocks noGrp="1"/>
          </p:cNvSpPr>
          <p:nvPr>
            <p:ph type="sldNum" sz="quarter" idx="5"/>
          </p:nvPr>
        </p:nvSpPr>
        <p:spPr bwMode="auto">
          <a:noFill/>
          <a:ln>
            <a:miter lim="800000"/>
            <a:headEnd/>
            <a:tailEnd/>
          </a:ln>
        </p:spPr>
        <p:txBody>
          <a:bodyPr/>
          <a:lstStyle/>
          <a:p>
            <a:fld id="{4DDFC57E-31D9-124B-9537-2413AF147630}" type="slidenum">
              <a:rPr lang="en-GB"/>
              <a:pPr/>
              <a:t>12</a:t>
            </a:fld>
            <a:endParaRPr lang="en-GB"/>
          </a:p>
        </p:txBody>
      </p:sp>
      <p:sp>
        <p:nvSpPr>
          <p:cNvPr id="83973" name="Header Placeholder 5"/>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r>
              <a:rPr lang="en-GB">
                <a:ea typeface="ＭＳ Ｐゴシック" charset="-128"/>
                <a:cs typeface="ＭＳ Ｐゴシック" charset="-128"/>
              </a:rPr>
              <a:t>DRAFT ONLY - Please see the disclaimer text on slide 1</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84995" name="Notes Placeholder 2"/>
          <p:cNvSpPr>
            <a:spLocks noGrp="1"/>
          </p:cNvSpPr>
          <p:nvPr>
            <p:ph type="body" idx="1"/>
          </p:nvPr>
        </p:nvSpPr>
        <p:spPr bwMode="auto">
          <a:noFill/>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dirty="0"/>
              <a:t>The risk of serious illness from flu is higher among children under six months of age, older people and those with underlying health conditions such as respiratory disease, cardiac disease or immunosuppression, as well as pregnant women. These groups are at greater risk of complications from flu such as bronchitis or pneumonia</a:t>
            </a:r>
            <a:r>
              <a:rPr lang="en-GB" sz="1200" kern="1200" dirty="0">
                <a:solidFill>
                  <a:schemeClr val="tx1"/>
                </a:solidFill>
                <a:effectLst/>
                <a:latin typeface="+mn-lt"/>
                <a:ea typeface="ヒラギノ角ゴ Pro W3" pitchFamily="84" charset="-128"/>
                <a:cs typeface="ヒラギノ角ゴ Pro W3" pitchFamily="84" charset="-128"/>
              </a:rPr>
              <a:t>. </a:t>
            </a:r>
            <a:endParaRPr lang="en-GB" dirty="0"/>
          </a:p>
        </p:txBody>
      </p:sp>
      <p:sp>
        <p:nvSpPr>
          <p:cNvPr id="84996" name="Slide Number Placeholder 3"/>
          <p:cNvSpPr>
            <a:spLocks noGrp="1"/>
          </p:cNvSpPr>
          <p:nvPr>
            <p:ph type="sldNum" sz="quarter" idx="5"/>
          </p:nvPr>
        </p:nvSpPr>
        <p:spPr bwMode="auto">
          <a:noFill/>
          <a:ln>
            <a:miter lim="800000"/>
            <a:headEnd/>
            <a:tailEnd/>
          </a:ln>
        </p:spPr>
        <p:txBody>
          <a:bodyPr/>
          <a:lstStyle/>
          <a:p>
            <a:fld id="{2C189023-879F-4D4A-A38F-7542818EAC0B}" type="slidenum">
              <a:rPr lang="en-GB"/>
              <a:pPr/>
              <a:t>13</a:t>
            </a:fld>
            <a:endParaRPr lang="en-GB"/>
          </a:p>
        </p:txBody>
      </p:sp>
      <p:sp>
        <p:nvSpPr>
          <p:cNvPr id="84997" name="Header Placeholder 5"/>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r>
              <a:rPr lang="en-GB">
                <a:ea typeface="ＭＳ Ｐゴシック" charset="-128"/>
                <a:cs typeface="ＭＳ Ｐゴシック" charset="-128"/>
              </a:rPr>
              <a:t>DRAFT ONLY - Please see the disclaimer text on slide 1</a:t>
            </a:r>
          </a:p>
        </p:txBody>
      </p:sp>
    </p:spTree>
    <p:extLst>
      <p:ext uri="{BB962C8B-B14F-4D97-AF65-F5344CB8AC3E}">
        <p14:creationId xmlns:p14="http://schemas.microsoft.com/office/powerpoint/2010/main" val="11685006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GB" sz="1200" b="0" i="0" u="none" strike="noStrike" kern="1200" baseline="0" dirty="0">
                <a:solidFill>
                  <a:schemeClr val="tx1"/>
                </a:solidFill>
                <a:latin typeface="+mn-lt"/>
                <a:ea typeface="ヒラギノ角ゴ Pro W3" pitchFamily="84" charset="-128"/>
                <a:cs typeface="ヒラギノ角ゴ Pro W3" pitchFamily="84" charset="-128"/>
              </a:rPr>
              <a:t>The impact of flu on the population varies from year to year and is influenced by changes in the virus that, in turn, influence the proportion of the population that may be susceptible to infection and the severity of the illness. </a:t>
            </a:r>
          </a:p>
          <a:p>
            <a:pPr marL="0" marR="0" indent="0" algn="l" defTabSz="914400" rtl="0" eaLnBrk="0" fontAlgn="base" latinLnBrk="0" hangingPunct="0">
              <a:lnSpc>
                <a:spcPct val="100000"/>
              </a:lnSpc>
              <a:spcBef>
                <a:spcPct val="30000"/>
              </a:spcBef>
              <a:spcAft>
                <a:spcPct val="0"/>
              </a:spcAft>
              <a:buClrTx/>
              <a:buSzTx/>
              <a:buFontTx/>
              <a:buNone/>
              <a:tabLst/>
              <a:defRPr/>
            </a:pPr>
            <a:r>
              <a:rPr lang="en-GB" sz="1200" b="0" i="0" u="none" strike="noStrike" kern="1200" baseline="0" dirty="0">
                <a:solidFill>
                  <a:schemeClr val="tx1"/>
                </a:solidFill>
                <a:latin typeface="+mn-lt"/>
                <a:ea typeface="ヒラギノ角ゴ Pro W3" pitchFamily="84" charset="-128"/>
                <a:cs typeface="ヒラギノ角ゴ Pro W3" pitchFamily="84" charset="-128"/>
              </a:rPr>
              <a:t>The graph shows the r</a:t>
            </a:r>
            <a:r>
              <a:rPr lang="en-GB" sz="1200" dirty="0"/>
              <a:t>ate of influenza/influenza-like illness episodes in England</a:t>
            </a:r>
            <a:r>
              <a:rPr lang="en-GB" sz="1200" b="0" i="0" u="none" strike="noStrike" kern="1200" baseline="0" dirty="0">
                <a:solidFill>
                  <a:schemeClr val="tx1"/>
                </a:solidFill>
                <a:latin typeface="+mn-lt"/>
                <a:ea typeface="ヒラギノ角ゴ Pro W3" pitchFamily="84" charset="-128"/>
                <a:cs typeface="ヒラギノ角ゴ Pro W3" pitchFamily="84" charset="-128"/>
              </a:rPr>
              <a:t> and Wales per 100,000 consultations in primary care for 2010/11 flu season, </a:t>
            </a:r>
            <a:r>
              <a:rPr lang="en-GB" sz="1200" b="0" i="0" u="none" strike="noStrike" kern="1200" baseline="0" dirty="0">
                <a:solidFill>
                  <a:srgbClr val="FF0000"/>
                </a:solidFill>
                <a:latin typeface="+mn-lt"/>
                <a:ea typeface="ヒラギノ角ゴ Pro W3" pitchFamily="84" charset="-128"/>
                <a:cs typeface="ヒラギノ角ゴ Pro W3" pitchFamily="84" charset="-128"/>
              </a:rPr>
              <a:t>2018/19 season and 2019/20 season</a:t>
            </a:r>
            <a:r>
              <a:rPr lang="en-GB" sz="1200" b="0" i="0" u="none" strike="noStrike" kern="1200" baseline="0" dirty="0">
                <a:solidFill>
                  <a:schemeClr val="tx1"/>
                </a:solidFill>
                <a:latin typeface="+mn-lt"/>
                <a:ea typeface="ヒラギノ角ゴ Pro W3" pitchFamily="84" charset="-128"/>
                <a:cs typeface="ヒラギノ角ゴ Pro W3" pitchFamily="84" charset="-128"/>
              </a:rPr>
              <a:t>. The data show that flu viruses circulate each winter season, but the degree of activity varies substantially.</a:t>
            </a:r>
            <a:r>
              <a:rPr lang="en-GB" sz="1200" b="0" i="0" u="none" strike="noStrike" kern="1200" baseline="30000" dirty="0">
                <a:solidFill>
                  <a:schemeClr val="tx1"/>
                </a:solidFill>
                <a:latin typeface="+mn-lt"/>
                <a:ea typeface="ヒラギノ角ゴ Pro W3" pitchFamily="84" charset="-128"/>
                <a:cs typeface="ヒラギノ角ゴ Pro W3" pitchFamily="84" charset="-128"/>
              </a:rPr>
              <a:t>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GB" sz="1200" b="0" i="0" u="none" strike="noStrike" kern="1200" baseline="30000" dirty="0">
              <a:solidFill>
                <a:schemeClr val="tx1"/>
              </a:solidFill>
              <a:latin typeface="+mn-lt"/>
              <a:ea typeface="ヒラギノ角ゴ Pro W3" pitchFamily="84" charset="-128"/>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GB" sz="1200" b="0" i="0" u="none" strike="noStrike" kern="1200" baseline="30000" dirty="0">
              <a:solidFill>
                <a:schemeClr val="tx1"/>
              </a:solidFill>
              <a:latin typeface="+mn-lt"/>
              <a:ea typeface="ヒラギノ角ゴ Pro W3" pitchFamily="84" charset="-128"/>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GB" dirty="0"/>
              <a:t>In the 2018 to 2019 season, low levels of influenza activity in the community were observed in the UK with </a:t>
            </a:r>
            <a:r>
              <a:rPr lang="en-GB" sz="1200" dirty="0">
                <a:solidFill>
                  <a:prstClr val="black"/>
                </a:solidFill>
                <a:latin typeface="Arial" pitchFamily="34" charset="0"/>
              </a:rPr>
              <a:t>A(H1N1)pdm09 being the dominant influenza A sub-type, later followed by A(H3N2).</a:t>
            </a:r>
            <a:r>
              <a:rPr lang="en-GB" dirty="0"/>
              <a:t> P</a:t>
            </a:r>
            <a:r>
              <a:rPr kumimoji="0" lang="en-GB" sz="1200" b="0" i="0" u="none" strike="noStrike" kern="1200" cap="none" spc="0" normalizeH="0" baseline="0" noProof="0" dirty="0" err="1">
                <a:ln>
                  <a:noFill/>
                </a:ln>
                <a:solidFill>
                  <a:prstClr val="black"/>
                </a:solidFill>
                <a:effectLst/>
                <a:uLnTx/>
                <a:uFillTx/>
                <a:latin typeface="Arial" pitchFamily="34" charset="0"/>
                <a:ea typeface="ヒラギノ角ゴ Pro W3" pitchFamily="84" charset="-128"/>
              </a:rPr>
              <a:t>eak</a:t>
            </a:r>
            <a:r>
              <a:rPr kumimoji="0" lang="en-GB" sz="1200" b="0" i="0" u="none" strike="noStrike" kern="1200" cap="none" spc="0" normalizeH="0" baseline="0" noProof="0" dirty="0">
                <a:ln>
                  <a:noFill/>
                </a:ln>
                <a:solidFill>
                  <a:prstClr val="black"/>
                </a:solidFill>
                <a:effectLst/>
                <a:uLnTx/>
                <a:uFillTx/>
                <a:latin typeface="Arial" pitchFamily="34" charset="0"/>
                <a:ea typeface="ヒラギノ角ゴ Pro W3" pitchFamily="84" charset="-128"/>
              </a:rPr>
              <a:t> </a:t>
            </a:r>
            <a:r>
              <a:rPr lang="en-GB" sz="1200" dirty="0">
                <a:solidFill>
                  <a:prstClr val="black"/>
                </a:solidFill>
              </a:rPr>
              <a:t>hospitalisation</a:t>
            </a:r>
            <a:r>
              <a:rPr kumimoji="0" lang="en-GB" sz="1200" b="0" i="0" u="none" strike="noStrike" kern="1200" cap="none" spc="0" normalizeH="0" baseline="0" noProof="0" dirty="0">
                <a:ln>
                  <a:noFill/>
                </a:ln>
                <a:solidFill>
                  <a:prstClr val="black"/>
                </a:solidFill>
                <a:effectLst/>
                <a:uLnTx/>
                <a:uFillTx/>
                <a:latin typeface="Arial" pitchFamily="34" charset="0"/>
                <a:ea typeface="ヒラギノ角ゴ Pro W3" pitchFamily="84" charset="-128"/>
              </a:rPr>
              <a:t> rates were slightly lower than seen in the 2017/18 season,</a:t>
            </a:r>
            <a:r>
              <a:rPr kumimoji="0" lang="en-GB" sz="1200" b="0" i="0" u="none" strike="noStrike" kern="1200" cap="none" spc="0" normalizeH="0" noProof="0" dirty="0">
                <a:ln>
                  <a:noFill/>
                </a:ln>
                <a:solidFill>
                  <a:prstClr val="black"/>
                </a:solidFill>
                <a:effectLst/>
                <a:uLnTx/>
                <a:uFillTx/>
                <a:latin typeface="Arial" pitchFamily="34" charset="0"/>
                <a:ea typeface="ヒラギノ角ゴ Pro W3" pitchFamily="84" charset="-128"/>
              </a:rPr>
              <a:t> though they still reached high impact</a:t>
            </a:r>
            <a:r>
              <a:rPr kumimoji="0" lang="en-GB" sz="1200" b="0" i="0" u="none" strike="noStrike" kern="1200" cap="none" spc="0" normalizeH="0" baseline="0" noProof="0" dirty="0">
                <a:ln>
                  <a:noFill/>
                </a:ln>
                <a:solidFill>
                  <a:prstClr val="black"/>
                </a:solidFill>
                <a:effectLst/>
                <a:uLnTx/>
                <a:uFillTx/>
                <a:latin typeface="Arial" pitchFamily="34" charset="0"/>
                <a:ea typeface="ヒラギノ角ゴ Pro W3" pitchFamily="84" charset="-128"/>
              </a:rPr>
              <a:t>. The burden of hospitalisation for flu was mainly in middle-age and older adults. Peak ICU rates were similar to last flu season – reaching high impact with the burden mainly in young and middle-age adults.</a:t>
            </a:r>
          </a:p>
          <a:p>
            <a:pPr marL="0" marR="0" indent="0" algn="l" defTabSz="914400" rtl="0" eaLnBrk="0" fontAlgn="base" latinLnBrk="0" hangingPunct="0">
              <a:lnSpc>
                <a:spcPct val="100000"/>
              </a:lnSpc>
              <a:spcBef>
                <a:spcPct val="30000"/>
              </a:spcBef>
              <a:spcAft>
                <a:spcPct val="0"/>
              </a:spcAft>
              <a:buClrTx/>
              <a:buSzTx/>
              <a:buFontTx/>
              <a:buNone/>
              <a:tabLst/>
              <a:defRPr/>
            </a:pPr>
            <a:endParaRPr lang="en-GB" dirty="0"/>
          </a:p>
          <a:p>
            <a:pPr marL="0" marR="0" indent="0" algn="l" defTabSz="914400" rtl="0" eaLnBrk="0" fontAlgn="base" latinLnBrk="0" hangingPunct="0">
              <a:lnSpc>
                <a:spcPct val="100000"/>
              </a:lnSpc>
              <a:spcBef>
                <a:spcPct val="30000"/>
              </a:spcBef>
              <a:spcAft>
                <a:spcPct val="0"/>
              </a:spcAft>
              <a:buClrTx/>
              <a:buSzTx/>
              <a:buFontTx/>
              <a:buNone/>
              <a:tabLst/>
              <a:defRPr/>
            </a:pPr>
            <a:r>
              <a:rPr lang="en-GB" dirty="0"/>
              <a:t>In the 2019 to 2020 season, </a:t>
            </a:r>
            <a:r>
              <a:rPr lang="en-GB" sz="1200" dirty="0"/>
              <a:t>activity started to increase from week 47, </a:t>
            </a:r>
            <a:r>
              <a:rPr lang="en-GB" sz="1200" kern="1200" dirty="0">
                <a:solidFill>
                  <a:schemeClr val="tx1"/>
                </a:solidFill>
                <a:effectLst/>
                <a:latin typeface="+mn-lt"/>
                <a:ea typeface="ヒラギノ角ゴ Pro W3" pitchFamily="84" charset="-128"/>
                <a:cs typeface="ヒラギノ角ゴ Pro W3" pitchFamily="84" charset="-128"/>
              </a:rPr>
              <a:t>low levels of activity were seen in England, and medium levels in Scotland, Northern Ireland and Wales.</a:t>
            </a:r>
            <a:endParaRPr lang="en-GB"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kern="1200" dirty="0">
                <a:solidFill>
                  <a:schemeClr val="tx1"/>
                </a:solidFill>
                <a:effectLst/>
                <a:latin typeface="+mn-lt"/>
                <a:ea typeface="ヒラギノ角ゴ Pro W3" pitchFamily="84" charset="-128"/>
                <a:cs typeface="ヒラギノ角ゴ Pro W3" pitchFamily="84" charset="-128"/>
              </a:rPr>
              <a:t>Influenza transmission resulted in medium impact through secondary care indicators (hospitalisations and ICU/HDU admissions). Peak admission rates of influenza to hospital and ICU/HDU were similar or lower than seen in the 2018 to 2019 and 2017 to 2018 seasons but higher than all other seasons since 2010 to 2011.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14</a:t>
            </a:fld>
            <a:endParaRPr lang="en-US"/>
          </a:p>
        </p:txBody>
      </p:sp>
    </p:spTree>
    <p:extLst>
      <p:ext uri="{BB962C8B-B14F-4D97-AF65-F5344CB8AC3E}">
        <p14:creationId xmlns:p14="http://schemas.microsoft.com/office/powerpoint/2010/main" val="16102814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86019" name="Notes Placeholder 2"/>
          <p:cNvSpPr>
            <a:spLocks noGrp="1"/>
          </p:cNvSpPr>
          <p:nvPr>
            <p:ph type="body" idx="1"/>
          </p:nvPr>
        </p:nvSpPr>
        <p:spPr bwMode="auto">
          <a:noFill/>
        </p:spPr>
        <p:txBody>
          <a:bodyPr/>
          <a:lstStyle/>
          <a:p>
            <a:r>
              <a:rPr lang="en-GB" sz="1200" kern="1200" dirty="0">
                <a:solidFill>
                  <a:schemeClr val="tx1"/>
                </a:solidFill>
                <a:effectLst/>
                <a:latin typeface="+mn-lt"/>
                <a:ea typeface="ヒラギノ角ゴ Pro W3" pitchFamily="84" charset="-128"/>
                <a:cs typeface="ヒラギノ角ゴ Pro W3" pitchFamily="84" charset="-128"/>
              </a:rPr>
              <a:t>In the 2020/21 flu season, flu vaccine should be offered to all children including those in school year 7 so includes children who are aged two to eleven years old (but not twelve years or older) on 31 August 2020. It should also be offered to children from six months of age in clinical risk groups</a:t>
            </a:r>
          </a:p>
        </p:txBody>
      </p:sp>
      <p:sp>
        <p:nvSpPr>
          <p:cNvPr id="86020" name="Slide Number Placeholder 3"/>
          <p:cNvSpPr>
            <a:spLocks noGrp="1"/>
          </p:cNvSpPr>
          <p:nvPr>
            <p:ph type="sldNum" sz="quarter" idx="5"/>
          </p:nvPr>
        </p:nvSpPr>
        <p:spPr bwMode="auto">
          <a:noFill/>
          <a:ln>
            <a:miter lim="800000"/>
            <a:headEnd/>
            <a:tailEnd/>
          </a:ln>
        </p:spPr>
        <p:txBody>
          <a:bodyPr/>
          <a:lstStyle/>
          <a:p>
            <a:fld id="{7A7B2F2E-796C-1B47-9A23-D7F90DF216CB}" type="slidenum">
              <a:rPr lang="en-GB"/>
              <a:pPr/>
              <a:t>15</a:t>
            </a:fld>
            <a:endParaRPr lang="en-GB"/>
          </a:p>
        </p:txBody>
      </p:sp>
      <p:sp>
        <p:nvSpPr>
          <p:cNvPr id="86021" name="Header Placeholder 5"/>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r>
              <a:rPr lang="en-GB">
                <a:ea typeface="ＭＳ Ｐゴシック" charset="-128"/>
                <a:cs typeface="ＭＳ Ｐゴシック" charset="-128"/>
              </a:rPr>
              <a:t>DRAFT ONLY - Please see the disclaimer text on slide 1</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87043" name="Notes Placeholder 2"/>
          <p:cNvSpPr>
            <a:spLocks noGrp="1"/>
          </p:cNvSpPr>
          <p:nvPr>
            <p:ph type="body" idx="1"/>
          </p:nvPr>
        </p:nvSpPr>
        <p:spPr bwMode="auto">
          <a:noFill/>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dirty="0"/>
              <a:t>During the 2020/21 flu programme, the vaccine will also be offered to children in school year 7.</a:t>
            </a:r>
          </a:p>
          <a:p>
            <a:pPr marL="0" marR="0" indent="0" algn="l" defTabSz="914400" rtl="0" eaLnBrk="0" fontAlgn="base" latinLnBrk="0" hangingPunct="0">
              <a:lnSpc>
                <a:spcPct val="100000"/>
              </a:lnSpc>
              <a:spcBef>
                <a:spcPct val="30000"/>
              </a:spcBef>
              <a:spcAft>
                <a:spcPct val="0"/>
              </a:spcAft>
              <a:buClrTx/>
              <a:buSzTx/>
              <a:buFontTx/>
              <a:buNone/>
              <a:tabLst/>
              <a:defRPr/>
            </a:pPr>
            <a:r>
              <a:rPr lang="en-GB" dirty="0"/>
              <a:t>In 2013/14, flu vaccinations were offered to primary school-aged children in a cross-section of urban, rural and inner city settings. These</a:t>
            </a:r>
            <a:r>
              <a:rPr lang="en-GB" baseline="0" dirty="0"/>
              <a:t> pilots continued in 2014/15  and there were</a:t>
            </a:r>
            <a:r>
              <a:rPr lang="en-GB" dirty="0"/>
              <a:t> also further pilots for children in years 7 and 8 (aged around 11 to 13 years) in selected secondary schools around the country.</a:t>
            </a:r>
          </a:p>
          <a:p>
            <a:r>
              <a:rPr lang="en-GB" dirty="0"/>
              <a:t>In 2015/16</a:t>
            </a:r>
            <a:r>
              <a:rPr lang="en-GB" baseline="0" dirty="0"/>
              <a:t> , 2016/17, 2017/18 and 2018/19, </a:t>
            </a:r>
            <a:r>
              <a:rPr lang="en-GB" dirty="0"/>
              <a:t>flu</a:t>
            </a:r>
            <a:r>
              <a:rPr lang="en-GB" baseline="0" dirty="0"/>
              <a:t> vaccine was offered to all primary school aged children (school years 1 to 6) in the areas that participated in the former primary school pilots.</a:t>
            </a:r>
          </a:p>
          <a:p>
            <a:r>
              <a:rPr lang="en-GB" sz="1200" b="0" i="0" u="none" strike="noStrike" kern="1200" baseline="0" dirty="0">
                <a:solidFill>
                  <a:schemeClr val="tx1"/>
                </a:solidFill>
                <a:latin typeface="+mn-lt"/>
                <a:ea typeface="ヒラギノ角ゴ Pro W3" pitchFamily="84" charset="-128"/>
                <a:cs typeface="ヒラギノ角ゴ Pro W3" pitchFamily="84" charset="-128"/>
              </a:rPr>
              <a:t>The pilots tested a variety of delivery methods and have mostly been in primary schools, with some working through general practice and community pharmacies. </a:t>
            </a:r>
          </a:p>
          <a:p>
            <a:endParaRPr lang="en-GB" dirty="0"/>
          </a:p>
          <a:p>
            <a:r>
              <a:rPr lang="en-GB" dirty="0"/>
              <a:t>The function of partial implementation and pilots is to test the delivery mechanisms to ensure successful implementation of the programme and not the vaccine itself - which was extensively tested prior to it’s launch in the United States market</a:t>
            </a:r>
            <a:r>
              <a:rPr lang="en-GB" baseline="0" dirty="0"/>
              <a:t> and subsequently used in the US for over ten years.</a:t>
            </a:r>
            <a:endParaRPr lang="en-GB" dirty="0"/>
          </a:p>
          <a:p>
            <a:endParaRPr lang="en-GB" dirty="0"/>
          </a:p>
          <a:p>
            <a:r>
              <a:rPr lang="en-GB" dirty="0"/>
              <a:t> </a:t>
            </a:r>
            <a:endParaRPr lang="en-GB" sz="1200" b="0" i="0" u="none" strike="noStrike" kern="1200" baseline="0" dirty="0">
              <a:solidFill>
                <a:schemeClr val="tx1"/>
              </a:solidFill>
              <a:latin typeface="+mn-lt"/>
              <a:ea typeface="ヒラギノ角ゴ Pro W3" pitchFamily="84" charset="-128"/>
              <a:cs typeface="ヒラギノ角ゴ Pro W3" pitchFamily="84" charset="-128"/>
            </a:endParaRPr>
          </a:p>
          <a:p>
            <a:endParaRPr lang="en-GB" sz="1200" b="0" i="0" u="none" strike="noStrike" kern="1200" baseline="0" dirty="0">
              <a:solidFill>
                <a:schemeClr val="tx1"/>
              </a:solidFill>
              <a:latin typeface="+mn-lt"/>
              <a:ea typeface="ヒラギノ角ゴ Pro W3" pitchFamily="84" charset="-128"/>
              <a:cs typeface="ヒラギノ角ゴ Pro W3" pitchFamily="84" charset="-128"/>
            </a:endParaRPr>
          </a:p>
        </p:txBody>
      </p:sp>
      <p:sp>
        <p:nvSpPr>
          <p:cNvPr id="87044" name="Slide Number Placeholder 3"/>
          <p:cNvSpPr>
            <a:spLocks noGrp="1"/>
          </p:cNvSpPr>
          <p:nvPr>
            <p:ph type="sldNum" sz="quarter" idx="5"/>
          </p:nvPr>
        </p:nvSpPr>
        <p:spPr bwMode="auto">
          <a:noFill/>
          <a:ln>
            <a:miter lim="800000"/>
            <a:headEnd/>
            <a:tailEnd/>
          </a:ln>
        </p:spPr>
        <p:txBody>
          <a:bodyPr/>
          <a:lstStyle/>
          <a:p>
            <a:fld id="{BC2BE3AC-B4B4-3F4B-B712-0579B69C182E}" type="slidenum">
              <a:rPr lang="en-GB"/>
              <a:pPr/>
              <a:t>16</a:t>
            </a:fld>
            <a:endParaRPr lang="en-GB"/>
          </a:p>
        </p:txBody>
      </p:sp>
      <p:sp>
        <p:nvSpPr>
          <p:cNvPr id="87045" name="Header Placeholder 5"/>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r>
              <a:rPr lang="en-GB">
                <a:ea typeface="ＭＳ Ｐゴシック" charset="-128"/>
                <a:cs typeface="ＭＳ Ｐゴシック" charset="-128"/>
              </a:rPr>
              <a:t>DRAFT ONLY - Please see the disclaimer text on slide 1</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89091" name="Rectangle 3"/>
          <p:cNvSpPr>
            <a:spLocks noGrp="1"/>
          </p:cNvSpPr>
          <p:nvPr>
            <p:ph type="body" idx="1"/>
          </p:nvPr>
        </p:nvSpPr>
        <p:spPr bwMode="auto">
          <a:noFill/>
        </p:spPr>
        <p:txBody>
          <a:bodyPr/>
          <a:lstStyle/>
          <a:p>
            <a:r>
              <a:rPr lang="en-GB" sz="1200" b="0" i="0" u="none" strike="noStrike" kern="1200" baseline="0" dirty="0">
                <a:solidFill>
                  <a:schemeClr val="tx1"/>
                </a:solidFill>
                <a:latin typeface="+mn-lt"/>
                <a:ea typeface="ヒラギノ角ゴ Pro W3" pitchFamily="84" charset="-128"/>
                <a:cs typeface="ヒラギノ角ゴ Pro W3" pitchFamily="84" charset="-128"/>
              </a:rPr>
              <a:t>In July 2012, the JCVI recommended extending the annual flu programme to include healthy children aged 2 to their 17</a:t>
            </a:r>
            <a:r>
              <a:rPr lang="en-GB" sz="1200" b="0" i="0" u="none" strike="noStrike" kern="1200" baseline="30000" dirty="0">
                <a:solidFill>
                  <a:schemeClr val="tx1"/>
                </a:solidFill>
                <a:latin typeface="+mn-lt"/>
                <a:ea typeface="ヒラギノ角ゴ Pro W3" pitchFamily="84" charset="-128"/>
                <a:cs typeface="ヒラギノ角ゴ Pro W3" pitchFamily="84" charset="-128"/>
              </a:rPr>
              <a:t>th</a:t>
            </a:r>
            <a:r>
              <a:rPr lang="en-GB" sz="1200" b="0" i="0" u="none" strike="noStrike" kern="1200" baseline="0" dirty="0">
                <a:solidFill>
                  <a:schemeClr val="tx1"/>
                </a:solidFill>
                <a:latin typeface="+mn-lt"/>
                <a:ea typeface="ヒラギノ角ゴ Pro W3" pitchFamily="84" charset="-128"/>
                <a:cs typeface="ヒラギノ角ゴ Pro W3" pitchFamily="84" charset="-128"/>
              </a:rPr>
              <a:t> birthday in order both to lower the potentially serious impact of flu in vaccinated children and also to have a more profound effect on flu transmission</a:t>
            </a:r>
            <a:r>
              <a:rPr lang="en-GB" sz="1200" b="0" i="0" u="none" strike="noStrike" kern="1200" baseline="30000" dirty="0">
                <a:solidFill>
                  <a:schemeClr val="tx1"/>
                </a:solidFill>
                <a:latin typeface="+mn-lt"/>
                <a:ea typeface="ヒラギノ角ゴ Pro W3" pitchFamily="84" charset="-128"/>
                <a:cs typeface="ヒラギノ角ゴ Pro W3" pitchFamily="84" charset="-128"/>
              </a:rPr>
              <a:t>1</a:t>
            </a:r>
            <a:r>
              <a:rPr lang="en-GB" sz="1200" b="0" i="0" u="none" strike="noStrike" kern="1200" baseline="0" dirty="0">
                <a:solidFill>
                  <a:schemeClr val="tx1"/>
                </a:solidFill>
                <a:latin typeface="+mn-lt"/>
                <a:ea typeface="ヒラギノ角ゴ Pro W3" pitchFamily="84" charset="-128"/>
                <a:cs typeface="ヒラギノ角ゴ Pro W3" pitchFamily="84" charset="-128"/>
              </a:rPr>
              <a:t>. Children are the main source of transmission in the population, and extending the flu programme to include healthy children should therefore reduce the spread of infection from children to other children, to adults and to those in clinical risk groups of any age.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GB" dirty="0"/>
          </a:p>
          <a:p>
            <a:endParaRPr lang="en-GB" dirty="0"/>
          </a:p>
        </p:txBody>
      </p:sp>
      <p:sp>
        <p:nvSpPr>
          <p:cNvPr id="89092"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r>
              <a:rPr lang="en-GB">
                <a:ea typeface="ＭＳ Ｐゴシック" charset="-128"/>
                <a:cs typeface="ＭＳ Ｐゴシック" charset="-128"/>
              </a:rPr>
              <a:t>DRAFT ONLY - Please see the disclaimer text on slide 1</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92163" name="Rectangle 3"/>
          <p:cNvSpPr>
            <a:spLocks noGrp="1"/>
          </p:cNvSpPr>
          <p:nvPr>
            <p:ph type="body" idx="1"/>
          </p:nvPr>
        </p:nvSpPr>
        <p:spPr bwMode="auto">
          <a:noFill/>
        </p:spPr>
        <p:txBody>
          <a:bodyPr/>
          <a:lstStyle/>
          <a:p>
            <a:pPr>
              <a:lnSpc>
                <a:spcPct val="90000"/>
              </a:lnSpc>
              <a:buFont typeface="Arial"/>
              <a:buChar char="•"/>
            </a:pPr>
            <a:r>
              <a:rPr lang="en-GB" dirty="0">
                <a:latin typeface="Arial" charset="0"/>
                <a:ea typeface="ヒラギノ角ゴ Pro W3" charset="-128"/>
                <a:cs typeface="ヒラギノ角ゴ Pro W3" charset="-128"/>
              </a:rPr>
              <a:t>Average influenza season: estimated 0.3% to 9.8% of 0-14 year old children present to a GP with flu</a:t>
            </a:r>
            <a:r>
              <a:rPr lang="en-GB" baseline="30000" dirty="0">
                <a:latin typeface="Arial" charset="0"/>
                <a:ea typeface="ヒラギノ角ゴ Pro W3" charset="-128"/>
                <a:cs typeface="ヒラギノ角ゴ Pro W3" charset="-128"/>
              </a:rPr>
              <a:t>5</a:t>
            </a:r>
          </a:p>
          <a:p>
            <a:pPr>
              <a:lnSpc>
                <a:spcPct val="90000"/>
              </a:lnSpc>
              <a:buFont typeface="Arial"/>
              <a:buChar char="•"/>
            </a:pPr>
            <a:r>
              <a:rPr lang="en-GB" dirty="0">
                <a:latin typeface="Arial" charset="0"/>
                <a:ea typeface="ヒラギノ角ゴ Pro W3" charset="-128"/>
                <a:cs typeface="ヒラギノ角ゴ Pro W3" charset="-128"/>
              </a:rPr>
              <a:t>Incidence rates can be markedly higher in the younger age groups</a:t>
            </a:r>
          </a:p>
          <a:p>
            <a:pPr>
              <a:lnSpc>
                <a:spcPct val="90000"/>
              </a:lnSpc>
              <a:buFont typeface="Arial"/>
              <a:buChar char="•"/>
            </a:pPr>
            <a:r>
              <a:rPr lang="en-GB" dirty="0">
                <a:latin typeface="Arial" charset="0"/>
                <a:ea typeface="ヒラギノ角ゴ Pro W3" charset="-128"/>
                <a:cs typeface="ヒラギノ角ゴ Pro W3" charset="-128"/>
              </a:rPr>
              <a:t>Flu associated hospitalisation rates</a:t>
            </a:r>
            <a:r>
              <a:rPr lang="en-GB" baseline="30000" dirty="0">
                <a:latin typeface="Arial" charset="0"/>
                <a:ea typeface="ヒラギノ角ゴ Pro W3" charset="-128"/>
                <a:cs typeface="ヒラギノ角ゴ Pro W3" charset="-128"/>
              </a:rPr>
              <a:t>6-10</a:t>
            </a:r>
            <a:r>
              <a:rPr lang="en-GB" dirty="0">
                <a:latin typeface="Arial" charset="0"/>
                <a:ea typeface="ヒラギノ角ゴ Pro W3" charset="-128"/>
                <a:cs typeface="ヒラギノ角ゴ Pro W3" charset="-128"/>
              </a:rPr>
              <a:t>: </a:t>
            </a:r>
          </a:p>
          <a:p>
            <a:pPr>
              <a:lnSpc>
                <a:spcPct val="90000"/>
              </a:lnSpc>
              <a:buFont typeface="Arial"/>
              <a:buNone/>
            </a:pPr>
            <a:r>
              <a:rPr lang="en-GB" dirty="0">
                <a:latin typeface="Arial" charset="0"/>
                <a:ea typeface="ヒラギノ角ゴ Pro W3" charset="-128"/>
                <a:cs typeface="ヒラギノ角ゴ Pro W3" charset="-128"/>
              </a:rPr>
              <a:t>	 - 83-1,038/ 100,000 children 0-59 months old (highest in &lt;6 months)</a:t>
            </a:r>
          </a:p>
          <a:p>
            <a:pPr>
              <a:lnSpc>
                <a:spcPct val="90000"/>
              </a:lnSpc>
            </a:pPr>
            <a:r>
              <a:rPr lang="en-GB" dirty="0">
                <a:latin typeface="Arial" charset="0"/>
                <a:ea typeface="ヒラギノ角ゴ Pro W3" charset="-128"/>
                <a:cs typeface="ヒラギノ角ゴ Pro W3" charset="-128"/>
              </a:rPr>
              <a:t>	 - 16-210/100,000 children 5-17 years</a:t>
            </a:r>
          </a:p>
          <a:p>
            <a:pPr>
              <a:lnSpc>
                <a:spcPct val="90000"/>
              </a:lnSpc>
              <a:buFont typeface="Arial"/>
              <a:buChar char="•"/>
            </a:pPr>
            <a:r>
              <a:rPr lang="en-GB" dirty="0">
                <a:latin typeface="Arial" charset="0"/>
                <a:ea typeface="ヒラギノ角ゴ Pro W3" charset="-128"/>
                <a:cs typeface="ヒラギノ角ゴ Pro W3" charset="-128"/>
              </a:rPr>
              <a:t>Children more vulnerable to infection than adults when exposed</a:t>
            </a:r>
            <a:endParaRPr lang="en-GB" baseline="30000" dirty="0">
              <a:latin typeface="Arial" charset="0"/>
              <a:ea typeface="ヒラギノ角ゴ Pro W3" charset="-128"/>
              <a:cs typeface="ヒラギノ角ゴ Pro W3" charset="-128"/>
            </a:endParaRPr>
          </a:p>
          <a:p>
            <a:pPr>
              <a:lnSpc>
                <a:spcPct val="90000"/>
              </a:lnSpc>
              <a:buFont typeface="Arial"/>
              <a:buChar char="•"/>
            </a:pPr>
            <a:r>
              <a:rPr lang="en-GB" dirty="0">
                <a:latin typeface="Arial" charset="0"/>
                <a:ea typeface="ヒラギノ角ゴ Pro W3" charset="-128"/>
                <a:cs typeface="ヒラギノ角ゴ Pro W3" charset="-128"/>
              </a:rPr>
              <a:t>Children with flu contribute to the burden of flu in all age groups because they are more likely to pass on the infection than adults</a:t>
            </a:r>
            <a:endParaRPr lang="en-GB" baseline="30000" dirty="0">
              <a:latin typeface="Arial" charset="0"/>
              <a:ea typeface="ヒラギノ角ゴ Pro W3" charset="-128"/>
              <a:cs typeface="ヒラギノ角ゴ Pro W3" charset="-128"/>
            </a:endParaRPr>
          </a:p>
          <a:p>
            <a:pPr marL="228600" indent="-228600">
              <a:lnSpc>
                <a:spcPct val="80000"/>
              </a:lnSpc>
            </a:pPr>
            <a:endParaRPr lang="en-GB" i="1" dirty="0"/>
          </a:p>
        </p:txBody>
      </p:sp>
      <p:sp>
        <p:nvSpPr>
          <p:cNvPr id="92164"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r>
              <a:rPr lang="en-GB">
                <a:ea typeface="ＭＳ Ｐゴシック" charset="-128"/>
                <a:cs typeface="ＭＳ Ｐゴシック" charset="-128"/>
              </a:rPr>
              <a:t>DRAFT ONLY - Please see the disclaimer text on slide 1</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90115" name="Rectangle 3"/>
          <p:cNvSpPr>
            <a:spLocks noGrp="1"/>
          </p:cNvSpPr>
          <p:nvPr>
            <p:ph type="body" idx="1"/>
          </p:nvPr>
        </p:nvSpPr>
        <p:spPr bwMode="auto">
          <a:noFill/>
        </p:spPr>
        <p:txBody>
          <a:bodyPr/>
          <a:lstStyle/>
          <a:p>
            <a:pPr marL="0" indent="0"/>
            <a:r>
              <a:rPr lang="en-GB" dirty="0">
                <a:latin typeface="Arial" charset="0"/>
                <a:ea typeface="ヒラギノ角ゴ Pro W3" charset="-128"/>
                <a:cs typeface="ヒラギノ角ゴ Pro W3" charset="-128"/>
              </a:rPr>
              <a:t>Studies commissioned by the JCVI</a:t>
            </a:r>
            <a:r>
              <a:rPr lang="en-GB" baseline="30000" dirty="0">
                <a:latin typeface="Arial" charset="0"/>
                <a:ea typeface="ヒラギノ角ゴ Pro W3" charset="-128"/>
                <a:cs typeface="ヒラギノ角ゴ Pro W3" charset="-128"/>
              </a:rPr>
              <a:t> 11  </a:t>
            </a:r>
            <a:r>
              <a:rPr lang="en-GB" dirty="0">
                <a:latin typeface="Arial" charset="0"/>
                <a:ea typeface="ヒラギノ角ゴ Pro W3" charset="-128"/>
                <a:cs typeface="ヒラギノ角ゴ Pro W3" charset="-128"/>
              </a:rPr>
              <a:t>suggest that despite the high cost, extending the flu vaccination programme to low risk children is:</a:t>
            </a:r>
          </a:p>
          <a:p>
            <a:pPr marL="0" indent="0">
              <a:buFont typeface="Arial"/>
              <a:buChar char="•"/>
            </a:pPr>
            <a:r>
              <a:rPr lang="en-GB" dirty="0">
                <a:latin typeface="Arial" charset="0"/>
                <a:ea typeface="ヒラギノ角ゴ Pro W3" charset="-128"/>
                <a:cs typeface="ヒラギノ角ゴ Pro W3" charset="-128"/>
              </a:rPr>
              <a:t>Highly likely to be cost-effective</a:t>
            </a:r>
          </a:p>
          <a:p>
            <a:pPr marL="0" indent="0">
              <a:buFont typeface="Arial"/>
              <a:buChar char="•"/>
            </a:pPr>
            <a:r>
              <a:rPr lang="en-GB" dirty="0">
                <a:latin typeface="Arial" charset="0"/>
                <a:ea typeface="ヒラギノ角ゴ Pro W3" charset="-128"/>
                <a:cs typeface="ヒラギノ角ゴ Pro W3" charset="-128"/>
              </a:rPr>
              <a:t>Well below the established cost-effectiveness threshold when indirect protection to the whole population is taken into account, particularly over the longer-term </a:t>
            </a:r>
          </a:p>
          <a:p>
            <a:endParaRPr lang="en-GB" dirty="0"/>
          </a:p>
        </p:txBody>
      </p:sp>
      <p:sp>
        <p:nvSpPr>
          <p:cNvPr id="90116"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r>
              <a:rPr lang="en-GB">
                <a:ea typeface="ＭＳ Ｐゴシック" charset="-128"/>
                <a:cs typeface="ＭＳ Ｐゴシック" charset="-128"/>
              </a:rPr>
              <a:t>DRAFT ONLY - Please see the disclaimer text on slide 1</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GB" sz="1200" i="0" kern="1200" dirty="0">
              <a:solidFill>
                <a:schemeClr val="tx1"/>
              </a:solidFill>
              <a:effectLst/>
              <a:latin typeface="+mn-lt"/>
              <a:ea typeface="ヒラギノ角ゴ Pro W3" pitchFamily="84" charset="-128"/>
              <a:cs typeface="ヒラギノ角ゴ Pro W3" pitchFamily="84" charset="-128"/>
            </a:endParaRPr>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21</a:t>
            </a:fld>
            <a:endParaRPr lang="en-US"/>
          </a:p>
        </p:txBody>
      </p:sp>
    </p:spTree>
    <p:extLst>
      <p:ext uri="{BB962C8B-B14F-4D97-AF65-F5344CB8AC3E}">
        <p14:creationId xmlns:p14="http://schemas.microsoft.com/office/powerpoint/2010/main" val="6131048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Uptake was 44.9% for all those at risk aged 6 months to 64 years. This compares to 48.9% in 2018/19 48.6% in 2016/17, 45.1% in 2015/2016 and 50.3% in 2014/2015</a:t>
            </a:r>
            <a:endParaRPr lang="en-GB" sz="1200" b="0" i="0" u="none" strike="noStrike" kern="1200" baseline="0" dirty="0">
              <a:solidFill>
                <a:schemeClr val="tx1"/>
              </a:solidFill>
              <a:latin typeface="+mn-lt"/>
              <a:ea typeface="ヒラギノ角ゴ Pro W3" pitchFamily="84" charset="-128"/>
              <a:cs typeface="ヒラギノ角ゴ Pro W3" pitchFamily="84" charset="-128"/>
            </a:endParaRPr>
          </a:p>
          <a:p>
            <a:endParaRPr lang="en-GB" sz="1200" b="0" i="0" u="none" strike="noStrike" kern="1200" baseline="0" dirty="0">
              <a:solidFill>
                <a:schemeClr val="tx1"/>
              </a:solidFill>
              <a:latin typeface="+mn-lt"/>
              <a:ea typeface="ヒラギノ角ゴ Pro W3" pitchFamily="84" charset="-128"/>
              <a:cs typeface="ヒラギノ角ゴ Pro W3" pitchFamily="84" charset="-128"/>
            </a:endParaRPr>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22</a:t>
            </a:fld>
            <a:endParaRPr lang="en-US"/>
          </a:p>
        </p:txBody>
      </p:sp>
    </p:spTree>
    <p:extLst>
      <p:ext uri="{BB962C8B-B14F-4D97-AF65-F5344CB8AC3E}">
        <p14:creationId xmlns:p14="http://schemas.microsoft.com/office/powerpoint/2010/main" val="13333956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3</a:t>
            </a:fld>
            <a:endParaRPr lang="en-US"/>
          </a:p>
        </p:txBody>
      </p:sp>
    </p:spTree>
    <p:extLst>
      <p:ext uri="{BB962C8B-B14F-4D97-AF65-F5344CB8AC3E}">
        <p14:creationId xmlns:p14="http://schemas.microsoft.com/office/powerpoint/2010/main" val="16572607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sz="1200" b="0" i="0" u="none" strike="noStrike" kern="1200" baseline="0" dirty="0">
                <a:solidFill>
                  <a:schemeClr val="tx1"/>
                </a:solidFill>
                <a:latin typeface="+mn-lt"/>
                <a:ea typeface="ヒラギノ角ゴ Pro W3" pitchFamily="84" charset="-128"/>
                <a:cs typeface="ヒラギノ角ゴ Pro W3" pitchFamily="84" charset="-128"/>
              </a:rPr>
              <a:t>This season saw a vaccine uptake of 43.4% for all GP-registered 2 year olds (compared to 43.8% in 2018 to 2019) and was 44.2% in 3 year olds (compared to 45.9% in 2018 to 2019) in England. The combined uptake for 2 and 3 year olds was 43.8% compared to 44.9% in 2018 to 2019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GB" sz="1200" b="0" i="0" u="none" strike="noStrike" kern="1200" baseline="0" dirty="0">
              <a:solidFill>
                <a:schemeClr val="tx1"/>
              </a:solidFill>
              <a:latin typeface="+mn-lt"/>
              <a:ea typeface="ヒラギノ角ゴ Pro W3" pitchFamily="84" charset="-128"/>
              <a:cs typeface="ヒラギノ角ゴ Pro W3" pitchFamily="84" charset="-128"/>
            </a:endParaRPr>
          </a:p>
          <a:p>
            <a:r>
              <a:rPr lang="en-GB" sz="1200" b="0" i="0" u="none" strike="noStrike" kern="1200" baseline="0" dirty="0">
                <a:solidFill>
                  <a:schemeClr val="tx1"/>
                </a:solidFill>
                <a:latin typeface="+mn-lt"/>
                <a:ea typeface="ヒラギノ角ゴ Pro W3" pitchFamily="84" charset="-128"/>
                <a:cs typeface="ヒラギノ角ゴ Pro W3" pitchFamily="84" charset="-128"/>
              </a:rPr>
              <a:t>Vaccine uptake in patients aged 6 months to under 65 years in 1 or more clinical risk group(s) was 44.9% compared to 48.0% in 2018 to 2019 and 49.7% in 2017 to 2018 </a:t>
            </a:r>
            <a:r>
              <a:rPr lang="en-GB" dirty="0"/>
              <a:t>.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GB" dirty="0"/>
          </a:p>
          <a:p>
            <a:pPr marL="0" marR="0" indent="0" algn="l" defTabSz="914400" rtl="0" eaLnBrk="0" fontAlgn="base" latinLnBrk="0" hangingPunct="0">
              <a:lnSpc>
                <a:spcPct val="100000"/>
              </a:lnSpc>
              <a:spcBef>
                <a:spcPct val="30000"/>
              </a:spcBef>
              <a:spcAft>
                <a:spcPct val="0"/>
              </a:spcAft>
              <a:buClrTx/>
              <a:buSzTx/>
              <a:buFontTx/>
              <a:buNone/>
              <a:tabLst/>
              <a:defRPr/>
            </a:pPr>
            <a:r>
              <a:rPr lang="en-GB" dirty="0"/>
              <a:t>Uptake was highest in those aged 2 to under 5 years at-risk at 49% (52.7% in 2018/19). Uptake remained lowest in children aged 6 months to under 2 years at 16.1% (18.8% in 2018/19).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GB" sz="1200" b="0" i="0" u="none" strike="noStrike" kern="1200" baseline="0" dirty="0">
              <a:solidFill>
                <a:schemeClr val="tx1"/>
              </a:solidFill>
              <a:latin typeface="+mn-lt"/>
              <a:ea typeface="ヒラギノ角ゴ Pro W3" pitchFamily="84" charset="-128"/>
              <a:cs typeface="ヒラギノ角ゴ Pro W3" pitchFamily="84" charset="-128"/>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GB" sz="1200" b="0" i="0" u="none" strike="noStrike" kern="1200" baseline="0" dirty="0">
                <a:solidFill>
                  <a:schemeClr val="tx1"/>
                </a:solidFill>
                <a:latin typeface="+mn-lt"/>
                <a:ea typeface="ヒラギノ角ゴ Pro W3" pitchFamily="84" charset="-128"/>
                <a:cs typeface="ヒラギノ角ゴ Pro W3" pitchFamily="84" charset="-128"/>
              </a:rPr>
              <a:t>Vaccine uptake in the individual risk groups has decreased for all clinical risk groups compared to the 2019/20 flu season for all patients under 65 years old. Vaccine uptake in those aged 6 months to under 2 years (down from 18.8% in 2018/19) remains the lowest in uptake by age band and those aged 2 years to under 5 years (49.0% down from 52.7% 2018/19) remains the highest </a:t>
            </a:r>
            <a:endParaRPr lang="en-GB" sz="1200" kern="1200" dirty="0">
              <a:solidFill>
                <a:schemeClr val="tx1"/>
              </a:solidFill>
              <a:effectLst/>
              <a:latin typeface="+mn-lt"/>
              <a:ea typeface="ヒラギノ角ゴ Pro W3" pitchFamily="84" charset="-128"/>
              <a:cs typeface="ヒラギノ角ゴ Pro W3" pitchFamily="84" charset="-128"/>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GB" sz="1200" kern="1200" dirty="0">
              <a:solidFill>
                <a:schemeClr val="tx1"/>
              </a:solidFill>
              <a:effectLst/>
              <a:latin typeface="+mn-lt"/>
              <a:ea typeface="ヒラギノ角ゴ Pro W3" pitchFamily="84" charset="-128"/>
              <a:cs typeface="ヒラギノ角ゴ Pro W3" pitchFamily="84" charset="-128"/>
            </a:endParaRPr>
          </a:p>
          <a:p>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solidFill>
                  <a:prstClr val="black"/>
                </a:solidFill>
              </a:rPr>
              <a:pPr>
                <a:defRPr/>
              </a:pPr>
              <a:t>23</a:t>
            </a:fld>
            <a:endParaRPr lang="en-US">
              <a:solidFill>
                <a:prstClr val="black"/>
              </a:solidFill>
            </a:endParaRPr>
          </a:p>
        </p:txBody>
      </p:sp>
    </p:spTree>
    <p:extLst>
      <p:ext uri="{BB962C8B-B14F-4D97-AF65-F5344CB8AC3E}">
        <p14:creationId xmlns:p14="http://schemas.microsoft.com/office/powerpoint/2010/main" val="21464015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95235" name="Rectangle 3"/>
          <p:cNvSpPr>
            <a:spLocks noGrp="1"/>
          </p:cNvSpPr>
          <p:nvPr>
            <p:ph type="body" idx="1"/>
          </p:nvPr>
        </p:nvSpPr>
        <p:spPr bwMode="auto">
          <a:noFill/>
        </p:spPr>
        <p:txBody>
          <a:bodyPr/>
          <a:lstStyle/>
          <a:p>
            <a:r>
              <a:rPr lang="en-GB" dirty="0">
                <a:solidFill>
                  <a:srgbClr val="FF0000"/>
                </a:solidFill>
              </a:rPr>
              <a:t>Inactivated flu vaccines given by intramuscular injection have been used in the UK for many years. The live intranasal influenza</a:t>
            </a:r>
            <a:r>
              <a:rPr lang="en-GB" baseline="0" dirty="0">
                <a:solidFill>
                  <a:srgbClr val="FF0000"/>
                </a:solidFill>
              </a:rPr>
              <a:t> vaccine (LAIV) was introduced into the UK schedule in 2013. However, a live intranasal flu vaccine called FluMist (same vaccine as Fluenz, different trade name) was introduced in the US schedule in 2003  so although the live vaccine is newer,  there is well over a decade’s experience of widespread use of the vaccine in the US.  We now have 6 years experience using </a:t>
            </a:r>
            <a:r>
              <a:rPr lang="en-GB" baseline="0" dirty="0" err="1">
                <a:solidFill>
                  <a:srgbClr val="FF0000"/>
                </a:solidFill>
              </a:rPr>
              <a:t>Fluenz</a:t>
            </a:r>
            <a:r>
              <a:rPr lang="en-GB" baseline="0" dirty="0">
                <a:solidFill>
                  <a:srgbClr val="FF0000"/>
                </a:solidFill>
              </a:rPr>
              <a:t> LAIV vaccine in the UK.</a:t>
            </a:r>
          </a:p>
          <a:p>
            <a:endParaRPr lang="en-GB" dirty="0">
              <a:solidFill>
                <a:srgbClr val="FF0000"/>
              </a:solidFill>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b="0" i="0" u="none" strike="noStrike" kern="1200" baseline="0" dirty="0">
                <a:solidFill>
                  <a:schemeClr val="tx1"/>
                </a:solidFill>
                <a:latin typeface="+mn-lt"/>
                <a:ea typeface="ヒラギノ角ゴ Pro W3" pitchFamily="84" charset="-128"/>
                <a:cs typeface="ヒラギノ角ゴ Pro W3" pitchFamily="84" charset="-128"/>
              </a:rPr>
              <a:t>Inactivated flu vaccines used to be trivalent only, containing two subtypes of influenza A and one B virus. However, quadrivalent vaccines, containing  </a:t>
            </a:r>
            <a:r>
              <a:rPr lang="en-GB" dirty="0"/>
              <a:t>two subtypes of influenza A and both B virus types</a:t>
            </a:r>
            <a:r>
              <a:rPr lang="en-GB" sz="1200" b="0" i="0" u="none" strike="noStrike" kern="1200" baseline="0" dirty="0">
                <a:solidFill>
                  <a:schemeClr val="tx1"/>
                </a:solidFill>
                <a:latin typeface="+mn-lt"/>
                <a:ea typeface="ヒラギノ角ゴ Pro W3" pitchFamily="84" charset="-128"/>
                <a:cs typeface="ヒラギノ角ゴ Pro W3" pitchFamily="84" charset="-128"/>
              </a:rPr>
              <a:t> are now used more widely in the UK. The live intranasal vaccine is a quadrivalent vaccine (hence the ‘Tetra’ part of the name Fluenz Tetra). An inactivated quadrivalent vaccine is available to order from </a:t>
            </a:r>
            <a:r>
              <a:rPr lang="en-GB" sz="1200" b="0" i="0" u="none" strike="noStrike" kern="1200" baseline="0" dirty="0" err="1">
                <a:solidFill>
                  <a:schemeClr val="tx1"/>
                </a:solidFill>
                <a:latin typeface="+mn-lt"/>
                <a:ea typeface="ヒラギノ角ゴ Pro W3" pitchFamily="84" charset="-128"/>
                <a:cs typeface="ヒラギノ角ゴ Pro W3" pitchFamily="84" charset="-128"/>
              </a:rPr>
              <a:t>ImmForm</a:t>
            </a:r>
            <a:r>
              <a:rPr lang="en-GB" sz="1200" b="0" i="0" u="none" strike="noStrike" kern="1200" baseline="0" dirty="0">
                <a:solidFill>
                  <a:schemeClr val="tx1"/>
                </a:solidFill>
                <a:latin typeface="+mn-lt"/>
                <a:ea typeface="ヒラギノ角ゴ Pro W3" pitchFamily="84" charset="-128"/>
                <a:cs typeface="ヒラギノ角ゴ Pro W3" pitchFamily="84" charset="-128"/>
              </a:rPr>
              <a:t> for children aged 6 months and over who are contraindicated to receive the LAIV.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sz="1200" kern="1200" dirty="0">
              <a:solidFill>
                <a:srgbClr val="FF0000"/>
              </a:solidFill>
              <a:effectLst/>
              <a:latin typeface="+mn-lt"/>
              <a:ea typeface="ヒラギノ角ゴ Pro W3" pitchFamily="84" charset="-128"/>
              <a:cs typeface="ヒラギノ角ゴ Pro W3" pitchFamily="84" charset="-128"/>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GB" baseline="0" dirty="0"/>
              <a:t>NB The Fluenz vaccine used in the 2013/14 flu season was a trivalent live vaccine. The quadrivalent Fluenz Tetra vaccine was first used in the 2014/15 flu season and has been used in all flu seasons subsequently.</a:t>
            </a:r>
            <a:endParaRPr lang="en-GB" sz="1200" dirty="0">
              <a:solidFill>
                <a:prstClr val="black"/>
              </a:solidFill>
              <a:latin typeface="Arial" charset="0"/>
              <a:ea typeface="ヒラギノ角ゴ Pro W3" charset="-128"/>
              <a:cs typeface="ヒラギノ角ゴ Pro W3" charset="-128"/>
            </a:endParaRPr>
          </a:p>
          <a:p>
            <a:endParaRPr lang="en-GB" dirty="0"/>
          </a:p>
        </p:txBody>
      </p:sp>
      <p:sp>
        <p:nvSpPr>
          <p:cNvPr id="95236"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r>
              <a:rPr lang="en-GB">
                <a:ea typeface="ＭＳ Ｐゴシック" charset="-128"/>
                <a:cs typeface="ＭＳ Ｐゴシック" charset="-128"/>
              </a:rPr>
              <a:t>DRAFT ONLY - Please see the disclaimer text on slide 1</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baseline="0" dirty="0">
                <a:solidFill>
                  <a:schemeClr val="tx1"/>
                </a:solidFill>
                <a:effectLst/>
                <a:latin typeface="+mn-lt"/>
                <a:ea typeface="ヒラギノ角ゴ Pro W3" pitchFamily="84" charset="-128"/>
                <a:cs typeface="ヒラギノ角ゴ Pro W3" pitchFamily="84" charset="-128"/>
              </a:rPr>
              <a:t>[Fluenz Tetra</a:t>
            </a:r>
            <a:r>
              <a:rPr lang="en-US" baseline="0" dirty="0"/>
              <a:t> is a quadrivalent live attenuated intranasal flu vaccine. The majority of published literature is about Fluenz</a:t>
            </a:r>
            <a:r>
              <a:rPr kumimoji="0" lang="en-US" sz="1800" b="0" i="0" u="none" strike="noStrike" kern="1200" cap="none" spc="0" normalizeH="0" baseline="0" noProof="0" dirty="0">
                <a:ln>
                  <a:noFill/>
                </a:ln>
                <a:solidFill>
                  <a:prstClr val="black"/>
                </a:solidFill>
                <a:effectLst/>
                <a:uLnTx/>
                <a:uFillTx/>
                <a:latin typeface="Arial" pitchFamily="34" charset="0"/>
                <a:ea typeface="ヒラギノ角ゴ Pro W3" pitchFamily="84" charset="-128"/>
              </a:rPr>
              <a:t> (a trivalent vaccine used prior to the addition of the other B strain) but most of this will apply to Fluenz Tetra</a:t>
            </a:r>
            <a:r>
              <a:rPr lang="en-US" dirty="0"/>
              <a:t>]</a:t>
            </a:r>
            <a:endParaRPr lang="en-US" baseline="0" dirty="0"/>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effectLst/>
              <a:latin typeface="+mn-lt"/>
              <a:ea typeface="ヒラギノ角ゴ Pro W3" pitchFamily="84" charset="-128"/>
              <a:cs typeface="ヒラギノ角ゴ Pro W3" pitchFamily="84" charset="-128"/>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mn-lt"/>
                <a:ea typeface="ヒラギノ角ゴ Pro W3" pitchFamily="84" charset="-128"/>
                <a:cs typeface="ヒラギノ角ゴ Pro W3" pitchFamily="84" charset="-128"/>
              </a:rPr>
              <a:t>LAIV</a:t>
            </a:r>
            <a:r>
              <a:rPr lang="en-US" sz="1200" kern="1200" baseline="0" dirty="0">
                <a:solidFill>
                  <a:schemeClr val="tx1"/>
                </a:solidFill>
                <a:effectLst/>
                <a:latin typeface="+mn-lt"/>
                <a:ea typeface="ヒラギノ角ゴ Pro W3" pitchFamily="84" charset="-128"/>
                <a:cs typeface="ヒラギノ角ゴ Pro W3" pitchFamily="84" charset="-128"/>
              </a:rPr>
              <a:t> </a:t>
            </a:r>
            <a:r>
              <a:rPr lang="en-US" sz="1200" kern="1200" dirty="0">
                <a:solidFill>
                  <a:schemeClr val="tx1"/>
                </a:solidFill>
                <a:effectLst/>
                <a:latin typeface="+mn-lt"/>
                <a:ea typeface="ヒラギノ角ゴ Pro W3" pitchFamily="84" charset="-128"/>
                <a:cs typeface="ヒラギノ角ゴ Pro W3" pitchFamily="84" charset="-128"/>
              </a:rPr>
              <a:t>has been shown to be more effective in children compared with inactivated flu vaccines</a:t>
            </a:r>
            <a:r>
              <a:rPr lang="en-US" sz="1200" kern="1200" baseline="30000" dirty="0">
                <a:solidFill>
                  <a:schemeClr val="tx1"/>
                </a:solidFill>
                <a:effectLst/>
                <a:latin typeface="+mn-lt"/>
                <a:ea typeface="ヒラギノ角ゴ Pro W3" pitchFamily="84" charset="-128"/>
                <a:cs typeface="ヒラギノ角ゴ Pro W3" pitchFamily="84" charset="-128"/>
              </a:rPr>
              <a:t>12-14 </a:t>
            </a:r>
            <a:r>
              <a:rPr lang="en-US" sz="1200" kern="1200" dirty="0">
                <a:solidFill>
                  <a:schemeClr val="tx1"/>
                </a:solidFill>
                <a:effectLst/>
                <a:latin typeface="+mn-lt"/>
                <a:ea typeface="ヒラギノ角ゴ Pro W3" pitchFamily="84" charset="-128"/>
                <a:cs typeface="ヒラギノ角ゴ Pro W3" pitchFamily="84" charset="-128"/>
              </a:rPr>
              <a:t>and it may offer some protection against strains not contained in the vaccine as well as to those that are</a:t>
            </a:r>
            <a:r>
              <a:rPr lang="en-US" sz="1200" kern="1200" baseline="0" dirty="0">
                <a:solidFill>
                  <a:schemeClr val="tx1"/>
                </a:solidFill>
                <a:effectLst/>
                <a:latin typeface="+mn-lt"/>
                <a:ea typeface="ヒラギノ角ゴ Pro W3" pitchFamily="84" charset="-128"/>
                <a:cs typeface="ヒラギノ角ゴ Pro W3" pitchFamily="84" charset="-128"/>
              </a:rPr>
              <a:t> </a:t>
            </a:r>
            <a:r>
              <a:rPr lang="en-GB" sz="1200" b="0" i="0" u="none" strike="noStrike" kern="1200" baseline="0" dirty="0">
                <a:solidFill>
                  <a:schemeClr val="tx1"/>
                </a:solidFill>
                <a:latin typeface="+mn-lt"/>
                <a:ea typeface="ヒラギノ角ゴ Pro W3" pitchFamily="84" charset="-128"/>
                <a:cs typeface="ヒラギノ角ゴ Pro W3" pitchFamily="84" charset="-128"/>
              </a:rPr>
              <a:t>and has potential to offer better protection against strains that have undergone antigenic drift compared to the original virus strains in the vaccine</a:t>
            </a:r>
            <a:r>
              <a:rPr lang="en-GB" sz="1200" b="0" i="0" u="none" strike="noStrike" kern="1200" baseline="30000" dirty="0">
                <a:solidFill>
                  <a:schemeClr val="tx1"/>
                </a:solidFill>
                <a:latin typeface="+mn-lt"/>
                <a:ea typeface="ヒラギノ角ゴ Pro W3" pitchFamily="84" charset="-128"/>
                <a:cs typeface="ヒラギノ角ゴ Pro W3" pitchFamily="84" charset="-128"/>
              </a:rPr>
              <a:t>.</a:t>
            </a:r>
            <a:r>
              <a:rPr lang="en-GB" sz="1200" b="0" i="0" u="none" strike="noStrike" kern="1200" baseline="0" dirty="0">
                <a:solidFill>
                  <a:schemeClr val="tx1"/>
                </a:solidFill>
                <a:latin typeface="+mn-lt"/>
                <a:ea typeface="ヒラギノ角ゴ Pro W3" pitchFamily="84" charset="-128"/>
                <a:cs typeface="ヒラギノ角ゴ Pro W3" pitchFamily="84" charset="-128"/>
              </a:rPr>
              <a:t> </a:t>
            </a:r>
            <a:endParaRPr lang="en-US" sz="1200" kern="1200" baseline="0" dirty="0">
              <a:solidFill>
                <a:schemeClr val="tx1"/>
              </a:solidFill>
              <a:effectLst/>
              <a:latin typeface="+mn-lt"/>
              <a:ea typeface="ヒラギノ角ゴ Pro W3" pitchFamily="84" charset="-128"/>
              <a:cs typeface="ヒラギノ角ゴ Pro W3" pitchFamily="84" charset="-128"/>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effectLst/>
              <a:latin typeface="+mn-lt"/>
              <a:ea typeface="ヒラギノ角ゴ Pro W3" pitchFamily="84" charset="-128"/>
              <a:cs typeface="ヒラギノ角ゴ Pro W3" pitchFamily="84" charset="-128"/>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mn-lt"/>
                <a:ea typeface="ヒラギノ角ゴ Pro W3" pitchFamily="84" charset="-128"/>
                <a:cs typeface="ヒラギノ角ゴ Pro W3" pitchFamily="84" charset="-128"/>
              </a:rPr>
              <a:t>Since this vaccine is comprised of weakened whole live virus, it replicates natural infection which induces better immune memory. This should mean it also offers better long-term protection to children than they may get from the inactivated vaccines.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effectLst/>
              <a:latin typeface="+mn-lt"/>
              <a:ea typeface="ヒラギノ角ゴ Pro W3" pitchFamily="84" charset="-128"/>
            </a:endParaRPr>
          </a:p>
          <a:p>
            <a:r>
              <a:rPr lang="en-GB" dirty="0"/>
              <a:t>LAIV</a:t>
            </a:r>
            <a:r>
              <a:rPr lang="en-GB" baseline="0" dirty="0"/>
              <a:t> </a:t>
            </a:r>
            <a:r>
              <a:rPr lang="en-GB" dirty="0"/>
              <a:t>contains live viruses that have been attenuated (weakened) and adapted to cold so that they cannot replicate efficiently at body temperature. </a:t>
            </a:r>
            <a:r>
              <a:rPr lang="en-GB" sz="1200" b="0" i="0" u="none" strike="noStrike" kern="1200" baseline="0" dirty="0">
                <a:solidFill>
                  <a:schemeClr val="tx1"/>
                </a:solidFill>
                <a:latin typeface="+mn-lt"/>
                <a:ea typeface="ヒラギノ角ゴ Pro W3" pitchFamily="84" charset="-128"/>
                <a:cs typeface="ヒラギノ角ゴ Pro W3" pitchFamily="84" charset="-128"/>
              </a:rPr>
              <a:t>The vaccine viruses replicate in the cooler nasal mucosa but not at body temperature in the lungs. </a:t>
            </a:r>
            <a:r>
              <a:rPr lang="en-GB" dirty="0"/>
              <a:t>This means they cannot cause clinical flu</a:t>
            </a:r>
            <a:r>
              <a:rPr lang="en-GB" baseline="0" dirty="0"/>
              <a:t> in </a:t>
            </a:r>
            <a:r>
              <a:rPr lang="en-GB" baseline="0" dirty="0" err="1"/>
              <a:t>immunocompetent</a:t>
            </a:r>
            <a:r>
              <a:rPr lang="en-GB" baseline="0" dirty="0"/>
              <a:t> children. </a:t>
            </a:r>
            <a:r>
              <a:rPr lang="en-GB" dirty="0"/>
              <a:t> </a:t>
            </a:r>
            <a:endParaRPr lang="en-GB" b="1" i="1" dirty="0"/>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effectLst/>
              <a:latin typeface="+mn-lt"/>
              <a:ea typeface="ヒラギノ角ゴ Pro W3" pitchFamily="84" charset="-128"/>
              <a:cs typeface="ヒラギノ角ゴ Pro W3" pitchFamily="84" charset="-128"/>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mn-lt"/>
                <a:ea typeface="ヒラギノ角ゴ Pro W3" pitchFamily="84" charset="-128"/>
                <a:cs typeface="ヒラギノ角ゴ Pro W3" pitchFamily="84" charset="-128"/>
              </a:rPr>
              <a:t>The live intranasal vaccine has a good safety profile in children aged two years and older. It has been used for over</a:t>
            </a:r>
            <a:r>
              <a:rPr lang="en-US" sz="1200" kern="1200" baseline="0" dirty="0">
                <a:solidFill>
                  <a:schemeClr val="tx1"/>
                </a:solidFill>
                <a:effectLst/>
                <a:latin typeface="+mn-lt"/>
                <a:ea typeface="ヒラギノ角ゴ Pro W3" pitchFamily="84" charset="-128"/>
                <a:cs typeface="ヒラギノ角ゴ Pro W3" pitchFamily="84" charset="-128"/>
              </a:rPr>
              <a:t> </a:t>
            </a:r>
            <a:r>
              <a:rPr lang="en-US" sz="1200" kern="1200" dirty="0">
                <a:solidFill>
                  <a:schemeClr val="tx1"/>
                </a:solidFill>
                <a:effectLst/>
                <a:latin typeface="+mn-lt"/>
                <a:ea typeface="ヒラギノ角ゴ Pro W3" pitchFamily="84" charset="-128"/>
                <a:cs typeface="ヒラギノ角ゴ Pro W3" pitchFamily="84" charset="-128"/>
              </a:rPr>
              <a:t>a decade in the United States. The vaccine was </a:t>
            </a:r>
            <a:r>
              <a:rPr lang="en-GB" dirty="0"/>
              <a:t>extensively tested prior to it’s launch in the Unites States market.  Since then there has been </a:t>
            </a:r>
            <a:r>
              <a:rPr lang="en-US" dirty="0"/>
              <a:t>extensive post launch surveillance in the USA , involving millions of doses in children with no evidence found of any safety concerns.  It has also been used for the past six</a:t>
            </a:r>
            <a:r>
              <a:rPr lang="en-US" baseline="0" dirty="0"/>
              <a:t> </a:t>
            </a:r>
            <a:r>
              <a:rPr lang="en-US" dirty="0"/>
              <a:t>flu seasons in the UK where hundreds of thousands of children have</a:t>
            </a:r>
            <a:r>
              <a:rPr lang="en-US" baseline="0" dirty="0"/>
              <a:t> been safely and</a:t>
            </a:r>
            <a:r>
              <a:rPr lang="en-US" dirty="0"/>
              <a:t> successfully vaccinated. </a:t>
            </a:r>
            <a:r>
              <a:rPr lang="en-GB" dirty="0"/>
              <a:t>As with all vaccines and medicines, MHRA closely and continuously monitors the safety of</a:t>
            </a:r>
            <a:r>
              <a:rPr lang="en-GB" baseline="0" dirty="0"/>
              <a:t> the LAIV.  LAIV is also </a:t>
            </a:r>
            <a:r>
              <a:rPr lang="en-US" sz="1200" kern="1200" dirty="0">
                <a:solidFill>
                  <a:schemeClr val="tx1"/>
                </a:solidFill>
                <a:effectLst/>
                <a:latin typeface="+mn-lt"/>
                <a:ea typeface="ヒラギノ角ゴ Pro W3" pitchFamily="84" charset="-128"/>
                <a:cs typeface="ヒラギノ角ゴ Pro W3" pitchFamily="84" charset="-128"/>
              </a:rPr>
              <a:t>being used in other countries such as Finland and Canada.</a:t>
            </a:r>
            <a:endParaRPr lang="en-GB" b="1" i="1" dirty="0"/>
          </a:p>
          <a:p>
            <a:pPr marL="0" marR="0" indent="0" algn="l" defTabSz="914400" rtl="0" eaLnBrk="0" fontAlgn="base" latinLnBrk="0" hangingPunct="0">
              <a:lnSpc>
                <a:spcPct val="100000"/>
              </a:lnSpc>
              <a:spcBef>
                <a:spcPct val="30000"/>
              </a:spcBef>
              <a:spcAft>
                <a:spcPct val="0"/>
              </a:spcAft>
              <a:buClrTx/>
              <a:buSzTx/>
              <a:buFontTx/>
              <a:buNone/>
              <a:tabLst/>
              <a:defRPr/>
            </a:pPr>
            <a:endParaRPr lang="en-GB" b="1" i="1" dirty="0"/>
          </a:p>
          <a:p>
            <a:endParaRPr lang="en-GB" sz="1200" kern="1200" dirty="0">
              <a:solidFill>
                <a:schemeClr val="tx1"/>
              </a:solidFill>
              <a:effectLst/>
              <a:latin typeface="+mn-lt"/>
              <a:ea typeface="ヒラギノ角ゴ Pro W3" pitchFamily="84" charset="-128"/>
              <a:cs typeface="ヒラギノ角ゴ Pro W3" pitchFamily="84" charset="-128"/>
            </a:endParaRPr>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26</a:t>
            </a:fld>
            <a:endParaRPr lang="en-US"/>
          </a:p>
        </p:txBody>
      </p:sp>
    </p:spTree>
    <p:extLst>
      <p:ext uri="{BB962C8B-B14F-4D97-AF65-F5344CB8AC3E}">
        <p14:creationId xmlns:p14="http://schemas.microsoft.com/office/powerpoint/2010/main" val="4742815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b="0" i="0" u="none" strike="noStrike" kern="1200" baseline="0" dirty="0">
                <a:solidFill>
                  <a:schemeClr val="tx1"/>
                </a:solidFill>
                <a:latin typeface="+mn-lt"/>
                <a:ea typeface="ヒラギノ角ゴ Pro W3" pitchFamily="84" charset="-128"/>
                <a:cs typeface="ヒラギノ角ゴ Pro W3" pitchFamily="84" charset="-128"/>
              </a:rPr>
              <a:t>Research into the first three years of the programme compared the differences between pilot areas, where the entire primary school age cohort was offered vaccination, to non-pilot areas. The results have shown a positive impact on flu transmission across a range of surveillance indicators from vaccinating children of primary school age. These include reductions in: GP consultations for influenza-like illness, swab positivity in primary care,  laboratory confirmed hospitalisations and percentage of respiratory emergency department attendances.</a:t>
            </a:r>
          </a:p>
          <a:p>
            <a:endParaRPr lang="en-GB" sz="1200" b="0" i="0" u="none" strike="noStrike" kern="1200" baseline="0" dirty="0">
              <a:solidFill>
                <a:schemeClr val="tx1"/>
              </a:solidFill>
              <a:latin typeface="+mn-lt"/>
              <a:ea typeface="ヒラギノ角ゴ Pro W3" pitchFamily="84" charset="-128"/>
              <a:cs typeface="ヒラギノ角ゴ Pro W3" pitchFamily="84" charset="-128"/>
            </a:endParaRPr>
          </a:p>
          <a:p>
            <a:r>
              <a:rPr lang="en-GB" sz="1200" b="0" i="0" u="none" strike="noStrike" kern="1200" baseline="0" dirty="0">
                <a:solidFill>
                  <a:schemeClr val="tx1"/>
                </a:solidFill>
                <a:latin typeface="+mn-lt"/>
                <a:ea typeface="ヒラギノ角ゴ Pro W3" pitchFamily="84" charset="-128"/>
                <a:cs typeface="ヒラギノ角ゴ Pro W3" pitchFamily="84" charset="-128"/>
              </a:rPr>
              <a:t>Since the introduction of the LAIV programme for children in the UK the vaccine effectiveness for laboratory confirmed infection has been good. In 2015/16 it was 57.6% and in 2016/17 it was 65.8%, both within the normal range for this vaccine. Although the overall vaccine effectiveness was lower in 2017/18 at 26.9%, protection varied considerably by strain with vaccine effectiveness against the H1N1pdm09 strain at 90.3% and 60.8% against influenza B, both of which can have an important impact on children. </a:t>
            </a:r>
          </a:p>
          <a:p>
            <a:endParaRPr lang="en-GB" sz="1200" b="0" i="0" u="none" strike="noStrike" kern="1200" baseline="0" dirty="0">
              <a:solidFill>
                <a:schemeClr val="tx1"/>
              </a:solidFill>
              <a:latin typeface="+mn-lt"/>
              <a:ea typeface="ヒラギノ角ゴ Pro W3" pitchFamily="84" charset="-128"/>
              <a:cs typeface="ヒラギノ角ゴ Pro W3" pitchFamily="84" charset="-128"/>
            </a:endParaRPr>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27</a:t>
            </a:fld>
            <a:endParaRPr lang="en-US"/>
          </a:p>
        </p:txBody>
      </p:sp>
    </p:spTree>
    <p:extLst>
      <p:ext uri="{BB962C8B-B14F-4D97-AF65-F5344CB8AC3E}">
        <p14:creationId xmlns:p14="http://schemas.microsoft.com/office/powerpoint/2010/main" val="396812451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dirty="0"/>
              <a:t>Two doses of the inactivated flu vaccines are required to achieve adequate antibody levels in younger children</a:t>
            </a:r>
            <a:r>
              <a:rPr lang="en-GB" b="0" baseline="30000" dirty="0"/>
              <a:t>15,16</a:t>
            </a:r>
            <a:r>
              <a:rPr lang="en-GB" b="0" dirty="0"/>
              <a:t>.</a:t>
            </a:r>
            <a:endParaRPr lang="en-GB" b="0" baseline="30000" dirty="0"/>
          </a:p>
          <a:p>
            <a:r>
              <a:rPr lang="en-GB" b="0" dirty="0"/>
              <a:t>A single dose of LAIV should </a:t>
            </a:r>
            <a:r>
              <a:rPr lang="en-GB" dirty="0"/>
              <a:t>provide protection to previously unvaccinated healthy children however</a:t>
            </a:r>
            <a:r>
              <a:rPr lang="en-GB" baseline="30000" dirty="0"/>
              <a:t>17,18</a:t>
            </a:r>
            <a:r>
              <a:rPr lang="en-GB" dirty="0"/>
              <a:t>.</a:t>
            </a:r>
            <a:endParaRPr lang="en-GB" baseline="30000" dirty="0"/>
          </a:p>
          <a:p>
            <a:r>
              <a:rPr lang="en-GB" dirty="0"/>
              <a:t>Only modest additional protection provided by a second dose of LAIV.</a:t>
            </a:r>
          </a:p>
          <a:p>
            <a:r>
              <a:rPr lang="en-GB" dirty="0"/>
              <a:t>JCVI advise greater population health impact can be achieved if the limited quantity of LAIV available is given as one dose schedule to larger number of children.</a:t>
            </a:r>
            <a:endParaRPr lang="en-GB" baseline="30000" dirty="0"/>
          </a:p>
          <a:p>
            <a:r>
              <a:rPr lang="en-GB" dirty="0"/>
              <a:t>Only children less than nine years who are in clinical risk groups and have not received flu vaccine previously should be offered a second dose of LAIV</a:t>
            </a:r>
          </a:p>
          <a:p>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29</a:t>
            </a:fld>
            <a:endParaRPr lang="en-US"/>
          </a:p>
        </p:txBody>
      </p:sp>
    </p:spTree>
    <p:extLst>
      <p:ext uri="{BB962C8B-B14F-4D97-AF65-F5344CB8AC3E}">
        <p14:creationId xmlns:p14="http://schemas.microsoft.com/office/powerpoint/2010/main" val="346908029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30</a:t>
            </a:fld>
            <a:endParaRPr lang="en-US"/>
          </a:p>
        </p:txBody>
      </p:sp>
    </p:spTree>
    <p:extLst>
      <p:ext uri="{BB962C8B-B14F-4D97-AF65-F5344CB8AC3E}">
        <p14:creationId xmlns:p14="http://schemas.microsoft.com/office/powerpoint/2010/main" val="299143809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96259" name="Rectangle 3"/>
          <p:cNvSpPr>
            <a:spLocks noGrp="1"/>
          </p:cNvSpPr>
          <p:nvPr>
            <p:ph type="body" idx="1"/>
          </p:nvPr>
        </p:nvSpPr>
        <p:spPr bwMode="auto">
          <a:noFill/>
        </p:spPr>
        <p:txBody>
          <a:bodyPr/>
          <a:lstStyle/>
          <a:p>
            <a:r>
              <a:rPr lang="en-GB" dirty="0"/>
              <a:t>Fluenz Tetra is a live attenuated vaccine (a weakened form of flu virus which cannot cause disease but which protects against flu).  It is a cold adapted virus which means it cannot replicate at body temperature.</a:t>
            </a:r>
          </a:p>
          <a:p>
            <a:endParaRPr lang="en-GB" dirty="0"/>
          </a:p>
          <a:p>
            <a:r>
              <a:rPr lang="en-GB" dirty="0"/>
              <a:t>This is a nasal vaccine and </a:t>
            </a:r>
            <a:r>
              <a:rPr lang="en-GB" b="1" dirty="0"/>
              <a:t>must not</a:t>
            </a:r>
            <a:r>
              <a:rPr lang="en-GB" dirty="0"/>
              <a:t> be injected.</a:t>
            </a:r>
          </a:p>
          <a:p>
            <a:endParaRPr lang="en-GB" dirty="0"/>
          </a:p>
          <a:p>
            <a:r>
              <a:rPr lang="en-GB" dirty="0"/>
              <a:t>It is supplied in a box containing 10 prefilled nasal applicators.</a:t>
            </a:r>
          </a:p>
          <a:p>
            <a:endParaRPr lang="en-GB" dirty="0"/>
          </a:p>
          <a:p>
            <a:r>
              <a:rPr lang="en-GB" dirty="0"/>
              <a:t>Live attenuated influenza vaccine (Fluenz Tetra) has been shown to provide greater protection for children than inactivated influenza vaccine</a:t>
            </a:r>
            <a:r>
              <a:rPr lang="en-GB" baseline="30000" dirty="0"/>
              <a:t>12-14</a:t>
            </a:r>
            <a:r>
              <a:rPr lang="en-GB" dirty="0"/>
              <a:t>.  This vaccine is the preferred vaccine for children aged two to less than 18 years.</a:t>
            </a:r>
          </a:p>
          <a:p>
            <a:endParaRPr lang="en-GB" dirty="0"/>
          </a:p>
          <a:p>
            <a:r>
              <a:rPr lang="en-GB" dirty="0"/>
              <a:t>It became available in the UK for the 2012/13 flu season.  It has been used in USA (same vaccine but under the name</a:t>
            </a:r>
            <a:r>
              <a:rPr lang="en-GB" baseline="0" dirty="0"/>
              <a:t> </a:t>
            </a:r>
            <a:r>
              <a:rPr lang="en-GB" baseline="0" dirty="0" err="1"/>
              <a:t>FluMist</a:t>
            </a:r>
            <a:r>
              <a:rPr lang="en-GB" baseline="0" dirty="0"/>
              <a:t>) </a:t>
            </a:r>
            <a:r>
              <a:rPr lang="en-GB" dirty="0"/>
              <a:t>for many years and millions of doses have been given.</a:t>
            </a:r>
          </a:p>
          <a:p>
            <a:endParaRPr lang="en-GB" dirty="0"/>
          </a:p>
        </p:txBody>
      </p:sp>
      <p:sp>
        <p:nvSpPr>
          <p:cNvPr id="96260"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r>
              <a:rPr lang="en-GB">
                <a:ea typeface="ＭＳ Ｐゴシック" charset="-128"/>
                <a:cs typeface="ＭＳ Ｐゴシック" charset="-128"/>
              </a:rPr>
              <a:t>DRAFT ONLY - Please see the disclaimer text on slide 1</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97283" name="Rectangle 3"/>
          <p:cNvSpPr>
            <a:spLocks noGrp="1"/>
          </p:cNvSpPr>
          <p:nvPr>
            <p:ph type="body" idx="1"/>
          </p:nvPr>
        </p:nvSpPr>
        <p:spPr bwMode="auto">
          <a:noFill/>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dirty="0"/>
              <a:t>The vaccine complies with the WHO recommendation (Northern Hemisphere) and EU decision for the 2020/21 season as to</a:t>
            </a:r>
            <a:r>
              <a:rPr lang="en-GB" baseline="0" dirty="0"/>
              <a:t> which </a:t>
            </a:r>
            <a:r>
              <a:rPr lang="en-GB" dirty="0"/>
              <a:t>strains of influenza they should contain. Fluenz Tetra protects against the same strains of influenza in the quadrivalent inactivated flu vaccines.</a:t>
            </a:r>
          </a:p>
          <a:p>
            <a:endParaRPr lang="en-GB" dirty="0"/>
          </a:p>
          <a:p>
            <a:r>
              <a:rPr lang="en-GB" dirty="0"/>
              <a:t>The virus strains were produced in VERO cells by reverse genetic technology and grown in fertilised hens’ eggs from healthy chicken flocks.</a:t>
            </a:r>
          </a:p>
          <a:p>
            <a:endParaRPr lang="en-GB" dirty="0"/>
          </a:p>
          <a:p>
            <a:r>
              <a:rPr lang="en-GB" dirty="0"/>
              <a:t>Fluenz Tetra does not contain any preservatives such as thiomersal.</a:t>
            </a:r>
          </a:p>
          <a:p>
            <a:endParaRPr lang="en-GB" dirty="0"/>
          </a:p>
          <a:p>
            <a:r>
              <a:rPr lang="en-GB" dirty="0"/>
              <a:t>Fluenz Tetra is supplied as a 0.2 ml suspension in a single-use nasal applicator (Type 1 glass), with nozzle (polypropylene with polyethylene transfer valve), nozzle tip-protector cap (synthetic rubber), plunger rod, plunger-stopper (butyl rubber) and a dose-divider clip which should not affect latex sensitive individuals .</a:t>
            </a:r>
          </a:p>
          <a:p>
            <a:endParaRPr lang="en-GB" dirty="0"/>
          </a:p>
          <a:p>
            <a:r>
              <a:rPr lang="en-GB" dirty="0"/>
              <a:t>Fluenz pack size of 1 or 10.</a:t>
            </a:r>
          </a:p>
          <a:p>
            <a:endParaRPr lang="en-GB" dirty="0"/>
          </a:p>
          <a:p>
            <a:r>
              <a:rPr lang="en-GB" dirty="0"/>
              <a:t>.</a:t>
            </a:r>
          </a:p>
          <a:p>
            <a:endParaRPr lang="en-GB" dirty="0"/>
          </a:p>
        </p:txBody>
      </p:sp>
      <p:sp>
        <p:nvSpPr>
          <p:cNvPr id="97284"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r>
              <a:rPr lang="en-GB">
                <a:ea typeface="ＭＳ Ｐゴシック" charset="-128"/>
                <a:cs typeface="ＭＳ Ｐゴシック" charset="-128"/>
              </a:rPr>
              <a:t>DRAFT ONLY - Please see the disclaimer text on slide 1</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98307" name="Rectangle 3"/>
          <p:cNvSpPr>
            <a:spLocks noGrp="1"/>
          </p:cNvSpPr>
          <p:nvPr>
            <p:ph type="body" idx="1"/>
          </p:nvPr>
        </p:nvSpPr>
        <p:spPr bwMode="auto">
          <a:noFill/>
        </p:spPr>
        <p:txBody>
          <a:bodyPr/>
          <a:lstStyle/>
          <a:p>
            <a:r>
              <a:rPr lang="en-GB" dirty="0"/>
              <a:t>Fluenz Tetra is supplied as a single use prefilled nasal applicator.</a:t>
            </a:r>
          </a:p>
          <a:p>
            <a:endParaRPr lang="en-GB" dirty="0"/>
          </a:p>
          <a:p>
            <a:r>
              <a:rPr lang="en-GB" dirty="0"/>
              <a:t>The nasal applicator is ready to use.  No reconstitution or dilution is required.</a:t>
            </a:r>
          </a:p>
          <a:p>
            <a:endParaRPr lang="en-GB" dirty="0"/>
          </a:p>
          <a:p>
            <a:r>
              <a:rPr lang="en-GB" dirty="0"/>
              <a:t>The nasal suspension is colourless to pale yellow, clear to opalescent.  Small white particles may be present</a:t>
            </a:r>
            <a:r>
              <a:rPr lang="en-GB" baseline="30000" dirty="0"/>
              <a:t>19</a:t>
            </a:r>
            <a:r>
              <a:rPr lang="en-GB" dirty="0"/>
              <a:t>.</a:t>
            </a:r>
          </a:p>
        </p:txBody>
      </p:sp>
      <p:sp>
        <p:nvSpPr>
          <p:cNvPr id="98308"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r>
              <a:rPr lang="en-GB">
                <a:ea typeface="ＭＳ Ｐゴシック" charset="-128"/>
                <a:cs typeface="ＭＳ Ｐゴシック" charset="-128"/>
              </a:rPr>
              <a:t>DRAFT ONLY - Please see the disclaimer text on slide 1</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99331" name="Rectangle 3"/>
          <p:cNvSpPr>
            <a:spLocks noGrp="1"/>
          </p:cNvSpPr>
          <p:nvPr>
            <p:ph type="body" idx="1"/>
          </p:nvPr>
        </p:nvSpPr>
        <p:spPr bwMode="auto">
          <a:noFill/>
        </p:spPr>
        <p:txBody>
          <a:bodyPr/>
          <a:lstStyle/>
          <a:p>
            <a:r>
              <a:rPr lang="en-GB" dirty="0"/>
              <a:t>Fluenz Tetra must be stored in accordance with the manufacturers instructions</a:t>
            </a:r>
            <a:r>
              <a:rPr lang="en-GB" baseline="30000" dirty="0"/>
              <a:t>19</a:t>
            </a:r>
            <a:r>
              <a:rPr lang="en-GB" dirty="0"/>
              <a:t>. As with most vaccines, Fluenz Tetra should be stored between +2°C and +8°C.</a:t>
            </a:r>
          </a:p>
          <a:p>
            <a:endParaRPr lang="en-GB" dirty="0"/>
          </a:p>
          <a:p>
            <a:r>
              <a:rPr lang="en-GB" dirty="0"/>
              <a:t>The vaccine should be stored in the original packaging. This makes it easy to identify in the vaccine fridge and to check batch numbers and expiry dates. The original packaging also provides some protection against fluctuation of temperature and protection from light.</a:t>
            </a:r>
          </a:p>
          <a:p>
            <a:endParaRPr lang="en-GB" dirty="0"/>
          </a:p>
          <a:p>
            <a:r>
              <a:rPr lang="en-GB" dirty="0"/>
              <a:t>Vaccines are expensive and it is important to minimise wastage through inappropriate storage.</a:t>
            </a:r>
          </a:p>
          <a:p>
            <a:endParaRPr lang="en-GB" sz="1200" b="0" i="0" u="none" strike="noStrike" kern="1200" baseline="0" dirty="0">
              <a:solidFill>
                <a:schemeClr val="tx1"/>
              </a:solidFill>
              <a:latin typeface="+mn-lt"/>
              <a:ea typeface="ヒラギノ角ゴ Pro W3" pitchFamily="84" charset="-128"/>
              <a:cs typeface="ヒラギノ角ゴ Pro W3" pitchFamily="84" charset="-128"/>
            </a:endParaRPr>
          </a:p>
          <a:p>
            <a:r>
              <a:rPr lang="en-GB" sz="1200" b="0" i="0" u="none" strike="noStrike" kern="1200" baseline="0" dirty="0">
                <a:solidFill>
                  <a:schemeClr val="tx1"/>
                </a:solidFill>
                <a:latin typeface="+mn-lt"/>
                <a:ea typeface="ヒラギノ角ゴ Pro W3" pitchFamily="84" charset="-128"/>
                <a:cs typeface="ヒラギノ角ゴ Pro W3" pitchFamily="84" charset="-128"/>
              </a:rPr>
              <a:t>Fluenz Tetra has a shelf life of 18 weeks that starts at the point of release from the manufacturer. This is a shorter shelf life than other flu vaccines and some of this time will have passed when the vaccine reaches the place where it is to be administered. It is important that the expiry date on the nasal spray applicator is checked before use. If the expiry date has passed, arrangements should be made to have the vaccine disposed of safely. </a:t>
            </a:r>
            <a:endParaRPr lang="en-GB" dirty="0"/>
          </a:p>
        </p:txBody>
      </p:sp>
      <p:sp>
        <p:nvSpPr>
          <p:cNvPr id="99332"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r>
              <a:rPr lang="en-GB" dirty="0">
                <a:ea typeface="ＭＳ Ｐゴシック" charset="-128"/>
                <a:cs typeface="ＭＳ Ｐゴシック" charset="-128"/>
              </a:rPr>
              <a:t>DRAFT ONLY - Please see the disclaimer text on slide 1</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eaLnBrk="1" hangingPunct="1">
              <a:spcBef>
                <a:spcPct val="0"/>
              </a:spcBef>
            </a:pPr>
            <a:r>
              <a:rPr lang="en-GB" sz="1200" dirty="0"/>
              <a:t>Following a recommendation in 2012 by </a:t>
            </a:r>
            <a:r>
              <a:rPr lang="en-GB" sz="1200" dirty="0">
                <a:solidFill>
                  <a:srgbClr val="FF0000"/>
                </a:solidFill>
              </a:rPr>
              <a:t>the Joint Committee on Vaccination and Immunisation (JCVI) </a:t>
            </a:r>
            <a:r>
              <a:rPr lang="en-GB" sz="1000" baseline="30000" dirty="0">
                <a:solidFill>
                  <a:srgbClr val="FF0000"/>
                </a:solidFill>
              </a:rPr>
              <a:t>1</a:t>
            </a:r>
            <a:r>
              <a:rPr lang="en-GB" sz="1200" dirty="0">
                <a:solidFill>
                  <a:srgbClr val="FF0000"/>
                </a:solidFill>
              </a:rPr>
              <a:t> </a:t>
            </a:r>
            <a:r>
              <a:rPr lang="en-GB" sz="1200" dirty="0"/>
              <a:t>that the routine annual flu vaccination programme should be extended to include children, the phased introduction of this extension began in 2013. In 2013, </a:t>
            </a:r>
            <a:r>
              <a:rPr lang="en-GB" sz="1200" baseline="0" dirty="0"/>
              <a:t>flu vaccine was offered to </a:t>
            </a:r>
            <a:r>
              <a:rPr lang="en-GB" sz="1200" dirty="0"/>
              <a:t>all two and three year old children, and to four to ten year olds (up</a:t>
            </a:r>
            <a:r>
              <a:rPr lang="en-GB" sz="1200" baseline="0" dirty="0"/>
              <a:t> to and including pupils in school year 6) in</a:t>
            </a:r>
            <a:r>
              <a:rPr lang="en-GB" sz="1200" dirty="0"/>
              <a:t> seven</a:t>
            </a:r>
            <a:r>
              <a:rPr lang="en-GB" sz="1200" baseline="0" dirty="0"/>
              <a:t> different geographical </a:t>
            </a:r>
            <a:r>
              <a:rPr lang="en-GB" sz="1200" dirty="0"/>
              <a:t>pilot</a:t>
            </a:r>
            <a:r>
              <a:rPr lang="en-GB" sz="1200" baseline="0" dirty="0"/>
              <a:t> areas.</a:t>
            </a:r>
            <a:r>
              <a:rPr lang="en-GB" sz="1200" kern="1200" dirty="0">
                <a:solidFill>
                  <a:schemeClr val="tx1"/>
                </a:solidFill>
                <a:effectLst/>
                <a:latin typeface="+mn-lt"/>
                <a:ea typeface="ヒラギノ角ゴ Pro W3" pitchFamily="84" charset="-128"/>
                <a:cs typeface="ヒラギノ角ゴ Pro W3" pitchFamily="84" charset="-128"/>
              </a:rPr>
              <a:t> </a:t>
            </a:r>
          </a:p>
          <a:p>
            <a:pPr eaLnBrk="1" hangingPunct="1">
              <a:spcBef>
                <a:spcPct val="0"/>
              </a:spcBef>
            </a:pPr>
            <a:endParaRPr lang="en-GB" sz="1200" dirty="0"/>
          </a:p>
          <a:p>
            <a:r>
              <a:rPr lang="en-GB" sz="1200" dirty="0"/>
              <a:t>For the 2014/15 flu season, flu vaccine was offered to all four year</a:t>
            </a:r>
            <a:r>
              <a:rPr lang="en-GB" sz="1200" baseline="0" dirty="0"/>
              <a:t> old children as well as to </a:t>
            </a:r>
            <a:r>
              <a:rPr lang="en-GB" sz="1200" dirty="0"/>
              <a:t>all two and three year old children.</a:t>
            </a:r>
            <a:r>
              <a:rPr lang="en-GB" sz="1200" baseline="0" dirty="0"/>
              <a:t> </a:t>
            </a:r>
            <a:r>
              <a:rPr lang="en-GB" sz="1400" b="0" i="0" u="none" strike="noStrike" kern="1200" baseline="0" dirty="0">
                <a:solidFill>
                  <a:schemeClr val="tx1"/>
                </a:solidFill>
                <a:latin typeface="+mn-lt"/>
                <a:ea typeface="ヒラギノ角ゴ Pro W3" pitchFamily="84" charset="-128"/>
              </a:rPr>
              <a:t>The </a:t>
            </a:r>
            <a:r>
              <a:rPr lang="en-GB" sz="1400" b="0" i="0" u="none" strike="noStrike" kern="1200" baseline="0" dirty="0">
                <a:solidFill>
                  <a:schemeClr val="tx1"/>
                </a:solidFill>
                <a:latin typeface="+mn-lt"/>
                <a:ea typeface="ヒラギノ角ゴ Pro W3" pitchFamily="84" charset="-128"/>
                <a:cs typeface="ヒラギノ角ゴ Pro W3" pitchFamily="84" charset="-128"/>
              </a:rPr>
              <a:t>geographical pilots of primary school aged children started in 2013/14 continued and there were also several different geographical pilots in secondary school aged children in Years 7 and 8. </a:t>
            </a:r>
          </a:p>
          <a:p>
            <a:endParaRPr lang="en-GB" sz="1400" b="0" i="0" u="none" strike="noStrike" kern="1200" baseline="0" dirty="0">
              <a:solidFill>
                <a:schemeClr val="tx1"/>
              </a:solidFill>
              <a:latin typeface="+mn-lt"/>
              <a:ea typeface="ヒラギノ角ゴ Pro W3" pitchFamily="84" charset="-128"/>
              <a:cs typeface="ヒラギノ角ゴ Pro W3" pitchFamily="84" charset="-128"/>
            </a:endParaRPr>
          </a:p>
          <a:p>
            <a:r>
              <a:rPr lang="en-GB" sz="1400" b="0" i="0" u="none" strike="noStrike" kern="1200" baseline="0" dirty="0">
                <a:solidFill>
                  <a:schemeClr val="tx1"/>
                </a:solidFill>
                <a:latin typeface="+mn-lt"/>
                <a:ea typeface="ヒラギノ角ゴ Pro W3" pitchFamily="84" charset="-128"/>
                <a:cs typeface="ヒラギノ角ゴ Pro W3" pitchFamily="84" charset="-128"/>
              </a:rPr>
              <a:t>In 2015/16, flu vaccine was offered to all two-, three- and four-year-olds, to children of school year 1 and 2 age and to all primary school-aged children in areas that participated in previous primary school pilots.</a:t>
            </a:r>
          </a:p>
          <a:p>
            <a:endParaRPr lang="en-GB" sz="1400" b="0" i="0" u="none" strike="noStrike" kern="1200" baseline="0" dirty="0">
              <a:solidFill>
                <a:schemeClr val="tx1"/>
              </a:solidFill>
              <a:latin typeface="+mn-lt"/>
              <a:ea typeface="ヒラギノ角ゴ Pro W3" pitchFamily="84" charset="-128"/>
              <a:cs typeface="ヒラギノ角ゴ Pro W3" pitchFamily="84" charset="-128"/>
            </a:endParaRPr>
          </a:p>
          <a:p>
            <a:r>
              <a:rPr lang="en-GB" sz="1400" b="0" i="0" u="none" strike="noStrike" kern="1200" baseline="0" dirty="0">
                <a:solidFill>
                  <a:schemeClr val="tx1"/>
                </a:solidFill>
                <a:latin typeface="+mn-lt"/>
                <a:ea typeface="ヒラギノ角ゴ Pro W3" pitchFamily="84" charset="-128"/>
                <a:cs typeface="ヒラギノ角ゴ Pro W3" pitchFamily="84" charset="-128"/>
              </a:rPr>
              <a:t>In 2016/17. flu vaccine was offered to all two-, three- and four-year-olds, to children of school year 1, 2 and 3 age and to all primary school-aged children in areas that participated in previous primary school pilots. </a:t>
            </a:r>
          </a:p>
          <a:p>
            <a:endParaRPr lang="en-GB" sz="1400" b="0" i="0" u="none" strike="noStrike" kern="1200" baseline="0" dirty="0">
              <a:solidFill>
                <a:schemeClr val="tx1"/>
              </a:solidFill>
              <a:latin typeface="+mn-lt"/>
              <a:ea typeface="ヒラギノ角ゴ Pro W3" pitchFamily="84" charset="-128"/>
              <a:cs typeface="ヒラギノ角ゴ Pro W3" pitchFamily="84" charset="-128"/>
            </a:endParaRPr>
          </a:p>
          <a:p>
            <a:r>
              <a:rPr lang="en-GB" sz="1400" dirty="0">
                <a:latin typeface="Arial" charset="0"/>
                <a:ea typeface="ヒラギノ角ゴ Pro W3" charset="-128"/>
                <a:cs typeface="ヒラギノ角ゴ Pro W3" charset="-128"/>
              </a:rPr>
              <a:t>In 2017/18, flu vaccine was</a:t>
            </a:r>
            <a:r>
              <a:rPr lang="en-GB" sz="1400" baseline="0" dirty="0">
                <a:latin typeface="Arial" charset="0"/>
                <a:ea typeface="ヒラギノ角ゴ Pro W3" charset="-128"/>
                <a:cs typeface="ヒラギノ角ゴ Pro W3" charset="-128"/>
              </a:rPr>
              <a:t> </a:t>
            </a:r>
            <a:r>
              <a:rPr lang="en-GB" sz="1400" dirty="0">
                <a:latin typeface="Arial" charset="0"/>
                <a:ea typeface="ヒラギノ角ゴ Pro W3" charset="-128"/>
                <a:cs typeface="ヒラギノ角ゴ Pro W3" charset="-128"/>
              </a:rPr>
              <a:t>offered to all </a:t>
            </a:r>
            <a:r>
              <a:rPr lang="en-GB" sz="1400" b="0" i="0" u="none" strike="noStrike" kern="1200" baseline="0" dirty="0">
                <a:solidFill>
                  <a:schemeClr val="tx1"/>
                </a:solidFill>
                <a:latin typeface="+mn-lt"/>
                <a:ea typeface="ヒラギノ角ゴ Pro W3" pitchFamily="84" charset="-128"/>
                <a:cs typeface="ヒラギノ角ゴ Pro W3" pitchFamily="84" charset="-128"/>
              </a:rPr>
              <a:t>two-, three- and four-year-olds, to children of school year 1, 2 , 3 and 4 age and to all primary school-aged children in areas that participated in previous primary school pilots.  This was the first flu season that </a:t>
            </a:r>
            <a:r>
              <a:rPr lang="en-GB" sz="1200" b="0" kern="1200" dirty="0">
                <a:solidFill>
                  <a:schemeClr val="tx1"/>
                </a:solidFill>
                <a:effectLst/>
                <a:latin typeface="+mn-lt"/>
                <a:ea typeface="ヒラギノ角ゴ Pro W3" pitchFamily="84" charset="-128"/>
                <a:cs typeface="ヒラギノ角ゴ Pro W3" pitchFamily="84" charset="-128"/>
              </a:rPr>
              <a:t>Reception Year </a:t>
            </a:r>
            <a:r>
              <a:rPr lang="en-GB" sz="1200" b="0" kern="1200" baseline="0" dirty="0">
                <a:solidFill>
                  <a:schemeClr val="tx1"/>
                </a:solidFill>
                <a:effectLst/>
                <a:latin typeface="+mn-lt"/>
                <a:ea typeface="ヒラギノ角ゴ Pro W3" pitchFamily="84" charset="-128"/>
                <a:cs typeface="ヒラギノ角ゴ Pro W3" pitchFamily="84" charset="-128"/>
              </a:rPr>
              <a:t> </a:t>
            </a:r>
            <a:r>
              <a:rPr lang="en-GB" sz="1200" b="0" kern="1200" dirty="0">
                <a:solidFill>
                  <a:schemeClr val="tx1"/>
                </a:solidFill>
                <a:effectLst/>
                <a:latin typeface="+mn-lt"/>
                <a:ea typeface="ヒラギノ角ゴ Pro W3" pitchFamily="84" charset="-128"/>
                <a:cs typeface="ヒラギノ角ゴ Pro W3" pitchFamily="84" charset="-128"/>
              </a:rPr>
              <a:t>children (aged 4-5 years) </a:t>
            </a:r>
            <a:r>
              <a:rPr lang="en-GB" sz="1200" kern="1200" dirty="0">
                <a:solidFill>
                  <a:schemeClr val="tx1"/>
                </a:solidFill>
                <a:effectLst/>
                <a:latin typeface="+mn-lt"/>
                <a:ea typeface="ヒラギノ角ゴ Pro W3" pitchFamily="84" charset="-128"/>
                <a:cs typeface="ヒラギノ角ゴ Pro W3" pitchFamily="84" charset="-128"/>
              </a:rPr>
              <a:t>were offered flu vaccination in their reception class, rather than through general practice </a:t>
            </a:r>
          </a:p>
          <a:p>
            <a:endParaRPr lang="en-GB" sz="1200" kern="1200" dirty="0">
              <a:solidFill>
                <a:schemeClr val="tx1"/>
              </a:solidFill>
              <a:effectLst/>
              <a:latin typeface="+mn-lt"/>
              <a:ea typeface="ヒラギノ角ゴ Pro W3" pitchFamily="84" charset="-128"/>
              <a:cs typeface="ヒラギノ角ゴ Pro W3" pitchFamily="84" charset="-128"/>
            </a:endParaRPr>
          </a:p>
          <a:p>
            <a:r>
              <a:rPr lang="en-GB" sz="1200" kern="1200" dirty="0">
                <a:solidFill>
                  <a:schemeClr val="tx1"/>
                </a:solidFill>
                <a:effectLst/>
                <a:latin typeface="+mn-lt"/>
                <a:ea typeface="ヒラギノ角ゴ Pro W3" pitchFamily="84" charset="-128"/>
                <a:cs typeface="ヒラギノ角ゴ Pro W3" pitchFamily="84" charset="-128"/>
              </a:rPr>
              <a:t>In the 2018/19 flu season, flu vaccine was offered to all children aged two to nine years old (but not ten years or older) on 31 August 2018 and to all primary school-aged children in former primary school pilot areas. </a:t>
            </a:r>
          </a:p>
          <a:p>
            <a:endParaRPr lang="en-GB" sz="1200" kern="1200" dirty="0">
              <a:solidFill>
                <a:schemeClr val="tx1"/>
              </a:solidFill>
              <a:effectLst/>
              <a:latin typeface="+mn-lt"/>
              <a:ea typeface="ヒラギノ角ゴ Pro W3" pitchFamily="84" charset="-128"/>
              <a:cs typeface="ヒラギノ角ゴ Pro W3" pitchFamily="84" charset="-128"/>
            </a:endParaRPr>
          </a:p>
          <a:p>
            <a:r>
              <a:rPr lang="en-GB" sz="1200" kern="1200" dirty="0">
                <a:solidFill>
                  <a:schemeClr val="tx1"/>
                </a:solidFill>
                <a:effectLst/>
                <a:latin typeface="+mn-lt"/>
                <a:ea typeface="ヒラギノ角ゴ Pro W3" pitchFamily="84" charset="-128"/>
                <a:cs typeface="ヒラギノ角ゴ Pro W3" pitchFamily="84" charset="-128"/>
              </a:rPr>
              <a:t>In the 2019/20 flu season, flu vaccine was offered to all children aged two to ten years (but not eleven years or older) on 31 August 2019.  It should also be offered to children from six months of age in clinical risk groups. </a:t>
            </a:r>
          </a:p>
          <a:p>
            <a:endParaRPr lang="en-GB" sz="1200" kern="1200" dirty="0">
              <a:solidFill>
                <a:schemeClr val="tx1"/>
              </a:solidFill>
              <a:effectLst/>
              <a:latin typeface="+mn-lt"/>
              <a:ea typeface="ヒラギノ角ゴ Pro W3" pitchFamily="84" charset="-128"/>
              <a:cs typeface="ヒラギノ角ゴ Pro W3" pitchFamily="84" charset="-128"/>
            </a:endParaRPr>
          </a:p>
          <a:p>
            <a:r>
              <a:rPr lang="en-GB" sz="1200" kern="1200" dirty="0">
                <a:solidFill>
                  <a:schemeClr val="tx1"/>
                </a:solidFill>
                <a:effectLst/>
                <a:latin typeface="+mn-lt"/>
                <a:ea typeface="ヒラギノ角ゴ Pro W3" pitchFamily="84" charset="-128"/>
                <a:cs typeface="ヒラギノ角ゴ Pro W3" pitchFamily="84" charset="-128"/>
              </a:rPr>
              <a:t>The key change to the childhood flu programme in the 2020/21 flu season is that:</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b="1" kern="1200" dirty="0">
                <a:solidFill>
                  <a:schemeClr val="tx1"/>
                </a:solidFill>
                <a:effectLst/>
                <a:latin typeface="+mn-lt"/>
                <a:ea typeface="ヒラギノ角ゴ Pro W3" pitchFamily="84" charset="-128"/>
                <a:cs typeface="ヒラギノ角ゴ Pro W3" pitchFamily="84" charset="-128"/>
              </a:rPr>
              <a:t>Children in School Year 7 (children aged 11 but not 12 by 31 August 2020) </a:t>
            </a:r>
            <a:r>
              <a:rPr lang="en-GB" sz="1200" kern="1200" dirty="0">
                <a:solidFill>
                  <a:schemeClr val="tx1"/>
                </a:solidFill>
                <a:effectLst/>
                <a:latin typeface="+mn-lt"/>
                <a:ea typeface="ヒラギノ角ゴ Pro W3" pitchFamily="84" charset="-128"/>
                <a:cs typeface="ヒラギノ角ゴ Pro W3" pitchFamily="84" charset="-128"/>
              </a:rPr>
              <a:t>will be included in the programme which means all children from </a:t>
            </a:r>
            <a:r>
              <a:rPr lang="en-GB" sz="1400" kern="1200" dirty="0">
                <a:solidFill>
                  <a:schemeClr val="tx1"/>
                </a:solidFill>
                <a:effectLst/>
                <a:latin typeface="+mn-lt"/>
                <a:ea typeface="ヒラギノ角ゴ Pro W3" pitchFamily="84" charset="-128"/>
                <a:cs typeface="ヒラギノ角ゴ Pro W3" pitchFamily="84" charset="-128"/>
              </a:rPr>
              <a:t>Reception through to and including Year 7 are eligible for vaccination.</a:t>
            </a:r>
          </a:p>
          <a:p>
            <a:pPr lvl="0"/>
            <a:endParaRPr lang="en-GB" sz="1400" dirty="0">
              <a:latin typeface="Arial" charset="0"/>
              <a:ea typeface="ヒラギノ角ゴ Pro W3" charset="-128"/>
              <a:cs typeface="ヒラギノ角ゴ Pro W3" charset="-128"/>
            </a:endParaRPr>
          </a:p>
          <a:p>
            <a:endParaRPr lang="en-GB" sz="1400" b="0" i="0" u="none" strike="noStrike" kern="1200" baseline="0" dirty="0">
              <a:solidFill>
                <a:schemeClr val="tx1"/>
              </a:solidFill>
              <a:latin typeface="+mn-lt"/>
              <a:ea typeface="ヒラギノ角ゴ Pro W3" pitchFamily="84" charset="-128"/>
              <a:cs typeface="ヒラギノ角ゴ Pro W3" pitchFamily="84" charset="-128"/>
            </a:endParaRPr>
          </a:p>
          <a:p>
            <a:endParaRPr lang="en-GB" sz="1400" b="0" i="0" u="none" strike="noStrike" kern="1200" baseline="0" dirty="0">
              <a:solidFill>
                <a:schemeClr val="tx1"/>
              </a:solidFill>
              <a:latin typeface="+mn-lt"/>
              <a:ea typeface="ヒラギノ角ゴ Pro W3" pitchFamily="84" charset="-128"/>
              <a:cs typeface="ヒラギノ角ゴ Pro W3" pitchFamily="84" charset="-128"/>
            </a:endParaRPr>
          </a:p>
          <a:p>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4</a:t>
            </a:fld>
            <a:endParaRPr lang="en-US" dirty="0"/>
          </a:p>
        </p:txBody>
      </p:sp>
    </p:spTree>
    <p:extLst>
      <p:ext uri="{BB962C8B-B14F-4D97-AF65-F5344CB8AC3E}">
        <p14:creationId xmlns:p14="http://schemas.microsoft.com/office/powerpoint/2010/main" val="290787598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100355" name="Rectangle 3"/>
          <p:cNvSpPr>
            <a:spLocks noGrp="1"/>
          </p:cNvSpPr>
          <p:nvPr>
            <p:ph type="body" idx="1"/>
          </p:nvPr>
        </p:nvSpPr>
        <p:spPr bwMode="auto">
          <a:noFill/>
        </p:spPr>
        <p:txBody>
          <a:bodyPr/>
          <a:lstStyle/>
          <a:p>
            <a:pPr eaLnBrk="1" hangingPunct="1">
              <a:spcBef>
                <a:spcPct val="0"/>
              </a:spcBef>
            </a:pPr>
            <a:r>
              <a:rPr lang="en-GB" dirty="0">
                <a:solidFill>
                  <a:srgbClr val="000000"/>
                </a:solidFill>
              </a:rPr>
              <a:t>The dose of Fluenz Tetra is 0.2ml, administered as a divided dose (0.1ml) into each nostril. After administering half of the dose in one nostril, administer the other half in the other nostril immediately or shortly thereafter.</a:t>
            </a:r>
          </a:p>
          <a:p>
            <a:pPr eaLnBrk="1" hangingPunct="1">
              <a:spcBef>
                <a:spcPct val="0"/>
              </a:spcBef>
            </a:pPr>
            <a:endParaRPr lang="en-GB" dirty="0">
              <a:solidFill>
                <a:srgbClr val="000000"/>
              </a:solidFill>
            </a:endParaRPr>
          </a:p>
          <a:p>
            <a:pPr eaLnBrk="1" hangingPunct="1">
              <a:spcBef>
                <a:spcPct val="0"/>
              </a:spcBef>
            </a:pPr>
            <a:r>
              <a:rPr lang="en-GB" dirty="0">
                <a:solidFill>
                  <a:srgbClr val="000000"/>
                </a:solidFill>
              </a:rPr>
              <a:t>Children who are not in a clinical at risk group require a single dose (0.2ml). </a:t>
            </a:r>
          </a:p>
          <a:p>
            <a:pPr eaLnBrk="1" hangingPunct="1">
              <a:spcBef>
                <a:spcPct val="0"/>
              </a:spcBef>
            </a:pPr>
            <a:endParaRPr lang="en-GB" dirty="0">
              <a:solidFill>
                <a:srgbClr val="000000"/>
              </a:solidFill>
            </a:endParaRPr>
          </a:p>
          <a:p>
            <a:pPr eaLnBrk="1" hangingPunct="1">
              <a:spcBef>
                <a:spcPct val="0"/>
              </a:spcBef>
            </a:pPr>
            <a:r>
              <a:rPr lang="en-GB" dirty="0">
                <a:solidFill>
                  <a:srgbClr val="000000"/>
                </a:solidFill>
              </a:rPr>
              <a:t>The marketing authorisation holder’s Summary of Product Characteristics (SPC)</a:t>
            </a:r>
            <a:r>
              <a:rPr lang="en-GB" baseline="30000" dirty="0">
                <a:solidFill>
                  <a:srgbClr val="000000"/>
                </a:solidFill>
              </a:rPr>
              <a:t>19  </a:t>
            </a:r>
            <a:r>
              <a:rPr lang="en-GB" dirty="0">
                <a:solidFill>
                  <a:srgbClr val="000000"/>
                </a:solidFill>
              </a:rPr>
              <a:t>states that</a:t>
            </a:r>
            <a:r>
              <a:rPr lang="en-GB" dirty="0"/>
              <a:t> children who have not previously been vaccinated against seasonal influenza</a:t>
            </a:r>
            <a:r>
              <a:rPr lang="en-GB" baseline="0" dirty="0"/>
              <a:t> should be given</a:t>
            </a:r>
            <a:r>
              <a:rPr lang="en-GB" dirty="0"/>
              <a:t> a second dose after an interval of at least 4 weeks. </a:t>
            </a:r>
            <a:r>
              <a:rPr lang="en-GB" dirty="0">
                <a:solidFill>
                  <a:srgbClr val="000000"/>
                </a:solidFill>
              </a:rPr>
              <a:t>The JCVI have considered this issue and have recommended</a:t>
            </a:r>
            <a:r>
              <a:rPr lang="en-GB" baseline="0" dirty="0">
                <a:solidFill>
                  <a:srgbClr val="000000"/>
                </a:solidFill>
              </a:rPr>
              <a:t> </a:t>
            </a:r>
            <a:r>
              <a:rPr lang="en-GB" dirty="0">
                <a:solidFill>
                  <a:srgbClr val="000000"/>
                </a:solidFill>
              </a:rPr>
              <a:t>that for</a:t>
            </a:r>
            <a:r>
              <a:rPr lang="en-GB" baseline="0" dirty="0">
                <a:solidFill>
                  <a:srgbClr val="000000"/>
                </a:solidFill>
              </a:rPr>
              <a:t> </a:t>
            </a:r>
            <a:r>
              <a:rPr lang="en-GB" dirty="0">
                <a:solidFill>
                  <a:srgbClr val="000000"/>
                </a:solidFill>
              </a:rPr>
              <a:t>children who are not in a clinical at risk group, a single dose of Fluenz Tetra should</a:t>
            </a:r>
            <a:r>
              <a:rPr lang="en-GB" baseline="0" dirty="0">
                <a:solidFill>
                  <a:srgbClr val="000000"/>
                </a:solidFill>
              </a:rPr>
              <a:t> be given</a:t>
            </a:r>
            <a:r>
              <a:rPr lang="en-GB" baseline="30000" dirty="0">
                <a:solidFill>
                  <a:srgbClr val="000000"/>
                </a:solidFill>
              </a:rPr>
              <a:t>3</a:t>
            </a:r>
            <a:r>
              <a:rPr lang="en-GB" dirty="0">
                <a:solidFill>
                  <a:srgbClr val="000000"/>
                </a:solidFill>
              </a:rPr>
              <a:t>.</a:t>
            </a:r>
          </a:p>
          <a:p>
            <a:pPr eaLnBrk="1" hangingPunct="1">
              <a:spcBef>
                <a:spcPct val="0"/>
              </a:spcBef>
            </a:pPr>
            <a:endParaRPr lang="en-GB" dirty="0">
              <a:solidFill>
                <a:srgbClr val="000000"/>
              </a:solidFill>
            </a:endParaRPr>
          </a:p>
          <a:p>
            <a:pPr eaLnBrk="1" hangingPunct="1">
              <a:spcBef>
                <a:spcPct val="0"/>
              </a:spcBef>
            </a:pPr>
            <a:r>
              <a:rPr lang="en-GB" dirty="0">
                <a:solidFill>
                  <a:srgbClr val="000000"/>
                </a:solidFill>
              </a:rPr>
              <a:t>Healthcare practitioners are reminded that in some circumstances the recommendations regarding vaccines given in the Green Book chapters may differ from those in the SPC for a particular vaccine.  When this occurs, the recommendations in the Green Book are based on current expert advice received from the JCVI and this advice should be followed</a:t>
            </a:r>
            <a:r>
              <a:rPr lang="en-GB" baseline="30000" dirty="0">
                <a:solidFill>
                  <a:srgbClr val="000000"/>
                </a:solidFill>
              </a:rPr>
              <a:t>20</a:t>
            </a:r>
            <a:r>
              <a:rPr lang="en-GB" dirty="0">
                <a:solidFill>
                  <a:srgbClr val="000000"/>
                </a:solidFill>
              </a:rPr>
              <a:t>.  The Green Book recommendations and/or further advice from the Department of Health and Social Care should be reflected in PGDs. </a:t>
            </a:r>
          </a:p>
          <a:p>
            <a:pPr eaLnBrk="1" hangingPunct="1">
              <a:spcBef>
                <a:spcPct val="0"/>
              </a:spcBef>
            </a:pPr>
            <a:r>
              <a:rPr lang="en-GB" dirty="0">
                <a:solidFill>
                  <a:srgbClr val="000000"/>
                </a:solidFill>
              </a:rPr>
              <a:t>However children aged under nine years of age in clinical at risk groups </a:t>
            </a:r>
            <a:r>
              <a:rPr lang="en-GB" u="sng" dirty="0">
                <a:solidFill>
                  <a:srgbClr val="000000"/>
                </a:solidFill>
              </a:rPr>
              <a:t>and</a:t>
            </a:r>
            <a:r>
              <a:rPr lang="en-GB" dirty="0">
                <a:solidFill>
                  <a:srgbClr val="000000"/>
                </a:solidFill>
              </a:rPr>
              <a:t> who are receiving flu vaccine for the first time will require the two dose schedule.</a:t>
            </a:r>
          </a:p>
          <a:p>
            <a:endParaRPr lang="en-GB" dirty="0"/>
          </a:p>
        </p:txBody>
      </p:sp>
      <p:sp>
        <p:nvSpPr>
          <p:cNvPr id="100356"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r>
              <a:rPr lang="en-GB" dirty="0">
                <a:ea typeface="ＭＳ Ｐゴシック" charset="-128"/>
                <a:cs typeface="ＭＳ Ｐゴシック" charset="-128"/>
              </a:rPr>
              <a:t>DRAFT ONLY - Please see the disclaimer text on slide 1</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101379" name="Rectangle 3"/>
          <p:cNvSpPr>
            <a:spLocks noGrp="1"/>
          </p:cNvSpPr>
          <p:nvPr>
            <p:ph type="body" idx="1"/>
          </p:nvPr>
        </p:nvSpPr>
        <p:spPr bwMode="auto">
          <a:noFill/>
        </p:spPr>
        <p:txBody>
          <a:bodyPr/>
          <a:lstStyle/>
          <a:p>
            <a:r>
              <a:rPr lang="en-GB" dirty="0"/>
              <a:t>LAIV</a:t>
            </a:r>
            <a:r>
              <a:rPr lang="en-GB" baseline="0" dirty="0"/>
              <a:t> </a:t>
            </a:r>
            <a:r>
              <a:rPr lang="en-GB" dirty="0"/>
              <a:t>can be given at the same time as other vaccines, including live vaccines</a:t>
            </a:r>
            <a:r>
              <a:rPr lang="en-GB" baseline="30000" dirty="0"/>
              <a:t>3</a:t>
            </a:r>
            <a:r>
              <a:rPr lang="en-GB" dirty="0"/>
              <a:t>.</a:t>
            </a:r>
            <a:endParaRPr lang="en-GB" sz="800" dirty="0"/>
          </a:p>
          <a:p>
            <a:r>
              <a:rPr lang="en-GB" sz="1200" b="0" i="0" u="none" strike="noStrike" kern="1200" baseline="0" dirty="0">
                <a:solidFill>
                  <a:schemeClr val="tx1"/>
                </a:solidFill>
                <a:latin typeface="+mn-lt"/>
                <a:ea typeface="ヒラギノ角ゴ Pro W3" pitchFamily="84" charset="-128"/>
                <a:cs typeface="ヒラギノ角ゴ Pro W3" pitchFamily="84" charset="-128"/>
              </a:rPr>
              <a:t>Although it was previously recommended that, where vaccines cannot be administered simultaneously; a four-week interval should be observed between live viral vaccines, JCVI have advised that no specific intervals need to be observed between the live attenuated intranasal flu vaccine and other live vaccines</a:t>
            </a:r>
            <a:r>
              <a:rPr lang="en-GB" sz="1200" b="0" i="0" u="none" strike="noStrike" kern="1200" baseline="30000" dirty="0">
                <a:solidFill>
                  <a:schemeClr val="tx1"/>
                </a:solidFill>
                <a:latin typeface="+mn-lt"/>
                <a:ea typeface="ヒラギノ角ゴ Pro W3" pitchFamily="84" charset="-128"/>
                <a:cs typeface="ヒラギノ角ゴ Pro W3" pitchFamily="84" charset="-128"/>
              </a:rPr>
              <a:t>22</a:t>
            </a:r>
            <a:r>
              <a:rPr lang="en-GB" sz="1200" b="0" i="0" u="none" strike="noStrike" kern="1200" baseline="0" dirty="0">
                <a:solidFill>
                  <a:schemeClr val="tx1"/>
                </a:solidFill>
                <a:latin typeface="+mn-lt"/>
                <a:ea typeface="ヒラギノ角ゴ Pro W3" pitchFamily="84" charset="-128"/>
                <a:cs typeface="ヒラギノ角ゴ Pro W3" pitchFamily="84" charset="-128"/>
              </a:rPr>
              <a:t> </a:t>
            </a:r>
            <a:endParaRPr lang="en-GB" dirty="0"/>
          </a:p>
        </p:txBody>
      </p:sp>
      <p:sp>
        <p:nvSpPr>
          <p:cNvPr id="101380"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r>
              <a:rPr lang="en-GB" dirty="0">
                <a:ea typeface="ＭＳ Ｐゴシック" charset="-128"/>
                <a:cs typeface="ＭＳ Ｐゴシック" charset="-128"/>
              </a:rPr>
              <a:t>DRAFT ONLY - Please see the disclaimer text on slide 1</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37</a:t>
            </a:fld>
            <a:endParaRPr lang="en-US" dirty="0"/>
          </a:p>
        </p:txBody>
      </p:sp>
    </p:spTree>
    <p:extLst>
      <p:ext uri="{BB962C8B-B14F-4D97-AF65-F5344CB8AC3E}">
        <p14:creationId xmlns:p14="http://schemas.microsoft.com/office/powerpoint/2010/main" val="75467795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endParaRPr lang="en-GB" dirty="0"/>
          </a:p>
          <a:p>
            <a:pPr marL="228600" indent="-228600">
              <a:buFontTx/>
              <a:buAutoNum type="arabicPeriod"/>
            </a:pPr>
            <a:r>
              <a:rPr lang="en-GB" dirty="0"/>
              <a:t>Check the expiry date - the vaccine must be used before the date on the applicator label.</a:t>
            </a:r>
          </a:p>
          <a:p>
            <a:pPr marL="228600" indent="-228600">
              <a:buFontTx/>
              <a:buAutoNum type="arabicPeriod"/>
            </a:pPr>
            <a:endParaRPr lang="en-GB" dirty="0"/>
          </a:p>
          <a:p>
            <a:pPr marL="228600" indent="-228600">
              <a:buFontTx/>
              <a:buAutoNum type="arabicPeriod"/>
            </a:pPr>
            <a:r>
              <a:rPr lang="en-GB" dirty="0"/>
              <a:t>Prepare the applicator - remove the rubber tip protector.  </a:t>
            </a:r>
            <a:r>
              <a:rPr lang="en-GB" b="1" u="sng" dirty="0"/>
              <a:t>Do not remove</a:t>
            </a:r>
            <a:r>
              <a:rPr lang="en-GB" b="1" dirty="0"/>
              <a:t> </a:t>
            </a:r>
            <a:r>
              <a:rPr lang="en-GB" dirty="0"/>
              <a:t>the dose divider clip at the other end of the applicator.</a:t>
            </a:r>
          </a:p>
          <a:p>
            <a:pPr marL="228600" indent="-228600">
              <a:buFontTx/>
              <a:buAutoNum type="arabicPeriod"/>
            </a:pPr>
            <a:endParaRPr lang="en-GB" dirty="0"/>
          </a:p>
          <a:p>
            <a:pPr marL="228600" marR="0" indent="-228600" algn="l" defTabSz="914400" rtl="0" eaLnBrk="0" fontAlgn="base" latinLnBrk="0" hangingPunct="0">
              <a:lnSpc>
                <a:spcPct val="100000"/>
              </a:lnSpc>
              <a:spcBef>
                <a:spcPct val="30000"/>
              </a:spcBef>
              <a:spcAft>
                <a:spcPct val="0"/>
              </a:spcAft>
              <a:buClrTx/>
              <a:buSzTx/>
              <a:buFontTx/>
              <a:buAutoNum type="arabicPeriod"/>
              <a:tabLst/>
              <a:defRPr/>
            </a:pPr>
            <a:r>
              <a:rPr lang="en-GB" dirty="0"/>
              <a:t>Position the applicator – with the patient in an upright position, place the tip just inside the nostril to ensure LAIV</a:t>
            </a:r>
            <a:r>
              <a:rPr lang="en-GB" baseline="0" dirty="0"/>
              <a:t> </a:t>
            </a:r>
            <a:r>
              <a:rPr lang="en-GB" dirty="0"/>
              <a:t>is delivered into the nose.</a:t>
            </a:r>
          </a:p>
          <a:p>
            <a:pPr marL="228600" indent="-228600">
              <a:buFontTx/>
              <a:buAutoNum type="arabicPeriod"/>
            </a:pPr>
            <a:endParaRPr lang="en-GB" dirty="0"/>
          </a:p>
          <a:p>
            <a:endParaRPr lang="en-US"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39</a:t>
            </a:fld>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FontTx/>
              <a:buNone/>
            </a:pPr>
            <a:endParaRPr lang="en-GB" dirty="0"/>
          </a:p>
          <a:p>
            <a:pPr marL="228600" indent="-228600">
              <a:buAutoNum type="arabicPeriod" startAt="4"/>
            </a:pPr>
            <a:r>
              <a:rPr lang="en-GB" dirty="0"/>
              <a:t>Depress the plunger – with a single motion, depress the plunger </a:t>
            </a:r>
            <a:r>
              <a:rPr lang="en-GB" b="1" dirty="0"/>
              <a:t>as rapidly as possible</a:t>
            </a:r>
            <a:r>
              <a:rPr lang="en-GB" dirty="0"/>
              <a:t> until the dose-divider clip prevents you from going further.</a:t>
            </a:r>
          </a:p>
          <a:p>
            <a:pPr marL="0" indent="0">
              <a:buNone/>
            </a:pPr>
            <a:endParaRPr lang="en-GB" dirty="0"/>
          </a:p>
          <a:p>
            <a:pPr marL="228600" marR="0" lvl="0" indent="-228600" algn="l" defTabSz="914400" rtl="0" eaLnBrk="0" fontAlgn="base" latinLnBrk="0" hangingPunct="0">
              <a:lnSpc>
                <a:spcPct val="100000"/>
              </a:lnSpc>
              <a:spcBef>
                <a:spcPct val="30000"/>
              </a:spcBef>
              <a:spcAft>
                <a:spcPct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ヒラギノ角ゴ Pro W3" pitchFamily="84" charset="-128"/>
              </a:rPr>
              <a:t>5.  Remove the dose-divider clip – for administration in the other nostril, pinch and remove the dose-divider clip from the plunger.</a:t>
            </a:r>
          </a:p>
          <a:p>
            <a:pPr marL="228600" marR="0" lvl="0" indent="-228600" algn="l" defTabSz="914400" rtl="0" eaLnBrk="0" fontAlgn="base" latinLnBrk="0" hangingPunct="0">
              <a:lnSpc>
                <a:spcPct val="100000"/>
              </a:lnSpc>
              <a:spcBef>
                <a:spcPct val="30000"/>
              </a:spcBef>
              <a:spcAft>
                <a:spcPct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mn-lt"/>
              <a:ea typeface="ヒラギノ角ゴ Pro W3" pitchFamily="84" charset="-128"/>
            </a:endParaRPr>
          </a:p>
          <a:p>
            <a:pPr marL="228600" marR="0" lvl="0" indent="-228600" algn="l" defTabSz="914400" rtl="0" eaLnBrk="0" fontAlgn="base" latinLnBrk="0" hangingPunct="0">
              <a:lnSpc>
                <a:spcPct val="100000"/>
              </a:lnSpc>
              <a:spcBef>
                <a:spcPct val="30000"/>
              </a:spcBef>
              <a:spcAft>
                <a:spcPct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ヒラギノ角ゴ Pro W3" pitchFamily="84" charset="-128"/>
              </a:rPr>
              <a:t>6.  Spray in other nostril – place the tip just inside the </a:t>
            </a:r>
            <a:r>
              <a:rPr kumimoji="0" lang="en-GB" sz="1200" b="1" i="0" u="none" strike="noStrike" kern="1200" cap="none" spc="0" normalizeH="0" baseline="0" noProof="0" dirty="0">
                <a:ln>
                  <a:noFill/>
                </a:ln>
                <a:solidFill>
                  <a:prstClr val="black"/>
                </a:solidFill>
                <a:effectLst/>
                <a:uLnTx/>
                <a:uFillTx/>
                <a:latin typeface="+mn-lt"/>
                <a:ea typeface="ヒラギノ角ゴ Pro W3" pitchFamily="84" charset="-128"/>
              </a:rPr>
              <a:t>other nostril</a:t>
            </a:r>
            <a:r>
              <a:rPr kumimoji="0" lang="en-GB" sz="1200" b="0" i="0" u="none" strike="noStrike" kern="1200" cap="none" spc="0" normalizeH="0" baseline="0" noProof="0" dirty="0">
                <a:ln>
                  <a:noFill/>
                </a:ln>
                <a:solidFill>
                  <a:prstClr val="black"/>
                </a:solidFill>
                <a:effectLst/>
                <a:uLnTx/>
                <a:uFillTx/>
                <a:latin typeface="+mn-lt"/>
                <a:ea typeface="ヒラギノ角ゴ Pro W3" pitchFamily="84" charset="-128"/>
              </a:rPr>
              <a:t> and with a single motion, depress the plunger </a:t>
            </a:r>
            <a:r>
              <a:rPr kumimoji="0" lang="en-GB" sz="1200" b="1" i="0" u="none" strike="noStrike" kern="1200" cap="none" spc="0" normalizeH="0" baseline="0" noProof="0" dirty="0">
                <a:ln>
                  <a:noFill/>
                </a:ln>
                <a:solidFill>
                  <a:prstClr val="black"/>
                </a:solidFill>
                <a:effectLst/>
                <a:uLnTx/>
                <a:uFillTx/>
                <a:latin typeface="+mn-lt"/>
                <a:ea typeface="ヒラギノ角ゴ Pro W3" pitchFamily="84" charset="-128"/>
              </a:rPr>
              <a:t>as rapidly as possible</a:t>
            </a:r>
            <a:r>
              <a:rPr kumimoji="0" lang="en-GB" sz="1200" b="0" i="0" u="none" strike="noStrike" kern="1200" cap="none" spc="0" normalizeH="0" baseline="0" noProof="0" dirty="0">
                <a:ln>
                  <a:noFill/>
                </a:ln>
                <a:solidFill>
                  <a:prstClr val="black"/>
                </a:solidFill>
                <a:effectLst/>
                <a:uLnTx/>
                <a:uFillTx/>
                <a:latin typeface="+mn-lt"/>
                <a:ea typeface="ヒラギノ角ゴ Pro W3" pitchFamily="84" charset="-128"/>
              </a:rPr>
              <a:t> to deliver remaining vaccine.</a:t>
            </a:r>
          </a:p>
          <a:p>
            <a:pPr marL="0" indent="0">
              <a:buNone/>
            </a:pPr>
            <a:endParaRPr lang="en-GB" dirty="0"/>
          </a:p>
          <a:p>
            <a:pPr marL="228600" indent="-228600">
              <a:buFontTx/>
              <a:buAutoNum type="arabicPeriod"/>
            </a:pPr>
            <a:endParaRPr lang="en-GB" dirty="0"/>
          </a:p>
          <a:p>
            <a:pPr marL="228600" indent="-228600">
              <a:buFontTx/>
              <a:buAutoNum type="arabicPeriod"/>
            </a:pPr>
            <a:endParaRPr lang="en-GB" dirty="0"/>
          </a:p>
          <a:p>
            <a:pPr marL="228600" indent="-228600"/>
            <a:endParaRPr lang="en-GB" dirty="0"/>
          </a:p>
          <a:p>
            <a:endParaRPr lang="en-US"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40</a:t>
            </a:fld>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108547" name="Rectangle 3"/>
          <p:cNvSpPr>
            <a:spLocks noGrp="1"/>
          </p:cNvSpPr>
          <p:nvPr>
            <p:ph type="body" idx="1"/>
          </p:nvPr>
        </p:nvSpPr>
        <p:spPr bwMode="auto">
          <a:noFill/>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sz="1000" dirty="0"/>
              <a:t>There are very few children who cannot receive any flu vaccine.</a:t>
            </a:r>
            <a:r>
              <a:rPr lang="en-GB" sz="1000" baseline="0" dirty="0"/>
              <a:t> </a:t>
            </a:r>
            <a:r>
              <a:rPr lang="en-GB" sz="1000" dirty="0"/>
              <a:t>When there is doubt, appropriate advice should be sought promptly from the screening and immunisation or health protection team or the</a:t>
            </a:r>
            <a:r>
              <a:rPr lang="en-GB" sz="1000" baseline="0" dirty="0"/>
              <a:t> child’s</a:t>
            </a:r>
            <a:r>
              <a:rPr lang="en-GB" sz="1000" dirty="0"/>
              <a:t> consultant, so that the period the individual is left unvaccinated is minimised.</a:t>
            </a:r>
          </a:p>
        </p:txBody>
      </p:sp>
      <p:sp>
        <p:nvSpPr>
          <p:cNvPr id="108548"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r>
              <a:rPr lang="en-GB" dirty="0">
                <a:ea typeface="ＭＳ Ｐゴシック" charset="-128"/>
                <a:cs typeface="ＭＳ Ｐゴシック" charset="-128"/>
              </a:rPr>
              <a:t>DRAFT ONLY - Please see the disclaimer text on slide 1</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109571" name="Rectangle 3"/>
          <p:cNvSpPr>
            <a:spLocks noGrp="1"/>
          </p:cNvSpPr>
          <p:nvPr>
            <p:ph type="body" idx="1"/>
          </p:nvPr>
        </p:nvSpPr>
        <p:spPr bwMode="auto">
          <a:noFill/>
        </p:spPr>
        <p:txBody>
          <a:bodyPr>
            <a:normAutofit fontScale="77500" lnSpcReduction="20000"/>
          </a:bodyPr>
          <a:lstStyle/>
          <a:p>
            <a:r>
              <a:rPr lang="en-GB" sz="1200" kern="1200" dirty="0">
                <a:solidFill>
                  <a:schemeClr val="tx1"/>
                </a:solidFill>
                <a:effectLst/>
                <a:latin typeface="+mn-lt"/>
                <a:ea typeface="ヒラギノ角ゴ Pro W3" pitchFamily="84" charset="-128"/>
                <a:cs typeface="ヒラギノ角ゴ Pro W3" pitchFamily="84" charset="-128"/>
              </a:rPr>
              <a:t>Confirmed anaphylaxis is rare. Other allergic conditions such as rashes may occur more commonly and are not contraindications to further immunisation. A careful history of the event will often distinguish between true anaphylaxis and other events that are either not due to the vaccine or are not life threatening. In the latter circumstance, it may be possible to continue the immunisation course. Specialist advice must be sought on the vaccines and the circumstances in which they could be given. The risk to the individual of not being immunised must be taken into account.</a:t>
            </a:r>
          </a:p>
          <a:p>
            <a:r>
              <a:rPr lang="en-GB" sz="1200" kern="1200" dirty="0">
                <a:solidFill>
                  <a:schemeClr val="tx1"/>
                </a:solidFill>
                <a:effectLst/>
                <a:latin typeface="+mn-lt"/>
                <a:ea typeface="ヒラギノ角ゴ Pro W3" pitchFamily="84" charset="-128"/>
                <a:cs typeface="ヒラギノ角ゴ Pro W3" pitchFamily="84" charset="-128"/>
              </a:rPr>
              <a:t> </a:t>
            </a:r>
          </a:p>
          <a:p>
            <a:r>
              <a:rPr lang="en-GB" sz="1200" kern="1200" dirty="0">
                <a:solidFill>
                  <a:schemeClr val="tx1"/>
                </a:solidFill>
                <a:effectLst/>
                <a:latin typeface="+mn-lt"/>
                <a:ea typeface="ヒラギノ角ゴ Pro W3" pitchFamily="84" charset="-128"/>
                <a:cs typeface="ヒラギノ角ゴ Pro W3" pitchFamily="84" charset="-128"/>
              </a:rPr>
              <a:t>The live attenuated influenza vaccine (Fluenz Tetra) should not be given to children or adolescents who are clinically severely immunodeficient due to conditions or immunosuppressive therapy such as: acute and chronic leukaemias; lymphoma; HIV infection not on highly active antiretroviral therapy (HAART); cellular immune deficiencies; and high dose corticosteroids. It is not contraindicated for use in children or adolescents with stable HIV infection receiving antiretroviral therapy; or who are receiving topical/inhaled corticosteroids or low-dose systemic corticosteroids or those receiving corticosteroids as replacement therapy, e.g. for adrenal insufficiency. </a:t>
            </a:r>
            <a:endParaRPr lang="en-GB" sz="1200" b="0" i="0" u="none" strike="noStrike" kern="1200" baseline="0" dirty="0">
              <a:solidFill>
                <a:schemeClr val="tx1"/>
              </a:solidFill>
              <a:latin typeface="+mn-lt"/>
              <a:ea typeface="ヒラギノ角ゴ Pro W3" pitchFamily="84" charset="-128"/>
              <a:cs typeface="ヒラギノ角ゴ Pro W3" pitchFamily="84" charset="-128"/>
            </a:endParaRPr>
          </a:p>
          <a:p>
            <a:endParaRPr lang="en-GB" dirty="0"/>
          </a:p>
          <a:p>
            <a:r>
              <a:rPr lang="en-GB" b="0" dirty="0"/>
              <a:t>Chapter 6 of the Green Book on contraindications and special precautions gives further advice on the use of live vaccines in individuals who are severely immunosuppressed</a:t>
            </a:r>
            <a:r>
              <a:rPr lang="en-GB" b="0" baseline="30000" dirty="0"/>
              <a:t>22</a:t>
            </a:r>
            <a:r>
              <a:rPr lang="en-GB" b="0" dirty="0"/>
              <a:t>. It</a:t>
            </a:r>
            <a:r>
              <a:rPr lang="en-GB" b="0" baseline="0" dirty="0"/>
              <a:t> states that the definition of </a:t>
            </a:r>
            <a:r>
              <a:rPr lang="en-GB" b="0" dirty="0"/>
              <a:t> “systemic high doses steroids” (and until at least three months after treatment has stopped) would include children who receive prednisolone, orally or rectally, at a daily dose (or its equivalent) of 2mg/ kg/day for at least one week, or 1mg/kg/day for one month. </a:t>
            </a:r>
            <a:r>
              <a:rPr lang="en-GB" sz="1200" b="0" i="0" u="none" strike="noStrike" kern="1200" baseline="0" dirty="0">
                <a:solidFill>
                  <a:schemeClr val="tx1"/>
                </a:solidFill>
                <a:latin typeface="+mn-lt"/>
                <a:ea typeface="ヒラギノ角ゴ Pro W3" pitchFamily="84" charset="-128"/>
                <a:cs typeface="ヒラギノ角ゴ Pro W3" pitchFamily="84" charset="-128"/>
              </a:rPr>
              <a:t>Occasionally, individuals on lower doses of steroids may be immunosuppressed and at increased risk from infections. In those cases, live vaccines should be considered with caution, in discussion with a relevant specialist physician”. </a:t>
            </a:r>
          </a:p>
          <a:p>
            <a:endParaRPr lang="en-GB" dirty="0"/>
          </a:p>
          <a:p>
            <a:pPr marL="0" marR="0" indent="0" algn="l" defTabSz="914400" rtl="0" eaLnBrk="0" fontAlgn="base" latinLnBrk="0" hangingPunct="0">
              <a:lnSpc>
                <a:spcPct val="100000"/>
              </a:lnSpc>
              <a:spcBef>
                <a:spcPct val="30000"/>
              </a:spcBef>
              <a:spcAft>
                <a:spcPct val="0"/>
              </a:spcAft>
              <a:buClrTx/>
              <a:buSzTx/>
              <a:buFontTx/>
              <a:buNone/>
              <a:tabLst/>
              <a:defRPr/>
            </a:pPr>
            <a:r>
              <a:rPr lang="en-GB" sz="1200" kern="1200" dirty="0">
                <a:solidFill>
                  <a:schemeClr val="tx1"/>
                </a:solidFill>
                <a:effectLst/>
                <a:latin typeface="+mn-lt"/>
                <a:ea typeface="ヒラギノ角ゴ Pro W3" pitchFamily="84" charset="-128"/>
                <a:cs typeface="ヒラギノ角ゴ Pro W3" pitchFamily="84" charset="-128"/>
              </a:rPr>
              <a:t>The</a:t>
            </a:r>
            <a:r>
              <a:rPr lang="en-GB" sz="1200" kern="1200" baseline="0" dirty="0">
                <a:solidFill>
                  <a:schemeClr val="tx1"/>
                </a:solidFill>
                <a:effectLst/>
                <a:latin typeface="+mn-lt"/>
                <a:ea typeface="ヒラギノ角ゴ Pro W3" pitchFamily="84" charset="-128"/>
                <a:cs typeface="ヒラギノ角ゴ Pro W3" pitchFamily="84" charset="-128"/>
              </a:rPr>
              <a:t> </a:t>
            </a:r>
            <a:r>
              <a:rPr lang="en-GB" sz="1200" kern="1200" dirty="0">
                <a:solidFill>
                  <a:schemeClr val="tx1"/>
                </a:solidFill>
                <a:effectLst/>
                <a:latin typeface="+mn-lt"/>
                <a:ea typeface="ヒラギノ角ゴ Pro W3" pitchFamily="84" charset="-128"/>
                <a:cs typeface="ヒラギノ角ゴ Pro W3" pitchFamily="84" charset="-128"/>
              </a:rPr>
              <a:t>live attenuated vaccine is contraindicated in children and adolescents receiving salicylate therapy (other than for topical treatment of localised conditions) because of the association of Reye's syndrome with salicylates and wild-type flu infection as described in the SPC for Fluenz Tetra.</a:t>
            </a:r>
          </a:p>
          <a:p>
            <a:endParaRPr lang="en-GB" sz="1200" kern="1200" dirty="0">
              <a:solidFill>
                <a:schemeClr val="tx1"/>
              </a:solidFill>
              <a:effectLst/>
              <a:latin typeface="+mn-lt"/>
              <a:ea typeface="ヒラギノ角ゴ Pro W3" pitchFamily="84" charset="-128"/>
              <a:cs typeface="ヒラギノ角ゴ Pro W3" pitchFamily="84" charset="-128"/>
            </a:endParaRPr>
          </a:p>
          <a:p>
            <a:r>
              <a:rPr lang="en-GB" sz="1200" kern="1200" dirty="0">
                <a:solidFill>
                  <a:schemeClr val="tx1"/>
                </a:solidFill>
                <a:effectLst/>
                <a:latin typeface="+mn-lt"/>
                <a:ea typeface="ヒラギノ角ゴ Pro W3" pitchFamily="84" charset="-128"/>
                <a:cs typeface="ヒラギノ角ゴ Pro W3" pitchFamily="84" charset="-128"/>
              </a:rPr>
              <a:t>Safety data for the live attenuated flu vaccine when given in pregnancy is limited . Whilst there is no evidence of risk with live attenuated flu</a:t>
            </a:r>
            <a:r>
              <a:rPr lang="en-GB" sz="1200" kern="1200" baseline="0" dirty="0">
                <a:solidFill>
                  <a:schemeClr val="tx1"/>
                </a:solidFill>
                <a:effectLst/>
                <a:latin typeface="+mn-lt"/>
                <a:ea typeface="ヒラギノ角ゴ Pro W3" pitchFamily="84" charset="-128"/>
                <a:cs typeface="ヒラギノ角ゴ Pro W3" pitchFamily="84" charset="-128"/>
              </a:rPr>
              <a:t> </a:t>
            </a:r>
            <a:r>
              <a:rPr lang="en-GB" sz="1200" kern="1200" dirty="0">
                <a:solidFill>
                  <a:schemeClr val="tx1"/>
                </a:solidFill>
                <a:effectLst/>
                <a:latin typeface="+mn-lt"/>
                <a:ea typeface="ヒラギノ角ゴ Pro W3" pitchFamily="84" charset="-128"/>
                <a:cs typeface="ヒラギノ角ゴ Pro W3" pitchFamily="84" charset="-128"/>
              </a:rPr>
              <a:t>vaccine,</a:t>
            </a:r>
            <a:r>
              <a:rPr lang="en-GB" sz="1200" kern="1200" baseline="0" dirty="0">
                <a:solidFill>
                  <a:schemeClr val="tx1"/>
                </a:solidFill>
                <a:effectLst/>
                <a:latin typeface="+mn-lt"/>
                <a:ea typeface="ヒラギノ角ゴ Pro W3" pitchFamily="84" charset="-128"/>
                <a:cs typeface="ヒラギノ角ゴ Pro W3" pitchFamily="84" charset="-128"/>
              </a:rPr>
              <a:t> </a:t>
            </a:r>
            <a:r>
              <a:rPr lang="en-GB" sz="1200" kern="1200" dirty="0">
                <a:solidFill>
                  <a:schemeClr val="tx1"/>
                </a:solidFill>
                <a:effectLst/>
                <a:latin typeface="+mn-lt"/>
                <a:ea typeface="ヒラギノ角ゴ Pro W3" pitchFamily="84" charset="-128"/>
                <a:cs typeface="ヒラギノ角ゴ Pro W3" pitchFamily="84" charset="-128"/>
              </a:rPr>
              <a:t>inactivated flu</a:t>
            </a:r>
            <a:r>
              <a:rPr lang="en-GB" sz="1200" kern="1200" baseline="0" dirty="0">
                <a:solidFill>
                  <a:schemeClr val="tx1"/>
                </a:solidFill>
                <a:effectLst/>
                <a:latin typeface="+mn-lt"/>
                <a:ea typeface="ヒラギノ角ゴ Pro W3" pitchFamily="84" charset="-128"/>
                <a:cs typeface="ヒラギノ角ゴ Pro W3" pitchFamily="84" charset="-128"/>
              </a:rPr>
              <a:t> </a:t>
            </a:r>
            <a:r>
              <a:rPr lang="en-GB" sz="1200" kern="1200" dirty="0">
                <a:solidFill>
                  <a:schemeClr val="tx1"/>
                </a:solidFill>
                <a:effectLst/>
                <a:latin typeface="+mn-lt"/>
                <a:ea typeface="ヒラギノ角ゴ Pro W3" pitchFamily="84" charset="-128"/>
                <a:cs typeface="ヒラギノ角ゴ Pro W3" pitchFamily="84" charset="-128"/>
              </a:rPr>
              <a:t>vaccines are preferred for those who are pregnant. There is no need, however, to specifically test eligible girls for pregnancy or to advise avoidance of pregnancy in those who have been recently vaccinated.</a:t>
            </a:r>
            <a:endParaRPr lang="en-GB" dirty="0"/>
          </a:p>
          <a:p>
            <a:endParaRPr lang="en-GB" dirty="0"/>
          </a:p>
        </p:txBody>
      </p:sp>
      <p:sp>
        <p:nvSpPr>
          <p:cNvPr id="109572"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r>
              <a:rPr lang="en-GB" dirty="0">
                <a:ea typeface="ＭＳ Ｐゴシック" charset="-128"/>
                <a:cs typeface="ＭＳ Ｐゴシック" charset="-128"/>
              </a:rPr>
              <a:t>DRAFT ONLY - Please see the disclaimer text on slide 1</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dirty="0">
                <a:solidFill>
                  <a:schemeClr val="tx1"/>
                </a:solidFill>
                <a:latin typeface="+mn-lt"/>
                <a:ea typeface="ヒラギノ角ゴ Pro W3" pitchFamily="84" charset="-128"/>
                <a:cs typeface="ヒラギノ角ゴ Pro W3" pitchFamily="84" charset="-128"/>
              </a:rPr>
              <a:t>In 2019, JCVI advised that children with asthma on inhaled corticosteroids may safely be given LAIV, irrespective of the dose prescribed. LAIV is not recommended for children and adolescents currently experiencing an acute exacerbation of symptoms including those who have had increased wheezing and/or needed additional bronchodilator treatment in the previous 72 hours. Such children should be offered a suitable inactivated influenza vaccine to avoid a delay in protection.</a:t>
            </a:r>
          </a:p>
          <a:p>
            <a:r>
              <a:rPr lang="en-GB" sz="1200" b="0" i="0" u="none" strike="noStrike" kern="1200" baseline="0" dirty="0">
                <a:solidFill>
                  <a:schemeClr val="tx1"/>
                </a:solidFill>
                <a:latin typeface="+mn-lt"/>
                <a:ea typeface="ヒラギノ角ゴ Pro W3" pitchFamily="84" charset="-128"/>
                <a:cs typeface="ヒラギノ角ゴ Pro W3" pitchFamily="84" charset="-128"/>
              </a:rPr>
              <a:t>There are limited safety data in children who require regular oral steroids for maintenance of asthma control, or have previously required intensive care for asthma exacerbation – such children should only be given LAIV on the advice of their specialist. As these children may be at higher risk from influenza infection, those who cannot receive LAIV should receive a suitable inactivated influenza vaccine. Children with significant asthma and aged under nine years who have not been previously vaccinated against influenza will require a second dose (of either LAIV or inactivated vaccine as appropriate).</a:t>
            </a:r>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44</a:t>
            </a:fld>
            <a:endParaRPr lang="en-US" dirty="0"/>
          </a:p>
        </p:txBody>
      </p:sp>
    </p:spTree>
    <p:extLst>
      <p:ext uri="{BB962C8B-B14F-4D97-AF65-F5344CB8AC3E}">
        <p14:creationId xmlns:p14="http://schemas.microsoft.com/office/powerpoint/2010/main" val="416837884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b="0" i="0" u="none" strike="noStrike" kern="1200" baseline="0" dirty="0">
                <a:solidFill>
                  <a:schemeClr val="tx1"/>
                </a:solidFill>
                <a:latin typeface="+mn-lt"/>
                <a:ea typeface="ヒラギノ角ゴ Pro W3" pitchFamily="84" charset="-128"/>
                <a:cs typeface="ヒラギノ角ゴ Pro W3" pitchFamily="84" charset="-128"/>
              </a:rPr>
              <a:t>JCVI has advised (JCVI, 2015) that children with an egg allergy – including those with previous anaphylaxis to egg – can be safely vaccinated with LAIV in any setting (including primary care and schools). The only exception is for children who have required admission to intensive care for a previous severe anaphylaxis to egg, for whom no data are available; such children are best given LAIV in the hospital setting. LAIV remains the preferred vaccine for this group and the intranasal route is less likely to cause systemic reactions.</a:t>
            </a:r>
          </a:p>
          <a:p>
            <a:r>
              <a:rPr lang="en-GB" sz="1200" b="0" i="0" u="none" strike="noStrike" kern="1200" baseline="0" dirty="0">
                <a:solidFill>
                  <a:schemeClr val="tx1"/>
                </a:solidFill>
                <a:latin typeface="+mn-lt"/>
                <a:ea typeface="ヒラギノ角ゴ Pro W3" pitchFamily="84" charset="-128"/>
                <a:cs typeface="ヒラギノ角ゴ Pro W3" pitchFamily="84" charset="-128"/>
              </a:rPr>
              <a:t>Children with egg allergy but who also have another condition which contraindicates LAIV should be offered an inactivated influenza vaccine with a very low ovalbumin content (less than 0.12 micrograms/ml). Children in a clinical risk group and aged under nine years who have not been previously vaccinated against influenza will require a second dose (of either LAIV or inactivated vaccine as appropriate).</a:t>
            </a:r>
          </a:p>
          <a:p>
            <a:endParaRPr lang="en-US" sz="1200" kern="1200" dirty="0">
              <a:solidFill>
                <a:schemeClr val="tx1"/>
              </a:solidFill>
              <a:effectLst/>
              <a:latin typeface="+mn-lt"/>
              <a:ea typeface="ヒラギノ角ゴ Pro W3" pitchFamily="84" charset="-128"/>
              <a:cs typeface="ヒラギノ角ゴ Pro W3" pitchFamily="84" charset="-128"/>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GB" dirty="0">
              <a:solidFill>
                <a:srgbClr val="000000"/>
              </a:solidFill>
              <a:latin typeface="+mn-lt"/>
              <a:ea typeface="Times New Roman"/>
              <a:cs typeface="Frutiger 45 Light"/>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GB" dirty="0">
              <a:solidFill>
                <a:srgbClr val="000000"/>
              </a:solidFill>
              <a:latin typeface="+mn-lt"/>
              <a:ea typeface="Times New Roman"/>
              <a:cs typeface="Frutiger 45 Light"/>
            </a:endParaRPr>
          </a:p>
          <a:p>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45</a:t>
            </a:fld>
            <a:endParaRPr lang="en-US" dirty="0"/>
          </a:p>
        </p:txBody>
      </p:sp>
    </p:spTree>
    <p:extLst>
      <p:ext uri="{BB962C8B-B14F-4D97-AF65-F5344CB8AC3E}">
        <p14:creationId xmlns:p14="http://schemas.microsoft.com/office/powerpoint/2010/main" val="349983567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110595" name="Rectangle 3"/>
          <p:cNvSpPr>
            <a:spLocks noGrp="1"/>
          </p:cNvSpPr>
          <p:nvPr>
            <p:ph type="body" idx="1"/>
          </p:nvPr>
        </p:nvSpPr>
        <p:spPr bwMode="auto">
          <a:noFill/>
        </p:spPr>
        <p:txBody>
          <a:bodyPr/>
          <a:lstStyle/>
          <a:p>
            <a:r>
              <a:rPr lang="en-GB" dirty="0"/>
              <a:t>Minor illnesses without fever of systemic upset are not valid reasons to postpone vaccination. If the individual is acutely unwell the vaccination may be deferred until they have recovered.</a:t>
            </a:r>
            <a:r>
              <a:rPr lang="en-GB" baseline="0" dirty="0"/>
              <a:t> T</a:t>
            </a:r>
            <a:r>
              <a:rPr lang="en-GB" dirty="0"/>
              <a:t>his is to avoid confusing the differential diagnosis of any acute illness by wrongly attributing any</a:t>
            </a:r>
            <a:r>
              <a:rPr lang="en-GB" baseline="0" dirty="0"/>
              <a:t> </a:t>
            </a:r>
            <a:r>
              <a:rPr lang="en-GB" dirty="0"/>
              <a:t>signs or symptoms to the adverse effects of the vaccine.</a:t>
            </a:r>
          </a:p>
          <a:p>
            <a:endParaRPr lang="en-GB" dirty="0"/>
          </a:p>
          <a:p>
            <a:r>
              <a:rPr lang="en-GB" sz="1200" b="0" i="0" u="none" strike="noStrike" kern="1200" baseline="0" dirty="0">
                <a:solidFill>
                  <a:schemeClr val="tx1"/>
                </a:solidFill>
                <a:latin typeface="+mn-lt"/>
                <a:ea typeface="ヒラギノ角ゴ Pro W3" pitchFamily="84" charset="-128"/>
                <a:cs typeface="ヒラギノ角ゴ Pro W3" pitchFamily="84" charset="-128"/>
              </a:rPr>
              <a:t>There are no data on the effectiveness of LAIV when given to children with a heavily blocked or runny nose (rhinitis) attributable to infection or allergy. As heavy nasal congestion might impede delivery of the vaccine to the nasopharyngeal mucosa, deferral of administration until resolution of the nasal congestion or an appropriate alternative intramuscularly administered flu vaccine should be considered. </a:t>
            </a:r>
            <a:endParaRPr lang="en-GB" dirty="0"/>
          </a:p>
          <a:p>
            <a:endParaRPr lang="en-GB" dirty="0"/>
          </a:p>
        </p:txBody>
      </p:sp>
      <p:sp>
        <p:nvSpPr>
          <p:cNvPr id="110596"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r>
              <a:rPr lang="en-GB" dirty="0">
                <a:ea typeface="ＭＳ Ｐゴシック" charset="-128"/>
                <a:cs typeface="ＭＳ Ｐゴシック" charset="-128"/>
              </a:rPr>
              <a:t>DRAFT ONLY - Please see the disclaimer text on slide 1</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5</a:t>
            </a:fld>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dirty="0">
                <a:solidFill>
                  <a:schemeClr val="tx1"/>
                </a:solidFill>
                <a:latin typeface="+mn-lt"/>
                <a:ea typeface="ヒラギノ角ゴ Pro W3" pitchFamily="84" charset="-128"/>
                <a:cs typeface="ヒラギノ角ゴ Pro W3" pitchFamily="84" charset="-128"/>
              </a:rPr>
              <a:t>If an immunocompromised individual receives LAIV then the degree of immunosuppression should be assessed. If the patient is severely immunocompromised, antiviral prophylaxis should be considered, otherwise they should be advised to seek medical advice if they develop flu-like symptoms in the four days (the usual incubation period) following administration of the vaccine. If antivirals are used for prophylaxis or treatment, then in order to maximise their protection in the forthcoming flu season, the patient should also be offered inactivated flu vaccine. This can be given straight away. </a:t>
            </a:r>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47</a:t>
            </a:fld>
            <a:endParaRPr lang="en-US" dirty="0"/>
          </a:p>
        </p:txBody>
      </p:sp>
    </p:spTree>
    <p:extLst>
      <p:ext uri="{BB962C8B-B14F-4D97-AF65-F5344CB8AC3E}">
        <p14:creationId xmlns:p14="http://schemas.microsoft.com/office/powerpoint/2010/main" val="224273779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112643" name="Rectangle 3"/>
          <p:cNvSpPr>
            <a:spLocks noGrp="1"/>
          </p:cNvSpPr>
          <p:nvPr>
            <p:ph type="body" idx="1"/>
          </p:nvPr>
        </p:nvSpPr>
        <p:spPr bwMode="auto">
          <a:noFill/>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sz="1200" b="0" i="0" u="none" strike="noStrike" kern="1200" baseline="0" dirty="0">
                <a:solidFill>
                  <a:schemeClr val="tx1"/>
                </a:solidFill>
                <a:latin typeface="+mn-lt"/>
                <a:ea typeface="ヒラギノ角ゴ Pro W3" pitchFamily="84" charset="-128"/>
                <a:cs typeface="ヒラギノ角ゴ Pro W3" pitchFamily="84" charset="-128"/>
              </a:rPr>
              <a:t>There is a theoretical potential for transmission of live attenuated flu virus in LAIV to immunocompromised contacts for one to two weeks following vaccination. In the US, where there has been extensive use of the live attenuated flu vaccine, there have been no reported instances of illness or infections from the vaccine virus among immunocompromised patients inadvertently exposed. Where close contact with very severely immunocompromised patients (e.g. bone marrow transplant patients requiring isolation) is likely or unavoidable (for example, household members), however, appropriate alternative inactivated flu vaccines should be considered. </a:t>
            </a:r>
            <a:endParaRPr lang="en-GB" sz="1200" kern="1200" dirty="0">
              <a:solidFill>
                <a:schemeClr val="tx1"/>
              </a:solidFill>
              <a:effectLst/>
              <a:latin typeface="+mn-lt"/>
              <a:ea typeface="ヒラギノ角ゴ Pro W3" pitchFamily="84" charset="-128"/>
              <a:cs typeface="ヒラギノ角ゴ Pro W3" pitchFamily="84" charset="-128"/>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GB" dirty="0"/>
          </a:p>
        </p:txBody>
      </p:sp>
      <p:sp>
        <p:nvSpPr>
          <p:cNvPr id="112644"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r>
              <a:rPr lang="en-GB" dirty="0">
                <a:ea typeface="ＭＳ Ｐゴシック" charset="-128"/>
                <a:cs typeface="ＭＳ Ｐゴシック" charset="-128"/>
              </a:rPr>
              <a:t>DRAFT ONLY - Please see the disclaimer text on slide 1</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sz="1200" b="0" i="0" u="none" strike="noStrike" kern="1200" baseline="0" dirty="0">
                <a:solidFill>
                  <a:schemeClr val="tx1"/>
                </a:solidFill>
                <a:latin typeface="+mn-lt"/>
                <a:ea typeface="ヒラギノ角ゴ Pro W3" pitchFamily="84" charset="-128"/>
                <a:cs typeface="ヒラギノ角ゴ Pro W3" pitchFamily="84" charset="-128"/>
              </a:rPr>
              <a:t>In theory, healthcare workers may have low level exposure to live attenuated influenza vaccine viruses during administration of the vaccine and/or from recently vaccinated patients. The vaccine viruses are cold-adapted and attenuated, and are unlikely to cause symptomatic flu. In the US, where there has been extensive use of the live attenuated flu vaccine, no transmission of vaccine virus in healthcare settings ever has been reported and there have been no reported instances of illness or infections from the vaccine virus among healthcare professionals inadvertently exposed. Thus, the Centers for Disease Control and Prevention has considered that the risk of acquiring vaccine viruses from the environment is unknown but is probably low</a:t>
            </a:r>
            <a:r>
              <a:rPr lang="en-GB" sz="1200" b="0" i="0" u="none" strike="noStrike" kern="1200" baseline="30000" dirty="0">
                <a:solidFill>
                  <a:schemeClr val="tx1"/>
                </a:solidFill>
                <a:latin typeface="+mn-lt"/>
                <a:ea typeface="ヒラギノ角ゴ Pro W3" pitchFamily="84" charset="-128"/>
                <a:cs typeface="ヒラギノ角ゴ Pro W3" pitchFamily="84" charset="-128"/>
              </a:rPr>
              <a:t>23</a:t>
            </a:r>
            <a:r>
              <a:rPr lang="en-GB" sz="1200" b="0" i="0" u="none" strike="noStrike" kern="1200" baseline="0" dirty="0">
                <a:solidFill>
                  <a:schemeClr val="tx1"/>
                </a:solidFill>
                <a:latin typeface="+mn-lt"/>
                <a:ea typeface="ヒラギノ角ゴ Pro W3" pitchFamily="84" charset="-128"/>
                <a:cs typeface="ヒラギノ角ゴ Pro W3" pitchFamily="84" charset="-128"/>
              </a:rPr>
              <a:t>. As a precaution, however, very severely immunosuppressed individuals should not administer live attenuated influenza vaccine. Other healthcare workers who have less severe immunosuppression or are pregnant, should follow normal clinical practice to avoid inhaling the vaccine and ensure that they themselves are appropriately </a:t>
            </a:r>
            <a:r>
              <a:rPr lang="en-GB" sz="1200" kern="1200" dirty="0">
                <a:solidFill>
                  <a:schemeClr val="tx1"/>
                </a:solidFill>
                <a:effectLst/>
                <a:latin typeface="+mn-lt"/>
                <a:ea typeface="ヒラギノ角ゴ Pro W3" pitchFamily="84" charset="-128"/>
                <a:cs typeface="ヒラギノ角ゴ Pro W3" pitchFamily="84" charset="-128"/>
              </a:rPr>
              <a:t>vaccinated</a:t>
            </a:r>
            <a:r>
              <a:rPr lang="en-GB" sz="1200" kern="1200" baseline="0" dirty="0">
                <a:solidFill>
                  <a:schemeClr val="tx1"/>
                </a:solidFill>
                <a:effectLst/>
                <a:latin typeface="+mn-lt"/>
                <a:ea typeface="ヒラギノ角ゴ Pro W3" pitchFamily="84" charset="-128"/>
                <a:cs typeface="ヒラギノ角ゴ Pro W3" pitchFamily="84" charset="-128"/>
              </a:rPr>
              <a:t>.</a:t>
            </a:r>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49</a:t>
            </a:fld>
            <a:endParaRPr lang="en-US" dirty="0"/>
          </a:p>
        </p:txBody>
      </p:sp>
    </p:spTree>
    <p:extLst>
      <p:ext uri="{BB962C8B-B14F-4D97-AF65-F5344CB8AC3E}">
        <p14:creationId xmlns:p14="http://schemas.microsoft.com/office/powerpoint/2010/main" val="345965031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107523" name="Rectangle 3"/>
          <p:cNvSpPr>
            <a:spLocks noGrp="1"/>
          </p:cNvSpPr>
          <p:nvPr>
            <p:ph type="body" idx="1"/>
          </p:nvPr>
        </p:nvSpPr>
        <p:spPr bwMode="auto">
          <a:noFill/>
        </p:spPr>
        <p:txBody>
          <a:bodyPr/>
          <a:lstStyle/>
          <a:p>
            <a:endParaRPr lang="en-GB" dirty="0"/>
          </a:p>
        </p:txBody>
      </p:sp>
      <p:sp>
        <p:nvSpPr>
          <p:cNvPr id="107524"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r>
              <a:rPr lang="en-GB" dirty="0">
                <a:ea typeface="ＭＳ Ｐゴシック" charset="-128"/>
                <a:cs typeface="ＭＳ Ｐゴシック" charset="-128"/>
              </a:rPr>
              <a:t>DRAFT ONLY - Please see the disclaimer text on slide 1</a:t>
            </a: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hlinkClick r:id="rId3"/>
              </a:rPr>
              <a:t>www.england.nhs.uk/coronavirus/publication/managing-coronavirus-covid-19-in-general-practice-sop/</a:t>
            </a:r>
            <a:r>
              <a:rPr lang="en-GB" dirty="0"/>
              <a:t> </a:t>
            </a:r>
          </a:p>
          <a:p>
            <a:r>
              <a:rPr lang="en-GB" dirty="0">
                <a:hlinkClick r:id="rId4"/>
              </a:rPr>
              <a:t>www.england.nhs.uk/coronavirus/publication/standard-operating-procedure-community-pharmacy/</a:t>
            </a:r>
            <a:endParaRPr lang="en-GB" dirty="0"/>
          </a:p>
          <a:p>
            <a:r>
              <a:rPr lang="en-GB" dirty="0">
                <a:hlinkClick r:id="rId5"/>
              </a:rPr>
              <a:t>www.england.nhs.uk/coronavirus/publication/covid-19-prioritisation-within-community-health-services-with-annex_19-march-2020/</a:t>
            </a:r>
            <a:endParaRPr lang="en-GB" dirty="0"/>
          </a:p>
          <a:p>
            <a:r>
              <a:rPr lang="en-GB" dirty="0">
                <a:hlinkClick r:id="rId6"/>
              </a:rPr>
              <a:t>www.england.nhs.uk/coronavirus/publication/novel-coronavirus-covid-19-standard-operating-procedure-community-health-services/</a:t>
            </a:r>
            <a:endParaRPr lang="en-GB" dirty="0"/>
          </a:p>
          <a:p>
            <a:pPr lvl="0"/>
            <a:r>
              <a:rPr lang="en-GB" dirty="0"/>
              <a:t>For guidance on immunisation during COVID-19, including personal protective equipment, see: ‘Clinical Guidance for Healthcare professionals on maintaining immunisation programmes during COVID-19’ at:  </a:t>
            </a:r>
            <a:r>
              <a:rPr lang="en-GB" dirty="0">
                <a:hlinkClick r:id="rId7"/>
              </a:rPr>
              <a:t>www.england.nhs.uk/coronavirus/wp-content/uploads/sites/52/2020/06/clinical-guidance-for-hcps-on-imms-for-covid-19.pdf</a:t>
            </a:r>
            <a:endParaRPr lang="en-GB" dirty="0"/>
          </a:p>
          <a:p>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52</a:t>
            </a:fld>
            <a:endParaRPr lang="en-US"/>
          </a:p>
        </p:txBody>
      </p:sp>
    </p:spTree>
    <p:extLst>
      <p:ext uri="{BB962C8B-B14F-4D97-AF65-F5344CB8AC3E}">
        <p14:creationId xmlns:p14="http://schemas.microsoft.com/office/powerpoint/2010/main" val="2470736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kern="1200" dirty="0">
                <a:solidFill>
                  <a:schemeClr val="tx1"/>
                </a:solidFill>
                <a:effectLst/>
                <a:latin typeface="+mn-lt"/>
                <a:ea typeface="ヒラギノ角ゴ Pro W3" pitchFamily="84" charset="-128"/>
                <a:cs typeface="ヒラギノ角ゴ Pro W3" pitchFamily="84" charset="-128"/>
              </a:rPr>
              <a:t>All serious suspected reactions following flu vaccines should be reported to the Medicines and Healthcare products Regulatory Agency using the Yellow Card scheme at </a:t>
            </a:r>
            <a:r>
              <a:rPr lang="en-GB" sz="1200" kern="1200" dirty="0">
                <a:solidFill>
                  <a:schemeClr val="tx1"/>
                </a:solidFill>
                <a:effectLst/>
                <a:latin typeface="+mn-lt"/>
                <a:ea typeface="ヒラギノ角ゴ Pro W3" pitchFamily="84" charset="-128"/>
                <a:cs typeface="ヒラギノ角ゴ Pro W3" pitchFamily="84" charset="-128"/>
                <a:hlinkClick r:id="rId3"/>
              </a:rPr>
              <a:t>http://yellowcard.mhra.gov.uk/</a:t>
            </a:r>
            <a:r>
              <a:rPr lang="en-GB" sz="1200" kern="1200" dirty="0">
                <a:solidFill>
                  <a:schemeClr val="tx1"/>
                </a:solidFill>
                <a:effectLst/>
                <a:latin typeface="+mn-lt"/>
                <a:ea typeface="ヒラギノ角ゴ Pro W3" pitchFamily="84" charset="-128"/>
                <a:cs typeface="ヒラギノ角ゴ Pro W3" pitchFamily="84" charset="-128"/>
              </a:rPr>
              <a:t>.</a:t>
            </a:r>
          </a:p>
          <a:p>
            <a:r>
              <a:rPr lang="en-GB" sz="1200" kern="1200" dirty="0">
                <a:solidFill>
                  <a:schemeClr val="tx1"/>
                </a:solidFill>
                <a:effectLst/>
                <a:latin typeface="+mn-lt"/>
                <a:ea typeface="ヒラギノ角ゴ Pro W3" pitchFamily="84" charset="-128"/>
                <a:cs typeface="ヒラギノ角ゴ Pro W3" pitchFamily="84" charset="-128"/>
              </a:rPr>
              <a:t> </a:t>
            </a:r>
          </a:p>
          <a:p>
            <a:pPr eaLnBrk="1" hangingPunct="1">
              <a:spcBef>
                <a:spcPct val="0"/>
              </a:spcBef>
            </a:pPr>
            <a:endParaRPr lang="en-GB" dirty="0">
              <a:solidFill>
                <a:srgbClr val="000000"/>
              </a:solidFill>
            </a:endParaRPr>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56</a:t>
            </a:fld>
            <a:endParaRPr lang="en-US"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solidFill>
                  <a:srgbClr val="FF0000"/>
                </a:solidFill>
              </a:rPr>
              <a:t>The inactivated flu vaccines are interchangeable; the second dose, if required, should be given at least four weeks after the first dose in accordance with the manufacturer’s SmPC for that vaccine.</a:t>
            </a:r>
          </a:p>
          <a:p>
            <a:endParaRPr lang="en-GB" sz="1200" b="0" i="0" u="none" strike="noStrike" kern="1200" baseline="0" dirty="0">
              <a:solidFill>
                <a:schemeClr val="tx1"/>
              </a:solidFill>
              <a:latin typeface="+mn-lt"/>
              <a:ea typeface="ヒラギノ角ゴ Pro W3" pitchFamily="84" charset="-128"/>
              <a:cs typeface="ヒラギノ角ゴ Pro W3" pitchFamily="84" charset="-128"/>
            </a:endParaRPr>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57</a:t>
            </a:fld>
            <a:endParaRPr lang="en-US"/>
          </a:p>
        </p:txBody>
      </p:sp>
    </p:spTree>
    <p:extLst>
      <p:ext uri="{BB962C8B-B14F-4D97-AF65-F5344CB8AC3E}">
        <p14:creationId xmlns:p14="http://schemas.microsoft.com/office/powerpoint/2010/main" val="315278519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sz="1200" b="0" i="0" u="none" strike="noStrike" kern="1200" baseline="0" dirty="0">
                <a:solidFill>
                  <a:schemeClr val="tx1"/>
                </a:solidFill>
                <a:latin typeface="+mn-lt"/>
                <a:ea typeface="ヒラギノ角ゴ Pro W3" pitchFamily="84" charset="-128"/>
                <a:cs typeface="ヒラギノ角ゴ Pro W3" pitchFamily="84" charset="-128"/>
              </a:rPr>
              <a:t>For children in risk groups under 18 years of age where LAIV is contraindicated, a suitable quadrivalent inactivated flu vaccine will be provided centrally by PHE and should be offered. LAIV and inactivated injectable vaccines can be ordered through the ImmForm website: www.immform.dh.gov.uk. </a:t>
            </a:r>
          </a:p>
          <a:p>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58</a:t>
            </a:fld>
            <a:endParaRPr lang="en-US"/>
          </a:p>
        </p:txBody>
      </p:sp>
    </p:spTree>
    <p:extLst>
      <p:ext uri="{BB962C8B-B14F-4D97-AF65-F5344CB8AC3E}">
        <p14:creationId xmlns:p14="http://schemas.microsoft.com/office/powerpoint/2010/main" val="254705046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anose="020B0604020202020204" pitchFamily="34" charset="0"/>
              <a:buNone/>
            </a:pPr>
            <a:r>
              <a:rPr lang="en-GB" dirty="0">
                <a:solidFill>
                  <a:srgbClr val="FF0000"/>
                </a:solidFill>
              </a:rPr>
              <a:t>See PHE’s website (</a:t>
            </a:r>
            <a:r>
              <a:rPr lang="en-GB" dirty="0">
                <a:solidFill>
                  <a:srgbClr val="FF0000"/>
                </a:solidFill>
                <a:hlinkClick r:id="rId3"/>
              </a:rPr>
              <a:t>www.gov.uk/government/news/vaccines-and-gelatine-phe-response</a:t>
            </a:r>
            <a:r>
              <a:rPr lang="en-GB" dirty="0">
                <a:solidFill>
                  <a:srgbClr val="FF0000"/>
                </a:solidFill>
              </a:rPr>
              <a:t>) for Q&amp;As</a:t>
            </a:r>
            <a:r>
              <a:rPr lang="en-GB" baseline="0" dirty="0">
                <a:solidFill>
                  <a:srgbClr val="FF0000"/>
                </a:solidFill>
              </a:rPr>
              <a:t> </a:t>
            </a:r>
            <a:r>
              <a:rPr lang="en-GB" dirty="0">
                <a:solidFill>
                  <a:srgbClr val="FF0000"/>
                </a:solidFill>
              </a:rPr>
              <a:t> and more information on vaccines and gelatine</a:t>
            </a:r>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59</a:t>
            </a:fld>
            <a:endParaRPr lang="en-US"/>
          </a:p>
        </p:txBody>
      </p:sp>
    </p:spTree>
    <p:extLst>
      <p:ext uri="{BB962C8B-B14F-4D97-AF65-F5344CB8AC3E}">
        <p14:creationId xmlns:p14="http://schemas.microsoft.com/office/powerpoint/2010/main" val="134167148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60</a:t>
            </a:fld>
            <a:endParaRPr lang="en-US"/>
          </a:p>
        </p:txBody>
      </p:sp>
    </p:spTree>
    <p:extLst>
      <p:ext uri="{BB962C8B-B14F-4D97-AF65-F5344CB8AC3E}">
        <p14:creationId xmlns:p14="http://schemas.microsoft.com/office/powerpoint/2010/main" val="18795587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75779" name="Notes Placeholder 2"/>
          <p:cNvSpPr>
            <a:spLocks noGrp="1"/>
          </p:cNvSpPr>
          <p:nvPr>
            <p:ph type="body" idx="1"/>
          </p:nvPr>
        </p:nvSpPr>
        <p:spPr bwMode="auto">
          <a:noFill/>
        </p:spPr>
        <p:txBody>
          <a:bodyPr/>
          <a:lstStyle/>
          <a:p>
            <a:endParaRPr lang="en-GB" dirty="0"/>
          </a:p>
        </p:txBody>
      </p:sp>
      <p:sp>
        <p:nvSpPr>
          <p:cNvPr id="75780" name="Slide Number Placeholder 3"/>
          <p:cNvSpPr>
            <a:spLocks noGrp="1"/>
          </p:cNvSpPr>
          <p:nvPr>
            <p:ph type="sldNum" sz="quarter" idx="5"/>
          </p:nvPr>
        </p:nvSpPr>
        <p:spPr bwMode="auto">
          <a:noFill/>
          <a:ln>
            <a:miter lim="800000"/>
            <a:headEnd/>
            <a:tailEnd/>
          </a:ln>
        </p:spPr>
        <p:txBody>
          <a:bodyPr/>
          <a:lstStyle/>
          <a:p>
            <a:fld id="{17AC1B67-9FC3-0A48-A603-6072EF2F3B7A}" type="slidenum">
              <a:rPr lang="en-GB"/>
              <a:pPr/>
              <a:t>6</a:t>
            </a:fld>
            <a:endParaRPr lang="en-GB" dirty="0"/>
          </a:p>
        </p:txBody>
      </p:sp>
      <p:sp>
        <p:nvSpPr>
          <p:cNvPr id="75781" name="Header Placeholder 5"/>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r>
              <a:rPr lang="en-GB" dirty="0">
                <a:ea typeface="ＭＳ Ｐゴシック" charset="-128"/>
                <a:cs typeface="ＭＳ Ｐゴシック" charset="-128"/>
              </a:rPr>
              <a:t>DRAFT ONLY - Please see the disclaimer text on slide 1</a:t>
            </a: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t>As in previous years, flu vaccine uptake data collections will be managed using the ImmForm website (www.immform.dh.gov.uk). PHE coordinates the data collection and will issue further details of the collection and guidance on the data collection process for the 2020/21 programme. This guidance will be available at: www.gov.uk/government/collections/vaccine-uptake which is where flu vaccine uptake data is also published. Queries concerning data collection content or process should be emailed to influenza@phe.gov.uk. Queries concerning ImmForm login details and passwords should be emailed to helpdesk@immform.org.uk.</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sz="1200" kern="1200" dirty="0">
              <a:solidFill>
                <a:schemeClr val="tx1"/>
              </a:solidFill>
              <a:effectLst/>
              <a:latin typeface="+mn-lt"/>
              <a:ea typeface="ヒラギノ角ゴ Pro W3" pitchFamily="84" charset="-128"/>
              <a:cs typeface="ヒラギノ角ゴ Pro W3" pitchFamily="84" charset="-128"/>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kern="1200" dirty="0">
                <a:solidFill>
                  <a:schemeClr val="tx1"/>
                </a:solidFill>
                <a:effectLst/>
                <a:latin typeface="+mn-lt"/>
                <a:ea typeface="ヒラギノ角ゴ Pro W3" pitchFamily="84" charset="-128"/>
                <a:cs typeface="ヒラギノ角ゴ Pro W3" pitchFamily="84" charset="-128"/>
              </a:rPr>
              <a:t>More detail about data collection in 2020/21 is available in Appendix G</a:t>
            </a:r>
            <a:r>
              <a:rPr lang="en-GB" sz="1200" kern="1200" baseline="0" dirty="0">
                <a:solidFill>
                  <a:schemeClr val="tx1"/>
                </a:solidFill>
                <a:effectLst/>
                <a:latin typeface="+mn-lt"/>
                <a:ea typeface="ヒラギノ角ゴ Pro W3" pitchFamily="84" charset="-128"/>
                <a:cs typeface="ヒラギノ角ゴ Pro W3" pitchFamily="84" charset="-128"/>
              </a:rPr>
              <a:t> </a:t>
            </a:r>
            <a:r>
              <a:rPr lang="en-GB" sz="1200" kern="1200" dirty="0">
                <a:solidFill>
                  <a:schemeClr val="tx1"/>
                </a:solidFill>
                <a:effectLst/>
                <a:latin typeface="+mn-lt"/>
                <a:ea typeface="ヒラギノ角ゴ Pro W3" pitchFamily="84" charset="-128"/>
                <a:cs typeface="ヒラギノ角ゴ Pro W3" pitchFamily="84" charset="-128"/>
              </a:rPr>
              <a:t>The national flu immunisation programme 2020/21</a:t>
            </a:r>
            <a:r>
              <a:rPr lang="en-GB" sz="1200" kern="1200" baseline="0" dirty="0">
                <a:solidFill>
                  <a:schemeClr val="tx1"/>
                </a:solidFill>
                <a:effectLst/>
                <a:latin typeface="+mn-lt"/>
                <a:ea typeface="ヒラギノ角ゴ Pro W3" pitchFamily="84" charset="-128"/>
                <a:cs typeface="ヒラギノ角ゴ Pro W3" pitchFamily="84" charset="-128"/>
              </a:rPr>
              <a:t> second letter (dated 5 August 2020) available at </a:t>
            </a:r>
            <a:r>
              <a:rPr lang="en-GB" sz="1200" u="none" strike="noStrike" kern="1200" dirty="0">
                <a:solidFill>
                  <a:schemeClr val="tx1"/>
                </a:solidFill>
                <a:effectLst/>
                <a:latin typeface="+mn-lt"/>
                <a:ea typeface="ヒラギノ角ゴ Pro W3" pitchFamily="84" charset="-128"/>
                <a:cs typeface="ヒラギノ角ゴ Pro W3" pitchFamily="84" charset="-128"/>
                <a:hlinkClick r:id="rId3"/>
              </a:rPr>
              <a:t>https://www.gov.uk/government/publications/national-flu-immunisation-programme-plan</a:t>
            </a:r>
            <a:endParaRPr lang="en-GB" sz="1200" kern="1200" dirty="0">
              <a:solidFill>
                <a:schemeClr val="tx1"/>
              </a:solidFill>
              <a:effectLst/>
              <a:latin typeface="+mn-lt"/>
              <a:ea typeface="ヒラギノ角ゴ Pro W3" pitchFamily="84" charset="-128"/>
              <a:cs typeface="ヒラギノ角ゴ Pro W3" pitchFamily="84" charset="-128"/>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dirty="0"/>
          </a:p>
          <a:p>
            <a:pPr marL="0" marR="0" indent="0" algn="l" defTabSz="914400" rtl="0" eaLnBrk="0" fontAlgn="base" latinLnBrk="0" hangingPunct="0">
              <a:lnSpc>
                <a:spcPct val="100000"/>
              </a:lnSpc>
              <a:spcBef>
                <a:spcPct val="30000"/>
              </a:spcBef>
              <a:spcAft>
                <a:spcPct val="0"/>
              </a:spcAft>
              <a:buClrTx/>
              <a:buSzTx/>
              <a:buFontTx/>
              <a:buNone/>
              <a:tabLst/>
              <a:defRPr/>
            </a:pPr>
            <a:r>
              <a:rPr lang="en-GB" sz="1200" kern="1200" dirty="0">
                <a:solidFill>
                  <a:schemeClr val="tx1"/>
                </a:solidFill>
                <a:effectLst/>
                <a:latin typeface="+mn-lt"/>
                <a:ea typeface="ヒラギノ角ゴ Pro W3" pitchFamily="84" charset="-128"/>
                <a:cs typeface="ヒラギノ角ゴ Pro W3" pitchFamily="84" charset="-128"/>
              </a:rPr>
              <a:t>Vaccine uptake figures are published at: </a:t>
            </a:r>
            <a:r>
              <a:rPr lang="en-GB" sz="1200" u="sng" kern="1200" dirty="0">
                <a:solidFill>
                  <a:schemeClr val="tx1"/>
                </a:solidFill>
                <a:effectLst/>
                <a:latin typeface="+mn-lt"/>
                <a:ea typeface="ヒラギノ角ゴ Pro W3" pitchFamily="84" charset="-128"/>
                <a:cs typeface="ヒラギノ角ゴ Pro W3" pitchFamily="84" charset="-128"/>
                <a:hlinkClick r:id="rId4"/>
              </a:rPr>
              <a:t>https://www.gov.uk/government/collections/vaccine-uptake</a:t>
            </a:r>
            <a:r>
              <a:rPr lang="en-GB" sz="1200" kern="1200" dirty="0">
                <a:solidFill>
                  <a:schemeClr val="tx1"/>
                </a:solidFill>
                <a:effectLst/>
                <a:latin typeface="+mn-lt"/>
                <a:ea typeface="ヒラギノ角ゴ Pro W3" pitchFamily="84" charset="-128"/>
                <a:cs typeface="ヒラギノ角ゴ Pro W3" pitchFamily="84" charset="-128"/>
              </a:rPr>
              <a:t> </a:t>
            </a:r>
            <a:endParaRPr lang="en-GB" b="1" dirty="0"/>
          </a:p>
          <a:p>
            <a:endParaRPr lang="en-GB" b="1"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61</a:t>
            </a:fld>
            <a:endParaRPr lang="en-US"/>
          </a:p>
        </p:txBody>
      </p:sp>
    </p:spTree>
    <p:extLst>
      <p:ext uri="{BB962C8B-B14F-4D97-AF65-F5344CB8AC3E}">
        <p14:creationId xmlns:p14="http://schemas.microsoft.com/office/powerpoint/2010/main" val="107756143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Note to trainers:</a:t>
            </a:r>
          </a:p>
          <a:p>
            <a:r>
              <a:rPr lang="en-GB" dirty="0"/>
              <a:t>The content of the Best</a:t>
            </a:r>
            <a:r>
              <a:rPr lang="en-GB" baseline="0" dirty="0"/>
              <a:t> Practice Guidance for </a:t>
            </a:r>
            <a:r>
              <a:rPr lang="en-GB" sz="1200" dirty="0"/>
              <a:t>Increasing flu immunisation uptake among children is set out on the next seven slides for those trainers who wish/are able to spend time discussing strategies</a:t>
            </a:r>
            <a:r>
              <a:rPr lang="en-GB" sz="1200" baseline="0" dirty="0"/>
              <a:t> for maximising uptake. These should be considered along with the constraints placed upon services who also need to keep patients safe from COVID-19. Trainers and all those involved in the delivery of the flu programme should regularly check the annual flu programme pages on GOV.UK for updated information on infection prevention and control measures that should be implemented in the delivery of immunisation services.</a:t>
            </a:r>
          </a:p>
          <a:p>
            <a:endParaRPr lang="en-GB" sz="1200" baseline="0" dirty="0"/>
          </a:p>
          <a:p>
            <a:r>
              <a:rPr lang="en-GB" b="0" dirty="0">
                <a:hlinkClick r:id="rId3" action="ppaction://hlinkfile"/>
              </a:rPr>
              <a:t>Flu vaccine: best practice guidance for general practice</a:t>
            </a:r>
            <a:r>
              <a:rPr lang="en-GB" b="0" dirty="0"/>
              <a:t> is available on the PHE website at</a:t>
            </a:r>
            <a:r>
              <a:rPr lang="en-GB" b="0" baseline="0" dirty="0"/>
              <a:t> https://assets.publishing.service.gov.uk/government/uploads/system/uploads/attachment_data/file/635595/Flu_gp_best_practice_guidance.pdf </a:t>
            </a:r>
            <a:endParaRPr lang="en-GB" b="0"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62</a:t>
            </a:fld>
            <a:endParaRPr lang="en-US"/>
          </a:p>
        </p:txBody>
      </p:sp>
    </p:spTree>
    <p:extLst>
      <p:ext uri="{BB962C8B-B14F-4D97-AF65-F5344CB8AC3E}">
        <p14:creationId xmlns:p14="http://schemas.microsoft.com/office/powerpoint/2010/main" val="383265073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eaLnBrk="1" hangingPunct="1">
              <a:spcBef>
                <a:spcPct val="0"/>
              </a:spcBef>
            </a:pPr>
            <a:r>
              <a:rPr lang="en-GB" sz="1200" dirty="0"/>
              <a:t>Following a recommendation in 2012 by </a:t>
            </a:r>
            <a:r>
              <a:rPr lang="en-GB" sz="1200" dirty="0">
                <a:solidFill>
                  <a:srgbClr val="FF0000"/>
                </a:solidFill>
              </a:rPr>
              <a:t>the Joint Committee on Vaccination and Immunisation (JCVI) </a:t>
            </a:r>
            <a:r>
              <a:rPr lang="en-GB" sz="1000" baseline="30000" dirty="0">
                <a:solidFill>
                  <a:srgbClr val="FF0000"/>
                </a:solidFill>
              </a:rPr>
              <a:t>1</a:t>
            </a:r>
            <a:r>
              <a:rPr lang="en-GB" sz="1200" dirty="0">
                <a:solidFill>
                  <a:srgbClr val="FF0000"/>
                </a:solidFill>
              </a:rPr>
              <a:t> </a:t>
            </a:r>
            <a:r>
              <a:rPr lang="en-GB" sz="1200" dirty="0"/>
              <a:t>that the routine annual flu vaccination programme should be extended to include children, the phased introduction of this extension began in 2013. In 2013, </a:t>
            </a:r>
            <a:r>
              <a:rPr lang="en-GB" sz="1200" baseline="0" dirty="0"/>
              <a:t>flu vaccine was offered to </a:t>
            </a:r>
            <a:r>
              <a:rPr lang="en-GB" sz="1200" dirty="0"/>
              <a:t>all two and three year old children, and to four to ten year olds (up</a:t>
            </a:r>
            <a:r>
              <a:rPr lang="en-GB" sz="1200" baseline="0" dirty="0"/>
              <a:t> to and including pupils in school year 6) in</a:t>
            </a:r>
            <a:r>
              <a:rPr lang="en-GB" sz="1200" dirty="0"/>
              <a:t> seven</a:t>
            </a:r>
            <a:r>
              <a:rPr lang="en-GB" sz="1200" baseline="0" dirty="0"/>
              <a:t> different geographical </a:t>
            </a:r>
            <a:r>
              <a:rPr lang="en-GB" sz="1200" dirty="0"/>
              <a:t>pilot</a:t>
            </a:r>
            <a:r>
              <a:rPr lang="en-GB" sz="1200" baseline="0" dirty="0"/>
              <a:t> areas.</a:t>
            </a:r>
            <a:r>
              <a:rPr lang="en-GB" sz="1200" kern="1200" dirty="0">
                <a:solidFill>
                  <a:schemeClr val="tx1"/>
                </a:solidFill>
                <a:effectLst/>
                <a:latin typeface="+mn-lt"/>
                <a:ea typeface="ヒラギノ角ゴ Pro W3" pitchFamily="84" charset="-128"/>
                <a:cs typeface="ヒラギノ角ゴ Pro W3" pitchFamily="84" charset="-128"/>
              </a:rPr>
              <a:t> </a:t>
            </a:r>
          </a:p>
          <a:p>
            <a:pPr eaLnBrk="1" hangingPunct="1">
              <a:spcBef>
                <a:spcPct val="0"/>
              </a:spcBef>
            </a:pPr>
            <a:endParaRPr lang="en-GB" sz="1200" dirty="0"/>
          </a:p>
          <a:p>
            <a:r>
              <a:rPr lang="en-GB" sz="1200" dirty="0"/>
              <a:t>For the 2014/15 flu season, flu vaccine was offered to all four year</a:t>
            </a:r>
            <a:r>
              <a:rPr lang="en-GB" sz="1200" baseline="0" dirty="0"/>
              <a:t> old children as well as to </a:t>
            </a:r>
            <a:r>
              <a:rPr lang="en-GB" sz="1200" dirty="0"/>
              <a:t>all two and three year old children.</a:t>
            </a:r>
            <a:r>
              <a:rPr lang="en-GB" sz="1200" baseline="0" dirty="0"/>
              <a:t> </a:t>
            </a:r>
            <a:r>
              <a:rPr lang="en-GB" sz="1400" b="0" i="0" u="none" strike="noStrike" kern="1200" baseline="0" dirty="0">
                <a:solidFill>
                  <a:schemeClr val="tx1"/>
                </a:solidFill>
                <a:latin typeface="+mn-lt"/>
                <a:ea typeface="ヒラギノ角ゴ Pro W3" pitchFamily="84" charset="-128"/>
              </a:rPr>
              <a:t>The </a:t>
            </a:r>
            <a:r>
              <a:rPr lang="en-GB" sz="1400" b="0" i="0" u="none" strike="noStrike" kern="1200" baseline="0" dirty="0">
                <a:solidFill>
                  <a:schemeClr val="tx1"/>
                </a:solidFill>
                <a:latin typeface="+mn-lt"/>
                <a:ea typeface="ヒラギノ角ゴ Pro W3" pitchFamily="84" charset="-128"/>
                <a:cs typeface="ヒラギノ角ゴ Pro W3" pitchFamily="84" charset="-128"/>
              </a:rPr>
              <a:t>geographical pilots of primary school aged children started in 2013/14 continued and there were also several different geographical pilots in secondary school aged children in Years 7 and 8. </a:t>
            </a:r>
          </a:p>
          <a:p>
            <a:endParaRPr lang="en-GB" sz="1400" b="0" i="0" u="none" strike="noStrike" kern="1200" baseline="0" dirty="0">
              <a:solidFill>
                <a:schemeClr val="tx1"/>
              </a:solidFill>
              <a:latin typeface="+mn-lt"/>
              <a:ea typeface="ヒラギノ角ゴ Pro W3" pitchFamily="84" charset="-128"/>
              <a:cs typeface="ヒラギノ角ゴ Pro W3" pitchFamily="84" charset="-128"/>
            </a:endParaRPr>
          </a:p>
          <a:p>
            <a:r>
              <a:rPr lang="en-GB" sz="1400" b="0" i="0" u="none" strike="noStrike" kern="1200" baseline="0" dirty="0">
                <a:solidFill>
                  <a:schemeClr val="tx1"/>
                </a:solidFill>
                <a:latin typeface="+mn-lt"/>
                <a:ea typeface="ヒラギノ角ゴ Pro W3" pitchFamily="84" charset="-128"/>
                <a:cs typeface="ヒラギノ角ゴ Pro W3" pitchFamily="84" charset="-128"/>
              </a:rPr>
              <a:t>In 2015/16, flu vaccine was offered to all two-, three- and four-year-olds, to children of school year 1 and 2 age and to all primary school-aged children in areas that participated in previous primary school pilots.</a:t>
            </a:r>
          </a:p>
          <a:p>
            <a:endParaRPr lang="en-GB" sz="1400" b="0" i="0" u="none" strike="noStrike" kern="1200" baseline="0" dirty="0">
              <a:solidFill>
                <a:schemeClr val="tx1"/>
              </a:solidFill>
              <a:latin typeface="+mn-lt"/>
              <a:ea typeface="ヒラギノ角ゴ Pro W3" pitchFamily="84" charset="-128"/>
              <a:cs typeface="ヒラギノ角ゴ Pro W3" pitchFamily="84" charset="-128"/>
            </a:endParaRPr>
          </a:p>
          <a:p>
            <a:r>
              <a:rPr lang="en-GB" sz="1400" b="0" i="0" u="none" strike="noStrike" kern="1200" baseline="0" dirty="0">
                <a:solidFill>
                  <a:schemeClr val="tx1"/>
                </a:solidFill>
                <a:latin typeface="+mn-lt"/>
                <a:ea typeface="ヒラギノ角ゴ Pro W3" pitchFamily="84" charset="-128"/>
                <a:cs typeface="ヒラギノ角ゴ Pro W3" pitchFamily="84" charset="-128"/>
              </a:rPr>
              <a:t>In 2016/17. flu vaccine was offered to all two-, three- and four-year-olds, to children of school year 1, 2 and 3 age and to all primary school-aged children in areas that participated in previous primary school pilots. </a:t>
            </a:r>
          </a:p>
          <a:p>
            <a:endParaRPr lang="en-GB" sz="1400" b="0" i="0" u="none" strike="noStrike" kern="1200" baseline="0" dirty="0">
              <a:solidFill>
                <a:schemeClr val="tx1"/>
              </a:solidFill>
              <a:latin typeface="+mn-lt"/>
              <a:ea typeface="ヒラギノ角ゴ Pro W3" pitchFamily="84" charset="-128"/>
              <a:cs typeface="ヒラギノ角ゴ Pro W3" pitchFamily="84" charset="-128"/>
            </a:endParaRPr>
          </a:p>
          <a:p>
            <a:r>
              <a:rPr lang="en-GB" sz="1400" dirty="0">
                <a:latin typeface="Arial" charset="0"/>
                <a:ea typeface="ヒラギノ角ゴ Pro W3" charset="-128"/>
                <a:cs typeface="ヒラギノ角ゴ Pro W3" charset="-128"/>
              </a:rPr>
              <a:t>In 2017/18, flu vaccine was</a:t>
            </a:r>
            <a:r>
              <a:rPr lang="en-GB" sz="1400" baseline="0" dirty="0">
                <a:latin typeface="Arial" charset="0"/>
                <a:ea typeface="ヒラギノ角ゴ Pro W3" charset="-128"/>
                <a:cs typeface="ヒラギノ角ゴ Pro W3" charset="-128"/>
              </a:rPr>
              <a:t> </a:t>
            </a:r>
            <a:r>
              <a:rPr lang="en-GB" sz="1400" dirty="0">
                <a:latin typeface="Arial" charset="0"/>
                <a:ea typeface="ヒラギノ角ゴ Pro W3" charset="-128"/>
                <a:cs typeface="ヒラギノ角ゴ Pro W3" charset="-128"/>
              </a:rPr>
              <a:t>offered to all </a:t>
            </a:r>
            <a:r>
              <a:rPr lang="en-GB" sz="1400" b="0" i="0" u="none" strike="noStrike" kern="1200" baseline="0" dirty="0">
                <a:solidFill>
                  <a:schemeClr val="tx1"/>
                </a:solidFill>
                <a:latin typeface="+mn-lt"/>
                <a:ea typeface="ヒラギノ角ゴ Pro W3" pitchFamily="84" charset="-128"/>
                <a:cs typeface="ヒラギノ角ゴ Pro W3" pitchFamily="84" charset="-128"/>
              </a:rPr>
              <a:t>two-, three- and four-year-olds, to children of school year 1, 2 , 3 and 4 age and to all primary school-aged children in areas that participated in previous primary school pilots.  This was the first flu season that </a:t>
            </a:r>
            <a:r>
              <a:rPr lang="en-GB" sz="1200" b="0" kern="1200" dirty="0">
                <a:solidFill>
                  <a:schemeClr val="tx1"/>
                </a:solidFill>
                <a:effectLst/>
                <a:latin typeface="+mn-lt"/>
                <a:ea typeface="ヒラギノ角ゴ Pro W3" pitchFamily="84" charset="-128"/>
                <a:cs typeface="ヒラギノ角ゴ Pro W3" pitchFamily="84" charset="-128"/>
              </a:rPr>
              <a:t>Reception Year </a:t>
            </a:r>
            <a:r>
              <a:rPr lang="en-GB" sz="1200" b="0" kern="1200" baseline="0" dirty="0">
                <a:solidFill>
                  <a:schemeClr val="tx1"/>
                </a:solidFill>
                <a:effectLst/>
                <a:latin typeface="+mn-lt"/>
                <a:ea typeface="ヒラギノ角ゴ Pro W3" pitchFamily="84" charset="-128"/>
                <a:cs typeface="ヒラギノ角ゴ Pro W3" pitchFamily="84" charset="-128"/>
              </a:rPr>
              <a:t> </a:t>
            </a:r>
            <a:r>
              <a:rPr lang="en-GB" sz="1200" b="0" kern="1200" dirty="0">
                <a:solidFill>
                  <a:schemeClr val="tx1"/>
                </a:solidFill>
                <a:effectLst/>
                <a:latin typeface="+mn-lt"/>
                <a:ea typeface="ヒラギノ角ゴ Pro W3" pitchFamily="84" charset="-128"/>
                <a:cs typeface="ヒラギノ角ゴ Pro W3" pitchFamily="84" charset="-128"/>
              </a:rPr>
              <a:t>children (aged 4-5 years) </a:t>
            </a:r>
            <a:r>
              <a:rPr lang="en-GB" sz="1200" kern="1200" dirty="0">
                <a:solidFill>
                  <a:schemeClr val="tx1"/>
                </a:solidFill>
                <a:effectLst/>
                <a:latin typeface="+mn-lt"/>
                <a:ea typeface="ヒラギノ角ゴ Pro W3" pitchFamily="84" charset="-128"/>
                <a:cs typeface="ヒラギノ角ゴ Pro W3" pitchFamily="84" charset="-128"/>
              </a:rPr>
              <a:t>were offered flu vaccination in their reception class, rather than through general practice </a:t>
            </a:r>
          </a:p>
          <a:p>
            <a:endParaRPr lang="en-GB" sz="1200" kern="1200" dirty="0">
              <a:solidFill>
                <a:schemeClr val="tx1"/>
              </a:solidFill>
              <a:effectLst/>
              <a:latin typeface="+mn-lt"/>
              <a:ea typeface="ヒラギノ角ゴ Pro W3" pitchFamily="84" charset="-128"/>
              <a:cs typeface="ヒラギノ角ゴ Pro W3" pitchFamily="84" charset="-128"/>
            </a:endParaRPr>
          </a:p>
          <a:p>
            <a:r>
              <a:rPr lang="en-GB" sz="1200" kern="1200" dirty="0">
                <a:solidFill>
                  <a:schemeClr val="tx1"/>
                </a:solidFill>
                <a:effectLst/>
                <a:latin typeface="+mn-lt"/>
                <a:ea typeface="ヒラギノ角ゴ Pro W3" pitchFamily="84" charset="-128"/>
                <a:cs typeface="ヒラギノ角ゴ Pro W3" pitchFamily="84" charset="-128"/>
              </a:rPr>
              <a:t>In the 2018/19 flu season, flu vaccine was offered to all children aged two to nine years old (but not ten years or older) on 31 August 2018 and to all primary school-aged children in former primary school pilot areas. </a:t>
            </a:r>
          </a:p>
          <a:p>
            <a:endParaRPr lang="en-GB" sz="1200" kern="1200" dirty="0">
              <a:solidFill>
                <a:schemeClr val="tx1"/>
              </a:solidFill>
              <a:effectLst/>
              <a:latin typeface="+mn-lt"/>
              <a:ea typeface="ヒラギノ角ゴ Pro W3" pitchFamily="84" charset="-128"/>
              <a:cs typeface="ヒラギノ角ゴ Pro W3" pitchFamily="84" charset="-128"/>
            </a:endParaRPr>
          </a:p>
          <a:p>
            <a:r>
              <a:rPr lang="en-GB" sz="1200" kern="1200" dirty="0">
                <a:solidFill>
                  <a:schemeClr val="tx1"/>
                </a:solidFill>
                <a:effectLst/>
                <a:latin typeface="+mn-lt"/>
                <a:ea typeface="ヒラギノ角ゴ Pro W3" pitchFamily="84" charset="-128"/>
                <a:cs typeface="ヒラギノ角ゴ Pro W3" pitchFamily="84" charset="-128"/>
              </a:rPr>
              <a:t>In the 2019/20 flu season, flu vaccine was offered to all children aged two to ten years (but not eleven years or older) on 31 August 2019.  It should also be offered to children from six months of age in clinical risk groups. </a:t>
            </a:r>
          </a:p>
          <a:p>
            <a:endParaRPr lang="en-GB" sz="1200" kern="1200" dirty="0">
              <a:solidFill>
                <a:schemeClr val="tx1"/>
              </a:solidFill>
              <a:effectLst/>
              <a:latin typeface="+mn-lt"/>
              <a:ea typeface="ヒラギノ角ゴ Pro W3" pitchFamily="84" charset="-128"/>
              <a:cs typeface="ヒラギノ角ゴ Pro W3" pitchFamily="84" charset="-128"/>
            </a:endParaRPr>
          </a:p>
          <a:p>
            <a:r>
              <a:rPr lang="en-GB" sz="1200" kern="1200" dirty="0">
                <a:solidFill>
                  <a:schemeClr val="tx1"/>
                </a:solidFill>
                <a:effectLst/>
                <a:latin typeface="+mn-lt"/>
                <a:ea typeface="ヒラギノ角ゴ Pro W3" pitchFamily="84" charset="-128"/>
                <a:cs typeface="ヒラギノ角ゴ Pro W3" pitchFamily="84" charset="-128"/>
              </a:rPr>
              <a:t>The key change to the childhood flu programme in the 2020/21 flu season is that:</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b="1" kern="1200" dirty="0">
                <a:solidFill>
                  <a:schemeClr val="tx1"/>
                </a:solidFill>
                <a:effectLst/>
                <a:latin typeface="+mn-lt"/>
                <a:ea typeface="ヒラギノ角ゴ Pro W3" pitchFamily="84" charset="-128"/>
                <a:cs typeface="ヒラギノ角ゴ Pro W3" pitchFamily="84" charset="-128"/>
              </a:rPr>
              <a:t>Children in School Year 7 (children aged 11 but not 12 by 31 August 2020) </a:t>
            </a:r>
            <a:r>
              <a:rPr lang="en-GB" sz="1200" kern="1200" dirty="0">
                <a:solidFill>
                  <a:schemeClr val="tx1"/>
                </a:solidFill>
                <a:effectLst/>
                <a:latin typeface="+mn-lt"/>
                <a:ea typeface="ヒラギノ角ゴ Pro W3" pitchFamily="84" charset="-128"/>
                <a:cs typeface="ヒラギノ角ゴ Pro W3" pitchFamily="84" charset="-128"/>
              </a:rPr>
              <a:t>will be included in the programme which means all children from </a:t>
            </a:r>
            <a:r>
              <a:rPr lang="en-GB" sz="1400" kern="1200" dirty="0">
                <a:solidFill>
                  <a:schemeClr val="tx1"/>
                </a:solidFill>
                <a:effectLst/>
                <a:latin typeface="+mn-lt"/>
                <a:ea typeface="ヒラギノ角ゴ Pro W3" pitchFamily="84" charset="-128"/>
                <a:cs typeface="ヒラギノ角ゴ Pro W3" pitchFamily="84" charset="-128"/>
              </a:rPr>
              <a:t>Reception through to and including Year 7 are eligible for vaccination.</a:t>
            </a:r>
          </a:p>
          <a:p>
            <a:pPr lvl="0"/>
            <a:endParaRPr lang="en-GB" sz="1400" dirty="0">
              <a:latin typeface="Arial" charset="0"/>
              <a:ea typeface="ヒラギノ角ゴ Pro W3" charset="-128"/>
              <a:cs typeface="ヒラギノ角ゴ Pro W3" charset="-128"/>
            </a:endParaRPr>
          </a:p>
          <a:p>
            <a:endParaRPr lang="en-GB" sz="1400" b="0" i="0" u="none" strike="noStrike" kern="1200" baseline="0" dirty="0">
              <a:solidFill>
                <a:schemeClr val="tx1"/>
              </a:solidFill>
              <a:latin typeface="+mn-lt"/>
              <a:ea typeface="ヒラギノ角ゴ Pro W3" pitchFamily="84" charset="-128"/>
              <a:cs typeface="ヒラギノ角ゴ Pro W3" pitchFamily="84" charset="-128"/>
            </a:endParaRPr>
          </a:p>
          <a:p>
            <a:endParaRPr lang="en-GB" sz="1400" b="0" i="0" u="none" strike="noStrike" kern="1200" baseline="0" dirty="0">
              <a:solidFill>
                <a:schemeClr val="tx1"/>
              </a:solidFill>
              <a:latin typeface="+mn-lt"/>
              <a:ea typeface="ヒラギノ角ゴ Pro W3" pitchFamily="84" charset="-128"/>
              <a:cs typeface="ヒラギノ角ゴ Pro W3" pitchFamily="84" charset="-128"/>
            </a:endParaRPr>
          </a:p>
          <a:p>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70</a:t>
            </a:fld>
            <a:endParaRPr lang="en-US" dirty="0"/>
          </a:p>
        </p:txBody>
      </p:sp>
    </p:spTree>
    <p:extLst>
      <p:ext uri="{BB962C8B-B14F-4D97-AF65-F5344CB8AC3E}">
        <p14:creationId xmlns:p14="http://schemas.microsoft.com/office/powerpoint/2010/main" val="116168009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0000" lnSpcReduction="20000"/>
          </a:bodyPr>
          <a:lstStyle/>
          <a:p>
            <a:r>
              <a:rPr lang="en-GB" b="1" dirty="0"/>
              <a:t>References </a:t>
            </a:r>
          </a:p>
          <a:p>
            <a:pPr marL="228600" indent="-228600">
              <a:buFont typeface="+mj-lt"/>
              <a:buAutoNum type="arabicPeriod"/>
            </a:pPr>
            <a:r>
              <a:rPr lang="en-GB" sz="1200" dirty="0">
                <a:solidFill>
                  <a:schemeClr val="tx1"/>
                </a:solidFill>
                <a:latin typeface="+mn-lt"/>
                <a:cs typeface="Arial" pitchFamily="34" charset="0"/>
              </a:rPr>
              <a:t>Joint Committee on Vaccination and Immunisation. JCVI statement on the annual influenza vaccination programme – extension of the programme to children. 25 July 2012. Available at: </a:t>
            </a:r>
            <a:r>
              <a:rPr lang="en-GB" sz="1200" u="sng" dirty="0">
                <a:solidFill>
                  <a:schemeClr val="tx1"/>
                </a:solidFill>
                <a:latin typeface="+mn-lt"/>
                <a:cs typeface="Arial" pitchFamily="34" charset="0"/>
                <a:hlinkClick r:id="rId3"/>
              </a:rPr>
              <a:t>https://www.gov.uk/government/publications/jcvi-statement-on-the-routine-annual-influenza-vaccination-programme</a:t>
            </a:r>
            <a:r>
              <a:rPr lang="en-GB" sz="1200" dirty="0">
                <a:solidFill>
                  <a:schemeClr val="tx1"/>
                </a:solidFill>
                <a:latin typeface="+mn-lt"/>
                <a:cs typeface="Arial" pitchFamily="34" charset="0"/>
              </a:rPr>
              <a:t>  </a:t>
            </a:r>
          </a:p>
          <a:p>
            <a:pPr marL="263525" indent="-263525">
              <a:buFont typeface="Arial" charset="0"/>
              <a:buAutoNum type="arabicPeriod"/>
            </a:pPr>
            <a:endParaRPr lang="en-GB" sz="1200" baseline="0" dirty="0">
              <a:solidFill>
                <a:schemeClr val="tx1"/>
              </a:solidFill>
              <a:latin typeface="+mn-lt"/>
              <a:cs typeface="Arial" pitchFamily="34" charset="0"/>
            </a:endParaRPr>
          </a:p>
          <a:p>
            <a:pPr marL="228600" marR="0" lvl="0" indent="-228600" algn="l" defTabSz="914400" rtl="0" eaLnBrk="0" fontAlgn="base" latinLnBrk="0" hangingPunct="0">
              <a:lnSpc>
                <a:spcPct val="100000"/>
              </a:lnSpc>
              <a:spcBef>
                <a:spcPct val="30000"/>
              </a:spcBef>
              <a:spcAft>
                <a:spcPct val="0"/>
              </a:spcAft>
              <a:buClrTx/>
              <a:buSzTx/>
              <a:buFont typeface="+mj-lt"/>
              <a:buAutoNum type="arabicPeriod"/>
              <a:tabLst/>
              <a:defRPr/>
            </a:pPr>
            <a:r>
              <a:rPr lang="en-GB" sz="1200" dirty="0">
                <a:solidFill>
                  <a:schemeClr val="tx1"/>
                </a:solidFill>
                <a:latin typeface="+mn-lt"/>
                <a:cs typeface="Arial" pitchFamily="34" charset="0"/>
              </a:rPr>
              <a:t>Wilde J.A, McMillan J.A, </a:t>
            </a:r>
            <a:r>
              <a:rPr lang="en-GB" sz="1200" dirty="0" err="1">
                <a:solidFill>
                  <a:schemeClr val="tx1"/>
                </a:solidFill>
                <a:latin typeface="+mn-lt"/>
                <a:cs typeface="Arial" pitchFamily="34" charset="0"/>
              </a:rPr>
              <a:t>Serwint</a:t>
            </a:r>
            <a:r>
              <a:rPr lang="en-GB" sz="1200" dirty="0">
                <a:solidFill>
                  <a:schemeClr val="tx1"/>
                </a:solidFill>
                <a:latin typeface="+mn-lt"/>
                <a:cs typeface="Arial" pitchFamily="34" charset="0"/>
              </a:rPr>
              <a:t> J. et al. (1999) Effectiveness of influenza vaccine in healthcare professionals: a randomised trial. JAMA 281: 908–13</a:t>
            </a:r>
          </a:p>
          <a:p>
            <a:pPr marL="228600" marR="0" lvl="0" indent="-228600" algn="l" defTabSz="914400" rtl="0" eaLnBrk="0" fontAlgn="base" latinLnBrk="0" hangingPunct="0">
              <a:lnSpc>
                <a:spcPct val="100000"/>
              </a:lnSpc>
              <a:spcBef>
                <a:spcPct val="30000"/>
              </a:spcBef>
              <a:spcAft>
                <a:spcPct val="0"/>
              </a:spcAft>
              <a:buClrTx/>
              <a:buSzTx/>
              <a:buFont typeface="+mj-lt"/>
              <a:buAutoNum type="arabicPeriod"/>
              <a:tabLst/>
              <a:defRPr/>
            </a:pPr>
            <a:endParaRPr lang="en-GB" sz="1200" dirty="0">
              <a:solidFill>
                <a:schemeClr val="tx1"/>
              </a:solidFill>
              <a:latin typeface="+mn-lt"/>
              <a:cs typeface="Arial" pitchFamily="34" charset="0"/>
            </a:endParaRPr>
          </a:p>
          <a:p>
            <a:pPr marL="228600" marR="0" lvl="0" indent="-228600" algn="l" defTabSz="914400" rtl="0" eaLnBrk="0" fontAlgn="base" latinLnBrk="0" hangingPunct="0">
              <a:lnSpc>
                <a:spcPct val="100000"/>
              </a:lnSpc>
              <a:spcBef>
                <a:spcPct val="30000"/>
              </a:spcBef>
              <a:spcAft>
                <a:spcPct val="0"/>
              </a:spcAft>
              <a:buClrTx/>
              <a:buSzTx/>
              <a:buFont typeface="+mj-lt"/>
              <a:buAutoNum type="arabicPeriod"/>
              <a:tabLst/>
              <a:defRPr/>
            </a:pPr>
            <a:r>
              <a:rPr lang="en-GB" sz="1200" dirty="0">
                <a:solidFill>
                  <a:schemeClr val="tx1"/>
                </a:solidFill>
                <a:latin typeface="+mn-lt"/>
                <a:cs typeface="Arial" pitchFamily="34" charset="0"/>
              </a:rPr>
              <a:t>Immunisation against infectious disease (‘the Green Book’) Chapter 19 ‘Influenza’. Updated 21 May 2015. Available at: </a:t>
            </a:r>
            <a:r>
              <a:rPr lang="en-GB" sz="1200" u="sng" dirty="0">
                <a:solidFill>
                  <a:schemeClr val="tx1"/>
                </a:solidFill>
                <a:latin typeface="+mn-lt"/>
                <a:cs typeface="Arial" pitchFamily="34" charset="0"/>
                <a:hlinkClick r:id="rId4"/>
              </a:rPr>
              <a:t>https://www.gov.uk/government/organisations/public-health-england/series/immunisation-against-infectious-disease-the-green-book</a:t>
            </a:r>
            <a:r>
              <a:rPr lang="en-GB" sz="1200" dirty="0">
                <a:solidFill>
                  <a:schemeClr val="tx1"/>
                </a:solidFill>
                <a:latin typeface="+mn-lt"/>
                <a:cs typeface="Arial" pitchFamily="34" charset="0"/>
              </a:rPr>
              <a:t> </a:t>
            </a:r>
          </a:p>
          <a:p>
            <a:pPr marL="228600" marR="0" lvl="0" indent="-228600" algn="l" defTabSz="914400" rtl="0" eaLnBrk="0" fontAlgn="base" latinLnBrk="0" hangingPunct="0">
              <a:lnSpc>
                <a:spcPct val="100000"/>
              </a:lnSpc>
              <a:spcBef>
                <a:spcPct val="30000"/>
              </a:spcBef>
              <a:spcAft>
                <a:spcPct val="0"/>
              </a:spcAft>
              <a:buClrTx/>
              <a:buSzTx/>
              <a:buFont typeface="+mj-lt"/>
              <a:buAutoNum type="arabicPeriod"/>
              <a:tabLst/>
              <a:defRPr/>
            </a:pPr>
            <a:endParaRPr lang="en-GB" sz="1200" dirty="0">
              <a:solidFill>
                <a:schemeClr val="tx1"/>
              </a:solidFill>
              <a:latin typeface="+mn-lt"/>
              <a:cs typeface="Arial" pitchFamily="34" charset="0"/>
            </a:endParaRPr>
          </a:p>
          <a:p>
            <a:pPr marL="228600" marR="0" lvl="0" indent="-228600" algn="l" defTabSz="914400" rtl="0" eaLnBrk="0" fontAlgn="base" latinLnBrk="0" hangingPunct="0">
              <a:lnSpc>
                <a:spcPct val="100000"/>
              </a:lnSpc>
              <a:spcBef>
                <a:spcPct val="30000"/>
              </a:spcBef>
              <a:spcAft>
                <a:spcPct val="0"/>
              </a:spcAft>
              <a:buClrTx/>
              <a:buSzTx/>
              <a:buFont typeface="+mj-lt"/>
              <a:buAutoNum type="arabicPeriod"/>
              <a:tabLst/>
              <a:defRPr/>
            </a:pPr>
            <a:r>
              <a:rPr lang="en-GB" sz="1200" dirty="0">
                <a:solidFill>
                  <a:schemeClr val="tx1"/>
                </a:solidFill>
                <a:latin typeface="+mn-lt"/>
                <a:cs typeface="Arial" pitchFamily="34" charset="0"/>
              </a:rPr>
              <a:t>Public Health England. Flu annual report: winter</a:t>
            </a:r>
            <a:r>
              <a:rPr lang="en-GB" sz="1200" baseline="0" dirty="0">
                <a:solidFill>
                  <a:schemeClr val="tx1"/>
                </a:solidFill>
                <a:latin typeface="+mn-lt"/>
                <a:cs typeface="Arial" pitchFamily="34" charset="0"/>
              </a:rPr>
              <a:t> 2016 to 2017. Available at: https://www.gov.uk/government/uploads/system/uploads/attachment_data/file/613493/Surveillance_of_influenza_and_other_respiratory_viruses_in_the_UK_2016_to_2017.pdf</a:t>
            </a:r>
          </a:p>
          <a:p>
            <a:pPr marL="228600" marR="0" lvl="0" indent="-228600" algn="l" defTabSz="914400" rtl="0" eaLnBrk="0" fontAlgn="base" latinLnBrk="0" hangingPunct="0">
              <a:lnSpc>
                <a:spcPct val="100000"/>
              </a:lnSpc>
              <a:spcBef>
                <a:spcPct val="30000"/>
              </a:spcBef>
              <a:spcAft>
                <a:spcPct val="0"/>
              </a:spcAft>
              <a:buClrTx/>
              <a:buSzTx/>
              <a:buFont typeface="+mj-lt"/>
              <a:buAutoNum type="arabicPeriod"/>
              <a:tabLst/>
              <a:defRPr/>
            </a:pPr>
            <a:endParaRPr lang="en-GB" sz="1200" dirty="0">
              <a:solidFill>
                <a:schemeClr val="tx1"/>
              </a:solidFill>
              <a:latin typeface="+mn-lt"/>
              <a:cs typeface="Arial" pitchFamily="34" charset="0"/>
            </a:endParaRPr>
          </a:p>
          <a:p>
            <a:pPr marL="228600" marR="0" lvl="0" indent="-228600" algn="l" defTabSz="914400" rtl="0" eaLnBrk="0" fontAlgn="base" latinLnBrk="0" hangingPunct="0">
              <a:lnSpc>
                <a:spcPct val="100000"/>
              </a:lnSpc>
              <a:spcBef>
                <a:spcPct val="30000"/>
              </a:spcBef>
              <a:spcAft>
                <a:spcPct val="0"/>
              </a:spcAft>
              <a:buClrTx/>
              <a:buSzTx/>
              <a:buFont typeface="+mj-lt"/>
              <a:buAutoNum type="arabicPeriod"/>
              <a:tabLst/>
              <a:defRPr/>
            </a:pPr>
            <a:r>
              <a:rPr lang="en-GB" sz="1200" dirty="0" err="1">
                <a:solidFill>
                  <a:schemeClr val="tx1"/>
                </a:solidFill>
                <a:latin typeface="+mn-lt"/>
                <a:cs typeface="Arial" pitchFamily="34" charset="0"/>
              </a:rPr>
              <a:t>Ruf</a:t>
            </a:r>
            <a:r>
              <a:rPr lang="en-GB" sz="1200" dirty="0">
                <a:solidFill>
                  <a:schemeClr val="tx1"/>
                </a:solidFill>
                <a:latin typeface="+mn-lt"/>
                <a:cs typeface="Arial" pitchFamily="34" charset="0"/>
              </a:rPr>
              <a:t> B.R., </a:t>
            </a:r>
            <a:r>
              <a:rPr lang="en-GB" sz="1200" dirty="0" err="1">
                <a:solidFill>
                  <a:schemeClr val="tx1"/>
                </a:solidFill>
                <a:latin typeface="+mn-lt"/>
                <a:cs typeface="Arial" pitchFamily="34" charset="0"/>
              </a:rPr>
              <a:t>Knuf</a:t>
            </a:r>
            <a:r>
              <a:rPr lang="en-GB" sz="1200" dirty="0">
                <a:solidFill>
                  <a:schemeClr val="tx1"/>
                </a:solidFill>
                <a:latin typeface="+mn-lt"/>
                <a:cs typeface="Arial" pitchFamily="34" charset="0"/>
              </a:rPr>
              <a:t> M. (2013) The burden of seasonal and pandemic influenza in infants and children. </a:t>
            </a:r>
            <a:r>
              <a:rPr lang="en-GB" sz="1200" i="1" dirty="0">
                <a:solidFill>
                  <a:schemeClr val="tx1"/>
                </a:solidFill>
                <a:latin typeface="+mn-lt"/>
                <a:cs typeface="Arial" pitchFamily="34" charset="0"/>
              </a:rPr>
              <a:t>European Journal of </a:t>
            </a:r>
            <a:r>
              <a:rPr lang="en-GB" sz="1200" i="1" dirty="0" err="1">
                <a:solidFill>
                  <a:schemeClr val="tx1"/>
                </a:solidFill>
                <a:latin typeface="+mn-lt"/>
                <a:cs typeface="Arial" pitchFamily="34" charset="0"/>
              </a:rPr>
              <a:t>Pediatrics</a:t>
            </a:r>
            <a:r>
              <a:rPr lang="en-GB" sz="1200" dirty="0">
                <a:solidFill>
                  <a:schemeClr val="tx1"/>
                </a:solidFill>
                <a:latin typeface="+mn-lt"/>
                <a:cs typeface="Arial" pitchFamily="34" charset="0"/>
              </a:rPr>
              <a:t>. </a:t>
            </a:r>
            <a:r>
              <a:rPr lang="pt-BR" sz="1200" dirty="0">
                <a:solidFill>
                  <a:schemeClr val="tx1"/>
                </a:solidFill>
                <a:latin typeface="+mn-lt"/>
                <a:cs typeface="Arial" pitchFamily="34" charset="0"/>
              </a:rPr>
              <a:t>2014 Mar;173(3):265-76. doi: 10.1007/s00431-013-2023-6. Epub 2013 May 10</a:t>
            </a:r>
          </a:p>
          <a:p>
            <a:pPr marL="228600" marR="0" lvl="0" indent="-228600" algn="l" defTabSz="914400" rtl="0" eaLnBrk="0" fontAlgn="base" latinLnBrk="0" hangingPunct="0">
              <a:lnSpc>
                <a:spcPct val="100000"/>
              </a:lnSpc>
              <a:spcBef>
                <a:spcPct val="30000"/>
              </a:spcBef>
              <a:spcAft>
                <a:spcPct val="0"/>
              </a:spcAft>
              <a:buClrTx/>
              <a:buSzTx/>
              <a:buFont typeface="+mj-lt"/>
              <a:buAutoNum type="arabicPeriod"/>
              <a:tabLst/>
              <a:defRPr/>
            </a:pPr>
            <a:endParaRPr lang="pt-BR" sz="1200" dirty="0">
              <a:solidFill>
                <a:schemeClr val="tx1"/>
              </a:solidFill>
              <a:latin typeface="+mn-lt"/>
              <a:cs typeface="Arial" pitchFamily="34" charset="0"/>
            </a:endParaRPr>
          </a:p>
          <a:p>
            <a:pPr marL="228600" marR="0" lvl="0" indent="-228600" algn="l" defTabSz="914400" rtl="0" eaLnBrk="0" fontAlgn="base" latinLnBrk="0" hangingPunct="0">
              <a:lnSpc>
                <a:spcPct val="100000"/>
              </a:lnSpc>
              <a:spcBef>
                <a:spcPct val="30000"/>
              </a:spcBef>
              <a:spcAft>
                <a:spcPct val="0"/>
              </a:spcAft>
              <a:buClrTx/>
              <a:buSzTx/>
              <a:buFont typeface="+mj-lt"/>
              <a:buAutoNum type="arabicPeriod"/>
              <a:tabLst/>
              <a:defRPr/>
            </a:pPr>
            <a:r>
              <a:rPr lang="en-GB" sz="1200" dirty="0" err="1">
                <a:solidFill>
                  <a:schemeClr val="tx1"/>
                </a:solidFill>
                <a:latin typeface="+mn-lt"/>
                <a:ea typeface="ヒラギノ角ゴ Pro W3" charset="-128"/>
                <a:cs typeface="Arial" pitchFamily="34" charset="0"/>
              </a:rPr>
              <a:t>Izurieta</a:t>
            </a:r>
            <a:r>
              <a:rPr lang="en-GB" sz="1200" dirty="0">
                <a:solidFill>
                  <a:schemeClr val="tx1"/>
                </a:solidFill>
                <a:latin typeface="+mn-lt"/>
                <a:ea typeface="ヒラギノ角ゴ Pro W3" charset="-128"/>
                <a:cs typeface="Arial" pitchFamily="34" charset="0"/>
              </a:rPr>
              <a:t> H.S., Thompson W.W., </a:t>
            </a:r>
            <a:r>
              <a:rPr lang="en-GB" sz="1200" dirty="0" err="1">
                <a:solidFill>
                  <a:schemeClr val="tx1"/>
                </a:solidFill>
                <a:latin typeface="+mn-lt"/>
                <a:ea typeface="ヒラギノ角ゴ Pro W3" charset="-128"/>
                <a:cs typeface="Arial" pitchFamily="34" charset="0"/>
              </a:rPr>
              <a:t>Kramarz</a:t>
            </a:r>
            <a:r>
              <a:rPr lang="en-GB" sz="1200" dirty="0">
                <a:solidFill>
                  <a:schemeClr val="tx1"/>
                </a:solidFill>
                <a:latin typeface="+mn-lt"/>
                <a:ea typeface="ヒラギノ角ゴ Pro W3" charset="-128"/>
                <a:cs typeface="Arial" pitchFamily="34" charset="0"/>
              </a:rPr>
              <a:t> P., Shay D.K.., Davis R.L., </a:t>
            </a:r>
            <a:r>
              <a:rPr lang="en-GB" sz="1200" dirty="0" err="1">
                <a:solidFill>
                  <a:schemeClr val="tx1"/>
                </a:solidFill>
                <a:latin typeface="+mn-lt"/>
                <a:ea typeface="ヒラギノ角ゴ Pro W3" charset="-128"/>
                <a:cs typeface="Arial" pitchFamily="34" charset="0"/>
              </a:rPr>
              <a:t>DeStefano</a:t>
            </a:r>
            <a:r>
              <a:rPr lang="en-GB" sz="1200" dirty="0">
                <a:solidFill>
                  <a:schemeClr val="tx1"/>
                </a:solidFill>
                <a:latin typeface="+mn-lt"/>
                <a:ea typeface="ヒラギノ角ゴ Pro W3" charset="-128"/>
                <a:cs typeface="Arial" pitchFamily="34" charset="0"/>
              </a:rPr>
              <a:t> F., Black S., </a:t>
            </a:r>
            <a:r>
              <a:rPr lang="en-GB" sz="1200" dirty="0" err="1">
                <a:solidFill>
                  <a:schemeClr val="tx1"/>
                </a:solidFill>
                <a:latin typeface="+mn-lt"/>
                <a:ea typeface="ヒラギノ角ゴ Pro W3" charset="-128"/>
                <a:cs typeface="Arial" pitchFamily="34" charset="0"/>
              </a:rPr>
              <a:t>Shinefield</a:t>
            </a:r>
            <a:r>
              <a:rPr lang="en-GB" sz="1200" dirty="0">
                <a:solidFill>
                  <a:schemeClr val="tx1"/>
                </a:solidFill>
                <a:latin typeface="+mn-lt"/>
                <a:ea typeface="ヒラギノ角ゴ Pro W3" charset="-128"/>
                <a:cs typeface="Arial" pitchFamily="34" charset="0"/>
              </a:rPr>
              <a:t> H., Fukuda K. (2000) Influenza and the rates of hospitalisation for respiratory disease among infants and young children. </a:t>
            </a:r>
            <a:r>
              <a:rPr lang="en-GB" sz="1200" i="1" dirty="0">
                <a:solidFill>
                  <a:schemeClr val="tx1"/>
                </a:solidFill>
                <a:latin typeface="+mn-lt"/>
                <a:ea typeface="ヒラギノ角ゴ Pro W3" charset="-128"/>
                <a:cs typeface="Arial" pitchFamily="34" charset="0"/>
              </a:rPr>
              <a:t>New England Journal of Medicine </a:t>
            </a:r>
            <a:r>
              <a:rPr lang="en-GB" sz="1200" dirty="0">
                <a:solidFill>
                  <a:schemeClr val="tx1"/>
                </a:solidFill>
                <a:latin typeface="+mn-lt"/>
                <a:ea typeface="ヒラギノ角ゴ Pro W3" charset="-128"/>
                <a:cs typeface="Arial" pitchFamily="34" charset="0"/>
              </a:rPr>
              <a:t>342(4):232-239</a:t>
            </a:r>
          </a:p>
          <a:p>
            <a:pPr marL="263525" indent="-263525">
              <a:buFont typeface="+mj-lt"/>
              <a:buAutoNum type="arabicPeriod"/>
            </a:pPr>
            <a:endParaRPr lang="en-GB" sz="1200" dirty="0">
              <a:solidFill>
                <a:schemeClr val="tx1"/>
              </a:solidFill>
              <a:latin typeface="+mn-lt"/>
              <a:ea typeface="ヒラギノ角ゴ Pro W3" charset="-128"/>
              <a:cs typeface="Arial" pitchFamily="34" charset="0"/>
            </a:endParaRPr>
          </a:p>
          <a:p>
            <a:pPr marL="228600" indent="-228600">
              <a:buFont typeface="+mj-lt"/>
              <a:buAutoNum type="arabicPeriod"/>
            </a:pPr>
            <a:r>
              <a:rPr lang="en-GB" sz="1200" dirty="0" err="1">
                <a:solidFill>
                  <a:schemeClr val="tx1"/>
                </a:solidFill>
                <a:latin typeface="+mn-lt"/>
                <a:ea typeface="ヒラギノ角ゴ Pro W3" charset="-128"/>
                <a:cs typeface="Arial" pitchFamily="34" charset="0"/>
              </a:rPr>
              <a:t>Mullooly</a:t>
            </a:r>
            <a:r>
              <a:rPr lang="en-GB" sz="1200" dirty="0">
                <a:solidFill>
                  <a:schemeClr val="tx1"/>
                </a:solidFill>
                <a:latin typeface="+mn-lt"/>
                <a:ea typeface="ヒラギノ角ゴ Pro W3" charset="-128"/>
                <a:cs typeface="Arial" pitchFamily="34" charset="0"/>
              </a:rPr>
              <a:t> J.P., Barker W.H. (1982) Impact of type A influenza on children: a retrospective study. </a:t>
            </a:r>
            <a:r>
              <a:rPr lang="en-GB" sz="1200" i="1" dirty="0">
                <a:solidFill>
                  <a:schemeClr val="tx1"/>
                </a:solidFill>
                <a:latin typeface="+mn-lt"/>
                <a:ea typeface="ヒラギノ角ゴ Pro W3" charset="-128"/>
                <a:cs typeface="Arial" pitchFamily="34" charset="0"/>
              </a:rPr>
              <a:t>American Journal of Public Health</a:t>
            </a:r>
            <a:r>
              <a:rPr lang="en-GB" sz="1200" dirty="0">
                <a:solidFill>
                  <a:schemeClr val="tx1"/>
                </a:solidFill>
                <a:latin typeface="+mn-lt"/>
                <a:ea typeface="ヒラギノ角ゴ Pro W3" charset="-128"/>
                <a:cs typeface="Arial" pitchFamily="34" charset="0"/>
              </a:rPr>
              <a:t> 72(9): 1008-1016</a:t>
            </a:r>
          </a:p>
          <a:p>
            <a:pPr marL="228600" indent="-228600">
              <a:lnSpc>
                <a:spcPct val="80000"/>
              </a:lnSpc>
              <a:spcBef>
                <a:spcPts val="0"/>
              </a:spcBef>
              <a:buFont typeface="+mj-lt"/>
              <a:buAutoNum type="arabicPeriod"/>
            </a:pPr>
            <a:endParaRPr lang="en-GB" sz="1200" dirty="0">
              <a:solidFill>
                <a:schemeClr val="tx1"/>
              </a:solidFill>
              <a:latin typeface="+mn-lt"/>
              <a:ea typeface="ヒラギノ角ゴ Pro W3" charset="-128"/>
              <a:cs typeface="Arial" pitchFamily="34" charset="0"/>
            </a:endParaRPr>
          </a:p>
          <a:p>
            <a:pPr marL="228600" indent="-228600">
              <a:lnSpc>
                <a:spcPct val="80000"/>
              </a:lnSpc>
              <a:spcBef>
                <a:spcPts val="0"/>
              </a:spcBef>
              <a:buFont typeface="+mj-lt"/>
              <a:buAutoNum type="arabicPeriod"/>
            </a:pPr>
            <a:r>
              <a:rPr lang="en-GB" sz="1200" dirty="0" err="1">
                <a:solidFill>
                  <a:schemeClr val="tx1"/>
                </a:solidFill>
                <a:latin typeface="+mn-lt"/>
                <a:ea typeface="ヒラギノ角ゴ Pro W3" charset="-128"/>
                <a:cs typeface="Arial" pitchFamily="34" charset="0"/>
              </a:rPr>
              <a:t>Neuzil</a:t>
            </a:r>
            <a:r>
              <a:rPr lang="en-GB" sz="1200" dirty="0">
                <a:solidFill>
                  <a:schemeClr val="tx1"/>
                </a:solidFill>
                <a:latin typeface="+mn-lt"/>
                <a:ea typeface="ヒラギノ角ゴ Pro W3" charset="-128"/>
                <a:cs typeface="Arial" pitchFamily="34" charset="0"/>
              </a:rPr>
              <a:t> K.M., </a:t>
            </a:r>
            <a:r>
              <a:rPr lang="en-GB" sz="1200" dirty="0" err="1">
                <a:solidFill>
                  <a:schemeClr val="tx1"/>
                </a:solidFill>
                <a:latin typeface="+mn-lt"/>
                <a:ea typeface="ヒラギノ角ゴ Pro W3" charset="-128"/>
                <a:cs typeface="Arial" pitchFamily="34" charset="0"/>
              </a:rPr>
              <a:t>Mellen</a:t>
            </a:r>
            <a:r>
              <a:rPr lang="en-GB" sz="1200" dirty="0">
                <a:solidFill>
                  <a:schemeClr val="tx1"/>
                </a:solidFill>
                <a:latin typeface="+mn-lt"/>
                <a:ea typeface="ヒラギノ角ゴ Pro W3" charset="-128"/>
                <a:cs typeface="Arial" pitchFamily="34" charset="0"/>
              </a:rPr>
              <a:t> B.G., Wright P.F., Mitchel E.F. Jr, Griffin M.R. (2000) The effect of influenza on hospitalisations,  outpatient visits and courses of antibiotics in children. </a:t>
            </a:r>
            <a:r>
              <a:rPr lang="en-GB" sz="1200" i="1" dirty="0">
                <a:solidFill>
                  <a:schemeClr val="tx1"/>
                </a:solidFill>
                <a:latin typeface="+mn-lt"/>
                <a:ea typeface="ヒラギノ角ゴ Pro W3" charset="-128"/>
                <a:cs typeface="Arial" pitchFamily="34" charset="0"/>
              </a:rPr>
              <a:t>New  England Journal of  Medicine </a:t>
            </a:r>
            <a:r>
              <a:rPr lang="en-GB" sz="1200" dirty="0">
                <a:solidFill>
                  <a:schemeClr val="tx1"/>
                </a:solidFill>
                <a:latin typeface="+mn-lt"/>
                <a:ea typeface="ヒラギノ角ゴ Pro W3" charset="-128"/>
                <a:cs typeface="Arial" pitchFamily="34" charset="0"/>
              </a:rPr>
              <a:t>342(4):225-231</a:t>
            </a:r>
          </a:p>
          <a:p>
            <a:pPr marL="228600" indent="-228600">
              <a:lnSpc>
                <a:spcPct val="80000"/>
              </a:lnSpc>
              <a:spcBef>
                <a:spcPts val="0"/>
              </a:spcBef>
              <a:buFont typeface="+mj-lt"/>
              <a:buAutoNum type="arabicPeriod"/>
            </a:pPr>
            <a:endParaRPr lang="en-GB" sz="1200" dirty="0">
              <a:solidFill>
                <a:schemeClr val="tx1"/>
              </a:solidFill>
              <a:latin typeface="+mn-lt"/>
              <a:ea typeface="ヒラギノ角ゴ Pro W3" charset="-128"/>
              <a:cs typeface="Arial" pitchFamily="34" charset="0"/>
            </a:endParaRPr>
          </a:p>
          <a:p>
            <a:pPr marL="228600" indent="-228600">
              <a:lnSpc>
                <a:spcPct val="80000"/>
              </a:lnSpc>
              <a:spcBef>
                <a:spcPts val="0"/>
              </a:spcBef>
              <a:buFont typeface="+mj-lt"/>
              <a:buAutoNum type="arabicPeriod"/>
            </a:pPr>
            <a:r>
              <a:rPr lang="en-GB" sz="1200" dirty="0" err="1">
                <a:solidFill>
                  <a:schemeClr val="tx1"/>
                </a:solidFill>
                <a:latin typeface="+mn-lt"/>
                <a:ea typeface="ヒラギノ角ゴ Pro W3" charset="-128"/>
                <a:cs typeface="Arial" pitchFamily="34" charset="0"/>
              </a:rPr>
              <a:t>Poehling</a:t>
            </a:r>
            <a:r>
              <a:rPr lang="en-GB" sz="1200" dirty="0">
                <a:solidFill>
                  <a:schemeClr val="tx1"/>
                </a:solidFill>
                <a:latin typeface="+mn-lt"/>
                <a:ea typeface="ヒラギノ角ゴ Pro W3" charset="-128"/>
                <a:cs typeface="Arial" pitchFamily="34" charset="0"/>
              </a:rPr>
              <a:t> K.A., Edwards K.M., Weinberg G.A., </a:t>
            </a:r>
            <a:r>
              <a:rPr lang="en-GB" sz="1200" dirty="0" err="1">
                <a:solidFill>
                  <a:schemeClr val="tx1"/>
                </a:solidFill>
                <a:latin typeface="+mn-lt"/>
                <a:ea typeface="ヒラギノ角ゴ Pro W3" charset="-128"/>
                <a:cs typeface="Arial" pitchFamily="34" charset="0"/>
              </a:rPr>
              <a:t>Szilagyi</a:t>
            </a:r>
            <a:r>
              <a:rPr lang="en-GB" sz="1200" dirty="0">
                <a:solidFill>
                  <a:schemeClr val="tx1"/>
                </a:solidFill>
                <a:latin typeface="+mn-lt"/>
                <a:ea typeface="ヒラギノ角ゴ Pro W3" charset="-128"/>
                <a:cs typeface="Arial" pitchFamily="34" charset="0"/>
              </a:rPr>
              <a:t> P., </a:t>
            </a:r>
            <a:r>
              <a:rPr lang="en-GB" sz="1200" dirty="0" err="1">
                <a:solidFill>
                  <a:schemeClr val="tx1"/>
                </a:solidFill>
                <a:latin typeface="+mn-lt"/>
                <a:ea typeface="ヒラギノ角ゴ Pro W3" charset="-128"/>
                <a:cs typeface="Arial" pitchFamily="34" charset="0"/>
              </a:rPr>
              <a:t>Staat</a:t>
            </a:r>
            <a:r>
              <a:rPr lang="en-GB" sz="1200" dirty="0">
                <a:solidFill>
                  <a:schemeClr val="tx1"/>
                </a:solidFill>
                <a:latin typeface="+mn-lt"/>
                <a:ea typeface="ヒラギノ角ゴ Pro W3" charset="-128"/>
                <a:cs typeface="Arial" pitchFamily="34" charset="0"/>
              </a:rPr>
              <a:t> M.A., </a:t>
            </a:r>
            <a:r>
              <a:rPr lang="en-GB" sz="1200" dirty="0" err="1">
                <a:solidFill>
                  <a:schemeClr val="tx1"/>
                </a:solidFill>
                <a:latin typeface="+mn-lt"/>
                <a:ea typeface="ヒラギノ角ゴ Pro W3" charset="-128"/>
                <a:cs typeface="Arial" pitchFamily="34" charset="0"/>
              </a:rPr>
              <a:t>Iwane</a:t>
            </a:r>
            <a:r>
              <a:rPr lang="en-GB" sz="1200" dirty="0">
                <a:solidFill>
                  <a:schemeClr val="tx1"/>
                </a:solidFill>
                <a:latin typeface="+mn-lt"/>
                <a:ea typeface="ヒラギノ角ゴ Pro W3" charset="-128"/>
                <a:cs typeface="Arial" pitchFamily="34" charset="0"/>
              </a:rPr>
              <a:t> M.K., Bridges C.B., </a:t>
            </a:r>
            <a:r>
              <a:rPr lang="en-GB" sz="1200" dirty="0" err="1">
                <a:solidFill>
                  <a:schemeClr val="tx1"/>
                </a:solidFill>
                <a:latin typeface="+mn-lt"/>
                <a:ea typeface="ヒラギノ角ゴ Pro W3" charset="-128"/>
                <a:cs typeface="Arial" pitchFamily="34" charset="0"/>
              </a:rPr>
              <a:t>Grijalva</a:t>
            </a:r>
            <a:r>
              <a:rPr lang="en-GB" sz="1200" dirty="0">
                <a:solidFill>
                  <a:schemeClr val="tx1"/>
                </a:solidFill>
                <a:latin typeface="+mn-lt"/>
                <a:ea typeface="ヒラギノ角ゴ Pro W3" charset="-128"/>
                <a:cs typeface="Arial" pitchFamily="34" charset="0"/>
              </a:rPr>
              <a:t> C.G., Zhu Y., Bernstein D.I., Herrera G., Erdman D., Hall C.B., </a:t>
            </a:r>
            <a:r>
              <a:rPr lang="en-GB" sz="1200" dirty="0" err="1">
                <a:solidFill>
                  <a:schemeClr val="tx1"/>
                </a:solidFill>
                <a:latin typeface="+mn-lt"/>
                <a:ea typeface="ヒラギノ角ゴ Pro W3" charset="-128"/>
                <a:cs typeface="Arial" pitchFamily="34" charset="0"/>
              </a:rPr>
              <a:t>Seither</a:t>
            </a:r>
            <a:r>
              <a:rPr lang="en-GB" sz="1200" dirty="0">
                <a:solidFill>
                  <a:schemeClr val="tx1"/>
                </a:solidFill>
                <a:latin typeface="+mn-lt"/>
                <a:ea typeface="ヒラギノ角ゴ Pro W3" charset="-128"/>
                <a:cs typeface="Arial" pitchFamily="34" charset="0"/>
              </a:rPr>
              <a:t> R., Griffin M.R., Network NVS (2006) The under recognised burden of influenza in young children.</a:t>
            </a:r>
            <a:r>
              <a:rPr lang="en-GB" sz="1200" i="1" dirty="0">
                <a:solidFill>
                  <a:schemeClr val="tx1"/>
                </a:solidFill>
                <a:latin typeface="+mn-lt"/>
                <a:ea typeface="ヒラギノ角ゴ Pro W3" charset="-128"/>
                <a:cs typeface="Arial" pitchFamily="34" charset="0"/>
              </a:rPr>
              <a:t> New  England Journal of  Medicine </a:t>
            </a:r>
            <a:r>
              <a:rPr lang="en-GB" sz="1200" dirty="0">
                <a:solidFill>
                  <a:schemeClr val="tx1"/>
                </a:solidFill>
                <a:latin typeface="+mn-lt"/>
                <a:ea typeface="ヒラギノ角ゴ Pro W3" charset="-128"/>
                <a:cs typeface="Arial" pitchFamily="34" charset="0"/>
              </a:rPr>
              <a:t>31-40 355(1):</a:t>
            </a:r>
          </a:p>
          <a:p>
            <a:pPr marL="228600" indent="-228600">
              <a:lnSpc>
                <a:spcPct val="80000"/>
              </a:lnSpc>
              <a:spcBef>
                <a:spcPts val="0"/>
              </a:spcBef>
              <a:buFont typeface="+mj-lt"/>
              <a:buAutoNum type="arabicPeriod"/>
            </a:pPr>
            <a:endParaRPr lang="en-GB" sz="1200" dirty="0">
              <a:solidFill>
                <a:schemeClr val="tx1"/>
              </a:solidFill>
              <a:latin typeface="+mn-lt"/>
              <a:ea typeface="ヒラギノ角ゴ Pro W3" charset="-128"/>
              <a:cs typeface="Arial" pitchFamily="34" charset="0"/>
            </a:endParaRPr>
          </a:p>
          <a:p>
            <a:pPr marL="228600" indent="-228600">
              <a:lnSpc>
                <a:spcPct val="80000"/>
              </a:lnSpc>
              <a:spcBef>
                <a:spcPts val="0"/>
              </a:spcBef>
              <a:buFont typeface="+mj-lt"/>
              <a:buAutoNum type="arabicPeriod"/>
            </a:pPr>
            <a:r>
              <a:rPr lang="en-GB" sz="1200" dirty="0" err="1">
                <a:solidFill>
                  <a:schemeClr val="tx1"/>
                </a:solidFill>
                <a:latin typeface="+mn-lt"/>
                <a:ea typeface="ヒラギノ角ゴ Pro W3" charset="-128"/>
                <a:cs typeface="Arial" pitchFamily="34" charset="0"/>
              </a:rPr>
              <a:t>Weigl</a:t>
            </a:r>
            <a:r>
              <a:rPr lang="en-GB" sz="1200" dirty="0">
                <a:solidFill>
                  <a:schemeClr val="tx1"/>
                </a:solidFill>
                <a:latin typeface="+mn-lt"/>
                <a:ea typeface="ヒラギノ角ゴ Pro W3" charset="-128"/>
                <a:cs typeface="Arial" pitchFamily="34" charset="0"/>
              </a:rPr>
              <a:t> J.A., </a:t>
            </a:r>
            <a:r>
              <a:rPr lang="en-GB" sz="1200" dirty="0" err="1">
                <a:solidFill>
                  <a:schemeClr val="tx1"/>
                </a:solidFill>
                <a:latin typeface="+mn-lt"/>
                <a:ea typeface="ヒラギノ角ゴ Pro W3" charset="-128"/>
                <a:cs typeface="Arial" pitchFamily="34" charset="0"/>
              </a:rPr>
              <a:t>Puppe</a:t>
            </a:r>
            <a:r>
              <a:rPr lang="en-GB" sz="1200" dirty="0">
                <a:solidFill>
                  <a:schemeClr val="tx1"/>
                </a:solidFill>
                <a:latin typeface="+mn-lt"/>
                <a:ea typeface="ヒラギノ角ゴ Pro W3" charset="-128"/>
                <a:cs typeface="Arial" pitchFamily="34" charset="0"/>
              </a:rPr>
              <a:t> W., Schmitt H.J. (2002) The incidence of influenza-associated hospitalisations in children in Germany. </a:t>
            </a:r>
            <a:r>
              <a:rPr lang="en-GB" sz="1200" i="1" dirty="0">
                <a:solidFill>
                  <a:schemeClr val="tx1"/>
                </a:solidFill>
                <a:latin typeface="+mn-lt"/>
                <a:ea typeface="ヒラギノ角ゴ Pro W3" charset="-128"/>
                <a:cs typeface="Arial" pitchFamily="34" charset="0"/>
              </a:rPr>
              <a:t>Epidemiology and  Infection</a:t>
            </a:r>
            <a:r>
              <a:rPr lang="en-GB" sz="1200" dirty="0">
                <a:solidFill>
                  <a:schemeClr val="tx1"/>
                </a:solidFill>
                <a:latin typeface="+mn-lt"/>
                <a:ea typeface="ヒラギノ角ゴ Pro W3" charset="-128"/>
                <a:cs typeface="Arial" pitchFamily="34" charset="0"/>
              </a:rPr>
              <a:t> 129(3):525-533</a:t>
            </a:r>
          </a:p>
          <a:p>
            <a:pPr marL="228600" indent="-228600">
              <a:lnSpc>
                <a:spcPct val="80000"/>
              </a:lnSpc>
              <a:spcBef>
                <a:spcPts val="0"/>
              </a:spcBef>
              <a:buFont typeface="+mj-lt"/>
              <a:buAutoNum type="arabicPeriod"/>
            </a:pPr>
            <a:endParaRPr lang="en-GB" sz="1200" dirty="0">
              <a:solidFill>
                <a:schemeClr val="tx1"/>
              </a:solidFill>
              <a:latin typeface="+mn-lt"/>
              <a:cs typeface="Arial" pitchFamily="34" charset="0"/>
            </a:endParaRPr>
          </a:p>
          <a:p>
            <a:pPr marL="263525" indent="-263525">
              <a:buFont typeface="+mj-lt"/>
              <a:buAutoNum type="arabicPeriod"/>
            </a:pPr>
            <a:r>
              <a:rPr lang="en-GB" sz="1200" dirty="0">
                <a:solidFill>
                  <a:schemeClr val="tx1"/>
                </a:solidFill>
                <a:latin typeface="+mn-lt"/>
                <a:cs typeface="Arial" pitchFamily="34" charset="0"/>
              </a:rPr>
              <a:t>Pitman R.J., Nagy L.D. and </a:t>
            </a:r>
            <a:r>
              <a:rPr lang="en-GB" sz="1200" dirty="0" err="1">
                <a:solidFill>
                  <a:schemeClr val="tx1"/>
                </a:solidFill>
                <a:latin typeface="+mn-lt"/>
                <a:cs typeface="Arial" pitchFamily="34" charset="0"/>
              </a:rPr>
              <a:t>Sculpher</a:t>
            </a:r>
            <a:r>
              <a:rPr lang="en-GB" sz="1200" dirty="0">
                <a:solidFill>
                  <a:schemeClr val="tx1"/>
                </a:solidFill>
                <a:latin typeface="+mn-lt"/>
                <a:cs typeface="Arial" pitchFamily="34" charset="0"/>
              </a:rPr>
              <a:t> M.J. (2013) Cost-effectiveness of childhood influenza vaccination in England and Wales: Results from a dynamic transmission model. Vaccine 31(6):927-42</a:t>
            </a:r>
          </a:p>
          <a:p>
            <a:pPr marL="263525" indent="-263525">
              <a:buFont typeface="+mj-lt"/>
              <a:buAutoNum type="arabicPeriod"/>
            </a:pPr>
            <a:endParaRPr lang="en-GB" sz="1200" dirty="0">
              <a:solidFill>
                <a:schemeClr val="tx1"/>
              </a:solidFill>
              <a:latin typeface="+mn-lt"/>
              <a:ea typeface="ヒラギノ角ゴ Pro W3" charset="-128"/>
              <a:cs typeface="Arial" pitchFamily="34" charset="0"/>
            </a:endParaRPr>
          </a:p>
          <a:p>
            <a:pPr marL="228600" indent="-228600">
              <a:lnSpc>
                <a:spcPct val="80000"/>
              </a:lnSpc>
              <a:spcBef>
                <a:spcPts val="0"/>
              </a:spcBef>
              <a:buFont typeface="+mj-lt"/>
              <a:buAutoNum type="arabicPeriod"/>
            </a:pPr>
            <a:r>
              <a:rPr lang="en-GB" sz="1200" dirty="0" err="1">
                <a:solidFill>
                  <a:schemeClr val="tx1"/>
                </a:solidFill>
                <a:latin typeface="+mn-lt"/>
                <a:ea typeface="ヒラギノ角ゴ Pro W3" charset="-128"/>
                <a:cs typeface="Arial" pitchFamily="34" charset="0"/>
              </a:rPr>
              <a:t>Belshe</a:t>
            </a:r>
            <a:r>
              <a:rPr lang="en-GB" sz="1200" dirty="0">
                <a:solidFill>
                  <a:schemeClr val="tx1"/>
                </a:solidFill>
                <a:latin typeface="+mn-lt"/>
                <a:ea typeface="ヒラギノ角ゴ Pro W3" charset="-128"/>
                <a:cs typeface="Arial" pitchFamily="34" charset="0"/>
              </a:rPr>
              <a:t> RB, Edwards KM, </a:t>
            </a:r>
            <a:r>
              <a:rPr lang="en-GB" sz="1200" dirty="0" err="1">
                <a:solidFill>
                  <a:schemeClr val="tx1"/>
                </a:solidFill>
                <a:latin typeface="+mn-lt"/>
                <a:ea typeface="ヒラギノ角ゴ Pro W3" charset="-128"/>
                <a:cs typeface="Arial" pitchFamily="34" charset="0"/>
              </a:rPr>
              <a:t>Vesikari</a:t>
            </a:r>
            <a:r>
              <a:rPr lang="en-GB" sz="1200" dirty="0">
                <a:solidFill>
                  <a:schemeClr val="tx1"/>
                </a:solidFill>
                <a:latin typeface="+mn-lt"/>
                <a:ea typeface="ヒラギノ角ゴ Pro W3" charset="-128"/>
                <a:cs typeface="Arial" pitchFamily="34" charset="0"/>
              </a:rPr>
              <a:t> T </a:t>
            </a:r>
            <a:r>
              <a:rPr lang="en-GB" sz="1200" i="1" dirty="0">
                <a:solidFill>
                  <a:schemeClr val="tx1"/>
                </a:solidFill>
                <a:latin typeface="+mn-lt"/>
                <a:ea typeface="ヒラギノ角ゴ Pro W3" charset="-128"/>
                <a:cs typeface="Arial" pitchFamily="34" charset="0"/>
              </a:rPr>
              <a:t>et al. </a:t>
            </a:r>
            <a:r>
              <a:rPr lang="en-GB" sz="1200" dirty="0">
                <a:solidFill>
                  <a:schemeClr val="tx1"/>
                </a:solidFill>
                <a:latin typeface="+mn-lt"/>
                <a:ea typeface="ヒラギノ角ゴ Pro W3" charset="-128"/>
                <a:cs typeface="Arial" pitchFamily="34" charset="0"/>
              </a:rPr>
              <a:t>(2007) Live attenuated versus inactivated influenza vaccine in infants and young children. </a:t>
            </a:r>
            <a:r>
              <a:rPr lang="en-GB" sz="1200" i="1" dirty="0">
                <a:solidFill>
                  <a:schemeClr val="tx1"/>
                </a:solidFill>
                <a:latin typeface="+mn-lt"/>
                <a:ea typeface="ヒラギノ角ゴ Pro W3" charset="-128"/>
                <a:cs typeface="Arial" pitchFamily="34" charset="0"/>
              </a:rPr>
              <a:t>New England Journal of  Medicine </a:t>
            </a:r>
            <a:r>
              <a:rPr lang="en-GB" sz="1200" dirty="0">
                <a:solidFill>
                  <a:schemeClr val="tx1"/>
                </a:solidFill>
                <a:latin typeface="+mn-lt"/>
                <a:ea typeface="ヒラギノ角ゴ Pro W3" charset="-128"/>
                <a:cs typeface="Arial" pitchFamily="34" charset="0"/>
              </a:rPr>
              <a:t>356(7): 685-96.  </a:t>
            </a:r>
            <a:r>
              <a:rPr lang="en-GB" sz="1200" dirty="0">
                <a:solidFill>
                  <a:schemeClr val="tx1"/>
                </a:solidFill>
                <a:latin typeface="+mn-lt"/>
                <a:ea typeface="ヒラギノ角ゴ Pro W3" charset="-128"/>
                <a:cs typeface="Arial" pitchFamily="34" charset="0"/>
                <a:hlinkClick r:id="rId5"/>
              </a:rPr>
              <a:t>http://www.ncbi.nlm.nih.gov/sites/entrez/17301299</a:t>
            </a:r>
            <a:endParaRPr lang="en-GB" sz="1200" dirty="0">
              <a:solidFill>
                <a:schemeClr val="tx1"/>
              </a:solidFill>
              <a:latin typeface="+mn-lt"/>
              <a:ea typeface="ヒラギノ角ゴ Pro W3" charset="-128"/>
              <a:cs typeface="Arial" pitchFamily="34" charset="0"/>
            </a:endParaRPr>
          </a:p>
          <a:p>
            <a:pPr marL="228600" indent="-228600">
              <a:lnSpc>
                <a:spcPct val="80000"/>
              </a:lnSpc>
              <a:spcBef>
                <a:spcPts val="0"/>
              </a:spcBef>
              <a:buFont typeface="+mj-lt"/>
              <a:buAutoNum type="arabicPeriod"/>
            </a:pPr>
            <a:endParaRPr lang="en-GB" sz="1200" dirty="0">
              <a:solidFill>
                <a:schemeClr val="tx1"/>
              </a:solidFill>
              <a:latin typeface="+mn-lt"/>
              <a:ea typeface="ヒラギノ角ゴ Pro W3" charset="-128"/>
              <a:cs typeface="Arial" pitchFamily="34" charset="0"/>
            </a:endParaRPr>
          </a:p>
          <a:p>
            <a:pPr marL="228600" indent="-228600">
              <a:lnSpc>
                <a:spcPct val="80000"/>
              </a:lnSpc>
              <a:spcBef>
                <a:spcPts val="0"/>
              </a:spcBef>
              <a:buFont typeface="+mj-lt"/>
              <a:buAutoNum type="arabicPeriod"/>
            </a:pPr>
            <a:r>
              <a:rPr lang="en-GB" sz="1200" dirty="0">
                <a:solidFill>
                  <a:schemeClr val="tx1"/>
                </a:solidFill>
                <a:latin typeface="+mn-lt"/>
                <a:ea typeface="ヒラギノ角ゴ Pro W3" charset="-128"/>
                <a:cs typeface="Arial" pitchFamily="34" charset="0"/>
              </a:rPr>
              <a:t>Ashkenazi S, </a:t>
            </a:r>
            <a:r>
              <a:rPr lang="en-GB" sz="1200" dirty="0" err="1">
                <a:solidFill>
                  <a:schemeClr val="tx1"/>
                </a:solidFill>
                <a:latin typeface="+mn-lt"/>
                <a:ea typeface="ヒラギノ角ゴ Pro W3" charset="-128"/>
                <a:cs typeface="Arial" pitchFamily="34" charset="0"/>
              </a:rPr>
              <a:t>Vertruyen</a:t>
            </a:r>
            <a:r>
              <a:rPr lang="en-GB" sz="1200" dirty="0">
                <a:solidFill>
                  <a:schemeClr val="tx1"/>
                </a:solidFill>
                <a:latin typeface="+mn-lt"/>
                <a:ea typeface="ヒラギノ角ゴ Pro W3" charset="-128"/>
                <a:cs typeface="Arial" pitchFamily="34" charset="0"/>
              </a:rPr>
              <a:t> A, </a:t>
            </a:r>
            <a:r>
              <a:rPr lang="en-GB" sz="1200" dirty="0" err="1">
                <a:solidFill>
                  <a:schemeClr val="tx1"/>
                </a:solidFill>
                <a:latin typeface="+mn-lt"/>
                <a:ea typeface="ヒラギノ角ゴ Pro W3" charset="-128"/>
                <a:cs typeface="Arial" pitchFamily="34" charset="0"/>
              </a:rPr>
              <a:t>Aristegui</a:t>
            </a:r>
            <a:r>
              <a:rPr lang="en-GB" sz="1200" dirty="0">
                <a:solidFill>
                  <a:schemeClr val="tx1"/>
                </a:solidFill>
                <a:latin typeface="+mn-lt"/>
                <a:ea typeface="ヒラギノ角ゴ Pro W3" charset="-128"/>
                <a:cs typeface="Arial" pitchFamily="34" charset="0"/>
              </a:rPr>
              <a:t> J </a:t>
            </a:r>
            <a:r>
              <a:rPr lang="en-GB" sz="1200" i="1" dirty="0">
                <a:solidFill>
                  <a:schemeClr val="tx1"/>
                </a:solidFill>
                <a:latin typeface="+mn-lt"/>
                <a:ea typeface="ヒラギノ角ゴ Pro W3" charset="-128"/>
                <a:cs typeface="Arial" pitchFamily="34" charset="0"/>
              </a:rPr>
              <a:t>et al. </a:t>
            </a:r>
            <a:r>
              <a:rPr lang="en-GB" sz="1200" dirty="0">
                <a:solidFill>
                  <a:schemeClr val="tx1"/>
                </a:solidFill>
                <a:latin typeface="+mn-lt"/>
                <a:ea typeface="ヒラギノ角ゴ Pro W3" charset="-128"/>
                <a:cs typeface="Arial" pitchFamily="34" charset="0"/>
              </a:rPr>
              <a:t>(2006) Superior relative efficacy of live attenuated influenza vaccine compared with inactivated influenza vaccine in young children with recurrent respiratory tract infections. The </a:t>
            </a:r>
            <a:r>
              <a:rPr lang="en-GB" sz="1200" i="1" dirty="0" err="1">
                <a:solidFill>
                  <a:schemeClr val="tx1"/>
                </a:solidFill>
                <a:latin typeface="+mn-lt"/>
                <a:ea typeface="ヒラギノ角ゴ Pro W3" charset="-128"/>
                <a:cs typeface="Arial" pitchFamily="34" charset="0"/>
              </a:rPr>
              <a:t>Pediatric</a:t>
            </a:r>
            <a:r>
              <a:rPr lang="en-GB" sz="1200" i="1" dirty="0">
                <a:solidFill>
                  <a:schemeClr val="tx1"/>
                </a:solidFill>
                <a:latin typeface="+mn-lt"/>
                <a:ea typeface="ヒラギノ角ゴ Pro W3" charset="-128"/>
                <a:cs typeface="Arial" pitchFamily="34" charset="0"/>
              </a:rPr>
              <a:t> Infectious  Disease Journal  </a:t>
            </a:r>
            <a:r>
              <a:rPr lang="en-GB" sz="1200" dirty="0">
                <a:solidFill>
                  <a:schemeClr val="tx1"/>
                </a:solidFill>
                <a:latin typeface="+mn-lt"/>
                <a:ea typeface="ヒラギノ角ゴ Pro W3" charset="-128"/>
                <a:cs typeface="Arial" pitchFamily="34" charset="0"/>
              </a:rPr>
              <a:t>25(10): 870-9. </a:t>
            </a:r>
            <a:r>
              <a:rPr lang="en-GB" sz="1200" dirty="0">
                <a:solidFill>
                  <a:schemeClr val="tx1"/>
                </a:solidFill>
                <a:latin typeface="+mn-lt"/>
                <a:ea typeface="ヒラギノ角ゴ Pro W3" charset="-128"/>
                <a:cs typeface="Arial" pitchFamily="34" charset="0"/>
                <a:hlinkClick r:id="rId6"/>
              </a:rPr>
              <a:t>http://www.ncbi.nlm.nih.gov/sites/entrez/17006279</a:t>
            </a:r>
            <a:endParaRPr lang="en-GB" sz="1200" dirty="0">
              <a:solidFill>
                <a:schemeClr val="tx1"/>
              </a:solidFill>
              <a:latin typeface="+mn-lt"/>
              <a:ea typeface="ヒラギノ角ゴ Pro W3" charset="-128"/>
              <a:cs typeface="Arial" pitchFamily="34" charset="0"/>
            </a:endParaRPr>
          </a:p>
          <a:p>
            <a:pPr marL="228600" indent="-228600">
              <a:lnSpc>
                <a:spcPct val="80000"/>
              </a:lnSpc>
              <a:spcBef>
                <a:spcPts val="0"/>
              </a:spcBef>
              <a:buFont typeface="+mj-lt"/>
              <a:buAutoNum type="arabicPeriod"/>
            </a:pPr>
            <a:endParaRPr lang="en-GB" sz="1200" dirty="0">
              <a:solidFill>
                <a:schemeClr val="tx1"/>
              </a:solidFill>
              <a:latin typeface="+mn-lt"/>
              <a:ea typeface="ヒラギノ角ゴ Pro W3" charset="-128"/>
              <a:cs typeface="Arial" pitchFamily="34" charset="0"/>
            </a:endParaRPr>
          </a:p>
          <a:p>
            <a:pPr marL="228600" indent="-228600">
              <a:lnSpc>
                <a:spcPct val="80000"/>
              </a:lnSpc>
              <a:spcBef>
                <a:spcPts val="0"/>
              </a:spcBef>
              <a:buFont typeface="+mj-lt"/>
              <a:buAutoNum type="arabicPeriod"/>
            </a:pPr>
            <a:r>
              <a:rPr lang="en-GB" sz="1200" dirty="0">
                <a:solidFill>
                  <a:schemeClr val="tx1"/>
                </a:solidFill>
                <a:latin typeface="+mn-lt"/>
                <a:ea typeface="ヒラギノ角ゴ Pro W3" charset="-128"/>
                <a:cs typeface="Arial" pitchFamily="34" charset="0"/>
              </a:rPr>
              <a:t>Fleming DM, </a:t>
            </a:r>
            <a:r>
              <a:rPr lang="en-GB" sz="1200" dirty="0" err="1">
                <a:solidFill>
                  <a:schemeClr val="tx1"/>
                </a:solidFill>
                <a:latin typeface="+mn-lt"/>
                <a:ea typeface="ヒラギノ角ゴ Pro W3" charset="-128"/>
                <a:cs typeface="Arial" pitchFamily="34" charset="0"/>
              </a:rPr>
              <a:t>Crovari</a:t>
            </a:r>
            <a:r>
              <a:rPr lang="en-GB" sz="1200" dirty="0">
                <a:solidFill>
                  <a:schemeClr val="tx1"/>
                </a:solidFill>
                <a:latin typeface="+mn-lt"/>
                <a:ea typeface="ヒラギノ角ゴ Pro W3" charset="-128"/>
                <a:cs typeface="Arial" pitchFamily="34" charset="0"/>
              </a:rPr>
              <a:t> P, </a:t>
            </a:r>
            <a:r>
              <a:rPr lang="en-GB" sz="1200" dirty="0" err="1">
                <a:solidFill>
                  <a:schemeClr val="tx1"/>
                </a:solidFill>
                <a:latin typeface="+mn-lt"/>
                <a:ea typeface="ヒラギノ角ゴ Pro W3" charset="-128"/>
                <a:cs typeface="Arial" pitchFamily="34" charset="0"/>
              </a:rPr>
              <a:t>Wahn</a:t>
            </a:r>
            <a:r>
              <a:rPr lang="en-GB" sz="1200" dirty="0">
                <a:solidFill>
                  <a:schemeClr val="tx1"/>
                </a:solidFill>
                <a:latin typeface="+mn-lt"/>
                <a:ea typeface="ヒラギノ角ゴ Pro W3" charset="-128"/>
                <a:cs typeface="Arial" pitchFamily="34" charset="0"/>
              </a:rPr>
              <a:t> U </a:t>
            </a:r>
            <a:r>
              <a:rPr lang="en-GB" sz="1200" i="1" dirty="0">
                <a:solidFill>
                  <a:schemeClr val="tx1"/>
                </a:solidFill>
                <a:latin typeface="+mn-lt"/>
                <a:ea typeface="ヒラギノ角ゴ Pro W3" charset="-128"/>
                <a:cs typeface="Arial" pitchFamily="34" charset="0"/>
              </a:rPr>
              <a:t>et al. </a:t>
            </a:r>
            <a:r>
              <a:rPr lang="en-GB" sz="1200" dirty="0">
                <a:solidFill>
                  <a:schemeClr val="tx1"/>
                </a:solidFill>
                <a:latin typeface="+mn-lt"/>
                <a:ea typeface="ヒラギノ角ゴ Pro W3" charset="-128"/>
                <a:cs typeface="Arial" pitchFamily="34" charset="0"/>
              </a:rPr>
              <a:t>(2006) Comparison of the efficacy and safety of live attenuated cold-adapted influenza vaccine, trivalent, with trivalent inactivated influenza virus vaccine in children and adolescents with asthma. </a:t>
            </a:r>
            <a:r>
              <a:rPr lang="en-GB" sz="1200" i="1" dirty="0">
                <a:solidFill>
                  <a:schemeClr val="tx1"/>
                </a:solidFill>
                <a:latin typeface="+mn-lt"/>
                <a:ea typeface="ヒラギノ角ゴ Pro W3" charset="-128"/>
                <a:cs typeface="Arial" pitchFamily="34" charset="0"/>
              </a:rPr>
              <a:t>The </a:t>
            </a:r>
            <a:r>
              <a:rPr lang="en-GB" sz="1200" i="1" dirty="0" err="1">
                <a:solidFill>
                  <a:schemeClr val="tx1"/>
                </a:solidFill>
                <a:latin typeface="+mn-lt"/>
                <a:ea typeface="ヒラギノ角ゴ Pro W3" charset="-128"/>
                <a:cs typeface="Arial" pitchFamily="34" charset="0"/>
              </a:rPr>
              <a:t>Pediatric</a:t>
            </a:r>
            <a:r>
              <a:rPr lang="en-GB" sz="1200" i="1" dirty="0">
                <a:solidFill>
                  <a:schemeClr val="tx1"/>
                </a:solidFill>
                <a:latin typeface="+mn-lt"/>
                <a:ea typeface="ヒラギノ角ゴ Pro W3" charset="-128"/>
                <a:cs typeface="Arial" pitchFamily="34" charset="0"/>
              </a:rPr>
              <a:t> Infectious Disease Journal </a:t>
            </a:r>
            <a:r>
              <a:rPr lang="en-GB" sz="1200" dirty="0">
                <a:solidFill>
                  <a:schemeClr val="tx1"/>
                </a:solidFill>
                <a:latin typeface="+mn-lt"/>
                <a:ea typeface="ヒラギノ角ゴ Pro W3" charset="-128"/>
                <a:cs typeface="Arial" pitchFamily="34" charset="0"/>
              </a:rPr>
              <a:t>25(10): 860-9. </a:t>
            </a:r>
            <a:r>
              <a:rPr lang="en-GB" sz="1200" u="sng" dirty="0">
                <a:solidFill>
                  <a:schemeClr val="tx1"/>
                </a:solidFill>
                <a:latin typeface="+mn-lt"/>
                <a:ea typeface="ヒラギノ角ゴ Pro W3" charset="-128"/>
                <a:cs typeface="Arial" pitchFamily="34" charset="0"/>
                <a:hlinkClick r:id="rId7"/>
              </a:rPr>
              <a:t>http://www.ncbi.nlm.nih.gov/sites/entrez/17006278</a:t>
            </a:r>
            <a:endParaRPr lang="en-GB" sz="1200" u="sng" dirty="0">
              <a:solidFill>
                <a:schemeClr val="tx1"/>
              </a:solidFill>
              <a:latin typeface="+mn-lt"/>
              <a:ea typeface="ヒラギノ角ゴ Pro W3" charset="-128"/>
              <a:cs typeface="Arial" pitchFamily="34" charset="0"/>
            </a:endParaRPr>
          </a:p>
          <a:p>
            <a:pPr marL="228600" indent="-228600">
              <a:lnSpc>
                <a:spcPct val="80000"/>
              </a:lnSpc>
              <a:spcBef>
                <a:spcPts val="0"/>
              </a:spcBef>
              <a:buFont typeface="+mj-lt"/>
              <a:buAutoNum type="arabicPeriod"/>
            </a:pPr>
            <a:endParaRPr lang="en-GB" sz="1200" dirty="0">
              <a:solidFill>
                <a:schemeClr val="tx1"/>
              </a:solidFill>
              <a:latin typeface="+mn-lt"/>
              <a:ea typeface="ヒラギノ角ゴ Pro W3" charset="-128"/>
              <a:cs typeface="Arial" pitchFamily="34" charset="0"/>
            </a:endParaRPr>
          </a:p>
          <a:p>
            <a:pPr marL="228600" indent="-228600">
              <a:lnSpc>
                <a:spcPct val="80000"/>
              </a:lnSpc>
              <a:spcBef>
                <a:spcPts val="0"/>
              </a:spcBef>
              <a:buFont typeface="+mj-lt"/>
              <a:buAutoNum type="arabicPeriod"/>
            </a:pPr>
            <a:r>
              <a:rPr lang="en-GB" sz="1200" dirty="0">
                <a:solidFill>
                  <a:schemeClr val="tx1"/>
                </a:solidFill>
                <a:latin typeface="+mn-lt"/>
                <a:ea typeface="ヒラギノ角ゴ Pro W3" charset="-128"/>
                <a:cs typeface="Arial" pitchFamily="34" charset="0"/>
              </a:rPr>
              <a:t>Allison MA Daley MF, Crane LA </a:t>
            </a:r>
            <a:r>
              <a:rPr lang="en-GB" sz="1200" i="1" dirty="0">
                <a:solidFill>
                  <a:schemeClr val="tx1"/>
                </a:solidFill>
                <a:latin typeface="+mn-lt"/>
                <a:ea typeface="ヒラギノ角ゴ Pro W3" charset="-128"/>
                <a:cs typeface="Arial" pitchFamily="34" charset="0"/>
              </a:rPr>
              <a:t>et al</a:t>
            </a:r>
            <a:r>
              <a:rPr lang="en-GB" sz="1200" dirty="0">
                <a:solidFill>
                  <a:schemeClr val="tx1"/>
                </a:solidFill>
                <a:latin typeface="+mn-lt"/>
                <a:ea typeface="ヒラギノ角ゴ Pro W3" charset="-128"/>
                <a:cs typeface="Arial" pitchFamily="34" charset="0"/>
              </a:rPr>
              <a:t>. (2006) Influenza vaccine effectiveness in healthy 6 to 21 month-old children during the 2003--2004 season. </a:t>
            </a:r>
            <a:r>
              <a:rPr lang="en-GB" sz="1200" i="1" dirty="0">
                <a:solidFill>
                  <a:schemeClr val="tx1"/>
                </a:solidFill>
                <a:latin typeface="+mn-lt"/>
                <a:ea typeface="ヒラギノ角ゴ Pro W3" charset="-128"/>
                <a:cs typeface="Arial" pitchFamily="34" charset="0"/>
              </a:rPr>
              <a:t>The Journal of  </a:t>
            </a:r>
            <a:r>
              <a:rPr lang="en-GB" sz="1200" i="1" dirty="0" err="1">
                <a:solidFill>
                  <a:schemeClr val="tx1"/>
                </a:solidFill>
                <a:latin typeface="+mn-lt"/>
                <a:ea typeface="ヒラギノ角ゴ Pro W3" charset="-128"/>
                <a:cs typeface="Arial" pitchFamily="34" charset="0"/>
              </a:rPr>
              <a:t>Pediatrics</a:t>
            </a:r>
            <a:r>
              <a:rPr lang="en-GB" sz="1200" i="1" dirty="0">
                <a:solidFill>
                  <a:schemeClr val="tx1"/>
                </a:solidFill>
                <a:latin typeface="+mn-lt"/>
                <a:ea typeface="ヒラギノ角ゴ Pro W3" charset="-128"/>
                <a:cs typeface="Arial" pitchFamily="34" charset="0"/>
              </a:rPr>
              <a:t> </a:t>
            </a:r>
            <a:r>
              <a:rPr lang="en-GB" sz="1200" b="1" dirty="0">
                <a:solidFill>
                  <a:schemeClr val="tx1"/>
                </a:solidFill>
                <a:latin typeface="+mn-lt"/>
                <a:ea typeface="ヒラギノ角ゴ Pro W3" charset="-128"/>
                <a:cs typeface="Arial" pitchFamily="34" charset="0"/>
              </a:rPr>
              <a:t>149</a:t>
            </a:r>
            <a:r>
              <a:rPr lang="en-GB" sz="1200" dirty="0">
                <a:solidFill>
                  <a:schemeClr val="tx1"/>
                </a:solidFill>
                <a:latin typeface="+mn-lt"/>
                <a:ea typeface="ヒラギノ角ゴ Pro W3" charset="-128"/>
                <a:cs typeface="Arial" pitchFamily="34" charset="0"/>
              </a:rPr>
              <a:t>: 755-62.</a:t>
            </a:r>
          </a:p>
          <a:p>
            <a:pPr marL="228600" indent="-228600">
              <a:lnSpc>
                <a:spcPct val="80000"/>
              </a:lnSpc>
              <a:spcBef>
                <a:spcPts val="0"/>
              </a:spcBef>
              <a:buFont typeface="+mj-lt"/>
              <a:buAutoNum type="arabicPeriod"/>
            </a:pPr>
            <a:endParaRPr lang="en-GB" sz="1200" dirty="0">
              <a:solidFill>
                <a:schemeClr val="tx1"/>
              </a:solidFill>
              <a:latin typeface="+mn-lt"/>
              <a:ea typeface="ヒラギノ角ゴ Pro W3" charset="-128"/>
              <a:cs typeface="Arial" pitchFamily="34" charset="0"/>
            </a:endParaRPr>
          </a:p>
          <a:p>
            <a:pPr marL="228600" indent="-228600">
              <a:lnSpc>
                <a:spcPct val="80000"/>
              </a:lnSpc>
              <a:spcBef>
                <a:spcPts val="0"/>
              </a:spcBef>
              <a:buFont typeface="+mj-lt"/>
              <a:buAutoNum type="arabicPeriod"/>
            </a:pPr>
            <a:r>
              <a:rPr lang="en-GB" sz="1200" dirty="0" err="1">
                <a:solidFill>
                  <a:schemeClr val="tx1"/>
                </a:solidFill>
                <a:latin typeface="+mn-lt"/>
                <a:ea typeface="ヒラギノ角ゴ Pro W3" charset="-128"/>
                <a:cs typeface="Arial" pitchFamily="34" charset="0"/>
              </a:rPr>
              <a:t>Neuzil</a:t>
            </a:r>
            <a:r>
              <a:rPr lang="en-GB" sz="1200" dirty="0">
                <a:solidFill>
                  <a:schemeClr val="tx1"/>
                </a:solidFill>
                <a:latin typeface="+mn-lt"/>
                <a:ea typeface="ヒラギノ角ゴ Pro W3" charset="-128"/>
                <a:cs typeface="Arial" pitchFamily="34" charset="0"/>
              </a:rPr>
              <a:t> KM, Jackson LA, Nelson J </a:t>
            </a:r>
            <a:r>
              <a:rPr lang="en-GB" sz="1200" i="1" dirty="0">
                <a:solidFill>
                  <a:schemeClr val="tx1"/>
                </a:solidFill>
                <a:latin typeface="+mn-lt"/>
                <a:ea typeface="ヒラギノ角ゴ Pro W3" charset="-128"/>
                <a:cs typeface="Arial" pitchFamily="34" charset="0"/>
              </a:rPr>
              <a:t>et al. </a:t>
            </a:r>
            <a:r>
              <a:rPr lang="en-GB" sz="1200" dirty="0">
                <a:solidFill>
                  <a:schemeClr val="tx1"/>
                </a:solidFill>
                <a:latin typeface="+mn-lt"/>
                <a:ea typeface="ヒラギノ角ゴ Pro W3" charset="-128"/>
                <a:cs typeface="Arial" pitchFamily="34" charset="0"/>
              </a:rPr>
              <a:t>(2006) Immunogenicity and reactogenicity of 1 versus 2 doses of trivalent inactivated influenza vaccine in vaccine-naive 5-8-year-old children. </a:t>
            </a:r>
            <a:r>
              <a:rPr lang="en-GB" sz="1200" i="1" dirty="0">
                <a:solidFill>
                  <a:schemeClr val="tx1"/>
                </a:solidFill>
                <a:latin typeface="+mn-lt"/>
                <a:ea typeface="ヒラギノ角ゴ Pro W3" charset="-128"/>
                <a:cs typeface="Arial" pitchFamily="34" charset="0"/>
              </a:rPr>
              <a:t>Journal of Infectious diseases </a:t>
            </a:r>
            <a:r>
              <a:rPr lang="en-GB" sz="1200" dirty="0">
                <a:solidFill>
                  <a:schemeClr val="tx1"/>
                </a:solidFill>
                <a:latin typeface="+mn-lt"/>
                <a:ea typeface="ヒラギノ角ゴ Pro W3" charset="-128"/>
                <a:cs typeface="Arial" pitchFamily="34" charset="0"/>
              </a:rPr>
              <a:t>194(8): 1032-9. </a:t>
            </a:r>
            <a:r>
              <a:rPr lang="en-GB" sz="1200" u="sng" dirty="0">
                <a:solidFill>
                  <a:schemeClr val="tx1"/>
                </a:solidFill>
                <a:latin typeface="+mn-lt"/>
                <a:ea typeface="ヒラギノ角ゴ Pro W3" charset="-128"/>
                <a:cs typeface="Arial" pitchFamily="34" charset="0"/>
                <a:hlinkClick r:id="rId8"/>
              </a:rPr>
              <a:t>http://www.ncbi.nlm.nih.gov/sites/entrez/16991077</a:t>
            </a:r>
            <a:endParaRPr lang="en-GB" sz="1200" u="sng" dirty="0">
              <a:solidFill>
                <a:schemeClr val="tx1"/>
              </a:solidFill>
              <a:latin typeface="+mn-lt"/>
              <a:ea typeface="ヒラギノ角ゴ Pro W3" charset="-128"/>
              <a:cs typeface="Arial" pitchFamily="34" charset="0"/>
            </a:endParaRPr>
          </a:p>
          <a:p>
            <a:pPr marL="228600" indent="-228600">
              <a:lnSpc>
                <a:spcPct val="80000"/>
              </a:lnSpc>
              <a:spcBef>
                <a:spcPts val="0"/>
              </a:spcBef>
              <a:buFont typeface="+mj-lt"/>
              <a:buAutoNum type="arabicPeriod"/>
            </a:pPr>
            <a:endParaRPr lang="en-GB" sz="1200" u="sng" dirty="0">
              <a:solidFill>
                <a:schemeClr val="tx1"/>
              </a:solidFill>
              <a:latin typeface="+mn-lt"/>
              <a:ea typeface="ヒラギノ角ゴ Pro W3" charset="-128"/>
              <a:cs typeface="Arial" pitchFamily="34" charset="0"/>
            </a:endParaRPr>
          </a:p>
          <a:p>
            <a:pPr marL="228600" marR="0" indent="-228600" algn="l" defTabSz="914400" rtl="0" eaLnBrk="0" fontAlgn="base" latinLnBrk="0" hangingPunct="0">
              <a:lnSpc>
                <a:spcPct val="80000"/>
              </a:lnSpc>
              <a:spcBef>
                <a:spcPts val="0"/>
              </a:spcBef>
              <a:spcAft>
                <a:spcPct val="0"/>
              </a:spcAft>
              <a:buClrTx/>
              <a:buSzTx/>
              <a:buFont typeface="+mj-lt"/>
              <a:buAutoNum type="arabicPeriod"/>
              <a:tabLst/>
              <a:defRPr/>
            </a:pPr>
            <a:r>
              <a:rPr lang="en-GB" sz="1200" b="0" i="0" u="none" strike="noStrike" kern="1200" baseline="0" dirty="0" err="1">
                <a:solidFill>
                  <a:schemeClr val="tx1"/>
                </a:solidFill>
                <a:latin typeface="+mn-lt"/>
                <a:ea typeface="ヒラギノ角ゴ Pro W3" pitchFamily="84" charset="-128"/>
                <a:cs typeface="ヒラギノ角ゴ Pro W3" pitchFamily="84" charset="-128"/>
              </a:rPr>
              <a:t>Bracco</a:t>
            </a:r>
            <a:r>
              <a:rPr lang="en-GB" sz="1200" b="0" i="0" u="none" strike="noStrike" kern="1200" baseline="0" dirty="0">
                <a:solidFill>
                  <a:schemeClr val="tx1"/>
                </a:solidFill>
                <a:latin typeface="+mn-lt"/>
                <a:ea typeface="ヒラギノ角ゴ Pro W3" pitchFamily="84" charset="-128"/>
                <a:cs typeface="ヒラギノ角ゴ Pro W3" pitchFamily="84" charset="-128"/>
              </a:rPr>
              <a:t> </a:t>
            </a:r>
            <a:r>
              <a:rPr lang="en-GB" sz="1200" b="0" i="0" u="none" strike="noStrike" kern="1200" baseline="0" dirty="0" err="1">
                <a:solidFill>
                  <a:schemeClr val="tx1"/>
                </a:solidFill>
                <a:latin typeface="+mn-lt"/>
                <a:ea typeface="ヒラギノ角ゴ Pro W3" pitchFamily="84" charset="-128"/>
                <a:cs typeface="ヒラギノ角ゴ Pro W3" pitchFamily="84" charset="-128"/>
              </a:rPr>
              <a:t>Neto</a:t>
            </a:r>
            <a:r>
              <a:rPr lang="en-GB" sz="1200" b="0" i="0" u="none" strike="noStrike" kern="1200" baseline="0" dirty="0">
                <a:solidFill>
                  <a:schemeClr val="tx1"/>
                </a:solidFill>
                <a:latin typeface="+mn-lt"/>
                <a:ea typeface="ヒラギノ角ゴ Pro W3" pitchFamily="84" charset="-128"/>
                <a:cs typeface="ヒラギノ角ゴ Pro W3" pitchFamily="84" charset="-128"/>
              </a:rPr>
              <a:t> H, </a:t>
            </a:r>
            <a:r>
              <a:rPr lang="en-GB" sz="1200" b="0" i="0" u="none" strike="noStrike" kern="1200" baseline="0" dirty="0" err="1">
                <a:solidFill>
                  <a:schemeClr val="tx1"/>
                </a:solidFill>
                <a:latin typeface="+mn-lt"/>
                <a:ea typeface="ヒラギノ角ゴ Pro W3" pitchFamily="84" charset="-128"/>
                <a:cs typeface="ヒラギノ角ゴ Pro W3" pitchFamily="84" charset="-128"/>
              </a:rPr>
              <a:t>Farhat</a:t>
            </a:r>
            <a:r>
              <a:rPr lang="en-GB" sz="1200" b="0" i="0" u="none" strike="noStrike" kern="1200" baseline="0" dirty="0">
                <a:solidFill>
                  <a:schemeClr val="tx1"/>
                </a:solidFill>
                <a:latin typeface="+mn-lt"/>
                <a:ea typeface="ヒラギノ角ゴ Pro W3" pitchFamily="84" charset="-128"/>
                <a:cs typeface="ヒラギノ角ゴ Pro W3" pitchFamily="84" charset="-128"/>
              </a:rPr>
              <a:t> CK, </a:t>
            </a:r>
            <a:r>
              <a:rPr lang="en-GB" sz="1200" b="0" i="0" u="none" strike="noStrike" kern="1200" baseline="0" dirty="0" err="1">
                <a:solidFill>
                  <a:schemeClr val="tx1"/>
                </a:solidFill>
                <a:latin typeface="+mn-lt"/>
                <a:ea typeface="ヒラギノ角ゴ Pro W3" pitchFamily="84" charset="-128"/>
                <a:cs typeface="ヒラギノ角ゴ Pro W3" pitchFamily="84" charset="-128"/>
              </a:rPr>
              <a:t>Tregnaghi</a:t>
            </a:r>
            <a:r>
              <a:rPr lang="en-GB" sz="1200" b="0" i="0" u="none" strike="noStrike" kern="1200" baseline="0" dirty="0">
                <a:solidFill>
                  <a:schemeClr val="tx1"/>
                </a:solidFill>
                <a:latin typeface="+mn-lt"/>
                <a:ea typeface="ヒラギノ角ゴ Pro W3" pitchFamily="84" charset="-128"/>
                <a:cs typeface="ヒラギノ角ゴ Pro W3" pitchFamily="84" charset="-128"/>
              </a:rPr>
              <a:t> MW, </a:t>
            </a:r>
            <a:r>
              <a:rPr lang="en-GB" sz="1200" b="0" i="1" u="none" strike="noStrike" kern="1200" baseline="0" dirty="0">
                <a:solidFill>
                  <a:schemeClr val="tx1"/>
                </a:solidFill>
                <a:latin typeface="+mn-lt"/>
                <a:ea typeface="ヒラギノ角ゴ Pro W3" pitchFamily="84" charset="-128"/>
                <a:cs typeface="ヒラギノ角ゴ Pro W3" pitchFamily="84" charset="-128"/>
              </a:rPr>
              <a:t>et al</a:t>
            </a:r>
            <a:r>
              <a:rPr lang="en-GB" sz="1200" b="0" i="0" u="none" strike="noStrike" kern="1200" baseline="0" dirty="0">
                <a:solidFill>
                  <a:schemeClr val="tx1"/>
                </a:solidFill>
                <a:latin typeface="+mn-lt"/>
                <a:ea typeface="ヒラギノ角ゴ Pro W3" pitchFamily="84" charset="-128"/>
                <a:cs typeface="ヒラギノ角ゴ Pro W3" pitchFamily="84" charset="-128"/>
              </a:rPr>
              <a:t>. (2009) Efficacy and safety of 1 and 2 doses of live attenuated influenza vaccine in vaccine-naive children. </a:t>
            </a:r>
            <a:r>
              <a:rPr lang="en-GB" sz="1200" b="0" i="1" u="none" strike="noStrike" kern="1200" baseline="0" dirty="0" err="1">
                <a:solidFill>
                  <a:schemeClr val="tx1"/>
                </a:solidFill>
                <a:latin typeface="+mn-lt"/>
                <a:ea typeface="ヒラギノ角ゴ Pro W3" pitchFamily="84" charset="-128"/>
                <a:cs typeface="ヒラギノ角ゴ Pro W3" pitchFamily="84" charset="-128"/>
              </a:rPr>
              <a:t>Pediatr</a:t>
            </a:r>
            <a:r>
              <a:rPr lang="en-GB" sz="1200" b="0" i="1" u="none" strike="noStrike" kern="1200" baseline="0" dirty="0">
                <a:solidFill>
                  <a:schemeClr val="tx1"/>
                </a:solidFill>
                <a:latin typeface="+mn-lt"/>
                <a:ea typeface="ヒラギノ角ゴ Pro W3" pitchFamily="84" charset="-128"/>
                <a:cs typeface="ヒラギノ角ゴ Pro W3" pitchFamily="84" charset="-128"/>
              </a:rPr>
              <a:t> Infect Dis J</a:t>
            </a:r>
            <a:r>
              <a:rPr lang="en-GB" sz="1200" b="0" i="0" u="none" strike="noStrike" kern="1200" baseline="0" dirty="0">
                <a:solidFill>
                  <a:schemeClr val="tx1"/>
                </a:solidFill>
                <a:latin typeface="+mn-lt"/>
                <a:ea typeface="ヒラギノ角ゴ Pro W3" pitchFamily="84" charset="-128"/>
                <a:cs typeface="ヒラギノ角ゴ Pro W3" pitchFamily="84" charset="-128"/>
              </a:rPr>
              <a:t>. </a:t>
            </a:r>
            <a:r>
              <a:rPr lang="en-GB" sz="1200" b="1" i="0" u="none" strike="noStrike" kern="1200" baseline="0" dirty="0">
                <a:solidFill>
                  <a:schemeClr val="tx1"/>
                </a:solidFill>
                <a:latin typeface="+mn-lt"/>
                <a:ea typeface="ヒラギノ角ゴ Pro W3" pitchFamily="84" charset="-128"/>
                <a:cs typeface="ヒラギノ角ゴ Pro W3" pitchFamily="84" charset="-128"/>
              </a:rPr>
              <a:t>28</a:t>
            </a:r>
            <a:r>
              <a:rPr lang="en-GB" sz="1200" b="0" i="0" u="none" strike="noStrike" kern="1200" baseline="0" dirty="0">
                <a:solidFill>
                  <a:schemeClr val="tx1"/>
                </a:solidFill>
                <a:latin typeface="+mn-lt"/>
                <a:ea typeface="ヒラギノ角ゴ Pro W3" pitchFamily="84" charset="-128"/>
                <a:cs typeface="ヒラギノ角ゴ Pro W3" pitchFamily="84" charset="-128"/>
              </a:rPr>
              <a:t>: 365-71 </a:t>
            </a:r>
          </a:p>
          <a:p>
            <a:pPr marL="228600" marR="0" indent="-228600" algn="l" defTabSz="914400" rtl="0" eaLnBrk="0" fontAlgn="base" latinLnBrk="0" hangingPunct="0">
              <a:lnSpc>
                <a:spcPct val="80000"/>
              </a:lnSpc>
              <a:spcBef>
                <a:spcPts val="0"/>
              </a:spcBef>
              <a:spcAft>
                <a:spcPct val="0"/>
              </a:spcAft>
              <a:buClrTx/>
              <a:buSzTx/>
              <a:buFont typeface="+mj-lt"/>
              <a:buAutoNum type="arabicPeriod"/>
              <a:tabLst/>
              <a:defRPr/>
            </a:pPr>
            <a:endParaRPr lang="en-GB" sz="1200" b="0" i="0" u="sng" strike="noStrike" kern="1200" baseline="0" dirty="0">
              <a:solidFill>
                <a:schemeClr val="tx1"/>
              </a:solidFill>
              <a:latin typeface="+mn-lt"/>
              <a:ea typeface="ヒラギノ角ゴ Pro W3" charset="-128"/>
              <a:cs typeface="Arial" pitchFamily="34" charset="0"/>
            </a:endParaRPr>
          </a:p>
          <a:p>
            <a:pPr marL="228600" marR="0" indent="-228600" algn="l" defTabSz="914400" rtl="0" eaLnBrk="0" fontAlgn="base" latinLnBrk="0" hangingPunct="0">
              <a:lnSpc>
                <a:spcPct val="80000"/>
              </a:lnSpc>
              <a:spcBef>
                <a:spcPts val="0"/>
              </a:spcBef>
              <a:spcAft>
                <a:spcPct val="0"/>
              </a:spcAft>
              <a:buClrTx/>
              <a:buSzTx/>
              <a:buFont typeface="+mj-lt"/>
              <a:buAutoNum type="arabicPeriod"/>
              <a:tabLst/>
              <a:defRPr/>
            </a:pPr>
            <a:r>
              <a:rPr lang="en-GB" sz="1200" b="0" i="0" u="none" strike="noStrike" kern="1200" baseline="0" dirty="0">
                <a:solidFill>
                  <a:schemeClr val="tx1"/>
                </a:solidFill>
                <a:latin typeface="+mn-lt"/>
                <a:ea typeface="ヒラギノ角ゴ Pro W3" pitchFamily="84" charset="-128"/>
                <a:cs typeface="ヒラギノ角ゴ Pro W3" pitchFamily="84" charset="-128"/>
              </a:rPr>
              <a:t>Block S L, </a:t>
            </a:r>
            <a:r>
              <a:rPr lang="en-GB" sz="1200" b="0" i="0" u="none" strike="noStrike" kern="1200" baseline="0" dirty="0" err="1">
                <a:solidFill>
                  <a:schemeClr val="tx1"/>
                </a:solidFill>
                <a:latin typeface="+mn-lt"/>
                <a:ea typeface="ヒラギノ角ゴ Pro W3" pitchFamily="84" charset="-128"/>
                <a:cs typeface="ヒラギノ角ゴ Pro W3" pitchFamily="84" charset="-128"/>
              </a:rPr>
              <a:t>Toback</a:t>
            </a:r>
            <a:r>
              <a:rPr lang="en-GB" sz="1200" b="0" i="0" u="none" strike="noStrike" kern="1200" baseline="0" dirty="0">
                <a:solidFill>
                  <a:schemeClr val="tx1"/>
                </a:solidFill>
                <a:latin typeface="+mn-lt"/>
                <a:ea typeface="ヒラギノ角ゴ Pro W3" pitchFamily="84" charset="-128"/>
                <a:cs typeface="ヒラギノ角ゴ Pro W3" pitchFamily="84" charset="-128"/>
              </a:rPr>
              <a:t> SL, Yi T </a:t>
            </a:r>
            <a:r>
              <a:rPr lang="en-GB" sz="1200" b="0" i="1" u="none" strike="noStrike" kern="1200" baseline="0" dirty="0">
                <a:solidFill>
                  <a:schemeClr val="tx1"/>
                </a:solidFill>
                <a:latin typeface="+mn-lt"/>
                <a:ea typeface="ヒラギノ角ゴ Pro W3" pitchFamily="84" charset="-128"/>
                <a:cs typeface="ヒラギノ角ゴ Pro W3" pitchFamily="84" charset="-128"/>
              </a:rPr>
              <a:t>et al</a:t>
            </a:r>
            <a:r>
              <a:rPr lang="en-GB" sz="1200" b="0" i="0" u="none" strike="noStrike" kern="1200" baseline="0" dirty="0">
                <a:solidFill>
                  <a:schemeClr val="tx1"/>
                </a:solidFill>
                <a:latin typeface="+mn-lt"/>
                <a:ea typeface="ヒラギノ角ゴ Pro W3" pitchFamily="84" charset="-128"/>
                <a:cs typeface="ヒラギノ角ゴ Pro W3" pitchFamily="84" charset="-128"/>
              </a:rPr>
              <a:t>. (2009) Efficacy of a single dose of live attenuated influenza vaccine in previously unvaccinated children: a post hoc analysis of three studies of children aged 2 to 6 years. </a:t>
            </a:r>
            <a:r>
              <a:rPr lang="en-GB" sz="1200" b="0" i="1" u="none" strike="noStrike" kern="1200" baseline="0" dirty="0" err="1">
                <a:solidFill>
                  <a:schemeClr val="tx1"/>
                </a:solidFill>
                <a:latin typeface="+mn-lt"/>
                <a:ea typeface="ヒラギノ角ゴ Pro W3" pitchFamily="84" charset="-128"/>
                <a:cs typeface="ヒラギノ角ゴ Pro W3" pitchFamily="84" charset="-128"/>
              </a:rPr>
              <a:t>Clin</a:t>
            </a:r>
            <a:r>
              <a:rPr lang="en-GB" sz="1200" b="0" i="1" u="none" strike="noStrike" kern="1200" baseline="0" dirty="0">
                <a:solidFill>
                  <a:schemeClr val="tx1"/>
                </a:solidFill>
                <a:latin typeface="+mn-lt"/>
                <a:ea typeface="ヒラギノ角ゴ Pro W3" pitchFamily="84" charset="-128"/>
                <a:cs typeface="ヒラギノ角ゴ Pro W3" pitchFamily="84" charset="-128"/>
              </a:rPr>
              <a:t> </a:t>
            </a:r>
            <a:r>
              <a:rPr lang="en-GB" sz="1200" b="0" i="1" u="none" strike="noStrike" kern="1200" baseline="0" dirty="0" err="1">
                <a:solidFill>
                  <a:schemeClr val="tx1"/>
                </a:solidFill>
                <a:latin typeface="+mn-lt"/>
                <a:ea typeface="ヒラギノ角ゴ Pro W3" pitchFamily="84" charset="-128"/>
                <a:cs typeface="ヒラギノ角ゴ Pro W3" pitchFamily="84" charset="-128"/>
              </a:rPr>
              <a:t>Ther</a:t>
            </a:r>
            <a:r>
              <a:rPr lang="en-GB" sz="1200" b="0" i="0" u="none" strike="noStrike" kern="1200" baseline="0" dirty="0">
                <a:solidFill>
                  <a:schemeClr val="tx1"/>
                </a:solidFill>
                <a:latin typeface="+mn-lt"/>
                <a:ea typeface="ヒラギノ角ゴ Pro W3" pitchFamily="84" charset="-128"/>
                <a:cs typeface="ヒラギノ角ゴ Pro W3" pitchFamily="84" charset="-128"/>
              </a:rPr>
              <a:t>. </a:t>
            </a:r>
            <a:r>
              <a:rPr lang="en-GB" sz="1200" b="1" i="0" u="none" strike="noStrike" kern="1200" baseline="0" dirty="0">
                <a:solidFill>
                  <a:schemeClr val="tx1"/>
                </a:solidFill>
                <a:latin typeface="+mn-lt"/>
                <a:ea typeface="ヒラギノ角ゴ Pro W3" pitchFamily="84" charset="-128"/>
                <a:cs typeface="ヒラギノ角ゴ Pro W3" pitchFamily="84" charset="-128"/>
              </a:rPr>
              <a:t>31</a:t>
            </a:r>
            <a:r>
              <a:rPr lang="en-GB" sz="1200" b="0" i="0" u="none" strike="noStrike" kern="1200" baseline="0" dirty="0">
                <a:solidFill>
                  <a:schemeClr val="tx1"/>
                </a:solidFill>
                <a:latin typeface="+mn-lt"/>
                <a:ea typeface="ヒラギノ角ゴ Pro W3" pitchFamily="84" charset="-128"/>
                <a:cs typeface="ヒラギノ角ゴ Pro W3" pitchFamily="84" charset="-128"/>
              </a:rPr>
              <a:t>: 2140-7. </a:t>
            </a:r>
          </a:p>
          <a:p>
            <a:pPr marL="228600" marR="0" indent="-228600" algn="l" defTabSz="914400" rtl="0" eaLnBrk="0" fontAlgn="base" latinLnBrk="0" hangingPunct="0">
              <a:lnSpc>
                <a:spcPct val="80000"/>
              </a:lnSpc>
              <a:spcBef>
                <a:spcPts val="0"/>
              </a:spcBef>
              <a:spcAft>
                <a:spcPct val="0"/>
              </a:spcAft>
              <a:buClrTx/>
              <a:buSzTx/>
              <a:buFont typeface="+mj-lt"/>
              <a:buAutoNum type="arabicPeriod"/>
              <a:tabLst/>
              <a:defRPr/>
            </a:pPr>
            <a:endParaRPr lang="en-GB" sz="1200" b="0" i="0" u="none" strike="noStrike" kern="1200" baseline="0" dirty="0">
              <a:solidFill>
                <a:schemeClr val="tx1"/>
              </a:solidFill>
              <a:latin typeface="+mn-lt"/>
              <a:ea typeface="ヒラギノ角ゴ Pro W3" pitchFamily="84" charset="-128"/>
              <a:cs typeface="ヒラギノ角ゴ Pro W3" pitchFamily="84" charset="-128"/>
            </a:endParaRPr>
          </a:p>
          <a:p>
            <a:pPr marL="228600" marR="0" indent="-228600" algn="l" defTabSz="914400" rtl="0" eaLnBrk="0" fontAlgn="base" latinLnBrk="0" hangingPunct="0">
              <a:lnSpc>
                <a:spcPct val="80000"/>
              </a:lnSpc>
              <a:spcBef>
                <a:spcPts val="0"/>
              </a:spcBef>
              <a:spcAft>
                <a:spcPct val="0"/>
              </a:spcAft>
              <a:buClrTx/>
              <a:buSzTx/>
              <a:buFont typeface="+mj-lt"/>
              <a:buAutoNum type="arabicPeriod"/>
              <a:tabLst/>
              <a:defRPr/>
            </a:pPr>
            <a:r>
              <a:rPr lang="en-GB" sz="1200" dirty="0">
                <a:solidFill>
                  <a:schemeClr val="tx1"/>
                </a:solidFill>
                <a:latin typeface="+mn-lt"/>
                <a:ea typeface="ヒラギノ角ゴ Pro W3" charset="-128"/>
                <a:cs typeface="Arial" pitchFamily="34" charset="0"/>
              </a:rPr>
              <a:t>Fluenz Tetra Summary of Product Characteristics. Last text revision: 30 March 2017 . Available at: https://www.medicines.org.uk/emc/medicine/29112 </a:t>
            </a:r>
          </a:p>
          <a:p>
            <a:pPr marL="228600" marR="0" indent="-228600" algn="l" defTabSz="914400" rtl="0" eaLnBrk="0" fontAlgn="base" latinLnBrk="0" hangingPunct="0">
              <a:lnSpc>
                <a:spcPct val="80000"/>
              </a:lnSpc>
              <a:spcBef>
                <a:spcPts val="0"/>
              </a:spcBef>
              <a:spcAft>
                <a:spcPct val="0"/>
              </a:spcAft>
              <a:buClrTx/>
              <a:buSzTx/>
              <a:buFont typeface="+mj-lt"/>
              <a:buAutoNum type="arabicPeriod"/>
              <a:tabLst/>
              <a:defRPr/>
            </a:pPr>
            <a:endParaRPr lang="en-GB" sz="1200" baseline="0" dirty="0">
              <a:solidFill>
                <a:schemeClr val="tx1"/>
              </a:solidFill>
              <a:latin typeface="+mn-lt"/>
              <a:ea typeface="ヒラギノ角ゴ Pro W3" charset="-128"/>
              <a:cs typeface="Arial" pitchFamily="34" charset="0"/>
            </a:endParaRPr>
          </a:p>
          <a:p>
            <a:pPr marL="228600" marR="0" lvl="0" indent="-228600" algn="l" defTabSz="914400" rtl="0" eaLnBrk="0" fontAlgn="base" latinLnBrk="0" hangingPunct="0">
              <a:lnSpc>
                <a:spcPct val="80000"/>
              </a:lnSpc>
              <a:spcBef>
                <a:spcPts val="0"/>
              </a:spcBef>
              <a:spcAft>
                <a:spcPct val="0"/>
              </a:spcAft>
              <a:buClrTx/>
              <a:buSzTx/>
              <a:buFont typeface="+mj-lt"/>
              <a:buAutoNum type="arabicPeriod"/>
              <a:tabLst/>
              <a:defRPr/>
            </a:pPr>
            <a:r>
              <a:rPr lang="en-GB" sz="1200" dirty="0">
                <a:solidFill>
                  <a:schemeClr val="tx1"/>
                </a:solidFill>
                <a:latin typeface="+mn-lt"/>
                <a:cs typeface="Arial" pitchFamily="34" charset="0"/>
              </a:rPr>
              <a:t>Immunisation against infectious disease (‘the Green Book’) Chapter 5 ‘Immunisation</a:t>
            </a:r>
            <a:r>
              <a:rPr lang="en-GB" sz="1200" baseline="0" dirty="0">
                <a:solidFill>
                  <a:schemeClr val="tx1"/>
                </a:solidFill>
                <a:latin typeface="+mn-lt"/>
                <a:cs typeface="Arial" pitchFamily="34" charset="0"/>
              </a:rPr>
              <a:t> by nurses and other healthcare professionals”</a:t>
            </a:r>
            <a:r>
              <a:rPr lang="en-GB" sz="1200" dirty="0">
                <a:solidFill>
                  <a:schemeClr val="tx1"/>
                </a:solidFill>
                <a:latin typeface="+mn-lt"/>
                <a:cs typeface="Arial" pitchFamily="34" charset="0"/>
              </a:rPr>
              <a:t>. Updated 20 March 2013. Available at: </a:t>
            </a:r>
            <a:r>
              <a:rPr lang="en-GB" sz="1200" u="sng" dirty="0">
                <a:solidFill>
                  <a:schemeClr val="tx1"/>
                </a:solidFill>
                <a:latin typeface="+mn-lt"/>
                <a:cs typeface="Arial" pitchFamily="34" charset="0"/>
                <a:hlinkClick r:id="rId4"/>
              </a:rPr>
              <a:t>https://www.gov.uk/government/organisations/public-health-england/series/immunisation-against-infectious-disease-the-green-book</a:t>
            </a:r>
            <a:r>
              <a:rPr lang="en-GB" sz="1200" dirty="0">
                <a:solidFill>
                  <a:schemeClr val="tx1"/>
                </a:solidFill>
                <a:latin typeface="+mn-lt"/>
                <a:cs typeface="Arial" pitchFamily="34" charset="0"/>
              </a:rPr>
              <a:t> </a:t>
            </a:r>
          </a:p>
          <a:p>
            <a:pPr marL="228600" marR="0" lvl="0" indent="-228600" algn="l" defTabSz="914400" rtl="0" eaLnBrk="0" fontAlgn="base" latinLnBrk="0" hangingPunct="0">
              <a:lnSpc>
                <a:spcPct val="80000"/>
              </a:lnSpc>
              <a:spcBef>
                <a:spcPts val="0"/>
              </a:spcBef>
              <a:spcAft>
                <a:spcPct val="0"/>
              </a:spcAft>
              <a:buClrTx/>
              <a:buSzTx/>
              <a:buFont typeface="+mj-lt"/>
              <a:buAutoNum type="arabicPeriod"/>
              <a:tabLst/>
              <a:defRPr/>
            </a:pPr>
            <a:endParaRPr lang="en-GB" sz="1200" baseline="0" dirty="0">
              <a:solidFill>
                <a:schemeClr val="tx1"/>
              </a:solidFill>
              <a:latin typeface="+mn-lt"/>
              <a:ea typeface="ヒラギノ角ゴ Pro W3" charset="-128"/>
              <a:cs typeface="Arial" pitchFamily="34" charset="0"/>
            </a:endParaRPr>
          </a:p>
          <a:p>
            <a:pPr marL="228600" marR="0" indent="-228600" algn="l" defTabSz="914400" rtl="0" eaLnBrk="0" fontAlgn="base" latinLnBrk="0" hangingPunct="0">
              <a:lnSpc>
                <a:spcPct val="80000"/>
              </a:lnSpc>
              <a:spcBef>
                <a:spcPts val="0"/>
              </a:spcBef>
              <a:spcAft>
                <a:spcPct val="0"/>
              </a:spcAft>
              <a:buClrTx/>
              <a:buSzTx/>
              <a:buFont typeface="+mj-lt"/>
              <a:buAutoNum type="arabicPeriod"/>
              <a:tabLst/>
              <a:defRPr/>
            </a:pPr>
            <a:r>
              <a:rPr lang="en-GB" sz="1200" dirty="0">
                <a:solidFill>
                  <a:schemeClr val="tx1"/>
                </a:solidFill>
                <a:latin typeface="+mn-lt"/>
                <a:cs typeface="Arial" pitchFamily="34" charset="0"/>
              </a:rPr>
              <a:t>Immunisation against infectious disease (‘the Green Book’)</a:t>
            </a:r>
            <a:r>
              <a:rPr lang="en-GB" sz="1200" baseline="0" dirty="0">
                <a:solidFill>
                  <a:schemeClr val="tx1"/>
                </a:solidFill>
                <a:latin typeface="+mn-lt"/>
                <a:cs typeface="Arial" pitchFamily="34" charset="0"/>
              </a:rPr>
              <a:t> </a:t>
            </a:r>
            <a:r>
              <a:rPr lang="en-GB" sz="1200" dirty="0">
                <a:solidFill>
                  <a:schemeClr val="tx1"/>
                </a:solidFill>
                <a:latin typeface="+mn-lt"/>
                <a:cs typeface="Arial" pitchFamily="34" charset="0"/>
              </a:rPr>
              <a:t>’. </a:t>
            </a:r>
            <a:r>
              <a:rPr lang="en-GB" b="1" dirty="0">
                <a:hlinkClick r:id="rId9" action="ppaction://hlinkfile"/>
              </a:rPr>
              <a:t>Revised recommendations for administering more than 1 live vaccine</a:t>
            </a:r>
            <a:r>
              <a:rPr lang="en-GB" b="1" dirty="0"/>
              <a:t> </a:t>
            </a:r>
            <a:r>
              <a:rPr lang="en-GB" sz="1200" dirty="0">
                <a:solidFill>
                  <a:schemeClr val="tx1"/>
                </a:solidFill>
                <a:latin typeface="+mn-lt"/>
                <a:cs typeface="Arial" pitchFamily="34" charset="0"/>
              </a:rPr>
              <a:t>24</a:t>
            </a:r>
            <a:r>
              <a:rPr lang="en-GB" sz="1200" baseline="0" dirty="0">
                <a:solidFill>
                  <a:schemeClr val="tx1"/>
                </a:solidFill>
                <a:latin typeface="+mn-lt"/>
                <a:cs typeface="Arial" pitchFamily="34" charset="0"/>
              </a:rPr>
              <a:t> April</a:t>
            </a:r>
            <a:r>
              <a:rPr lang="en-GB" sz="1200" dirty="0">
                <a:solidFill>
                  <a:schemeClr val="tx1"/>
                </a:solidFill>
                <a:latin typeface="+mn-lt"/>
                <a:cs typeface="Arial" pitchFamily="34" charset="0"/>
              </a:rPr>
              <a:t> 2015. Available at: https://www.gov.uk/government/publications/revised-recommendations-for-administering-more-than-1-live-vaccine </a:t>
            </a:r>
          </a:p>
          <a:p>
            <a:pPr marL="228600" marR="0" indent="-228600" algn="l" defTabSz="914400" rtl="0" eaLnBrk="0" fontAlgn="base" latinLnBrk="0" hangingPunct="0">
              <a:lnSpc>
                <a:spcPct val="80000"/>
              </a:lnSpc>
              <a:spcBef>
                <a:spcPts val="0"/>
              </a:spcBef>
              <a:spcAft>
                <a:spcPct val="0"/>
              </a:spcAft>
              <a:buClrTx/>
              <a:buSzTx/>
              <a:buFont typeface="+mj-lt"/>
              <a:buAutoNum type="arabicPeriod"/>
              <a:tabLst/>
              <a:defRPr/>
            </a:pPr>
            <a:endParaRPr lang="en-GB" sz="1200" baseline="0" dirty="0">
              <a:solidFill>
                <a:schemeClr val="tx1"/>
              </a:solidFill>
              <a:latin typeface="+mn-lt"/>
              <a:ea typeface="ヒラギノ角ゴ Pro W3" charset="-128"/>
              <a:cs typeface="Arial" pitchFamily="34" charset="0"/>
            </a:endParaRPr>
          </a:p>
          <a:p>
            <a:pPr marL="228600" marR="0" indent="-228600" algn="l" defTabSz="914400" rtl="0" eaLnBrk="0" fontAlgn="base" latinLnBrk="0" hangingPunct="0">
              <a:lnSpc>
                <a:spcPct val="80000"/>
              </a:lnSpc>
              <a:spcBef>
                <a:spcPts val="0"/>
              </a:spcBef>
              <a:spcAft>
                <a:spcPct val="0"/>
              </a:spcAft>
              <a:buClrTx/>
              <a:buSzTx/>
              <a:buFont typeface="+mj-lt"/>
              <a:buAutoNum type="arabicPeriod"/>
              <a:tabLst/>
              <a:defRPr/>
            </a:pPr>
            <a:r>
              <a:rPr lang="en-GB" sz="1200" dirty="0">
                <a:solidFill>
                  <a:schemeClr val="tx1"/>
                </a:solidFill>
                <a:latin typeface="+mn-lt"/>
                <a:cs typeface="Arial" pitchFamily="34" charset="0"/>
              </a:rPr>
              <a:t>Immunisation against infectious disease (‘the Green Book’)</a:t>
            </a:r>
            <a:r>
              <a:rPr lang="en-GB" sz="1200" baseline="0" dirty="0">
                <a:solidFill>
                  <a:schemeClr val="tx1"/>
                </a:solidFill>
                <a:latin typeface="+mn-lt"/>
                <a:cs typeface="Arial" pitchFamily="34" charset="0"/>
              </a:rPr>
              <a:t> </a:t>
            </a:r>
            <a:r>
              <a:rPr lang="en-GB" sz="1200" dirty="0">
                <a:solidFill>
                  <a:schemeClr val="tx1"/>
                </a:solidFill>
                <a:latin typeface="+mn-lt"/>
                <a:cs typeface="Arial" pitchFamily="34" charset="0"/>
              </a:rPr>
              <a:t>’. Chapter 6</a:t>
            </a:r>
            <a:r>
              <a:rPr lang="en-GB" sz="1200" baseline="0" dirty="0">
                <a:solidFill>
                  <a:schemeClr val="tx1"/>
                </a:solidFill>
                <a:latin typeface="+mn-lt"/>
                <a:cs typeface="Arial" pitchFamily="34" charset="0"/>
              </a:rPr>
              <a:t> </a:t>
            </a:r>
            <a:r>
              <a:rPr lang="en-GB" b="0" dirty="0"/>
              <a:t>Contraindications and special considerations.</a:t>
            </a:r>
            <a:r>
              <a:rPr lang="en-GB" b="0" baseline="0" dirty="0"/>
              <a:t> Updated 4 April 2013. Available at: https://www.gov.uk/government/publications/contraindications-and-special-considerations-the-green-book-chapter-6 </a:t>
            </a:r>
          </a:p>
          <a:p>
            <a:pPr marL="228600" marR="0" indent="-228600" algn="l" defTabSz="914400" rtl="0" eaLnBrk="0" fontAlgn="base" latinLnBrk="0" hangingPunct="0">
              <a:lnSpc>
                <a:spcPct val="80000"/>
              </a:lnSpc>
              <a:spcBef>
                <a:spcPts val="0"/>
              </a:spcBef>
              <a:spcAft>
                <a:spcPct val="0"/>
              </a:spcAft>
              <a:buClrTx/>
              <a:buSzTx/>
              <a:buFont typeface="+mj-lt"/>
              <a:buAutoNum type="arabicPeriod"/>
              <a:tabLst/>
              <a:defRPr/>
            </a:pPr>
            <a:endParaRPr lang="en-GB" sz="1200" dirty="0">
              <a:solidFill>
                <a:schemeClr val="tx1"/>
              </a:solidFill>
              <a:latin typeface="+mn-lt"/>
            </a:endParaRPr>
          </a:p>
          <a:p>
            <a:pPr marL="228600" marR="0" indent="-228600" algn="l" defTabSz="914400" rtl="0" eaLnBrk="0" fontAlgn="base" latinLnBrk="0" hangingPunct="0">
              <a:lnSpc>
                <a:spcPct val="80000"/>
              </a:lnSpc>
              <a:spcBef>
                <a:spcPts val="0"/>
              </a:spcBef>
              <a:spcAft>
                <a:spcPct val="0"/>
              </a:spcAft>
              <a:buClrTx/>
              <a:buSzTx/>
              <a:buFont typeface="+mj-lt"/>
              <a:buAutoNum type="arabicPeriod"/>
              <a:tabLst/>
              <a:defRPr/>
            </a:pPr>
            <a:r>
              <a:rPr lang="en-GB" sz="1200" dirty="0" err="1">
                <a:solidFill>
                  <a:schemeClr val="tx1"/>
                </a:solidFill>
                <a:latin typeface="+mn-lt"/>
                <a:cs typeface="Arial" pitchFamily="34" charset="0"/>
              </a:rPr>
              <a:t>Centers</a:t>
            </a:r>
            <a:r>
              <a:rPr lang="en-GB" sz="1200" dirty="0">
                <a:solidFill>
                  <a:schemeClr val="tx1"/>
                </a:solidFill>
                <a:latin typeface="+mn-lt"/>
                <a:cs typeface="Arial" pitchFamily="34" charset="0"/>
              </a:rPr>
              <a:t> for Disease Control and Prevention (2013) </a:t>
            </a:r>
            <a:r>
              <a:rPr lang="en-GB" sz="1200" u="none" dirty="0">
                <a:solidFill>
                  <a:schemeClr val="tx1"/>
                </a:solidFill>
                <a:latin typeface="+mn-lt"/>
                <a:cs typeface="Arial" pitchFamily="34" charset="0"/>
              </a:rPr>
              <a:t>Prevention and Control of Seasonal Influenza with Vaccines: Recommendations of the Advisory Committee on Immunization Practices — United States, 2013–2014.  MMWR September 20, 62(RR07);1-43 http://www.cdc.gov/mmwr/pdf/rr/rr6207.pdf</a:t>
            </a:r>
          </a:p>
          <a:p>
            <a:pPr marL="0" marR="0" indent="0" algn="l" defTabSz="914400" rtl="0" eaLnBrk="0" fontAlgn="base" latinLnBrk="0" hangingPunct="0">
              <a:lnSpc>
                <a:spcPct val="80000"/>
              </a:lnSpc>
              <a:spcBef>
                <a:spcPts val="0"/>
              </a:spcBef>
              <a:spcAft>
                <a:spcPct val="0"/>
              </a:spcAft>
              <a:buClrTx/>
              <a:buSzTx/>
              <a:buFont typeface="+mj-lt"/>
              <a:buNone/>
              <a:tabLst/>
              <a:defRPr/>
            </a:pPr>
            <a:r>
              <a:rPr lang="en-GB" sz="1200" u="none" dirty="0">
                <a:solidFill>
                  <a:schemeClr val="tx1"/>
                </a:solidFill>
                <a:latin typeface="+mn-lt"/>
                <a:cs typeface="Arial" pitchFamily="34" charset="0"/>
              </a:rPr>
              <a:t> </a:t>
            </a:r>
            <a:r>
              <a:rPr lang="en-GB" sz="1200" u="none" baseline="0" dirty="0">
                <a:solidFill>
                  <a:schemeClr val="tx1"/>
                </a:solidFill>
                <a:latin typeface="+mn-lt"/>
                <a:cs typeface="Arial" pitchFamily="34" charset="0"/>
              </a:rPr>
              <a:t> </a:t>
            </a:r>
            <a:endParaRPr lang="en-GB" sz="1200" u="none" dirty="0">
              <a:solidFill>
                <a:schemeClr val="tx1"/>
              </a:solidFill>
              <a:latin typeface="+mn-lt"/>
              <a:cs typeface="Arial" pitchFamily="34" charset="0"/>
            </a:endParaRPr>
          </a:p>
          <a:p>
            <a:endParaRPr lang="en-GB" sz="1200" u="none" dirty="0">
              <a:solidFill>
                <a:schemeClr val="tx1"/>
              </a:solidFill>
              <a:latin typeface="+mn-lt"/>
              <a:cs typeface="Arial" pitchFamily="34" charset="0"/>
            </a:endParaRPr>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71</a:t>
            </a:fld>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sz="1200" u="none" dirty="0">
              <a:solidFill>
                <a:schemeClr val="tx1"/>
              </a:solidFill>
              <a:latin typeface="+mn-lt"/>
              <a:cs typeface="Arial" pitchFamily="34" charset="0"/>
            </a:endParaRPr>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72</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77827" name="Notes Placeholder 2"/>
          <p:cNvSpPr>
            <a:spLocks noGrp="1"/>
          </p:cNvSpPr>
          <p:nvPr>
            <p:ph type="body" idx="1"/>
          </p:nvPr>
        </p:nvSpPr>
        <p:spPr bwMode="auto">
          <a:noFill/>
        </p:spPr>
        <p:txBody>
          <a:bodyPr/>
          <a:lstStyle/>
          <a:p>
            <a:endParaRPr lang="en-GB" dirty="0"/>
          </a:p>
        </p:txBody>
      </p:sp>
      <p:sp>
        <p:nvSpPr>
          <p:cNvPr id="77828"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r>
              <a:rPr lang="en-GB" dirty="0">
                <a:ea typeface="ＭＳ Ｐゴシック" charset="-128"/>
                <a:cs typeface="ＭＳ Ｐゴシック" charset="-128"/>
              </a:rPr>
              <a:t>DRAFT ONLY - Please see the disclaimer text on slide 1</a:t>
            </a:r>
          </a:p>
        </p:txBody>
      </p:sp>
      <p:sp>
        <p:nvSpPr>
          <p:cNvPr id="77829" name="Slide Number Placeholder 4"/>
          <p:cNvSpPr>
            <a:spLocks noGrp="1"/>
          </p:cNvSpPr>
          <p:nvPr>
            <p:ph type="sldNum" sz="quarter" idx="5"/>
          </p:nvPr>
        </p:nvSpPr>
        <p:spPr bwMode="auto">
          <a:noFill/>
          <a:ln>
            <a:miter lim="800000"/>
            <a:headEnd/>
            <a:tailEnd/>
          </a:ln>
        </p:spPr>
        <p:txBody>
          <a:bodyPr/>
          <a:lstStyle/>
          <a:p>
            <a:fld id="{285234FC-5991-A54A-B96E-CCB8886A3765}" type="slidenum">
              <a:rPr lang="en-GB"/>
              <a:pPr/>
              <a:t>8</a:t>
            </a:fld>
            <a:endParaRPr lang="en-GB"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79875" name="Rectangle 3"/>
          <p:cNvSpPr>
            <a:spLocks noGrp="1"/>
          </p:cNvSpPr>
          <p:nvPr>
            <p:ph type="body" idx="1"/>
          </p:nvPr>
        </p:nvSpPr>
        <p:spPr bwMode="auto">
          <a:noFill/>
        </p:spPr>
        <p:txBody>
          <a:bodyPr/>
          <a:lstStyle/>
          <a:p>
            <a:endParaRPr lang="en-GB" dirty="0"/>
          </a:p>
        </p:txBody>
      </p:sp>
      <p:sp>
        <p:nvSpPr>
          <p:cNvPr id="79876"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r>
              <a:rPr lang="en-GB" dirty="0">
                <a:ea typeface="ＭＳ Ｐゴシック" charset="-128"/>
                <a:cs typeface="ＭＳ Ｐゴシック" charset="-128"/>
              </a:rPr>
              <a:t>DRAFT ONLY - Please see the disclaimer text on slide 1</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GB" b="1" dirty="0"/>
              <a:t>Schematic model of a flu A virus.</a:t>
            </a:r>
          </a:p>
          <a:p>
            <a:pPr eaLnBrk="1" hangingPunct="1">
              <a:spcBef>
                <a:spcPct val="0"/>
              </a:spcBef>
            </a:pPr>
            <a:endParaRPr lang="en-GB" dirty="0"/>
          </a:p>
          <a:p>
            <a:pPr eaLnBrk="1" hangingPunct="1">
              <a:spcBef>
                <a:spcPct val="0"/>
              </a:spcBef>
            </a:pPr>
            <a:r>
              <a:rPr lang="en-GB" dirty="0"/>
              <a:t>There are two antigens on the surface, as illustrated.</a:t>
            </a:r>
          </a:p>
          <a:p>
            <a:pPr eaLnBrk="1" hangingPunct="1">
              <a:spcBef>
                <a:spcPct val="0"/>
              </a:spcBef>
            </a:pPr>
            <a:endParaRPr lang="en-GB" dirty="0"/>
          </a:p>
          <a:p>
            <a:pPr eaLnBrk="1" hangingPunct="1">
              <a:spcBef>
                <a:spcPct val="0"/>
              </a:spcBef>
            </a:pPr>
            <a:r>
              <a:rPr lang="en-GB" dirty="0"/>
              <a:t>The role of the H antigen is to bind to the cells of the host.</a:t>
            </a:r>
            <a:r>
              <a:rPr lang="en-GB" baseline="0" dirty="0"/>
              <a:t> T</a:t>
            </a:r>
            <a:r>
              <a:rPr lang="en-GB" dirty="0"/>
              <a:t>here are 18 different types of H.</a:t>
            </a:r>
          </a:p>
          <a:p>
            <a:pPr eaLnBrk="1" hangingPunct="1">
              <a:spcBef>
                <a:spcPct val="0"/>
              </a:spcBef>
            </a:pPr>
            <a:endParaRPr lang="en-GB" dirty="0"/>
          </a:p>
          <a:p>
            <a:pPr eaLnBrk="1" hangingPunct="1">
              <a:spcBef>
                <a:spcPct val="0"/>
              </a:spcBef>
            </a:pPr>
            <a:r>
              <a:rPr lang="en-GB" dirty="0"/>
              <a:t>The role of the N antigen is to release the virus from the cell surface.</a:t>
            </a:r>
            <a:r>
              <a:rPr lang="en-GB" baseline="0" dirty="0"/>
              <a:t> T</a:t>
            </a:r>
            <a:r>
              <a:rPr lang="en-GB" dirty="0"/>
              <a:t>here are 11</a:t>
            </a:r>
            <a:r>
              <a:rPr lang="en-GB" baseline="0" dirty="0"/>
              <a:t> </a:t>
            </a:r>
            <a:r>
              <a:rPr lang="en-GB" dirty="0"/>
              <a:t>different types of N.</a:t>
            </a:r>
          </a:p>
          <a:p>
            <a:pPr eaLnBrk="1" hangingPunct="1">
              <a:spcBef>
                <a:spcPct val="0"/>
              </a:spcBef>
            </a:pPr>
            <a:endParaRPr lang="en-GB" dirty="0"/>
          </a:p>
          <a:p>
            <a:pPr eaLnBrk="1" hangingPunct="1">
              <a:spcBef>
                <a:spcPct val="0"/>
              </a:spcBef>
            </a:pPr>
            <a:r>
              <a:rPr lang="en-GB" dirty="0"/>
              <a:t>The different types of H and N are identified by numbers, hence H1N1</a:t>
            </a:r>
            <a:r>
              <a:rPr lang="en-GB" baseline="0" dirty="0"/>
              <a:t> or H3N2 </a:t>
            </a:r>
            <a:r>
              <a:rPr lang="en-GB" dirty="0"/>
              <a:t>for example.</a:t>
            </a:r>
          </a:p>
          <a:p>
            <a:pPr eaLnBrk="1" hangingPunct="1">
              <a:spcBef>
                <a:spcPct val="0"/>
              </a:spcBef>
            </a:pPr>
            <a:endParaRPr lang="en-GB" dirty="0"/>
          </a:p>
          <a:p>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10</a:t>
            </a:fld>
            <a:endParaRPr lang="en-US"/>
          </a:p>
        </p:txBody>
      </p:sp>
    </p:spTree>
    <p:extLst>
      <p:ext uri="{BB962C8B-B14F-4D97-AF65-F5344CB8AC3E}">
        <p14:creationId xmlns:p14="http://schemas.microsoft.com/office/powerpoint/2010/main" val="31403609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81923" name="Notes Placeholder 2"/>
          <p:cNvSpPr>
            <a:spLocks noGrp="1"/>
          </p:cNvSpPr>
          <p:nvPr>
            <p:ph type="body" idx="1"/>
          </p:nvPr>
        </p:nvSpPr>
        <p:spPr bwMode="auto">
          <a:noFill/>
        </p:spPr>
        <p:txBody>
          <a:bodyPr/>
          <a:lstStyle/>
          <a:p>
            <a:r>
              <a:rPr lang="en-GB" sz="1200" b="0" i="0" u="none" strike="noStrike" kern="1200" baseline="0" dirty="0">
                <a:solidFill>
                  <a:schemeClr val="tx1"/>
                </a:solidFill>
                <a:latin typeface="+mn-lt"/>
                <a:ea typeface="ヒラギノ角ゴ Pro W3" pitchFamily="84" charset="-128"/>
                <a:cs typeface="ヒラギノ角ゴ Pro W3" pitchFamily="84" charset="-128"/>
              </a:rPr>
              <a:t>The World Health Organization (WHO) convenes a group that reviews the global influenza situation (once each year for the northern hemisphere and once for the southern hemisphere) and recommends which flu strains should go in the seasonal vaccine to be produced by manufacturers for the following season six to eight months later. This recommendation is based on information about the circulating viruses and epidemiological data from around the world at that time. </a:t>
            </a:r>
          </a:p>
          <a:p>
            <a:pPr eaLnBrk="1" hangingPunct="1">
              <a:spcBef>
                <a:spcPct val="0"/>
              </a:spcBef>
            </a:pPr>
            <a:endParaRPr lang="en-GB" sz="1200" kern="1200" dirty="0">
              <a:solidFill>
                <a:schemeClr val="tx1"/>
              </a:solidFill>
              <a:effectLst/>
              <a:latin typeface="+mn-lt"/>
              <a:ea typeface="ヒラギノ角ゴ Pro W3" pitchFamily="84" charset="-128"/>
              <a:cs typeface="ヒラギノ角ゴ Pro W3" pitchFamily="84" charset="-128"/>
            </a:endParaRPr>
          </a:p>
          <a:p>
            <a:pPr eaLnBrk="1" hangingPunct="1">
              <a:spcBef>
                <a:spcPct val="0"/>
              </a:spcBef>
            </a:pPr>
            <a:r>
              <a:rPr lang="en-GB" sz="1200" kern="1200" dirty="0">
                <a:solidFill>
                  <a:schemeClr val="tx1"/>
                </a:solidFill>
                <a:effectLst/>
                <a:latin typeface="+mn-lt"/>
                <a:ea typeface="ヒラギノ角ゴ Pro W3" pitchFamily="84" charset="-128"/>
                <a:cs typeface="ヒラギノ角ゴ Pro W3" pitchFamily="84" charset="-128"/>
              </a:rPr>
              <a:t>Most influenza vaccines are now quadrivalent - containing two subtypes of influenza A and two B viruses. The use of quadrivalent</a:t>
            </a:r>
            <a:r>
              <a:rPr lang="en-GB" sz="1200" kern="1200" baseline="0" dirty="0">
                <a:solidFill>
                  <a:schemeClr val="tx1"/>
                </a:solidFill>
                <a:effectLst/>
                <a:latin typeface="+mn-lt"/>
                <a:ea typeface="ヒラギノ角ゴ Pro W3" pitchFamily="84" charset="-128"/>
                <a:cs typeface="ヒラギノ角ゴ Pro W3" pitchFamily="84" charset="-128"/>
              </a:rPr>
              <a:t> </a:t>
            </a:r>
            <a:r>
              <a:rPr lang="en-GB" sz="1200" kern="1200" dirty="0">
                <a:solidFill>
                  <a:schemeClr val="tx1"/>
                </a:solidFill>
                <a:effectLst/>
                <a:latin typeface="+mn-lt"/>
                <a:ea typeface="ヒラギノ角ゴ Pro W3" pitchFamily="84" charset="-128"/>
                <a:cs typeface="ヒラギノ角ゴ Pro W3" pitchFamily="84" charset="-128"/>
              </a:rPr>
              <a:t>flu vaccines containing a B strain from each of the two B strain lineages should</a:t>
            </a:r>
            <a:r>
              <a:rPr lang="en-GB" sz="1200" kern="1200" baseline="0" dirty="0">
                <a:solidFill>
                  <a:schemeClr val="tx1"/>
                </a:solidFill>
                <a:effectLst/>
                <a:latin typeface="+mn-lt"/>
                <a:ea typeface="ヒラギノ角ゴ Pro W3" pitchFamily="84" charset="-128"/>
                <a:cs typeface="ヒラギノ角ゴ Pro W3" pitchFamily="84" charset="-128"/>
              </a:rPr>
              <a:t> </a:t>
            </a:r>
            <a:r>
              <a:rPr lang="en-GB" sz="1200" kern="1200" dirty="0">
                <a:solidFill>
                  <a:schemeClr val="tx1"/>
                </a:solidFill>
                <a:effectLst/>
                <a:latin typeface="+mn-lt"/>
                <a:ea typeface="ヒラギノ角ゴ Pro W3" pitchFamily="84" charset="-128"/>
                <a:cs typeface="ヒラギノ角ゴ Pro W3" pitchFamily="84" charset="-128"/>
              </a:rPr>
              <a:t>improve the matching of the vaccine to the circulating B strain(s).</a:t>
            </a:r>
            <a:endParaRPr lang="en-GB" dirty="0"/>
          </a:p>
          <a:p>
            <a:pPr eaLnBrk="1" hangingPunct="1">
              <a:spcBef>
                <a:spcPct val="0"/>
              </a:spcBef>
            </a:pPr>
            <a:endParaRPr lang="en-GB" dirty="0"/>
          </a:p>
        </p:txBody>
      </p:sp>
      <p:sp>
        <p:nvSpPr>
          <p:cNvPr id="81924" name="Slide Number Placeholder 3"/>
          <p:cNvSpPr>
            <a:spLocks noGrp="1"/>
          </p:cNvSpPr>
          <p:nvPr>
            <p:ph type="sldNum" sz="quarter" idx="5"/>
          </p:nvPr>
        </p:nvSpPr>
        <p:spPr bwMode="auto">
          <a:noFill/>
          <a:ln>
            <a:miter lim="800000"/>
            <a:headEnd/>
            <a:tailEnd/>
          </a:ln>
        </p:spPr>
        <p:txBody>
          <a:bodyPr/>
          <a:lstStyle/>
          <a:p>
            <a:fld id="{A8ED966E-B27A-5446-9DC7-70EF3AD70B53}" type="slidenum">
              <a:rPr lang="en-GB"/>
              <a:pPr/>
              <a:t>11</a:t>
            </a:fld>
            <a:endParaRPr lang="en-GB"/>
          </a:p>
        </p:txBody>
      </p:sp>
      <p:sp>
        <p:nvSpPr>
          <p:cNvPr id="81925" name="Header Placeholder 5"/>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r>
              <a:rPr lang="en-GB">
                <a:ea typeface="ＭＳ Ｐゴシック" charset="-128"/>
                <a:cs typeface="ＭＳ Ｐゴシック" charset="-128"/>
              </a:rPr>
              <a:t>DRAFT ONLY - Please see the disclaimer text on slide 1</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Rectangle 3"/>
          <p:cNvSpPr/>
          <p:nvPr userDrawn="1"/>
        </p:nvSpPr>
        <p:spPr>
          <a:xfrm>
            <a:off x="0" y="2133303"/>
            <a:ext cx="9144000" cy="4724697"/>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5" name="Rectangle 4"/>
          <p:cNvSpPr>
            <a:spLocks noChangeArrowheads="1"/>
          </p:cNvSpPr>
          <p:nvPr userDrawn="1"/>
        </p:nvSpPr>
        <p:spPr bwMode="auto">
          <a:xfrm>
            <a:off x="0" y="1988840"/>
            <a:ext cx="9144000" cy="144463"/>
          </a:xfrm>
          <a:prstGeom prst="rect">
            <a:avLst/>
          </a:prstGeom>
          <a:solidFill>
            <a:srgbClr val="00AE9E"/>
          </a:solidFill>
          <a:ln w="9525">
            <a:noFill/>
            <a:miter lim="800000"/>
            <a:headEnd/>
            <a:tailEnd/>
          </a:ln>
        </p:spPr>
        <p:txBody>
          <a:bodyPr anchor="ctr">
            <a:prstTxWarp prst="textNoShape">
              <a:avLst/>
            </a:prstTxWarp>
          </a:bodyPr>
          <a:lstStyle/>
          <a:p>
            <a:pPr algn="ctr" fontAlgn="auto">
              <a:spcBef>
                <a:spcPts val="0"/>
              </a:spcBef>
              <a:spcAft>
                <a:spcPts val="0"/>
              </a:spcAft>
              <a:defRPr/>
            </a:pPr>
            <a:endParaRPr lang="en-US" sz="1800">
              <a:solidFill>
                <a:schemeClr val="lt1"/>
              </a:solidFill>
              <a:latin typeface="+mn-lt"/>
              <a:ea typeface="+mn-ea"/>
              <a:cs typeface="+mn-cs"/>
            </a:endParaRPr>
          </a:p>
        </p:txBody>
      </p:sp>
      <p:sp>
        <p:nvSpPr>
          <p:cNvPr id="2" name="Title 1"/>
          <p:cNvSpPr>
            <a:spLocks noGrp="1"/>
          </p:cNvSpPr>
          <p:nvPr>
            <p:ph type="ctrTitle"/>
          </p:nvPr>
        </p:nvSpPr>
        <p:spPr>
          <a:xfrm>
            <a:off x="558000" y="2492896"/>
            <a:ext cx="7633648" cy="1724503"/>
          </a:xfrm>
          <a:ln>
            <a:noFill/>
          </a:ln>
        </p:spPr>
        <p:txBody>
          <a:bodyPr anchor="t">
            <a:noAutofit/>
          </a:bodyPr>
          <a:lstStyle>
            <a:lvl1pPr algn="l">
              <a:defRPr sz="4500" baseline="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558000" y="6021288"/>
            <a:ext cx="7633648" cy="338336"/>
          </a:xfrm>
        </p:spPr>
        <p:txBody>
          <a:bodyPr anchor="b">
            <a:normAutofit/>
          </a:bodyPr>
          <a:lstStyle>
            <a:lvl1pPr marL="0" indent="0" algn="l">
              <a:spcBef>
                <a:spcPts val="0"/>
              </a:spcBef>
              <a:buNone/>
              <a:defRPr sz="2000" b="0" i="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9" name="Picture 8" descr="\\colhpafil004\Colindale_Data\HQ Group and LARS\Group Data\Design\Branding and logos\PHE logos with strapline\Small without Old French text\PHE small logo for A4.jpg"/>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3674110" cy="181229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1 lin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62702" y="548680"/>
            <a:ext cx="8028000" cy="648072"/>
          </a:xfrm>
        </p:spPr>
        <p:txBody>
          <a:bodyPr anchor="t" anchorCtr="0"/>
          <a:lstStyle>
            <a:lvl1pPr>
              <a:defRPr sz="4000" baseline="0">
                <a:solidFill>
                  <a:srgbClr val="00AE9E"/>
                </a:solidFill>
                <a:latin typeface="Arial" pitchFamily="34" charset="0"/>
              </a:defRPr>
            </a:lvl1pPr>
          </a:lstStyle>
          <a:p>
            <a:r>
              <a:rPr lang="en-US" dirty="0"/>
              <a:t>Click to edit Master title style</a:t>
            </a:r>
          </a:p>
        </p:txBody>
      </p:sp>
      <p:sp>
        <p:nvSpPr>
          <p:cNvPr id="3" name="Content Placeholder 2"/>
          <p:cNvSpPr>
            <a:spLocks noGrp="1"/>
          </p:cNvSpPr>
          <p:nvPr>
            <p:ph idx="1" hasCustomPrompt="1"/>
          </p:nvPr>
        </p:nvSpPr>
        <p:spPr>
          <a:xfrm>
            <a:off x="558000" y="1412776"/>
            <a:ext cx="8028000" cy="4739679"/>
          </a:xfrm>
        </p:spPr>
        <p:txBody>
          <a:bodyPr/>
          <a:lstStyle>
            <a:lvl1pPr>
              <a:spcBef>
                <a:spcPts val="1200"/>
              </a:spcBef>
              <a:defRPr sz="1800" b="0" baseline="0">
                <a:solidFill>
                  <a:schemeClr val="tx1"/>
                </a:solidFill>
              </a:defRPr>
            </a:lvl1pPr>
          </a:lstStyle>
          <a:p>
            <a:pPr lvl="0"/>
            <a:r>
              <a:rPr lang="en-US" dirty="0"/>
              <a:t>Text should be 12-18pt Arial. Do not use other fonts.</a:t>
            </a:r>
          </a:p>
        </p:txBody>
      </p:sp>
      <p:sp>
        <p:nvSpPr>
          <p:cNvPr id="5" name="Slide Number Placeholder 5"/>
          <p:cNvSpPr>
            <a:spLocks noGrp="1"/>
          </p:cNvSpPr>
          <p:nvPr>
            <p:ph type="sldNum" sz="quarter" idx="10"/>
          </p:nvPr>
        </p:nvSpPr>
        <p:spPr>
          <a:xfrm>
            <a:off x="0" y="6308725"/>
            <a:ext cx="9144000" cy="549275"/>
          </a:xfrm>
        </p:spPr>
        <p:txBody>
          <a:bodyPr/>
          <a:lstStyle>
            <a:lvl1pPr>
              <a:defRPr/>
            </a:lvl1pPr>
          </a:lstStyle>
          <a:p>
            <a:pPr marL="531813">
              <a:defRPr/>
            </a:pPr>
            <a:r>
              <a:rPr lang="en-US" dirty="0"/>
              <a:t>  </a:t>
            </a:r>
            <a:fld id="{2565FA6D-D4C8-4C4C-AC4B-3269734D34D8}" type="slidenum">
              <a:rPr lang="en-US" smtClean="0"/>
              <a:pPr marL="531813">
                <a:defRPr/>
              </a:pPr>
              <a:t>‹#›</a:t>
            </a:fld>
            <a:endParaRPr lang="en-US" dirty="0"/>
          </a:p>
        </p:txBody>
      </p:sp>
      <p:sp>
        <p:nvSpPr>
          <p:cNvPr id="6" name="Footer Placeholder 5"/>
          <p:cNvSpPr>
            <a:spLocks noGrp="1"/>
          </p:cNvSpPr>
          <p:nvPr>
            <p:ph type="ftr" sz="quarter" idx="11"/>
          </p:nvPr>
        </p:nvSpPr>
        <p:spPr/>
        <p:txBody>
          <a:bodyPr/>
          <a:lstStyle>
            <a:lvl1pPr marL="173038" indent="0" algn="l">
              <a:defRPr sz="1200" baseline="0">
                <a:solidFill>
                  <a:schemeClr val="bg1"/>
                </a:solidFill>
                <a:latin typeface="Arial" pitchFamily="34" charset="0"/>
              </a:defRPr>
            </a:lvl1pPr>
          </a:lstStyle>
          <a:p>
            <a:pPr>
              <a:defRPr/>
            </a:pPr>
            <a:r>
              <a:rPr lang="en-US" dirty="0"/>
              <a:t>Presentation title - edit in Header and Footer</a:t>
            </a: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57213" y="274638"/>
            <a:ext cx="8029575" cy="1143000"/>
          </a:xfrm>
          <a:prstGeom prst="rect">
            <a:avLst/>
          </a:prstGeom>
        </p:spPr>
        <p:txBody>
          <a:bodyPr vert="horz" lIns="0" tIns="0" rIns="0" bIns="0" rtlCol="0" anchor="ctr">
            <a:normAutofit/>
          </a:bodyPr>
          <a:lstStyle/>
          <a:p>
            <a:r>
              <a:rPr lang="en-US" dirty="0"/>
              <a:t>Click to edit Master title style</a:t>
            </a:r>
          </a:p>
        </p:txBody>
      </p:sp>
      <p:sp>
        <p:nvSpPr>
          <p:cNvPr id="1027" name="Text Placeholder 2"/>
          <p:cNvSpPr>
            <a:spLocks noGrp="1"/>
          </p:cNvSpPr>
          <p:nvPr>
            <p:ph type="body" idx="1"/>
          </p:nvPr>
        </p:nvSpPr>
        <p:spPr bwMode="auto">
          <a:xfrm>
            <a:off x="557213" y="1600200"/>
            <a:ext cx="8029575" cy="452596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a:t>Click to edit Master text styles</a:t>
            </a:r>
          </a:p>
          <a:p>
            <a:pPr lvl="1"/>
            <a:r>
              <a:rPr lang="en-US" dirty="0"/>
              <a:t>Second level</a:t>
            </a:r>
          </a:p>
          <a:p>
            <a:pPr lvl="3"/>
            <a:r>
              <a:rPr lang="en-US" dirty="0"/>
              <a:t>Third level</a:t>
            </a:r>
          </a:p>
          <a:p>
            <a:pPr lvl="4"/>
            <a:r>
              <a:rPr lang="en-US" dirty="0"/>
              <a:t>Fourth level</a:t>
            </a:r>
          </a:p>
          <a:p>
            <a:pPr lvl="5"/>
            <a:r>
              <a:rPr lang="en-US" dirty="0"/>
              <a:t>Fifth level</a:t>
            </a:r>
          </a:p>
        </p:txBody>
      </p:sp>
      <p:sp>
        <p:nvSpPr>
          <p:cNvPr id="7" name="Slide Number Placeholder 5"/>
          <p:cNvSpPr>
            <a:spLocks noGrp="1"/>
          </p:cNvSpPr>
          <p:nvPr>
            <p:ph type="sldNum" sz="quarter" idx="4"/>
          </p:nvPr>
        </p:nvSpPr>
        <p:spPr>
          <a:xfrm>
            <a:off x="0" y="6308725"/>
            <a:ext cx="9144000" cy="549275"/>
          </a:xfrm>
          <a:prstGeom prst="rect">
            <a:avLst/>
          </a:prstGeom>
          <a:solidFill>
            <a:schemeClr val="bg2"/>
          </a:solidFill>
        </p:spPr>
        <p:txBody>
          <a:bodyPr vert="horz" wrap="square" lIns="0" tIns="0" rIns="91440" bIns="0" numCol="1" anchor="ctr" anchorCtr="0" compatLnSpc="1">
            <a:prstTxWarp prst="textNoShape">
              <a:avLst/>
            </a:prstTxWarp>
          </a:bodyPr>
          <a:lstStyle>
            <a:lvl1pPr>
              <a:defRPr sz="1200">
                <a:solidFill>
                  <a:schemeClr val="bg1"/>
                </a:solidFill>
              </a:defRPr>
            </a:lvl1pPr>
          </a:lstStyle>
          <a:p>
            <a:pPr>
              <a:defRPr/>
            </a:pPr>
            <a:r>
              <a:rPr lang="en-US" dirty="0"/>
              <a:t>  </a:t>
            </a:r>
            <a:fld id="{45F8D313-CCBE-49D6-A3BC-57B1848DFB52}" type="slidenum">
              <a:rPr lang="en-US" smtClean="0"/>
              <a:pPr>
                <a:defRPr/>
              </a:pPr>
              <a:t>‹#›</a:t>
            </a:fld>
            <a:r>
              <a:rPr lang="en-US" dirty="0"/>
              <a:t> </a:t>
            </a:r>
          </a:p>
        </p:txBody>
      </p:sp>
      <p:sp>
        <p:nvSpPr>
          <p:cNvPr id="6" name="Footer Placeholder 5"/>
          <p:cNvSpPr>
            <a:spLocks noGrp="1"/>
          </p:cNvSpPr>
          <p:nvPr>
            <p:ph type="ftr" sz="quarter" idx="3"/>
          </p:nvPr>
        </p:nvSpPr>
        <p:spPr>
          <a:xfrm>
            <a:off x="900113" y="6308725"/>
            <a:ext cx="8064375" cy="549275"/>
          </a:xfrm>
          <a:prstGeom prst="rect">
            <a:avLst/>
          </a:prstGeom>
        </p:spPr>
        <p:txBody>
          <a:bodyPr vert="horz" lIns="0" tIns="0" rIns="0" bIns="0" rtlCol="0" anchor="ctr"/>
          <a:lstStyle>
            <a:lvl1pPr algn="l" fontAlgn="auto">
              <a:spcBef>
                <a:spcPts val="0"/>
              </a:spcBef>
              <a:spcAft>
                <a:spcPts val="0"/>
              </a:spcAft>
              <a:defRPr sz="1200" baseline="0">
                <a:solidFill>
                  <a:schemeClr val="bg1"/>
                </a:solidFill>
                <a:latin typeface="Arial" pitchFamily="34" charset="0"/>
                <a:ea typeface="+mn-ea"/>
                <a:cs typeface="+mn-cs"/>
              </a:defRPr>
            </a:lvl1pPr>
          </a:lstStyle>
          <a:p>
            <a:pPr>
              <a:defRPr/>
            </a:pPr>
            <a:r>
              <a:rPr lang="en-US" dirty="0"/>
              <a:t>Presentation title - edit in Header and Footer</a:t>
            </a:r>
          </a:p>
        </p:txBody>
      </p:sp>
    </p:spTree>
  </p:cSld>
  <p:clrMap bg1="lt1" tx1="dk1" bg2="lt2" tx2="dk2" accent1="accent1" accent2="accent2" accent3="accent3" accent4="accent4" accent5="accent5" accent6="accent6" hlink="hlink" folHlink="folHlink"/>
  <p:sldLayoutIdLst>
    <p:sldLayoutId id="2147483754" r:id="rId1"/>
    <p:sldLayoutId id="2147483755" r:id="rId2"/>
  </p:sldLayoutIdLst>
  <p:hf hdr="0" dt="0"/>
  <p:txStyles>
    <p:titleStyle>
      <a:lvl1pPr algn="l" rtl="0" eaLnBrk="0" fontAlgn="base" hangingPunct="0">
        <a:spcBef>
          <a:spcPct val="0"/>
        </a:spcBef>
        <a:spcAft>
          <a:spcPct val="0"/>
        </a:spcAft>
        <a:defRPr sz="4000" kern="1200" spc="-150">
          <a:solidFill>
            <a:srgbClr val="00AE9E"/>
          </a:solidFill>
          <a:latin typeface="+mj-lt"/>
          <a:ea typeface="ヒラギノ角ゴ Pro W3" pitchFamily="84" charset="-128"/>
          <a:cs typeface="ヒラギノ角ゴ Pro W3" pitchFamily="84" charset="-128"/>
        </a:defRPr>
      </a:lvl1pPr>
      <a:lvl2pPr algn="l" rtl="0" eaLnBrk="0" fontAlgn="base" hangingPunct="0">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2pPr>
      <a:lvl3pPr algn="l" rtl="0" eaLnBrk="0" fontAlgn="base" hangingPunct="0">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3pPr>
      <a:lvl4pPr algn="l" rtl="0" eaLnBrk="0" fontAlgn="base" hangingPunct="0">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4pPr>
      <a:lvl5pPr algn="l" rtl="0" eaLnBrk="0" fontAlgn="base" hangingPunct="0">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5pPr>
      <a:lvl6pPr marL="457200" algn="l" rtl="0" fontAlgn="base">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6pPr>
      <a:lvl7pPr marL="914400" algn="l" rtl="0" fontAlgn="base">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7pPr>
      <a:lvl8pPr marL="1371600" algn="l" rtl="0" fontAlgn="base">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8pPr>
      <a:lvl9pPr marL="1828800" algn="l" rtl="0" fontAlgn="base">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9pPr>
    </p:titleStyle>
    <p:bodyStyle>
      <a:lvl1pPr marL="342900" indent="-342900" algn="l" rtl="0" eaLnBrk="0" fontAlgn="base" hangingPunct="0">
        <a:spcBef>
          <a:spcPts val="1200"/>
        </a:spcBef>
        <a:spcAft>
          <a:spcPct val="0"/>
        </a:spcAft>
        <a:buFont typeface="Arial" pitchFamily="84" charset="0"/>
        <a:defRPr kern="1200" baseline="0">
          <a:solidFill>
            <a:srgbClr val="00AE9E"/>
          </a:solidFill>
          <a:latin typeface="Arial" pitchFamily="34" charset="0"/>
          <a:ea typeface="ヒラギノ角ゴ Pro W3" pitchFamily="84" charset="-128"/>
          <a:cs typeface="ヒラギノ角ゴ Pro W3" pitchFamily="84" charset="-128"/>
        </a:defRPr>
      </a:lvl1pPr>
      <a:lvl2pPr marL="354013" indent="-176213" algn="l" rtl="0" eaLnBrk="0" fontAlgn="base" hangingPunct="0">
        <a:spcBef>
          <a:spcPts val="600"/>
        </a:spcBef>
        <a:spcAft>
          <a:spcPct val="0"/>
        </a:spcAft>
        <a:defRPr kern="1200" baseline="0">
          <a:solidFill>
            <a:schemeClr val="tx1"/>
          </a:solidFill>
          <a:latin typeface="Arial" pitchFamily="34" charset="0"/>
          <a:ea typeface="ヒラギノ角ゴ Pro W3" pitchFamily="84" charset="-128"/>
          <a:cs typeface="+mn-cs"/>
        </a:defRPr>
      </a:lvl2pPr>
      <a:lvl3pPr marL="215900" indent="-215900" algn="l" rtl="0" eaLnBrk="0" fontAlgn="base" hangingPunct="0">
        <a:spcBef>
          <a:spcPts val="600"/>
        </a:spcBef>
        <a:spcAft>
          <a:spcPct val="0"/>
        </a:spcAft>
        <a:buFont typeface="Arial" pitchFamily="84" charset="0"/>
        <a:buChar char="•"/>
        <a:defRPr kern="1200">
          <a:solidFill>
            <a:schemeClr val="tx1"/>
          </a:solidFill>
          <a:latin typeface="Arial" pitchFamily="34" charset="0"/>
          <a:ea typeface="ヒラギノ角ゴ Pro W3" pitchFamily="84" charset="-128"/>
          <a:cs typeface="+mn-cs"/>
        </a:defRPr>
      </a:lvl3pPr>
      <a:lvl4pPr marL="625475" indent="-190500" algn="l" rtl="0" eaLnBrk="0" fontAlgn="base" hangingPunct="0">
        <a:spcBef>
          <a:spcPts val="600"/>
        </a:spcBef>
        <a:spcAft>
          <a:spcPct val="0"/>
        </a:spcAft>
        <a:buFont typeface="Arial" pitchFamily="34" charset="0"/>
        <a:buChar char="•"/>
        <a:defRPr sz="1600" kern="1200">
          <a:solidFill>
            <a:schemeClr val="tx1"/>
          </a:solidFill>
          <a:latin typeface="Arial" pitchFamily="34" charset="0"/>
          <a:ea typeface="ヒラギノ角ゴ Pro W3" pitchFamily="84" charset="-128"/>
          <a:cs typeface="+mn-cs"/>
        </a:defRPr>
      </a:lvl4pPr>
      <a:lvl5pPr marL="1073150" indent="-177800" algn="l" rtl="0" eaLnBrk="0" fontAlgn="base" hangingPunct="0">
        <a:spcBef>
          <a:spcPct val="20000"/>
        </a:spcBef>
        <a:spcAft>
          <a:spcPct val="0"/>
        </a:spcAft>
        <a:buFont typeface="Arial" pitchFamily="34" charset="0"/>
        <a:buChar char="•"/>
        <a:defRPr sz="1500" kern="1200">
          <a:solidFill>
            <a:schemeClr val="tx1"/>
          </a:solidFill>
          <a:latin typeface="Arial" pitchFamily="34" charset="0"/>
          <a:ea typeface="ヒラギノ角ゴ Pro W3" pitchFamily="84" charset="-128"/>
          <a:cs typeface="+mn-cs"/>
        </a:defRPr>
      </a:lvl5pPr>
      <a:lvl6pPr marL="1520825" indent="-187325" algn="l" defTabSz="914400" rtl="0" eaLnBrk="1" latinLnBrk="0" hangingPunct="1">
        <a:spcBef>
          <a:spcPct val="20000"/>
        </a:spcBef>
        <a:buFontTx/>
        <a:buNone/>
        <a:defRPr sz="1400" kern="1200" baseline="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7.tmp"/><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gov.uk/government/collections/annual-flu-programme"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s://www.gov.uk/government/collections/immunisation-patient-group-direction-pgd"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www.nes.scot.nhs.uk/education-and-training/by-theme-initiative/public-health/health-protection/seasonal-flu/childhood-seasonal-flu-vaccination-programme-resources-for-registered-practitioners.aspx"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hyperlink" Target="http://www.gov.uk/government/publications/wuhan-novel-coronavirus-infection-prevention-and-control/covid-19-personal-protective-equipment-ppe" TargetMode="External"/><Relationship Id="rId2" Type="http://schemas.openxmlformats.org/officeDocument/2006/relationships/hyperlink" Target="http://www.england.nhs.uk/coronavirus/primary-care/infection-control/" TargetMode="Externa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hyperlink" Target="http://mhra.gov.uk/yellowcard" TargetMode="External"/><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hyperlink" Target="http://www.immform.dh.gov.uk/" TargetMode="External"/><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hyperlink" Target="http://www.immform.phe.gov.uk/" TargetMode="External"/><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hyperlink" Target="http://www.gov.uk/government/collections/vaccine-uptake" TargetMode="External"/></Relationships>
</file>

<file path=ppt/slides/_rels/slide6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http://www.immform.dh.gov.uk/" TargetMode="Externa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8" Type="http://schemas.openxmlformats.org/officeDocument/2006/relationships/hyperlink" Target="http://www.nes.scot.nhs.uk/education-and-training/by-theme-initiative/public-health/health-protection/seasonal-flu/childhood-seasonal-flu-vaccination-programme-resources-for-registered-practitioners.aspx" TargetMode="External"/><Relationship Id="rId13" Type="http://schemas.openxmlformats.org/officeDocument/2006/relationships/image" Target="../media/image25.png"/><Relationship Id="rId3" Type="http://schemas.openxmlformats.org/officeDocument/2006/relationships/hyperlink" Target="http://www.gov.uk/government/publications/national-flu-immunisation-programme-plan" TargetMode="External"/><Relationship Id="rId7" Type="http://schemas.openxmlformats.org/officeDocument/2006/relationships/hyperlink" Target="http://www.gov.uk/government/organisations/public-health-england/series/annual-flu-programme" TargetMode="External"/><Relationship Id="rId12" Type="http://schemas.openxmlformats.org/officeDocument/2006/relationships/image" Target="../media/image24.png"/><Relationship Id="rId2" Type="http://schemas.openxmlformats.org/officeDocument/2006/relationships/notesSlide" Target="../notesSlides/notesSlide53.xml"/><Relationship Id="rId1" Type="http://schemas.openxmlformats.org/officeDocument/2006/relationships/slideLayout" Target="../slideLayouts/slideLayout2.xml"/><Relationship Id="rId6" Type="http://schemas.openxmlformats.org/officeDocument/2006/relationships/hyperlink" Target="http://www.gov.uk/government/publications/flu-immunisation-toolkit-for-programme-extension-to-children" TargetMode="External"/><Relationship Id="rId11" Type="http://schemas.openxmlformats.org/officeDocument/2006/relationships/image" Target="../media/image23.tmp"/><Relationship Id="rId5" Type="http://schemas.openxmlformats.org/officeDocument/2006/relationships/hyperlink" Target="http://www.gov.uk/government/collections/immunisation-patient-group-direction-pgd" TargetMode="External"/><Relationship Id="rId10" Type="http://schemas.openxmlformats.org/officeDocument/2006/relationships/image" Target="../media/image22.tmp"/><Relationship Id="rId4" Type="http://schemas.openxmlformats.org/officeDocument/2006/relationships/hyperlink" Target="http://www.gov.uk/government/organisations/public-health-england/series/immunisation-against-infectious-disease-the-green-book" TargetMode="External"/><Relationship Id="rId9" Type="http://schemas.openxmlformats.org/officeDocument/2006/relationships/image" Target="../media/image21.png"/></Relationships>
</file>

<file path=ppt/slides/_rels/slide72.xml.rels><?xml version="1.0" encoding="UTF-8" standalone="yes"?>
<Relationships xmlns="http://schemas.openxmlformats.org/package/2006/relationships"><Relationship Id="rId8" Type="http://schemas.openxmlformats.org/officeDocument/2006/relationships/hyperlink" Target="mailto:psi@nationalarchives.gsi.gov.uk" TargetMode="External"/><Relationship Id="rId3" Type="http://schemas.openxmlformats.org/officeDocument/2006/relationships/hyperlink" Target="http://www.gov.uk/phe" TargetMode="External"/><Relationship Id="rId7" Type="http://schemas.openxmlformats.org/officeDocument/2006/relationships/hyperlink" Target="https://www.nationalarchives.gov.uk/doc/open-government-licence/version/3/" TargetMode="External"/><Relationship Id="rId2" Type="http://schemas.openxmlformats.org/officeDocument/2006/relationships/notesSlide" Target="../notesSlides/notesSlide54.xml"/><Relationship Id="rId1" Type="http://schemas.openxmlformats.org/officeDocument/2006/relationships/slideLayout" Target="../slideLayouts/slideLayout2.xml"/><Relationship Id="rId6" Type="http://schemas.openxmlformats.org/officeDocument/2006/relationships/hyperlink" Target="mailto:immunisation.lead@phe.gov.uk" TargetMode="External"/><Relationship Id="rId5" Type="http://schemas.openxmlformats.org/officeDocument/2006/relationships/hyperlink" Target="http://www.facebook.com/PublicHealthEngland" TargetMode="External"/><Relationship Id="rId4" Type="http://schemas.openxmlformats.org/officeDocument/2006/relationships/hyperlink" Target="https://twitter.com/PHE_uk" TargetMode="External"/><Relationship Id="rId9" Type="http://schemas.openxmlformats.org/officeDocument/2006/relationships/image" Target="../media/image26.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683568" y="2348880"/>
            <a:ext cx="7772400" cy="3600102"/>
          </a:xfrm>
        </p:spPr>
        <p:txBody>
          <a:bodyPr wrap="square" numCol="1" anchorCtr="0" compatLnSpc="1">
            <a:prstTxWarp prst="textNoShape">
              <a:avLst/>
            </a:prstTxWarp>
          </a:bodyPr>
          <a:lstStyle/>
          <a:p>
            <a:r>
              <a:rPr lang="en-GB" sz="4400" dirty="0">
                <a:ea typeface="ヒラギノ角ゴ Pro W3" charset="-128"/>
                <a:cs typeface="ヒラギノ角ゴ Pro W3" charset="-128"/>
              </a:rPr>
              <a:t>The national childhood flu immunisation programme </a:t>
            </a:r>
            <a:br>
              <a:rPr lang="en-GB" sz="4400" dirty="0">
                <a:ea typeface="ヒラギノ角ゴ Pro W3" charset="-128"/>
                <a:cs typeface="ヒラギノ角ゴ Pro W3" charset="-128"/>
              </a:rPr>
            </a:br>
            <a:r>
              <a:rPr lang="en-GB" sz="4400" dirty="0">
                <a:ea typeface="ヒラギノ角ゴ Pro W3" charset="-128"/>
                <a:cs typeface="ヒラギノ角ゴ Pro W3" charset="-128"/>
              </a:rPr>
              <a:t>2020 to 2021</a:t>
            </a:r>
            <a:br>
              <a:rPr lang="en-GB" sz="2000" b="1" dirty="0">
                <a:solidFill>
                  <a:schemeClr val="tx1"/>
                </a:solidFill>
                <a:ea typeface="ヒラギノ角ゴ Pro W3" charset="-128"/>
                <a:cs typeface="ヒラギノ角ゴ Pro W3" charset="-128"/>
              </a:rPr>
            </a:br>
            <a:br>
              <a:rPr lang="en-GB" sz="2000" b="1" dirty="0">
                <a:solidFill>
                  <a:schemeClr val="tx1"/>
                </a:solidFill>
                <a:ea typeface="ヒラギノ角ゴ Pro W3" charset="-128"/>
                <a:cs typeface="ヒラギノ角ゴ Pro W3" charset="-128"/>
              </a:rPr>
            </a:br>
            <a:br>
              <a:rPr lang="en-GB" sz="2000" b="1" dirty="0">
                <a:solidFill>
                  <a:schemeClr val="tx1"/>
                </a:solidFill>
                <a:ea typeface="ヒラギノ角ゴ Pro W3" charset="-128"/>
                <a:cs typeface="ヒラギノ角ゴ Pro W3" charset="-128"/>
              </a:rPr>
            </a:br>
            <a:br>
              <a:rPr lang="en-GB" sz="2000" b="1" dirty="0">
                <a:solidFill>
                  <a:schemeClr val="tx1"/>
                </a:solidFill>
                <a:ea typeface="ヒラギノ角ゴ Pro W3" charset="-128"/>
                <a:cs typeface="ヒラギノ角ゴ Pro W3" charset="-128"/>
              </a:rPr>
            </a:br>
            <a:br>
              <a:rPr lang="en-GB" sz="2000" b="1" dirty="0">
                <a:solidFill>
                  <a:schemeClr val="tx1"/>
                </a:solidFill>
                <a:ea typeface="ヒラギノ角ゴ Pro W3" charset="-128"/>
                <a:cs typeface="ヒラギノ角ゴ Pro W3" charset="-128"/>
              </a:rPr>
            </a:br>
            <a:r>
              <a:rPr lang="en-GB" sz="2000" spc="0" dirty="0">
                <a:solidFill>
                  <a:srgbClr val="FFFFFF"/>
                </a:solidFill>
                <a:ea typeface="ヒラギノ角ゴ Pro W3" charset="-128"/>
                <a:cs typeface="ヒラギノ角ゴ Pro W3" charset="-128"/>
              </a:rPr>
              <a:t>Training for healthcare practitioners</a:t>
            </a:r>
            <a:br>
              <a:rPr lang="en-GB" sz="2000" b="1" dirty="0">
                <a:solidFill>
                  <a:schemeClr val="tx1"/>
                </a:solidFill>
                <a:ea typeface="ヒラギノ角ゴ Pro W3" charset="-128"/>
                <a:cs typeface="ヒラギノ角ゴ Pro W3" charset="-128"/>
              </a:rPr>
            </a:br>
            <a:endParaRPr lang="en-GB" sz="2000" dirty="0">
              <a:solidFill>
                <a:schemeClr val="tx1"/>
              </a:solidFill>
              <a:ea typeface="ヒラギノ角ゴ Pro W3" charset="-128"/>
              <a:cs typeface="ヒラギノ角ゴ Pro W3" charset="-128"/>
            </a:endParaRPr>
          </a:p>
        </p:txBody>
      </p:sp>
    </p:spTree>
    <p:extLst>
      <p:ext uri="{BB962C8B-B14F-4D97-AF65-F5344CB8AC3E}">
        <p14:creationId xmlns:p14="http://schemas.microsoft.com/office/powerpoint/2010/main" val="17996235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Flu A virus</a:t>
            </a:r>
          </a:p>
        </p:txBody>
      </p:sp>
      <p:sp>
        <p:nvSpPr>
          <p:cNvPr id="4" name="Slide Number Placeholder 3"/>
          <p:cNvSpPr>
            <a:spLocks noGrp="1"/>
          </p:cNvSpPr>
          <p:nvPr>
            <p:ph type="sldNum" sz="quarter" idx="10"/>
          </p:nvPr>
        </p:nvSpPr>
        <p:spPr/>
        <p:txBody>
          <a:bodyPr/>
          <a:lstStyle/>
          <a:p>
            <a:pPr marL="531813">
              <a:defRPr/>
            </a:pPr>
            <a:r>
              <a:rPr lang="en-US"/>
              <a:t>  </a:t>
            </a:r>
            <a:fld id="{2565FA6D-D4C8-4C4C-AC4B-3269734D34D8}" type="slidenum">
              <a:rPr lang="en-US" smtClean="0"/>
              <a:pPr marL="531813">
                <a:defRPr/>
              </a:pPr>
              <a:t>10</a:t>
            </a:fld>
            <a:endParaRPr lang="en-US" dirty="0"/>
          </a:p>
        </p:txBody>
      </p:sp>
      <p:pic>
        <p:nvPicPr>
          <p:cNvPr id="6" name="Picture 9" descr="virus"/>
          <p:cNvPicPr>
            <a:picLocks noGrp="1" noChangeAspect="1" noChangeArrowheads="1"/>
          </p:cNvPicPr>
          <p:nvPr>
            <p:ph idx="1"/>
          </p:nvPr>
        </p:nvPicPr>
        <p:blipFill>
          <a:blip r:embed="rId3" cstate="print"/>
          <a:srcRect/>
          <a:stretch>
            <a:fillRect/>
          </a:stretch>
        </p:blipFill>
        <p:spPr bwMode="auto">
          <a:xfrm>
            <a:off x="3995936" y="1340768"/>
            <a:ext cx="4494009" cy="3366169"/>
          </a:xfrm>
          <a:prstGeom prst="rect">
            <a:avLst/>
          </a:prstGeom>
          <a:noFill/>
          <a:ln w="9525">
            <a:noFill/>
            <a:miter lim="800000"/>
            <a:headEnd/>
            <a:tailEnd/>
          </a:ln>
        </p:spPr>
      </p:pic>
      <p:sp>
        <p:nvSpPr>
          <p:cNvPr id="7" name="Rectangle 8"/>
          <p:cNvSpPr>
            <a:spLocks noChangeArrowheads="1"/>
          </p:cNvSpPr>
          <p:nvPr/>
        </p:nvSpPr>
        <p:spPr bwMode="auto">
          <a:xfrm>
            <a:off x="268973" y="5013176"/>
            <a:ext cx="8244408" cy="584775"/>
          </a:xfrm>
          <a:prstGeom prst="rect">
            <a:avLst/>
          </a:prstGeom>
          <a:noFill/>
          <a:ln w="9525">
            <a:noFill/>
            <a:miter lim="800000"/>
            <a:headEnd/>
            <a:tailEnd/>
          </a:ln>
        </p:spPr>
        <p:txBody>
          <a:bodyPr wrap="square" anchor="ctr">
            <a:prstTxWarp prst="textNoShape">
              <a:avLst/>
            </a:prstTxWarp>
            <a:spAutoFit/>
          </a:bodyPr>
          <a:lstStyle/>
          <a:p>
            <a:r>
              <a:rPr lang="en-GB" sz="1600" dirty="0"/>
              <a:t>The role of </a:t>
            </a:r>
            <a:r>
              <a:rPr lang="en-US" sz="1600" dirty="0" err="1"/>
              <a:t>haemagglutinin</a:t>
            </a:r>
            <a:r>
              <a:rPr lang="en-US" sz="1600" dirty="0"/>
              <a:t> </a:t>
            </a:r>
            <a:r>
              <a:rPr lang="en-GB" sz="1600" dirty="0"/>
              <a:t>is to bind to the cells of the infected person</a:t>
            </a:r>
          </a:p>
          <a:p>
            <a:r>
              <a:rPr lang="en-GB" sz="1600" baseline="0" dirty="0">
                <a:latin typeface="+mn-lt"/>
              </a:rPr>
              <a:t>The</a:t>
            </a:r>
            <a:r>
              <a:rPr lang="en-GB" sz="1600" dirty="0">
                <a:latin typeface="+mn-lt"/>
              </a:rPr>
              <a:t> role of </a:t>
            </a:r>
            <a:r>
              <a:rPr lang="en-US" sz="1600" dirty="0"/>
              <a:t>neuraminidase</a:t>
            </a:r>
            <a:r>
              <a:rPr lang="en-US" sz="1600" dirty="0">
                <a:latin typeface="+mn-lt"/>
              </a:rPr>
              <a:t> </a:t>
            </a:r>
            <a:r>
              <a:rPr lang="en-GB" sz="1600" dirty="0"/>
              <a:t>is to release the virus from the cell surface</a:t>
            </a:r>
            <a:endParaRPr lang="en-US" sz="1600" dirty="0"/>
          </a:p>
        </p:txBody>
      </p:sp>
      <p:sp>
        <p:nvSpPr>
          <p:cNvPr id="8" name="Rectangle 3"/>
          <p:cNvSpPr txBox="1">
            <a:spLocks noChangeArrowheads="1"/>
          </p:cNvSpPr>
          <p:nvPr/>
        </p:nvSpPr>
        <p:spPr bwMode="auto">
          <a:xfrm>
            <a:off x="1044823" y="2744730"/>
            <a:ext cx="3959225" cy="1224521"/>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342900" indent="-342900" algn="l" rtl="0" eaLnBrk="0" fontAlgn="base" hangingPunct="0">
              <a:spcBef>
                <a:spcPts val="1200"/>
              </a:spcBef>
              <a:spcAft>
                <a:spcPct val="0"/>
              </a:spcAft>
              <a:buFont typeface="Arial" pitchFamily="84" charset="0"/>
              <a:defRPr sz="1800" b="0" kern="1200" baseline="0">
                <a:solidFill>
                  <a:schemeClr val="tx1"/>
                </a:solidFill>
                <a:latin typeface="Arial" pitchFamily="34" charset="0"/>
                <a:ea typeface="ヒラギノ角ゴ Pro W3" pitchFamily="84" charset="-128"/>
                <a:cs typeface="ヒラギノ角ゴ Pro W3" pitchFamily="84" charset="-128"/>
              </a:defRPr>
            </a:lvl1pPr>
            <a:lvl2pPr marL="354013" indent="-176213" algn="l" rtl="0" eaLnBrk="0" fontAlgn="base" hangingPunct="0">
              <a:spcBef>
                <a:spcPts val="600"/>
              </a:spcBef>
              <a:spcAft>
                <a:spcPct val="0"/>
              </a:spcAft>
              <a:defRPr kern="1200" baseline="0">
                <a:solidFill>
                  <a:schemeClr val="tx1"/>
                </a:solidFill>
                <a:latin typeface="Arial" pitchFamily="34" charset="0"/>
                <a:ea typeface="ヒラギノ角ゴ Pro W3" pitchFamily="84" charset="-128"/>
                <a:cs typeface="+mn-cs"/>
              </a:defRPr>
            </a:lvl2pPr>
            <a:lvl3pPr marL="215900" indent="-215900" algn="l" rtl="0" eaLnBrk="0" fontAlgn="base" hangingPunct="0">
              <a:spcBef>
                <a:spcPts val="600"/>
              </a:spcBef>
              <a:spcAft>
                <a:spcPct val="0"/>
              </a:spcAft>
              <a:buFont typeface="Arial" pitchFamily="84" charset="0"/>
              <a:buChar char="•"/>
              <a:defRPr kern="1200">
                <a:solidFill>
                  <a:schemeClr val="tx1"/>
                </a:solidFill>
                <a:latin typeface="Arial" pitchFamily="34" charset="0"/>
                <a:ea typeface="ヒラギノ角ゴ Pro W3" pitchFamily="84" charset="-128"/>
                <a:cs typeface="+mn-cs"/>
              </a:defRPr>
            </a:lvl3pPr>
            <a:lvl4pPr marL="625475" indent="-190500" algn="l" rtl="0" eaLnBrk="0" fontAlgn="base" hangingPunct="0">
              <a:spcBef>
                <a:spcPts val="600"/>
              </a:spcBef>
              <a:spcAft>
                <a:spcPct val="0"/>
              </a:spcAft>
              <a:buFont typeface="Arial" pitchFamily="34" charset="0"/>
              <a:buChar char="•"/>
              <a:defRPr sz="1600" kern="1200">
                <a:solidFill>
                  <a:schemeClr val="tx1"/>
                </a:solidFill>
                <a:latin typeface="Arial" pitchFamily="34" charset="0"/>
                <a:ea typeface="ヒラギノ角ゴ Pro W3" pitchFamily="84" charset="-128"/>
                <a:cs typeface="+mn-cs"/>
              </a:defRPr>
            </a:lvl4pPr>
            <a:lvl5pPr marL="1073150" indent="-177800" algn="l" rtl="0" eaLnBrk="0" fontAlgn="base" hangingPunct="0">
              <a:spcBef>
                <a:spcPct val="20000"/>
              </a:spcBef>
              <a:spcAft>
                <a:spcPct val="0"/>
              </a:spcAft>
              <a:buFont typeface="Arial" pitchFamily="34" charset="0"/>
              <a:buChar char="•"/>
              <a:defRPr sz="1500" kern="1200">
                <a:solidFill>
                  <a:schemeClr val="tx1"/>
                </a:solidFill>
                <a:latin typeface="Arial" pitchFamily="34" charset="0"/>
                <a:ea typeface="ヒラギノ角ゴ Pro W3" pitchFamily="84" charset="-128"/>
                <a:cs typeface="+mn-cs"/>
              </a:defRPr>
            </a:lvl5pPr>
            <a:lvl6pPr marL="1520825" indent="-187325" algn="l" defTabSz="914400" rtl="0" eaLnBrk="1" latinLnBrk="0" hangingPunct="1">
              <a:spcBef>
                <a:spcPct val="20000"/>
              </a:spcBef>
              <a:buFontTx/>
              <a:buNone/>
              <a:defRPr sz="1400" kern="1200" baseline="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r>
              <a:rPr lang="en-US" sz="1600" b="1" dirty="0">
                <a:latin typeface="Arial" charset="0"/>
                <a:ea typeface="ヒラギノ角ゴ Pro W3" charset="-128"/>
                <a:cs typeface="ヒラギノ角ゴ Pro W3" charset="-128"/>
              </a:rPr>
              <a:t>Two surface antigens:</a:t>
            </a:r>
          </a:p>
          <a:p>
            <a:pPr marL="0" indent="266700">
              <a:buFont typeface="Arial" pitchFamily="34" charset="0"/>
              <a:buChar char="•"/>
            </a:pPr>
            <a:r>
              <a:rPr lang="en-US" sz="1600" dirty="0" err="1">
                <a:latin typeface="Arial" charset="0"/>
                <a:ea typeface="ヒラギノ角ゴ Pro W3" charset="-128"/>
                <a:cs typeface="ヒラギノ角ゴ Pro W3" charset="-128"/>
              </a:rPr>
              <a:t>Haemagglutinin</a:t>
            </a:r>
            <a:r>
              <a:rPr lang="en-US" sz="1600" dirty="0">
                <a:latin typeface="Arial" charset="0"/>
                <a:ea typeface="ヒラギノ角ゴ Pro W3" charset="-128"/>
                <a:cs typeface="ヒラギノ角ゴ Pro W3" charset="-128"/>
              </a:rPr>
              <a:t> (H) (blue)</a:t>
            </a:r>
          </a:p>
          <a:p>
            <a:pPr marL="0" indent="266700">
              <a:buFont typeface="Arial" pitchFamily="34" charset="0"/>
              <a:buChar char="•"/>
            </a:pPr>
            <a:r>
              <a:rPr lang="en-US" sz="1600" dirty="0">
                <a:latin typeface="Arial" charset="0"/>
                <a:ea typeface="ヒラギノ角ゴ Pro W3" charset="-128"/>
                <a:cs typeface="ヒラギノ角ゴ Pro W3" charset="-128"/>
              </a:rPr>
              <a:t>Neuraminidase (N) (red)</a:t>
            </a:r>
          </a:p>
          <a:p>
            <a:pPr marL="0" indent="0"/>
            <a:br>
              <a:rPr lang="en-US" sz="1600" dirty="0">
                <a:latin typeface="Arial" charset="0"/>
                <a:ea typeface="ヒラギノ角ゴ Pro W3" charset="-128"/>
                <a:cs typeface="ヒラギノ角ゴ Pro W3" charset="-128"/>
              </a:rPr>
            </a:br>
            <a:endParaRPr lang="en-GB" sz="1600" dirty="0">
              <a:latin typeface="Arial" charset="0"/>
              <a:ea typeface="ヒラギノ角ゴ Pro W3" charset="-128"/>
              <a:cs typeface="ヒラギノ角ゴ Pro W3" charset="-128"/>
            </a:endParaRPr>
          </a:p>
        </p:txBody>
      </p:sp>
      <p:sp>
        <p:nvSpPr>
          <p:cNvPr id="9" name="Line 10"/>
          <p:cNvSpPr>
            <a:spLocks noChangeShapeType="1"/>
          </p:cNvSpPr>
          <p:nvPr/>
        </p:nvSpPr>
        <p:spPr bwMode="auto">
          <a:xfrm flipV="1">
            <a:off x="3707902" y="2829234"/>
            <a:ext cx="2407282" cy="455750"/>
          </a:xfrm>
          <a:prstGeom prst="line">
            <a:avLst/>
          </a:prstGeom>
          <a:noFill/>
          <a:ln w="57150">
            <a:solidFill>
              <a:schemeClr val="accent2"/>
            </a:solidFill>
            <a:round/>
            <a:headEnd/>
            <a:tailEnd type="triangle" w="lg" len="lg"/>
          </a:ln>
        </p:spPr>
        <p:txBody>
          <a:bodyPr>
            <a:prstTxWarp prst="textNoShape">
              <a:avLst/>
            </a:prstTxWarp>
          </a:bodyPr>
          <a:lstStyle/>
          <a:p>
            <a:endParaRPr lang="en-US"/>
          </a:p>
        </p:txBody>
      </p:sp>
      <p:sp>
        <p:nvSpPr>
          <p:cNvPr id="10" name="Line 11"/>
          <p:cNvSpPr>
            <a:spLocks noChangeShapeType="1"/>
          </p:cNvSpPr>
          <p:nvPr/>
        </p:nvSpPr>
        <p:spPr bwMode="auto">
          <a:xfrm flipV="1">
            <a:off x="3563888" y="3501007"/>
            <a:ext cx="2551296" cy="168362"/>
          </a:xfrm>
          <a:prstGeom prst="line">
            <a:avLst/>
          </a:prstGeom>
          <a:noFill/>
          <a:ln w="57150">
            <a:solidFill>
              <a:srgbClr val="FF3E09"/>
            </a:solidFill>
            <a:round/>
            <a:headEnd/>
            <a:tailEnd type="triangle" w="lg" len="lg"/>
          </a:ln>
        </p:spPr>
        <p:txBody>
          <a:bodyPr>
            <a:prstTxWarp prst="textNoShape">
              <a:avLst/>
            </a:prstTxWarp>
          </a:bodyPr>
          <a:lstStyle/>
          <a:p>
            <a:endParaRPr lang="en-US"/>
          </a:p>
        </p:txBody>
      </p:sp>
      <p:sp>
        <p:nvSpPr>
          <p:cNvPr id="11" name="TextBox 7"/>
          <p:cNvSpPr txBox="1">
            <a:spLocks noChangeArrowheads="1"/>
          </p:cNvSpPr>
          <p:nvPr/>
        </p:nvSpPr>
        <p:spPr bwMode="auto">
          <a:xfrm>
            <a:off x="224494" y="2244459"/>
            <a:ext cx="4715880" cy="584775"/>
          </a:xfrm>
          <a:prstGeom prst="rect">
            <a:avLst/>
          </a:prstGeom>
          <a:noFill/>
          <a:ln w="9525">
            <a:noFill/>
            <a:miter lim="800000"/>
            <a:headEnd/>
            <a:tailEnd/>
          </a:ln>
        </p:spPr>
        <p:txBody>
          <a:bodyPr wrap="square">
            <a:prstTxWarp prst="textNoShape">
              <a:avLst/>
            </a:prstTxWarp>
            <a:spAutoFit/>
          </a:bodyPr>
          <a:lstStyle/>
          <a:p>
            <a:r>
              <a:rPr lang="en-GB" sz="1600" b="1" baseline="0" dirty="0"/>
              <a:t>Genetic material (RNA) in the centre</a:t>
            </a:r>
          </a:p>
          <a:p>
            <a:endParaRPr lang="en-GB" sz="1600" baseline="0" dirty="0"/>
          </a:p>
        </p:txBody>
      </p:sp>
      <p:sp>
        <p:nvSpPr>
          <p:cNvPr id="12" name="TextBox 11"/>
          <p:cNvSpPr txBox="1"/>
          <p:nvPr/>
        </p:nvSpPr>
        <p:spPr>
          <a:xfrm>
            <a:off x="224494" y="3969251"/>
            <a:ext cx="3528391" cy="584775"/>
          </a:xfrm>
          <a:prstGeom prst="rect">
            <a:avLst/>
          </a:prstGeom>
          <a:noFill/>
        </p:spPr>
        <p:txBody>
          <a:bodyPr wrap="square" rtlCol="0">
            <a:spAutoFit/>
          </a:bodyPr>
          <a:lstStyle/>
          <a:p>
            <a:r>
              <a:rPr lang="en-GB" sz="1600" dirty="0"/>
              <a:t>There are 18 different types of H and 11 different types of N</a:t>
            </a:r>
          </a:p>
        </p:txBody>
      </p:sp>
      <p:sp>
        <p:nvSpPr>
          <p:cNvPr id="13" name="Footer Placeholder 4"/>
          <p:cNvSpPr>
            <a:spLocks noGrp="1"/>
          </p:cNvSpPr>
          <p:nvPr>
            <p:ph type="ftr" sz="quarter" idx="11"/>
          </p:nvPr>
        </p:nvSpPr>
        <p:spPr>
          <a:xfrm>
            <a:off x="900113" y="6308725"/>
            <a:ext cx="8064375" cy="549275"/>
          </a:xfrm>
        </p:spPr>
        <p:txBody>
          <a:bodyPr/>
          <a:lstStyle/>
          <a:p>
            <a:pPr>
              <a:defRPr/>
            </a:pPr>
            <a:r>
              <a:rPr lang="en-GB" dirty="0">
                <a:ea typeface="ヒラギノ角ゴ Pro W3" charset="-128"/>
                <a:cs typeface="ヒラギノ角ゴ Pro W3" charset="-128"/>
              </a:rPr>
              <a:t>The national childhood flu immunisation programme 2020/21</a:t>
            </a:r>
            <a:endParaRPr lang="en-US" dirty="0"/>
          </a:p>
        </p:txBody>
      </p:sp>
    </p:spTree>
    <p:extLst>
      <p:ext uri="{BB962C8B-B14F-4D97-AF65-F5344CB8AC3E}">
        <p14:creationId xmlns:p14="http://schemas.microsoft.com/office/powerpoint/2010/main" val="21286431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611560" y="332656"/>
            <a:ext cx="8029575" cy="576064"/>
          </a:xfrm>
        </p:spPr>
        <p:txBody>
          <a:bodyPr wrap="square" numCol="1" compatLnSpc="1">
            <a:prstTxWarp prst="textNoShape">
              <a:avLst/>
            </a:prstTxWarp>
            <a:normAutofit fontScale="90000"/>
          </a:bodyPr>
          <a:lstStyle/>
          <a:p>
            <a:r>
              <a:rPr lang="en-GB" sz="3200" dirty="0">
                <a:latin typeface="Arial" charset="0"/>
                <a:ea typeface="ヒラギノ角ゴ Pro W3" charset="-128"/>
                <a:cs typeface="ヒラギノ角ゴ Pro W3" charset="-128"/>
              </a:rPr>
              <a:t>Genetic changes in the flu virus – what this means</a:t>
            </a:r>
          </a:p>
        </p:txBody>
      </p:sp>
      <p:sp>
        <p:nvSpPr>
          <p:cNvPr id="24579" name="Content Placeholder 2"/>
          <p:cNvSpPr>
            <a:spLocks noGrp="1"/>
          </p:cNvSpPr>
          <p:nvPr>
            <p:ph idx="1"/>
          </p:nvPr>
        </p:nvSpPr>
        <p:spPr>
          <a:xfrm>
            <a:off x="611560" y="1008720"/>
            <a:ext cx="8208912" cy="5300600"/>
          </a:xfrm>
        </p:spPr>
        <p:txBody>
          <a:bodyPr/>
          <a:lstStyle/>
          <a:p>
            <a:pPr marL="0" indent="0"/>
            <a:r>
              <a:rPr lang="en-GB" sz="1600" dirty="0">
                <a:latin typeface="Arial" charset="0"/>
                <a:ea typeface="ヒラギノ角ゴ Pro W3" charset="-128"/>
                <a:cs typeface="ヒラギノ角ゴ Pro W3" charset="-128"/>
              </a:rPr>
              <a:t>Changes in the surface antigens (H and N) result in the flu virus constantly changing </a:t>
            </a:r>
          </a:p>
          <a:p>
            <a:pPr>
              <a:buFont typeface="Arial"/>
              <a:buChar char="•"/>
            </a:pPr>
            <a:r>
              <a:rPr lang="en-GB" sz="1600" b="1" dirty="0">
                <a:latin typeface="Arial" charset="0"/>
                <a:ea typeface="ヒラギノ角ゴ Pro W3" charset="-128"/>
                <a:cs typeface="ヒラギノ角ゴ Pro W3" charset="-128"/>
              </a:rPr>
              <a:t>Antigenic drift: </a:t>
            </a:r>
            <a:r>
              <a:rPr lang="en-GB" sz="1600" dirty="0">
                <a:latin typeface="Arial" charset="0"/>
                <a:ea typeface="ヒラギノ角ゴ Pro W3" charset="-128"/>
                <a:cs typeface="ヒラギノ角ゴ Pro W3" charset="-128"/>
              </a:rPr>
              <a:t>minor changes (natural mutations) in the genes of flu viruses that occur gradually over time</a:t>
            </a:r>
          </a:p>
          <a:p>
            <a:pPr marL="0" indent="0"/>
            <a:endParaRPr lang="en-GB" sz="1600" b="1" dirty="0">
              <a:latin typeface="Arial" charset="0"/>
              <a:ea typeface="ヒラギノ角ゴ Pro W3" charset="-128"/>
            </a:endParaRPr>
          </a:p>
          <a:p>
            <a:pPr marL="0" indent="0"/>
            <a:endParaRPr lang="en-GB" sz="1600" b="1" dirty="0">
              <a:latin typeface="Arial" charset="0"/>
              <a:ea typeface="ヒラギノ角ゴ Pro W3" charset="-128"/>
            </a:endParaRPr>
          </a:p>
          <a:p>
            <a:pPr marL="285750" indent="-285750">
              <a:buFont typeface="Arial" panose="020B0604020202020204" pitchFamily="34" charset="0"/>
              <a:buChar char="•"/>
            </a:pPr>
            <a:r>
              <a:rPr lang="en-GB" sz="1600" b="1" dirty="0">
                <a:latin typeface="Arial" charset="0"/>
                <a:ea typeface="ヒラギノ角ゴ Pro W3" charset="-128"/>
              </a:rPr>
              <a:t>Antigenic shift: </a:t>
            </a:r>
            <a:r>
              <a:rPr lang="en-GB" sz="1600" dirty="0">
                <a:latin typeface="Arial" charset="0"/>
                <a:ea typeface="ヒラギノ角ゴ Pro W3" charset="-128"/>
              </a:rPr>
              <a:t>when two or more different strains combine. This abrupt major change results in a new subtype. Immunity from previous flu infections/vaccinations may not protect against the new subtype, potentially leading to a widespread epidemic or pandemic</a:t>
            </a:r>
          </a:p>
          <a:p>
            <a:pPr marL="0" indent="0"/>
            <a:endParaRPr lang="en-GB" sz="1600" dirty="0"/>
          </a:p>
          <a:p>
            <a:pPr marL="0" indent="0"/>
            <a:endParaRPr lang="en-GB" sz="1600" dirty="0"/>
          </a:p>
          <a:p>
            <a:pPr marL="0" indent="0">
              <a:spcBef>
                <a:spcPts val="0"/>
              </a:spcBef>
            </a:pPr>
            <a:endParaRPr lang="en-GB" sz="1600" dirty="0"/>
          </a:p>
          <a:p>
            <a:pPr marL="0" indent="0"/>
            <a:r>
              <a:rPr lang="en-GB" sz="1600" dirty="0"/>
              <a:t>Because of the changing nature of flu viruses, the WHO monitors their epidemiology throughout the world. Each year WHO makes recommendations about the strains of influenza A and B that are predicted to be circulating in the forthcoming winter. These strains are then included in the flu vaccine developed each year</a:t>
            </a:r>
          </a:p>
          <a:p>
            <a:pPr marL="0" indent="0"/>
            <a:endParaRPr lang="en-GB" sz="1600" dirty="0">
              <a:solidFill>
                <a:srgbClr val="FF0000"/>
              </a:solidFill>
              <a:latin typeface="Arial" charset="0"/>
            </a:endParaRPr>
          </a:p>
          <a:p>
            <a:endParaRPr lang="en-GB" sz="1600" dirty="0">
              <a:solidFill>
                <a:srgbClr val="FF0000"/>
              </a:solidFill>
              <a:latin typeface="Arial" charset="0"/>
              <a:ea typeface="ヒラギノ角ゴ Pro W3" charset="-128"/>
              <a:cs typeface="ヒラギノ角ゴ Pro W3" charset="-128"/>
            </a:endParaRPr>
          </a:p>
        </p:txBody>
      </p:sp>
      <p:sp>
        <p:nvSpPr>
          <p:cNvPr id="4" name="Slide Number Placeholder 3"/>
          <p:cNvSpPr>
            <a:spLocks noGrp="1"/>
          </p:cNvSpPr>
          <p:nvPr>
            <p:ph type="sldNum" sz="quarter" idx="10"/>
          </p:nvPr>
        </p:nvSpPr>
        <p:spPr>
          <a:xfrm>
            <a:off x="-2015" y="6308725"/>
            <a:ext cx="9144000" cy="549275"/>
          </a:xfrm>
        </p:spPr>
        <p:txBody>
          <a:bodyPr/>
          <a:lstStyle/>
          <a:p>
            <a:pPr>
              <a:defRPr/>
            </a:pPr>
            <a:r>
              <a:rPr lang="en-US" dirty="0"/>
              <a:t>  </a:t>
            </a:r>
            <a:fld id="{2565FA6D-D4C8-4C4C-AC4B-3269734D34D8}" type="slidenum">
              <a:rPr lang="en-US" smtClean="0"/>
              <a:pPr>
                <a:defRPr/>
              </a:pPr>
              <a:t>11</a:t>
            </a:fld>
            <a:endParaRPr lang="en-US" dirty="0"/>
          </a:p>
        </p:txBody>
      </p:sp>
      <p:sp>
        <p:nvSpPr>
          <p:cNvPr id="5" name="Footer Placeholder 4"/>
          <p:cNvSpPr>
            <a:spLocks noGrp="1"/>
          </p:cNvSpPr>
          <p:nvPr>
            <p:ph type="ftr" sz="quarter" idx="4294967295"/>
          </p:nvPr>
        </p:nvSpPr>
        <p:spPr>
          <a:xfrm>
            <a:off x="900113" y="6308725"/>
            <a:ext cx="8064375" cy="549275"/>
          </a:xfrm>
        </p:spPr>
        <p:txBody>
          <a:bodyPr/>
          <a:lstStyle/>
          <a:p>
            <a:pPr>
              <a:defRPr/>
            </a:pPr>
            <a:r>
              <a:rPr lang="en-GB" dirty="0">
                <a:ea typeface="ヒラギノ角ゴ Pro W3" charset="-128"/>
                <a:cs typeface="ヒラギノ角ゴ Pro W3" charset="-128"/>
              </a:rPr>
              <a:t>The national childhood flu immunisation programme 2020/21</a:t>
            </a:r>
            <a:endParaRPr lang="en-GB" dirty="0">
              <a:ea typeface="ヒラギノ角ゴ Pro W3" charset="-128"/>
            </a:endParaRPr>
          </a:p>
        </p:txBody>
      </p:sp>
      <p:grpSp>
        <p:nvGrpSpPr>
          <p:cNvPr id="12" name="Group 11"/>
          <p:cNvGrpSpPr/>
          <p:nvPr/>
        </p:nvGrpSpPr>
        <p:grpSpPr>
          <a:xfrm>
            <a:off x="3405019" y="1788784"/>
            <a:ext cx="914400" cy="914400"/>
            <a:chOff x="1645575" y="3348980"/>
            <a:chExt cx="914400" cy="914400"/>
          </a:xfrm>
        </p:grpSpPr>
        <p:sp>
          <p:nvSpPr>
            <p:cNvPr id="2" name="Oval 1"/>
            <p:cNvSpPr/>
            <p:nvPr/>
          </p:nvSpPr>
          <p:spPr>
            <a:xfrm>
              <a:off x="1645575" y="3348980"/>
              <a:ext cx="914400" cy="914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Flowchart: Connector 2"/>
            <p:cNvSpPr/>
            <p:nvPr/>
          </p:nvSpPr>
          <p:spPr>
            <a:xfrm>
              <a:off x="1763688" y="3728187"/>
              <a:ext cx="228600" cy="2286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lowchart: Connector 7"/>
            <p:cNvSpPr/>
            <p:nvPr/>
          </p:nvSpPr>
          <p:spPr>
            <a:xfrm>
              <a:off x="1992288" y="3954191"/>
              <a:ext cx="228600" cy="2286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Flowchart: Connector 8"/>
            <p:cNvSpPr/>
            <p:nvPr/>
          </p:nvSpPr>
          <p:spPr>
            <a:xfrm>
              <a:off x="2220888" y="3725591"/>
              <a:ext cx="228600" cy="2286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Flowchart: Connector 9"/>
            <p:cNvSpPr/>
            <p:nvPr/>
          </p:nvSpPr>
          <p:spPr>
            <a:xfrm>
              <a:off x="2045056" y="3445244"/>
              <a:ext cx="228600" cy="2286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7" name="Right Arrow 6"/>
          <p:cNvSpPr/>
          <p:nvPr/>
        </p:nvSpPr>
        <p:spPr>
          <a:xfrm>
            <a:off x="4499992" y="1980043"/>
            <a:ext cx="553809"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Oval 16"/>
          <p:cNvSpPr/>
          <p:nvPr/>
        </p:nvSpPr>
        <p:spPr>
          <a:xfrm>
            <a:off x="5097197" y="1794520"/>
            <a:ext cx="914400" cy="914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Pie 17"/>
          <p:cNvSpPr/>
          <p:nvPr/>
        </p:nvSpPr>
        <p:spPr>
          <a:xfrm>
            <a:off x="5220072" y="1996752"/>
            <a:ext cx="241176" cy="246636"/>
          </a:xfrm>
          <a:prstGeom prst="pi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9" name="Pie 18"/>
          <p:cNvSpPr/>
          <p:nvPr/>
        </p:nvSpPr>
        <p:spPr>
          <a:xfrm>
            <a:off x="5340660" y="2358304"/>
            <a:ext cx="241176" cy="246636"/>
          </a:xfrm>
          <a:prstGeom prst="pi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0" name="Pie 19"/>
          <p:cNvSpPr/>
          <p:nvPr/>
        </p:nvSpPr>
        <p:spPr>
          <a:xfrm>
            <a:off x="5622386" y="1889368"/>
            <a:ext cx="241176" cy="246636"/>
          </a:xfrm>
          <a:prstGeom prst="pi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a:p>
            <a:pPr algn="ctr"/>
            <a:endParaRPr lang="en-GB" dirty="0">
              <a:solidFill>
                <a:schemeClr val="tx1"/>
              </a:solidFill>
            </a:endParaRPr>
          </a:p>
        </p:txBody>
      </p:sp>
      <p:sp>
        <p:nvSpPr>
          <p:cNvPr id="21" name="Pie 20"/>
          <p:cNvSpPr/>
          <p:nvPr/>
        </p:nvSpPr>
        <p:spPr>
          <a:xfrm>
            <a:off x="5643014" y="2209677"/>
            <a:ext cx="241176" cy="246636"/>
          </a:xfrm>
          <a:prstGeom prst="pi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a:p>
            <a:pPr algn="ctr"/>
            <a:endParaRPr lang="en-GB" dirty="0">
              <a:solidFill>
                <a:schemeClr val="tx1"/>
              </a:solidFill>
            </a:endParaRPr>
          </a:p>
          <a:p>
            <a:pPr algn="ctr"/>
            <a:endParaRPr lang="en-GB" dirty="0">
              <a:solidFill>
                <a:schemeClr val="tx1"/>
              </a:solidFill>
            </a:endParaRPr>
          </a:p>
          <a:p>
            <a:pPr algn="ctr"/>
            <a:endParaRPr lang="en-GB" dirty="0">
              <a:solidFill>
                <a:schemeClr val="tx1"/>
              </a:solidFill>
            </a:endParaRPr>
          </a:p>
          <a:p>
            <a:pPr algn="ctr"/>
            <a:endParaRPr lang="en-GB" dirty="0">
              <a:solidFill>
                <a:schemeClr val="tx1"/>
              </a:solidFill>
            </a:endParaRPr>
          </a:p>
          <a:p>
            <a:pPr algn="ctr"/>
            <a:endParaRPr lang="en-GB" dirty="0">
              <a:solidFill>
                <a:schemeClr val="tx1"/>
              </a:solidFill>
            </a:endParaRPr>
          </a:p>
          <a:p>
            <a:pPr algn="ctr"/>
            <a:endParaRPr lang="en-GB" dirty="0">
              <a:solidFill>
                <a:schemeClr val="tx1"/>
              </a:solidFill>
            </a:endParaRPr>
          </a:p>
          <a:p>
            <a:pPr algn="ctr"/>
            <a:endParaRPr lang="en-GB" dirty="0">
              <a:solidFill>
                <a:schemeClr val="tx1"/>
              </a:solidFill>
            </a:endParaRPr>
          </a:p>
          <a:p>
            <a:pPr algn="ctr"/>
            <a:endParaRPr lang="en-GB" dirty="0">
              <a:solidFill>
                <a:schemeClr val="tx1"/>
              </a:solidFill>
            </a:endParaRPr>
          </a:p>
          <a:p>
            <a:pPr algn="ctr"/>
            <a:endParaRPr lang="en-GB" dirty="0">
              <a:solidFill>
                <a:schemeClr val="tx1"/>
              </a:solidFill>
            </a:endParaRPr>
          </a:p>
          <a:p>
            <a:pPr algn="ctr"/>
            <a:endParaRPr lang="en-GB" dirty="0">
              <a:solidFill>
                <a:schemeClr val="tx1"/>
              </a:solidFill>
            </a:endParaRPr>
          </a:p>
          <a:p>
            <a:pPr algn="ctr"/>
            <a:endParaRPr lang="en-GB" dirty="0">
              <a:solidFill>
                <a:schemeClr val="tx1"/>
              </a:solidFill>
            </a:endParaRPr>
          </a:p>
          <a:p>
            <a:pPr algn="ctr"/>
            <a:endParaRPr lang="en-GB" dirty="0">
              <a:solidFill>
                <a:schemeClr val="tx1"/>
              </a:solidFill>
            </a:endParaRPr>
          </a:p>
          <a:p>
            <a:pPr algn="ctr"/>
            <a:endParaRPr lang="en-GB" dirty="0">
              <a:solidFill>
                <a:schemeClr val="tx1"/>
              </a:solidFill>
            </a:endParaRPr>
          </a:p>
          <a:p>
            <a:pPr algn="ctr"/>
            <a:endParaRPr lang="en-GB" dirty="0">
              <a:solidFill>
                <a:schemeClr val="tx1"/>
              </a:solidFill>
            </a:endParaRPr>
          </a:p>
          <a:p>
            <a:pPr algn="ctr"/>
            <a:endParaRPr lang="en-GB" dirty="0">
              <a:solidFill>
                <a:schemeClr val="tx1"/>
              </a:solidFill>
            </a:endParaRPr>
          </a:p>
          <a:p>
            <a:pPr algn="ctr"/>
            <a:endParaRPr lang="en-GB" dirty="0">
              <a:solidFill>
                <a:schemeClr val="tx1"/>
              </a:solidFill>
            </a:endParaRPr>
          </a:p>
          <a:p>
            <a:pPr algn="ctr"/>
            <a:endParaRPr lang="en-GB" dirty="0">
              <a:solidFill>
                <a:schemeClr val="tx1"/>
              </a:solidFill>
            </a:endParaRPr>
          </a:p>
          <a:p>
            <a:pPr algn="ctr"/>
            <a:endParaRPr lang="en-GB" dirty="0">
              <a:solidFill>
                <a:schemeClr val="tx1"/>
              </a:solidFill>
            </a:endParaRPr>
          </a:p>
          <a:p>
            <a:pPr algn="ctr"/>
            <a:endParaRPr lang="en-GB" dirty="0">
              <a:solidFill>
                <a:schemeClr val="tx1"/>
              </a:solidFill>
            </a:endParaRPr>
          </a:p>
          <a:p>
            <a:pPr algn="ctr"/>
            <a:endParaRPr lang="en-GB" dirty="0">
              <a:solidFill>
                <a:schemeClr val="tx1"/>
              </a:solidFill>
            </a:endParaRPr>
          </a:p>
          <a:p>
            <a:pPr algn="ctr"/>
            <a:endParaRPr lang="en-GB" dirty="0">
              <a:solidFill>
                <a:schemeClr val="tx1"/>
              </a:solidFill>
            </a:endParaRPr>
          </a:p>
          <a:p>
            <a:pPr algn="ctr"/>
            <a:endParaRPr lang="en-GB" dirty="0">
              <a:solidFill>
                <a:schemeClr val="tx1"/>
              </a:solidFill>
            </a:endParaRPr>
          </a:p>
          <a:p>
            <a:pPr algn="ctr"/>
            <a:endParaRPr lang="en-GB" dirty="0">
              <a:solidFill>
                <a:schemeClr val="tx1"/>
              </a:solidFill>
            </a:endParaRPr>
          </a:p>
        </p:txBody>
      </p:sp>
      <p:grpSp>
        <p:nvGrpSpPr>
          <p:cNvPr id="23" name="Group 22"/>
          <p:cNvGrpSpPr/>
          <p:nvPr/>
        </p:nvGrpSpPr>
        <p:grpSpPr>
          <a:xfrm>
            <a:off x="1547664" y="3921049"/>
            <a:ext cx="914400" cy="914400"/>
            <a:chOff x="1645575" y="3348980"/>
            <a:chExt cx="914400" cy="914400"/>
          </a:xfrm>
        </p:grpSpPr>
        <p:sp>
          <p:nvSpPr>
            <p:cNvPr id="24" name="Oval 23"/>
            <p:cNvSpPr/>
            <p:nvPr/>
          </p:nvSpPr>
          <p:spPr>
            <a:xfrm>
              <a:off x="1645575" y="3348980"/>
              <a:ext cx="914400" cy="914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Flowchart: Connector 24"/>
            <p:cNvSpPr/>
            <p:nvPr/>
          </p:nvSpPr>
          <p:spPr>
            <a:xfrm>
              <a:off x="1763688" y="3728187"/>
              <a:ext cx="228600" cy="2286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Flowchart: Connector 25"/>
            <p:cNvSpPr/>
            <p:nvPr/>
          </p:nvSpPr>
          <p:spPr>
            <a:xfrm>
              <a:off x="1992288" y="3954191"/>
              <a:ext cx="228600" cy="2286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Flowchart: Connector 26"/>
            <p:cNvSpPr/>
            <p:nvPr/>
          </p:nvSpPr>
          <p:spPr>
            <a:xfrm>
              <a:off x="2220888" y="3725591"/>
              <a:ext cx="228600" cy="2286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Flowchart: Connector 27"/>
            <p:cNvSpPr/>
            <p:nvPr/>
          </p:nvSpPr>
          <p:spPr>
            <a:xfrm>
              <a:off x="2045056" y="3445244"/>
              <a:ext cx="228600" cy="2286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9" name="Oval 28"/>
          <p:cNvSpPr/>
          <p:nvPr/>
        </p:nvSpPr>
        <p:spPr>
          <a:xfrm>
            <a:off x="2614464" y="3933056"/>
            <a:ext cx="914400" cy="914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Oval 29"/>
          <p:cNvSpPr/>
          <p:nvPr/>
        </p:nvSpPr>
        <p:spPr>
          <a:xfrm>
            <a:off x="3618355" y="3954760"/>
            <a:ext cx="914400" cy="914400"/>
          </a:xfrm>
          <a:prstGeom prst="ellipse">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ight Arrow 30"/>
          <p:cNvSpPr/>
          <p:nvPr/>
        </p:nvSpPr>
        <p:spPr>
          <a:xfrm>
            <a:off x="4820293" y="4155928"/>
            <a:ext cx="553809"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Oval 31"/>
          <p:cNvSpPr/>
          <p:nvPr/>
        </p:nvSpPr>
        <p:spPr>
          <a:xfrm>
            <a:off x="5622386" y="3921049"/>
            <a:ext cx="914400" cy="914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Flowchart: Connector 32"/>
          <p:cNvSpPr/>
          <p:nvPr/>
        </p:nvSpPr>
        <p:spPr>
          <a:xfrm>
            <a:off x="2699792" y="4239832"/>
            <a:ext cx="228600" cy="228600"/>
          </a:xfrm>
          <a:prstGeom prst="flowChartConnector">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Flowchart: Connector 33"/>
          <p:cNvSpPr/>
          <p:nvPr/>
        </p:nvSpPr>
        <p:spPr>
          <a:xfrm>
            <a:off x="3678388" y="4300256"/>
            <a:ext cx="228600" cy="228600"/>
          </a:xfrm>
          <a:prstGeom prst="flowChartConnector">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Flowchart: Connector 34"/>
          <p:cNvSpPr/>
          <p:nvPr/>
        </p:nvSpPr>
        <p:spPr>
          <a:xfrm>
            <a:off x="3004592" y="4506532"/>
            <a:ext cx="228600" cy="228600"/>
          </a:xfrm>
          <a:prstGeom prst="flowChartConnector">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Flowchart: Connector 35"/>
          <p:cNvSpPr/>
          <p:nvPr/>
        </p:nvSpPr>
        <p:spPr>
          <a:xfrm>
            <a:off x="3233192" y="4191372"/>
            <a:ext cx="228600" cy="228600"/>
          </a:xfrm>
          <a:prstGeom prst="flowChartConnector">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Flowchart: Connector 36"/>
          <p:cNvSpPr/>
          <p:nvPr/>
        </p:nvSpPr>
        <p:spPr>
          <a:xfrm>
            <a:off x="2928392" y="3962772"/>
            <a:ext cx="228600" cy="228600"/>
          </a:xfrm>
          <a:prstGeom prst="flowChartConnector">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Flowchart: Connector 37"/>
          <p:cNvSpPr/>
          <p:nvPr/>
        </p:nvSpPr>
        <p:spPr>
          <a:xfrm>
            <a:off x="5881238" y="4083809"/>
            <a:ext cx="228600" cy="228600"/>
          </a:xfrm>
          <a:prstGeom prst="flowChartConnector">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Flowchart: Connector 38"/>
          <p:cNvSpPr/>
          <p:nvPr/>
        </p:nvSpPr>
        <p:spPr>
          <a:xfrm>
            <a:off x="5869850" y="4479558"/>
            <a:ext cx="228600" cy="2286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Flowchart: Connector 39"/>
          <p:cNvSpPr/>
          <p:nvPr/>
        </p:nvSpPr>
        <p:spPr>
          <a:xfrm>
            <a:off x="6212750" y="4245913"/>
            <a:ext cx="228600" cy="228600"/>
          </a:xfrm>
          <a:prstGeom prst="flowChartConnector">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Flowchart: Connector 40"/>
          <p:cNvSpPr/>
          <p:nvPr/>
        </p:nvSpPr>
        <p:spPr>
          <a:xfrm>
            <a:off x="3969777" y="4579109"/>
            <a:ext cx="228600" cy="228600"/>
          </a:xfrm>
          <a:prstGeom prst="flowChartConnector">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Flowchart: Connector 41"/>
          <p:cNvSpPr/>
          <p:nvPr/>
        </p:nvSpPr>
        <p:spPr>
          <a:xfrm>
            <a:off x="4217125" y="4263949"/>
            <a:ext cx="228600" cy="228600"/>
          </a:xfrm>
          <a:prstGeom prst="flowChartConnector">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Flowchart: Connector 42"/>
          <p:cNvSpPr/>
          <p:nvPr/>
        </p:nvSpPr>
        <p:spPr>
          <a:xfrm>
            <a:off x="3926993" y="4020120"/>
            <a:ext cx="228600" cy="228600"/>
          </a:xfrm>
          <a:prstGeom prst="flowChartConnector">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9429010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683568" y="620688"/>
            <a:ext cx="7773988" cy="658813"/>
          </a:xfrm>
        </p:spPr>
        <p:txBody>
          <a:bodyPr wrap="square" numCol="1" compatLnSpc="1">
            <a:prstTxWarp prst="textNoShape">
              <a:avLst/>
            </a:prstTxWarp>
            <a:normAutofit/>
          </a:bodyPr>
          <a:lstStyle/>
          <a:p>
            <a:r>
              <a:rPr lang="en-GB" sz="3600" dirty="0">
                <a:latin typeface="Arial" charset="0"/>
                <a:ea typeface="ヒラギノ角ゴ Pro W3" charset="-128"/>
                <a:cs typeface="ヒラギノ角ゴ Pro W3" charset="-128"/>
              </a:rPr>
              <a:t>Features of flu</a:t>
            </a:r>
          </a:p>
        </p:txBody>
      </p:sp>
      <p:sp>
        <p:nvSpPr>
          <p:cNvPr id="26627" name="Content Placeholder 2"/>
          <p:cNvSpPr>
            <a:spLocks noGrp="1"/>
          </p:cNvSpPr>
          <p:nvPr>
            <p:ph idx="1"/>
          </p:nvPr>
        </p:nvSpPr>
        <p:spPr>
          <a:xfrm>
            <a:off x="467545" y="1484784"/>
            <a:ext cx="6696744" cy="4536504"/>
          </a:xfrm>
        </p:spPr>
        <p:txBody>
          <a:bodyPr/>
          <a:lstStyle/>
          <a:p>
            <a:pPr marL="444500" lvl="1" indent="-277813">
              <a:lnSpc>
                <a:spcPct val="90000"/>
              </a:lnSpc>
              <a:spcBef>
                <a:spcPct val="0"/>
              </a:spcBef>
              <a:buFont typeface="Arial" charset="0"/>
              <a:buChar char="•"/>
            </a:pPr>
            <a:r>
              <a:rPr lang="en-GB" sz="1600" dirty="0">
                <a:latin typeface="Arial" charset="0"/>
              </a:rPr>
              <a:t>easily  transmitted by large droplets, small-particle aerosols and by hand to mouth/eye contamination from a contaminated surface or respiratory secretions of infected person</a:t>
            </a:r>
          </a:p>
          <a:p>
            <a:pPr marL="166687" lvl="1" indent="0">
              <a:lnSpc>
                <a:spcPct val="90000"/>
              </a:lnSpc>
              <a:spcBef>
                <a:spcPct val="0"/>
              </a:spcBef>
            </a:pPr>
            <a:endParaRPr lang="en-GB" sz="1600" dirty="0">
              <a:latin typeface="Arial" charset="0"/>
            </a:endParaRPr>
          </a:p>
          <a:p>
            <a:pPr marL="452437" lvl="1" indent="-285750">
              <a:lnSpc>
                <a:spcPct val="90000"/>
              </a:lnSpc>
              <a:spcBef>
                <a:spcPct val="0"/>
              </a:spcBef>
              <a:buFont typeface="Arial" panose="020B0604020202020204" pitchFamily="34" charset="0"/>
              <a:buChar char="•"/>
            </a:pPr>
            <a:r>
              <a:rPr lang="en-GB" sz="1600" dirty="0">
                <a:latin typeface="Arial" charset="0"/>
              </a:rPr>
              <a:t>people with mild or no symptoms can still infect others</a:t>
            </a:r>
          </a:p>
          <a:p>
            <a:pPr marL="444500" lvl="1" indent="-277813">
              <a:lnSpc>
                <a:spcPct val="90000"/>
              </a:lnSpc>
              <a:spcBef>
                <a:spcPct val="0"/>
              </a:spcBef>
              <a:buFont typeface="Arial" charset="0"/>
              <a:buChar char="•"/>
            </a:pPr>
            <a:endParaRPr lang="en-GB" sz="1600" dirty="0">
              <a:latin typeface="Arial" charset="0"/>
            </a:endParaRPr>
          </a:p>
          <a:p>
            <a:pPr marL="444500" lvl="1" indent="-277813">
              <a:lnSpc>
                <a:spcPct val="90000"/>
              </a:lnSpc>
              <a:spcBef>
                <a:spcPct val="0"/>
              </a:spcBef>
              <a:buFont typeface="Arial" charset="0"/>
              <a:buChar char="•"/>
            </a:pPr>
            <a:r>
              <a:rPr lang="en-GB" sz="1600" dirty="0">
                <a:latin typeface="Arial" charset="0"/>
              </a:rPr>
              <a:t>incubation period 1-5 days (average 2-3 days) though may be longer especially in people with immune deficiency</a:t>
            </a:r>
          </a:p>
          <a:p>
            <a:pPr marL="444500" lvl="1" indent="-277813">
              <a:lnSpc>
                <a:spcPct val="90000"/>
              </a:lnSpc>
              <a:spcBef>
                <a:spcPct val="0"/>
              </a:spcBef>
            </a:pPr>
            <a:endParaRPr lang="en-GB" sz="1600" dirty="0">
              <a:latin typeface="Arial" charset="0"/>
            </a:endParaRPr>
          </a:p>
          <a:p>
            <a:pPr marL="444500" lvl="1" indent="-277813">
              <a:lnSpc>
                <a:spcPct val="90000"/>
              </a:lnSpc>
              <a:spcBef>
                <a:spcPct val="0"/>
              </a:spcBef>
            </a:pPr>
            <a:r>
              <a:rPr lang="en-GB" sz="1600" b="1" dirty="0">
                <a:latin typeface="Arial" charset="0"/>
              </a:rPr>
              <a:t>Common symptoms include:</a:t>
            </a:r>
          </a:p>
          <a:p>
            <a:pPr marL="444500" lvl="1" indent="-277813">
              <a:lnSpc>
                <a:spcPct val="90000"/>
              </a:lnSpc>
              <a:spcBef>
                <a:spcPct val="0"/>
              </a:spcBef>
            </a:pPr>
            <a:endParaRPr lang="en-GB" sz="1600" b="1" dirty="0">
              <a:latin typeface="Arial" charset="0"/>
            </a:endParaRPr>
          </a:p>
          <a:p>
            <a:pPr marL="444500" lvl="1" indent="-277813">
              <a:lnSpc>
                <a:spcPct val="90000"/>
              </a:lnSpc>
              <a:spcBef>
                <a:spcPct val="0"/>
              </a:spcBef>
              <a:buFont typeface="Arial" charset="0"/>
              <a:buChar char="•"/>
            </a:pPr>
            <a:r>
              <a:rPr lang="en-GB" sz="1600" dirty="0">
                <a:latin typeface="Arial" charset="0"/>
              </a:rPr>
              <a:t>sudden onset of fever, chills, headache, muscle and joint pain and extreme fatigue</a:t>
            </a:r>
          </a:p>
          <a:p>
            <a:pPr marL="444500" lvl="1" indent="-277813">
              <a:lnSpc>
                <a:spcPct val="90000"/>
              </a:lnSpc>
              <a:spcBef>
                <a:spcPct val="0"/>
              </a:spcBef>
              <a:buFont typeface="Arial" charset="0"/>
              <a:buChar char="•"/>
            </a:pPr>
            <a:endParaRPr lang="en-GB" sz="1600" dirty="0">
              <a:latin typeface="Arial" charset="0"/>
            </a:endParaRPr>
          </a:p>
          <a:p>
            <a:pPr marL="444500" lvl="1" indent="-277813">
              <a:lnSpc>
                <a:spcPct val="90000"/>
              </a:lnSpc>
              <a:spcBef>
                <a:spcPct val="0"/>
              </a:spcBef>
              <a:buFont typeface="Arial" charset="0"/>
              <a:buChar char="•"/>
            </a:pPr>
            <a:r>
              <a:rPr lang="en-GB" sz="1600" dirty="0">
                <a:latin typeface="Arial" charset="0"/>
              </a:rPr>
              <a:t>dry cough, sore throat and stuffy nose</a:t>
            </a:r>
          </a:p>
          <a:p>
            <a:pPr marL="444500" lvl="1" indent="-277813">
              <a:lnSpc>
                <a:spcPct val="90000"/>
              </a:lnSpc>
              <a:spcBef>
                <a:spcPct val="0"/>
              </a:spcBef>
            </a:pPr>
            <a:endParaRPr lang="en-GB" sz="1600" dirty="0">
              <a:latin typeface="Arial" charset="0"/>
            </a:endParaRPr>
          </a:p>
          <a:p>
            <a:pPr marL="444500" lvl="1" indent="-277813">
              <a:lnSpc>
                <a:spcPct val="90000"/>
              </a:lnSpc>
              <a:spcBef>
                <a:spcPct val="0"/>
              </a:spcBef>
              <a:buFont typeface="Arial" charset="0"/>
              <a:buChar char="•"/>
            </a:pPr>
            <a:r>
              <a:rPr lang="en-GB" sz="1600" dirty="0">
                <a:latin typeface="Arial" charset="0"/>
              </a:rPr>
              <a:t>in young children gastrointestinal symptoms such as vomiting and diarrhoea may be seen</a:t>
            </a:r>
          </a:p>
          <a:p>
            <a:pPr marL="444500" lvl="1" indent="-277813">
              <a:lnSpc>
                <a:spcPct val="90000"/>
              </a:lnSpc>
              <a:spcBef>
                <a:spcPct val="0"/>
              </a:spcBef>
            </a:pPr>
            <a:endParaRPr lang="en-GB" sz="1600" dirty="0">
              <a:latin typeface="Arial" charset="0"/>
            </a:endParaRPr>
          </a:p>
        </p:txBody>
      </p:sp>
      <p:sp>
        <p:nvSpPr>
          <p:cNvPr id="4" name="Slide Number Placeholder 3"/>
          <p:cNvSpPr>
            <a:spLocks noGrp="1"/>
          </p:cNvSpPr>
          <p:nvPr>
            <p:ph type="sldNum" sz="quarter" idx="10"/>
          </p:nvPr>
        </p:nvSpPr>
        <p:spPr>
          <a:xfrm>
            <a:off x="-2015" y="6308725"/>
            <a:ext cx="9144000" cy="549275"/>
          </a:xfrm>
        </p:spPr>
        <p:txBody>
          <a:bodyPr/>
          <a:lstStyle/>
          <a:p>
            <a:pPr>
              <a:defRPr/>
            </a:pPr>
            <a:r>
              <a:rPr lang="en-US" dirty="0"/>
              <a:t>  </a:t>
            </a:r>
            <a:fld id="{2565FA6D-D4C8-4C4C-AC4B-3269734D34D8}" type="slidenum">
              <a:rPr lang="en-US" smtClean="0"/>
              <a:pPr>
                <a:defRPr/>
              </a:pPr>
              <a:t>12</a:t>
            </a:fld>
            <a:endParaRPr lang="en-US" dirty="0"/>
          </a:p>
        </p:txBody>
      </p:sp>
      <p:sp>
        <p:nvSpPr>
          <p:cNvPr id="5" name="Footer Placeholder 4"/>
          <p:cNvSpPr>
            <a:spLocks noGrp="1"/>
          </p:cNvSpPr>
          <p:nvPr>
            <p:ph type="ftr" sz="quarter" idx="4294967295"/>
          </p:nvPr>
        </p:nvSpPr>
        <p:spPr>
          <a:xfrm>
            <a:off x="900113" y="6308725"/>
            <a:ext cx="8064375" cy="549275"/>
          </a:xfrm>
        </p:spPr>
        <p:txBody>
          <a:bodyPr/>
          <a:lstStyle/>
          <a:p>
            <a:pPr>
              <a:defRPr/>
            </a:pPr>
            <a:r>
              <a:rPr lang="en-GB" dirty="0"/>
              <a:t>The national childhood flu immunisation programme 2020/21</a:t>
            </a:r>
            <a:endParaRPr lang="en-US" dirty="0"/>
          </a:p>
        </p:txBody>
      </p:sp>
    </p:spTree>
    <p:extLst>
      <p:ext uri="{BB962C8B-B14F-4D97-AF65-F5344CB8AC3E}">
        <p14:creationId xmlns:p14="http://schemas.microsoft.com/office/powerpoint/2010/main" val="5951844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395536" y="620688"/>
            <a:ext cx="6624191" cy="647923"/>
          </a:xfrm>
        </p:spPr>
        <p:txBody>
          <a:bodyPr wrap="square" numCol="1" compatLnSpc="1">
            <a:prstTxWarp prst="textNoShape">
              <a:avLst/>
            </a:prstTxWarp>
          </a:bodyPr>
          <a:lstStyle/>
          <a:p>
            <a:r>
              <a:rPr lang="en-GB" sz="3600" dirty="0">
                <a:latin typeface="Arial" charset="0"/>
                <a:ea typeface="ヒラギノ角ゴ Pro W3" charset="-128"/>
                <a:cs typeface="ヒラギノ角ゴ Pro W3" charset="-128"/>
              </a:rPr>
              <a:t>Possible complications of flu</a:t>
            </a:r>
          </a:p>
        </p:txBody>
      </p:sp>
      <p:sp>
        <p:nvSpPr>
          <p:cNvPr id="27651" name="Content Placeholder 2"/>
          <p:cNvSpPr>
            <a:spLocks noGrp="1"/>
          </p:cNvSpPr>
          <p:nvPr>
            <p:ph idx="1"/>
          </p:nvPr>
        </p:nvSpPr>
        <p:spPr>
          <a:xfrm>
            <a:off x="395536" y="1340768"/>
            <a:ext cx="8136904" cy="4752528"/>
          </a:xfrm>
        </p:spPr>
        <p:txBody>
          <a:bodyPr/>
          <a:lstStyle/>
          <a:p>
            <a:pPr>
              <a:spcAft>
                <a:spcPts val="1200"/>
              </a:spcAft>
            </a:pPr>
            <a:r>
              <a:rPr lang="en-GB" sz="1600" b="1" dirty="0">
                <a:latin typeface="Arial" charset="0"/>
                <a:ea typeface="ヒラギノ角ゴ Pro W3" charset="-128"/>
                <a:cs typeface="ヒラギノ角ゴ Pro W3" charset="-128"/>
              </a:rPr>
              <a:t>Common:</a:t>
            </a:r>
          </a:p>
          <a:p>
            <a:pPr marL="342900" lvl="1">
              <a:lnSpc>
                <a:spcPct val="90000"/>
              </a:lnSpc>
              <a:spcBef>
                <a:spcPct val="0"/>
              </a:spcBef>
              <a:spcAft>
                <a:spcPts val="600"/>
              </a:spcAft>
              <a:buFont typeface="Arial" charset="0"/>
              <a:buChar char="•"/>
            </a:pPr>
            <a:r>
              <a:rPr lang="en-GB" sz="1600" dirty="0">
                <a:latin typeface="Arial" charset="0"/>
              </a:rPr>
              <a:t>bronchitis</a:t>
            </a:r>
          </a:p>
          <a:p>
            <a:pPr marL="342900" lvl="1">
              <a:lnSpc>
                <a:spcPct val="90000"/>
              </a:lnSpc>
              <a:spcBef>
                <a:spcPct val="0"/>
              </a:spcBef>
              <a:spcAft>
                <a:spcPts val="600"/>
              </a:spcAft>
              <a:buFont typeface="Arial" charset="0"/>
              <a:buChar char="•"/>
            </a:pPr>
            <a:r>
              <a:rPr lang="en-GB" sz="1600" dirty="0">
                <a:latin typeface="Arial" charset="0"/>
              </a:rPr>
              <a:t>otitis media (children), sinusitis</a:t>
            </a:r>
          </a:p>
          <a:p>
            <a:pPr marL="342900" lvl="1">
              <a:lnSpc>
                <a:spcPct val="90000"/>
              </a:lnSpc>
              <a:spcBef>
                <a:spcPct val="0"/>
              </a:spcBef>
              <a:spcAft>
                <a:spcPts val="600"/>
              </a:spcAft>
              <a:buFont typeface="Arial" charset="0"/>
              <a:buChar char="•"/>
            </a:pPr>
            <a:r>
              <a:rPr lang="en-GB" sz="1600" dirty="0">
                <a:latin typeface="Arial" charset="0"/>
              </a:rPr>
              <a:t>secondary bacterial pneumonia</a:t>
            </a:r>
            <a:endParaRPr lang="en-GB" sz="1600" dirty="0">
              <a:latin typeface="Arial" charset="0"/>
              <a:ea typeface="ヒラギノ角ゴ Pro W3" charset="-128"/>
              <a:cs typeface="ヒラギノ角ゴ Pro W3" charset="-128"/>
            </a:endParaRPr>
          </a:p>
          <a:p>
            <a:pPr>
              <a:spcAft>
                <a:spcPts val="1200"/>
              </a:spcAft>
            </a:pPr>
            <a:r>
              <a:rPr lang="en-GB" sz="1600" b="1" dirty="0">
                <a:latin typeface="Arial" charset="0"/>
                <a:ea typeface="ヒラギノ角ゴ Pro W3" charset="-128"/>
                <a:cs typeface="ヒラギノ角ゴ Pro W3" charset="-128"/>
              </a:rPr>
              <a:t>Less common:</a:t>
            </a:r>
          </a:p>
          <a:p>
            <a:pPr marL="342900" lvl="1">
              <a:lnSpc>
                <a:spcPct val="90000"/>
              </a:lnSpc>
              <a:spcBef>
                <a:spcPct val="0"/>
              </a:spcBef>
              <a:spcAft>
                <a:spcPts val="600"/>
              </a:spcAft>
              <a:buFont typeface="Arial" charset="0"/>
              <a:buChar char="•"/>
            </a:pPr>
            <a:r>
              <a:rPr lang="en-GB" sz="1600" dirty="0">
                <a:latin typeface="Arial" charset="0"/>
              </a:rPr>
              <a:t>meningitis, encephalitis, meningoencephalitis</a:t>
            </a:r>
          </a:p>
          <a:p>
            <a:pPr marL="342900" lvl="1">
              <a:lnSpc>
                <a:spcPct val="90000"/>
              </a:lnSpc>
              <a:spcBef>
                <a:spcPct val="0"/>
              </a:spcBef>
              <a:spcAft>
                <a:spcPts val="600"/>
              </a:spcAft>
              <a:buFont typeface="Arial" charset="0"/>
              <a:buChar char="•"/>
            </a:pPr>
            <a:r>
              <a:rPr lang="en-GB" sz="1600" dirty="0">
                <a:latin typeface="Arial" charset="0"/>
              </a:rPr>
              <a:t>primary influenza pneumonia</a:t>
            </a:r>
          </a:p>
          <a:p>
            <a:pPr marL="166687" lvl="1" indent="0">
              <a:lnSpc>
                <a:spcPct val="90000"/>
              </a:lnSpc>
              <a:spcBef>
                <a:spcPct val="0"/>
              </a:spcBef>
              <a:spcAft>
                <a:spcPts val="600"/>
              </a:spcAft>
            </a:pPr>
            <a:endParaRPr lang="en-GB" sz="1600" dirty="0">
              <a:latin typeface="Arial" charset="0"/>
            </a:endParaRPr>
          </a:p>
          <a:p>
            <a:pPr marL="0" indent="0">
              <a:spcBef>
                <a:spcPct val="0"/>
              </a:spcBef>
              <a:spcAft>
                <a:spcPts val="600"/>
              </a:spcAft>
            </a:pPr>
            <a:r>
              <a:rPr lang="en-GB" sz="1600" b="1" dirty="0">
                <a:latin typeface="Arial" charset="0"/>
              </a:rPr>
              <a:t>Risk of most serious illness is higher in </a:t>
            </a:r>
          </a:p>
          <a:p>
            <a:pPr marL="568325" lvl="3" indent="-285750">
              <a:spcBef>
                <a:spcPct val="0"/>
              </a:spcBef>
              <a:spcAft>
                <a:spcPts val="600"/>
              </a:spcAft>
            </a:pPr>
            <a:r>
              <a:rPr lang="en-GB" dirty="0">
                <a:latin typeface="Arial" charset="0"/>
              </a:rPr>
              <a:t>children under six months </a:t>
            </a:r>
          </a:p>
          <a:p>
            <a:pPr marL="568325" lvl="3" indent="-285750">
              <a:spcBef>
                <a:spcPct val="0"/>
              </a:spcBef>
              <a:spcAft>
                <a:spcPts val="600"/>
              </a:spcAft>
            </a:pPr>
            <a:r>
              <a:rPr lang="en-GB" dirty="0">
                <a:latin typeface="Arial" charset="0"/>
              </a:rPr>
              <a:t>older people</a:t>
            </a:r>
          </a:p>
          <a:p>
            <a:pPr marL="568325" lvl="3" indent="-285750">
              <a:spcBef>
                <a:spcPct val="0"/>
              </a:spcBef>
              <a:spcAft>
                <a:spcPts val="600"/>
              </a:spcAft>
            </a:pPr>
            <a:r>
              <a:rPr lang="en-GB" dirty="0">
                <a:latin typeface="Arial" charset="0"/>
              </a:rPr>
              <a:t>those with underlying health conditions such as respiratory disease, cardiac disease, long-term neurological conditions or immunosuppression</a:t>
            </a:r>
          </a:p>
          <a:p>
            <a:pPr marL="568325" lvl="3" indent="-285750">
              <a:spcBef>
                <a:spcPct val="0"/>
              </a:spcBef>
              <a:spcAft>
                <a:spcPts val="600"/>
              </a:spcAft>
            </a:pPr>
            <a:r>
              <a:rPr lang="en-GB" dirty="0">
                <a:latin typeface="Arial" charset="0"/>
              </a:rPr>
              <a:t>pregnant women </a:t>
            </a:r>
            <a:r>
              <a:rPr lang="en-GB" dirty="0"/>
              <a:t> (flu during pregnancy may be associated with perinatal mortality, prematurity, smaller neonatal size and lower birth weight)</a:t>
            </a:r>
            <a:endParaRPr lang="en-GB" dirty="0">
              <a:latin typeface="Arial" charset="0"/>
            </a:endParaRPr>
          </a:p>
          <a:p>
            <a:pPr marL="0" indent="0">
              <a:spcBef>
                <a:spcPct val="0"/>
              </a:spcBef>
              <a:spcAft>
                <a:spcPts val="600"/>
              </a:spcAft>
            </a:pPr>
            <a:endParaRPr lang="en-GB" sz="1600" dirty="0">
              <a:latin typeface="Arial" charset="0"/>
            </a:endParaRPr>
          </a:p>
          <a:p>
            <a:pPr marL="0" indent="0">
              <a:spcBef>
                <a:spcPct val="0"/>
              </a:spcBef>
              <a:spcAft>
                <a:spcPts val="600"/>
              </a:spcAft>
            </a:pPr>
            <a:r>
              <a:rPr lang="en-GB" sz="1600" dirty="0">
                <a:latin typeface="Arial" charset="0"/>
                <a:ea typeface="ヒラギノ角ゴ Pro W3" charset="-128"/>
                <a:cs typeface="ヒラギノ角ゴ Pro W3" charset="-128"/>
              </a:rPr>
              <a:t> </a:t>
            </a:r>
          </a:p>
        </p:txBody>
      </p:sp>
      <p:sp>
        <p:nvSpPr>
          <p:cNvPr id="4" name="Slide Number Placeholder 3"/>
          <p:cNvSpPr>
            <a:spLocks noGrp="1"/>
          </p:cNvSpPr>
          <p:nvPr>
            <p:ph type="sldNum" sz="quarter" idx="10"/>
          </p:nvPr>
        </p:nvSpPr>
        <p:spPr>
          <a:xfrm>
            <a:off x="-2015" y="6308725"/>
            <a:ext cx="9144000" cy="549275"/>
          </a:xfrm>
        </p:spPr>
        <p:txBody>
          <a:bodyPr/>
          <a:lstStyle/>
          <a:p>
            <a:pPr>
              <a:defRPr/>
            </a:pPr>
            <a:r>
              <a:rPr lang="en-US" dirty="0"/>
              <a:t>  </a:t>
            </a:r>
            <a:fld id="{2565FA6D-D4C8-4C4C-AC4B-3269734D34D8}" type="slidenum">
              <a:rPr lang="en-US" smtClean="0"/>
              <a:pPr>
                <a:defRPr/>
              </a:pPr>
              <a:t>13</a:t>
            </a:fld>
            <a:endParaRPr lang="en-US" dirty="0"/>
          </a:p>
        </p:txBody>
      </p:sp>
      <p:sp>
        <p:nvSpPr>
          <p:cNvPr id="5" name="Footer Placeholder 4"/>
          <p:cNvSpPr>
            <a:spLocks noGrp="1"/>
          </p:cNvSpPr>
          <p:nvPr>
            <p:ph type="ftr" sz="quarter" idx="4294967295"/>
          </p:nvPr>
        </p:nvSpPr>
        <p:spPr>
          <a:xfrm>
            <a:off x="900113" y="6308725"/>
            <a:ext cx="8064375" cy="549275"/>
          </a:xfrm>
        </p:spPr>
        <p:txBody>
          <a:bodyPr/>
          <a:lstStyle/>
          <a:p>
            <a:pPr>
              <a:defRPr/>
            </a:pPr>
            <a:r>
              <a:rPr lang="en-GB" dirty="0">
                <a:ea typeface="ヒラギノ角ゴ Pro W3" charset="-128"/>
                <a:cs typeface="ヒラギノ角ゴ Pro W3" charset="-128"/>
              </a:rPr>
              <a:t>The national childhood  flu immunisation programme 2020/21</a:t>
            </a:r>
            <a:endParaRPr lang="en-US" dirty="0">
              <a:solidFill>
                <a:prstClr val="white"/>
              </a:solidFill>
            </a:endParaRPr>
          </a:p>
        </p:txBody>
      </p:sp>
    </p:spTree>
    <p:extLst>
      <p:ext uri="{BB962C8B-B14F-4D97-AF65-F5344CB8AC3E}">
        <p14:creationId xmlns:p14="http://schemas.microsoft.com/office/powerpoint/2010/main" val="11919583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332656"/>
            <a:ext cx="4158016" cy="648072"/>
          </a:xfrm>
        </p:spPr>
        <p:txBody>
          <a:bodyPr/>
          <a:lstStyle/>
          <a:p>
            <a:r>
              <a:rPr lang="en-GB" dirty="0"/>
              <a:t>Flu epidemiology </a:t>
            </a:r>
          </a:p>
        </p:txBody>
      </p:sp>
      <p:sp>
        <p:nvSpPr>
          <p:cNvPr id="4" name="Slide Number Placeholder 3"/>
          <p:cNvSpPr>
            <a:spLocks noGrp="1"/>
          </p:cNvSpPr>
          <p:nvPr>
            <p:ph type="sldNum" sz="quarter" idx="10"/>
          </p:nvPr>
        </p:nvSpPr>
        <p:spPr/>
        <p:txBody>
          <a:bodyPr/>
          <a:lstStyle/>
          <a:p>
            <a:pPr>
              <a:defRPr/>
            </a:pPr>
            <a:r>
              <a:rPr lang="en-US" dirty="0"/>
              <a:t>  </a:t>
            </a:r>
            <a:fld id="{2565FA6D-D4C8-4C4C-AC4B-3269734D34D8}" type="slidenum">
              <a:rPr lang="en-US" smtClean="0"/>
              <a:pPr>
                <a:defRPr/>
              </a:pPr>
              <a:t>14</a:t>
            </a:fld>
            <a:endParaRPr lang="en-US" dirty="0"/>
          </a:p>
        </p:txBody>
      </p:sp>
      <p:sp>
        <p:nvSpPr>
          <p:cNvPr id="7" name="TextBox 6"/>
          <p:cNvSpPr txBox="1"/>
          <p:nvPr/>
        </p:nvSpPr>
        <p:spPr>
          <a:xfrm>
            <a:off x="107504" y="5715422"/>
            <a:ext cx="6192688" cy="584775"/>
          </a:xfrm>
          <a:prstGeom prst="rect">
            <a:avLst/>
          </a:prstGeom>
          <a:noFill/>
        </p:spPr>
        <p:txBody>
          <a:bodyPr wrap="square" rtlCol="0">
            <a:spAutoFit/>
          </a:bodyPr>
          <a:lstStyle/>
          <a:p>
            <a:r>
              <a:rPr lang="en-GB" sz="1600" b="1" dirty="0"/>
              <a:t>Weekly all age GP influenza-like illness rates for 2019/20 and past seasons, England (RCGP)</a:t>
            </a:r>
            <a:endParaRPr lang="en-GB" b="1" dirty="0"/>
          </a:p>
        </p:txBody>
      </p:sp>
      <p:sp>
        <p:nvSpPr>
          <p:cNvPr id="9" name="TextBox 8"/>
          <p:cNvSpPr txBox="1"/>
          <p:nvPr/>
        </p:nvSpPr>
        <p:spPr>
          <a:xfrm>
            <a:off x="5914310" y="1058818"/>
            <a:ext cx="3024336" cy="4585871"/>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GB" sz="1600" dirty="0"/>
              <a:t>Flu activity usually between September to March (weeks 37 and 15)</a:t>
            </a:r>
          </a:p>
          <a:p>
            <a:pPr marL="285750" indent="-285750">
              <a:spcAft>
                <a:spcPts val="600"/>
              </a:spcAft>
              <a:buFont typeface="Arial" panose="020B0604020202020204" pitchFamily="34" charset="0"/>
              <a:buChar char="•"/>
            </a:pPr>
            <a:r>
              <a:rPr lang="en-GB" sz="1600" dirty="0"/>
              <a:t>impact of flu varies each year: low levels of flu seen in the community in 2019/20 season </a:t>
            </a:r>
          </a:p>
          <a:p>
            <a:pPr marL="285750" indent="-285750">
              <a:spcAft>
                <a:spcPts val="600"/>
              </a:spcAft>
              <a:buFont typeface="Arial" panose="020B0604020202020204" pitchFamily="34" charset="0"/>
              <a:buChar char="•"/>
            </a:pPr>
            <a:r>
              <a:rPr lang="en-GB" sz="1600" dirty="0">
                <a:solidFill>
                  <a:prstClr val="black"/>
                </a:solidFill>
                <a:latin typeface="Arial" pitchFamily="34" charset="0"/>
              </a:rPr>
              <a:t>Influenza A(H3N2) dominated the season</a:t>
            </a:r>
          </a:p>
          <a:p>
            <a:pPr marL="285750" indent="-285750">
              <a:spcAft>
                <a:spcPts val="600"/>
              </a:spcAft>
              <a:buFont typeface="Arial" panose="020B0604020202020204" pitchFamily="34" charset="0"/>
              <a:buChar char="•"/>
            </a:pPr>
            <a:r>
              <a:rPr lang="en-GB" sz="1600" dirty="0">
                <a:latin typeface="Arial" panose="020B0604020202020204" pitchFamily="34" charset="0"/>
                <a:ea typeface="Calibri" panose="020F0502020204030204" pitchFamily="34" charset="0"/>
              </a:rPr>
              <a:t>peak admission rates to hospital and ICU/HDU with flu were similar or lower than seen in the 2018/19 and 2017/18 seasons but higher than all other seasons since 2010/11</a:t>
            </a:r>
            <a:endParaRPr lang="en-GB" sz="1600" dirty="0">
              <a:highlight>
                <a:srgbClr val="FFFF00"/>
              </a:highlight>
            </a:endParaRPr>
          </a:p>
          <a:p>
            <a:pPr marL="285750" indent="-285750">
              <a:spcAft>
                <a:spcPts val="600"/>
              </a:spcAft>
              <a:buFont typeface="Arial" panose="020B0604020202020204" pitchFamily="34" charset="0"/>
              <a:buChar char="•"/>
            </a:pPr>
            <a:endParaRPr lang="en-GB" sz="1600" dirty="0">
              <a:highlight>
                <a:srgbClr val="FFFF00"/>
              </a:highlight>
            </a:endParaRPr>
          </a:p>
        </p:txBody>
      </p:sp>
      <p:sp>
        <p:nvSpPr>
          <p:cNvPr id="8" name="Footer Placeholder 4"/>
          <p:cNvSpPr txBox="1">
            <a:spLocks/>
          </p:cNvSpPr>
          <p:nvPr/>
        </p:nvSpPr>
        <p:spPr>
          <a:xfrm>
            <a:off x="900113" y="6308725"/>
            <a:ext cx="8064375" cy="549275"/>
          </a:xfrm>
          <a:prstGeom prst="rect">
            <a:avLst/>
          </a:prstGeom>
        </p:spPr>
        <p:txBody>
          <a:bodyPr vert="horz" lIns="0" tIns="0" rIns="0" bIns="0" rtlCol="0" anchor="ctr"/>
          <a:lstStyle>
            <a:defPPr>
              <a:defRPr lang="en-US"/>
            </a:defPPr>
            <a:lvl1pPr algn="l" rtl="0" fontAlgn="auto">
              <a:spcBef>
                <a:spcPts val="0"/>
              </a:spcBef>
              <a:spcAft>
                <a:spcPts val="0"/>
              </a:spcAft>
              <a:defRPr sz="1200" kern="1200" baseline="0">
                <a:solidFill>
                  <a:schemeClr val="bg1"/>
                </a:solidFill>
                <a:latin typeface="Arial" pitchFamily="34" charset="0"/>
                <a:ea typeface="+mn-ea"/>
                <a:cs typeface="+mn-cs"/>
              </a:defRPr>
            </a:lvl1pPr>
            <a:lvl2pPr marL="4572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2pPr>
            <a:lvl3pPr marL="9144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3pPr>
            <a:lvl4pPr marL="13716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4pPr>
            <a:lvl5pPr marL="18288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5pPr>
            <a:lvl6pPr marL="22860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6pPr>
            <a:lvl7pPr marL="27432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7pPr>
            <a:lvl8pPr marL="32004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8pPr>
            <a:lvl9pPr marL="36576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9pPr>
          </a:lstStyle>
          <a:p>
            <a:pPr>
              <a:defRPr/>
            </a:pPr>
            <a:r>
              <a:rPr lang="en-GB" dirty="0"/>
              <a:t>The national childhood flu immunisation programme 2020/21</a:t>
            </a:r>
            <a:endParaRPr lang="en-US" dirty="0"/>
          </a:p>
        </p:txBody>
      </p:sp>
      <p:pic>
        <p:nvPicPr>
          <p:cNvPr id="10" name="Content Placeholder 9">
            <a:extLst>
              <a:ext uri="{FF2B5EF4-FFF2-40B4-BE49-F238E27FC236}">
                <a16:creationId xmlns:a16="http://schemas.microsoft.com/office/drawing/2014/main" id="{4004B94C-C3D3-4619-BB90-55C48FFF5E8A}"/>
              </a:ext>
            </a:extLst>
          </p:cNvPr>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66192" y="959793"/>
            <a:ext cx="5419951" cy="3663880"/>
          </a:xfrm>
          <a:prstGeom prst="rect">
            <a:avLst/>
          </a:prstGeom>
          <a:noFill/>
          <a:ln>
            <a:noFill/>
          </a:ln>
        </p:spPr>
      </p:pic>
      <p:pic>
        <p:nvPicPr>
          <p:cNvPr id="12" name="Picture 11">
            <a:extLst>
              <a:ext uri="{FF2B5EF4-FFF2-40B4-BE49-F238E27FC236}">
                <a16:creationId xmlns:a16="http://schemas.microsoft.com/office/drawing/2014/main" id="{829A6FE4-8475-4D04-9269-A84285511C8D}"/>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137989" y="4534074"/>
            <a:ext cx="5727700" cy="1110615"/>
          </a:xfrm>
          <a:prstGeom prst="rect">
            <a:avLst/>
          </a:prstGeom>
          <a:noFill/>
          <a:ln>
            <a:noFill/>
          </a:ln>
        </p:spPr>
      </p:pic>
      <p:sp>
        <p:nvSpPr>
          <p:cNvPr id="6" name="TextBox 5">
            <a:extLst>
              <a:ext uri="{FF2B5EF4-FFF2-40B4-BE49-F238E27FC236}">
                <a16:creationId xmlns:a16="http://schemas.microsoft.com/office/drawing/2014/main" id="{BE55417D-E921-4C2F-A935-327E52EF76B0}"/>
              </a:ext>
            </a:extLst>
          </p:cNvPr>
          <p:cNvSpPr txBox="1"/>
          <p:nvPr/>
        </p:nvSpPr>
        <p:spPr>
          <a:xfrm>
            <a:off x="3347864" y="1607865"/>
            <a:ext cx="1800200" cy="1200329"/>
          </a:xfrm>
          <a:prstGeom prst="rect">
            <a:avLst/>
          </a:prstGeom>
          <a:noFill/>
        </p:spPr>
        <p:txBody>
          <a:bodyPr wrap="square" rtlCol="0">
            <a:spAutoFit/>
          </a:bodyPr>
          <a:lstStyle/>
          <a:p>
            <a:r>
              <a:rPr lang="en-GB" dirty="0">
                <a:solidFill>
                  <a:srgbClr val="00B0F0"/>
                </a:solidFill>
              </a:rPr>
              <a:t>- </a:t>
            </a:r>
            <a:r>
              <a:rPr lang="en-GB" sz="1200" dirty="0"/>
              <a:t>2010-11</a:t>
            </a:r>
          </a:p>
          <a:p>
            <a:r>
              <a:rPr lang="en-GB" dirty="0">
                <a:solidFill>
                  <a:schemeClr val="accent5"/>
                </a:solidFill>
              </a:rPr>
              <a:t>- </a:t>
            </a:r>
            <a:r>
              <a:rPr lang="en-GB" sz="1200" dirty="0"/>
              <a:t>2018-19</a:t>
            </a:r>
          </a:p>
          <a:p>
            <a:r>
              <a:rPr lang="en-GB" dirty="0"/>
              <a:t>- </a:t>
            </a:r>
            <a:r>
              <a:rPr lang="en-GB" sz="1200" dirty="0"/>
              <a:t>2019-20</a:t>
            </a:r>
            <a:endParaRPr lang="en-GB" dirty="0"/>
          </a:p>
        </p:txBody>
      </p:sp>
    </p:spTree>
    <p:extLst>
      <p:ext uri="{BB962C8B-B14F-4D97-AF65-F5344CB8AC3E}">
        <p14:creationId xmlns:p14="http://schemas.microsoft.com/office/powerpoint/2010/main" val="15505485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471641" y="275426"/>
            <a:ext cx="7773988" cy="731143"/>
          </a:xfrm>
        </p:spPr>
        <p:txBody>
          <a:bodyPr wrap="square" numCol="1" compatLnSpc="1">
            <a:prstTxWarp prst="textNoShape">
              <a:avLst/>
            </a:prstTxWarp>
            <a:noAutofit/>
          </a:bodyPr>
          <a:lstStyle/>
          <a:p>
            <a:r>
              <a:rPr lang="en-GB" sz="3600" dirty="0">
                <a:latin typeface="Arial" charset="0"/>
                <a:ea typeface="ヒラギノ角ゴ Pro W3" charset="-128"/>
                <a:cs typeface="ヒラギノ角ゴ Pro W3" charset="-128"/>
              </a:rPr>
              <a:t>UK flu vaccination programme </a:t>
            </a:r>
            <a:br>
              <a:rPr lang="en-GB" sz="3600" dirty="0">
                <a:latin typeface="Arial" charset="0"/>
                <a:ea typeface="ヒラギノ角ゴ Pro W3" charset="-128"/>
                <a:cs typeface="ヒラギノ角ゴ Pro W3" charset="-128"/>
              </a:rPr>
            </a:br>
            <a:endParaRPr lang="en-GB" sz="3600" dirty="0">
              <a:latin typeface="Arial" charset="0"/>
              <a:ea typeface="ヒラギノ角ゴ Pro W3" charset="-128"/>
              <a:cs typeface="ヒラギノ角ゴ Pro W3" charset="-128"/>
            </a:endParaRPr>
          </a:p>
        </p:txBody>
      </p:sp>
      <p:sp>
        <p:nvSpPr>
          <p:cNvPr id="28675" name="Content Placeholder 2"/>
          <p:cNvSpPr>
            <a:spLocks noGrp="1"/>
          </p:cNvSpPr>
          <p:nvPr>
            <p:ph idx="1"/>
          </p:nvPr>
        </p:nvSpPr>
        <p:spPr>
          <a:xfrm>
            <a:off x="251519" y="980728"/>
            <a:ext cx="8605097" cy="5256584"/>
          </a:xfrm>
        </p:spPr>
        <p:txBody>
          <a:bodyPr/>
          <a:lstStyle/>
          <a:p>
            <a:pPr marL="436562" indent="-269875">
              <a:lnSpc>
                <a:spcPct val="90000"/>
              </a:lnSpc>
              <a:spcBef>
                <a:spcPct val="0"/>
              </a:spcBef>
              <a:buFont typeface="Arial" charset="0"/>
              <a:buChar char="•"/>
            </a:pPr>
            <a:r>
              <a:rPr lang="en-GB" sz="1600" b="1" dirty="0"/>
              <a:t>Late 1960s</a:t>
            </a:r>
            <a:r>
              <a:rPr lang="en-GB" sz="1600" dirty="0"/>
              <a:t>: annual flu immunisation recommended to directly protect those in clinical risk groups who are at a higher risk of influenza associated morbidity and mortality </a:t>
            </a:r>
          </a:p>
          <a:p>
            <a:pPr marL="436562" indent="-269875">
              <a:lnSpc>
                <a:spcPct val="90000"/>
              </a:lnSpc>
              <a:spcBef>
                <a:spcPct val="0"/>
              </a:spcBef>
              <a:buFont typeface="Arial" charset="0"/>
              <a:buChar char="•"/>
            </a:pPr>
            <a:endParaRPr lang="en-GB" sz="1600" dirty="0"/>
          </a:p>
          <a:p>
            <a:pPr marL="436562" indent="-269875">
              <a:lnSpc>
                <a:spcPct val="90000"/>
              </a:lnSpc>
              <a:spcBef>
                <a:spcPct val="0"/>
              </a:spcBef>
              <a:buFont typeface="Arial" charset="0"/>
              <a:buChar char="•"/>
            </a:pPr>
            <a:r>
              <a:rPr lang="en-GB" sz="1600" b="1" dirty="0"/>
              <a:t>2000</a:t>
            </a:r>
            <a:r>
              <a:rPr lang="en-GB" sz="1600" dirty="0"/>
              <a:t>: flu vaccine policy extended to include all people aged 65 years or over</a:t>
            </a:r>
          </a:p>
          <a:p>
            <a:pPr marL="436562" indent="-269875">
              <a:lnSpc>
                <a:spcPct val="90000"/>
              </a:lnSpc>
              <a:spcBef>
                <a:spcPct val="0"/>
              </a:spcBef>
              <a:buFont typeface="Arial" charset="0"/>
              <a:buChar char="•"/>
            </a:pPr>
            <a:endParaRPr lang="en-GB" sz="1600" dirty="0"/>
          </a:p>
          <a:p>
            <a:pPr marL="436562" indent="-269875">
              <a:lnSpc>
                <a:spcPct val="90000"/>
              </a:lnSpc>
              <a:spcBef>
                <a:spcPct val="0"/>
              </a:spcBef>
              <a:buFont typeface="Arial" charset="0"/>
              <a:buChar char="•"/>
            </a:pPr>
            <a:r>
              <a:rPr lang="en-GB" sz="1600" b="1" dirty="0"/>
              <a:t>2010</a:t>
            </a:r>
            <a:r>
              <a:rPr lang="en-GB" sz="1600" dirty="0"/>
              <a:t>: pregnancy added as a clinical risk category for routine flu immunisation</a:t>
            </a:r>
          </a:p>
          <a:p>
            <a:pPr marL="436562" indent="-269875">
              <a:lnSpc>
                <a:spcPct val="90000"/>
              </a:lnSpc>
              <a:spcBef>
                <a:spcPct val="0"/>
              </a:spcBef>
            </a:pPr>
            <a:r>
              <a:rPr lang="en-GB" sz="1600" dirty="0"/>
              <a:t> </a:t>
            </a:r>
          </a:p>
          <a:p>
            <a:pPr marL="436562" indent="-269875">
              <a:lnSpc>
                <a:spcPct val="90000"/>
              </a:lnSpc>
              <a:spcBef>
                <a:spcPct val="0"/>
              </a:spcBef>
              <a:buFont typeface="Arial" charset="0"/>
              <a:buChar char="•"/>
            </a:pPr>
            <a:r>
              <a:rPr lang="en-GB" sz="1600" b="1" dirty="0"/>
              <a:t>2013</a:t>
            </a:r>
            <a:r>
              <a:rPr lang="en-GB" sz="1600" dirty="0"/>
              <a:t>: phased introduction of an annual childhood flu vaccination programme for all children aged 2-16y began with vaccine offered to all children aged 2 and 3 years and seven geographical pilots in primary school aged children</a:t>
            </a:r>
          </a:p>
          <a:p>
            <a:pPr marL="166687" indent="0">
              <a:lnSpc>
                <a:spcPct val="90000"/>
              </a:lnSpc>
              <a:spcBef>
                <a:spcPct val="0"/>
              </a:spcBef>
            </a:pPr>
            <a:endParaRPr lang="en-GB" sz="1600" dirty="0"/>
          </a:p>
          <a:p>
            <a:pPr marL="436562" indent="-269875">
              <a:lnSpc>
                <a:spcPct val="90000"/>
              </a:lnSpc>
              <a:spcBef>
                <a:spcPct val="0"/>
              </a:spcBef>
              <a:buFont typeface="Arial" charset="0"/>
              <a:buChar char="•"/>
            </a:pPr>
            <a:r>
              <a:rPr lang="en-GB" sz="1600" b="1" dirty="0"/>
              <a:t>2014</a:t>
            </a:r>
            <a:r>
              <a:rPr lang="en-GB" sz="1600" dirty="0"/>
              <a:t>: phased introduction of childhood flu vaccination programme continued with vaccine offered to all children aged 2, 3 and 4 years and geographical pilots in primary and secondary school aged children</a:t>
            </a:r>
          </a:p>
          <a:p>
            <a:pPr marL="436562" indent="-269875">
              <a:lnSpc>
                <a:spcPct val="90000"/>
              </a:lnSpc>
              <a:spcBef>
                <a:spcPct val="0"/>
              </a:spcBef>
              <a:buFont typeface="Arial" charset="0"/>
              <a:buChar char="•"/>
            </a:pPr>
            <a:endParaRPr lang="en-GB" sz="1600" b="1" dirty="0"/>
          </a:p>
          <a:p>
            <a:pPr marL="436562" indent="-269875">
              <a:lnSpc>
                <a:spcPct val="90000"/>
              </a:lnSpc>
              <a:spcBef>
                <a:spcPct val="0"/>
              </a:spcBef>
              <a:buFont typeface="Arial" charset="0"/>
              <a:buChar char="•"/>
            </a:pPr>
            <a:r>
              <a:rPr lang="en-GB" sz="1600" b="1" dirty="0"/>
              <a:t>2015</a:t>
            </a:r>
            <a:r>
              <a:rPr lang="en-GB" sz="1600" dirty="0"/>
              <a:t>: in addition to vaccinating 2,3,4y olds in primary care, the programme began nationally in primary schools in a phased roll-out starting with the youngest school-aged children first. </a:t>
            </a:r>
          </a:p>
          <a:p>
            <a:pPr marL="166687" indent="0">
              <a:lnSpc>
                <a:spcPct val="90000"/>
              </a:lnSpc>
              <a:spcBef>
                <a:spcPct val="0"/>
              </a:spcBef>
            </a:pPr>
            <a:endParaRPr lang="en-GB" sz="1600" dirty="0"/>
          </a:p>
          <a:p>
            <a:pPr marL="436562" indent="-269875">
              <a:lnSpc>
                <a:spcPct val="90000"/>
              </a:lnSpc>
              <a:spcBef>
                <a:spcPct val="0"/>
              </a:spcBef>
              <a:buFont typeface="Arial" charset="0"/>
              <a:buChar char="•"/>
            </a:pPr>
            <a:r>
              <a:rPr lang="en-GB" sz="1600" b="1" dirty="0"/>
              <a:t>Between 2016 and 2019</a:t>
            </a:r>
            <a:r>
              <a:rPr lang="en-GB" sz="1600" dirty="0"/>
              <a:t>: phased introduction of childhood flu vaccination programme continued with a year on year addition of the next school year </a:t>
            </a:r>
          </a:p>
          <a:p>
            <a:pPr marL="436562" indent="-269875">
              <a:lnSpc>
                <a:spcPct val="90000"/>
              </a:lnSpc>
              <a:spcBef>
                <a:spcPct val="0"/>
              </a:spcBef>
              <a:buFont typeface="Arial" charset="0"/>
              <a:buChar char="•"/>
            </a:pPr>
            <a:endParaRPr lang="en-GB" sz="1600" b="1" dirty="0"/>
          </a:p>
          <a:p>
            <a:pPr marL="436562" indent="-269875">
              <a:lnSpc>
                <a:spcPct val="90000"/>
              </a:lnSpc>
              <a:spcBef>
                <a:spcPct val="0"/>
              </a:spcBef>
              <a:buFont typeface="Arial" charset="0"/>
              <a:buChar char="•"/>
            </a:pPr>
            <a:r>
              <a:rPr lang="en-GB" sz="1600" b="1" dirty="0"/>
              <a:t>2020</a:t>
            </a:r>
            <a:r>
              <a:rPr lang="en-GB" sz="1600" dirty="0"/>
              <a:t>: offer to all children aged 2 to 11 years old (but not 12 years or older) on 31 August 2020). This now includes school year 7</a:t>
            </a:r>
          </a:p>
          <a:p>
            <a:pPr marL="447675" lvl="1" indent="-269875">
              <a:lnSpc>
                <a:spcPct val="90000"/>
              </a:lnSpc>
              <a:spcBef>
                <a:spcPct val="0"/>
              </a:spcBef>
            </a:pPr>
            <a:endParaRPr lang="en-GB" sz="1600" dirty="0">
              <a:latin typeface="Arial" charset="0"/>
            </a:endParaRPr>
          </a:p>
          <a:p>
            <a:endParaRPr lang="en-GB" sz="1600" dirty="0">
              <a:latin typeface="Arial" charset="0"/>
              <a:ea typeface="ヒラギノ角ゴ Pro W3" charset="-128"/>
              <a:cs typeface="ヒラギノ角ゴ Pro W3" charset="-128"/>
            </a:endParaRPr>
          </a:p>
          <a:p>
            <a:endParaRPr lang="en-GB" sz="1600" dirty="0">
              <a:latin typeface="Arial" charset="0"/>
              <a:ea typeface="ヒラギノ角ゴ Pro W3" charset="-128"/>
              <a:cs typeface="ヒラギノ角ゴ Pro W3" charset="-128"/>
            </a:endParaRPr>
          </a:p>
        </p:txBody>
      </p:sp>
      <p:sp>
        <p:nvSpPr>
          <p:cNvPr id="4" name="Slide Number Placeholder 3"/>
          <p:cNvSpPr>
            <a:spLocks noGrp="1"/>
          </p:cNvSpPr>
          <p:nvPr>
            <p:ph type="sldNum" sz="quarter" idx="10"/>
          </p:nvPr>
        </p:nvSpPr>
        <p:spPr>
          <a:xfrm>
            <a:off x="-2015" y="6308725"/>
            <a:ext cx="9144000" cy="549275"/>
          </a:xfrm>
        </p:spPr>
        <p:txBody>
          <a:bodyPr/>
          <a:lstStyle/>
          <a:p>
            <a:pPr>
              <a:defRPr/>
            </a:pPr>
            <a:r>
              <a:rPr lang="en-US" dirty="0"/>
              <a:t>  </a:t>
            </a:r>
            <a:fld id="{2565FA6D-D4C8-4C4C-AC4B-3269734D34D8}" type="slidenum">
              <a:rPr lang="en-US" smtClean="0"/>
              <a:pPr>
                <a:defRPr/>
              </a:pPr>
              <a:t>15</a:t>
            </a:fld>
            <a:endParaRPr lang="en-US" dirty="0"/>
          </a:p>
        </p:txBody>
      </p:sp>
      <p:sp>
        <p:nvSpPr>
          <p:cNvPr id="5" name="Footer Placeholder 4"/>
          <p:cNvSpPr>
            <a:spLocks noGrp="1"/>
          </p:cNvSpPr>
          <p:nvPr>
            <p:ph type="ftr" sz="quarter" idx="4294967295"/>
          </p:nvPr>
        </p:nvSpPr>
        <p:spPr>
          <a:xfrm>
            <a:off x="900113" y="6308725"/>
            <a:ext cx="8064375" cy="549275"/>
          </a:xfrm>
        </p:spPr>
        <p:txBody>
          <a:bodyPr/>
          <a:lstStyle/>
          <a:p>
            <a:pPr>
              <a:defRPr/>
            </a:pPr>
            <a:r>
              <a:rPr lang="en-GB" dirty="0"/>
              <a:t>The national childhood flu immunisation programme 2020/21</a:t>
            </a:r>
            <a:endParaRPr lang="en-US" dirty="0"/>
          </a:p>
        </p:txBody>
      </p:sp>
    </p:spTree>
    <p:extLst>
      <p:ext uri="{BB962C8B-B14F-4D97-AF65-F5344CB8AC3E}">
        <p14:creationId xmlns:p14="http://schemas.microsoft.com/office/powerpoint/2010/main" val="30566156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251520" y="620688"/>
            <a:ext cx="8676456" cy="657672"/>
          </a:xfrm>
        </p:spPr>
        <p:txBody>
          <a:bodyPr>
            <a:noAutofit/>
          </a:bodyPr>
          <a:lstStyle/>
          <a:p>
            <a:pPr>
              <a:defRPr/>
            </a:pPr>
            <a:r>
              <a:rPr lang="en-GB" sz="2800" dirty="0"/>
              <a:t>Rollout of the childhood flu vaccination programme in England</a:t>
            </a:r>
          </a:p>
        </p:txBody>
      </p:sp>
      <p:sp>
        <p:nvSpPr>
          <p:cNvPr id="29699" name="Content Placeholder 2"/>
          <p:cNvSpPr>
            <a:spLocks noGrp="1"/>
          </p:cNvSpPr>
          <p:nvPr>
            <p:ph idx="1"/>
          </p:nvPr>
        </p:nvSpPr>
        <p:spPr>
          <a:xfrm>
            <a:off x="200300" y="1160748"/>
            <a:ext cx="8136904" cy="5004556"/>
          </a:xfrm>
        </p:spPr>
        <p:txBody>
          <a:bodyPr/>
          <a:lstStyle/>
          <a:p>
            <a:pPr marL="309562" lvl="2" indent="-269875">
              <a:lnSpc>
                <a:spcPct val="90000"/>
              </a:lnSpc>
              <a:spcBef>
                <a:spcPct val="0"/>
              </a:spcBef>
              <a:buFont typeface="Arial" charset="0"/>
              <a:buChar char="•"/>
            </a:pPr>
            <a:r>
              <a:rPr lang="en-US" sz="1600" dirty="0"/>
              <a:t>extending flu programme to include children involves considerable planning and work in order to obtain a high level of uptake </a:t>
            </a:r>
          </a:p>
          <a:p>
            <a:pPr marL="309562" lvl="2" indent="-269875">
              <a:lnSpc>
                <a:spcPct val="90000"/>
              </a:lnSpc>
              <a:spcBef>
                <a:spcPct val="0"/>
              </a:spcBef>
            </a:pPr>
            <a:endParaRPr lang="en-US" sz="1600" dirty="0"/>
          </a:p>
          <a:p>
            <a:pPr marL="309562" lvl="2" indent="-269875">
              <a:lnSpc>
                <a:spcPct val="90000"/>
              </a:lnSpc>
              <a:spcBef>
                <a:spcPct val="0"/>
              </a:spcBef>
              <a:buFont typeface="Arial" charset="0"/>
              <a:buChar char="•"/>
            </a:pPr>
            <a:r>
              <a:rPr lang="en-US" sz="1600" dirty="0"/>
              <a:t>for this reason, the programme has been rolled out over a number of flu seasons and has included geographical piloting in different age groups </a:t>
            </a:r>
          </a:p>
          <a:p>
            <a:pPr marL="309562" lvl="2" indent="-269875">
              <a:lnSpc>
                <a:spcPct val="90000"/>
              </a:lnSpc>
              <a:spcBef>
                <a:spcPct val="0"/>
              </a:spcBef>
              <a:buFont typeface="Arial" charset="0"/>
              <a:buChar char="•"/>
            </a:pPr>
            <a:endParaRPr lang="en-US" sz="1600" dirty="0"/>
          </a:p>
          <a:p>
            <a:pPr marL="309562" lvl="2" indent="-269875">
              <a:lnSpc>
                <a:spcPct val="90000"/>
              </a:lnSpc>
              <a:spcBef>
                <a:spcPct val="0"/>
              </a:spcBef>
              <a:buFont typeface="Arial" charset="0"/>
              <a:buChar char="•"/>
            </a:pPr>
            <a:r>
              <a:rPr lang="en-US" sz="1600" dirty="0"/>
              <a:t>the pilots have tested a number of delivery models – mostly in schools but some through GP and community pharmacies which have allowed PHE and NHS England the opportunity to ascertain the most effective way of implementing it</a:t>
            </a:r>
          </a:p>
          <a:p>
            <a:pPr>
              <a:buFont typeface="Arial" panose="020B0604020202020204" pitchFamily="34" charset="0"/>
              <a:buChar char="•"/>
            </a:pPr>
            <a:r>
              <a:rPr lang="en-GB" sz="1600" dirty="0"/>
              <a:t>the phased introduction of this programme began in 2013 when flu vaccine was offered to all  2 and 3 year old children and to those aged 4 to 10 years (up to and including pupils in school year 6) in seven different geographical pilot areas </a:t>
            </a:r>
          </a:p>
          <a:p>
            <a:pPr>
              <a:buFont typeface="Arial" panose="020B0604020202020204" pitchFamily="34" charset="0"/>
              <a:buChar char="•"/>
            </a:pPr>
            <a:r>
              <a:rPr lang="en-GB" sz="1600" dirty="0"/>
              <a:t>each year, more age groups have been added to the national programme and in the 2019/20 flu season, all children of primary school age were eligible for vaccination (Reception to year 6) in addition to all 2 and 3 year olds</a:t>
            </a:r>
          </a:p>
          <a:p>
            <a:pPr>
              <a:buFont typeface="Arial" panose="020B0604020202020204" pitchFamily="34" charset="0"/>
              <a:buChar char="•"/>
            </a:pPr>
            <a:r>
              <a:rPr lang="en-GB" sz="1600" dirty="0"/>
              <a:t>with concerns about co-circulation of the SARs-CoV-2 virus during the 2020/21 flu season, it is particularly important to reduce transmission of flu in the community. For this reason, the schools programme has been extended to include all children in Year 7 in secondary school in addition to all children of primary school age and 2&amp;3yr olds</a:t>
            </a:r>
          </a:p>
          <a:p>
            <a:pPr marL="39687" lvl="2" indent="0">
              <a:lnSpc>
                <a:spcPct val="90000"/>
              </a:lnSpc>
              <a:spcBef>
                <a:spcPct val="0"/>
              </a:spcBef>
              <a:buNone/>
            </a:pPr>
            <a:endParaRPr lang="en-US" sz="1600" dirty="0"/>
          </a:p>
        </p:txBody>
      </p:sp>
      <p:sp>
        <p:nvSpPr>
          <p:cNvPr id="4" name="Slide Number Placeholder 3"/>
          <p:cNvSpPr>
            <a:spLocks noGrp="1"/>
          </p:cNvSpPr>
          <p:nvPr>
            <p:ph type="sldNum" sz="quarter" idx="10"/>
          </p:nvPr>
        </p:nvSpPr>
        <p:spPr>
          <a:xfrm>
            <a:off x="-2015" y="6308725"/>
            <a:ext cx="9144000" cy="549275"/>
          </a:xfrm>
        </p:spPr>
        <p:txBody>
          <a:bodyPr/>
          <a:lstStyle/>
          <a:p>
            <a:pPr>
              <a:defRPr/>
            </a:pPr>
            <a:r>
              <a:rPr lang="en-US" dirty="0"/>
              <a:t>  </a:t>
            </a:r>
            <a:fld id="{2565FA6D-D4C8-4C4C-AC4B-3269734D34D8}" type="slidenum">
              <a:rPr lang="en-US" smtClean="0"/>
              <a:pPr>
                <a:defRPr/>
              </a:pPr>
              <a:t>16</a:t>
            </a:fld>
            <a:endParaRPr lang="en-US" dirty="0"/>
          </a:p>
        </p:txBody>
      </p:sp>
      <p:sp>
        <p:nvSpPr>
          <p:cNvPr id="5" name="Footer Placeholder 4"/>
          <p:cNvSpPr>
            <a:spLocks noGrp="1"/>
          </p:cNvSpPr>
          <p:nvPr>
            <p:ph type="ftr" sz="quarter" idx="4294967295"/>
          </p:nvPr>
        </p:nvSpPr>
        <p:spPr>
          <a:xfrm>
            <a:off x="900113" y="6308725"/>
            <a:ext cx="8064375" cy="549275"/>
          </a:xfrm>
        </p:spPr>
        <p:txBody>
          <a:bodyPr/>
          <a:lstStyle/>
          <a:p>
            <a:pPr>
              <a:defRPr/>
            </a:pPr>
            <a:r>
              <a:rPr lang="en-GB" dirty="0"/>
              <a:t>The national childhood flu immunisation programme 2020/21</a:t>
            </a:r>
            <a:endParaRPr lang="en-US" dirty="0"/>
          </a:p>
        </p:txBody>
      </p:sp>
    </p:spTree>
    <p:extLst>
      <p:ext uri="{BB962C8B-B14F-4D97-AF65-F5344CB8AC3E}">
        <p14:creationId xmlns:p14="http://schemas.microsoft.com/office/powerpoint/2010/main" val="20254415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r>
              <a:rPr lang="en-US"/>
              <a:t>  </a:t>
            </a:r>
            <a:fld id="{2565FA6D-D4C8-4C4C-AC4B-3269734D34D8}" type="slidenum">
              <a:rPr lang="en-US" smtClean="0"/>
              <a:pPr>
                <a:defRPr/>
              </a:pPr>
              <a:t>17</a:t>
            </a:fld>
            <a:endParaRPr lang="en-US" dirty="0"/>
          </a:p>
        </p:txBody>
      </p:sp>
      <p:sp>
        <p:nvSpPr>
          <p:cNvPr id="6" name="Rectangle 4"/>
          <p:cNvSpPr txBox="1">
            <a:spLocks noChangeArrowheads="1"/>
          </p:cNvSpPr>
          <p:nvPr/>
        </p:nvSpPr>
        <p:spPr>
          <a:xfrm>
            <a:off x="1259632" y="1484784"/>
            <a:ext cx="6696744" cy="3456384"/>
          </a:xfrm>
          <a:prstGeom prst="rect">
            <a:avLst/>
          </a:prstGeom>
        </p:spPr>
        <p:txBody>
          <a:bodyPr vert="horz" wrap="square" lIns="0" tIns="0" rIns="0" bIns="0" numCol="1" rtlCol="0" anchor="t" anchorCtr="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lang="en-GB" sz="3600" spc="-150" dirty="0">
              <a:solidFill>
                <a:srgbClr val="00AE9E"/>
              </a:solidFill>
              <a:latin typeface="Arial" pitchFamily="34" charset="0"/>
              <a:ea typeface="ヒラギノ角ゴ Pro W3" charset="-128"/>
              <a:cs typeface="ヒラギノ角ゴ Pro W3" charset="-128"/>
            </a:endParaRPr>
          </a:p>
          <a:p>
            <a:pPr marL="0" marR="0" lvl="0" indent="0" defTabSz="914400" rtl="0" eaLnBrk="0" fontAlgn="base" latinLnBrk="0" hangingPunct="0">
              <a:lnSpc>
                <a:spcPct val="100000"/>
              </a:lnSpc>
              <a:spcBef>
                <a:spcPct val="0"/>
              </a:spcBef>
              <a:spcAft>
                <a:spcPct val="0"/>
              </a:spcAft>
              <a:buClrTx/>
              <a:buSzTx/>
              <a:buFontTx/>
              <a:buNone/>
              <a:tabLst/>
              <a:defRPr/>
            </a:pPr>
            <a:r>
              <a:rPr kumimoji="0" lang="en-GB" sz="3600" b="0" i="0" u="none" strike="noStrike" kern="1200" cap="none" spc="-150" normalizeH="0" baseline="0" noProof="0" dirty="0">
                <a:ln>
                  <a:noFill/>
                </a:ln>
                <a:solidFill>
                  <a:srgbClr val="00AE9E"/>
                </a:solidFill>
                <a:effectLst/>
                <a:uLnTx/>
                <a:uFillTx/>
                <a:latin typeface="Arial" pitchFamily="34" charset="0"/>
                <a:ea typeface="ヒラギノ角ゴ Pro W3" charset="-128"/>
                <a:cs typeface="ヒラギノ角ゴ Pro W3" charset="-128"/>
              </a:rPr>
              <a:t>Extending the seasonal flu vaccination programme to include children</a:t>
            </a:r>
            <a:endParaRPr kumimoji="0" lang="en-US" sz="3600" b="0" i="0" u="none" strike="noStrike" kern="1200" cap="none" spc="-150" normalizeH="0" baseline="0" noProof="0" dirty="0">
              <a:ln>
                <a:noFill/>
              </a:ln>
              <a:solidFill>
                <a:srgbClr val="00AE9E"/>
              </a:solidFill>
              <a:effectLst/>
              <a:uLnTx/>
              <a:uFillTx/>
              <a:latin typeface="Arial" pitchFamily="34" charset="0"/>
              <a:ea typeface="ヒラギノ角ゴ Pro W3" charset="-128"/>
              <a:cs typeface="ヒラギノ角ゴ Pro W3" charset="-128"/>
            </a:endParaRPr>
          </a:p>
        </p:txBody>
      </p:sp>
      <p:sp>
        <p:nvSpPr>
          <p:cNvPr id="7" name="Footer Placeholder 4"/>
          <p:cNvSpPr>
            <a:spLocks noGrp="1"/>
          </p:cNvSpPr>
          <p:nvPr>
            <p:ph type="ftr" sz="quarter" idx="4294967295"/>
          </p:nvPr>
        </p:nvSpPr>
        <p:spPr>
          <a:xfrm>
            <a:off x="900113" y="6308725"/>
            <a:ext cx="8064375" cy="549275"/>
          </a:xfrm>
        </p:spPr>
        <p:txBody>
          <a:bodyPr/>
          <a:lstStyle/>
          <a:p>
            <a:pPr>
              <a:defRPr/>
            </a:pPr>
            <a:r>
              <a:rPr lang="en-GB" dirty="0"/>
              <a:t>The national childhood flu immunisation programme 2020/21</a:t>
            </a:r>
            <a:endParaRPr lang="en-US" dirty="0"/>
          </a:p>
        </p:txBody>
      </p:sp>
    </p:spTree>
    <p:extLst>
      <p:ext uri="{BB962C8B-B14F-4D97-AF65-F5344CB8AC3E}">
        <p14:creationId xmlns:p14="http://schemas.microsoft.com/office/powerpoint/2010/main" val="10425381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611560" y="620688"/>
            <a:ext cx="8208268" cy="779835"/>
          </a:xfrm>
        </p:spPr>
        <p:txBody>
          <a:bodyPr>
            <a:normAutofit/>
          </a:bodyPr>
          <a:lstStyle/>
          <a:p>
            <a:pPr>
              <a:defRPr/>
            </a:pPr>
            <a:r>
              <a:rPr lang="en-GB" sz="3600" dirty="0"/>
              <a:t>Rationale for vaccinating children against flu</a:t>
            </a:r>
          </a:p>
        </p:txBody>
      </p:sp>
      <p:sp>
        <p:nvSpPr>
          <p:cNvPr id="31747" name="Content Placeholder 2"/>
          <p:cNvSpPr>
            <a:spLocks noGrp="1"/>
          </p:cNvSpPr>
          <p:nvPr>
            <p:ph idx="1"/>
          </p:nvPr>
        </p:nvSpPr>
        <p:spPr>
          <a:xfrm>
            <a:off x="611560" y="1484784"/>
            <a:ext cx="8077200" cy="4392488"/>
          </a:xfrm>
        </p:spPr>
        <p:txBody>
          <a:bodyPr/>
          <a:lstStyle/>
          <a:p>
            <a:pPr marL="0" indent="0"/>
            <a:r>
              <a:rPr lang="en-GB" sz="1600" dirty="0">
                <a:latin typeface="Arial" charset="0"/>
                <a:ea typeface="ヒラギノ角ゴ Pro W3" charset="-128"/>
                <a:cs typeface="ヒラギノ角ゴ Pro W3" charset="-128"/>
              </a:rPr>
              <a:t>Extension of the seasonal flu vaccination programme to children aims to appreciably lower the public health impact of flu by:</a:t>
            </a:r>
          </a:p>
          <a:p>
            <a:pPr marL="285750" indent="-285750">
              <a:buFont typeface="Arial"/>
              <a:buChar char="•"/>
            </a:pPr>
            <a:r>
              <a:rPr lang="en-GB" sz="1600" b="1" dirty="0">
                <a:latin typeface="Arial" charset="0"/>
                <a:ea typeface="ヒラギノ角ゴ Pro W3" charset="-128"/>
                <a:cs typeface="ヒラギノ角ゴ Pro W3" charset="-128"/>
              </a:rPr>
              <a:t>providing direct protection </a:t>
            </a:r>
            <a:r>
              <a:rPr lang="en-GB" sz="1600" dirty="0">
                <a:latin typeface="Arial" charset="0"/>
                <a:ea typeface="ヒラギノ角ゴ Pro W3" charset="-128"/>
                <a:cs typeface="ヒラギノ角ゴ Pro W3" charset="-128"/>
              </a:rPr>
              <a:t>thus preventing a large number of cases of flu in children</a:t>
            </a:r>
          </a:p>
          <a:p>
            <a:pPr marL="285750" indent="-285750">
              <a:buFont typeface="Arial"/>
              <a:buChar char="•"/>
            </a:pPr>
            <a:r>
              <a:rPr lang="en-GB" sz="1600" b="1" dirty="0">
                <a:latin typeface="Arial" charset="0"/>
                <a:ea typeface="ヒラギノ角ゴ Pro W3" charset="-128"/>
                <a:cs typeface="ヒラギノ角ゴ Pro W3" charset="-128"/>
              </a:rPr>
              <a:t>providing indirect protection </a:t>
            </a:r>
            <a:r>
              <a:rPr lang="en-GB" sz="1600" dirty="0">
                <a:latin typeface="Arial" charset="0"/>
                <a:ea typeface="ヒラギノ角ゴ Pro W3" charset="-128"/>
                <a:cs typeface="ヒラギノ角ゴ Pro W3" charset="-128"/>
              </a:rPr>
              <a:t>by lowering flu transmission from children:</a:t>
            </a:r>
          </a:p>
          <a:p>
            <a:pPr marL="285750" indent="-285750">
              <a:buFont typeface="Arial"/>
              <a:buChar char="•"/>
            </a:pPr>
            <a:endParaRPr lang="en-GB" sz="1600" dirty="0">
              <a:latin typeface="Arial" charset="0"/>
              <a:ea typeface="ヒラギノ角ゴ Pro W3" charset="-128"/>
              <a:cs typeface="ヒラギノ角ゴ Pro W3" charset="-128"/>
            </a:endParaRPr>
          </a:p>
          <a:p>
            <a:pPr marL="1219200" lvl="3">
              <a:lnSpc>
                <a:spcPct val="90000"/>
              </a:lnSpc>
              <a:spcBef>
                <a:spcPct val="0"/>
              </a:spcBef>
              <a:buSzPct val="60000"/>
            </a:pPr>
            <a:r>
              <a:rPr lang="en-GB" dirty="0">
                <a:latin typeface="Arial" charset="0"/>
              </a:rPr>
              <a:t>to other children</a:t>
            </a:r>
          </a:p>
          <a:p>
            <a:pPr marL="1219200" lvl="3">
              <a:lnSpc>
                <a:spcPct val="90000"/>
              </a:lnSpc>
              <a:spcBef>
                <a:spcPct val="0"/>
              </a:spcBef>
              <a:buSzPct val="60000"/>
            </a:pPr>
            <a:r>
              <a:rPr lang="en-GB" dirty="0">
                <a:latin typeface="Arial" charset="0"/>
              </a:rPr>
              <a:t>to adults</a:t>
            </a:r>
          </a:p>
          <a:p>
            <a:pPr marL="1219200" lvl="3">
              <a:lnSpc>
                <a:spcPct val="90000"/>
              </a:lnSpc>
              <a:spcBef>
                <a:spcPct val="0"/>
              </a:spcBef>
              <a:buSzPct val="60000"/>
            </a:pPr>
            <a:r>
              <a:rPr lang="en-GB" dirty="0">
                <a:latin typeface="Arial" charset="0"/>
              </a:rPr>
              <a:t>to those in the clinical risk groups of any age</a:t>
            </a:r>
            <a:endParaRPr lang="en-GB" dirty="0">
              <a:latin typeface="Arial" charset="0"/>
              <a:ea typeface="ヒラギノ角ゴ Pro W3" charset="-128"/>
            </a:endParaRPr>
          </a:p>
          <a:p>
            <a:pPr marL="1028700" lvl="3" indent="0">
              <a:lnSpc>
                <a:spcPct val="90000"/>
              </a:lnSpc>
              <a:spcBef>
                <a:spcPct val="0"/>
              </a:spcBef>
              <a:buSzPct val="60000"/>
              <a:buNone/>
            </a:pPr>
            <a:endParaRPr lang="en-GB" dirty="0"/>
          </a:p>
          <a:p>
            <a:pPr marL="0" indent="0"/>
            <a:r>
              <a:rPr lang="en-GB" sz="1600" dirty="0"/>
              <a:t>Reducing flu transmission in the community should avert many cases of severe flu and flu-related deaths in older adults and people with clinical risk factors</a:t>
            </a:r>
          </a:p>
          <a:p>
            <a:pPr marL="0" indent="0"/>
            <a:r>
              <a:rPr lang="en-GB" sz="1600" dirty="0"/>
              <a:t>Annual administration of flu vaccine to children is expected to substantially reduce flu-related illness, GP consultations, hospital admissions and deaths</a:t>
            </a:r>
          </a:p>
          <a:p>
            <a:pPr marL="0" indent="0"/>
            <a:endParaRPr lang="en-GB" sz="1600" dirty="0">
              <a:latin typeface="Arial" charset="0"/>
              <a:ea typeface="ヒラギノ角ゴ Pro W3" charset="-128"/>
              <a:cs typeface="ヒラギノ角ゴ Pro W3" charset="-128"/>
            </a:endParaRPr>
          </a:p>
          <a:p>
            <a:pPr marL="1219200" lvl="3">
              <a:lnSpc>
                <a:spcPct val="90000"/>
              </a:lnSpc>
              <a:spcBef>
                <a:spcPct val="0"/>
              </a:spcBef>
              <a:buSzPct val="60000"/>
              <a:buNone/>
            </a:pPr>
            <a:endParaRPr lang="en-GB" dirty="0">
              <a:latin typeface="Arial" charset="0"/>
            </a:endParaRPr>
          </a:p>
        </p:txBody>
      </p:sp>
      <p:sp>
        <p:nvSpPr>
          <p:cNvPr id="4" name="Slide Number Placeholder 3"/>
          <p:cNvSpPr>
            <a:spLocks noGrp="1"/>
          </p:cNvSpPr>
          <p:nvPr>
            <p:ph type="sldNum" sz="quarter" idx="10"/>
          </p:nvPr>
        </p:nvSpPr>
        <p:spPr>
          <a:xfrm>
            <a:off x="-2015" y="6308725"/>
            <a:ext cx="9144000" cy="549275"/>
          </a:xfrm>
        </p:spPr>
        <p:txBody>
          <a:bodyPr/>
          <a:lstStyle/>
          <a:p>
            <a:pPr>
              <a:defRPr/>
            </a:pPr>
            <a:r>
              <a:rPr lang="en-US" dirty="0"/>
              <a:t>  </a:t>
            </a:r>
            <a:fld id="{2565FA6D-D4C8-4C4C-AC4B-3269734D34D8}" type="slidenum">
              <a:rPr lang="en-US" smtClean="0"/>
              <a:pPr>
                <a:defRPr/>
              </a:pPr>
              <a:t>18</a:t>
            </a:fld>
            <a:endParaRPr lang="en-US" dirty="0"/>
          </a:p>
        </p:txBody>
      </p:sp>
      <p:sp>
        <p:nvSpPr>
          <p:cNvPr id="5" name="Footer Placeholder 4"/>
          <p:cNvSpPr>
            <a:spLocks noGrp="1"/>
          </p:cNvSpPr>
          <p:nvPr>
            <p:ph type="ftr" sz="quarter" idx="4294967295"/>
          </p:nvPr>
        </p:nvSpPr>
        <p:spPr>
          <a:xfrm>
            <a:off x="900113" y="6308725"/>
            <a:ext cx="8064375" cy="549275"/>
          </a:xfrm>
        </p:spPr>
        <p:txBody>
          <a:bodyPr/>
          <a:lstStyle/>
          <a:p>
            <a:pPr>
              <a:defRPr/>
            </a:pPr>
            <a:r>
              <a:rPr lang="en-GB" dirty="0"/>
              <a:t>The national childhood flu immunisation programme 2020/21</a:t>
            </a:r>
            <a:endParaRPr lang="en-US" dirty="0"/>
          </a:p>
        </p:txBody>
      </p:sp>
    </p:spTree>
    <p:extLst>
      <p:ext uri="{BB962C8B-B14F-4D97-AF65-F5344CB8AC3E}">
        <p14:creationId xmlns:p14="http://schemas.microsoft.com/office/powerpoint/2010/main" val="17950039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611560" y="548680"/>
            <a:ext cx="8209284" cy="697632"/>
          </a:xfrm>
        </p:spPr>
        <p:txBody>
          <a:bodyPr>
            <a:normAutofit/>
          </a:bodyPr>
          <a:lstStyle/>
          <a:p>
            <a:pPr>
              <a:defRPr/>
            </a:pPr>
            <a:r>
              <a:rPr lang="en-GB" sz="3600" dirty="0"/>
              <a:t>Review of burden of flu in children</a:t>
            </a:r>
          </a:p>
        </p:txBody>
      </p:sp>
      <p:sp>
        <p:nvSpPr>
          <p:cNvPr id="34819" name="Content Placeholder 2"/>
          <p:cNvSpPr>
            <a:spLocks noGrp="1"/>
          </p:cNvSpPr>
          <p:nvPr>
            <p:ph idx="1"/>
          </p:nvPr>
        </p:nvSpPr>
        <p:spPr>
          <a:xfrm>
            <a:off x="467544" y="1412776"/>
            <a:ext cx="7200800" cy="4035152"/>
          </a:xfrm>
        </p:spPr>
        <p:txBody>
          <a:bodyPr/>
          <a:lstStyle/>
          <a:p>
            <a:pPr>
              <a:lnSpc>
                <a:spcPct val="90000"/>
              </a:lnSpc>
              <a:buFont typeface="Arial"/>
              <a:buChar char="•"/>
            </a:pPr>
            <a:r>
              <a:rPr lang="en-GB" dirty="0">
                <a:latin typeface="Arial" charset="0"/>
                <a:ea typeface="ヒラギノ角ゴ Pro W3" charset="-128"/>
                <a:cs typeface="ヒラギノ角ゴ Pro W3" charset="-128"/>
              </a:rPr>
              <a:t>average flu season: estimated 0.3% to 9.8% of 0-14 year old children present to a GP with flu </a:t>
            </a:r>
            <a:endParaRPr lang="en-GB" baseline="30000" dirty="0">
              <a:latin typeface="Arial" charset="0"/>
              <a:ea typeface="ヒラギノ角ゴ Pro W3" charset="-128"/>
              <a:cs typeface="ヒラギノ角ゴ Pro W3" charset="-128"/>
            </a:endParaRPr>
          </a:p>
          <a:p>
            <a:pPr>
              <a:lnSpc>
                <a:spcPct val="90000"/>
              </a:lnSpc>
              <a:buFont typeface="Arial"/>
              <a:buChar char="•"/>
            </a:pPr>
            <a:r>
              <a:rPr lang="en-GB" dirty="0">
                <a:latin typeface="Arial" charset="0"/>
                <a:ea typeface="ヒラギノ角ゴ Pro W3" charset="-128"/>
                <a:cs typeface="ヒラギノ角ゴ Pro W3" charset="-128"/>
              </a:rPr>
              <a:t>incidence rates can be markedly higher in the younger age groups</a:t>
            </a:r>
          </a:p>
          <a:p>
            <a:pPr>
              <a:lnSpc>
                <a:spcPct val="90000"/>
              </a:lnSpc>
              <a:buFont typeface="Arial"/>
              <a:buChar char="•"/>
            </a:pPr>
            <a:r>
              <a:rPr lang="en-GB" dirty="0">
                <a:latin typeface="Arial" charset="0"/>
                <a:ea typeface="ヒラギノ角ゴ Pro W3" charset="-128"/>
                <a:cs typeface="ヒラギノ角ゴ Pro W3" charset="-128"/>
              </a:rPr>
              <a:t>influenza-associated hospitalisation rates: </a:t>
            </a:r>
          </a:p>
          <a:p>
            <a:pPr marL="0" indent="0">
              <a:lnSpc>
                <a:spcPct val="90000"/>
              </a:lnSpc>
            </a:pPr>
            <a:r>
              <a:rPr lang="en-GB" dirty="0">
                <a:latin typeface="Arial" charset="0"/>
                <a:ea typeface="ヒラギノ角ゴ Pro W3" charset="-128"/>
                <a:cs typeface="ヒラギノ角ゴ Pro W3" charset="-128"/>
              </a:rPr>
              <a:t>	- 83-1,038/ 100,000 children 0-59 months old (highest in &lt;6m)</a:t>
            </a:r>
            <a:br>
              <a:rPr lang="en-GB" dirty="0">
                <a:latin typeface="Arial" charset="0"/>
                <a:ea typeface="ヒラギノ角ゴ Pro W3" charset="-128"/>
                <a:cs typeface="ヒラギノ角ゴ Pro W3" charset="-128"/>
              </a:rPr>
            </a:br>
            <a:r>
              <a:rPr lang="en-GB" dirty="0">
                <a:latin typeface="Arial" charset="0"/>
                <a:ea typeface="ヒラギノ角ゴ Pro W3" charset="-128"/>
                <a:cs typeface="ヒラギノ角ゴ Pro W3" charset="-128"/>
              </a:rPr>
              <a:t>	- 16-210/100,000 children 5-17 years</a:t>
            </a:r>
          </a:p>
          <a:p>
            <a:pPr>
              <a:buFont typeface="Arial" panose="020B0604020202020204" pitchFamily="34" charset="0"/>
              <a:buChar char="•"/>
            </a:pPr>
            <a:r>
              <a:rPr lang="en-GB" dirty="0">
                <a:latin typeface="Arial" charset="0"/>
                <a:ea typeface="ヒラギノ角ゴ Pro W3" charset="-128"/>
                <a:cs typeface="ヒラギノ角ゴ Pro W3" charset="-128"/>
              </a:rPr>
              <a:t>children under 5 years of age have the </a:t>
            </a:r>
            <a:r>
              <a:rPr lang="en-GB" dirty="0">
                <a:solidFill>
                  <a:srgbClr val="000000"/>
                </a:solidFill>
              </a:rPr>
              <a:t>highest hospital admission rate for flu of any age group </a:t>
            </a:r>
            <a:endParaRPr lang="en-GB" dirty="0">
              <a:latin typeface="Arial" charset="0"/>
              <a:ea typeface="ヒラギノ角ゴ Pro W3" charset="-128"/>
              <a:cs typeface="ヒラギノ角ゴ Pro W3" charset="-128"/>
            </a:endParaRPr>
          </a:p>
          <a:p>
            <a:pPr marL="285750" indent="-285750">
              <a:lnSpc>
                <a:spcPct val="90000"/>
              </a:lnSpc>
              <a:buFont typeface="Arial" panose="020B0604020202020204" pitchFamily="34" charset="0"/>
              <a:buChar char="•"/>
            </a:pPr>
            <a:r>
              <a:rPr lang="en-GB" dirty="0">
                <a:latin typeface="Arial" charset="0"/>
                <a:ea typeface="ヒラギノ角ゴ Pro W3" charset="-128"/>
                <a:cs typeface="ヒラギノ角ゴ Pro W3" charset="-128"/>
              </a:rPr>
              <a:t>children more vulnerable to infection than adults when exposed</a:t>
            </a:r>
            <a:endParaRPr lang="en-GB" baseline="30000" dirty="0">
              <a:latin typeface="Arial" charset="0"/>
              <a:ea typeface="ヒラギノ角ゴ Pro W3" charset="-128"/>
              <a:cs typeface="ヒラギノ角ゴ Pro W3" charset="-128"/>
            </a:endParaRPr>
          </a:p>
          <a:p>
            <a:pPr marL="285750" indent="-285750">
              <a:lnSpc>
                <a:spcPct val="90000"/>
              </a:lnSpc>
              <a:buFont typeface="Arial" panose="020B0604020202020204" pitchFamily="34" charset="0"/>
              <a:buChar char="•"/>
            </a:pPr>
            <a:r>
              <a:rPr lang="en-GB" dirty="0">
                <a:latin typeface="Arial" charset="0"/>
                <a:ea typeface="ヒラギノ角ゴ Pro W3" charset="-128"/>
                <a:cs typeface="ヒラギノ角ゴ Pro W3" charset="-128"/>
              </a:rPr>
              <a:t>children with flu contribute to the burden of flu in all age groups because they are more likely to pass on the infection than adults</a:t>
            </a:r>
            <a:endParaRPr lang="en-GB" baseline="30000" dirty="0">
              <a:latin typeface="Arial" charset="0"/>
              <a:ea typeface="ヒラギノ角ゴ Pro W3" charset="-128"/>
              <a:cs typeface="ヒラギノ角ゴ Pro W3" charset="-128"/>
            </a:endParaRPr>
          </a:p>
        </p:txBody>
      </p:sp>
      <p:sp>
        <p:nvSpPr>
          <p:cNvPr id="4" name="Slide Number Placeholder 3"/>
          <p:cNvSpPr>
            <a:spLocks noGrp="1"/>
          </p:cNvSpPr>
          <p:nvPr>
            <p:ph type="sldNum" sz="quarter" idx="10"/>
          </p:nvPr>
        </p:nvSpPr>
        <p:spPr>
          <a:xfrm>
            <a:off x="-2015" y="6308725"/>
            <a:ext cx="9144000" cy="549275"/>
          </a:xfrm>
        </p:spPr>
        <p:txBody>
          <a:bodyPr/>
          <a:lstStyle/>
          <a:p>
            <a:pPr>
              <a:defRPr/>
            </a:pPr>
            <a:r>
              <a:rPr lang="en-US" dirty="0"/>
              <a:t>  </a:t>
            </a:r>
            <a:fld id="{2565FA6D-D4C8-4C4C-AC4B-3269734D34D8}" type="slidenum">
              <a:rPr lang="en-US" smtClean="0"/>
              <a:pPr>
                <a:defRPr/>
              </a:pPr>
              <a:t>19</a:t>
            </a:fld>
            <a:endParaRPr lang="en-US" dirty="0"/>
          </a:p>
        </p:txBody>
      </p:sp>
      <p:sp>
        <p:nvSpPr>
          <p:cNvPr id="5" name="Footer Placeholder 4"/>
          <p:cNvSpPr>
            <a:spLocks noGrp="1"/>
          </p:cNvSpPr>
          <p:nvPr>
            <p:ph type="ftr" sz="quarter" idx="4294967295"/>
          </p:nvPr>
        </p:nvSpPr>
        <p:spPr>
          <a:xfrm>
            <a:off x="900113" y="6308725"/>
            <a:ext cx="8064375" cy="549275"/>
          </a:xfrm>
        </p:spPr>
        <p:txBody>
          <a:bodyPr/>
          <a:lstStyle/>
          <a:p>
            <a:pPr>
              <a:defRPr/>
            </a:pPr>
            <a:r>
              <a:rPr lang="en-GB" dirty="0"/>
              <a:t>The national childhood flu immunisation programme 2020/21</a:t>
            </a:r>
            <a:endParaRPr lang="en-US" dirty="0"/>
          </a:p>
        </p:txBody>
      </p:sp>
    </p:spTree>
    <p:extLst>
      <p:ext uri="{BB962C8B-B14F-4D97-AF65-F5344CB8AC3E}">
        <p14:creationId xmlns:p14="http://schemas.microsoft.com/office/powerpoint/2010/main" val="15021511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1DBB72-0696-44E5-98BA-15C841849263}"/>
              </a:ext>
            </a:extLst>
          </p:cNvPr>
          <p:cNvSpPr>
            <a:spLocks noGrp="1"/>
          </p:cNvSpPr>
          <p:nvPr>
            <p:ph type="title"/>
          </p:nvPr>
        </p:nvSpPr>
        <p:spPr/>
        <p:txBody>
          <a:bodyPr>
            <a:normAutofit fontScale="90000"/>
          </a:bodyPr>
          <a:lstStyle/>
          <a:p>
            <a:r>
              <a:rPr lang="en-GB" dirty="0"/>
              <a:t>Flu vaccination programme and COVID-19</a:t>
            </a:r>
          </a:p>
        </p:txBody>
      </p:sp>
      <p:sp>
        <p:nvSpPr>
          <p:cNvPr id="3" name="Content Placeholder 2">
            <a:extLst>
              <a:ext uri="{FF2B5EF4-FFF2-40B4-BE49-F238E27FC236}">
                <a16:creationId xmlns:a16="http://schemas.microsoft.com/office/drawing/2014/main" id="{0594A599-BC2B-41FC-9105-1424B2A3B857}"/>
              </a:ext>
            </a:extLst>
          </p:cNvPr>
          <p:cNvSpPr>
            <a:spLocks noGrp="1"/>
          </p:cNvSpPr>
          <p:nvPr>
            <p:ph idx="1"/>
          </p:nvPr>
        </p:nvSpPr>
        <p:spPr/>
        <p:txBody>
          <a:bodyPr/>
          <a:lstStyle/>
          <a:p>
            <a:pPr lvl="2"/>
            <a:r>
              <a:rPr lang="en-GB" sz="1600" dirty="0"/>
              <a:t>The flu vaccination programme for the 2020/21 flu season has been extended, with more groups eligible to receive flu vaccine than in previous years. As COVID-19 is likely to be co-circulating with flu, protecting those at high risk of flu, who are also those most vulnerable to hospitalisation as a result of COVID-19, is vitally important.  </a:t>
            </a:r>
          </a:p>
          <a:p>
            <a:pPr lvl="2"/>
            <a:endParaRPr lang="en-GB" sz="1000" dirty="0"/>
          </a:p>
          <a:p>
            <a:pPr lvl="2"/>
            <a:r>
              <a:rPr lang="en-GB" sz="1600" dirty="0"/>
              <a:t>Control measures to prevent the spread of the SARs-CoV-2 virus such as shielding and social distancing will mean that delivering the flu vaccine this year will be more challenging as flu vaccines are likely to be delivered in a very different way than in previous years and a range of different ways of delivering the programme this year should be considered. Flu immunisers are also likely to need to wear personal protective equipment (PPE) in keeping with the advice that is current at the time of delivering the flu vaccine. </a:t>
            </a:r>
          </a:p>
          <a:p>
            <a:pPr lvl="2"/>
            <a:endParaRPr lang="en-GB" sz="1000" dirty="0"/>
          </a:p>
          <a:p>
            <a:pPr lvl="2"/>
            <a:r>
              <a:rPr lang="en-GB" sz="1600" dirty="0"/>
              <a:t>This </a:t>
            </a:r>
            <a:r>
              <a:rPr lang="en-GB" sz="1600" dirty="0" err="1"/>
              <a:t>slideset</a:t>
            </a:r>
            <a:r>
              <a:rPr lang="en-GB" sz="1600" dirty="0"/>
              <a:t> will focus on the childhood flu programme recommendations for 2020/21. Those involved in delivering this year’s flu vaccine programme should ensure that they are aware of the specific guidance that they should follow in order to safely and effectively deliver flu vaccines during the ongoing COVID-19 pandemic. This includes, but is not limited to, guidance on PPE and infection control measures. </a:t>
            </a:r>
          </a:p>
          <a:p>
            <a:endParaRPr lang="en-GB" dirty="0"/>
          </a:p>
        </p:txBody>
      </p:sp>
      <p:sp>
        <p:nvSpPr>
          <p:cNvPr id="4" name="Slide Number Placeholder 3">
            <a:extLst>
              <a:ext uri="{FF2B5EF4-FFF2-40B4-BE49-F238E27FC236}">
                <a16:creationId xmlns:a16="http://schemas.microsoft.com/office/drawing/2014/main" id="{5F0E68F4-AA16-4AD7-BD48-CA720F8EDF92}"/>
              </a:ext>
            </a:extLst>
          </p:cNvPr>
          <p:cNvSpPr>
            <a:spLocks noGrp="1"/>
          </p:cNvSpPr>
          <p:nvPr>
            <p:ph type="sldNum" sz="quarter" idx="10"/>
          </p:nvPr>
        </p:nvSpPr>
        <p:spPr/>
        <p:txBody>
          <a:bodyPr/>
          <a:lstStyle/>
          <a:p>
            <a:pPr marL="531813">
              <a:defRPr/>
            </a:pPr>
            <a:r>
              <a:rPr lang="en-US"/>
              <a:t>  </a:t>
            </a:r>
            <a:fld id="{2565FA6D-D4C8-4C4C-AC4B-3269734D34D8}" type="slidenum">
              <a:rPr lang="en-US" smtClean="0"/>
              <a:pPr marL="531813">
                <a:defRPr/>
              </a:pPr>
              <a:t>2</a:t>
            </a:fld>
            <a:endParaRPr lang="en-US" dirty="0"/>
          </a:p>
        </p:txBody>
      </p:sp>
      <p:sp>
        <p:nvSpPr>
          <p:cNvPr id="5" name="Footer Placeholder 4">
            <a:extLst>
              <a:ext uri="{FF2B5EF4-FFF2-40B4-BE49-F238E27FC236}">
                <a16:creationId xmlns:a16="http://schemas.microsoft.com/office/drawing/2014/main" id="{1B9F5ADF-8674-486D-8FC2-0F73B2341A73}"/>
              </a:ext>
            </a:extLst>
          </p:cNvPr>
          <p:cNvSpPr>
            <a:spLocks noGrp="1"/>
          </p:cNvSpPr>
          <p:nvPr>
            <p:ph type="ftr" sz="quarter" idx="11"/>
          </p:nvPr>
        </p:nvSpPr>
        <p:spPr/>
        <p:txBody>
          <a:bodyPr/>
          <a:lstStyle/>
          <a:p>
            <a:pPr>
              <a:defRPr/>
            </a:pPr>
            <a:r>
              <a:rPr lang="en-GB" dirty="0">
                <a:ea typeface="ヒラギノ角ゴ Pro W3" charset="-128"/>
                <a:cs typeface="ヒラギノ角ゴ Pro W3" charset="-128"/>
              </a:rPr>
              <a:t>The national childhood flu immunisation programme 2020/21</a:t>
            </a:r>
            <a:endParaRPr lang="en-US" dirty="0">
              <a:solidFill>
                <a:prstClr val="white"/>
              </a:solidFill>
            </a:endParaRPr>
          </a:p>
        </p:txBody>
      </p:sp>
    </p:spTree>
    <p:extLst>
      <p:ext uri="{BB962C8B-B14F-4D97-AF65-F5344CB8AC3E}">
        <p14:creationId xmlns:p14="http://schemas.microsoft.com/office/powerpoint/2010/main" val="34143962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611560" y="620688"/>
            <a:ext cx="8209284" cy="1389856"/>
          </a:xfrm>
        </p:spPr>
        <p:txBody>
          <a:bodyPr>
            <a:normAutofit/>
          </a:bodyPr>
          <a:lstStyle/>
          <a:p>
            <a:pPr>
              <a:defRPr/>
            </a:pPr>
            <a:r>
              <a:rPr lang="en-GB" sz="3600" dirty="0"/>
              <a:t>Cost effectiveness of extending seasonal flu vaccination programme to children </a:t>
            </a:r>
          </a:p>
        </p:txBody>
      </p:sp>
      <p:sp>
        <p:nvSpPr>
          <p:cNvPr id="32771" name="Content Placeholder 2"/>
          <p:cNvSpPr>
            <a:spLocks noGrp="1"/>
          </p:cNvSpPr>
          <p:nvPr>
            <p:ph idx="1"/>
          </p:nvPr>
        </p:nvSpPr>
        <p:spPr>
          <a:xfrm>
            <a:off x="683568" y="1988840"/>
            <a:ext cx="6984776" cy="3646512"/>
          </a:xfrm>
        </p:spPr>
        <p:txBody>
          <a:bodyPr/>
          <a:lstStyle/>
          <a:p>
            <a:pPr marL="0" indent="0"/>
            <a:r>
              <a:rPr lang="en-GB" dirty="0">
                <a:latin typeface="Arial" charset="0"/>
                <a:ea typeface="ヒラギノ角ゴ Pro W3" charset="-128"/>
                <a:cs typeface="ヒラギノ角ゴ Pro W3" charset="-128"/>
              </a:rPr>
              <a:t>Studies commissioned by the JCVI suggest that despite the high cost, extending the flu vaccination programme to children is:</a:t>
            </a:r>
          </a:p>
          <a:p>
            <a:pPr>
              <a:buFont typeface="Arial"/>
              <a:buChar char="•"/>
            </a:pPr>
            <a:r>
              <a:rPr lang="en-GB" dirty="0">
                <a:latin typeface="Arial" charset="0"/>
                <a:ea typeface="ヒラギノ角ゴ Pro W3" charset="-128"/>
                <a:cs typeface="ヒラギノ角ゴ Pro W3" charset="-128"/>
              </a:rPr>
              <a:t>highly likely to be cost-effective</a:t>
            </a:r>
          </a:p>
          <a:p>
            <a:pPr>
              <a:buFont typeface="Arial"/>
              <a:buChar char="•"/>
            </a:pPr>
            <a:r>
              <a:rPr lang="en-GB" dirty="0">
                <a:latin typeface="Arial" charset="0"/>
                <a:ea typeface="ヒラギノ角ゴ Pro W3" charset="-128"/>
                <a:cs typeface="ヒラギノ角ゴ Pro W3" charset="-128"/>
              </a:rPr>
              <a:t>well below the established cost-effectiveness threshold when indirect protection to the whole population is taken into account, particularly over the longer-term</a:t>
            </a:r>
          </a:p>
          <a:p>
            <a:pPr marL="0" indent="0"/>
            <a:endParaRPr lang="en-GB" sz="1600" dirty="0">
              <a:latin typeface="Arial" charset="0"/>
              <a:ea typeface="ヒラギノ角ゴ Pro W3" charset="-128"/>
              <a:cs typeface="ヒラギノ角ゴ Pro W3" charset="-128"/>
            </a:endParaRPr>
          </a:p>
        </p:txBody>
      </p:sp>
      <p:sp>
        <p:nvSpPr>
          <p:cNvPr id="4" name="Slide Number Placeholder 3"/>
          <p:cNvSpPr>
            <a:spLocks noGrp="1"/>
          </p:cNvSpPr>
          <p:nvPr>
            <p:ph type="sldNum" sz="quarter" idx="10"/>
          </p:nvPr>
        </p:nvSpPr>
        <p:spPr>
          <a:xfrm>
            <a:off x="-2015" y="6308725"/>
            <a:ext cx="9144000" cy="549275"/>
          </a:xfrm>
        </p:spPr>
        <p:txBody>
          <a:bodyPr/>
          <a:lstStyle/>
          <a:p>
            <a:pPr>
              <a:defRPr/>
            </a:pPr>
            <a:r>
              <a:rPr lang="en-US" dirty="0"/>
              <a:t>  </a:t>
            </a:r>
            <a:fld id="{2565FA6D-D4C8-4C4C-AC4B-3269734D34D8}" type="slidenum">
              <a:rPr lang="en-US" smtClean="0"/>
              <a:pPr>
                <a:defRPr/>
              </a:pPr>
              <a:t>20</a:t>
            </a:fld>
            <a:endParaRPr lang="en-US" dirty="0"/>
          </a:p>
        </p:txBody>
      </p:sp>
      <p:sp>
        <p:nvSpPr>
          <p:cNvPr id="5" name="Footer Placeholder 4"/>
          <p:cNvSpPr>
            <a:spLocks noGrp="1"/>
          </p:cNvSpPr>
          <p:nvPr>
            <p:ph type="ftr" sz="quarter" idx="4294967295"/>
          </p:nvPr>
        </p:nvSpPr>
        <p:spPr>
          <a:xfrm>
            <a:off x="900113" y="6308725"/>
            <a:ext cx="8064375" cy="549275"/>
          </a:xfrm>
        </p:spPr>
        <p:txBody>
          <a:bodyPr/>
          <a:lstStyle/>
          <a:p>
            <a:pPr>
              <a:defRPr/>
            </a:pPr>
            <a:r>
              <a:rPr lang="en-GB" dirty="0"/>
              <a:t>The national childhood flu immunisation programme 2020/21</a:t>
            </a:r>
            <a:endParaRPr lang="en-US" dirty="0"/>
          </a:p>
        </p:txBody>
      </p:sp>
    </p:spTree>
    <p:extLst>
      <p:ext uri="{BB962C8B-B14F-4D97-AF65-F5344CB8AC3E}">
        <p14:creationId xmlns:p14="http://schemas.microsoft.com/office/powerpoint/2010/main" val="42226591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620688"/>
            <a:ext cx="8190464" cy="648072"/>
          </a:xfrm>
        </p:spPr>
        <p:txBody>
          <a:bodyPr>
            <a:normAutofit/>
          </a:bodyPr>
          <a:lstStyle/>
          <a:p>
            <a:r>
              <a:rPr lang="en-GB" dirty="0"/>
              <a:t>2019/20 childhood flu uptake</a:t>
            </a:r>
          </a:p>
        </p:txBody>
      </p:sp>
      <p:sp>
        <p:nvSpPr>
          <p:cNvPr id="3" name="Content Placeholder 2"/>
          <p:cNvSpPr>
            <a:spLocks noGrp="1"/>
          </p:cNvSpPr>
          <p:nvPr>
            <p:ph idx="1"/>
          </p:nvPr>
        </p:nvSpPr>
        <p:spPr>
          <a:xfrm>
            <a:off x="467544" y="1484784"/>
            <a:ext cx="7992888" cy="4319885"/>
          </a:xfrm>
        </p:spPr>
        <p:txBody>
          <a:bodyPr/>
          <a:lstStyle/>
          <a:p>
            <a:pPr>
              <a:buFont typeface="Arial" panose="020B0604020202020204" pitchFamily="34" charset="0"/>
              <a:buChar char="•"/>
            </a:pPr>
            <a:r>
              <a:rPr lang="en-GB" sz="1600" dirty="0"/>
              <a:t>All 2 and 3 year olds were offered vaccination through GP surgeries (combined uptake 43.8%). National uptake slightly decreased in both ages from the 2018/19 season:</a:t>
            </a:r>
          </a:p>
          <a:p>
            <a:pPr lvl="4"/>
            <a:r>
              <a:rPr lang="en-GB" sz="1600" dirty="0"/>
              <a:t>uptake in two year olds 43.4% (43.8% in 2018/19) </a:t>
            </a:r>
          </a:p>
          <a:p>
            <a:pPr lvl="4"/>
            <a:r>
              <a:rPr lang="en-GB" sz="1600" dirty="0"/>
              <a:t>uptake in three year olds 44.2% (45.9% in 2018/19) </a:t>
            </a:r>
          </a:p>
          <a:p>
            <a:pPr marL="285750" indent="-285750">
              <a:buFont typeface="Arial" panose="020B0604020202020204" pitchFamily="34" charset="0"/>
              <a:buChar char="•"/>
            </a:pPr>
            <a:r>
              <a:rPr lang="en-GB" sz="1600" dirty="0"/>
              <a:t>Overall uptake of 60.4% for children in Reception and school years 1, 2, 3, 4, 5 and 6. This increased in most school years from the 2018/19 season</a:t>
            </a:r>
          </a:p>
          <a:p>
            <a:pPr lvl="4"/>
            <a:r>
              <a:rPr lang="en-GB" sz="1600" dirty="0"/>
              <a:t>reception        - 64.3% (64.3% in 2018/19)</a:t>
            </a:r>
          </a:p>
          <a:p>
            <a:pPr lvl="4"/>
            <a:r>
              <a:rPr lang="en-GB" sz="1600" dirty="0"/>
              <a:t>school year 1 - 63.6% (63/6% in 2018/19) </a:t>
            </a:r>
          </a:p>
          <a:p>
            <a:pPr lvl="4"/>
            <a:r>
              <a:rPr lang="en-GB" sz="1600" dirty="0"/>
              <a:t>school year 2 - 62.6% (61.5%  in 2018/19)</a:t>
            </a:r>
          </a:p>
          <a:p>
            <a:pPr lvl="4"/>
            <a:r>
              <a:rPr lang="en-GB" sz="1600" dirty="0"/>
              <a:t>school year 3 - 60.6% (60.4% in 2018/19)</a:t>
            </a:r>
          </a:p>
          <a:p>
            <a:pPr lvl="4"/>
            <a:r>
              <a:rPr lang="en-GB" sz="1600" dirty="0"/>
              <a:t>school year 4 - 59.6% (58.3% in 2018/19)</a:t>
            </a:r>
          </a:p>
          <a:p>
            <a:pPr lvl="4"/>
            <a:r>
              <a:rPr lang="en-GB" sz="1600" dirty="0"/>
              <a:t>school year 5 - 57.2% (56.5% in 2018/19) </a:t>
            </a:r>
          </a:p>
          <a:p>
            <a:pPr lvl="4"/>
            <a:r>
              <a:rPr lang="en-GB" sz="1600" dirty="0"/>
              <a:t>school year 6 - 55% in school year 6</a:t>
            </a:r>
          </a:p>
          <a:p>
            <a:pPr lvl="0">
              <a:buFont typeface="Arial" panose="020B0604020202020204" pitchFamily="34" charset="0"/>
              <a:buChar char="•"/>
            </a:pPr>
            <a:r>
              <a:rPr lang="en-GB" sz="1600" dirty="0">
                <a:solidFill>
                  <a:prstClr val="black"/>
                </a:solidFill>
              </a:rPr>
              <a:t>Uptake levels reached the highest levels to date in England in 2018/19 flu season but dropped in the 2019/20 season</a:t>
            </a:r>
          </a:p>
          <a:p>
            <a:pPr marL="895350" lvl="4" indent="0">
              <a:buNone/>
            </a:pPr>
            <a:endParaRPr lang="en-GB" sz="1600" dirty="0"/>
          </a:p>
        </p:txBody>
      </p:sp>
      <p:sp>
        <p:nvSpPr>
          <p:cNvPr id="4" name="Slide Number Placeholder 3"/>
          <p:cNvSpPr>
            <a:spLocks noGrp="1"/>
          </p:cNvSpPr>
          <p:nvPr>
            <p:ph type="sldNum" sz="quarter" idx="10"/>
          </p:nvPr>
        </p:nvSpPr>
        <p:spPr/>
        <p:txBody>
          <a:bodyPr/>
          <a:lstStyle/>
          <a:p>
            <a:pPr>
              <a:defRPr/>
            </a:pPr>
            <a:r>
              <a:rPr lang="en-US" dirty="0"/>
              <a:t>  </a:t>
            </a:r>
            <a:fld id="{2565FA6D-D4C8-4C4C-AC4B-3269734D34D8}" type="slidenum">
              <a:rPr lang="en-US" smtClean="0"/>
              <a:pPr>
                <a:defRPr/>
              </a:pPr>
              <a:t>21</a:t>
            </a:fld>
            <a:endParaRPr lang="en-US" dirty="0"/>
          </a:p>
        </p:txBody>
      </p:sp>
      <p:sp>
        <p:nvSpPr>
          <p:cNvPr id="5" name="Footer Placeholder 4"/>
          <p:cNvSpPr txBox="1">
            <a:spLocks/>
          </p:cNvSpPr>
          <p:nvPr/>
        </p:nvSpPr>
        <p:spPr>
          <a:xfrm>
            <a:off x="900113" y="6308725"/>
            <a:ext cx="8064375" cy="549275"/>
          </a:xfrm>
          <a:prstGeom prst="rect">
            <a:avLst/>
          </a:prstGeom>
        </p:spPr>
        <p:txBody>
          <a:bodyPr vert="horz" lIns="0" tIns="0" rIns="0" bIns="0" rtlCol="0" anchor="ctr"/>
          <a:lstStyle>
            <a:defPPr>
              <a:defRPr lang="en-US"/>
            </a:defPPr>
            <a:lvl1pPr algn="l" rtl="0" fontAlgn="auto">
              <a:spcBef>
                <a:spcPts val="0"/>
              </a:spcBef>
              <a:spcAft>
                <a:spcPts val="0"/>
              </a:spcAft>
              <a:defRPr sz="1200" kern="1200" baseline="0">
                <a:solidFill>
                  <a:schemeClr val="bg1"/>
                </a:solidFill>
                <a:latin typeface="Arial" pitchFamily="34" charset="0"/>
                <a:ea typeface="+mn-ea"/>
                <a:cs typeface="+mn-cs"/>
              </a:defRPr>
            </a:lvl1pPr>
            <a:lvl2pPr marL="4572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2pPr>
            <a:lvl3pPr marL="9144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3pPr>
            <a:lvl4pPr marL="13716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4pPr>
            <a:lvl5pPr marL="18288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5pPr>
            <a:lvl6pPr marL="22860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6pPr>
            <a:lvl7pPr marL="27432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7pPr>
            <a:lvl8pPr marL="32004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8pPr>
            <a:lvl9pPr marL="36576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9pPr>
          </a:lstStyle>
          <a:p>
            <a:pPr>
              <a:defRPr/>
            </a:pPr>
            <a:r>
              <a:rPr lang="en-GB" dirty="0"/>
              <a:t>The national childhood flu immunisation programme 2020/21</a:t>
            </a:r>
            <a:endParaRPr lang="en-US" dirty="0"/>
          </a:p>
        </p:txBody>
      </p:sp>
    </p:spTree>
    <p:extLst>
      <p:ext uri="{BB962C8B-B14F-4D97-AF65-F5344CB8AC3E}">
        <p14:creationId xmlns:p14="http://schemas.microsoft.com/office/powerpoint/2010/main" val="29536382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404664"/>
            <a:ext cx="8496944" cy="864096"/>
          </a:xfrm>
        </p:spPr>
        <p:txBody>
          <a:bodyPr>
            <a:noAutofit/>
          </a:bodyPr>
          <a:lstStyle/>
          <a:p>
            <a:r>
              <a:rPr lang="en-GB" sz="3200" dirty="0"/>
              <a:t>Flu vaccine uptake for children in a clinical risk group 2019/20 (% )</a:t>
            </a:r>
          </a:p>
        </p:txBody>
      </p:sp>
      <p:sp>
        <p:nvSpPr>
          <p:cNvPr id="4" name="Slide Number Placeholder 3"/>
          <p:cNvSpPr>
            <a:spLocks noGrp="1"/>
          </p:cNvSpPr>
          <p:nvPr>
            <p:ph type="sldNum" sz="quarter" idx="10"/>
          </p:nvPr>
        </p:nvSpPr>
        <p:spPr/>
        <p:txBody>
          <a:bodyPr/>
          <a:lstStyle/>
          <a:p>
            <a:pPr>
              <a:defRPr/>
            </a:pPr>
            <a:r>
              <a:rPr lang="en-US" dirty="0"/>
              <a:t>  </a:t>
            </a:r>
            <a:fld id="{2565FA6D-D4C8-4C4C-AC4B-3269734D34D8}" type="slidenum">
              <a:rPr lang="en-US" smtClean="0"/>
              <a:pPr>
                <a:defRPr/>
              </a:pPr>
              <a:t>22</a:t>
            </a:fld>
            <a:endParaRPr lang="en-US" dirty="0"/>
          </a:p>
        </p:txBody>
      </p:sp>
      <p:sp>
        <p:nvSpPr>
          <p:cNvPr id="6" name="Footer Placeholder 4"/>
          <p:cNvSpPr txBox="1">
            <a:spLocks/>
          </p:cNvSpPr>
          <p:nvPr/>
        </p:nvSpPr>
        <p:spPr>
          <a:xfrm>
            <a:off x="900113" y="6308725"/>
            <a:ext cx="8064375" cy="549275"/>
          </a:xfrm>
          <a:prstGeom prst="rect">
            <a:avLst/>
          </a:prstGeom>
        </p:spPr>
        <p:txBody>
          <a:bodyPr vert="horz" lIns="0" tIns="0" rIns="0" bIns="0" rtlCol="0" anchor="ctr"/>
          <a:lstStyle>
            <a:defPPr>
              <a:defRPr lang="en-US"/>
            </a:defPPr>
            <a:lvl1pPr algn="l" rtl="0" fontAlgn="auto">
              <a:spcBef>
                <a:spcPts val="0"/>
              </a:spcBef>
              <a:spcAft>
                <a:spcPts val="0"/>
              </a:spcAft>
              <a:defRPr sz="1200" kern="1200" baseline="0">
                <a:solidFill>
                  <a:schemeClr val="bg1"/>
                </a:solidFill>
                <a:latin typeface="Arial" pitchFamily="34" charset="0"/>
                <a:ea typeface="+mn-ea"/>
                <a:cs typeface="+mn-cs"/>
              </a:defRPr>
            </a:lvl1pPr>
            <a:lvl2pPr marL="4572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2pPr>
            <a:lvl3pPr marL="9144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3pPr>
            <a:lvl4pPr marL="13716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4pPr>
            <a:lvl5pPr marL="18288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5pPr>
            <a:lvl6pPr marL="22860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6pPr>
            <a:lvl7pPr marL="27432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7pPr>
            <a:lvl8pPr marL="32004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8pPr>
            <a:lvl9pPr marL="36576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9pPr>
          </a:lstStyle>
          <a:p>
            <a:pPr>
              <a:defRPr/>
            </a:pPr>
            <a:r>
              <a:rPr lang="en-GB" dirty="0">
                <a:ea typeface="ヒラギノ角ゴ Pro W3" charset="-128"/>
                <a:cs typeface="ヒラギノ角ゴ Pro W3" charset="-128"/>
              </a:rPr>
              <a:t>The national childhood flu immunisation programme 2020/21 </a:t>
            </a:r>
            <a:endParaRPr lang="en-US" dirty="0">
              <a:solidFill>
                <a:prstClr val="white"/>
              </a:solidFill>
            </a:endParaRPr>
          </a:p>
        </p:txBody>
      </p:sp>
      <p:cxnSp>
        <p:nvCxnSpPr>
          <p:cNvPr id="5" name="Straight Connector 4"/>
          <p:cNvCxnSpPr/>
          <p:nvPr/>
        </p:nvCxnSpPr>
        <p:spPr>
          <a:xfrm>
            <a:off x="6012160" y="2256258"/>
            <a:ext cx="0" cy="326097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6889699" y="2256258"/>
            <a:ext cx="0" cy="326097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5117736" y="2256258"/>
            <a:ext cx="0" cy="326097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10" name="Content Placeholder 9">
            <a:extLst>
              <a:ext uri="{FF2B5EF4-FFF2-40B4-BE49-F238E27FC236}">
                <a16:creationId xmlns:a16="http://schemas.microsoft.com/office/drawing/2014/main" id="{22922527-B658-4585-A3D7-55E20D136680}"/>
              </a:ext>
            </a:extLst>
          </p:cNvPr>
          <p:cNvGraphicFramePr>
            <a:graphicFrameLocks noGrp="1"/>
          </p:cNvGraphicFramePr>
          <p:nvPr>
            <p:ph idx="1"/>
            <p:extLst>
              <p:ext uri="{D42A27DB-BD31-4B8C-83A1-F6EECF244321}">
                <p14:modId xmlns:p14="http://schemas.microsoft.com/office/powerpoint/2010/main" val="3091948321"/>
              </p:ext>
            </p:extLst>
          </p:nvPr>
        </p:nvGraphicFramePr>
        <p:xfrm>
          <a:off x="3347864" y="1190062"/>
          <a:ext cx="5616624" cy="5095570"/>
        </p:xfrm>
        <a:graphic>
          <a:graphicData uri="http://schemas.openxmlformats.org/drawingml/2006/table">
            <a:tbl>
              <a:tblPr firstRow="1" bandRow="1">
                <a:tableStyleId>{5C22544A-7EE6-4342-B048-85BDC9FD1C3A}</a:tableStyleId>
              </a:tblPr>
              <a:tblGrid>
                <a:gridCol w="2304256">
                  <a:extLst>
                    <a:ext uri="{9D8B030D-6E8A-4147-A177-3AD203B41FA5}">
                      <a16:colId xmlns:a16="http://schemas.microsoft.com/office/drawing/2014/main" val="3388238660"/>
                    </a:ext>
                  </a:extLst>
                </a:gridCol>
                <a:gridCol w="1008112">
                  <a:extLst>
                    <a:ext uri="{9D8B030D-6E8A-4147-A177-3AD203B41FA5}">
                      <a16:colId xmlns:a16="http://schemas.microsoft.com/office/drawing/2014/main" val="578695182"/>
                    </a:ext>
                  </a:extLst>
                </a:gridCol>
                <a:gridCol w="1080120">
                  <a:extLst>
                    <a:ext uri="{9D8B030D-6E8A-4147-A177-3AD203B41FA5}">
                      <a16:colId xmlns:a16="http://schemas.microsoft.com/office/drawing/2014/main" val="553306484"/>
                    </a:ext>
                  </a:extLst>
                </a:gridCol>
                <a:gridCol w="1224136">
                  <a:extLst>
                    <a:ext uri="{9D8B030D-6E8A-4147-A177-3AD203B41FA5}">
                      <a16:colId xmlns:a16="http://schemas.microsoft.com/office/drawing/2014/main" val="536599735"/>
                    </a:ext>
                  </a:extLst>
                </a:gridCol>
              </a:tblGrid>
              <a:tr h="720552">
                <a:tc>
                  <a:txBody>
                    <a:bodyPr/>
                    <a:lstStyle/>
                    <a:p>
                      <a:r>
                        <a:rPr lang="en-GB" sz="1400" dirty="0"/>
                        <a:t>Risk group:</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i="0" u="none" strike="noStrike" kern="1200" baseline="0" dirty="0">
                          <a:solidFill>
                            <a:schemeClr val="lt1"/>
                          </a:solidFill>
                          <a:latin typeface="+mn-lt"/>
                          <a:ea typeface="+mn-ea"/>
                          <a:cs typeface="+mn-cs"/>
                        </a:rPr>
                        <a:t>6 months to under 2 years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i="0" u="none" strike="noStrike" kern="1200" baseline="0" dirty="0">
                          <a:solidFill>
                            <a:schemeClr val="lt1"/>
                          </a:solidFill>
                          <a:latin typeface="+mn-lt"/>
                          <a:ea typeface="+mn-ea"/>
                          <a:cs typeface="+mn-cs"/>
                        </a:rPr>
                        <a:t>2 years to under 5 years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i="0" u="none" strike="noStrike" kern="1200" baseline="0" dirty="0">
                          <a:solidFill>
                            <a:schemeClr val="lt1"/>
                          </a:solidFill>
                          <a:latin typeface="+mn-lt"/>
                          <a:ea typeface="+mn-ea"/>
                          <a:cs typeface="+mn-cs"/>
                        </a:rPr>
                        <a:t>5 years to under 16 years</a:t>
                      </a:r>
                      <a:r>
                        <a:rPr lang="en-GB" sz="1400" b="0" i="0" u="none" strike="noStrike" kern="1200" baseline="0" dirty="0">
                          <a:solidFill>
                            <a:schemeClr val="lt1"/>
                          </a:solidFill>
                          <a:latin typeface="+mn-lt"/>
                          <a:ea typeface="+mn-ea"/>
                          <a:cs typeface="+mn-cs"/>
                        </a:rPr>
                        <a:t>	</a:t>
                      </a:r>
                    </a:p>
                  </a:txBody>
                  <a:tcPr/>
                </a:tc>
                <a:extLst>
                  <a:ext uri="{0D108BD9-81ED-4DB2-BD59-A6C34878D82A}">
                    <a16:rowId xmlns:a16="http://schemas.microsoft.com/office/drawing/2014/main" val="4159596747"/>
                  </a:ext>
                </a:extLst>
              </a:tr>
              <a:tr h="514680">
                <a:tc>
                  <a:txBody>
                    <a:bodyPr/>
                    <a:lstStyle/>
                    <a:p>
                      <a:r>
                        <a:rPr lang="en-GB" sz="1200" dirty="0"/>
                        <a:t>Patients with Diabetes</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0" i="0" u="none" strike="noStrike" kern="1200" baseline="0" dirty="0">
                          <a:solidFill>
                            <a:schemeClr val="dk1"/>
                          </a:solidFill>
                          <a:latin typeface="+mn-lt"/>
                          <a:ea typeface="+mn-ea"/>
                          <a:cs typeface="+mn-cs"/>
                        </a:rPr>
                        <a:t>17.4	</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0" i="0" u="none" strike="noStrike" kern="1200" baseline="0" dirty="0">
                          <a:solidFill>
                            <a:schemeClr val="dk1"/>
                          </a:solidFill>
                          <a:latin typeface="+mn-lt"/>
                          <a:ea typeface="+mn-ea"/>
                          <a:cs typeface="+mn-cs"/>
                        </a:rPr>
                        <a:t>57.7	</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0" i="0" u="none" strike="noStrike" kern="1200" baseline="0" dirty="0">
                          <a:solidFill>
                            <a:schemeClr val="dk1"/>
                          </a:solidFill>
                          <a:latin typeface="+mn-lt"/>
                          <a:ea typeface="+mn-ea"/>
                          <a:cs typeface="+mn-cs"/>
                        </a:rPr>
                        <a:t>       51.9	</a:t>
                      </a:r>
                    </a:p>
                  </a:txBody>
                  <a:tcPr/>
                </a:tc>
                <a:extLst>
                  <a:ext uri="{0D108BD9-81ED-4DB2-BD59-A6C34878D82A}">
                    <a16:rowId xmlns:a16="http://schemas.microsoft.com/office/drawing/2014/main" val="3924948484"/>
                  </a:ext>
                </a:extLst>
              </a:tr>
              <a:tr h="480368">
                <a:tc>
                  <a:txBody>
                    <a:bodyPr/>
                    <a:lstStyle/>
                    <a:p>
                      <a:r>
                        <a:rPr lang="en-GB" sz="1200" dirty="0"/>
                        <a:t>Patients with Chronic Kidney Disease</a:t>
                      </a:r>
                    </a:p>
                  </a:txBody>
                  <a:tcPr/>
                </a:tc>
                <a:tc>
                  <a:txBody>
                    <a:bodyPr/>
                    <a:lstStyle/>
                    <a:p>
                      <a:pPr algn="ctr"/>
                      <a:r>
                        <a:rPr kumimoji="0" lang="en-GB" sz="1400" b="0" i="0" u="none" strike="noStrike" kern="1200" cap="none" spc="0" normalizeH="0" baseline="0" noProof="0" dirty="0">
                          <a:ln>
                            <a:noFill/>
                          </a:ln>
                          <a:solidFill>
                            <a:prstClr val="black"/>
                          </a:solidFill>
                          <a:effectLst/>
                          <a:uLnTx/>
                          <a:uFillTx/>
                          <a:latin typeface="+mn-lt"/>
                          <a:ea typeface="+mn-ea"/>
                          <a:cs typeface="+mn-cs"/>
                        </a:rPr>
                        <a:t>15.1</a:t>
                      </a:r>
                      <a:endParaRPr lang="en-GB" sz="1400" dirty="0"/>
                    </a:p>
                  </a:txBody>
                  <a:tcPr/>
                </a:tc>
                <a:tc>
                  <a:txBody>
                    <a:bodyPr/>
                    <a:lstStyle/>
                    <a:p>
                      <a:pPr algn="ctr"/>
                      <a:r>
                        <a:rPr kumimoji="0" lang="en-GB" sz="1400" b="0" i="0" u="none" strike="noStrike" kern="1200" cap="none" spc="0" normalizeH="0" baseline="0" noProof="0" dirty="0">
                          <a:ln>
                            <a:noFill/>
                          </a:ln>
                          <a:solidFill>
                            <a:prstClr val="black"/>
                          </a:solidFill>
                          <a:effectLst/>
                          <a:uLnTx/>
                          <a:uFillTx/>
                          <a:latin typeface="+mn-lt"/>
                          <a:ea typeface="+mn-ea"/>
                          <a:cs typeface="+mn-cs"/>
                        </a:rPr>
                        <a:t>43.9</a:t>
                      </a:r>
                      <a:endParaRPr lang="en-GB" sz="1400" dirty="0"/>
                    </a:p>
                  </a:txBody>
                  <a:tcPr/>
                </a:tc>
                <a:tc>
                  <a:txBody>
                    <a:bodyPr/>
                    <a:lstStyle/>
                    <a:p>
                      <a:pPr algn="ctr"/>
                      <a:r>
                        <a:rPr kumimoji="0" lang="en-GB" sz="1400" b="0" i="0" u="none" strike="noStrike" kern="1200" cap="none" spc="0" normalizeH="0" baseline="0" noProof="0" dirty="0">
                          <a:ln>
                            <a:noFill/>
                          </a:ln>
                          <a:solidFill>
                            <a:prstClr val="black"/>
                          </a:solidFill>
                          <a:effectLst/>
                          <a:uLnTx/>
                          <a:uFillTx/>
                          <a:latin typeface="+mn-lt"/>
                          <a:ea typeface="+mn-ea"/>
                          <a:cs typeface="+mn-cs"/>
                        </a:rPr>
                        <a:t>36.7</a:t>
                      </a:r>
                      <a:endParaRPr lang="en-GB" sz="1400" dirty="0"/>
                    </a:p>
                  </a:txBody>
                  <a:tcPr/>
                </a:tc>
                <a:extLst>
                  <a:ext uri="{0D108BD9-81ED-4DB2-BD59-A6C34878D82A}">
                    <a16:rowId xmlns:a16="http://schemas.microsoft.com/office/drawing/2014/main" val="773518258"/>
                  </a:ext>
                </a:extLst>
              </a:tr>
              <a:tr h="480368">
                <a:tc>
                  <a:txBody>
                    <a:bodyPr/>
                    <a:lstStyle/>
                    <a:p>
                      <a:r>
                        <a:rPr lang="en-GB" sz="1200" dirty="0"/>
                        <a:t>Patients with immunosuppression</a:t>
                      </a:r>
                    </a:p>
                  </a:txBody>
                  <a:tcPr/>
                </a:tc>
                <a:tc>
                  <a:txBody>
                    <a:bodyPr/>
                    <a:lstStyle/>
                    <a:p>
                      <a:pPr algn="ctr"/>
                      <a:r>
                        <a:rPr lang="en-GB" sz="1400" dirty="0"/>
                        <a:t>13.4</a:t>
                      </a:r>
                    </a:p>
                  </a:txBody>
                  <a:tcPr/>
                </a:tc>
                <a:tc>
                  <a:txBody>
                    <a:bodyPr/>
                    <a:lstStyle/>
                    <a:p>
                      <a:pPr algn="ctr"/>
                      <a:r>
                        <a:rPr lang="en-GB" sz="1400" dirty="0"/>
                        <a:t>44.9</a:t>
                      </a:r>
                    </a:p>
                  </a:txBody>
                  <a:tcPr/>
                </a:tc>
                <a:tc>
                  <a:txBody>
                    <a:bodyPr/>
                    <a:lstStyle/>
                    <a:p>
                      <a:pPr algn="ctr"/>
                      <a:r>
                        <a:rPr lang="en-GB" sz="1400" dirty="0"/>
                        <a:t>37.0</a:t>
                      </a:r>
                    </a:p>
                  </a:txBody>
                  <a:tcPr/>
                </a:tc>
                <a:extLst>
                  <a:ext uri="{0D108BD9-81ED-4DB2-BD59-A6C34878D82A}">
                    <a16:rowId xmlns:a16="http://schemas.microsoft.com/office/drawing/2014/main" val="1469723686"/>
                  </a:ext>
                </a:extLst>
              </a:tr>
              <a:tr h="69104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Patients with </a:t>
                      </a:r>
                      <a:r>
                        <a:rPr lang="en-GB" sz="1200" b="0" i="0" u="none" strike="noStrike" kern="1200" baseline="0" dirty="0">
                          <a:solidFill>
                            <a:schemeClr val="dk1"/>
                          </a:solidFill>
                          <a:latin typeface="+mn-lt"/>
                          <a:ea typeface="+mn-ea"/>
                          <a:cs typeface="+mn-cs"/>
                        </a:rPr>
                        <a:t>Chronic Neurological Disease (including Stroke/TIA, Cerebral Palsy or MS) </a:t>
                      </a:r>
                    </a:p>
                  </a:txBody>
                  <a:tcPr/>
                </a:tc>
                <a:tc>
                  <a:txBody>
                    <a:bodyPr/>
                    <a:lstStyle/>
                    <a:p>
                      <a:pPr algn="ctr"/>
                      <a:r>
                        <a:rPr lang="en-GB" sz="1400" dirty="0"/>
                        <a:t>12.4</a:t>
                      </a:r>
                    </a:p>
                  </a:txBody>
                  <a:tcPr/>
                </a:tc>
                <a:tc>
                  <a:txBody>
                    <a:bodyPr/>
                    <a:lstStyle/>
                    <a:p>
                      <a:pPr algn="ctr"/>
                      <a:r>
                        <a:rPr lang="en-GB" sz="1400" dirty="0"/>
                        <a:t>43.8</a:t>
                      </a:r>
                    </a:p>
                  </a:txBody>
                  <a:tcPr/>
                </a:tc>
                <a:tc>
                  <a:txBody>
                    <a:bodyPr/>
                    <a:lstStyle/>
                    <a:p>
                      <a:pPr algn="ctr"/>
                      <a:r>
                        <a:rPr lang="en-GB" sz="1400" dirty="0"/>
                        <a:t>39.6</a:t>
                      </a:r>
                    </a:p>
                  </a:txBody>
                  <a:tcPr/>
                </a:tc>
                <a:extLst>
                  <a:ext uri="{0D108BD9-81ED-4DB2-BD59-A6C34878D82A}">
                    <a16:rowId xmlns:a16="http://schemas.microsoft.com/office/drawing/2014/main" val="2616128605"/>
                  </a:ext>
                </a:extLst>
              </a:tr>
              <a:tr h="48036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baseline="0" dirty="0">
                          <a:solidFill>
                            <a:schemeClr val="dk1"/>
                          </a:solidFill>
                          <a:latin typeface="+mn-lt"/>
                          <a:ea typeface="+mn-ea"/>
                          <a:cs typeface="+mn-cs"/>
                        </a:rPr>
                        <a:t>Patients with Chronic Respiratory Disease 	</a:t>
                      </a:r>
                    </a:p>
                  </a:txBody>
                  <a:tcPr/>
                </a:tc>
                <a:tc>
                  <a:txBody>
                    <a:bodyPr/>
                    <a:lstStyle/>
                    <a:p>
                      <a:pPr algn="ctr"/>
                      <a:r>
                        <a:rPr lang="en-GB" sz="1400" dirty="0"/>
                        <a:t>23.5</a:t>
                      </a:r>
                    </a:p>
                  </a:txBody>
                  <a:tcPr/>
                </a:tc>
                <a:tc>
                  <a:txBody>
                    <a:bodyPr/>
                    <a:lstStyle/>
                    <a:p>
                      <a:pPr algn="ctr"/>
                      <a:r>
                        <a:rPr lang="en-GB" sz="1400" dirty="0"/>
                        <a:t>54.9</a:t>
                      </a:r>
                    </a:p>
                  </a:txBody>
                  <a:tcPr/>
                </a:tc>
                <a:tc>
                  <a:txBody>
                    <a:bodyPr/>
                    <a:lstStyle/>
                    <a:p>
                      <a:pPr algn="ctr"/>
                      <a:r>
                        <a:rPr lang="en-GB" sz="1400" dirty="0"/>
                        <a:t>45.5</a:t>
                      </a:r>
                    </a:p>
                  </a:txBody>
                  <a:tcPr/>
                </a:tc>
                <a:extLst>
                  <a:ext uri="{0D108BD9-81ED-4DB2-BD59-A6C34878D82A}">
                    <a16:rowId xmlns:a16="http://schemas.microsoft.com/office/drawing/2014/main" val="4098364629"/>
                  </a:ext>
                </a:extLst>
              </a:tr>
              <a:tr h="48036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baseline="0" dirty="0">
                          <a:solidFill>
                            <a:schemeClr val="dk1"/>
                          </a:solidFill>
                          <a:latin typeface="+mn-lt"/>
                          <a:ea typeface="+mn-ea"/>
                          <a:cs typeface="+mn-cs"/>
                        </a:rPr>
                        <a:t>Patients with Chronic Heart Disease 	</a:t>
                      </a:r>
                    </a:p>
                  </a:txBody>
                  <a:tcPr/>
                </a:tc>
                <a:tc>
                  <a:txBody>
                    <a:bodyPr/>
                    <a:lstStyle/>
                    <a:p>
                      <a:pPr algn="ctr"/>
                      <a:r>
                        <a:rPr lang="en-GB" sz="1400" dirty="0"/>
                        <a:t>17.0</a:t>
                      </a:r>
                    </a:p>
                  </a:txBody>
                  <a:tcPr/>
                </a:tc>
                <a:tc>
                  <a:txBody>
                    <a:bodyPr/>
                    <a:lstStyle/>
                    <a:p>
                      <a:pPr algn="ctr"/>
                      <a:r>
                        <a:rPr lang="en-GB" sz="1400" dirty="0"/>
                        <a:t>46.2</a:t>
                      </a:r>
                    </a:p>
                  </a:txBody>
                  <a:tcPr/>
                </a:tc>
                <a:tc>
                  <a:txBody>
                    <a:bodyPr/>
                    <a:lstStyle/>
                    <a:p>
                      <a:pPr algn="ctr"/>
                      <a:r>
                        <a:rPr lang="en-GB" sz="1400" dirty="0"/>
                        <a:t>36.9</a:t>
                      </a:r>
                    </a:p>
                  </a:txBody>
                  <a:tcPr/>
                </a:tc>
                <a:extLst>
                  <a:ext uri="{0D108BD9-81ED-4DB2-BD59-A6C34878D82A}">
                    <a16:rowId xmlns:a16="http://schemas.microsoft.com/office/drawing/2014/main" val="495410845"/>
                  </a:ext>
                </a:extLst>
              </a:tr>
              <a:tr h="62109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baseline="0" dirty="0">
                          <a:solidFill>
                            <a:schemeClr val="dk1"/>
                          </a:solidFill>
                          <a:latin typeface="+mn-lt"/>
                          <a:ea typeface="+mn-ea"/>
                          <a:cs typeface="+mn-cs"/>
                        </a:rPr>
                        <a:t>Patients with Chronic Liver Disease 	</a:t>
                      </a:r>
                    </a:p>
                  </a:txBody>
                  <a:tcPr/>
                </a:tc>
                <a:tc>
                  <a:txBody>
                    <a:bodyPr/>
                    <a:lstStyle/>
                    <a:p>
                      <a:pPr algn="ctr"/>
                      <a:r>
                        <a:rPr lang="en-GB" sz="1400" dirty="0"/>
                        <a:t>21.3</a:t>
                      </a:r>
                    </a:p>
                  </a:txBody>
                  <a:tcPr/>
                </a:tc>
                <a:tc>
                  <a:txBody>
                    <a:bodyPr/>
                    <a:lstStyle/>
                    <a:p>
                      <a:pPr algn="ctr"/>
                      <a:r>
                        <a:rPr lang="en-GB" sz="1400" dirty="0"/>
                        <a:t>50.5</a:t>
                      </a:r>
                    </a:p>
                  </a:txBody>
                  <a:tcPr/>
                </a:tc>
                <a:tc>
                  <a:txBody>
                    <a:bodyPr/>
                    <a:lstStyle/>
                    <a:p>
                      <a:pPr algn="ctr"/>
                      <a:r>
                        <a:rPr lang="en-GB" sz="1400" dirty="0"/>
                        <a:t>35.8</a:t>
                      </a:r>
                    </a:p>
                  </a:txBody>
                  <a:tcPr/>
                </a:tc>
                <a:extLst>
                  <a:ext uri="{0D108BD9-81ED-4DB2-BD59-A6C34878D82A}">
                    <a16:rowId xmlns:a16="http://schemas.microsoft.com/office/drawing/2014/main" val="2409581786"/>
                  </a:ext>
                </a:extLst>
              </a:tr>
              <a:tr h="48036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baseline="0" dirty="0">
                          <a:solidFill>
                            <a:schemeClr val="dk1"/>
                          </a:solidFill>
                          <a:latin typeface="+mn-lt"/>
                          <a:ea typeface="+mn-ea"/>
                          <a:cs typeface="+mn-cs"/>
                        </a:rPr>
                        <a:t>Patients with Asplenia or dysfunction of the spleen </a:t>
                      </a:r>
                    </a:p>
                  </a:txBody>
                  <a:tcPr/>
                </a:tc>
                <a:tc>
                  <a:txBody>
                    <a:bodyPr/>
                    <a:lstStyle/>
                    <a:p>
                      <a:pPr algn="ctr"/>
                      <a:r>
                        <a:rPr lang="en-GB" sz="1400" dirty="0"/>
                        <a:t>21.0</a:t>
                      </a:r>
                    </a:p>
                  </a:txBody>
                  <a:tcPr/>
                </a:tc>
                <a:tc>
                  <a:txBody>
                    <a:bodyPr/>
                    <a:lstStyle/>
                    <a:p>
                      <a:pPr algn="ctr"/>
                      <a:r>
                        <a:rPr lang="en-GB" sz="1400" dirty="0"/>
                        <a:t>47.6</a:t>
                      </a:r>
                    </a:p>
                  </a:txBody>
                  <a:tcPr/>
                </a:tc>
                <a:tc>
                  <a:txBody>
                    <a:bodyPr/>
                    <a:lstStyle/>
                    <a:p>
                      <a:pPr algn="ctr"/>
                      <a:r>
                        <a:rPr lang="en-GB" sz="1400" dirty="0"/>
                        <a:t>32.1</a:t>
                      </a:r>
                    </a:p>
                  </a:txBody>
                  <a:tcPr/>
                </a:tc>
                <a:extLst>
                  <a:ext uri="{0D108BD9-81ED-4DB2-BD59-A6C34878D82A}">
                    <a16:rowId xmlns:a16="http://schemas.microsoft.com/office/drawing/2014/main" val="2272489194"/>
                  </a:ext>
                </a:extLst>
              </a:tr>
            </a:tbl>
          </a:graphicData>
        </a:graphic>
      </p:graphicFrame>
      <p:sp>
        <p:nvSpPr>
          <p:cNvPr id="3" name="Rectangle 2">
            <a:extLst>
              <a:ext uri="{FF2B5EF4-FFF2-40B4-BE49-F238E27FC236}">
                <a16:creationId xmlns:a16="http://schemas.microsoft.com/office/drawing/2014/main" id="{DF81A8F5-FBF1-4847-954F-A4AF647BCA0C}"/>
              </a:ext>
            </a:extLst>
          </p:cNvPr>
          <p:cNvSpPr/>
          <p:nvPr/>
        </p:nvSpPr>
        <p:spPr>
          <a:xfrm>
            <a:off x="152846" y="1916832"/>
            <a:ext cx="3051002" cy="3847207"/>
          </a:xfrm>
          <a:prstGeom prst="rect">
            <a:avLst/>
          </a:prstGeom>
        </p:spPr>
        <p:txBody>
          <a:bodyPr wrap="square">
            <a:spAutoFit/>
          </a:bodyPr>
          <a:lstStyle/>
          <a:p>
            <a:pPr marL="342900" lvl="0" indent="-342900" eaLnBrk="0" hangingPunct="0">
              <a:spcBef>
                <a:spcPts val="1200"/>
              </a:spcBef>
              <a:buFont typeface="Arial" panose="020B0604020202020204" pitchFamily="34" charset="0"/>
              <a:buChar char="•"/>
            </a:pPr>
            <a:r>
              <a:rPr lang="en-GB" sz="1400" dirty="0">
                <a:solidFill>
                  <a:prstClr val="black"/>
                </a:solidFill>
                <a:latin typeface="Arial" pitchFamily="34" charset="0"/>
              </a:rPr>
              <a:t>vaccine uptake is particularly low in the younger age groups with clinical conditions that put them at most risk of complications from flu</a:t>
            </a:r>
          </a:p>
          <a:p>
            <a:pPr marL="342900" lvl="0" indent="-342900" eaLnBrk="0" hangingPunct="0">
              <a:spcBef>
                <a:spcPts val="1200"/>
              </a:spcBef>
              <a:buFont typeface="Arial" panose="020B0604020202020204" pitchFamily="34" charset="0"/>
              <a:buChar char="•"/>
            </a:pPr>
            <a:r>
              <a:rPr lang="en-GB" sz="1400" dirty="0">
                <a:solidFill>
                  <a:prstClr val="black"/>
                </a:solidFill>
                <a:latin typeface="Arial" pitchFamily="34" charset="0"/>
              </a:rPr>
              <a:t>immunisers should make sure that all at-risk children have the opportunity to receive flu vaccine</a:t>
            </a:r>
          </a:p>
          <a:p>
            <a:pPr marL="342900" lvl="0" indent="-342900" eaLnBrk="0" hangingPunct="0">
              <a:spcBef>
                <a:spcPts val="1200"/>
              </a:spcBef>
              <a:buFont typeface="Arial" panose="020B0604020202020204" pitchFamily="34" charset="0"/>
              <a:buChar char="•"/>
            </a:pPr>
            <a:r>
              <a:rPr lang="en-GB" sz="1400" dirty="0">
                <a:solidFill>
                  <a:prstClr val="black"/>
                </a:solidFill>
                <a:latin typeface="Arial" pitchFamily="34" charset="0"/>
              </a:rPr>
              <a:t>parents of at-risk children eligible to receive vaccine at school can choose to receive vaccine in general practice, especially if school session is later in the year and parent does not want their child to wait</a:t>
            </a:r>
          </a:p>
        </p:txBody>
      </p:sp>
    </p:spTree>
    <p:extLst>
      <p:ext uri="{BB962C8B-B14F-4D97-AF65-F5344CB8AC3E}">
        <p14:creationId xmlns:p14="http://schemas.microsoft.com/office/powerpoint/2010/main" val="10646515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2609" y="548680"/>
            <a:ext cx="8334480" cy="864096"/>
          </a:xfrm>
        </p:spPr>
        <p:txBody>
          <a:bodyPr>
            <a:normAutofit fontScale="90000"/>
          </a:bodyPr>
          <a:lstStyle/>
          <a:p>
            <a:r>
              <a:rPr lang="en-GB" sz="3200" dirty="0"/>
              <a:t>Vaccine uptake for children in a clinical risk group (2019/20)</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367716995"/>
              </p:ext>
            </p:extLst>
          </p:nvPr>
        </p:nvGraphicFramePr>
        <p:xfrm>
          <a:off x="642609" y="1575810"/>
          <a:ext cx="7848872" cy="1656184"/>
        </p:xfrm>
        <a:graphic>
          <a:graphicData uri="http://schemas.openxmlformats.org/drawingml/2006/table">
            <a:tbl>
              <a:tblPr firstRow="1" bandRow="1">
                <a:tableStyleId>{5C22544A-7EE6-4342-B048-85BDC9FD1C3A}</a:tableStyleId>
              </a:tblPr>
              <a:tblGrid>
                <a:gridCol w="5472608">
                  <a:extLst>
                    <a:ext uri="{9D8B030D-6E8A-4147-A177-3AD203B41FA5}">
                      <a16:colId xmlns:a16="http://schemas.microsoft.com/office/drawing/2014/main" val="20000"/>
                    </a:ext>
                  </a:extLst>
                </a:gridCol>
                <a:gridCol w="2376264">
                  <a:extLst>
                    <a:ext uri="{9D8B030D-6E8A-4147-A177-3AD203B41FA5}">
                      <a16:colId xmlns:a16="http://schemas.microsoft.com/office/drawing/2014/main" val="20001"/>
                    </a:ext>
                  </a:extLst>
                </a:gridCol>
              </a:tblGrid>
              <a:tr h="608944">
                <a:tc>
                  <a:txBody>
                    <a:bodyPr/>
                    <a:lstStyle/>
                    <a:p>
                      <a:r>
                        <a:rPr lang="en-GB" sz="1700" b="0" i="0" u="none" strike="noStrike" kern="1200" baseline="0" dirty="0">
                          <a:solidFill>
                            <a:schemeClr val="lt1"/>
                          </a:solidFill>
                          <a:latin typeface="+mn-lt"/>
                          <a:ea typeface="+mn-ea"/>
                          <a:cs typeface="+mn-cs"/>
                        </a:rPr>
                        <a:t>Target groups for vaccination 	</a:t>
                      </a:r>
                    </a:p>
                  </a:txBody>
                  <a:tcPr marL="85299" marR="85299" marT="42649" marB="42649"/>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700" b="0" i="0" u="none" strike="noStrike" kern="1200" baseline="0" dirty="0">
                          <a:solidFill>
                            <a:schemeClr val="lt1"/>
                          </a:solidFill>
                          <a:latin typeface="+mn-lt"/>
                          <a:ea typeface="+mn-ea"/>
                          <a:cs typeface="+mn-cs"/>
                        </a:rPr>
                        <a:t>% vaccine uptake 	</a:t>
                      </a:r>
                    </a:p>
                  </a:txBody>
                  <a:tcPr marL="85299" marR="85299" marT="42649" marB="42649"/>
                </a:tc>
                <a:extLst>
                  <a:ext uri="{0D108BD9-81ED-4DB2-BD59-A6C34878D82A}">
                    <a16:rowId xmlns:a16="http://schemas.microsoft.com/office/drawing/2014/main" val="10000"/>
                  </a:ext>
                </a:extLst>
              </a:tr>
              <a:tr h="349080">
                <a:tc>
                  <a:txBody>
                    <a:bodyPr/>
                    <a:lstStyle/>
                    <a:p>
                      <a:r>
                        <a:rPr lang="en-GB" sz="1700" b="0" i="0" u="none" strike="noStrike" kern="1200" baseline="0" dirty="0">
                          <a:solidFill>
                            <a:schemeClr val="dk1"/>
                          </a:solidFill>
                          <a:latin typeface="+mn-lt"/>
                          <a:ea typeface="+mn-ea"/>
                          <a:cs typeface="+mn-cs"/>
                        </a:rPr>
                        <a:t>Six months to under two years in a clinical risk group</a:t>
                      </a:r>
                    </a:p>
                  </a:txBody>
                  <a:tcPr marL="85299" marR="85299" marT="42649" marB="42649"/>
                </a:tc>
                <a:tc>
                  <a:txBody>
                    <a:bodyPr/>
                    <a:lstStyle/>
                    <a:p>
                      <a:pPr algn="ctr"/>
                      <a:r>
                        <a:rPr lang="en-GB" sz="1700" dirty="0"/>
                        <a:t>16.1</a:t>
                      </a:r>
                    </a:p>
                  </a:txBody>
                  <a:tcPr marL="85299" marR="85299" marT="42649" marB="42649"/>
                </a:tc>
                <a:extLst>
                  <a:ext uri="{0D108BD9-81ED-4DB2-BD59-A6C34878D82A}">
                    <a16:rowId xmlns:a16="http://schemas.microsoft.com/office/drawing/2014/main" val="10001"/>
                  </a:ext>
                </a:extLst>
              </a:tr>
              <a:tr h="349080">
                <a:tc>
                  <a:txBody>
                    <a:bodyPr/>
                    <a:lstStyle/>
                    <a:p>
                      <a:r>
                        <a:rPr lang="en-GB" sz="1700" b="0" i="0" u="none" strike="noStrike" kern="1200" baseline="0" dirty="0">
                          <a:solidFill>
                            <a:schemeClr val="dk1"/>
                          </a:solidFill>
                          <a:latin typeface="+mn-lt"/>
                          <a:ea typeface="+mn-ea"/>
                          <a:cs typeface="+mn-cs"/>
                        </a:rPr>
                        <a:t>Two years to under 5 years in a clinical risk group</a:t>
                      </a:r>
                    </a:p>
                  </a:txBody>
                  <a:tcPr marL="85299" marR="85299" marT="42649" marB="42649"/>
                </a:tc>
                <a:tc>
                  <a:txBody>
                    <a:bodyPr/>
                    <a:lstStyle/>
                    <a:p>
                      <a:pPr algn="ctr"/>
                      <a:r>
                        <a:rPr lang="en-GB" sz="1700" dirty="0"/>
                        <a:t>49.0</a:t>
                      </a:r>
                    </a:p>
                  </a:txBody>
                  <a:tcPr marL="85299" marR="85299" marT="42649" marB="42649"/>
                </a:tc>
                <a:extLst>
                  <a:ext uri="{0D108BD9-81ED-4DB2-BD59-A6C34878D82A}">
                    <a16:rowId xmlns:a16="http://schemas.microsoft.com/office/drawing/2014/main" val="10002"/>
                  </a:ext>
                </a:extLst>
              </a:tr>
              <a:tr h="349080">
                <a:tc>
                  <a:txBody>
                    <a:bodyPr/>
                    <a:lstStyle/>
                    <a:p>
                      <a:r>
                        <a:rPr lang="en-GB" sz="1700" b="0" i="0" u="none" strike="noStrike" kern="1200" baseline="0" dirty="0">
                          <a:solidFill>
                            <a:schemeClr val="dk1"/>
                          </a:solidFill>
                          <a:latin typeface="+mn-lt"/>
                          <a:ea typeface="+mn-ea"/>
                          <a:cs typeface="+mn-cs"/>
                        </a:rPr>
                        <a:t>5 years to under 16 years in a clinical risk group </a:t>
                      </a:r>
                    </a:p>
                  </a:txBody>
                  <a:tcPr marL="85299" marR="85299" marT="42649" marB="42649"/>
                </a:tc>
                <a:tc>
                  <a:txBody>
                    <a:bodyPr/>
                    <a:lstStyle/>
                    <a:p>
                      <a:pPr algn="ctr"/>
                      <a:r>
                        <a:rPr lang="en-GB" sz="1700" dirty="0"/>
                        <a:t>41.7</a:t>
                      </a:r>
                    </a:p>
                  </a:txBody>
                  <a:tcPr marL="85299" marR="85299" marT="42649" marB="42649"/>
                </a:tc>
                <a:extLst>
                  <a:ext uri="{0D108BD9-81ED-4DB2-BD59-A6C34878D82A}">
                    <a16:rowId xmlns:a16="http://schemas.microsoft.com/office/drawing/2014/main" val="10003"/>
                  </a:ext>
                </a:extLst>
              </a:tr>
            </a:tbl>
          </a:graphicData>
        </a:graphic>
      </p:graphicFrame>
      <p:sp>
        <p:nvSpPr>
          <p:cNvPr id="4" name="Slide Number Placeholder 3"/>
          <p:cNvSpPr>
            <a:spLocks noGrp="1"/>
          </p:cNvSpPr>
          <p:nvPr>
            <p:ph type="sldNum" sz="quarter" idx="10"/>
          </p:nvPr>
        </p:nvSpPr>
        <p:spPr/>
        <p:txBody>
          <a:bodyPr/>
          <a:lstStyle/>
          <a:p>
            <a:pPr>
              <a:defRPr/>
            </a:pPr>
            <a:r>
              <a:rPr lang="en-US" dirty="0">
                <a:solidFill>
                  <a:prstClr val="white"/>
                </a:solidFill>
              </a:rPr>
              <a:t>  </a:t>
            </a:r>
            <a:fld id="{2565FA6D-D4C8-4C4C-AC4B-3269734D34D8}" type="slidenum">
              <a:rPr lang="en-US" smtClean="0">
                <a:solidFill>
                  <a:prstClr val="white"/>
                </a:solidFill>
              </a:rPr>
              <a:pPr>
                <a:defRPr/>
              </a:pPr>
              <a:t>23</a:t>
            </a:fld>
            <a:r>
              <a:rPr lang="en-US" dirty="0">
                <a:solidFill>
                  <a:prstClr val="white"/>
                </a:solidFill>
              </a:rPr>
              <a:t> </a:t>
            </a:r>
          </a:p>
        </p:txBody>
      </p:sp>
      <p:sp>
        <p:nvSpPr>
          <p:cNvPr id="7" name="TextBox 6"/>
          <p:cNvSpPr txBox="1"/>
          <p:nvPr/>
        </p:nvSpPr>
        <p:spPr>
          <a:xfrm>
            <a:off x="355918" y="3505596"/>
            <a:ext cx="3028458" cy="2646878"/>
          </a:xfrm>
          <a:prstGeom prst="rect">
            <a:avLst/>
          </a:prstGeom>
          <a:noFill/>
        </p:spPr>
        <p:txBody>
          <a:bodyPr wrap="square" rtlCol="0">
            <a:spAutoFit/>
          </a:bodyPr>
          <a:lstStyle/>
          <a:p>
            <a:pPr marL="285750" indent="-285750" fontAlgn="base">
              <a:spcBef>
                <a:spcPct val="0"/>
              </a:spcBef>
              <a:spcAft>
                <a:spcPct val="0"/>
              </a:spcAft>
              <a:buFont typeface="Arial" panose="020B0604020202020204" pitchFamily="34" charset="0"/>
              <a:buChar char="•"/>
            </a:pPr>
            <a:r>
              <a:rPr lang="en-GB" sz="1400" dirty="0">
                <a:solidFill>
                  <a:prstClr val="black"/>
                </a:solidFill>
                <a:ea typeface="ヒラギノ角ゴ Pro W3" pitchFamily="84" charset="-128"/>
              </a:rPr>
              <a:t>Vaccine uptake figures show that uptake in children in clinical risk groups is higher in the age group where all children (healthy and clinical risk group) have been offered flu vaccination</a:t>
            </a:r>
          </a:p>
          <a:p>
            <a:pPr fontAlgn="base">
              <a:spcBef>
                <a:spcPct val="0"/>
              </a:spcBef>
              <a:spcAft>
                <a:spcPct val="0"/>
              </a:spcAft>
            </a:pPr>
            <a:endParaRPr lang="en-GB" sz="1200" dirty="0">
              <a:solidFill>
                <a:prstClr val="black"/>
              </a:solidFill>
            </a:endParaRPr>
          </a:p>
          <a:p>
            <a:pPr marL="285750" indent="-285750">
              <a:buFont typeface="Arial" panose="020B0604020202020204" pitchFamily="34" charset="0"/>
              <a:buChar char="•"/>
            </a:pPr>
            <a:r>
              <a:rPr lang="en-GB" sz="1400" dirty="0"/>
              <a:t>Vaccine uptake in those aged 6 months to under 2 years remains the lowest in uptake by age band </a:t>
            </a:r>
            <a:endParaRPr lang="en-GB" sz="1050" dirty="0">
              <a:solidFill>
                <a:prstClr val="black"/>
              </a:solidFill>
            </a:endParaRPr>
          </a:p>
        </p:txBody>
      </p:sp>
      <p:sp>
        <p:nvSpPr>
          <p:cNvPr id="8" name="Footer Placeholder 4"/>
          <p:cNvSpPr txBox="1">
            <a:spLocks/>
          </p:cNvSpPr>
          <p:nvPr/>
        </p:nvSpPr>
        <p:spPr>
          <a:xfrm>
            <a:off x="900113" y="6308725"/>
            <a:ext cx="8064375" cy="549275"/>
          </a:xfrm>
          <a:prstGeom prst="rect">
            <a:avLst/>
          </a:prstGeom>
        </p:spPr>
        <p:txBody>
          <a:bodyPr vert="horz" lIns="0" tIns="0" rIns="0" bIns="0" rtlCol="0" anchor="ctr"/>
          <a:lstStyle>
            <a:defPPr>
              <a:defRPr lang="en-US"/>
            </a:defPPr>
            <a:lvl1pPr algn="l" rtl="0" fontAlgn="auto">
              <a:spcBef>
                <a:spcPts val="0"/>
              </a:spcBef>
              <a:spcAft>
                <a:spcPts val="0"/>
              </a:spcAft>
              <a:defRPr sz="1200" kern="1200" baseline="0">
                <a:solidFill>
                  <a:schemeClr val="bg1"/>
                </a:solidFill>
                <a:latin typeface="Arial" pitchFamily="34" charset="0"/>
                <a:ea typeface="+mn-ea"/>
                <a:cs typeface="+mn-cs"/>
              </a:defRPr>
            </a:lvl1pPr>
            <a:lvl2pPr marL="4572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2pPr>
            <a:lvl3pPr marL="9144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3pPr>
            <a:lvl4pPr marL="13716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4pPr>
            <a:lvl5pPr marL="18288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5pPr>
            <a:lvl6pPr marL="22860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6pPr>
            <a:lvl7pPr marL="27432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7pPr>
            <a:lvl8pPr marL="32004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8pPr>
            <a:lvl9pPr marL="36576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9pPr>
          </a:lstStyle>
          <a:p>
            <a:pPr>
              <a:defRPr/>
            </a:pPr>
            <a:r>
              <a:rPr lang="en-GB" dirty="0">
                <a:solidFill>
                  <a:prstClr val="white"/>
                </a:solidFill>
              </a:rPr>
              <a:t>The national childhood flu immunisation programme 2020/21</a:t>
            </a:r>
            <a:endParaRPr lang="en-US" dirty="0">
              <a:solidFill>
                <a:prstClr val="white"/>
              </a:solidFill>
            </a:endParaRPr>
          </a:p>
        </p:txBody>
      </p:sp>
      <p:sp>
        <p:nvSpPr>
          <p:cNvPr id="6" name="TextBox 5">
            <a:extLst>
              <a:ext uri="{FF2B5EF4-FFF2-40B4-BE49-F238E27FC236}">
                <a16:creationId xmlns:a16="http://schemas.microsoft.com/office/drawing/2014/main" id="{CE960E0C-59FC-42F9-BF29-644E40A20B82}"/>
              </a:ext>
            </a:extLst>
          </p:cNvPr>
          <p:cNvSpPr txBox="1"/>
          <p:nvPr/>
        </p:nvSpPr>
        <p:spPr>
          <a:xfrm>
            <a:off x="3576489" y="3515717"/>
            <a:ext cx="5400600" cy="307777"/>
          </a:xfrm>
          <a:prstGeom prst="rect">
            <a:avLst/>
          </a:prstGeom>
          <a:noFill/>
        </p:spPr>
        <p:txBody>
          <a:bodyPr wrap="square" rtlCol="0">
            <a:spAutoFit/>
          </a:bodyPr>
          <a:lstStyle/>
          <a:p>
            <a:r>
              <a:rPr lang="en-GB" sz="1400" b="1" dirty="0"/>
              <a:t>Vaccine uptake in the under 65 at-risk by age group</a:t>
            </a:r>
            <a:endParaRPr lang="en-GB" sz="1400" dirty="0"/>
          </a:p>
        </p:txBody>
      </p:sp>
      <p:pic>
        <p:nvPicPr>
          <p:cNvPr id="10" name="Picture 9">
            <a:extLst>
              <a:ext uri="{FF2B5EF4-FFF2-40B4-BE49-F238E27FC236}">
                <a16:creationId xmlns:a16="http://schemas.microsoft.com/office/drawing/2014/main" id="{EE5040C4-C09C-481E-BF3D-9516B4024F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76489" y="3963532"/>
            <a:ext cx="5185810" cy="2267067"/>
          </a:xfrm>
          <a:prstGeom prst="rect">
            <a:avLst/>
          </a:prstGeom>
        </p:spPr>
      </p:pic>
    </p:spTree>
    <p:extLst>
      <p:ext uri="{BB962C8B-B14F-4D97-AF65-F5344CB8AC3E}">
        <p14:creationId xmlns:p14="http://schemas.microsoft.com/office/powerpoint/2010/main" val="41792201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r>
              <a:rPr lang="en-US"/>
              <a:t>  </a:t>
            </a:r>
            <a:fld id="{2565FA6D-D4C8-4C4C-AC4B-3269734D34D8}" type="slidenum">
              <a:rPr lang="en-US" smtClean="0"/>
              <a:pPr>
                <a:defRPr/>
              </a:pPr>
              <a:t>24</a:t>
            </a:fld>
            <a:endParaRPr lang="en-US" dirty="0"/>
          </a:p>
        </p:txBody>
      </p:sp>
      <p:sp>
        <p:nvSpPr>
          <p:cNvPr id="6" name="Title 3"/>
          <p:cNvSpPr txBox="1">
            <a:spLocks/>
          </p:cNvSpPr>
          <p:nvPr/>
        </p:nvSpPr>
        <p:spPr>
          <a:xfrm>
            <a:off x="755576" y="2348880"/>
            <a:ext cx="7777163" cy="1143000"/>
          </a:xfrm>
          <a:prstGeom prst="rect">
            <a:avLst/>
          </a:prstGeom>
        </p:spPr>
        <p:txBody>
          <a:bodyPr vert="horz" lIns="0" tIns="0" rIns="0" bIns="0" rtlCol="0" anchor="ctr">
            <a:normAutofit fontScale="97500"/>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4000" b="0" i="0" u="none" strike="noStrike" kern="1200" cap="none" spc="-150" normalizeH="0" baseline="0" noProof="0" dirty="0">
                <a:ln>
                  <a:noFill/>
                </a:ln>
                <a:solidFill>
                  <a:srgbClr val="00AE9E"/>
                </a:solidFill>
                <a:effectLst/>
                <a:uLnTx/>
                <a:uFillTx/>
                <a:latin typeface="+mj-lt"/>
                <a:ea typeface="ヒラギノ角ゴ Pro W3" pitchFamily="84" charset="-128"/>
                <a:cs typeface="ヒラギノ角ゴ Pro W3" pitchFamily="84" charset="-128"/>
              </a:rPr>
              <a:t>Types</a:t>
            </a:r>
            <a:r>
              <a:rPr kumimoji="0" lang="en-GB" sz="4000" b="0" i="0" u="none" strike="noStrike" kern="1200" cap="none" spc="-150" normalizeH="0" noProof="0" dirty="0">
                <a:ln>
                  <a:noFill/>
                </a:ln>
                <a:solidFill>
                  <a:srgbClr val="00AE9E"/>
                </a:solidFill>
                <a:effectLst/>
                <a:uLnTx/>
                <a:uFillTx/>
                <a:latin typeface="+mj-lt"/>
                <a:ea typeface="ヒラギノ角ゴ Pro W3" pitchFamily="84" charset="-128"/>
                <a:cs typeface="ヒラギノ角ゴ Pro W3" pitchFamily="84" charset="-128"/>
              </a:rPr>
              <a:t> of </a:t>
            </a:r>
            <a:r>
              <a:rPr kumimoji="0" lang="en-GB" sz="4000" b="0" i="0" u="none" strike="noStrike" kern="1200" cap="none" spc="-150" normalizeH="0" baseline="0" noProof="0" dirty="0">
                <a:ln>
                  <a:noFill/>
                </a:ln>
                <a:solidFill>
                  <a:srgbClr val="00AE9E"/>
                </a:solidFill>
                <a:effectLst/>
                <a:uLnTx/>
                <a:uFillTx/>
                <a:latin typeface="+mj-lt"/>
                <a:ea typeface="ヒラギノ角ゴ Pro W3" pitchFamily="84" charset="-128"/>
                <a:cs typeface="ヒラギノ角ゴ Pro W3" pitchFamily="84" charset="-128"/>
              </a:rPr>
              <a:t>flu vaccine</a:t>
            </a:r>
          </a:p>
        </p:txBody>
      </p:sp>
      <p:sp>
        <p:nvSpPr>
          <p:cNvPr id="8" name="Footer Placeholder 4"/>
          <p:cNvSpPr>
            <a:spLocks noGrp="1"/>
          </p:cNvSpPr>
          <p:nvPr>
            <p:ph type="ftr" sz="quarter" idx="4294967295"/>
          </p:nvPr>
        </p:nvSpPr>
        <p:spPr>
          <a:xfrm>
            <a:off x="900113" y="6308725"/>
            <a:ext cx="8064375" cy="549275"/>
          </a:xfrm>
        </p:spPr>
        <p:txBody>
          <a:bodyPr/>
          <a:lstStyle/>
          <a:p>
            <a:pPr>
              <a:defRPr/>
            </a:pPr>
            <a:r>
              <a:rPr lang="en-GB" dirty="0"/>
              <a:t>The national childhood flu immunisation programme 2020/21</a:t>
            </a:r>
            <a:endParaRPr lang="en-US" dirty="0"/>
          </a:p>
        </p:txBody>
      </p:sp>
    </p:spTree>
    <p:extLst>
      <p:ext uri="{BB962C8B-B14F-4D97-AF65-F5344CB8AC3E}">
        <p14:creationId xmlns:p14="http://schemas.microsoft.com/office/powerpoint/2010/main" val="7350136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683568" y="548680"/>
            <a:ext cx="8280275" cy="648072"/>
          </a:xfrm>
        </p:spPr>
        <p:txBody>
          <a:bodyPr wrap="square" numCol="1" compatLnSpc="1">
            <a:prstTxWarp prst="textNoShape">
              <a:avLst/>
            </a:prstTxWarp>
            <a:normAutofit/>
          </a:bodyPr>
          <a:lstStyle/>
          <a:p>
            <a:r>
              <a:rPr lang="en-GB" sz="3600" dirty="0">
                <a:latin typeface="Arial" charset="0"/>
                <a:ea typeface="ヒラギノ角ゴ Pro W3" charset="-128"/>
                <a:cs typeface="ヒラギノ角ゴ Pro W3" charset="-128"/>
              </a:rPr>
              <a:t>Types of flu vaccines</a:t>
            </a:r>
          </a:p>
        </p:txBody>
      </p:sp>
      <p:sp>
        <p:nvSpPr>
          <p:cNvPr id="37891" name="Rectangle 3"/>
          <p:cNvSpPr>
            <a:spLocks noGrp="1" noChangeArrowheads="1"/>
          </p:cNvSpPr>
          <p:nvPr>
            <p:ph idx="1"/>
          </p:nvPr>
        </p:nvSpPr>
        <p:spPr>
          <a:xfrm>
            <a:off x="755577" y="1412776"/>
            <a:ext cx="7560839" cy="4712569"/>
          </a:xfrm>
        </p:spPr>
        <p:txBody>
          <a:bodyPr/>
          <a:lstStyle/>
          <a:p>
            <a:pPr marL="0" indent="0"/>
            <a:r>
              <a:rPr lang="en-GB" sz="1600" b="1" dirty="0">
                <a:latin typeface="Arial" charset="0"/>
                <a:ea typeface="ヒラギノ角ゴ Pro W3" charset="-128"/>
                <a:cs typeface="ヒラギノ角ゴ Pro W3" charset="-128"/>
              </a:rPr>
              <a:t>Two main types of vaccine available:</a:t>
            </a:r>
            <a:endParaRPr lang="en-GB" sz="1600" dirty="0">
              <a:latin typeface="Arial" charset="0"/>
              <a:ea typeface="ヒラギノ角ゴ Pro W3" charset="-128"/>
              <a:cs typeface="ヒラギノ角ゴ Pro W3" charset="-128"/>
            </a:endParaRPr>
          </a:p>
          <a:p>
            <a:pPr marL="447675" lvl="1" indent="-269875">
              <a:lnSpc>
                <a:spcPct val="90000"/>
              </a:lnSpc>
              <a:spcBef>
                <a:spcPct val="0"/>
              </a:spcBef>
              <a:buFont typeface="Arial" charset="0"/>
              <a:buChar char="•"/>
            </a:pPr>
            <a:endParaRPr lang="en-GB" sz="1600" dirty="0">
              <a:latin typeface="Arial" charset="0"/>
            </a:endParaRPr>
          </a:p>
          <a:p>
            <a:pPr marL="447675" lvl="1" indent="-269875">
              <a:lnSpc>
                <a:spcPct val="90000"/>
              </a:lnSpc>
              <a:spcBef>
                <a:spcPct val="0"/>
              </a:spcBef>
              <a:buFont typeface="Arial" charset="0"/>
              <a:buChar char="•"/>
            </a:pPr>
            <a:r>
              <a:rPr lang="en-GB" sz="1600" dirty="0">
                <a:latin typeface="Arial" charset="0"/>
              </a:rPr>
              <a:t>inactivated – by injection </a:t>
            </a:r>
          </a:p>
          <a:p>
            <a:pPr marL="447675" lvl="1" indent="-269875">
              <a:lnSpc>
                <a:spcPct val="90000"/>
              </a:lnSpc>
              <a:spcBef>
                <a:spcPct val="0"/>
              </a:spcBef>
              <a:buFont typeface="Arial" charset="0"/>
              <a:buChar char="•"/>
            </a:pPr>
            <a:r>
              <a:rPr lang="en-GB" sz="1600" dirty="0">
                <a:latin typeface="Arial" charset="0"/>
              </a:rPr>
              <a:t>live attenuated – by nasal application</a:t>
            </a:r>
          </a:p>
          <a:p>
            <a:pPr marL="285750" indent="-285750">
              <a:buFont typeface="Arial" panose="020B0604020202020204" pitchFamily="34" charset="0"/>
              <a:buChar char="•"/>
            </a:pPr>
            <a:r>
              <a:rPr lang="en-GB" sz="1600" b="1" dirty="0">
                <a:solidFill>
                  <a:prstClr val="black"/>
                </a:solidFill>
                <a:latin typeface="Arial" charset="0"/>
                <a:ea typeface="ヒラギノ角ゴ Pro W3" charset="-128"/>
                <a:cs typeface="ヒラギノ角ゴ Pro W3" charset="-128"/>
              </a:rPr>
              <a:t>n</a:t>
            </a:r>
            <a:r>
              <a:rPr lang="en-GB" sz="1600" b="1" dirty="0"/>
              <a:t>one of the flu vaccines can cause clinical influenza in those that can be vaccinated</a:t>
            </a:r>
          </a:p>
          <a:p>
            <a:pPr marL="285750" indent="-285750">
              <a:buFont typeface="Arial" panose="020B0604020202020204" pitchFamily="34" charset="0"/>
              <a:buChar char="•"/>
            </a:pPr>
            <a:r>
              <a:rPr lang="en-GB" sz="1600" dirty="0"/>
              <a:t>both the live and inactivated flu vaccines supplied by PHE for children are quadrivalent vaccines – they contain two subtypes of Influenza A and both B virus types    </a:t>
            </a:r>
          </a:p>
          <a:p>
            <a:pPr marL="285750" lvl="0" indent="-285750">
              <a:buFont typeface="Arial" panose="020B0604020202020204" pitchFamily="34" charset="0"/>
              <a:buChar char="•"/>
            </a:pPr>
            <a:r>
              <a:rPr lang="en-GB" sz="1600" dirty="0">
                <a:solidFill>
                  <a:prstClr val="black"/>
                </a:solidFill>
                <a:latin typeface="Arial" charset="0"/>
                <a:ea typeface="ヒラギノ角ゴ Pro W3" charset="-128"/>
                <a:cs typeface="ヒラギノ角ゴ Pro W3" charset="-128"/>
              </a:rPr>
              <a:t>the inactivated vaccine is recommended for children who cannot receive live attenuated vaccine                                                                               </a:t>
            </a:r>
          </a:p>
          <a:p>
            <a:pPr marL="0" indent="0"/>
            <a:r>
              <a:rPr lang="en-GB" sz="1600" b="1" dirty="0">
                <a:solidFill>
                  <a:prstClr val="black"/>
                </a:solidFill>
                <a:latin typeface="Arial" charset="0"/>
                <a:ea typeface="ヒラギノ角ゴ Pro W3" charset="-128"/>
                <a:cs typeface="ヒラギノ角ゴ Pro W3" charset="-128"/>
              </a:rPr>
              <a:t>                                                                             </a:t>
            </a:r>
          </a:p>
          <a:p>
            <a:pPr marL="0" lvl="0" indent="0"/>
            <a:endParaRPr lang="en-GB" sz="1400" dirty="0">
              <a:solidFill>
                <a:prstClr val="black"/>
              </a:solidFill>
              <a:latin typeface="Arial" charset="0"/>
              <a:ea typeface="ヒラギノ角ゴ Pro W3" charset="-128"/>
              <a:cs typeface="ヒラギノ角ゴ Pro W3" charset="-128"/>
            </a:endParaRPr>
          </a:p>
        </p:txBody>
      </p:sp>
      <p:sp>
        <p:nvSpPr>
          <p:cNvPr id="4" name="Slide Number Placeholder 3"/>
          <p:cNvSpPr>
            <a:spLocks noGrp="1"/>
          </p:cNvSpPr>
          <p:nvPr>
            <p:ph type="sldNum" sz="quarter" idx="10"/>
          </p:nvPr>
        </p:nvSpPr>
        <p:spPr>
          <a:xfrm>
            <a:off x="0" y="6308725"/>
            <a:ext cx="9144000" cy="549275"/>
          </a:xfrm>
        </p:spPr>
        <p:txBody>
          <a:bodyPr/>
          <a:lstStyle/>
          <a:p>
            <a:pPr>
              <a:defRPr/>
            </a:pPr>
            <a:r>
              <a:rPr lang="en-US" dirty="0"/>
              <a:t>  </a:t>
            </a:r>
            <a:fld id="{2565FA6D-D4C8-4C4C-AC4B-3269734D34D8}" type="slidenum">
              <a:rPr lang="en-US" smtClean="0"/>
              <a:pPr>
                <a:defRPr/>
              </a:pPr>
              <a:t>25</a:t>
            </a:fld>
            <a:endParaRPr lang="en-US" dirty="0"/>
          </a:p>
        </p:txBody>
      </p:sp>
      <p:sp>
        <p:nvSpPr>
          <p:cNvPr id="5" name="Footer Placeholder 4"/>
          <p:cNvSpPr>
            <a:spLocks noGrp="1"/>
          </p:cNvSpPr>
          <p:nvPr>
            <p:ph type="ftr" sz="quarter" idx="4294967295"/>
          </p:nvPr>
        </p:nvSpPr>
        <p:spPr>
          <a:xfrm>
            <a:off x="900113" y="6308725"/>
            <a:ext cx="8064375" cy="549275"/>
          </a:xfrm>
        </p:spPr>
        <p:txBody>
          <a:bodyPr/>
          <a:lstStyle/>
          <a:p>
            <a:pPr>
              <a:defRPr/>
            </a:pPr>
            <a:r>
              <a:rPr lang="en-GB" dirty="0">
                <a:ea typeface="ヒラギノ角ゴ Pro W3" charset="-128"/>
                <a:cs typeface="ヒラギノ角ゴ Pro W3" charset="-128"/>
              </a:rPr>
              <a:t>The national childhood flu immunisation programme 2020/21</a:t>
            </a:r>
            <a:endParaRPr lang="en-US" dirty="0">
              <a:solidFill>
                <a:prstClr val="white"/>
              </a:solidFill>
            </a:endParaRPr>
          </a:p>
        </p:txBody>
      </p:sp>
    </p:spTree>
    <p:extLst>
      <p:ext uri="{BB962C8B-B14F-4D97-AF65-F5344CB8AC3E}">
        <p14:creationId xmlns:p14="http://schemas.microsoft.com/office/powerpoint/2010/main" val="36723188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620688"/>
            <a:ext cx="8028000" cy="648072"/>
          </a:xfrm>
        </p:spPr>
        <p:txBody>
          <a:bodyPr>
            <a:normAutofit fontScale="90000"/>
          </a:bodyPr>
          <a:lstStyle/>
          <a:p>
            <a:pPr lvl="0"/>
            <a:r>
              <a:rPr lang="en-GB" dirty="0"/>
              <a:t>Live attenuated influenza vaccine (LAIV)</a:t>
            </a:r>
            <a:br>
              <a:rPr lang="en-GB" dirty="0"/>
            </a:br>
            <a:endParaRPr lang="en-GB" dirty="0"/>
          </a:p>
        </p:txBody>
      </p:sp>
      <p:sp>
        <p:nvSpPr>
          <p:cNvPr id="3" name="Content Placeholder 2"/>
          <p:cNvSpPr>
            <a:spLocks noGrp="1"/>
          </p:cNvSpPr>
          <p:nvPr>
            <p:ph idx="1"/>
          </p:nvPr>
        </p:nvSpPr>
        <p:spPr>
          <a:xfrm>
            <a:off x="539552" y="1412776"/>
            <a:ext cx="7632848" cy="4496503"/>
          </a:xfrm>
        </p:spPr>
        <p:txBody>
          <a:bodyPr/>
          <a:lstStyle/>
          <a:p>
            <a:pPr>
              <a:buFont typeface="Arial" pitchFamily="34" charset="0"/>
              <a:buChar char="•"/>
            </a:pPr>
            <a:r>
              <a:rPr lang="en-US" sz="1600" dirty="0">
                <a:solidFill>
                  <a:srgbClr val="000000"/>
                </a:solidFill>
              </a:rPr>
              <a:t>a live attenuated intranasal spray is the recommended vaccine for the childhood flu programme</a:t>
            </a:r>
          </a:p>
          <a:p>
            <a:pPr>
              <a:buFont typeface="Arial" pitchFamily="34" charset="0"/>
              <a:buChar char="•"/>
            </a:pPr>
            <a:r>
              <a:rPr lang="en-US" sz="1600" dirty="0">
                <a:solidFill>
                  <a:srgbClr val="000000"/>
                </a:solidFill>
              </a:rPr>
              <a:t>LAIV has been shown to be more effective in children compared with inactivated flu vaccines</a:t>
            </a:r>
          </a:p>
          <a:p>
            <a:pPr>
              <a:buFont typeface="Arial" pitchFamily="34" charset="0"/>
              <a:buChar char="•"/>
            </a:pPr>
            <a:r>
              <a:rPr lang="en-US" sz="1600" dirty="0">
                <a:solidFill>
                  <a:srgbClr val="000000"/>
                </a:solidFill>
              </a:rPr>
              <a:t>it may offer some protection against strains not contained in the vaccine as well as to those that are and has the </a:t>
            </a:r>
            <a:r>
              <a:rPr lang="en-GB" sz="1600" dirty="0">
                <a:solidFill>
                  <a:srgbClr val="000000"/>
                </a:solidFill>
              </a:rPr>
              <a:t>potential to offer better protection against virus strains that have undergone antigenic drift</a:t>
            </a:r>
            <a:endParaRPr lang="en-US" sz="1600" dirty="0">
              <a:solidFill>
                <a:srgbClr val="000000"/>
              </a:solidFill>
            </a:endParaRPr>
          </a:p>
          <a:p>
            <a:pPr>
              <a:buFont typeface="Arial" pitchFamily="34" charset="0"/>
              <a:buChar char="•"/>
            </a:pPr>
            <a:r>
              <a:rPr lang="en-US" sz="1600" dirty="0">
                <a:solidFill>
                  <a:srgbClr val="000000"/>
                </a:solidFill>
              </a:rPr>
              <a:t>since this vaccine is comprised of weakened whole live virus, it replicates natural infection which induces better immune memory (thereby offering better long-term protection to children than from the inactivated vaccines)</a:t>
            </a:r>
          </a:p>
          <a:p>
            <a:pPr>
              <a:buFont typeface="Arial" pitchFamily="34" charset="0"/>
              <a:buChar char="•"/>
            </a:pPr>
            <a:r>
              <a:rPr lang="en-GB" sz="1600" dirty="0">
                <a:solidFill>
                  <a:srgbClr val="000000"/>
                </a:solidFill>
              </a:rPr>
              <a:t>in addition to being attenuated (weakened), the live viruses in LAIV have been adapted to cold so that they cannot replicate efficiently at body temperature</a:t>
            </a:r>
            <a:endParaRPr lang="en-US" sz="1600" dirty="0">
              <a:solidFill>
                <a:srgbClr val="000000"/>
              </a:solidFill>
            </a:endParaRPr>
          </a:p>
          <a:p>
            <a:pPr>
              <a:buFont typeface="Arial" pitchFamily="34" charset="0"/>
              <a:buChar char="•"/>
            </a:pPr>
            <a:r>
              <a:rPr lang="en-US" sz="1600" dirty="0">
                <a:solidFill>
                  <a:srgbClr val="000000"/>
                </a:solidFill>
              </a:rPr>
              <a:t>LAIV has a good safety profile in children aged two years and older</a:t>
            </a:r>
            <a:endParaRPr lang="en-US" sz="1600" dirty="0"/>
          </a:p>
          <a:p>
            <a:endParaRPr lang="en-US" sz="1600" dirty="0"/>
          </a:p>
          <a:p>
            <a:endParaRPr lang="en-GB" sz="1600" dirty="0"/>
          </a:p>
        </p:txBody>
      </p:sp>
      <p:sp>
        <p:nvSpPr>
          <p:cNvPr id="4" name="Slide Number Placeholder 3"/>
          <p:cNvSpPr>
            <a:spLocks noGrp="1"/>
          </p:cNvSpPr>
          <p:nvPr>
            <p:ph type="sldNum" sz="quarter" idx="10"/>
          </p:nvPr>
        </p:nvSpPr>
        <p:spPr/>
        <p:txBody>
          <a:bodyPr/>
          <a:lstStyle/>
          <a:p>
            <a:pPr>
              <a:defRPr/>
            </a:pPr>
            <a:r>
              <a:rPr lang="en-US" dirty="0"/>
              <a:t>  </a:t>
            </a:r>
            <a:fld id="{2565FA6D-D4C8-4C4C-AC4B-3269734D34D8}" type="slidenum">
              <a:rPr lang="en-US" smtClean="0"/>
              <a:pPr>
                <a:defRPr/>
              </a:pPr>
              <a:t>26</a:t>
            </a:fld>
            <a:endParaRPr lang="en-US" dirty="0"/>
          </a:p>
        </p:txBody>
      </p:sp>
      <p:sp>
        <p:nvSpPr>
          <p:cNvPr id="6" name="Footer Placeholder 4"/>
          <p:cNvSpPr txBox="1">
            <a:spLocks/>
          </p:cNvSpPr>
          <p:nvPr/>
        </p:nvSpPr>
        <p:spPr>
          <a:xfrm>
            <a:off x="899592" y="6308725"/>
            <a:ext cx="8064375" cy="549275"/>
          </a:xfrm>
          <a:prstGeom prst="rect">
            <a:avLst/>
          </a:prstGeom>
        </p:spPr>
        <p:txBody>
          <a:bodyPr vert="horz" lIns="0" tIns="0" rIns="0" bIns="0" rtlCol="0" anchor="ctr"/>
          <a:lstStyle>
            <a:defPPr>
              <a:defRPr lang="en-US"/>
            </a:defPPr>
            <a:lvl1pPr algn="l" rtl="0" fontAlgn="auto">
              <a:spcBef>
                <a:spcPts val="0"/>
              </a:spcBef>
              <a:spcAft>
                <a:spcPts val="0"/>
              </a:spcAft>
              <a:defRPr sz="1200" kern="1200" baseline="0">
                <a:solidFill>
                  <a:schemeClr val="bg1"/>
                </a:solidFill>
                <a:latin typeface="Arial" pitchFamily="34" charset="0"/>
                <a:ea typeface="+mn-ea"/>
                <a:cs typeface="+mn-cs"/>
              </a:defRPr>
            </a:lvl1pPr>
            <a:lvl2pPr marL="4572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2pPr>
            <a:lvl3pPr marL="9144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3pPr>
            <a:lvl4pPr marL="13716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4pPr>
            <a:lvl5pPr marL="18288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5pPr>
            <a:lvl6pPr marL="22860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6pPr>
            <a:lvl7pPr marL="27432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7pPr>
            <a:lvl8pPr marL="32004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8pPr>
            <a:lvl9pPr marL="36576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9pPr>
          </a:lstStyle>
          <a:p>
            <a:pPr>
              <a:defRPr/>
            </a:pPr>
            <a:r>
              <a:rPr lang="en-GB" dirty="0">
                <a:ea typeface="ヒラギノ角ゴ Pro W3" charset="-128"/>
                <a:cs typeface="ヒラギノ角ゴ Pro W3" charset="-128"/>
              </a:rPr>
              <a:t>The national childhood flu immunisation programme 2020/21</a:t>
            </a:r>
            <a:endParaRPr lang="en-US" dirty="0">
              <a:solidFill>
                <a:prstClr val="white"/>
              </a:solidFill>
            </a:endParaRPr>
          </a:p>
        </p:txBody>
      </p:sp>
    </p:spTree>
    <p:extLst>
      <p:ext uri="{BB962C8B-B14F-4D97-AF65-F5344CB8AC3E}">
        <p14:creationId xmlns:p14="http://schemas.microsoft.com/office/powerpoint/2010/main" val="33197019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LAIV effectiveness</a:t>
            </a:r>
          </a:p>
        </p:txBody>
      </p:sp>
      <p:sp>
        <p:nvSpPr>
          <p:cNvPr id="3" name="Content Placeholder 2"/>
          <p:cNvSpPr>
            <a:spLocks noGrp="1"/>
          </p:cNvSpPr>
          <p:nvPr>
            <p:ph idx="1"/>
          </p:nvPr>
        </p:nvSpPr>
        <p:spPr>
          <a:xfrm>
            <a:off x="343037" y="1199369"/>
            <a:ext cx="8457925" cy="4739679"/>
          </a:xfrm>
        </p:spPr>
        <p:txBody>
          <a:bodyPr/>
          <a:lstStyle/>
          <a:p>
            <a:pPr>
              <a:buFont typeface="Arial" panose="020B0604020202020204" pitchFamily="34" charset="0"/>
              <a:buChar char="•"/>
            </a:pPr>
            <a:r>
              <a:rPr lang="en-GB" dirty="0"/>
              <a:t>research into the first 3 years of the childhood flu programme compared pilot areas, where the entire primary school age cohort was offered vaccination, to non-pilot areas</a:t>
            </a:r>
          </a:p>
          <a:p>
            <a:pPr>
              <a:buFont typeface="Arial" panose="020B0604020202020204" pitchFamily="34" charset="0"/>
              <a:buChar char="•"/>
            </a:pPr>
            <a:r>
              <a:rPr lang="en-GB" dirty="0"/>
              <a:t>the results have shown a positive impact on flu transmission from vaccinating children of primary school age </a:t>
            </a:r>
          </a:p>
          <a:p>
            <a:pPr>
              <a:buFont typeface="Arial" panose="020B0604020202020204" pitchFamily="34" charset="0"/>
              <a:buChar char="•"/>
            </a:pPr>
            <a:r>
              <a:rPr lang="en-GB" dirty="0"/>
              <a:t>these include reductions in: GP consultations for influenza-like illness, swab positivity in primary care, laboratory confirmed hospitalisations and percentage of respiratory emergency department attendances</a:t>
            </a:r>
          </a:p>
          <a:p>
            <a:pPr>
              <a:buFont typeface="Arial" panose="020B0604020202020204" pitchFamily="34" charset="0"/>
              <a:buChar char="•"/>
            </a:pPr>
            <a:r>
              <a:rPr lang="en-GB" dirty="0"/>
              <a:t>overall adjusted vaccine effectiveness (VE) for 2019/20 for 2 to 17 year olds receiving LAIV was 45.4% </a:t>
            </a:r>
          </a:p>
          <a:p>
            <a:pPr marL="857250" lvl="4" indent="-127000"/>
            <a:r>
              <a:rPr lang="en-GB" sz="1800" dirty="0"/>
              <a:t>effectiveness against influenza A(H3N2) was 31.2% </a:t>
            </a:r>
          </a:p>
          <a:p>
            <a:pPr marL="857250" lvl="4" indent="-127000"/>
            <a:r>
              <a:rPr lang="en-GB" sz="1800" dirty="0"/>
              <a:t>effectiveness against influenza A(H1N1)pmd09 was 53.5%</a:t>
            </a:r>
          </a:p>
          <a:p>
            <a:pPr marL="342900" lvl="3" indent="-342900">
              <a:spcBef>
                <a:spcPts val="1200"/>
              </a:spcBef>
            </a:pPr>
            <a:r>
              <a:rPr lang="en-GB" sz="1800" dirty="0"/>
              <a:t>the interim evaluation of influenza vaccine effectiveness against influenza B for 2019/20 was &gt; 60% among all ages in primary care, with a lower VE among those aged 18 to 64 years in the European Union primary care setting*.</a:t>
            </a:r>
          </a:p>
          <a:p>
            <a:pPr marL="282575" lvl="3" indent="0">
              <a:buNone/>
            </a:pPr>
            <a:r>
              <a:rPr lang="en-GB" sz="1200" dirty="0"/>
              <a:t>(*Eurosurveillance, Vol 25, issue 10,25 March 2020) </a:t>
            </a:r>
          </a:p>
          <a:p>
            <a:endParaRPr lang="en-GB" sz="1600" dirty="0"/>
          </a:p>
        </p:txBody>
      </p:sp>
      <p:sp>
        <p:nvSpPr>
          <p:cNvPr id="4" name="Slide Number Placeholder 3"/>
          <p:cNvSpPr>
            <a:spLocks noGrp="1"/>
          </p:cNvSpPr>
          <p:nvPr>
            <p:ph type="sldNum" sz="quarter" idx="10"/>
          </p:nvPr>
        </p:nvSpPr>
        <p:spPr/>
        <p:txBody>
          <a:bodyPr/>
          <a:lstStyle/>
          <a:p>
            <a:pPr marL="531813">
              <a:defRPr/>
            </a:pPr>
            <a:r>
              <a:rPr lang="en-US"/>
              <a:t>  </a:t>
            </a:r>
            <a:fld id="{2565FA6D-D4C8-4C4C-AC4B-3269734D34D8}" type="slidenum">
              <a:rPr lang="en-US" smtClean="0"/>
              <a:pPr marL="531813">
                <a:defRPr/>
              </a:pPr>
              <a:t>27</a:t>
            </a:fld>
            <a:endParaRPr lang="en-US" dirty="0"/>
          </a:p>
        </p:txBody>
      </p:sp>
      <p:sp>
        <p:nvSpPr>
          <p:cNvPr id="6" name="Footer Placeholder 4"/>
          <p:cNvSpPr txBox="1">
            <a:spLocks noGrp="1"/>
          </p:cNvSpPr>
          <p:nvPr>
            <p:ph type="ftr" sz="quarter" idx="11"/>
          </p:nvPr>
        </p:nvSpPr>
        <p:spPr>
          <a:prstGeom prst="rect">
            <a:avLst/>
          </a:prstGeom>
        </p:spPr>
        <p:txBody>
          <a:bodyPr vert="horz" lIns="0" tIns="0" rIns="0" bIns="0" rtlCol="0" anchor="ctr"/>
          <a:lstStyle>
            <a:defPPr>
              <a:defRPr lang="en-US"/>
            </a:defPPr>
            <a:lvl1pPr algn="l" rtl="0" fontAlgn="auto">
              <a:spcBef>
                <a:spcPts val="0"/>
              </a:spcBef>
              <a:spcAft>
                <a:spcPts val="0"/>
              </a:spcAft>
              <a:defRPr sz="1200" kern="1200" baseline="0">
                <a:solidFill>
                  <a:schemeClr val="bg1"/>
                </a:solidFill>
                <a:latin typeface="Arial" pitchFamily="34" charset="0"/>
                <a:ea typeface="+mn-ea"/>
                <a:cs typeface="+mn-cs"/>
              </a:defRPr>
            </a:lvl1pPr>
            <a:lvl2pPr marL="4572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2pPr>
            <a:lvl3pPr marL="9144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3pPr>
            <a:lvl4pPr marL="13716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4pPr>
            <a:lvl5pPr marL="18288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5pPr>
            <a:lvl6pPr marL="22860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6pPr>
            <a:lvl7pPr marL="27432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7pPr>
            <a:lvl8pPr marL="32004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8pPr>
            <a:lvl9pPr marL="36576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9pPr>
          </a:lstStyle>
          <a:p>
            <a:pPr>
              <a:defRPr/>
            </a:pPr>
            <a:r>
              <a:rPr lang="en-GB" dirty="0">
                <a:ea typeface="ヒラギノ角ゴ Pro W3" charset="-128"/>
                <a:cs typeface="ヒラギノ角ゴ Pro W3" charset="-128"/>
              </a:rPr>
              <a:t>The national childhood flu immunisation programme 2020/21</a:t>
            </a:r>
            <a:endParaRPr lang="en-US" dirty="0">
              <a:solidFill>
                <a:prstClr val="white"/>
              </a:solidFill>
            </a:endParaRPr>
          </a:p>
        </p:txBody>
      </p:sp>
    </p:spTree>
    <p:extLst>
      <p:ext uri="{BB962C8B-B14F-4D97-AF65-F5344CB8AC3E}">
        <p14:creationId xmlns:p14="http://schemas.microsoft.com/office/powerpoint/2010/main" val="16533060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3" name="Rectangle 12"/>
          <p:cNvSpPr/>
          <p:nvPr/>
        </p:nvSpPr>
        <p:spPr>
          <a:xfrm>
            <a:off x="0" y="1938647"/>
            <a:ext cx="9144000" cy="42672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l="74048" t="28889" r="2460" b="10303"/>
          <a:stretch/>
        </p:blipFill>
        <p:spPr>
          <a:xfrm>
            <a:off x="6789059" y="1981200"/>
            <a:ext cx="2148115" cy="4170218"/>
          </a:xfrm>
          <a:prstGeom prst="rect">
            <a:avLst/>
          </a:prstGeom>
        </p:spPr>
      </p:pic>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l="51667" t="28889" r="25714" b="10303"/>
          <a:stretch/>
        </p:blipFill>
        <p:spPr>
          <a:xfrm>
            <a:off x="4720773" y="1973943"/>
            <a:ext cx="2068286" cy="4170218"/>
          </a:xfrm>
          <a:prstGeom prst="rect">
            <a:avLst/>
          </a:prstGeom>
        </p:spPr>
      </p:pic>
      <p:pic>
        <p:nvPicPr>
          <p:cNvPr id="8" name="Picture 7"/>
          <p:cNvPicPr>
            <a:picLocks noChangeAspect="1"/>
          </p:cNvPicPr>
          <p:nvPr/>
        </p:nvPicPr>
        <p:blipFill rotWithShape="1">
          <a:blip r:embed="rId2">
            <a:extLst>
              <a:ext uri="{28A0092B-C50C-407E-A947-70E740481C1C}">
                <a14:useLocalDpi xmlns:a14="http://schemas.microsoft.com/office/drawing/2010/main" val="0"/>
              </a:ext>
            </a:extLst>
          </a:blip>
          <a:srcRect l="27421" t="28889" r="50833" b="10303"/>
          <a:stretch/>
        </p:blipFill>
        <p:spPr>
          <a:xfrm>
            <a:off x="2547256" y="1981200"/>
            <a:ext cx="1988458" cy="4170218"/>
          </a:xfrm>
          <a:prstGeom prst="rect">
            <a:avLst/>
          </a:prstGeom>
        </p:spPr>
      </p:pic>
      <p:pic>
        <p:nvPicPr>
          <p:cNvPr id="9" name="Picture 8"/>
          <p:cNvPicPr>
            <a:picLocks noChangeAspect="1"/>
          </p:cNvPicPr>
          <p:nvPr/>
        </p:nvPicPr>
        <p:blipFill rotWithShape="1">
          <a:blip r:embed="rId2">
            <a:extLst>
              <a:ext uri="{28A0092B-C50C-407E-A947-70E740481C1C}">
                <a14:useLocalDpi xmlns:a14="http://schemas.microsoft.com/office/drawing/2010/main" val="0"/>
              </a:ext>
            </a:extLst>
          </a:blip>
          <a:srcRect t="28889" r="72778" b="10303"/>
          <a:stretch/>
        </p:blipFill>
        <p:spPr>
          <a:xfrm>
            <a:off x="0" y="1981200"/>
            <a:ext cx="2489200" cy="4170218"/>
          </a:xfrm>
          <a:prstGeom prst="rect">
            <a:avLst/>
          </a:prstGeom>
        </p:spPr>
      </p:pic>
    </p:spTree>
    <p:extLst>
      <p:ext uri="{BB962C8B-B14F-4D97-AF65-F5344CB8AC3E}">
        <p14:creationId xmlns:p14="http://schemas.microsoft.com/office/powerpoint/2010/main" val="26048405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620688"/>
            <a:ext cx="8028000" cy="648072"/>
          </a:xfrm>
        </p:spPr>
        <p:txBody>
          <a:bodyPr/>
          <a:lstStyle/>
          <a:p>
            <a:r>
              <a:rPr lang="en-GB" dirty="0"/>
              <a:t>How many doses?</a:t>
            </a:r>
          </a:p>
        </p:txBody>
      </p:sp>
      <p:sp>
        <p:nvSpPr>
          <p:cNvPr id="3" name="Content Placeholder 2"/>
          <p:cNvSpPr>
            <a:spLocks noGrp="1"/>
          </p:cNvSpPr>
          <p:nvPr>
            <p:ph idx="1"/>
          </p:nvPr>
        </p:nvSpPr>
        <p:spPr>
          <a:xfrm>
            <a:off x="611560" y="1484784"/>
            <a:ext cx="7488832" cy="4136463"/>
          </a:xfrm>
        </p:spPr>
        <p:txBody>
          <a:bodyPr/>
          <a:lstStyle/>
          <a:p>
            <a:pPr>
              <a:buFont typeface="Arial" panose="020B0604020202020204" pitchFamily="34" charset="0"/>
              <a:buChar char="•"/>
            </a:pPr>
            <a:r>
              <a:rPr lang="en-GB" dirty="0"/>
              <a:t>two doses of the </a:t>
            </a:r>
            <a:r>
              <a:rPr lang="en-GB" b="1" dirty="0"/>
              <a:t>inactivated</a:t>
            </a:r>
            <a:r>
              <a:rPr lang="en-GB" dirty="0"/>
              <a:t> flu vaccines are required to achieve adequate antibody levels in younger children </a:t>
            </a:r>
          </a:p>
          <a:p>
            <a:pPr>
              <a:buFont typeface="Arial" panose="020B0604020202020204" pitchFamily="34" charset="0"/>
              <a:buChar char="•"/>
            </a:pPr>
            <a:r>
              <a:rPr lang="en-GB" dirty="0"/>
              <a:t>however, a </a:t>
            </a:r>
            <a:r>
              <a:rPr lang="en-GB" b="1" dirty="0"/>
              <a:t>single dose of LAIV </a:t>
            </a:r>
            <a:r>
              <a:rPr lang="en-GB" dirty="0"/>
              <a:t>should provide protection to previously unvaccinated healthy children </a:t>
            </a:r>
          </a:p>
          <a:p>
            <a:pPr>
              <a:buFont typeface="Arial" panose="020B0604020202020204" pitchFamily="34" charset="0"/>
              <a:buChar char="•"/>
            </a:pPr>
            <a:r>
              <a:rPr lang="en-GB" dirty="0"/>
              <a:t>only modest additional protection provided by a second dose of LAIV</a:t>
            </a:r>
          </a:p>
          <a:p>
            <a:pPr>
              <a:buFont typeface="Arial" panose="020B0604020202020204" pitchFamily="34" charset="0"/>
              <a:buChar char="•"/>
            </a:pPr>
            <a:r>
              <a:rPr lang="en-GB" dirty="0"/>
              <a:t>only children who are in clinical risk groups aged two to less than nine years who have not received flu vaccine previously should be offered a second dose of LAIV, given at least four weeks apart (if no contraindications – otherwise offer inactivated vaccine)</a:t>
            </a:r>
          </a:p>
          <a:p>
            <a:endParaRPr lang="en-GB" sz="1600" dirty="0"/>
          </a:p>
        </p:txBody>
      </p:sp>
      <p:sp>
        <p:nvSpPr>
          <p:cNvPr id="4" name="Slide Number Placeholder 3"/>
          <p:cNvSpPr>
            <a:spLocks noGrp="1"/>
          </p:cNvSpPr>
          <p:nvPr>
            <p:ph type="sldNum" sz="quarter" idx="10"/>
          </p:nvPr>
        </p:nvSpPr>
        <p:spPr/>
        <p:txBody>
          <a:bodyPr/>
          <a:lstStyle/>
          <a:p>
            <a:pPr>
              <a:defRPr/>
            </a:pPr>
            <a:r>
              <a:rPr lang="en-US" dirty="0"/>
              <a:t>  </a:t>
            </a:r>
            <a:fld id="{2565FA6D-D4C8-4C4C-AC4B-3269734D34D8}" type="slidenum">
              <a:rPr lang="en-US" smtClean="0"/>
              <a:pPr>
                <a:defRPr/>
              </a:pPr>
              <a:t>29</a:t>
            </a:fld>
            <a:endParaRPr lang="en-US" dirty="0"/>
          </a:p>
        </p:txBody>
      </p:sp>
      <p:sp>
        <p:nvSpPr>
          <p:cNvPr id="5" name="Footer Placeholder 4"/>
          <p:cNvSpPr>
            <a:spLocks noGrp="1"/>
          </p:cNvSpPr>
          <p:nvPr>
            <p:ph type="ftr" sz="quarter" idx="4294967295"/>
          </p:nvPr>
        </p:nvSpPr>
        <p:spPr>
          <a:xfrm>
            <a:off x="899592" y="5949280"/>
            <a:ext cx="8064375" cy="549275"/>
          </a:xfrm>
        </p:spPr>
        <p:txBody>
          <a:bodyPr/>
          <a:lstStyle/>
          <a:p>
            <a:pPr>
              <a:defRPr/>
            </a:pPr>
            <a:r>
              <a:rPr lang="en-GB" dirty="0"/>
              <a:t>The national childhood flu immunisation programme 2014/15</a:t>
            </a:r>
            <a:endParaRPr lang="en-US" dirty="0"/>
          </a:p>
        </p:txBody>
      </p:sp>
      <p:sp>
        <p:nvSpPr>
          <p:cNvPr id="6" name="Footer Placeholder 4"/>
          <p:cNvSpPr txBox="1">
            <a:spLocks/>
          </p:cNvSpPr>
          <p:nvPr/>
        </p:nvSpPr>
        <p:spPr>
          <a:xfrm>
            <a:off x="827584" y="6308725"/>
            <a:ext cx="8064375" cy="549275"/>
          </a:xfrm>
          <a:prstGeom prst="rect">
            <a:avLst/>
          </a:prstGeom>
        </p:spPr>
        <p:txBody>
          <a:bodyPr vert="horz" lIns="0" tIns="0" rIns="0" bIns="0" rtlCol="0" anchor="ctr"/>
          <a:lstStyle>
            <a:defPPr>
              <a:defRPr lang="en-US"/>
            </a:defPPr>
            <a:lvl1pPr algn="l" rtl="0" fontAlgn="auto">
              <a:spcBef>
                <a:spcPts val="0"/>
              </a:spcBef>
              <a:spcAft>
                <a:spcPts val="0"/>
              </a:spcAft>
              <a:defRPr sz="1200" kern="1200" baseline="0">
                <a:solidFill>
                  <a:schemeClr val="bg1"/>
                </a:solidFill>
                <a:latin typeface="Arial" pitchFamily="34" charset="0"/>
                <a:ea typeface="+mn-ea"/>
                <a:cs typeface="+mn-cs"/>
              </a:defRPr>
            </a:lvl1pPr>
            <a:lvl2pPr marL="4572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2pPr>
            <a:lvl3pPr marL="9144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3pPr>
            <a:lvl4pPr marL="13716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4pPr>
            <a:lvl5pPr marL="18288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5pPr>
            <a:lvl6pPr marL="22860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6pPr>
            <a:lvl7pPr marL="27432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7pPr>
            <a:lvl8pPr marL="32004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8pPr>
            <a:lvl9pPr marL="36576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9pPr>
          </a:lstStyle>
          <a:p>
            <a:pPr>
              <a:defRPr/>
            </a:pPr>
            <a:r>
              <a:rPr lang="en-GB" dirty="0">
                <a:ea typeface="ヒラギノ角ゴ Pro W3" charset="-128"/>
                <a:cs typeface="ヒラギノ角ゴ Pro W3" charset="-128"/>
              </a:rPr>
              <a:t>The national childhood flu immunisation programme 2020/21</a:t>
            </a:r>
            <a:endParaRPr lang="en-US" dirty="0">
              <a:solidFill>
                <a:prstClr val="white"/>
              </a:solidFill>
            </a:endParaRPr>
          </a:p>
        </p:txBody>
      </p:sp>
    </p:spTree>
    <p:extLst>
      <p:ext uri="{BB962C8B-B14F-4D97-AF65-F5344CB8AC3E}">
        <p14:creationId xmlns:p14="http://schemas.microsoft.com/office/powerpoint/2010/main" val="8919639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3999F7-0E5F-45C5-B235-A938C8CAB173}"/>
              </a:ext>
            </a:extLst>
          </p:cNvPr>
          <p:cNvSpPr>
            <a:spLocks noGrp="1"/>
          </p:cNvSpPr>
          <p:nvPr>
            <p:ph type="title"/>
          </p:nvPr>
        </p:nvSpPr>
        <p:spPr/>
        <p:txBody>
          <a:bodyPr/>
          <a:lstStyle/>
          <a:p>
            <a:r>
              <a:rPr lang="en-GB" dirty="0"/>
              <a:t>Essential further reading</a:t>
            </a:r>
          </a:p>
        </p:txBody>
      </p:sp>
      <p:sp>
        <p:nvSpPr>
          <p:cNvPr id="3" name="Content Placeholder 2">
            <a:extLst>
              <a:ext uri="{FF2B5EF4-FFF2-40B4-BE49-F238E27FC236}">
                <a16:creationId xmlns:a16="http://schemas.microsoft.com/office/drawing/2014/main" id="{85435C21-DA39-41AB-B8B1-B9B24261DF77}"/>
              </a:ext>
            </a:extLst>
          </p:cNvPr>
          <p:cNvSpPr>
            <a:spLocks noGrp="1"/>
          </p:cNvSpPr>
          <p:nvPr>
            <p:ph idx="1"/>
          </p:nvPr>
        </p:nvSpPr>
        <p:spPr>
          <a:xfrm>
            <a:off x="558000" y="1412776"/>
            <a:ext cx="4158016" cy="4739679"/>
          </a:xfrm>
        </p:spPr>
        <p:txBody>
          <a:bodyPr/>
          <a:lstStyle/>
          <a:p>
            <a:pPr marL="0" indent="0"/>
            <a:r>
              <a:rPr lang="en-GB" dirty="0"/>
              <a:t>Please ensure that you </a:t>
            </a:r>
            <a:r>
              <a:rPr lang="en-GB" u="sng" dirty="0"/>
              <a:t>read the </a:t>
            </a:r>
            <a:r>
              <a:rPr lang="en-GB" u="sng" dirty="0">
                <a:hlinkClick r:id="rId3"/>
              </a:rPr>
              <a:t>national flu immunisation programme 2020/21</a:t>
            </a:r>
            <a:r>
              <a:rPr lang="en-GB" dirty="0"/>
              <a:t> letters available on the PHE Annual flu programme webpage (</a:t>
            </a:r>
            <a:r>
              <a:rPr lang="en-GB" u="sng" dirty="0">
                <a:hlinkClick r:id="rId3"/>
              </a:rPr>
              <a:t>www.gov.uk/government/collections/annual-flu-programme</a:t>
            </a:r>
            <a:r>
              <a:rPr lang="en-GB" dirty="0"/>
              <a:t>)</a:t>
            </a:r>
          </a:p>
          <a:p>
            <a:pPr marL="0" indent="0"/>
            <a:r>
              <a:rPr lang="en-GB" dirty="0"/>
              <a:t>In addition to providing key information about this year’s flu programme, these letters also contain links to the relevant coronavirus-related guidance. It is recommended that you regularly check this webpage during the flu vaccination period as any further information that becomes available about the flu vaccine programme will be published there.</a:t>
            </a:r>
          </a:p>
          <a:p>
            <a:endParaRPr lang="en-GB" dirty="0"/>
          </a:p>
        </p:txBody>
      </p:sp>
      <p:sp>
        <p:nvSpPr>
          <p:cNvPr id="4" name="Slide Number Placeholder 3">
            <a:extLst>
              <a:ext uri="{FF2B5EF4-FFF2-40B4-BE49-F238E27FC236}">
                <a16:creationId xmlns:a16="http://schemas.microsoft.com/office/drawing/2014/main" id="{BF745E04-6F34-4C91-8CEA-B85EA560B448}"/>
              </a:ext>
            </a:extLst>
          </p:cNvPr>
          <p:cNvSpPr>
            <a:spLocks noGrp="1"/>
          </p:cNvSpPr>
          <p:nvPr>
            <p:ph type="sldNum" sz="quarter" idx="10"/>
          </p:nvPr>
        </p:nvSpPr>
        <p:spPr/>
        <p:txBody>
          <a:bodyPr/>
          <a:lstStyle/>
          <a:p>
            <a:pPr marL="531813">
              <a:defRPr/>
            </a:pPr>
            <a:r>
              <a:rPr lang="en-US"/>
              <a:t>  </a:t>
            </a:r>
            <a:fld id="{2565FA6D-D4C8-4C4C-AC4B-3269734D34D8}" type="slidenum">
              <a:rPr lang="en-US" smtClean="0"/>
              <a:pPr marL="531813">
                <a:defRPr/>
              </a:pPr>
              <a:t>3</a:t>
            </a:fld>
            <a:endParaRPr lang="en-US" dirty="0"/>
          </a:p>
        </p:txBody>
      </p:sp>
      <p:sp>
        <p:nvSpPr>
          <p:cNvPr id="6" name="Footer Placeholder 4">
            <a:extLst>
              <a:ext uri="{FF2B5EF4-FFF2-40B4-BE49-F238E27FC236}">
                <a16:creationId xmlns:a16="http://schemas.microsoft.com/office/drawing/2014/main" id="{C3273FF2-A10C-47A0-A107-CA1CABAA8312}"/>
              </a:ext>
            </a:extLst>
          </p:cNvPr>
          <p:cNvSpPr>
            <a:spLocks noGrp="1"/>
          </p:cNvSpPr>
          <p:nvPr>
            <p:ph type="ftr" sz="quarter" idx="11"/>
          </p:nvPr>
        </p:nvSpPr>
        <p:spPr/>
        <p:txBody>
          <a:bodyPr/>
          <a:lstStyle/>
          <a:p>
            <a:pPr>
              <a:defRPr/>
            </a:pPr>
            <a:r>
              <a:rPr lang="en-GB" dirty="0">
                <a:ea typeface="ヒラギノ角ゴ Pro W3" charset="-128"/>
                <a:cs typeface="ヒラギノ角ゴ Pro W3" charset="-128"/>
              </a:rPr>
              <a:t>The national childhood flu immunisation programme 2020/21</a:t>
            </a:r>
            <a:endParaRPr lang="en-US" dirty="0">
              <a:solidFill>
                <a:prstClr val="white"/>
              </a:solidFill>
            </a:endParaRPr>
          </a:p>
        </p:txBody>
      </p:sp>
      <p:pic>
        <p:nvPicPr>
          <p:cNvPr id="5" name="Picture 4">
            <a:extLst>
              <a:ext uri="{FF2B5EF4-FFF2-40B4-BE49-F238E27FC236}">
                <a16:creationId xmlns:a16="http://schemas.microsoft.com/office/drawing/2014/main" id="{B2359B3E-8FE2-4829-B185-5C3A218EDFEC}"/>
              </a:ext>
            </a:extLst>
          </p:cNvPr>
          <p:cNvPicPr>
            <a:picLocks noChangeAspect="1"/>
          </p:cNvPicPr>
          <p:nvPr/>
        </p:nvPicPr>
        <p:blipFill>
          <a:blip r:embed="rId4"/>
          <a:stretch>
            <a:fillRect/>
          </a:stretch>
        </p:blipFill>
        <p:spPr>
          <a:xfrm>
            <a:off x="5364088" y="1530796"/>
            <a:ext cx="3384376" cy="4536504"/>
          </a:xfrm>
          <a:prstGeom prst="rect">
            <a:avLst/>
          </a:prstGeom>
          <a:ln>
            <a:solidFill>
              <a:schemeClr val="tx1"/>
            </a:solidFill>
          </a:ln>
        </p:spPr>
      </p:pic>
    </p:spTree>
    <p:extLst>
      <p:ext uri="{BB962C8B-B14F-4D97-AF65-F5344CB8AC3E}">
        <p14:creationId xmlns:p14="http://schemas.microsoft.com/office/powerpoint/2010/main" val="217018537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r>
              <a:rPr lang="en-US" dirty="0"/>
              <a:t>  </a:t>
            </a:r>
            <a:fld id="{2565FA6D-D4C8-4C4C-AC4B-3269734D34D8}" type="slidenum">
              <a:rPr lang="en-US" smtClean="0"/>
              <a:pPr>
                <a:defRPr/>
              </a:pPr>
              <a:t>30</a:t>
            </a:fld>
            <a:r>
              <a:rPr lang="en-US" dirty="0"/>
              <a:t> </a:t>
            </a:r>
          </a:p>
        </p:txBody>
      </p:sp>
      <p:sp>
        <p:nvSpPr>
          <p:cNvPr id="6" name="Title 1"/>
          <p:cNvSpPr txBox="1">
            <a:spLocks/>
          </p:cNvSpPr>
          <p:nvPr/>
        </p:nvSpPr>
        <p:spPr>
          <a:xfrm>
            <a:off x="683568" y="350209"/>
            <a:ext cx="8784455" cy="720080"/>
          </a:xfrm>
          <a:prstGeom prst="rect">
            <a:avLst/>
          </a:prstGeom>
        </p:spPr>
        <p:txBody>
          <a:bodyPr vert="horz" lIns="0" tIns="0" rIns="0" bIns="0" rtlCol="0" anchor="t" anchorCtr="0">
            <a:noAutofit/>
          </a:bodyPr>
          <a:lstStyle>
            <a:lvl1pPr algn="l" rtl="0" eaLnBrk="0" fontAlgn="base" hangingPunct="0">
              <a:spcBef>
                <a:spcPct val="0"/>
              </a:spcBef>
              <a:spcAft>
                <a:spcPct val="0"/>
              </a:spcAft>
              <a:defRPr sz="4000" kern="1200" spc="-150" baseline="0">
                <a:solidFill>
                  <a:srgbClr val="00AE9E"/>
                </a:solidFill>
                <a:latin typeface="Arial" pitchFamily="34" charset="0"/>
                <a:ea typeface="ヒラギノ角ゴ Pro W3" pitchFamily="84" charset="-128"/>
                <a:cs typeface="ヒラギノ角ゴ Pro W3" pitchFamily="84" charset="-128"/>
              </a:defRPr>
            </a:lvl1pPr>
            <a:lvl2pPr algn="l" rtl="0" eaLnBrk="0" fontAlgn="base" hangingPunct="0">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2pPr>
            <a:lvl3pPr algn="l" rtl="0" eaLnBrk="0" fontAlgn="base" hangingPunct="0">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3pPr>
            <a:lvl4pPr algn="l" rtl="0" eaLnBrk="0" fontAlgn="base" hangingPunct="0">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4pPr>
            <a:lvl5pPr algn="l" rtl="0" eaLnBrk="0" fontAlgn="base" hangingPunct="0">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5pPr>
            <a:lvl6pPr marL="457200" algn="l" rtl="0" fontAlgn="base">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6pPr>
            <a:lvl7pPr marL="914400" algn="l" rtl="0" fontAlgn="base">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7pPr>
            <a:lvl8pPr marL="1371600" algn="l" rtl="0" fontAlgn="base">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8pPr>
            <a:lvl9pPr marL="1828800" algn="l" rtl="0" fontAlgn="base">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9pPr>
          </a:lstStyle>
          <a:p>
            <a:r>
              <a:rPr lang="en-GB" sz="2800" dirty="0"/>
              <a:t>Child eligibility for flu vaccine</a:t>
            </a:r>
          </a:p>
        </p:txBody>
      </p:sp>
      <p:sp>
        <p:nvSpPr>
          <p:cNvPr id="7" name="Footer Placeholder 4">
            <a:extLst>
              <a:ext uri="{FF2B5EF4-FFF2-40B4-BE49-F238E27FC236}">
                <a16:creationId xmlns:a16="http://schemas.microsoft.com/office/drawing/2014/main" id="{467AFF49-40BC-43A0-9AAC-DB0B0189C992}"/>
              </a:ext>
            </a:extLst>
          </p:cNvPr>
          <p:cNvSpPr txBox="1">
            <a:spLocks/>
          </p:cNvSpPr>
          <p:nvPr/>
        </p:nvSpPr>
        <p:spPr>
          <a:xfrm>
            <a:off x="827584" y="6308725"/>
            <a:ext cx="8064375" cy="549275"/>
          </a:xfrm>
          <a:prstGeom prst="rect">
            <a:avLst/>
          </a:prstGeom>
        </p:spPr>
        <p:txBody>
          <a:bodyPr vert="horz" lIns="0" tIns="0" rIns="0" bIns="0" rtlCol="0" anchor="ctr"/>
          <a:lstStyle>
            <a:defPPr>
              <a:defRPr lang="en-US"/>
            </a:defPPr>
            <a:lvl1pPr algn="l" rtl="0" fontAlgn="auto">
              <a:spcBef>
                <a:spcPts val="0"/>
              </a:spcBef>
              <a:spcAft>
                <a:spcPts val="0"/>
              </a:spcAft>
              <a:defRPr sz="1200" kern="1200" baseline="0">
                <a:solidFill>
                  <a:schemeClr val="bg1"/>
                </a:solidFill>
                <a:latin typeface="Arial" pitchFamily="34" charset="0"/>
                <a:ea typeface="+mn-ea"/>
                <a:cs typeface="+mn-cs"/>
              </a:defRPr>
            </a:lvl1pPr>
            <a:lvl2pPr marL="4572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2pPr>
            <a:lvl3pPr marL="9144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3pPr>
            <a:lvl4pPr marL="13716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4pPr>
            <a:lvl5pPr marL="18288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5pPr>
            <a:lvl6pPr marL="22860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6pPr>
            <a:lvl7pPr marL="27432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7pPr>
            <a:lvl8pPr marL="32004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8pPr>
            <a:lvl9pPr marL="36576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9pPr>
          </a:lstStyle>
          <a:p>
            <a:pPr>
              <a:defRPr/>
            </a:pPr>
            <a:r>
              <a:rPr lang="en-GB" dirty="0">
                <a:ea typeface="ヒラギノ角ゴ Pro W3" charset="-128"/>
                <a:cs typeface="ヒラギノ角ゴ Pro W3" charset="-128"/>
              </a:rPr>
              <a:t>The national childhood flu immunisation programme 2020/21</a:t>
            </a:r>
            <a:endParaRPr lang="en-US" dirty="0">
              <a:solidFill>
                <a:prstClr val="white"/>
              </a:solidFill>
            </a:endParaRPr>
          </a:p>
        </p:txBody>
      </p:sp>
      <p:graphicFrame>
        <p:nvGraphicFramePr>
          <p:cNvPr id="5" name="Table 4">
            <a:extLst>
              <a:ext uri="{FF2B5EF4-FFF2-40B4-BE49-F238E27FC236}">
                <a16:creationId xmlns:a16="http://schemas.microsoft.com/office/drawing/2014/main" id="{5F44BB5D-4797-48DC-A073-558C84504336}"/>
              </a:ext>
            </a:extLst>
          </p:cNvPr>
          <p:cNvGraphicFramePr>
            <a:graphicFrameLocks noGrp="1"/>
          </p:cNvGraphicFramePr>
          <p:nvPr>
            <p:extLst>
              <p:ext uri="{D42A27DB-BD31-4B8C-83A1-F6EECF244321}">
                <p14:modId xmlns:p14="http://schemas.microsoft.com/office/powerpoint/2010/main" val="617973036"/>
              </p:ext>
            </p:extLst>
          </p:nvPr>
        </p:nvGraphicFramePr>
        <p:xfrm>
          <a:off x="575542" y="908721"/>
          <a:ext cx="8064374" cy="5040559"/>
        </p:xfrm>
        <a:graphic>
          <a:graphicData uri="http://schemas.openxmlformats.org/drawingml/2006/table">
            <a:tbl>
              <a:tblPr firstRow="1" bandRow="1">
                <a:tableStyleId>{5C22544A-7EE6-4342-B048-85BDC9FD1C3A}</a:tableStyleId>
              </a:tblPr>
              <a:tblGrid>
                <a:gridCol w="2700314">
                  <a:extLst>
                    <a:ext uri="{9D8B030D-6E8A-4147-A177-3AD203B41FA5}">
                      <a16:colId xmlns:a16="http://schemas.microsoft.com/office/drawing/2014/main" val="3250787927"/>
                    </a:ext>
                  </a:extLst>
                </a:gridCol>
                <a:gridCol w="5364060">
                  <a:extLst>
                    <a:ext uri="{9D8B030D-6E8A-4147-A177-3AD203B41FA5}">
                      <a16:colId xmlns:a16="http://schemas.microsoft.com/office/drawing/2014/main" val="2751304292"/>
                    </a:ext>
                  </a:extLst>
                </a:gridCol>
              </a:tblGrid>
              <a:tr h="338533">
                <a:tc>
                  <a:txBody>
                    <a:bodyPr/>
                    <a:lstStyle/>
                    <a:p>
                      <a:pPr>
                        <a:lnSpc>
                          <a:spcPct val="115000"/>
                        </a:lnSpc>
                        <a:spcBef>
                          <a:spcPts val="600"/>
                        </a:spcBef>
                        <a:spcAft>
                          <a:spcPts val="1000"/>
                        </a:spcAft>
                      </a:pPr>
                      <a:r>
                        <a:rPr lang="en-GB" sz="1100" b="1" dirty="0">
                          <a:solidFill>
                            <a:schemeClr val="bg1"/>
                          </a:solidFill>
                          <a:effectLst/>
                          <a:latin typeface="Arial" panose="020B0604020202020204" pitchFamily="34" charset="0"/>
                          <a:ea typeface="MS Gothic" panose="020B0609070205080204" pitchFamily="49" charset="-128"/>
                          <a:cs typeface="Arial" panose="020B0604020202020204" pitchFamily="34" charset="0"/>
                        </a:rPr>
                        <a:t>Eligible group</a:t>
                      </a:r>
                      <a:endParaRPr lang="en-GB" sz="12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Bef>
                          <a:spcPts val="600"/>
                        </a:spcBef>
                        <a:spcAft>
                          <a:spcPts val="1000"/>
                        </a:spcAft>
                      </a:pPr>
                      <a:r>
                        <a:rPr lang="en-GB" sz="1100" b="1" dirty="0">
                          <a:solidFill>
                            <a:schemeClr val="bg1"/>
                          </a:solidFill>
                          <a:effectLst/>
                          <a:latin typeface="Arial" panose="020B0604020202020204" pitchFamily="34" charset="0"/>
                          <a:ea typeface="MS Gothic" panose="020B0609070205080204" pitchFamily="49" charset="-128"/>
                          <a:cs typeface="Arial" panose="020B0604020202020204" pitchFamily="34" charset="0"/>
                        </a:rPr>
                        <a:t>Type of flu vaccine</a:t>
                      </a:r>
                      <a:endParaRPr lang="en-GB" sz="12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95934871"/>
                  </a:ext>
                </a:extLst>
              </a:tr>
              <a:tr h="698513">
                <a:tc>
                  <a:txBody>
                    <a:bodyPr/>
                    <a:lstStyle/>
                    <a:p>
                      <a:pPr>
                        <a:lnSpc>
                          <a:spcPct val="115000"/>
                        </a:lnSpc>
                        <a:spcBef>
                          <a:spcPts val="600"/>
                        </a:spcBef>
                        <a:spcAft>
                          <a:spcPts val="1000"/>
                        </a:spcAft>
                      </a:pPr>
                      <a:r>
                        <a:rPr lang="en-GB" sz="1100" b="1">
                          <a:solidFill>
                            <a:srgbClr val="000000"/>
                          </a:solidFill>
                          <a:effectLst/>
                          <a:latin typeface="Arial" panose="020B0604020202020204" pitchFamily="34" charset="0"/>
                          <a:ea typeface="MS Gothic" panose="020B0609070205080204" pitchFamily="49" charset="-128"/>
                          <a:cs typeface="Arial" panose="020B0604020202020204" pitchFamily="34" charset="0"/>
                        </a:rPr>
                        <a:t>At risk children aged from 6 months to less than 2 years</a:t>
                      </a:r>
                      <a:endParaRPr lang="en-GB"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Bef>
                          <a:spcPts val="600"/>
                        </a:spcBef>
                        <a:spcAft>
                          <a:spcPts val="1000"/>
                        </a:spcAft>
                      </a:pPr>
                      <a:r>
                        <a:rPr lang="en-GB" sz="1100" dirty="0">
                          <a:solidFill>
                            <a:srgbClr val="000000"/>
                          </a:solidFill>
                          <a:effectLst/>
                          <a:latin typeface="Arial" panose="020B0604020202020204" pitchFamily="34" charset="0"/>
                          <a:ea typeface="MS Gothic" panose="020B0609070205080204" pitchFamily="49" charset="-128"/>
                          <a:cs typeface="Arial" panose="020B0604020202020204" pitchFamily="34" charset="0"/>
                        </a:rPr>
                        <a:t>Offer</a:t>
                      </a:r>
                      <a:r>
                        <a:rPr lang="en-GB" sz="1100" b="1" dirty="0">
                          <a:solidFill>
                            <a:srgbClr val="000000"/>
                          </a:solidFill>
                          <a:effectLst/>
                          <a:latin typeface="Arial" panose="020B0604020202020204" pitchFamily="34" charset="0"/>
                          <a:ea typeface="MS Gothic" panose="020B0609070205080204" pitchFamily="49" charset="-128"/>
                          <a:cs typeface="Arial" panose="020B0604020202020204" pitchFamily="34" charset="0"/>
                        </a:rPr>
                        <a:t> </a:t>
                      </a:r>
                      <a:r>
                        <a:rPr lang="en-GB" sz="1100" b="1" dirty="0" err="1">
                          <a:solidFill>
                            <a:srgbClr val="000000"/>
                          </a:solidFill>
                          <a:effectLst/>
                          <a:latin typeface="Arial" panose="020B0604020202020204" pitchFamily="34" charset="0"/>
                          <a:ea typeface="MS Gothic" panose="020B0609070205080204" pitchFamily="49" charset="-128"/>
                          <a:cs typeface="Arial" panose="020B0604020202020204" pitchFamily="34" charset="0"/>
                        </a:rPr>
                        <a:t>QIVe</a:t>
                      </a:r>
                      <a:r>
                        <a:rPr lang="en-GB" sz="1100" b="1" dirty="0">
                          <a:solidFill>
                            <a:srgbClr val="000000"/>
                          </a:solidFill>
                          <a:effectLst/>
                          <a:latin typeface="Arial" panose="020B0604020202020204" pitchFamily="34" charset="0"/>
                          <a:ea typeface="MS Gothic" panose="020B0609070205080204" pitchFamily="49" charset="-128"/>
                          <a:cs typeface="Arial" panose="020B0604020202020204" pitchFamily="34" charset="0"/>
                        </a:rPr>
                        <a:t>.</a:t>
                      </a:r>
                      <a:endParaRPr lang="en-GB" sz="12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15000"/>
                        </a:lnSpc>
                        <a:spcBef>
                          <a:spcPts val="600"/>
                        </a:spcBef>
                        <a:spcAft>
                          <a:spcPts val="1000"/>
                        </a:spcAft>
                      </a:pPr>
                      <a:r>
                        <a:rPr lang="en-GB" sz="1100" dirty="0">
                          <a:effectLst/>
                          <a:latin typeface="Arial" panose="020B0604020202020204" pitchFamily="34" charset="0"/>
                          <a:ea typeface="Calibri" panose="020F0502020204030204" pitchFamily="34" charset="0"/>
                          <a:cs typeface="Arial" panose="020B0604020202020204" pitchFamily="34" charset="0"/>
                        </a:rPr>
                        <a:t>LAIV and QIVc are</a:t>
                      </a:r>
                      <a:r>
                        <a:rPr lang="en-GB" sz="1100" dirty="0">
                          <a:solidFill>
                            <a:srgbClr val="000000"/>
                          </a:solidFill>
                          <a:effectLst/>
                          <a:latin typeface="Arial" panose="020B0604020202020204" pitchFamily="34" charset="0"/>
                          <a:ea typeface="MS Gothic" panose="020B0609070205080204" pitchFamily="49" charset="-128"/>
                          <a:cs typeface="Arial" panose="020B0604020202020204" pitchFamily="34" charset="0"/>
                        </a:rPr>
                        <a:t> not licenced for children under 2 years of age.  </a:t>
                      </a:r>
                      <a:endParaRPr lang="en-GB"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60597689"/>
                  </a:ext>
                </a:extLst>
              </a:tr>
              <a:tr h="2071906">
                <a:tc>
                  <a:txBody>
                    <a:bodyPr/>
                    <a:lstStyle/>
                    <a:p>
                      <a:pPr>
                        <a:lnSpc>
                          <a:spcPct val="115000"/>
                        </a:lnSpc>
                        <a:spcBef>
                          <a:spcPts val="600"/>
                        </a:spcBef>
                        <a:spcAft>
                          <a:spcPts val="1000"/>
                        </a:spcAft>
                      </a:pPr>
                      <a:r>
                        <a:rPr lang="en-GB" sz="1100" b="1">
                          <a:solidFill>
                            <a:srgbClr val="000000"/>
                          </a:solidFill>
                          <a:effectLst/>
                          <a:latin typeface="Arial" panose="020B0604020202020204" pitchFamily="34" charset="0"/>
                          <a:ea typeface="MS Gothic" panose="020B0609070205080204" pitchFamily="49" charset="-128"/>
                          <a:cs typeface="Arial" panose="020B0604020202020204" pitchFamily="34" charset="0"/>
                        </a:rPr>
                        <a:t>At risk children aged 2 to under 18 years </a:t>
                      </a:r>
                      <a:endParaRPr lang="en-GB"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Bef>
                          <a:spcPts val="600"/>
                        </a:spcBef>
                        <a:spcAft>
                          <a:spcPts val="0"/>
                        </a:spcAft>
                      </a:pPr>
                      <a:r>
                        <a:rPr lang="en-GB" sz="1100" dirty="0">
                          <a:solidFill>
                            <a:srgbClr val="000000"/>
                          </a:solidFill>
                          <a:effectLst/>
                          <a:latin typeface="Arial" panose="020B0604020202020204" pitchFamily="34" charset="0"/>
                          <a:ea typeface="MS Gothic" panose="020B0609070205080204" pitchFamily="49" charset="-128"/>
                          <a:cs typeface="Arial" panose="020B0604020202020204" pitchFamily="34" charset="0"/>
                        </a:rPr>
                        <a:t>Offer</a:t>
                      </a:r>
                      <a:r>
                        <a:rPr lang="en-GB" sz="1100" b="1" dirty="0">
                          <a:solidFill>
                            <a:srgbClr val="000000"/>
                          </a:solidFill>
                          <a:effectLst/>
                          <a:latin typeface="Arial" panose="020B0604020202020204" pitchFamily="34" charset="0"/>
                          <a:ea typeface="MS Gothic" panose="020B0609070205080204" pitchFamily="49" charset="-128"/>
                          <a:cs typeface="Arial" panose="020B0604020202020204" pitchFamily="34" charset="0"/>
                        </a:rPr>
                        <a:t> LAIV </a:t>
                      </a:r>
                      <a:r>
                        <a:rPr lang="en-GB" sz="1100" dirty="0">
                          <a:solidFill>
                            <a:srgbClr val="000000"/>
                          </a:solidFill>
                          <a:effectLst/>
                          <a:latin typeface="Arial" panose="020B0604020202020204" pitchFamily="34" charset="0"/>
                          <a:ea typeface="MS Gothic" panose="020B0609070205080204" pitchFamily="49" charset="-128"/>
                          <a:cs typeface="Arial" panose="020B0604020202020204" pitchFamily="34" charset="0"/>
                        </a:rPr>
                        <a:t>  </a:t>
                      </a:r>
                      <a:endParaRPr lang="en-GB" sz="12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15000"/>
                        </a:lnSpc>
                        <a:spcBef>
                          <a:spcPts val="600"/>
                        </a:spcBef>
                        <a:spcAft>
                          <a:spcPts val="0"/>
                        </a:spcAft>
                      </a:pPr>
                      <a:r>
                        <a:rPr lang="en-GB" sz="1100" dirty="0">
                          <a:solidFill>
                            <a:srgbClr val="000000"/>
                          </a:solidFill>
                          <a:effectLst/>
                          <a:latin typeface="Arial" panose="020B0604020202020204" pitchFamily="34" charset="0"/>
                          <a:ea typeface="MS Gothic" panose="020B0609070205080204" pitchFamily="49" charset="-128"/>
                          <a:cs typeface="Arial" panose="020B0604020202020204" pitchFamily="34" charset="0"/>
                        </a:rPr>
                        <a:t>If LAIV is contraindicated or otherwise unsuitable offer:</a:t>
                      </a:r>
                      <a:endParaRPr lang="en-GB" sz="1200" dirty="0">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lnSpc>
                          <a:spcPct val="115000"/>
                        </a:lnSpc>
                        <a:spcBef>
                          <a:spcPts val="600"/>
                        </a:spcBef>
                        <a:spcAft>
                          <a:spcPts val="0"/>
                        </a:spcAft>
                        <a:buFont typeface="Symbol" panose="05050102010706020507" pitchFamily="18" charset="2"/>
                        <a:buChar char=""/>
                      </a:pPr>
                      <a:r>
                        <a:rPr lang="en-GB" sz="1100" b="1" dirty="0" err="1">
                          <a:effectLst/>
                          <a:latin typeface="Arial" panose="020B0604020202020204" pitchFamily="34" charset="0"/>
                          <a:ea typeface="Calibri" panose="020F0502020204030204" pitchFamily="34" charset="0"/>
                          <a:cs typeface="Arial" panose="020B0604020202020204" pitchFamily="34" charset="0"/>
                        </a:rPr>
                        <a:t>QIVe</a:t>
                      </a:r>
                      <a:r>
                        <a:rPr lang="en-GB" sz="1100" b="1" dirty="0">
                          <a:effectLst/>
                          <a:latin typeface="Arial" panose="020B0604020202020204" pitchFamily="34" charset="0"/>
                          <a:ea typeface="Calibri" panose="020F0502020204030204" pitchFamily="34" charset="0"/>
                          <a:cs typeface="Arial" panose="020B0604020202020204" pitchFamily="34" charset="0"/>
                        </a:rPr>
                        <a:t> </a:t>
                      </a:r>
                      <a:r>
                        <a:rPr lang="en-GB" sz="1100" dirty="0">
                          <a:effectLst/>
                          <a:latin typeface="Arial" panose="020B0604020202020204" pitchFamily="34" charset="0"/>
                          <a:ea typeface="Calibri" panose="020F0502020204030204" pitchFamily="34" charset="0"/>
                          <a:cs typeface="Arial" panose="020B0604020202020204" pitchFamily="34" charset="0"/>
                        </a:rPr>
                        <a:t>to children less than 9 years of age.  </a:t>
                      </a:r>
                      <a:endParaRPr lang="en-GB" sz="1200" dirty="0">
                        <a:effectLst/>
                        <a:latin typeface="Arial" panose="020B0604020202020204" pitchFamily="34" charset="0"/>
                        <a:ea typeface="Calibri" panose="020F0502020204030204" pitchFamily="34" charset="0"/>
                        <a:cs typeface="Times New Roman" panose="02020603050405020304" pitchFamily="18" charset="0"/>
                      </a:endParaRPr>
                    </a:p>
                    <a:p>
                      <a:pPr marL="342900" marR="504190" lvl="0" indent="-342900">
                        <a:lnSpc>
                          <a:spcPct val="115000"/>
                        </a:lnSpc>
                        <a:spcAft>
                          <a:spcPts val="0"/>
                        </a:spcAft>
                        <a:buFont typeface="Symbol" panose="05050102010706020507" pitchFamily="18" charset="2"/>
                        <a:buChar char=""/>
                      </a:pPr>
                      <a:r>
                        <a:rPr lang="en-GB" sz="1100" b="1" dirty="0">
                          <a:effectLst/>
                          <a:latin typeface="Arial" panose="020B0604020202020204" pitchFamily="34" charset="0"/>
                          <a:ea typeface="Calibri" panose="020F0502020204030204" pitchFamily="34" charset="0"/>
                          <a:cs typeface="Arial" panose="020B0604020202020204" pitchFamily="34" charset="0"/>
                        </a:rPr>
                        <a:t>QIVc</a:t>
                      </a:r>
                      <a:r>
                        <a:rPr lang="en-GB" sz="1100" dirty="0">
                          <a:effectLst/>
                          <a:latin typeface="Arial" panose="020B0604020202020204" pitchFamily="34" charset="0"/>
                          <a:ea typeface="Calibri" panose="020F0502020204030204" pitchFamily="34" charset="0"/>
                          <a:cs typeface="Arial" panose="020B0604020202020204" pitchFamily="34" charset="0"/>
                        </a:rPr>
                        <a:t> should ideally be offered to children aged 9 years and over who access the vaccine through general practice.  Where QIVc vaccine is unavailable, GPs should offer </a:t>
                      </a:r>
                      <a:r>
                        <a:rPr lang="en-GB" sz="1100" dirty="0" err="1">
                          <a:effectLst/>
                          <a:latin typeface="Arial" panose="020B0604020202020204" pitchFamily="34" charset="0"/>
                          <a:ea typeface="Calibri" panose="020F0502020204030204" pitchFamily="34" charset="0"/>
                          <a:cs typeface="Arial" panose="020B0604020202020204" pitchFamily="34" charset="0"/>
                        </a:rPr>
                        <a:t>QIVe</a:t>
                      </a:r>
                      <a:r>
                        <a:rPr lang="en-GB" sz="1100" dirty="0">
                          <a:effectLst/>
                          <a:latin typeface="Arial" panose="020B0604020202020204" pitchFamily="34" charset="0"/>
                          <a:ea typeface="Calibri" panose="020F0502020204030204" pitchFamily="34" charset="0"/>
                          <a:cs typeface="Arial" panose="020B0604020202020204" pitchFamily="34" charset="0"/>
                        </a:rPr>
                        <a:t>. </a:t>
                      </a:r>
                      <a:endParaRPr lang="en-GB" sz="1200" dirty="0">
                        <a:effectLst/>
                        <a:latin typeface="Arial" panose="020B0604020202020204" pitchFamily="34" charset="0"/>
                        <a:ea typeface="Calibri" panose="020F0502020204030204" pitchFamily="34" charset="0"/>
                        <a:cs typeface="Times New Roman" panose="02020603050405020304" pitchFamily="18" charset="0"/>
                      </a:endParaRPr>
                    </a:p>
                    <a:p>
                      <a:pPr marL="342900" marR="504190" lvl="0" indent="-342900">
                        <a:lnSpc>
                          <a:spcPct val="115000"/>
                        </a:lnSpc>
                        <a:spcAft>
                          <a:spcPts val="0"/>
                        </a:spcAft>
                        <a:buFont typeface="Symbol" panose="05050102010706020507" pitchFamily="18" charset="2"/>
                        <a:buChar char=""/>
                      </a:pPr>
                      <a:r>
                        <a:rPr lang="en-GB" sz="1100" dirty="0">
                          <a:effectLst/>
                          <a:latin typeface="Arial" panose="020B0604020202020204" pitchFamily="34" charset="0"/>
                          <a:ea typeface="Calibri" panose="020F0502020204030204" pitchFamily="34" charset="0"/>
                          <a:cs typeface="Arial" panose="020B0604020202020204" pitchFamily="34" charset="0"/>
                        </a:rPr>
                        <a:t>It is acceptable to offer only </a:t>
                      </a:r>
                      <a:r>
                        <a:rPr lang="en-GB" sz="1100" b="1" dirty="0" err="1">
                          <a:effectLst/>
                          <a:latin typeface="Arial" panose="020B0604020202020204" pitchFamily="34" charset="0"/>
                          <a:ea typeface="Calibri" panose="020F0502020204030204" pitchFamily="34" charset="0"/>
                          <a:cs typeface="Arial" panose="020B0604020202020204" pitchFamily="34" charset="0"/>
                        </a:rPr>
                        <a:t>QIVe</a:t>
                      </a:r>
                      <a:r>
                        <a:rPr lang="en-GB" sz="1100" dirty="0">
                          <a:effectLst/>
                          <a:latin typeface="Arial" panose="020B0604020202020204" pitchFamily="34" charset="0"/>
                          <a:ea typeface="Calibri" panose="020F0502020204030204" pitchFamily="34" charset="0"/>
                          <a:cs typeface="Arial" panose="020B0604020202020204" pitchFamily="34" charset="0"/>
                        </a:rPr>
                        <a:t> to the small number of children contraindicated to receive LAIV aged 9 years and over who are vaccinated in a school setting.</a:t>
                      </a:r>
                      <a:endParaRPr lang="en-GB" sz="1200" dirty="0">
                        <a:effectLst/>
                        <a:latin typeface="Arial" panose="020B0604020202020204" pitchFamily="34" charset="0"/>
                        <a:ea typeface="Calibri" panose="020F0502020204030204" pitchFamily="34" charset="0"/>
                        <a:cs typeface="Times New Roman" panose="02020603050405020304" pitchFamily="18" charset="0"/>
                      </a:endParaRPr>
                    </a:p>
                    <a:p>
                      <a:pPr marL="228600" marR="504190" indent="-257175">
                        <a:lnSpc>
                          <a:spcPct val="115000"/>
                        </a:lnSpc>
                        <a:spcAft>
                          <a:spcPts val="0"/>
                        </a:spcAft>
                      </a:pPr>
                      <a:r>
                        <a:rPr lang="en-GB" sz="1100" dirty="0">
                          <a:effectLst/>
                          <a:latin typeface="Arial" panose="020B0604020202020204" pitchFamily="34" charset="0"/>
                          <a:ea typeface="Calibri" panose="020F0502020204030204" pitchFamily="34" charset="0"/>
                          <a:cs typeface="Arial" panose="020B0604020202020204" pitchFamily="34" charset="0"/>
                        </a:rPr>
                        <a:t> </a:t>
                      </a:r>
                      <a:endParaRPr lang="en-GB"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01444347"/>
                  </a:ext>
                </a:extLst>
              </a:tr>
              <a:tr h="1931607">
                <a:tc>
                  <a:txBody>
                    <a:bodyPr/>
                    <a:lstStyle/>
                    <a:p>
                      <a:pPr>
                        <a:lnSpc>
                          <a:spcPct val="115000"/>
                        </a:lnSpc>
                        <a:spcBef>
                          <a:spcPts val="600"/>
                        </a:spcBef>
                        <a:spcAft>
                          <a:spcPts val="1000"/>
                        </a:spcAft>
                      </a:pPr>
                      <a:r>
                        <a:rPr lang="en-GB" sz="1100" b="1" dirty="0">
                          <a:solidFill>
                            <a:srgbClr val="000000"/>
                          </a:solidFill>
                          <a:effectLst/>
                          <a:latin typeface="Arial" panose="020B0604020202020204" pitchFamily="34" charset="0"/>
                          <a:ea typeface="MS Gothic" panose="020B0609070205080204" pitchFamily="49" charset="-128"/>
                          <a:cs typeface="Arial" panose="020B0604020202020204" pitchFamily="34" charset="0"/>
                        </a:rPr>
                        <a:t>Aged 2 and 3 years on 31 August 2020</a:t>
                      </a:r>
                      <a:endParaRPr lang="en-GB" sz="12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15000"/>
                        </a:lnSpc>
                        <a:spcBef>
                          <a:spcPts val="600"/>
                        </a:spcBef>
                        <a:spcAft>
                          <a:spcPts val="1000"/>
                        </a:spcAft>
                      </a:pPr>
                      <a:r>
                        <a:rPr lang="en-GB" sz="1100" b="1" dirty="0">
                          <a:solidFill>
                            <a:srgbClr val="000000"/>
                          </a:solidFill>
                          <a:effectLst/>
                          <a:latin typeface="Arial" panose="020B0604020202020204" pitchFamily="34" charset="0"/>
                          <a:ea typeface="MS Gothic" panose="020B0609070205080204" pitchFamily="49" charset="-128"/>
                          <a:cs typeface="Arial" panose="020B0604020202020204" pitchFamily="34" charset="0"/>
                        </a:rPr>
                        <a:t>All primary school aged children and those in Year 7 (aged 4 to 11 on 31 August 2020)</a:t>
                      </a:r>
                      <a:endParaRPr lang="en-GB"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Bef>
                          <a:spcPts val="600"/>
                        </a:spcBef>
                        <a:spcAft>
                          <a:spcPts val="1000"/>
                        </a:spcAft>
                      </a:pPr>
                      <a:r>
                        <a:rPr lang="en-GB" sz="1100" dirty="0">
                          <a:solidFill>
                            <a:srgbClr val="000000"/>
                          </a:solidFill>
                          <a:effectLst/>
                          <a:latin typeface="Arial" panose="020B0604020202020204" pitchFamily="34" charset="0"/>
                          <a:ea typeface="MS Gothic" panose="020B0609070205080204" pitchFamily="49" charset="-128"/>
                          <a:cs typeface="Arial" panose="020B0604020202020204" pitchFamily="34" charset="0"/>
                        </a:rPr>
                        <a:t>Offer</a:t>
                      </a:r>
                      <a:r>
                        <a:rPr lang="en-GB" sz="1100" b="1" dirty="0">
                          <a:solidFill>
                            <a:srgbClr val="000000"/>
                          </a:solidFill>
                          <a:effectLst/>
                          <a:latin typeface="Arial" panose="020B0604020202020204" pitchFamily="34" charset="0"/>
                          <a:ea typeface="MS Gothic" panose="020B0609070205080204" pitchFamily="49" charset="-128"/>
                          <a:cs typeface="Arial" panose="020B0604020202020204" pitchFamily="34" charset="0"/>
                        </a:rPr>
                        <a:t> LAIV</a:t>
                      </a:r>
                      <a:endParaRPr lang="en-GB" sz="12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15000"/>
                        </a:lnSpc>
                        <a:spcBef>
                          <a:spcPts val="600"/>
                        </a:spcBef>
                        <a:spcAft>
                          <a:spcPts val="1000"/>
                        </a:spcAft>
                      </a:pPr>
                      <a:r>
                        <a:rPr lang="en-GB" sz="1100" dirty="0">
                          <a:solidFill>
                            <a:srgbClr val="000000"/>
                          </a:solidFill>
                          <a:effectLst/>
                          <a:latin typeface="Arial" panose="020B0604020202020204" pitchFamily="34" charset="0"/>
                          <a:ea typeface="MS Gothic" panose="020B0609070205080204" pitchFamily="49" charset="-128"/>
                          <a:cs typeface="Arial" panose="020B0604020202020204" pitchFamily="34" charset="0"/>
                        </a:rPr>
                        <a:t>If child is in a clinical risk group and is contraindicated to LAIV (or it is otherwise unsuitable) offer inactivated influenza vaccine (see above).</a:t>
                      </a:r>
                      <a:endParaRPr lang="en-GB" sz="1200" dirty="0">
                        <a:effectLst/>
                        <a:latin typeface="Arial" panose="020B0604020202020204" pitchFamily="34" charset="0"/>
                        <a:ea typeface="Calibri" panose="020F0502020204030204" pitchFamily="34" charset="0"/>
                        <a:cs typeface="Times New Roman" panose="02020603050405020304" pitchFamily="18" charset="0"/>
                      </a:endParaRPr>
                    </a:p>
                    <a:p>
                      <a:pPr>
                        <a:lnSpc>
                          <a:spcPts val="1600"/>
                        </a:lnSpc>
                        <a:spcBef>
                          <a:spcPts val="600"/>
                        </a:spcBef>
                        <a:spcAft>
                          <a:spcPts val="600"/>
                        </a:spcAft>
                      </a:pPr>
                      <a:r>
                        <a:rPr lang="en-GB" sz="1100" dirty="0">
                          <a:effectLst/>
                          <a:latin typeface="Arial" panose="020B0604020202020204" pitchFamily="34" charset="0"/>
                          <a:ea typeface="Calibri" panose="020F0502020204030204" pitchFamily="34" charset="0"/>
                          <a:cs typeface="Times New Roman" panose="02020603050405020304" pitchFamily="18" charset="0"/>
                        </a:rPr>
                        <a:t>For children not in at risk groups, this year if a parent refuses LAIV in some areas an alternative </a:t>
                      </a:r>
                      <a:r>
                        <a:rPr lang="en-GB" sz="1100" dirty="0" err="1">
                          <a:effectLst/>
                          <a:latin typeface="Arial" panose="020B0604020202020204" pitchFamily="34" charset="0"/>
                          <a:ea typeface="Calibri" panose="020F0502020204030204" pitchFamily="34" charset="0"/>
                          <a:cs typeface="Times New Roman" panose="02020603050405020304" pitchFamily="18" charset="0"/>
                        </a:rPr>
                        <a:t>QIVe</a:t>
                      </a:r>
                      <a:r>
                        <a:rPr lang="en-GB" sz="1100" dirty="0">
                          <a:effectLst/>
                          <a:latin typeface="Arial" panose="020B0604020202020204" pitchFamily="34" charset="0"/>
                          <a:ea typeface="Calibri" panose="020F0502020204030204" pitchFamily="34" charset="0"/>
                          <a:cs typeface="Times New Roman" panose="02020603050405020304" pitchFamily="18" charset="0"/>
                        </a:rPr>
                        <a:t> or QIVc vaccine may be offered to them where possible.</a:t>
                      </a:r>
                      <a:endParaRPr lang="en-GB" sz="12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15000"/>
                        </a:lnSpc>
                        <a:spcBef>
                          <a:spcPts val="600"/>
                        </a:spcBef>
                        <a:spcAft>
                          <a:spcPts val="1000"/>
                        </a:spcAft>
                      </a:pPr>
                      <a:r>
                        <a:rPr lang="en-GB" sz="1100" dirty="0">
                          <a:solidFill>
                            <a:srgbClr val="000000"/>
                          </a:solidFill>
                          <a:effectLst/>
                          <a:latin typeface="Arial" panose="020B0604020202020204" pitchFamily="34" charset="0"/>
                          <a:ea typeface="MS Gothic" panose="020B0609070205080204" pitchFamily="49" charset="-128"/>
                          <a:cs typeface="Arial" panose="020B0604020202020204" pitchFamily="34" charset="0"/>
                        </a:rPr>
                        <a:t> </a:t>
                      </a:r>
                      <a:endParaRPr lang="en-GB"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04150060"/>
                  </a:ext>
                </a:extLst>
              </a:tr>
            </a:tbl>
          </a:graphicData>
        </a:graphic>
      </p:graphicFrame>
    </p:spTree>
    <p:extLst>
      <p:ext uri="{BB962C8B-B14F-4D97-AF65-F5344CB8AC3E}">
        <p14:creationId xmlns:p14="http://schemas.microsoft.com/office/powerpoint/2010/main" val="154338522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611560" y="548680"/>
            <a:ext cx="8208267" cy="762000"/>
          </a:xfrm>
        </p:spPr>
        <p:txBody>
          <a:bodyPr wrap="square" numCol="1" compatLnSpc="1">
            <a:prstTxWarp prst="textNoShape">
              <a:avLst/>
            </a:prstTxWarp>
            <a:normAutofit/>
          </a:bodyPr>
          <a:lstStyle/>
          <a:p>
            <a:r>
              <a:rPr lang="en-GB" sz="3600" dirty="0">
                <a:latin typeface="Arial" charset="0"/>
                <a:ea typeface="ヒラギノ角ゴ Pro W3" charset="-128"/>
                <a:cs typeface="ヒラギノ角ゴ Pro W3" charset="-128"/>
              </a:rPr>
              <a:t>The LAIV used in the UK is Fluenz Tetra</a:t>
            </a:r>
          </a:p>
        </p:txBody>
      </p:sp>
      <p:sp>
        <p:nvSpPr>
          <p:cNvPr id="39939" name="Rectangle 3"/>
          <p:cNvSpPr>
            <a:spLocks noGrp="1" noChangeArrowheads="1"/>
          </p:cNvSpPr>
          <p:nvPr>
            <p:ph idx="1"/>
          </p:nvPr>
        </p:nvSpPr>
        <p:spPr>
          <a:xfrm>
            <a:off x="611560" y="1484784"/>
            <a:ext cx="7920806" cy="3828926"/>
          </a:xfrm>
        </p:spPr>
        <p:txBody>
          <a:bodyPr/>
          <a:lstStyle/>
          <a:p>
            <a:pPr marL="447675" lvl="1" indent="-269875">
              <a:lnSpc>
                <a:spcPct val="90000"/>
              </a:lnSpc>
              <a:spcBef>
                <a:spcPct val="0"/>
              </a:spcBef>
              <a:buFont typeface="Arial" charset="0"/>
              <a:buChar char="•"/>
            </a:pPr>
            <a:r>
              <a:rPr lang="en-GB" sz="1600" dirty="0">
                <a:latin typeface="Arial" charset="0"/>
              </a:rPr>
              <a:t>generic name: influenza vaccine (live attenuated, nasal)</a:t>
            </a:r>
          </a:p>
          <a:p>
            <a:pPr marL="447675" lvl="1" indent="-269875">
              <a:lnSpc>
                <a:spcPct val="90000"/>
              </a:lnSpc>
              <a:spcBef>
                <a:spcPct val="0"/>
              </a:spcBef>
              <a:buFont typeface="Arial" charset="0"/>
              <a:buChar char="•"/>
            </a:pPr>
            <a:endParaRPr lang="en-GB" sz="1600" dirty="0">
              <a:latin typeface="Arial" charset="0"/>
            </a:endParaRPr>
          </a:p>
          <a:p>
            <a:pPr marL="447675" lvl="1" indent="-269875">
              <a:lnSpc>
                <a:spcPct val="90000"/>
              </a:lnSpc>
              <a:spcBef>
                <a:spcPct val="0"/>
              </a:spcBef>
              <a:buFont typeface="Arial" charset="0"/>
              <a:buChar char="•"/>
            </a:pPr>
            <a:r>
              <a:rPr lang="en-GB" sz="1600" dirty="0">
                <a:latin typeface="Arial" charset="0"/>
              </a:rPr>
              <a:t>brand name: Fluenz Tetra</a:t>
            </a:r>
          </a:p>
          <a:p>
            <a:pPr marL="447675" lvl="1" indent="-269875">
              <a:lnSpc>
                <a:spcPct val="90000"/>
              </a:lnSpc>
              <a:spcBef>
                <a:spcPct val="0"/>
              </a:spcBef>
              <a:buFont typeface="Arial" charset="0"/>
              <a:buChar char="•"/>
            </a:pPr>
            <a:endParaRPr lang="en-GB" sz="1600" dirty="0">
              <a:latin typeface="Arial" charset="0"/>
            </a:endParaRPr>
          </a:p>
          <a:p>
            <a:pPr marL="447675" lvl="1" indent="-269875">
              <a:lnSpc>
                <a:spcPct val="90000"/>
              </a:lnSpc>
              <a:spcBef>
                <a:spcPct val="0"/>
              </a:spcBef>
              <a:buFont typeface="Arial" charset="0"/>
              <a:buChar char="•"/>
            </a:pPr>
            <a:r>
              <a:rPr lang="en-GB" sz="1600" dirty="0">
                <a:latin typeface="Arial" charset="0"/>
              </a:rPr>
              <a:t>marketed by AstraZeneca</a:t>
            </a:r>
          </a:p>
          <a:p>
            <a:pPr marL="447675" lvl="1" indent="-269875">
              <a:lnSpc>
                <a:spcPct val="90000"/>
              </a:lnSpc>
              <a:spcBef>
                <a:spcPct val="0"/>
              </a:spcBef>
              <a:buFont typeface="Arial" charset="0"/>
              <a:buChar char="•"/>
            </a:pPr>
            <a:endParaRPr lang="en-GB" sz="1600" dirty="0">
              <a:latin typeface="Arial" charset="0"/>
            </a:endParaRPr>
          </a:p>
          <a:p>
            <a:pPr marL="447675" lvl="1" indent="-269875">
              <a:lnSpc>
                <a:spcPct val="90000"/>
              </a:lnSpc>
              <a:spcBef>
                <a:spcPct val="0"/>
              </a:spcBef>
              <a:buFont typeface="Arial" charset="0"/>
              <a:buChar char="•"/>
            </a:pPr>
            <a:r>
              <a:rPr lang="en-GB" sz="1600" dirty="0">
                <a:latin typeface="Arial" charset="0"/>
              </a:rPr>
              <a:t>Licensed from 24 months to less than 18 years of age</a:t>
            </a:r>
          </a:p>
          <a:p>
            <a:pPr marL="447675" lvl="1" indent="-269875">
              <a:lnSpc>
                <a:spcPct val="90000"/>
              </a:lnSpc>
              <a:spcBef>
                <a:spcPct val="0"/>
              </a:spcBef>
              <a:buFont typeface="Arial" charset="0"/>
              <a:buChar char="•"/>
            </a:pPr>
            <a:endParaRPr lang="en-GB" sz="1600" dirty="0">
              <a:latin typeface="Arial" charset="0"/>
            </a:endParaRPr>
          </a:p>
          <a:p>
            <a:pPr marL="447675" lvl="1" indent="-269875">
              <a:lnSpc>
                <a:spcPct val="90000"/>
              </a:lnSpc>
              <a:spcBef>
                <a:spcPct val="0"/>
              </a:spcBef>
              <a:buFont typeface="Arial" charset="0"/>
              <a:buChar char="•"/>
            </a:pPr>
            <a:r>
              <a:rPr lang="en-GB" sz="1600" dirty="0">
                <a:latin typeface="Arial" charset="0"/>
              </a:rPr>
              <a:t>nasal spray (suspension) in a prefilled nasal applicator</a:t>
            </a:r>
          </a:p>
          <a:p>
            <a:pPr marL="447675" lvl="1" indent="-269875">
              <a:lnSpc>
                <a:spcPct val="90000"/>
              </a:lnSpc>
              <a:spcBef>
                <a:spcPct val="0"/>
              </a:spcBef>
              <a:buFont typeface="Arial" charset="0"/>
              <a:buChar char="•"/>
            </a:pPr>
            <a:endParaRPr lang="en-GB" sz="1600" dirty="0">
              <a:latin typeface="Arial" charset="0"/>
            </a:endParaRPr>
          </a:p>
          <a:p>
            <a:pPr marL="447675" lvl="1" indent="-269875">
              <a:lnSpc>
                <a:spcPct val="90000"/>
              </a:lnSpc>
              <a:spcBef>
                <a:spcPct val="0"/>
              </a:spcBef>
              <a:buFont typeface="Arial" charset="0"/>
              <a:buChar char="•"/>
            </a:pPr>
            <a:r>
              <a:rPr lang="en-GB" sz="1600" dirty="0">
                <a:latin typeface="Arial" charset="0"/>
              </a:rPr>
              <a:t>supplied as pack containing 10 doses</a:t>
            </a:r>
          </a:p>
          <a:p>
            <a:pPr marL="447675" lvl="1" indent="-269875">
              <a:lnSpc>
                <a:spcPct val="90000"/>
              </a:lnSpc>
              <a:spcBef>
                <a:spcPct val="0"/>
              </a:spcBef>
              <a:buFont typeface="Arial" charset="0"/>
              <a:buChar char="•"/>
            </a:pPr>
            <a:endParaRPr lang="en-GB" sz="1600" dirty="0">
              <a:latin typeface="Arial" charset="0"/>
            </a:endParaRPr>
          </a:p>
        </p:txBody>
      </p:sp>
      <p:sp>
        <p:nvSpPr>
          <p:cNvPr id="4" name="Slide Number Placeholder 3"/>
          <p:cNvSpPr>
            <a:spLocks noGrp="1"/>
          </p:cNvSpPr>
          <p:nvPr>
            <p:ph type="sldNum" sz="quarter" idx="10"/>
          </p:nvPr>
        </p:nvSpPr>
        <p:spPr>
          <a:xfrm>
            <a:off x="-2015" y="6308725"/>
            <a:ext cx="9144000" cy="549275"/>
          </a:xfrm>
        </p:spPr>
        <p:txBody>
          <a:bodyPr/>
          <a:lstStyle/>
          <a:p>
            <a:pPr>
              <a:defRPr/>
            </a:pPr>
            <a:r>
              <a:rPr lang="en-US" dirty="0"/>
              <a:t>  </a:t>
            </a:r>
            <a:fld id="{2565FA6D-D4C8-4C4C-AC4B-3269734D34D8}" type="slidenum">
              <a:rPr lang="en-US" smtClean="0"/>
              <a:pPr>
                <a:defRPr/>
              </a:pPr>
              <a:t>31</a:t>
            </a:fld>
            <a:endParaRPr lang="en-US" dirty="0"/>
          </a:p>
        </p:txBody>
      </p:sp>
      <p:sp>
        <p:nvSpPr>
          <p:cNvPr id="5" name="Footer Placeholder 4"/>
          <p:cNvSpPr>
            <a:spLocks noGrp="1"/>
          </p:cNvSpPr>
          <p:nvPr>
            <p:ph type="ftr" sz="quarter" idx="4294967295"/>
          </p:nvPr>
        </p:nvSpPr>
        <p:spPr>
          <a:xfrm>
            <a:off x="900113" y="6308725"/>
            <a:ext cx="8064375" cy="549275"/>
          </a:xfrm>
        </p:spPr>
        <p:txBody>
          <a:bodyPr/>
          <a:lstStyle/>
          <a:p>
            <a:pPr>
              <a:defRPr/>
            </a:pPr>
            <a:r>
              <a:rPr lang="en-GB" dirty="0"/>
              <a:t>The national childhood flu immunisation programme 2020/21</a:t>
            </a:r>
            <a:endParaRPr lang="en-US" dirty="0"/>
          </a:p>
        </p:txBody>
      </p:sp>
      <p:sp>
        <p:nvSpPr>
          <p:cNvPr id="2" name="TextBox 1"/>
          <p:cNvSpPr txBox="1"/>
          <p:nvPr/>
        </p:nvSpPr>
        <p:spPr>
          <a:xfrm>
            <a:off x="6012160" y="5849372"/>
            <a:ext cx="1619354" cy="215444"/>
          </a:xfrm>
          <a:prstGeom prst="rect">
            <a:avLst/>
          </a:prstGeom>
          <a:noFill/>
        </p:spPr>
        <p:txBody>
          <a:bodyPr wrap="none" rtlCol="0">
            <a:spAutoFit/>
          </a:bodyPr>
          <a:lstStyle/>
          <a:p>
            <a:r>
              <a:rPr lang="en-GB" sz="800" dirty="0"/>
              <a:t>Image courtesy of AstraZeneca</a:t>
            </a:r>
          </a:p>
        </p:txBody>
      </p:sp>
      <p:pic>
        <p:nvPicPr>
          <p:cNvPr id="3" name="Picture 2">
            <a:extLst>
              <a:ext uri="{FF2B5EF4-FFF2-40B4-BE49-F238E27FC236}">
                <a16:creationId xmlns:a16="http://schemas.microsoft.com/office/drawing/2014/main" id="{DC44B2D9-4616-4FE2-BAFB-BA43D8ECB0E6}"/>
              </a:ext>
            </a:extLst>
          </p:cNvPr>
          <p:cNvPicPr>
            <a:picLocks noChangeAspect="1"/>
          </p:cNvPicPr>
          <p:nvPr/>
        </p:nvPicPr>
        <p:blipFill>
          <a:blip r:embed="rId3"/>
          <a:stretch>
            <a:fillRect/>
          </a:stretch>
        </p:blipFill>
        <p:spPr>
          <a:xfrm>
            <a:off x="5422188" y="3554164"/>
            <a:ext cx="3397639" cy="2173253"/>
          </a:xfrm>
          <a:prstGeom prst="rect">
            <a:avLst/>
          </a:prstGeom>
        </p:spPr>
      </p:pic>
    </p:spTree>
    <p:extLst>
      <p:ext uri="{BB962C8B-B14F-4D97-AF65-F5344CB8AC3E}">
        <p14:creationId xmlns:p14="http://schemas.microsoft.com/office/powerpoint/2010/main" val="235066091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4" name="Rectangle 3"/>
          <p:cNvSpPr>
            <a:spLocks noGrp="1" noChangeArrowheads="1"/>
          </p:cNvSpPr>
          <p:nvPr>
            <p:ph idx="1"/>
          </p:nvPr>
        </p:nvSpPr>
        <p:spPr>
          <a:xfrm>
            <a:off x="564986" y="908720"/>
            <a:ext cx="8283076" cy="5112568"/>
          </a:xfrm>
        </p:spPr>
        <p:txBody>
          <a:bodyPr/>
          <a:lstStyle/>
          <a:p>
            <a:pPr>
              <a:spcBef>
                <a:spcPts val="600"/>
              </a:spcBef>
              <a:spcAft>
                <a:spcPts val="0"/>
              </a:spcAft>
            </a:pPr>
            <a:r>
              <a:rPr lang="en-GB" sz="1600" b="1" dirty="0">
                <a:latin typeface="Arial" charset="0"/>
                <a:ea typeface="ヒラギノ角ゴ Pro W3" charset="-128"/>
                <a:cs typeface="ヒラギノ角ゴ Pro W3" charset="-128"/>
              </a:rPr>
              <a:t>Active ingredients:</a:t>
            </a:r>
          </a:p>
          <a:p>
            <a:pPr>
              <a:spcBef>
                <a:spcPts val="600"/>
              </a:spcBef>
              <a:spcAft>
                <a:spcPts val="0"/>
              </a:spcAft>
              <a:buFont typeface="Arial" panose="020B0604020202020204" pitchFamily="34" charset="0"/>
              <a:buChar char="•"/>
            </a:pPr>
            <a:r>
              <a:rPr lang="en-GB" sz="1600" dirty="0"/>
              <a:t>A/Guangdong-</a:t>
            </a:r>
            <a:r>
              <a:rPr lang="en-GB" sz="1600" dirty="0" err="1"/>
              <a:t>Maonan</a:t>
            </a:r>
            <a:r>
              <a:rPr lang="en-GB" sz="1600" dirty="0"/>
              <a:t>/SWL1536/2019 (H1N1)pdm09 - like strain</a:t>
            </a:r>
          </a:p>
          <a:p>
            <a:pPr>
              <a:spcBef>
                <a:spcPts val="600"/>
              </a:spcBef>
              <a:spcAft>
                <a:spcPts val="0"/>
              </a:spcAft>
              <a:buFont typeface="Arial" panose="020B0604020202020204" pitchFamily="34" charset="0"/>
              <a:buChar char="•"/>
            </a:pPr>
            <a:r>
              <a:rPr lang="en-GB" sz="1600" dirty="0"/>
              <a:t>A/Hong Kong/2671/2019 (H3N2) - like strain</a:t>
            </a:r>
          </a:p>
          <a:p>
            <a:pPr>
              <a:spcBef>
                <a:spcPts val="600"/>
              </a:spcBef>
              <a:spcAft>
                <a:spcPts val="0"/>
              </a:spcAft>
              <a:buFont typeface="Arial" panose="020B0604020202020204" pitchFamily="34" charset="0"/>
              <a:buChar char="•"/>
            </a:pPr>
            <a:r>
              <a:rPr lang="en-GB" sz="1600" dirty="0"/>
              <a:t>B/Washington/02/2019 - like strain</a:t>
            </a:r>
          </a:p>
          <a:p>
            <a:pPr>
              <a:spcBef>
                <a:spcPts val="600"/>
              </a:spcBef>
              <a:spcAft>
                <a:spcPts val="0"/>
              </a:spcAft>
              <a:buFont typeface="Arial" panose="020B0604020202020204" pitchFamily="34" charset="0"/>
              <a:buChar char="•"/>
            </a:pPr>
            <a:r>
              <a:rPr lang="en-GB" sz="1600" dirty="0"/>
              <a:t>B/Phuket/3073/2013 - like strain</a:t>
            </a:r>
            <a:endParaRPr lang="pt-BR" sz="1600" dirty="0"/>
          </a:p>
          <a:p>
            <a:pPr>
              <a:spcBef>
                <a:spcPts val="600"/>
              </a:spcBef>
              <a:spcAft>
                <a:spcPts val="0"/>
              </a:spcAft>
            </a:pPr>
            <a:r>
              <a:rPr lang="en-GB" sz="1600" b="1" dirty="0">
                <a:latin typeface="Arial" charset="0"/>
                <a:ea typeface="ヒラギノ角ゴ Pro W3" charset="-128"/>
                <a:cs typeface="ヒラギノ角ゴ Pro W3" charset="-128"/>
              </a:rPr>
              <a:t>Excipients:</a:t>
            </a:r>
          </a:p>
          <a:p>
            <a:pPr>
              <a:buFont typeface="Arial" panose="020B0604020202020204" pitchFamily="34" charset="0"/>
              <a:buChar char="•"/>
            </a:pPr>
            <a:r>
              <a:rPr lang="en-GB" sz="1600" dirty="0"/>
              <a:t>Sucrose</a:t>
            </a:r>
          </a:p>
          <a:p>
            <a:pPr>
              <a:buFont typeface="Arial" panose="020B0604020202020204" pitchFamily="34" charset="0"/>
              <a:buChar char="•"/>
            </a:pPr>
            <a:r>
              <a:rPr lang="en-GB" sz="1600" dirty="0"/>
              <a:t>Dipotassium phosphate</a:t>
            </a:r>
          </a:p>
          <a:p>
            <a:pPr>
              <a:buFont typeface="Arial" panose="020B0604020202020204" pitchFamily="34" charset="0"/>
              <a:buChar char="•"/>
            </a:pPr>
            <a:r>
              <a:rPr lang="en-GB" sz="1600" dirty="0"/>
              <a:t>Potassium dihydrogen phosphate</a:t>
            </a:r>
          </a:p>
          <a:p>
            <a:pPr>
              <a:buFont typeface="Arial" panose="020B0604020202020204" pitchFamily="34" charset="0"/>
              <a:buChar char="•"/>
            </a:pPr>
            <a:r>
              <a:rPr lang="en-GB" sz="1600" dirty="0" err="1"/>
              <a:t>Gelatin</a:t>
            </a:r>
            <a:r>
              <a:rPr lang="en-GB" sz="1600" dirty="0"/>
              <a:t> (porcine, Type A)</a:t>
            </a:r>
          </a:p>
          <a:p>
            <a:pPr>
              <a:buFont typeface="Arial" panose="020B0604020202020204" pitchFamily="34" charset="0"/>
              <a:buChar char="•"/>
            </a:pPr>
            <a:r>
              <a:rPr lang="en-GB" sz="1600" dirty="0"/>
              <a:t>Arginine hydrochloride</a:t>
            </a:r>
          </a:p>
          <a:p>
            <a:pPr>
              <a:buFont typeface="Arial" panose="020B0604020202020204" pitchFamily="34" charset="0"/>
              <a:buChar char="•"/>
            </a:pPr>
            <a:r>
              <a:rPr lang="en-GB" sz="1600" dirty="0"/>
              <a:t>Monosodium glutamate monohydrate</a:t>
            </a:r>
          </a:p>
          <a:p>
            <a:pPr>
              <a:buFont typeface="Arial" panose="020B0604020202020204" pitchFamily="34" charset="0"/>
              <a:buChar char="•"/>
            </a:pPr>
            <a:r>
              <a:rPr lang="en-GB" sz="1600" dirty="0"/>
              <a:t>Water for injections</a:t>
            </a:r>
          </a:p>
          <a:p>
            <a:pPr lvl="0">
              <a:spcBef>
                <a:spcPts val="600"/>
              </a:spcBef>
              <a:spcAft>
                <a:spcPts val="0"/>
              </a:spcAft>
              <a:buFont typeface="Arial" panose="020B0604020202020204" pitchFamily="34" charset="0"/>
              <a:buChar char="•"/>
            </a:pPr>
            <a:r>
              <a:rPr lang="en-GB" sz="1600" dirty="0"/>
              <a:t>The vaccine may contain residues of the following substances: egg proteins (e.g. ovalbumin) and gentamicin. The maximum amount of ovalbumin is less than 0.024 micrograms per 0.2 ml dose (0.12 micrograms per ml)</a:t>
            </a:r>
            <a:endParaRPr lang="en-GB" sz="1600" dirty="0">
              <a:latin typeface="Arial" charset="0"/>
              <a:ea typeface="ヒラギノ角ゴ Pro W3" charset="-128"/>
              <a:cs typeface="ヒラギノ角ゴ Pro W3" charset="-128"/>
            </a:endParaRPr>
          </a:p>
        </p:txBody>
      </p:sp>
      <p:sp>
        <p:nvSpPr>
          <p:cNvPr id="5" name="Slide Number Placeholder 3"/>
          <p:cNvSpPr>
            <a:spLocks noGrp="1"/>
          </p:cNvSpPr>
          <p:nvPr>
            <p:ph type="sldNum" sz="quarter" idx="10"/>
          </p:nvPr>
        </p:nvSpPr>
        <p:spPr>
          <a:xfrm>
            <a:off x="-2015" y="6308725"/>
            <a:ext cx="9144000" cy="549275"/>
          </a:xfrm>
        </p:spPr>
        <p:txBody>
          <a:bodyPr/>
          <a:lstStyle/>
          <a:p>
            <a:pPr>
              <a:defRPr/>
            </a:pPr>
            <a:r>
              <a:rPr lang="en-US" dirty="0"/>
              <a:t>  </a:t>
            </a:r>
            <a:fld id="{2565FA6D-D4C8-4C4C-AC4B-3269734D34D8}" type="slidenum">
              <a:rPr lang="en-US" smtClean="0"/>
              <a:pPr>
                <a:defRPr/>
              </a:pPr>
              <a:t>32</a:t>
            </a:fld>
            <a:endParaRPr lang="en-US" dirty="0"/>
          </a:p>
        </p:txBody>
      </p:sp>
      <p:sp>
        <p:nvSpPr>
          <p:cNvPr id="7" name="Rectangle 2"/>
          <p:cNvSpPr txBox="1">
            <a:spLocks noChangeArrowheads="1"/>
          </p:cNvSpPr>
          <p:nvPr/>
        </p:nvSpPr>
        <p:spPr>
          <a:xfrm>
            <a:off x="564986" y="256212"/>
            <a:ext cx="8208267" cy="628576"/>
          </a:xfrm>
          <a:prstGeom prst="rect">
            <a:avLst/>
          </a:prstGeom>
        </p:spPr>
        <p:txBody>
          <a:bodyPr vert="horz" wrap="square" lIns="0" tIns="0" rIns="0" bIns="0" numCol="1" rtlCol="0" anchor="t" anchorCtr="0" compatLnSpc="1">
            <a:prstTxWarp prst="textNoShape">
              <a:avLst/>
            </a:prstTxWarp>
            <a:normAutofit fontScale="97500"/>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3600" b="0" i="0" u="none" strike="noStrike" kern="1200" cap="none" spc="-150" normalizeH="0" baseline="0" noProof="0" dirty="0">
                <a:ln>
                  <a:noFill/>
                </a:ln>
                <a:solidFill>
                  <a:srgbClr val="00AE9E"/>
                </a:solidFill>
                <a:effectLst/>
                <a:uLnTx/>
                <a:uFillTx/>
                <a:latin typeface="Arial" charset="0"/>
                <a:ea typeface="ヒラギノ角ゴ Pro W3" charset="-128"/>
                <a:cs typeface="ヒラギノ角ゴ Pro W3" charset="-128"/>
              </a:rPr>
              <a:t>Fluenz Tetra composition 2020/21</a:t>
            </a:r>
          </a:p>
        </p:txBody>
      </p:sp>
      <p:sp>
        <p:nvSpPr>
          <p:cNvPr id="8" name="Footer Placeholder 4"/>
          <p:cNvSpPr>
            <a:spLocks noGrp="1"/>
          </p:cNvSpPr>
          <p:nvPr>
            <p:ph type="ftr" sz="quarter" idx="4294967295"/>
          </p:nvPr>
        </p:nvSpPr>
        <p:spPr>
          <a:xfrm>
            <a:off x="900113" y="6308725"/>
            <a:ext cx="8064375" cy="549275"/>
          </a:xfrm>
        </p:spPr>
        <p:txBody>
          <a:bodyPr/>
          <a:lstStyle/>
          <a:p>
            <a:pPr>
              <a:defRPr/>
            </a:pPr>
            <a:r>
              <a:rPr lang="en-GB" dirty="0"/>
              <a:t>The national childhood flu immunisation programme 2020/21</a:t>
            </a:r>
            <a:endParaRPr lang="en-US" dirty="0"/>
          </a:p>
        </p:txBody>
      </p:sp>
      <p:sp>
        <p:nvSpPr>
          <p:cNvPr id="9" name="TextBox 8"/>
          <p:cNvSpPr txBox="1"/>
          <p:nvPr/>
        </p:nvSpPr>
        <p:spPr>
          <a:xfrm>
            <a:off x="6521635" y="4536003"/>
            <a:ext cx="1619354" cy="215444"/>
          </a:xfrm>
          <a:prstGeom prst="rect">
            <a:avLst/>
          </a:prstGeom>
          <a:noFill/>
        </p:spPr>
        <p:txBody>
          <a:bodyPr wrap="none" rtlCol="0">
            <a:spAutoFit/>
          </a:bodyPr>
          <a:lstStyle/>
          <a:p>
            <a:r>
              <a:rPr lang="en-GB" sz="800" dirty="0"/>
              <a:t>Image courtesy of AstraZeneca</a:t>
            </a:r>
          </a:p>
        </p:txBody>
      </p:sp>
      <p:pic>
        <p:nvPicPr>
          <p:cNvPr id="2" name="Picture 1">
            <a:extLst>
              <a:ext uri="{FF2B5EF4-FFF2-40B4-BE49-F238E27FC236}">
                <a16:creationId xmlns:a16="http://schemas.microsoft.com/office/drawing/2014/main" id="{8F322C76-EF7F-4B7F-9243-791AF05F30DD}"/>
              </a:ext>
            </a:extLst>
          </p:cNvPr>
          <p:cNvPicPr>
            <a:picLocks noChangeAspect="1"/>
          </p:cNvPicPr>
          <p:nvPr/>
        </p:nvPicPr>
        <p:blipFill>
          <a:blip r:embed="rId3"/>
          <a:stretch>
            <a:fillRect/>
          </a:stretch>
        </p:blipFill>
        <p:spPr>
          <a:xfrm>
            <a:off x="5150100" y="2087830"/>
            <a:ext cx="3735368" cy="2389277"/>
          </a:xfrm>
          <a:prstGeom prst="rect">
            <a:avLst/>
          </a:prstGeom>
        </p:spPr>
      </p:pic>
    </p:spTree>
    <p:extLst>
      <p:ext uri="{BB962C8B-B14F-4D97-AF65-F5344CB8AC3E}">
        <p14:creationId xmlns:p14="http://schemas.microsoft.com/office/powerpoint/2010/main" val="337053160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755576" y="620688"/>
            <a:ext cx="8281292" cy="762000"/>
          </a:xfrm>
        </p:spPr>
        <p:txBody>
          <a:bodyPr wrap="square" numCol="1" compatLnSpc="1">
            <a:prstTxWarp prst="textNoShape">
              <a:avLst/>
            </a:prstTxWarp>
            <a:normAutofit/>
          </a:bodyPr>
          <a:lstStyle/>
          <a:p>
            <a:r>
              <a:rPr lang="en-GB" sz="3600" dirty="0">
                <a:latin typeface="Arial" charset="0"/>
                <a:ea typeface="ヒラギノ角ゴ Pro W3" charset="-128"/>
                <a:cs typeface="ヒラギノ角ゴ Pro W3" charset="-128"/>
              </a:rPr>
              <a:t>Fluenz Tetra presentation</a:t>
            </a:r>
          </a:p>
        </p:txBody>
      </p:sp>
      <p:sp>
        <p:nvSpPr>
          <p:cNvPr id="5" name="Slide Number Placeholder 3"/>
          <p:cNvSpPr>
            <a:spLocks noGrp="1"/>
          </p:cNvSpPr>
          <p:nvPr>
            <p:ph type="sldNum" sz="quarter" idx="10"/>
          </p:nvPr>
        </p:nvSpPr>
        <p:spPr>
          <a:xfrm>
            <a:off x="-2015" y="6308725"/>
            <a:ext cx="9144000" cy="549275"/>
          </a:xfrm>
        </p:spPr>
        <p:txBody>
          <a:bodyPr/>
          <a:lstStyle/>
          <a:p>
            <a:pPr>
              <a:defRPr/>
            </a:pPr>
            <a:r>
              <a:rPr lang="en-US" dirty="0"/>
              <a:t>  </a:t>
            </a:r>
            <a:fld id="{2565FA6D-D4C8-4C4C-AC4B-3269734D34D8}" type="slidenum">
              <a:rPr lang="en-US" smtClean="0"/>
              <a:pPr>
                <a:defRPr/>
              </a:pPr>
              <a:t>33</a:t>
            </a:fld>
            <a:endParaRPr lang="en-US" dirty="0"/>
          </a:p>
        </p:txBody>
      </p:sp>
      <p:sp>
        <p:nvSpPr>
          <p:cNvPr id="6" name="Footer Placeholder 4"/>
          <p:cNvSpPr>
            <a:spLocks noGrp="1"/>
          </p:cNvSpPr>
          <p:nvPr>
            <p:ph type="ftr" sz="quarter" idx="4294967295"/>
          </p:nvPr>
        </p:nvSpPr>
        <p:spPr>
          <a:xfrm>
            <a:off x="900113" y="6308725"/>
            <a:ext cx="8064375" cy="549275"/>
          </a:xfrm>
        </p:spPr>
        <p:txBody>
          <a:bodyPr/>
          <a:lstStyle/>
          <a:p>
            <a:pPr>
              <a:defRPr/>
            </a:pPr>
            <a:r>
              <a:rPr lang="en-GB" dirty="0"/>
              <a:t>The national childhood flu immunisation programme 2020/21</a:t>
            </a:r>
            <a:endParaRPr lang="en-US" dirty="0"/>
          </a:p>
        </p:txBody>
      </p:sp>
      <p:sp>
        <p:nvSpPr>
          <p:cNvPr id="41987" name="Rectangle 3"/>
          <p:cNvSpPr>
            <a:spLocks noGrp="1" noChangeArrowheads="1"/>
          </p:cNvSpPr>
          <p:nvPr>
            <p:ph idx="1"/>
          </p:nvPr>
        </p:nvSpPr>
        <p:spPr>
          <a:xfrm>
            <a:off x="683568" y="1576065"/>
            <a:ext cx="7844408" cy="3324200"/>
          </a:xfrm>
        </p:spPr>
        <p:txBody>
          <a:bodyPr/>
          <a:lstStyle/>
          <a:p>
            <a:endParaRPr lang="en-GB" sz="1600" b="1" dirty="0">
              <a:latin typeface="Arial" charset="0"/>
              <a:ea typeface="ヒラギノ角ゴ Pro W3" charset="-128"/>
              <a:cs typeface="ヒラギノ角ゴ Pro W3" charset="-128"/>
            </a:endParaRPr>
          </a:p>
          <a:p>
            <a:pPr marL="342900" lvl="1">
              <a:spcBef>
                <a:spcPct val="0"/>
              </a:spcBef>
              <a:buFont typeface="Arial" charset="0"/>
              <a:buChar char="•"/>
            </a:pPr>
            <a:r>
              <a:rPr lang="en-GB" sz="1600" dirty="0">
                <a:latin typeface="Arial" charset="0"/>
              </a:rPr>
              <a:t>single use prefilled nasal applicator</a:t>
            </a:r>
          </a:p>
          <a:p>
            <a:pPr marL="342900" lvl="1">
              <a:spcBef>
                <a:spcPct val="0"/>
              </a:spcBef>
            </a:pPr>
            <a:endParaRPr lang="en-GB" sz="1600" dirty="0">
              <a:latin typeface="Arial" charset="0"/>
            </a:endParaRPr>
          </a:p>
          <a:p>
            <a:pPr marL="342900" lvl="1">
              <a:spcBef>
                <a:spcPct val="0"/>
              </a:spcBef>
              <a:buFont typeface="Arial" charset="0"/>
              <a:buChar char="•"/>
            </a:pPr>
            <a:r>
              <a:rPr lang="en-GB" sz="1600" dirty="0">
                <a:latin typeface="Arial" charset="0"/>
              </a:rPr>
              <a:t>ready to use (n</a:t>
            </a:r>
            <a:r>
              <a:rPr lang="en-GB" sz="1600" dirty="0"/>
              <a:t>o reconstitution or dilution required)</a:t>
            </a:r>
            <a:endParaRPr lang="en-GB" sz="1600" dirty="0">
              <a:latin typeface="Arial" charset="0"/>
            </a:endParaRPr>
          </a:p>
          <a:p>
            <a:pPr marL="342900" lvl="1">
              <a:spcBef>
                <a:spcPct val="0"/>
              </a:spcBef>
            </a:pPr>
            <a:endParaRPr lang="en-GB" sz="1600" dirty="0">
              <a:latin typeface="Arial" charset="0"/>
            </a:endParaRPr>
          </a:p>
          <a:p>
            <a:pPr marL="342900" lvl="1">
              <a:spcBef>
                <a:spcPct val="0"/>
              </a:spcBef>
              <a:buFont typeface="Arial" charset="0"/>
              <a:buChar char="•"/>
            </a:pPr>
            <a:r>
              <a:rPr lang="en-GB" sz="1600" dirty="0">
                <a:latin typeface="Arial" charset="0"/>
              </a:rPr>
              <a:t>nasal spray (suspension)</a:t>
            </a:r>
          </a:p>
          <a:p>
            <a:pPr marL="342900" lvl="1">
              <a:spcBef>
                <a:spcPct val="0"/>
              </a:spcBef>
              <a:buFont typeface="Arial" charset="0"/>
              <a:buChar char="•"/>
            </a:pPr>
            <a:endParaRPr lang="en-GB" sz="1600" dirty="0">
              <a:latin typeface="Arial" charset="0"/>
            </a:endParaRPr>
          </a:p>
          <a:p>
            <a:pPr marL="342900" lvl="1">
              <a:spcBef>
                <a:spcPct val="0"/>
              </a:spcBef>
              <a:buFont typeface="Arial" charset="0"/>
              <a:buChar char="•"/>
            </a:pPr>
            <a:r>
              <a:rPr lang="en-GB" sz="1600" dirty="0"/>
              <a:t>the suspension is colourless to pale yellow, clear to opalescent. Small white particles may be present</a:t>
            </a:r>
            <a:endParaRPr lang="en-GB" sz="1600" dirty="0">
              <a:latin typeface="Arial" charset="0"/>
            </a:endParaRPr>
          </a:p>
          <a:p>
            <a:pPr marL="342900" lvl="1">
              <a:spcBef>
                <a:spcPct val="0"/>
              </a:spcBef>
              <a:buFont typeface="Arial" charset="0"/>
              <a:buChar char="•"/>
            </a:pPr>
            <a:endParaRPr lang="en-GB" sz="1600" dirty="0">
              <a:latin typeface="Arial" charset="0"/>
            </a:endParaRPr>
          </a:p>
          <a:p>
            <a:pPr marL="342900" lvl="1">
              <a:spcBef>
                <a:spcPct val="0"/>
              </a:spcBef>
              <a:buFont typeface="Arial" charset="0"/>
              <a:buChar char="•"/>
            </a:pPr>
            <a:r>
              <a:rPr lang="en-GB" sz="1600" dirty="0">
                <a:latin typeface="Arial" charset="0"/>
              </a:rPr>
              <a:t>each applicator contains 0.2ml </a:t>
            </a:r>
            <a:r>
              <a:rPr lang="en-GB" sz="1600" dirty="0"/>
              <a:t>(administered as 0.1ml per nostril)</a:t>
            </a:r>
            <a:endParaRPr lang="en-GB" sz="1600" dirty="0">
              <a:latin typeface="Arial" charset="0"/>
            </a:endParaRPr>
          </a:p>
          <a:p>
            <a:endParaRPr lang="en-GB" sz="1600" dirty="0">
              <a:latin typeface="Arial" charset="0"/>
              <a:ea typeface="ヒラギノ角ゴ Pro W3" charset="-128"/>
              <a:cs typeface="ヒラギノ角ゴ Pro W3" charset="-128"/>
            </a:endParaRPr>
          </a:p>
        </p:txBody>
      </p:sp>
      <p:pic>
        <p:nvPicPr>
          <p:cNvPr id="3" name="Picture 2">
            <a:extLst>
              <a:ext uri="{FF2B5EF4-FFF2-40B4-BE49-F238E27FC236}">
                <a16:creationId xmlns:a16="http://schemas.microsoft.com/office/drawing/2014/main" id="{FA8073AC-EC55-468D-8C00-D809AD300951}"/>
              </a:ext>
            </a:extLst>
          </p:cNvPr>
          <p:cNvPicPr>
            <a:picLocks noChangeAspect="1"/>
          </p:cNvPicPr>
          <p:nvPr/>
        </p:nvPicPr>
        <p:blipFill>
          <a:blip r:embed="rId3"/>
          <a:stretch>
            <a:fillRect/>
          </a:stretch>
        </p:blipFill>
        <p:spPr>
          <a:xfrm>
            <a:off x="1979712" y="4523963"/>
            <a:ext cx="4848225" cy="923925"/>
          </a:xfrm>
          <a:prstGeom prst="rect">
            <a:avLst/>
          </a:prstGeom>
        </p:spPr>
      </p:pic>
    </p:spTree>
    <p:extLst>
      <p:ext uri="{BB962C8B-B14F-4D97-AF65-F5344CB8AC3E}">
        <p14:creationId xmlns:p14="http://schemas.microsoft.com/office/powerpoint/2010/main" val="403669298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611560" y="548680"/>
            <a:ext cx="8280275" cy="820961"/>
          </a:xfrm>
        </p:spPr>
        <p:txBody>
          <a:bodyPr wrap="square" numCol="1" compatLnSpc="1">
            <a:prstTxWarp prst="textNoShape">
              <a:avLst/>
            </a:prstTxWarp>
            <a:normAutofit/>
          </a:bodyPr>
          <a:lstStyle/>
          <a:p>
            <a:r>
              <a:rPr lang="en-GB" sz="3600" dirty="0">
                <a:latin typeface="Arial" charset="0"/>
                <a:ea typeface="ヒラギノ角ゴ Pro W3" charset="-128"/>
                <a:cs typeface="ヒラギノ角ゴ Pro W3" charset="-128"/>
              </a:rPr>
              <a:t>Storage of Fluenz Tetra</a:t>
            </a:r>
          </a:p>
        </p:txBody>
      </p:sp>
      <p:sp>
        <p:nvSpPr>
          <p:cNvPr id="43011" name="Rectangle 3"/>
          <p:cNvSpPr>
            <a:spLocks noGrp="1" noChangeArrowheads="1"/>
          </p:cNvSpPr>
          <p:nvPr>
            <p:ph idx="1"/>
          </p:nvPr>
        </p:nvSpPr>
        <p:spPr>
          <a:xfrm>
            <a:off x="755576" y="1484784"/>
            <a:ext cx="8208838" cy="4680520"/>
          </a:xfrm>
        </p:spPr>
        <p:txBody>
          <a:bodyPr/>
          <a:lstStyle/>
          <a:p>
            <a:pPr marL="358775" indent="-358775">
              <a:spcBef>
                <a:spcPts val="600"/>
              </a:spcBef>
            </a:pPr>
            <a:r>
              <a:rPr lang="en-GB" sz="1600" dirty="0">
                <a:latin typeface="+mn-lt"/>
                <a:ea typeface="ヒラギノ角ゴ Pro W3" charset="-128"/>
                <a:cs typeface="ヒラギノ角ゴ Pro W3" charset="-128"/>
              </a:rPr>
              <a:t>Fluenz Tetra must be stored in accordance with manufacturer’s instructions:</a:t>
            </a:r>
          </a:p>
          <a:p>
            <a:pPr marL="358775" lvl="1" indent="-358775">
              <a:lnSpc>
                <a:spcPct val="90000"/>
              </a:lnSpc>
              <a:buFont typeface="Arial" charset="0"/>
              <a:buChar char="•"/>
            </a:pPr>
            <a:r>
              <a:rPr lang="en-GB" sz="1600" dirty="0">
                <a:latin typeface="+mn-lt"/>
              </a:rPr>
              <a:t>store between +2⁰C and +8⁰C </a:t>
            </a:r>
          </a:p>
          <a:p>
            <a:pPr marL="358775" lvl="1" indent="-358775">
              <a:lnSpc>
                <a:spcPct val="90000"/>
              </a:lnSpc>
              <a:buFont typeface="Arial" charset="0"/>
              <a:buChar char="•"/>
            </a:pPr>
            <a:r>
              <a:rPr lang="en-GB" sz="1600" dirty="0">
                <a:latin typeface="+mn-lt"/>
              </a:rPr>
              <a:t>do not freeze</a:t>
            </a:r>
          </a:p>
          <a:p>
            <a:pPr marL="358775" lvl="1" indent="-358775">
              <a:lnSpc>
                <a:spcPct val="90000"/>
              </a:lnSpc>
              <a:buFont typeface="Arial" charset="0"/>
              <a:buChar char="•"/>
            </a:pPr>
            <a:r>
              <a:rPr lang="en-GB" sz="1600" dirty="0">
                <a:latin typeface="+mn-lt"/>
              </a:rPr>
              <a:t>store in original packaging</a:t>
            </a:r>
          </a:p>
          <a:p>
            <a:pPr marL="358775" lvl="1" indent="-358775">
              <a:lnSpc>
                <a:spcPct val="90000"/>
              </a:lnSpc>
              <a:buFont typeface="Arial" charset="0"/>
              <a:buChar char="•"/>
            </a:pPr>
            <a:r>
              <a:rPr lang="en-GB" sz="1600" dirty="0">
                <a:latin typeface="+mn-lt"/>
              </a:rPr>
              <a:t>protect from light</a:t>
            </a:r>
          </a:p>
          <a:p>
            <a:pPr marL="358775" lvl="1" indent="-358775">
              <a:lnSpc>
                <a:spcPct val="90000"/>
              </a:lnSpc>
            </a:pPr>
            <a:endParaRPr lang="en-GB" sz="1600" dirty="0">
              <a:latin typeface="+mn-lt"/>
            </a:endParaRPr>
          </a:p>
          <a:p>
            <a:pPr marL="358775" indent="-358775">
              <a:spcBef>
                <a:spcPts val="600"/>
              </a:spcBef>
            </a:pPr>
            <a:r>
              <a:rPr lang="en-GB" sz="1600" b="1" dirty="0">
                <a:latin typeface="+mn-lt"/>
                <a:ea typeface="Arial" charset="0"/>
                <a:cs typeface="Arial" charset="0"/>
              </a:rPr>
              <a:t>Check expiry dates regularly:</a:t>
            </a:r>
          </a:p>
          <a:p>
            <a:pPr marL="358775" lvl="1" indent="-358775">
              <a:lnSpc>
                <a:spcPct val="90000"/>
              </a:lnSpc>
              <a:buFont typeface="Arial" charset="0"/>
              <a:buChar char="•"/>
            </a:pPr>
            <a:r>
              <a:rPr lang="en-GB" sz="1600" dirty="0">
                <a:latin typeface="+mn-lt"/>
              </a:rPr>
              <a:t>Fluenz Tetra has an expiry date 18 weeks after manufacture – this is much shorter than inactivated flu vaccines</a:t>
            </a:r>
          </a:p>
          <a:p>
            <a:pPr marL="358775" lvl="1" indent="-358775">
              <a:lnSpc>
                <a:spcPct val="90000"/>
              </a:lnSpc>
              <a:buFont typeface="Arial" charset="0"/>
              <a:buChar char="•"/>
            </a:pPr>
            <a:r>
              <a:rPr lang="en-GB" sz="1600" dirty="0">
                <a:latin typeface="+mn-lt"/>
                <a:cs typeface="ヒラギノ角ゴ Pro W3" pitchFamily="84" charset="-128"/>
              </a:rPr>
              <a:t>it is important that the expiry date on the nasal spray applicator is checked before use</a:t>
            </a:r>
          </a:p>
          <a:p>
            <a:pPr marL="358775" lvl="1" indent="-358775">
              <a:lnSpc>
                <a:spcPct val="90000"/>
              </a:lnSpc>
            </a:pPr>
            <a:endParaRPr lang="en-GB" sz="1600" dirty="0">
              <a:latin typeface="+mn-lt"/>
              <a:cs typeface="ヒラギノ角ゴ Pro W3" pitchFamily="84" charset="-128"/>
            </a:endParaRPr>
          </a:p>
        </p:txBody>
      </p:sp>
      <p:sp>
        <p:nvSpPr>
          <p:cNvPr id="4" name="Slide Number Placeholder 3"/>
          <p:cNvSpPr>
            <a:spLocks noGrp="1"/>
          </p:cNvSpPr>
          <p:nvPr>
            <p:ph type="sldNum" sz="quarter" idx="10"/>
          </p:nvPr>
        </p:nvSpPr>
        <p:spPr>
          <a:xfrm>
            <a:off x="-2015" y="6308725"/>
            <a:ext cx="9144000" cy="549275"/>
          </a:xfrm>
        </p:spPr>
        <p:txBody>
          <a:bodyPr/>
          <a:lstStyle/>
          <a:p>
            <a:pPr>
              <a:defRPr/>
            </a:pPr>
            <a:r>
              <a:rPr lang="en-US" dirty="0"/>
              <a:t>  </a:t>
            </a:r>
            <a:fld id="{2565FA6D-D4C8-4C4C-AC4B-3269734D34D8}" type="slidenum">
              <a:rPr lang="en-US" smtClean="0"/>
              <a:pPr>
                <a:defRPr/>
              </a:pPr>
              <a:t>34</a:t>
            </a:fld>
            <a:endParaRPr lang="en-US" dirty="0"/>
          </a:p>
        </p:txBody>
      </p:sp>
      <p:sp>
        <p:nvSpPr>
          <p:cNvPr id="5" name="Footer Placeholder 4"/>
          <p:cNvSpPr>
            <a:spLocks noGrp="1"/>
          </p:cNvSpPr>
          <p:nvPr>
            <p:ph type="ftr" sz="quarter" idx="4294967295"/>
          </p:nvPr>
        </p:nvSpPr>
        <p:spPr>
          <a:xfrm>
            <a:off x="900113" y="6308725"/>
            <a:ext cx="8064375" cy="549275"/>
          </a:xfrm>
        </p:spPr>
        <p:txBody>
          <a:bodyPr/>
          <a:lstStyle/>
          <a:p>
            <a:pPr>
              <a:defRPr/>
            </a:pPr>
            <a:r>
              <a:rPr lang="en-GB" dirty="0"/>
              <a:t>The national childhood flu immunisation programme 2020/21</a:t>
            </a:r>
            <a:endParaRPr lang="en-US" dirty="0"/>
          </a:p>
        </p:txBody>
      </p:sp>
    </p:spTree>
    <p:extLst>
      <p:ext uri="{BB962C8B-B14F-4D97-AF65-F5344CB8AC3E}">
        <p14:creationId xmlns:p14="http://schemas.microsoft.com/office/powerpoint/2010/main" val="30792493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575048" y="620688"/>
            <a:ext cx="8568952" cy="914400"/>
          </a:xfrm>
        </p:spPr>
        <p:txBody>
          <a:bodyPr wrap="square" numCol="1" compatLnSpc="1">
            <a:prstTxWarp prst="textNoShape">
              <a:avLst/>
            </a:prstTxWarp>
            <a:normAutofit fontScale="90000"/>
          </a:bodyPr>
          <a:lstStyle/>
          <a:p>
            <a:r>
              <a:rPr lang="en-GB" dirty="0">
                <a:latin typeface="Arial" charset="0"/>
                <a:ea typeface="ヒラギノ角ゴ Pro W3" charset="-128"/>
                <a:cs typeface="ヒラギノ角ゴ Pro W3" charset="-128"/>
              </a:rPr>
              <a:t>LAIV dosage and schedule reminder</a:t>
            </a:r>
            <a:br>
              <a:rPr lang="en-GB" sz="3600" b="1" dirty="0">
                <a:solidFill>
                  <a:schemeClr val="tx1"/>
                </a:solidFill>
                <a:latin typeface="Arial" charset="0"/>
                <a:ea typeface="ヒラギノ角ゴ Pro W3" charset="-128"/>
                <a:cs typeface="ヒラギノ角ゴ Pro W3" charset="-128"/>
              </a:rPr>
            </a:br>
            <a:endParaRPr lang="en-GB" sz="3600" b="1" dirty="0">
              <a:solidFill>
                <a:schemeClr val="tx1"/>
              </a:solidFill>
              <a:latin typeface="Arial" charset="0"/>
              <a:ea typeface="ヒラギノ角ゴ Pro W3" charset="-128"/>
              <a:cs typeface="ヒラギノ角ゴ Pro W3" charset="-128"/>
            </a:endParaRPr>
          </a:p>
        </p:txBody>
      </p:sp>
      <p:sp>
        <p:nvSpPr>
          <p:cNvPr id="44035" name="Rectangle 3"/>
          <p:cNvSpPr>
            <a:spLocks noGrp="1" noChangeArrowheads="1"/>
          </p:cNvSpPr>
          <p:nvPr>
            <p:ph idx="1"/>
          </p:nvPr>
        </p:nvSpPr>
        <p:spPr>
          <a:xfrm>
            <a:off x="611560" y="1484784"/>
            <a:ext cx="7056784" cy="4104456"/>
          </a:xfrm>
        </p:spPr>
        <p:txBody>
          <a:bodyPr/>
          <a:lstStyle/>
          <a:p>
            <a:pPr marL="342900" lvl="1" indent="-342900">
              <a:lnSpc>
                <a:spcPct val="90000"/>
              </a:lnSpc>
              <a:spcBef>
                <a:spcPct val="0"/>
              </a:spcBef>
              <a:buFont typeface="Arial" charset="0"/>
              <a:buChar char="•"/>
            </a:pPr>
            <a:r>
              <a:rPr lang="en-GB" sz="1600" dirty="0">
                <a:latin typeface="Arial" charset="0"/>
              </a:rPr>
              <a:t>a single dose is 0.2ml (administered as 0.1ml per nostril)</a:t>
            </a:r>
          </a:p>
          <a:p>
            <a:pPr marL="342900" lvl="1" indent="-342900">
              <a:lnSpc>
                <a:spcPct val="90000"/>
              </a:lnSpc>
              <a:spcBef>
                <a:spcPct val="0"/>
              </a:spcBef>
              <a:buFont typeface="Arial" charset="0"/>
              <a:buChar char="•"/>
            </a:pPr>
            <a:endParaRPr lang="en-GB" sz="1600" dirty="0">
              <a:latin typeface="Arial" charset="0"/>
            </a:endParaRPr>
          </a:p>
          <a:p>
            <a:pPr marL="342900" lvl="1" indent="-342900">
              <a:lnSpc>
                <a:spcPct val="90000"/>
              </a:lnSpc>
              <a:spcBef>
                <a:spcPct val="0"/>
              </a:spcBef>
              <a:buFont typeface="Arial" charset="0"/>
              <a:buChar char="•"/>
            </a:pPr>
            <a:r>
              <a:rPr lang="en-GB" sz="1600" dirty="0">
                <a:latin typeface="Arial" charset="0"/>
              </a:rPr>
              <a:t>a single dose for all children </a:t>
            </a:r>
            <a:r>
              <a:rPr lang="en-GB" sz="1600" b="1" dirty="0">
                <a:latin typeface="Arial" charset="0"/>
              </a:rPr>
              <a:t>not</a:t>
            </a:r>
            <a:r>
              <a:rPr lang="en-GB" sz="1600" dirty="0">
                <a:latin typeface="Arial" charset="0"/>
              </a:rPr>
              <a:t> in clinical at risk group</a:t>
            </a:r>
          </a:p>
          <a:p>
            <a:pPr marL="342900" lvl="1" indent="-342900">
              <a:lnSpc>
                <a:spcPct val="90000"/>
              </a:lnSpc>
              <a:spcBef>
                <a:spcPct val="0"/>
              </a:spcBef>
              <a:buFont typeface="Arial" charset="0"/>
              <a:buChar char="•"/>
            </a:pPr>
            <a:endParaRPr lang="en-GB" sz="1600" dirty="0">
              <a:latin typeface="Arial" charset="0"/>
            </a:endParaRPr>
          </a:p>
          <a:p>
            <a:pPr marL="342900" lvl="1" indent="-342900">
              <a:lnSpc>
                <a:spcPct val="90000"/>
              </a:lnSpc>
              <a:spcBef>
                <a:spcPct val="0"/>
              </a:spcBef>
              <a:buFont typeface="Arial" charset="0"/>
              <a:buChar char="•"/>
            </a:pPr>
            <a:r>
              <a:rPr lang="en-GB" sz="1600" dirty="0">
                <a:latin typeface="Arial" charset="0"/>
                <a:ea typeface="ヒラギノ角ゴ Pro W3" charset="-128"/>
                <a:cs typeface="ヒラギノ角ゴ Pro W3" charset="-128"/>
              </a:rPr>
              <a:t>children aged two years to less than nine years who are in clinical at risk groups </a:t>
            </a:r>
            <a:r>
              <a:rPr lang="en-GB" sz="1600" u="sng" dirty="0">
                <a:latin typeface="Arial" charset="0"/>
                <a:ea typeface="ヒラギノ角ゴ Pro W3" charset="-128"/>
                <a:cs typeface="ヒラギノ角ゴ Pro W3" charset="-128"/>
              </a:rPr>
              <a:t>and</a:t>
            </a:r>
            <a:r>
              <a:rPr lang="en-GB" sz="1600" dirty="0">
                <a:latin typeface="Arial" charset="0"/>
                <a:ea typeface="ヒラギノ角ゴ Pro W3" charset="-128"/>
                <a:cs typeface="ヒラギノ角ゴ Pro W3" charset="-128"/>
              </a:rPr>
              <a:t> who have not received flu vaccine before should receive two doses of LAIV (if not medically contraindicated) with the second dose at least four weeks after the first</a:t>
            </a:r>
            <a:endParaRPr lang="en-GB" sz="1600" dirty="0">
              <a:latin typeface="Arial" charset="0"/>
            </a:endParaRPr>
          </a:p>
          <a:p>
            <a:endParaRPr lang="en-GB" sz="1600" dirty="0">
              <a:latin typeface="Arial" charset="0"/>
              <a:ea typeface="ヒラギノ角ゴ Pro W3" charset="-128"/>
              <a:cs typeface="ヒラギノ角ゴ Pro W3" charset="-128"/>
            </a:endParaRPr>
          </a:p>
          <a:p>
            <a:r>
              <a:rPr lang="en-GB" sz="1600" dirty="0">
                <a:latin typeface="Arial" charset="0"/>
                <a:ea typeface="ヒラギノ角ゴ Pro W3" charset="-128"/>
                <a:cs typeface="ヒラギノ角ゴ Pro W3" charset="-128"/>
              </a:rPr>
              <a:t>NB: This advice differs from that given in the Fluenz Tetra SPC</a:t>
            </a:r>
          </a:p>
          <a:p>
            <a:r>
              <a:rPr lang="en-GB" sz="1600" dirty="0">
                <a:latin typeface="Arial" charset="0"/>
                <a:ea typeface="ヒラギノ角ゴ Pro W3" charset="-128"/>
                <a:cs typeface="ヒラギノ角ゴ Pro W3" charset="-128"/>
              </a:rPr>
              <a:t>Where Green Book advice differs from SPC, Green Book should be followed.</a:t>
            </a:r>
          </a:p>
          <a:p>
            <a:r>
              <a:rPr lang="en-GB" sz="1600" dirty="0">
                <a:latin typeface="Arial" charset="0"/>
                <a:ea typeface="ヒラギノ角ゴ Pro W3" charset="-128"/>
                <a:cs typeface="ヒラギノ角ゴ Pro W3" charset="-128"/>
              </a:rPr>
              <a:t> </a:t>
            </a:r>
          </a:p>
        </p:txBody>
      </p:sp>
      <p:sp>
        <p:nvSpPr>
          <p:cNvPr id="4" name="Slide Number Placeholder 3"/>
          <p:cNvSpPr>
            <a:spLocks noGrp="1"/>
          </p:cNvSpPr>
          <p:nvPr>
            <p:ph type="sldNum" sz="quarter" idx="10"/>
          </p:nvPr>
        </p:nvSpPr>
        <p:spPr>
          <a:xfrm>
            <a:off x="-2015" y="6308725"/>
            <a:ext cx="9144000" cy="549275"/>
          </a:xfrm>
        </p:spPr>
        <p:txBody>
          <a:bodyPr/>
          <a:lstStyle/>
          <a:p>
            <a:pPr>
              <a:defRPr/>
            </a:pPr>
            <a:r>
              <a:rPr lang="en-US" dirty="0"/>
              <a:t>  </a:t>
            </a:r>
            <a:fld id="{2565FA6D-D4C8-4C4C-AC4B-3269734D34D8}" type="slidenum">
              <a:rPr lang="en-US" smtClean="0"/>
              <a:pPr>
                <a:defRPr/>
              </a:pPr>
              <a:t>35</a:t>
            </a:fld>
            <a:endParaRPr lang="en-US" dirty="0"/>
          </a:p>
        </p:txBody>
      </p:sp>
      <p:sp>
        <p:nvSpPr>
          <p:cNvPr id="5" name="Footer Placeholder 4"/>
          <p:cNvSpPr>
            <a:spLocks noGrp="1"/>
          </p:cNvSpPr>
          <p:nvPr>
            <p:ph type="ftr" sz="quarter" idx="4294967295"/>
          </p:nvPr>
        </p:nvSpPr>
        <p:spPr>
          <a:xfrm>
            <a:off x="900113" y="6308725"/>
            <a:ext cx="8064375" cy="549275"/>
          </a:xfrm>
        </p:spPr>
        <p:txBody>
          <a:bodyPr/>
          <a:lstStyle/>
          <a:p>
            <a:pPr>
              <a:defRPr/>
            </a:pPr>
            <a:r>
              <a:rPr lang="en-GB" dirty="0"/>
              <a:t>The national childhood flu immunisation programme 2020/21</a:t>
            </a:r>
            <a:endParaRPr lang="en-US" dirty="0"/>
          </a:p>
        </p:txBody>
      </p:sp>
    </p:spTree>
    <p:extLst>
      <p:ext uri="{BB962C8B-B14F-4D97-AF65-F5344CB8AC3E}">
        <p14:creationId xmlns:p14="http://schemas.microsoft.com/office/powerpoint/2010/main" val="215832048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539552" y="620688"/>
            <a:ext cx="8208267" cy="776039"/>
          </a:xfrm>
        </p:spPr>
        <p:txBody>
          <a:bodyPr wrap="square" numCol="1" compatLnSpc="1">
            <a:prstTxWarp prst="textNoShape">
              <a:avLst/>
            </a:prstTxWarp>
            <a:normAutofit fontScale="90000"/>
          </a:bodyPr>
          <a:lstStyle/>
          <a:p>
            <a:r>
              <a:rPr lang="en-GB" dirty="0">
                <a:latin typeface="Arial" charset="0"/>
                <a:ea typeface="ヒラギノ角ゴ Pro W3" charset="-128"/>
                <a:cs typeface="ヒラギノ角ゴ Pro W3" charset="-128"/>
              </a:rPr>
              <a:t>Administration of LAIV</a:t>
            </a:r>
            <a:br>
              <a:rPr lang="en-GB" b="1" dirty="0">
                <a:solidFill>
                  <a:schemeClr val="tx1"/>
                </a:solidFill>
                <a:latin typeface="Arial" charset="0"/>
                <a:ea typeface="ヒラギノ角ゴ Pro W3" charset="-128"/>
                <a:cs typeface="ヒラギノ角ゴ Pro W3" charset="-128"/>
              </a:rPr>
            </a:br>
            <a:endParaRPr lang="en-GB" b="1" dirty="0">
              <a:solidFill>
                <a:schemeClr val="tx1"/>
              </a:solidFill>
              <a:latin typeface="Arial" charset="0"/>
              <a:ea typeface="ヒラギノ角ゴ Pro W3" charset="-128"/>
              <a:cs typeface="ヒラギノ角ゴ Pro W3" charset="-128"/>
            </a:endParaRPr>
          </a:p>
        </p:txBody>
      </p:sp>
      <p:sp>
        <p:nvSpPr>
          <p:cNvPr id="45059" name="Rectangle 3"/>
          <p:cNvSpPr>
            <a:spLocks noGrp="1" noChangeArrowheads="1"/>
          </p:cNvSpPr>
          <p:nvPr>
            <p:ph idx="1"/>
          </p:nvPr>
        </p:nvSpPr>
        <p:spPr>
          <a:xfrm>
            <a:off x="611560" y="1484784"/>
            <a:ext cx="7128792" cy="3167707"/>
          </a:xfrm>
        </p:spPr>
        <p:txBody>
          <a:bodyPr/>
          <a:lstStyle/>
          <a:p>
            <a:pPr marL="342900" lvl="1" indent="-342900">
              <a:lnSpc>
                <a:spcPct val="90000"/>
              </a:lnSpc>
              <a:spcBef>
                <a:spcPct val="0"/>
              </a:spcBef>
              <a:buFont typeface="Arial" charset="0"/>
              <a:buChar char="•"/>
            </a:pPr>
            <a:r>
              <a:rPr lang="en-GB" sz="1600" dirty="0">
                <a:latin typeface="Arial" charset="0"/>
              </a:rPr>
              <a:t>LAIV is different from other flu vaccines – it is </a:t>
            </a:r>
            <a:r>
              <a:rPr lang="en-GB" sz="1600" b="1" dirty="0">
                <a:latin typeface="Arial" charset="0"/>
              </a:rPr>
              <a:t>for</a:t>
            </a:r>
            <a:r>
              <a:rPr lang="en-GB" sz="1600" dirty="0">
                <a:latin typeface="Arial" charset="0"/>
              </a:rPr>
              <a:t> </a:t>
            </a:r>
            <a:r>
              <a:rPr lang="en-GB" sz="1600" b="1" dirty="0">
                <a:latin typeface="Arial" charset="0"/>
              </a:rPr>
              <a:t>nasal use only and must not be injected</a:t>
            </a:r>
          </a:p>
          <a:p>
            <a:pPr marL="342900" lvl="1" indent="-342900">
              <a:lnSpc>
                <a:spcPct val="90000"/>
              </a:lnSpc>
              <a:spcBef>
                <a:spcPct val="0"/>
              </a:spcBef>
              <a:buFont typeface="Arial" charset="0"/>
              <a:buChar char="•"/>
            </a:pPr>
            <a:endParaRPr lang="en-GB" sz="1600" b="1" dirty="0">
              <a:latin typeface="Arial" charset="0"/>
            </a:endParaRPr>
          </a:p>
          <a:p>
            <a:pPr marL="342900" lvl="1" indent="-342900">
              <a:lnSpc>
                <a:spcPct val="90000"/>
              </a:lnSpc>
              <a:spcBef>
                <a:spcPct val="0"/>
              </a:spcBef>
              <a:buFont typeface="Arial" charset="0"/>
              <a:buChar char="•"/>
            </a:pPr>
            <a:r>
              <a:rPr lang="en-GB" sz="1600" dirty="0">
                <a:latin typeface="Arial" charset="0"/>
              </a:rPr>
              <a:t>do not attempt to attach a needle</a:t>
            </a:r>
          </a:p>
          <a:p>
            <a:pPr marL="342900" lvl="1" indent="-342900">
              <a:lnSpc>
                <a:spcPct val="90000"/>
              </a:lnSpc>
              <a:spcBef>
                <a:spcPct val="0"/>
              </a:spcBef>
              <a:buFont typeface="Arial" charset="0"/>
              <a:buChar char="•"/>
            </a:pPr>
            <a:endParaRPr lang="en-GB" sz="1600" dirty="0">
              <a:latin typeface="Arial" charset="0"/>
            </a:endParaRPr>
          </a:p>
          <a:p>
            <a:pPr marL="342900" lvl="1" indent="-342900">
              <a:lnSpc>
                <a:spcPct val="90000"/>
              </a:lnSpc>
              <a:spcBef>
                <a:spcPct val="0"/>
              </a:spcBef>
              <a:buFont typeface="Arial" charset="0"/>
              <a:buChar char="•"/>
            </a:pPr>
            <a:r>
              <a:rPr lang="en-GB" sz="1600" dirty="0">
                <a:latin typeface="Arial" charset="0"/>
              </a:rPr>
              <a:t>LAIV can be administered at the same time as, or at any interval from other vaccines including live vaccines</a:t>
            </a:r>
          </a:p>
          <a:p>
            <a:pPr marL="342900" lvl="1" indent="-342900">
              <a:lnSpc>
                <a:spcPct val="90000"/>
              </a:lnSpc>
              <a:spcBef>
                <a:spcPct val="0"/>
              </a:spcBef>
              <a:buFont typeface="Arial" charset="0"/>
              <a:buChar char="•"/>
            </a:pPr>
            <a:endParaRPr lang="en-GB" sz="1600" dirty="0">
              <a:latin typeface="Arial" charset="0"/>
            </a:endParaRPr>
          </a:p>
          <a:p>
            <a:pPr marL="342900" lvl="1" indent="-342900">
              <a:lnSpc>
                <a:spcPct val="90000"/>
              </a:lnSpc>
              <a:spcBef>
                <a:spcPct val="0"/>
              </a:spcBef>
              <a:buFont typeface="Arial" charset="0"/>
              <a:buChar char="•"/>
            </a:pPr>
            <a:r>
              <a:rPr lang="en-GB" sz="1600" dirty="0">
                <a:latin typeface="Arial" charset="0"/>
              </a:rPr>
              <a:t>child should breathe normally – no need to actively inhale or sniff</a:t>
            </a:r>
          </a:p>
          <a:p>
            <a:pPr marL="342900" lvl="1" indent="-342900">
              <a:lnSpc>
                <a:spcPct val="90000"/>
              </a:lnSpc>
              <a:spcBef>
                <a:spcPct val="0"/>
              </a:spcBef>
            </a:pPr>
            <a:endParaRPr lang="en-GB" sz="1600" dirty="0">
              <a:latin typeface="Arial" charset="0"/>
            </a:endParaRPr>
          </a:p>
          <a:p>
            <a:pPr marL="342900" lvl="1" indent="-342900">
              <a:lnSpc>
                <a:spcPct val="90000"/>
              </a:lnSpc>
              <a:spcBef>
                <a:spcPct val="0"/>
              </a:spcBef>
              <a:buFont typeface="Arial" charset="0"/>
              <a:buChar char="•"/>
            </a:pPr>
            <a:r>
              <a:rPr lang="en-GB" sz="1600" dirty="0">
                <a:latin typeface="Arial" charset="0"/>
              </a:rPr>
              <a:t>the vaccine is rapidly absorbed so no need to repeat either half of dose if patient sneezes, blows their nose </a:t>
            </a:r>
            <a:r>
              <a:rPr lang="en-US" sz="1600" dirty="0">
                <a:latin typeface="Arial" charset="0"/>
              </a:rPr>
              <a:t>or their nose drips </a:t>
            </a:r>
            <a:r>
              <a:rPr lang="en-GB" sz="1600" dirty="0">
                <a:latin typeface="Arial" charset="0"/>
              </a:rPr>
              <a:t>following administration</a:t>
            </a:r>
          </a:p>
          <a:p>
            <a:endParaRPr lang="en-GB" sz="1600" dirty="0">
              <a:latin typeface="Arial" charset="0"/>
              <a:ea typeface="ヒラギノ角ゴ Pro W3" charset="-128"/>
              <a:cs typeface="ヒラギノ角ゴ Pro W3" charset="-128"/>
            </a:endParaRPr>
          </a:p>
          <a:p>
            <a:endParaRPr lang="en-GB" sz="1600" dirty="0">
              <a:latin typeface="Arial" charset="0"/>
              <a:ea typeface="ヒラギノ角ゴ Pro W3" charset="-128"/>
              <a:cs typeface="ヒラギノ角ゴ Pro W3" charset="-128"/>
            </a:endParaRPr>
          </a:p>
        </p:txBody>
      </p:sp>
      <p:sp>
        <p:nvSpPr>
          <p:cNvPr id="4" name="Slide Number Placeholder 3"/>
          <p:cNvSpPr>
            <a:spLocks noGrp="1"/>
          </p:cNvSpPr>
          <p:nvPr>
            <p:ph type="sldNum" sz="quarter" idx="10"/>
          </p:nvPr>
        </p:nvSpPr>
        <p:spPr>
          <a:xfrm>
            <a:off x="-2015" y="6308725"/>
            <a:ext cx="9144000" cy="549275"/>
          </a:xfrm>
        </p:spPr>
        <p:txBody>
          <a:bodyPr/>
          <a:lstStyle/>
          <a:p>
            <a:pPr>
              <a:defRPr/>
            </a:pPr>
            <a:r>
              <a:rPr lang="en-US" dirty="0"/>
              <a:t>  </a:t>
            </a:r>
            <a:fld id="{2565FA6D-D4C8-4C4C-AC4B-3269734D34D8}" type="slidenum">
              <a:rPr lang="en-US" smtClean="0"/>
              <a:pPr>
                <a:defRPr/>
              </a:pPr>
              <a:t>36</a:t>
            </a:fld>
            <a:endParaRPr lang="en-US" dirty="0"/>
          </a:p>
        </p:txBody>
      </p:sp>
      <p:sp>
        <p:nvSpPr>
          <p:cNvPr id="5" name="Footer Placeholder 4"/>
          <p:cNvSpPr>
            <a:spLocks noGrp="1"/>
          </p:cNvSpPr>
          <p:nvPr>
            <p:ph type="ftr" sz="quarter" idx="4294967295"/>
          </p:nvPr>
        </p:nvSpPr>
        <p:spPr>
          <a:xfrm>
            <a:off x="900113" y="6308725"/>
            <a:ext cx="8064375" cy="549275"/>
          </a:xfrm>
        </p:spPr>
        <p:txBody>
          <a:bodyPr/>
          <a:lstStyle/>
          <a:p>
            <a:pPr>
              <a:defRPr/>
            </a:pPr>
            <a:r>
              <a:rPr lang="en-GB" dirty="0"/>
              <a:t>The national childhood flu immunisation programme 2020/21</a:t>
            </a:r>
            <a:endParaRPr lang="en-US" dirty="0"/>
          </a:p>
        </p:txBody>
      </p:sp>
    </p:spTree>
    <p:extLst>
      <p:ext uri="{BB962C8B-B14F-4D97-AF65-F5344CB8AC3E}">
        <p14:creationId xmlns:p14="http://schemas.microsoft.com/office/powerpoint/2010/main" val="66877037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r>
              <a:rPr lang="en-US" dirty="0"/>
              <a:t>  </a:t>
            </a:r>
            <a:fld id="{2565FA6D-D4C8-4C4C-AC4B-3269734D34D8}" type="slidenum">
              <a:rPr lang="en-US" smtClean="0"/>
              <a:pPr>
                <a:defRPr/>
              </a:pPr>
              <a:t>37</a:t>
            </a:fld>
            <a:endParaRPr lang="en-US" dirty="0"/>
          </a:p>
        </p:txBody>
      </p:sp>
      <p:sp>
        <p:nvSpPr>
          <p:cNvPr id="6" name="Rectangle 5"/>
          <p:cNvSpPr>
            <a:spLocks noGrp="1" noChangeArrowheads="1"/>
          </p:cNvSpPr>
          <p:nvPr>
            <p:ph type="title" idx="4294967295"/>
          </p:nvPr>
        </p:nvSpPr>
        <p:spPr>
          <a:xfrm>
            <a:off x="539552" y="548680"/>
            <a:ext cx="8098531" cy="716632"/>
          </a:xfrm>
        </p:spPr>
        <p:txBody>
          <a:bodyPr wrap="square" numCol="1" anchorCtr="0" compatLnSpc="1">
            <a:prstTxWarp prst="textNoShape">
              <a:avLst/>
            </a:prstTxWarp>
            <a:normAutofit fontScale="90000"/>
          </a:bodyPr>
          <a:lstStyle/>
          <a:p>
            <a:r>
              <a:rPr lang="en-GB" dirty="0">
                <a:ea typeface="ヒラギノ角ゴ Pro W3" charset="-128"/>
                <a:cs typeface="ヒラギノ角ゴ Pro W3" charset="-128"/>
              </a:rPr>
              <a:t>Supply and administration of flu vaccines</a:t>
            </a:r>
            <a:br>
              <a:rPr lang="en-GB" sz="3600" dirty="0">
                <a:ea typeface="ヒラギノ角ゴ Pro W3" charset="-128"/>
                <a:cs typeface="ヒラギノ角ゴ Pro W3" charset="-128"/>
              </a:rPr>
            </a:br>
            <a:endParaRPr lang="en-GB" sz="3600" dirty="0">
              <a:ea typeface="ヒラギノ角ゴ Pro W3" charset="-128"/>
              <a:cs typeface="ヒラギノ角ゴ Pro W3" charset="-128"/>
            </a:endParaRPr>
          </a:p>
        </p:txBody>
      </p:sp>
      <p:sp>
        <p:nvSpPr>
          <p:cNvPr id="7" name="Content Placeholder 2"/>
          <p:cNvSpPr txBox="1">
            <a:spLocks/>
          </p:cNvSpPr>
          <p:nvPr/>
        </p:nvSpPr>
        <p:spPr bwMode="auto">
          <a:xfrm>
            <a:off x="539552" y="1268760"/>
            <a:ext cx="7848872" cy="496855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r>
              <a:rPr lang="en-GB" sz="1600" dirty="0"/>
              <a:t>A range of mechanisms can be used for the supply and administration of vaccines including:</a:t>
            </a:r>
          </a:p>
          <a:p>
            <a:r>
              <a:rPr lang="en-GB" sz="1600" dirty="0"/>
              <a:t> </a:t>
            </a:r>
          </a:p>
          <a:p>
            <a:pPr marL="358775" marR="0" lvl="1" indent="-358775" algn="l" defTabSz="914400" rtl="0" eaLnBrk="0" fontAlgn="base" latinLnBrk="0" hangingPunct="0">
              <a:lnSpc>
                <a:spcPct val="90000"/>
              </a:lnSpc>
              <a:spcBef>
                <a:spcPct val="0"/>
              </a:spcBef>
              <a:spcAft>
                <a:spcPct val="0"/>
              </a:spcAft>
              <a:buClrTx/>
              <a:buSzTx/>
              <a:buFont typeface="Arial" charset="0"/>
              <a:buChar char="•"/>
              <a:tabLst/>
              <a:defRPr/>
            </a:pPr>
            <a:r>
              <a:rPr lang="en-GB" sz="1600" b="1" dirty="0">
                <a:latin typeface="Arial" charset="0"/>
                <a:cs typeface="+mn-cs"/>
              </a:rPr>
              <a:t>Patient Specific P</a:t>
            </a:r>
            <a:r>
              <a:rPr kumimoji="0" lang="en-GB" sz="1600" b="1" i="0" u="none" strike="noStrike" kern="1200" cap="none" spc="0" normalizeH="0" baseline="0" noProof="0" dirty="0">
                <a:ln>
                  <a:noFill/>
                </a:ln>
                <a:solidFill>
                  <a:schemeClr val="tx1"/>
                </a:solidFill>
                <a:effectLst/>
                <a:uLnTx/>
                <a:uFillTx/>
                <a:latin typeface="Arial" charset="0"/>
                <a:cs typeface="+mn-cs"/>
              </a:rPr>
              <a:t>rescription </a:t>
            </a:r>
            <a:r>
              <a:rPr kumimoji="0" lang="en-GB" sz="1600" b="0" i="0" u="none" strike="noStrike" kern="1200" cap="none" spc="0" normalizeH="0" baseline="0" noProof="0" dirty="0">
                <a:ln>
                  <a:noFill/>
                </a:ln>
                <a:solidFill>
                  <a:schemeClr val="tx1"/>
                </a:solidFill>
                <a:effectLst/>
                <a:uLnTx/>
                <a:uFillTx/>
                <a:latin typeface="Arial" charset="0"/>
                <a:cs typeface="+mn-cs"/>
              </a:rPr>
              <a:t>written manually or electronically by a registered medical practitioner or other authorised prescriber</a:t>
            </a:r>
          </a:p>
          <a:p>
            <a:pPr marL="358775" marR="0" lvl="1" indent="-358775" algn="l" defTabSz="914400" rtl="0" eaLnBrk="0" fontAlgn="base" latinLnBrk="0" hangingPunct="0">
              <a:lnSpc>
                <a:spcPct val="90000"/>
              </a:lnSpc>
              <a:spcBef>
                <a:spcPct val="0"/>
              </a:spcBef>
              <a:spcAft>
                <a:spcPct val="0"/>
              </a:spcAft>
              <a:buClrTx/>
              <a:buSzTx/>
              <a:tabLst/>
              <a:defRPr/>
            </a:pPr>
            <a:endParaRPr kumimoji="0" lang="en-GB" sz="1600" b="0" i="0" u="none" strike="noStrike" kern="1200" cap="none" spc="0" normalizeH="0" baseline="0" noProof="0" dirty="0">
              <a:ln>
                <a:noFill/>
              </a:ln>
              <a:solidFill>
                <a:schemeClr val="tx1"/>
              </a:solidFill>
              <a:effectLst/>
              <a:uLnTx/>
              <a:uFillTx/>
              <a:latin typeface="Arial" charset="0"/>
              <a:cs typeface="+mn-cs"/>
            </a:endParaRPr>
          </a:p>
          <a:p>
            <a:pPr marL="358775" marR="0" lvl="1" indent="-358775" algn="l" defTabSz="914400" rtl="0" eaLnBrk="0" fontAlgn="base" latinLnBrk="0" hangingPunct="0">
              <a:lnSpc>
                <a:spcPct val="90000"/>
              </a:lnSpc>
              <a:spcBef>
                <a:spcPct val="0"/>
              </a:spcBef>
              <a:spcAft>
                <a:spcPct val="0"/>
              </a:spcAft>
              <a:buClrTx/>
              <a:buSzTx/>
              <a:buFont typeface="Arial" charset="0"/>
              <a:buChar char="•"/>
              <a:tabLst/>
              <a:defRPr/>
            </a:pPr>
            <a:r>
              <a:rPr kumimoji="0" lang="en-GB" sz="1600" b="1" i="0" u="none" strike="noStrike" kern="1200" cap="none" spc="0" normalizeH="0" baseline="0" noProof="0" dirty="0">
                <a:ln>
                  <a:noFill/>
                </a:ln>
                <a:solidFill>
                  <a:schemeClr val="tx1"/>
                </a:solidFill>
                <a:effectLst/>
                <a:uLnTx/>
                <a:uFillTx/>
                <a:latin typeface="Arial" charset="0"/>
                <a:cs typeface="+mn-cs"/>
              </a:rPr>
              <a:t>Patient Specific Direction (PSD)</a:t>
            </a:r>
          </a:p>
          <a:p>
            <a:pPr marL="358775" marR="0" lvl="1" indent="-358775" algn="l" defTabSz="914400" rtl="0" eaLnBrk="0" fontAlgn="base" latinLnBrk="0" hangingPunct="0">
              <a:lnSpc>
                <a:spcPct val="90000"/>
              </a:lnSpc>
              <a:spcBef>
                <a:spcPct val="0"/>
              </a:spcBef>
              <a:spcAft>
                <a:spcPct val="0"/>
              </a:spcAft>
              <a:buClrTx/>
              <a:buSzTx/>
              <a:tabLst/>
              <a:defRPr/>
            </a:pPr>
            <a:endParaRPr kumimoji="0" lang="en-GB" sz="1600" b="1" i="0" u="none" strike="noStrike" kern="1200" cap="none" spc="0" normalizeH="0" baseline="0" noProof="0" dirty="0">
              <a:ln>
                <a:noFill/>
              </a:ln>
              <a:solidFill>
                <a:schemeClr val="tx1"/>
              </a:solidFill>
              <a:effectLst/>
              <a:uLnTx/>
              <a:uFillTx/>
              <a:latin typeface="Arial" charset="0"/>
              <a:cs typeface="+mn-cs"/>
            </a:endParaRPr>
          </a:p>
          <a:p>
            <a:pPr marL="358775" marR="0" lvl="1" indent="-358775" algn="l" defTabSz="914400" rtl="0" eaLnBrk="0" fontAlgn="base" latinLnBrk="0" hangingPunct="0">
              <a:lnSpc>
                <a:spcPct val="90000"/>
              </a:lnSpc>
              <a:spcBef>
                <a:spcPct val="0"/>
              </a:spcBef>
              <a:spcAft>
                <a:spcPct val="0"/>
              </a:spcAft>
              <a:buClrTx/>
              <a:buSzTx/>
              <a:buFont typeface="Arial" charset="0"/>
              <a:buChar char="•"/>
              <a:tabLst/>
              <a:defRPr/>
            </a:pPr>
            <a:r>
              <a:rPr kumimoji="0" lang="en-GB" sz="1600" b="1" i="0" u="none" strike="noStrike" kern="1200" cap="none" spc="0" normalizeH="0" baseline="0" noProof="0" dirty="0">
                <a:ln>
                  <a:noFill/>
                </a:ln>
                <a:solidFill>
                  <a:schemeClr val="tx1"/>
                </a:solidFill>
                <a:effectLst/>
                <a:uLnTx/>
                <a:uFillTx/>
                <a:latin typeface="Arial" charset="0"/>
                <a:cs typeface="+mn-cs"/>
              </a:rPr>
              <a:t>Patient Group Direction (PGD)</a:t>
            </a:r>
          </a:p>
          <a:p>
            <a:endParaRPr lang="en-GB" sz="1600" dirty="0"/>
          </a:p>
          <a:p>
            <a:pPr hangingPunct="0"/>
            <a:r>
              <a:rPr lang="en-GB" sz="1600" dirty="0">
                <a:solidFill>
                  <a:prstClr val="black"/>
                </a:solidFill>
              </a:rPr>
              <a:t>PGD templates for the s</a:t>
            </a:r>
            <a:r>
              <a:rPr lang="en-GB" sz="1600" dirty="0"/>
              <a:t>upply and administration of the live attenuated and inactivated flu vaccines are</a:t>
            </a:r>
            <a:r>
              <a:rPr lang="en-GB" sz="1600" dirty="0">
                <a:solidFill>
                  <a:prstClr val="black"/>
                </a:solidFill>
              </a:rPr>
              <a:t> available on the PHE website:</a:t>
            </a:r>
          </a:p>
          <a:p>
            <a:pPr hangingPunct="0"/>
            <a:r>
              <a:rPr lang="en-GB" sz="1600" dirty="0">
                <a:solidFill>
                  <a:prstClr val="black"/>
                </a:solidFill>
                <a:hlinkClick r:id="rId3"/>
              </a:rPr>
              <a:t>https://www.gov.uk/government/collections/immunisation-patient-group-direction-pgd</a:t>
            </a:r>
            <a:endParaRPr lang="en-GB" sz="1600" dirty="0">
              <a:solidFill>
                <a:prstClr val="black"/>
              </a:solidFill>
            </a:endParaRPr>
          </a:p>
          <a:p>
            <a:pPr hangingPunct="0"/>
            <a:endParaRPr lang="en-GB" sz="1600" dirty="0">
              <a:solidFill>
                <a:prstClr val="black"/>
              </a:solidFill>
            </a:endParaRPr>
          </a:p>
          <a:p>
            <a:pPr hangingPunct="0"/>
            <a:r>
              <a:rPr lang="en-GB" sz="1600" dirty="0">
                <a:solidFill>
                  <a:prstClr val="black"/>
                </a:solidFill>
              </a:rPr>
              <a:t>Please see notes on the PHE Immunisation PGD webpage about requirement for further authorisation before PHE PGDs can be used</a:t>
            </a:r>
          </a:p>
          <a:p>
            <a:pPr lvl="0"/>
            <a:endParaRPr lang="en-GB" sz="1600" dirty="0">
              <a:solidFill>
                <a:prstClr val="black"/>
              </a:solidFill>
            </a:endParaRPr>
          </a:p>
        </p:txBody>
      </p:sp>
      <p:sp>
        <p:nvSpPr>
          <p:cNvPr id="9" name="Footer Placeholder 4"/>
          <p:cNvSpPr>
            <a:spLocks noGrp="1"/>
          </p:cNvSpPr>
          <p:nvPr>
            <p:ph type="ftr" sz="quarter" idx="4294967295"/>
          </p:nvPr>
        </p:nvSpPr>
        <p:spPr>
          <a:xfrm>
            <a:off x="900113" y="6308725"/>
            <a:ext cx="8064375" cy="549275"/>
          </a:xfrm>
        </p:spPr>
        <p:txBody>
          <a:bodyPr/>
          <a:lstStyle/>
          <a:p>
            <a:pPr>
              <a:defRPr/>
            </a:pPr>
            <a:r>
              <a:rPr lang="en-GB" dirty="0"/>
              <a:t>The national childhood flu immunisation programme 2020/21</a:t>
            </a:r>
            <a:endParaRPr lang="en-US" dirty="0"/>
          </a:p>
        </p:txBody>
      </p:sp>
    </p:spTree>
    <p:extLst>
      <p:ext uri="{BB962C8B-B14F-4D97-AF65-F5344CB8AC3E}">
        <p14:creationId xmlns:p14="http://schemas.microsoft.com/office/powerpoint/2010/main" val="272002135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r>
              <a:rPr lang="en-US" dirty="0"/>
              <a:t>  </a:t>
            </a:r>
            <a:fld id="{2565FA6D-D4C8-4C4C-AC4B-3269734D34D8}" type="slidenum">
              <a:rPr lang="en-US" smtClean="0"/>
              <a:pPr>
                <a:defRPr/>
              </a:pPr>
              <a:t>38</a:t>
            </a:fld>
            <a:endParaRPr lang="en-US" dirty="0"/>
          </a:p>
        </p:txBody>
      </p:sp>
      <p:sp>
        <p:nvSpPr>
          <p:cNvPr id="6" name="Rectangle 2"/>
          <p:cNvSpPr>
            <a:spLocks noGrp="1" noChangeArrowheads="1"/>
          </p:cNvSpPr>
          <p:nvPr>
            <p:ph type="title"/>
          </p:nvPr>
        </p:nvSpPr>
        <p:spPr>
          <a:xfrm>
            <a:off x="640557" y="548680"/>
            <a:ext cx="8280275" cy="780554"/>
          </a:xfrm>
        </p:spPr>
        <p:txBody>
          <a:bodyPr wrap="square" numCol="1" anchorCtr="0" compatLnSpc="1">
            <a:prstTxWarp prst="textNoShape">
              <a:avLst/>
            </a:prstTxWarp>
            <a:normAutofit fontScale="90000"/>
          </a:bodyPr>
          <a:lstStyle/>
          <a:p>
            <a:r>
              <a:rPr lang="en-GB" dirty="0">
                <a:ea typeface="ヒラギノ角ゴ Pro W3" charset="-128"/>
                <a:cs typeface="ヒラギノ角ゴ Pro W3" charset="-128"/>
              </a:rPr>
              <a:t>LAIV applicator</a:t>
            </a:r>
            <a:br>
              <a:rPr lang="en-GB" sz="3600" b="1" dirty="0">
                <a:solidFill>
                  <a:schemeClr val="tx1"/>
                </a:solidFill>
                <a:ea typeface="ヒラギノ角ゴ Pro W3" charset="-128"/>
                <a:cs typeface="ヒラギノ角ゴ Pro W3" charset="-128"/>
              </a:rPr>
            </a:br>
            <a:br>
              <a:rPr lang="en-GB" sz="3600" b="1" dirty="0">
                <a:solidFill>
                  <a:schemeClr val="tx1"/>
                </a:solidFill>
                <a:ea typeface="ヒラギノ角ゴ Pro W3" charset="-128"/>
                <a:cs typeface="ヒラギノ角ゴ Pro W3" charset="-128"/>
              </a:rPr>
            </a:br>
            <a:endParaRPr lang="en-GB" sz="3600" b="1" dirty="0">
              <a:solidFill>
                <a:schemeClr val="tx1"/>
              </a:solidFill>
              <a:ea typeface="ヒラギノ角ゴ Pro W3" charset="-128"/>
              <a:cs typeface="ヒラギノ角ゴ Pro W3" charset="-128"/>
            </a:endParaRPr>
          </a:p>
        </p:txBody>
      </p:sp>
      <p:sp>
        <p:nvSpPr>
          <p:cNvPr id="8" name="Footer Placeholder 4"/>
          <p:cNvSpPr>
            <a:spLocks noGrp="1"/>
          </p:cNvSpPr>
          <p:nvPr>
            <p:ph type="ftr" sz="quarter" idx="4294967295"/>
          </p:nvPr>
        </p:nvSpPr>
        <p:spPr>
          <a:xfrm>
            <a:off x="900113" y="6308725"/>
            <a:ext cx="8064375" cy="549275"/>
          </a:xfrm>
        </p:spPr>
        <p:txBody>
          <a:bodyPr/>
          <a:lstStyle/>
          <a:p>
            <a:pPr>
              <a:defRPr/>
            </a:pPr>
            <a:r>
              <a:rPr lang="en-GB" dirty="0"/>
              <a:t>The national childhood flu immunisation programme 2020/21</a:t>
            </a:r>
            <a:endParaRPr lang="en-US"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2348880"/>
            <a:ext cx="8196565" cy="25922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683568" y="4964426"/>
            <a:ext cx="1911101" cy="215444"/>
          </a:xfrm>
          <a:prstGeom prst="rect">
            <a:avLst/>
          </a:prstGeom>
          <a:noFill/>
        </p:spPr>
        <p:txBody>
          <a:bodyPr wrap="none" rtlCol="0">
            <a:spAutoFit/>
          </a:bodyPr>
          <a:lstStyle/>
          <a:p>
            <a:r>
              <a:rPr lang="en-GB" sz="800" dirty="0"/>
              <a:t>Image taken from Fluenz Tetra® SPC</a:t>
            </a:r>
          </a:p>
        </p:txBody>
      </p:sp>
    </p:spTree>
    <p:extLst>
      <p:ext uri="{BB962C8B-B14F-4D97-AF65-F5344CB8AC3E}">
        <p14:creationId xmlns:p14="http://schemas.microsoft.com/office/powerpoint/2010/main" val="425886471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r>
              <a:rPr lang="en-US" dirty="0"/>
              <a:t>  </a:t>
            </a:r>
            <a:fld id="{2565FA6D-D4C8-4C4C-AC4B-3269734D34D8}" type="slidenum">
              <a:rPr lang="en-US" smtClean="0"/>
              <a:pPr>
                <a:defRPr/>
              </a:pPr>
              <a:t>39</a:t>
            </a:fld>
            <a:endParaRPr lang="en-US" dirty="0"/>
          </a:p>
        </p:txBody>
      </p:sp>
      <p:sp>
        <p:nvSpPr>
          <p:cNvPr id="8" name="Text Box 3"/>
          <p:cNvSpPr>
            <a:spLocks noGrp="1" noChangeArrowheads="1"/>
          </p:cNvSpPr>
          <p:nvPr>
            <p:ph type="title"/>
          </p:nvPr>
        </p:nvSpPr>
        <p:spPr>
          <a:xfrm>
            <a:off x="611560" y="548680"/>
            <a:ext cx="8353300" cy="775247"/>
          </a:xfrm>
        </p:spPr>
        <p:txBody>
          <a:bodyPr wrap="square" numCol="1" anchorCtr="0" compatLnSpc="1">
            <a:prstTxWarp prst="textNoShape">
              <a:avLst/>
            </a:prstTxWarp>
            <a:normAutofit/>
          </a:bodyPr>
          <a:lstStyle/>
          <a:p>
            <a:pPr>
              <a:spcBef>
                <a:spcPct val="20000"/>
              </a:spcBef>
              <a:buClr>
                <a:srgbClr val="C60F8C"/>
              </a:buClr>
            </a:pPr>
            <a:r>
              <a:rPr lang="en-GB" sz="3600" dirty="0">
                <a:ea typeface="ヒラギノ角ゴ Pro W3" charset="-128"/>
                <a:cs typeface="ヒラギノ角ゴ Pro W3" charset="-128"/>
              </a:rPr>
              <a:t>Administration of LAIV </a:t>
            </a:r>
          </a:p>
        </p:txBody>
      </p:sp>
      <p:sp>
        <p:nvSpPr>
          <p:cNvPr id="9" name="Footer Placeholder 4"/>
          <p:cNvSpPr>
            <a:spLocks noGrp="1"/>
          </p:cNvSpPr>
          <p:nvPr>
            <p:ph type="ftr" sz="quarter" idx="4294967295"/>
          </p:nvPr>
        </p:nvSpPr>
        <p:spPr>
          <a:xfrm>
            <a:off x="900113" y="6308725"/>
            <a:ext cx="8064375" cy="549275"/>
          </a:xfrm>
        </p:spPr>
        <p:txBody>
          <a:bodyPr/>
          <a:lstStyle/>
          <a:p>
            <a:pPr>
              <a:defRPr/>
            </a:pPr>
            <a:r>
              <a:rPr lang="en-GB" dirty="0"/>
              <a:t>The national childhood flu immunisation programme 2020/21</a:t>
            </a:r>
            <a:endParaRPr lang="en-US" dirty="0"/>
          </a:p>
        </p:txBody>
      </p:sp>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1484784"/>
            <a:ext cx="7998878" cy="41764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694233" y="5805264"/>
            <a:ext cx="1962397" cy="215444"/>
          </a:xfrm>
          <a:prstGeom prst="rect">
            <a:avLst/>
          </a:prstGeom>
          <a:noFill/>
        </p:spPr>
        <p:txBody>
          <a:bodyPr wrap="none" rtlCol="0">
            <a:spAutoFit/>
          </a:bodyPr>
          <a:lstStyle/>
          <a:p>
            <a:r>
              <a:rPr lang="en-GB" sz="800" dirty="0"/>
              <a:t>Images taken from Fluenz Tetra® SPC</a:t>
            </a:r>
          </a:p>
        </p:txBody>
      </p:sp>
    </p:spTree>
    <p:extLst>
      <p:ext uri="{BB962C8B-B14F-4D97-AF65-F5344CB8AC3E}">
        <p14:creationId xmlns:p14="http://schemas.microsoft.com/office/powerpoint/2010/main" val="11645325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548680"/>
            <a:ext cx="8028000" cy="648072"/>
          </a:xfrm>
        </p:spPr>
        <p:txBody>
          <a:bodyPr>
            <a:normAutofit/>
          </a:bodyPr>
          <a:lstStyle/>
          <a:p>
            <a:r>
              <a:rPr lang="en-GB" sz="3600">
                <a:ea typeface="ヒラギノ角ゴ Pro W3" charset="-128"/>
                <a:cs typeface="ヒラギノ角ゴ Pro W3" charset="-128"/>
              </a:rPr>
              <a:t>Key messages</a:t>
            </a:r>
            <a:endParaRPr lang="en-US" sz="3600" dirty="0"/>
          </a:p>
        </p:txBody>
      </p:sp>
      <p:sp>
        <p:nvSpPr>
          <p:cNvPr id="3" name="Content Placeholder 2"/>
          <p:cNvSpPr>
            <a:spLocks noGrp="1"/>
          </p:cNvSpPr>
          <p:nvPr>
            <p:ph idx="1"/>
          </p:nvPr>
        </p:nvSpPr>
        <p:spPr>
          <a:xfrm>
            <a:off x="450991" y="1160748"/>
            <a:ext cx="5976664" cy="5040560"/>
          </a:xfrm>
        </p:spPr>
        <p:txBody>
          <a:bodyPr/>
          <a:lstStyle/>
          <a:p>
            <a:pPr>
              <a:spcBef>
                <a:spcPct val="0"/>
              </a:spcBef>
              <a:buFont typeface="Arial"/>
              <a:buChar char="•"/>
            </a:pPr>
            <a:r>
              <a:rPr lang="en-GB" sz="1600" dirty="0"/>
              <a:t>higher demand for flu vaccine is expected this autumn because of concerns about COVID-19.  Patients will need reassurance that appropriate measures are in place to keep them safe from COVID-19, as it is likely to be co-circulating with flu </a:t>
            </a:r>
          </a:p>
          <a:p>
            <a:pPr>
              <a:spcBef>
                <a:spcPct val="0"/>
              </a:spcBef>
              <a:buFont typeface="Arial"/>
              <a:buChar char="•"/>
            </a:pPr>
            <a:endParaRPr lang="en-GB" sz="1600" dirty="0"/>
          </a:p>
          <a:p>
            <a:pPr>
              <a:spcBef>
                <a:spcPct val="0"/>
              </a:spcBef>
              <a:buFont typeface="Arial"/>
              <a:buChar char="•"/>
            </a:pPr>
            <a:r>
              <a:rPr lang="en-GB" sz="1600" dirty="0">
                <a:latin typeface="Arial" charset="0"/>
                <a:ea typeface="ヒラギノ角ゴ Pro W3" charset="-128"/>
                <a:cs typeface="ヒラギノ角ゴ Pro W3" charset="-128"/>
              </a:rPr>
              <a:t>the childhood seasonal influenza (flu) programme is being rolled out </a:t>
            </a:r>
            <a:r>
              <a:rPr lang="en-GB" sz="1600" dirty="0">
                <a:cs typeface="ヒラギノ角ゴ Pro W3" charset="-128"/>
              </a:rPr>
              <a:t>in a phased approach over a number of years. School year 7 is being included for 2020/21 in order to try to</a:t>
            </a:r>
            <a:r>
              <a:rPr lang="en-GB" sz="1600" dirty="0"/>
              <a:t> reduce transmission of flu in the community</a:t>
            </a:r>
            <a:r>
              <a:rPr lang="en-GB" sz="1600" dirty="0">
                <a:cs typeface="ヒラギノ角ゴ Pro W3" charset="-128"/>
              </a:rPr>
              <a:t> given t</a:t>
            </a:r>
            <a:r>
              <a:rPr lang="en-GB" sz="1600" dirty="0"/>
              <a:t>he concerns about co-circulation of the SARs-CoV-2 virus during the 2020/21 flu season</a:t>
            </a:r>
          </a:p>
          <a:p>
            <a:pPr marL="0" indent="0">
              <a:spcBef>
                <a:spcPct val="0"/>
              </a:spcBef>
            </a:pPr>
            <a:endParaRPr lang="en-GB" sz="1600" dirty="0">
              <a:latin typeface="Arial" charset="0"/>
              <a:ea typeface="ヒラギノ角ゴ Pro W3" charset="-128"/>
              <a:cs typeface="ヒラギノ角ゴ Pro W3" charset="-128"/>
            </a:endParaRPr>
          </a:p>
          <a:p>
            <a:pPr>
              <a:spcBef>
                <a:spcPct val="0"/>
              </a:spcBef>
              <a:buFont typeface="Arial"/>
              <a:buChar char="•"/>
            </a:pPr>
            <a:r>
              <a:rPr lang="en-GB" sz="1600" dirty="0">
                <a:latin typeface="Arial" charset="0"/>
                <a:ea typeface="ヒラギノ角ゴ Pro W3" charset="-128"/>
                <a:cs typeface="ヒラギノ角ゴ Pro W3" charset="-128"/>
              </a:rPr>
              <a:t>the childhood flu programme should reduce the impact of seasonal flu on children and reduce transmission of flu within the community</a:t>
            </a:r>
          </a:p>
          <a:p>
            <a:pPr marL="0" indent="0">
              <a:spcBef>
                <a:spcPct val="0"/>
              </a:spcBef>
            </a:pPr>
            <a:endParaRPr lang="en-GB" sz="1600" dirty="0">
              <a:latin typeface="Arial" charset="0"/>
              <a:ea typeface="ヒラギノ角ゴ Pro W3" charset="-128"/>
              <a:cs typeface="ヒラギノ角ゴ Pro W3" charset="-128"/>
            </a:endParaRPr>
          </a:p>
          <a:p>
            <a:pPr>
              <a:spcBef>
                <a:spcPct val="0"/>
              </a:spcBef>
              <a:buFont typeface="Arial"/>
              <a:buChar char="•"/>
            </a:pPr>
            <a:r>
              <a:rPr lang="en-GB" sz="1600" dirty="0">
                <a:latin typeface="Arial" charset="0"/>
                <a:ea typeface="ヒラギノ角ゴ Pro W3" charset="-128"/>
                <a:cs typeface="ヒラギノ角ゴ Pro W3" charset="-128"/>
              </a:rPr>
              <a:t>by reducing transmission of flu, it should also avert many cases of severe flu and flu-related deaths in older adults and people in clinical risk groups</a:t>
            </a:r>
          </a:p>
          <a:p>
            <a:endParaRPr lang="en-US" sz="1600" dirty="0"/>
          </a:p>
        </p:txBody>
      </p:sp>
      <p:sp>
        <p:nvSpPr>
          <p:cNvPr id="4" name="Slide Number Placeholder 3"/>
          <p:cNvSpPr>
            <a:spLocks noGrp="1"/>
          </p:cNvSpPr>
          <p:nvPr>
            <p:ph type="sldNum" sz="quarter" idx="10"/>
          </p:nvPr>
        </p:nvSpPr>
        <p:spPr>
          <a:xfrm>
            <a:off x="0" y="6308725"/>
            <a:ext cx="9144000" cy="549275"/>
          </a:xfrm>
        </p:spPr>
        <p:txBody>
          <a:bodyPr/>
          <a:lstStyle/>
          <a:p>
            <a:r>
              <a:rPr lang="en-US">
                <a:solidFill>
                  <a:prstClr val="white"/>
                </a:solidFill>
              </a:rPr>
              <a:t>  </a:t>
            </a:r>
            <a:fld id="{D086175D-E13E-1842-AC80-2FFB0B6DADD1}" type="slidenum">
              <a:rPr lang="en-US" smtClean="0">
                <a:solidFill>
                  <a:prstClr val="white"/>
                </a:solidFill>
              </a:rPr>
              <a:pPr/>
              <a:t>4</a:t>
            </a:fld>
            <a:endParaRPr lang="en-US" dirty="0">
              <a:solidFill>
                <a:prstClr val="white"/>
              </a:solidFill>
            </a:endParaRPr>
          </a:p>
        </p:txBody>
      </p:sp>
      <p:sp>
        <p:nvSpPr>
          <p:cNvPr id="5" name="Footer Placeholder 4"/>
          <p:cNvSpPr>
            <a:spLocks noGrp="1"/>
          </p:cNvSpPr>
          <p:nvPr>
            <p:ph type="ftr" sz="quarter" idx="4294967295"/>
          </p:nvPr>
        </p:nvSpPr>
        <p:spPr>
          <a:xfrm>
            <a:off x="827584" y="6308725"/>
            <a:ext cx="8064375" cy="549275"/>
          </a:xfrm>
        </p:spPr>
        <p:txBody>
          <a:bodyPr/>
          <a:lstStyle/>
          <a:p>
            <a:pPr>
              <a:defRPr/>
            </a:pPr>
            <a:r>
              <a:rPr lang="en-GB" dirty="0">
                <a:ea typeface="ヒラギノ角ゴ Pro W3" charset="-128"/>
                <a:cs typeface="ヒラギノ角ゴ Pro W3" charset="-128"/>
              </a:rPr>
              <a:t>The national childhood flu immunisation programme 2020/21</a:t>
            </a:r>
            <a:endParaRPr lang="en-US" dirty="0">
              <a:solidFill>
                <a:prstClr val="white"/>
              </a:solidFill>
            </a:endParaRPr>
          </a:p>
        </p:txBody>
      </p:sp>
      <p:pic>
        <p:nvPicPr>
          <p:cNvPr id="8" name="Picture 7">
            <a:extLst>
              <a:ext uri="{FF2B5EF4-FFF2-40B4-BE49-F238E27FC236}">
                <a16:creationId xmlns:a16="http://schemas.microsoft.com/office/drawing/2014/main" id="{C6E00E31-E258-4660-898F-41EAF91AABFB}"/>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6567482" y="1431310"/>
            <a:ext cx="2324477" cy="4499435"/>
          </a:xfrm>
          <a:prstGeom prst="rect">
            <a:avLst/>
          </a:prstGeom>
          <a:noFill/>
          <a:ln>
            <a:solidFill>
              <a:srgbClr val="4F81BD"/>
            </a:solidFill>
          </a:ln>
        </p:spPr>
      </p:pic>
    </p:spTree>
    <p:extLst>
      <p:ext uri="{BB962C8B-B14F-4D97-AF65-F5344CB8AC3E}">
        <p14:creationId xmlns:p14="http://schemas.microsoft.com/office/powerpoint/2010/main" val="429485579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r>
              <a:rPr lang="en-US" dirty="0"/>
              <a:t>  </a:t>
            </a:r>
            <a:fld id="{2565FA6D-D4C8-4C4C-AC4B-3269734D34D8}" type="slidenum">
              <a:rPr lang="en-US" smtClean="0"/>
              <a:pPr>
                <a:defRPr/>
              </a:pPr>
              <a:t>40</a:t>
            </a:fld>
            <a:endParaRPr lang="en-US" dirty="0"/>
          </a:p>
        </p:txBody>
      </p:sp>
      <p:sp>
        <p:nvSpPr>
          <p:cNvPr id="7" name="Text Box 3"/>
          <p:cNvSpPr txBox="1">
            <a:spLocks noChangeArrowheads="1"/>
          </p:cNvSpPr>
          <p:nvPr/>
        </p:nvSpPr>
        <p:spPr bwMode="auto">
          <a:xfrm>
            <a:off x="611188" y="1700213"/>
            <a:ext cx="3679825" cy="457200"/>
          </a:xfrm>
          <a:prstGeom prst="rect">
            <a:avLst/>
          </a:prstGeom>
          <a:noFill/>
          <a:ln w="9525">
            <a:noFill/>
            <a:miter lim="800000"/>
            <a:headEnd/>
            <a:tailEnd/>
          </a:ln>
        </p:spPr>
        <p:txBody>
          <a:bodyPr>
            <a:prstTxWarp prst="textNoShape">
              <a:avLst/>
            </a:prstTxWarp>
            <a:spAutoFit/>
          </a:bodyPr>
          <a:lstStyle/>
          <a:p>
            <a:pPr>
              <a:spcBef>
                <a:spcPct val="20000"/>
              </a:spcBef>
              <a:buClr>
                <a:srgbClr val="C60F8C"/>
              </a:buClr>
              <a:buFont typeface="Arial" charset="0"/>
              <a:buNone/>
            </a:pPr>
            <a:endParaRPr lang="en-GB" sz="2400" baseline="0" dirty="0"/>
          </a:p>
        </p:txBody>
      </p:sp>
      <p:sp>
        <p:nvSpPr>
          <p:cNvPr id="10" name="Text Box 3"/>
          <p:cNvSpPr>
            <a:spLocks noGrp="1" noChangeArrowheads="1"/>
          </p:cNvSpPr>
          <p:nvPr>
            <p:ph type="title"/>
          </p:nvPr>
        </p:nvSpPr>
        <p:spPr>
          <a:xfrm>
            <a:off x="587599" y="548680"/>
            <a:ext cx="8353300" cy="762000"/>
          </a:xfrm>
        </p:spPr>
        <p:txBody>
          <a:bodyPr wrap="square" numCol="1" anchorCtr="0" compatLnSpc="1">
            <a:prstTxWarp prst="textNoShape">
              <a:avLst/>
            </a:prstTxWarp>
            <a:normAutofit/>
          </a:bodyPr>
          <a:lstStyle/>
          <a:p>
            <a:pPr>
              <a:spcBef>
                <a:spcPct val="20000"/>
              </a:spcBef>
              <a:buClr>
                <a:srgbClr val="C60F8C"/>
              </a:buClr>
            </a:pPr>
            <a:r>
              <a:rPr lang="en-GB" sz="3600" dirty="0">
                <a:ea typeface="ヒラギノ角ゴ Pro W3" charset="-128"/>
                <a:cs typeface="ヒラギノ角ゴ Pro W3" charset="-128"/>
              </a:rPr>
              <a:t>Administration of LAIV</a:t>
            </a:r>
          </a:p>
        </p:txBody>
      </p:sp>
      <p:sp>
        <p:nvSpPr>
          <p:cNvPr id="11" name="Footer Placeholder 4"/>
          <p:cNvSpPr>
            <a:spLocks noGrp="1"/>
          </p:cNvSpPr>
          <p:nvPr>
            <p:ph type="ftr" sz="quarter" idx="4294967295"/>
          </p:nvPr>
        </p:nvSpPr>
        <p:spPr>
          <a:xfrm>
            <a:off x="900113" y="6308725"/>
            <a:ext cx="8064375" cy="549275"/>
          </a:xfrm>
        </p:spPr>
        <p:txBody>
          <a:bodyPr/>
          <a:lstStyle/>
          <a:p>
            <a:pPr>
              <a:defRPr/>
            </a:pPr>
            <a:r>
              <a:rPr lang="en-GB" dirty="0"/>
              <a:t>The national childhood flu immunisation programme 2020/21</a:t>
            </a:r>
            <a:endParaRPr lang="en-US" dirty="0"/>
          </a:p>
        </p:txBody>
      </p:sp>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1484784"/>
            <a:ext cx="8497598" cy="4041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587016" y="5633571"/>
            <a:ext cx="1962397" cy="215444"/>
          </a:xfrm>
          <a:prstGeom prst="rect">
            <a:avLst/>
          </a:prstGeom>
          <a:noFill/>
        </p:spPr>
        <p:txBody>
          <a:bodyPr wrap="none" rtlCol="0">
            <a:spAutoFit/>
          </a:bodyPr>
          <a:lstStyle/>
          <a:p>
            <a:r>
              <a:rPr lang="en-GB" sz="800" dirty="0"/>
              <a:t>Images taken from Fluenz Tetra® SPC</a:t>
            </a:r>
          </a:p>
        </p:txBody>
      </p:sp>
    </p:spTree>
    <p:extLst>
      <p:ext uri="{BB962C8B-B14F-4D97-AF65-F5344CB8AC3E}">
        <p14:creationId xmlns:p14="http://schemas.microsoft.com/office/powerpoint/2010/main" val="166406518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548680"/>
            <a:ext cx="7254360" cy="648072"/>
          </a:xfrm>
        </p:spPr>
        <p:txBody>
          <a:bodyPr>
            <a:normAutofit/>
          </a:bodyPr>
          <a:lstStyle/>
          <a:p>
            <a:r>
              <a:rPr lang="en-GB" dirty="0"/>
              <a:t>Administration video</a:t>
            </a:r>
          </a:p>
        </p:txBody>
      </p:sp>
      <p:sp>
        <p:nvSpPr>
          <p:cNvPr id="3" name="Content Placeholder 2"/>
          <p:cNvSpPr>
            <a:spLocks noGrp="1"/>
          </p:cNvSpPr>
          <p:nvPr>
            <p:ph idx="1"/>
          </p:nvPr>
        </p:nvSpPr>
        <p:spPr>
          <a:xfrm>
            <a:off x="539552" y="1556792"/>
            <a:ext cx="3600202" cy="3456385"/>
          </a:xfrm>
        </p:spPr>
        <p:txBody>
          <a:bodyPr/>
          <a:lstStyle/>
          <a:p>
            <a:pPr marL="0" indent="0"/>
            <a:r>
              <a:rPr lang="en-GB" sz="1600" b="1" dirty="0">
                <a:latin typeface="Arial" charset="0"/>
                <a:ea typeface="ヒラギノ角ゴ Pro W3" charset="-128"/>
                <a:cs typeface="ヒラギノ角ゴ Pro W3" charset="-128"/>
              </a:rPr>
              <a:t>A video for health professionals on how to administer the LAIV vaccine has been produced by NHS Education for Scotland (NES).</a:t>
            </a:r>
          </a:p>
          <a:p>
            <a:pPr marL="0" indent="0"/>
            <a:r>
              <a:rPr lang="en-GB" sz="1600" dirty="0">
                <a:latin typeface="Arial" charset="0"/>
                <a:ea typeface="ヒラギノ角ゴ Pro W3" charset="-128"/>
                <a:cs typeface="ヒラギノ角ゴ Pro W3" charset="-128"/>
              </a:rPr>
              <a:t>It is available to view on the NES website at:</a:t>
            </a:r>
          </a:p>
          <a:p>
            <a:pPr marL="0" indent="0"/>
            <a:r>
              <a:rPr lang="en-GB" sz="1600" b="1" dirty="0">
                <a:hlinkClick r:id="rId2"/>
              </a:rPr>
              <a:t>http://www.nes.scot.nhs.uk/education-and-training/by-theme-initiative/public-health/health-protection/seasonal-flu/childhood-seasonal-flu-vaccination-programme-resources-for-registered-practitioners.aspx</a:t>
            </a:r>
            <a:endParaRPr lang="en-GB" sz="1600" dirty="0"/>
          </a:p>
          <a:p>
            <a:pPr marL="0" indent="0"/>
            <a:endParaRPr lang="en-GB" sz="1600" dirty="0"/>
          </a:p>
        </p:txBody>
      </p:sp>
      <p:sp>
        <p:nvSpPr>
          <p:cNvPr id="4" name="Slide Number Placeholder 3"/>
          <p:cNvSpPr>
            <a:spLocks noGrp="1"/>
          </p:cNvSpPr>
          <p:nvPr>
            <p:ph type="sldNum" sz="quarter" idx="10"/>
          </p:nvPr>
        </p:nvSpPr>
        <p:spPr/>
        <p:txBody>
          <a:bodyPr/>
          <a:lstStyle/>
          <a:p>
            <a:pPr>
              <a:defRPr/>
            </a:pPr>
            <a:r>
              <a:rPr lang="en-US" dirty="0"/>
              <a:t>  </a:t>
            </a:r>
            <a:fld id="{2565FA6D-D4C8-4C4C-AC4B-3269734D34D8}" type="slidenum">
              <a:rPr lang="en-US" smtClean="0"/>
              <a:pPr>
                <a:defRPr/>
              </a:pPr>
              <a:t>41</a:t>
            </a:fld>
            <a:r>
              <a:rPr lang="en-US" dirty="0"/>
              <a:t> </a:t>
            </a: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99992" y="1556792"/>
            <a:ext cx="3744416" cy="299553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6" name="Footer Placeholder 4"/>
          <p:cNvSpPr txBox="1">
            <a:spLocks/>
          </p:cNvSpPr>
          <p:nvPr/>
        </p:nvSpPr>
        <p:spPr>
          <a:xfrm>
            <a:off x="900113" y="6308725"/>
            <a:ext cx="8064375" cy="549275"/>
          </a:xfrm>
          <a:prstGeom prst="rect">
            <a:avLst/>
          </a:prstGeom>
        </p:spPr>
        <p:txBody>
          <a:bodyPr vert="horz" lIns="0" tIns="0" rIns="0" bIns="0" rtlCol="0" anchor="ctr"/>
          <a:lstStyle>
            <a:defPPr>
              <a:defRPr lang="en-US"/>
            </a:defPPr>
            <a:lvl1pPr algn="l" rtl="0" fontAlgn="auto">
              <a:spcBef>
                <a:spcPts val="0"/>
              </a:spcBef>
              <a:spcAft>
                <a:spcPts val="0"/>
              </a:spcAft>
              <a:defRPr sz="1200" kern="1200" baseline="0">
                <a:solidFill>
                  <a:schemeClr val="bg1"/>
                </a:solidFill>
                <a:latin typeface="Arial" pitchFamily="34" charset="0"/>
                <a:ea typeface="+mn-ea"/>
                <a:cs typeface="+mn-cs"/>
              </a:defRPr>
            </a:lvl1pPr>
            <a:lvl2pPr marL="4572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2pPr>
            <a:lvl3pPr marL="9144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3pPr>
            <a:lvl4pPr marL="13716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4pPr>
            <a:lvl5pPr marL="18288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5pPr>
            <a:lvl6pPr marL="22860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6pPr>
            <a:lvl7pPr marL="27432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7pPr>
            <a:lvl8pPr marL="32004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8pPr>
            <a:lvl9pPr marL="36576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9pPr>
          </a:lstStyle>
          <a:p>
            <a:pPr>
              <a:defRPr/>
            </a:pPr>
            <a:r>
              <a:rPr lang="en-GB" dirty="0"/>
              <a:t>The national childhood flu immunisation programme 2020/21</a:t>
            </a:r>
            <a:endParaRPr lang="en-US" dirty="0"/>
          </a:p>
        </p:txBody>
      </p:sp>
    </p:spTree>
    <p:extLst>
      <p:ext uri="{BB962C8B-B14F-4D97-AF65-F5344CB8AC3E}">
        <p14:creationId xmlns:p14="http://schemas.microsoft.com/office/powerpoint/2010/main" val="155594712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3"/>
          <p:cNvSpPr>
            <a:spLocks noGrp="1" noChangeArrowheads="1"/>
          </p:cNvSpPr>
          <p:nvPr>
            <p:ph idx="1"/>
          </p:nvPr>
        </p:nvSpPr>
        <p:spPr>
          <a:xfrm>
            <a:off x="755576" y="1484784"/>
            <a:ext cx="6984776" cy="3960440"/>
          </a:xfrm>
        </p:spPr>
        <p:txBody>
          <a:bodyPr/>
          <a:lstStyle/>
          <a:p>
            <a:pPr marL="0" indent="0">
              <a:spcBef>
                <a:spcPts val="600"/>
              </a:spcBef>
            </a:pPr>
            <a:r>
              <a:rPr lang="en-GB" dirty="0"/>
              <a:t>There are very few children who cannot receive any flu vaccine</a:t>
            </a:r>
          </a:p>
          <a:p>
            <a:pPr marL="0" indent="0">
              <a:spcBef>
                <a:spcPts val="600"/>
              </a:spcBef>
            </a:pPr>
            <a:endParaRPr lang="en-GB" dirty="0"/>
          </a:p>
          <a:p>
            <a:pPr marL="0" indent="0">
              <a:spcBef>
                <a:spcPts val="600"/>
              </a:spcBef>
            </a:pPr>
            <a:r>
              <a:rPr lang="en-GB" b="1" dirty="0"/>
              <a:t>Where live attenuated flu vaccine cannot be given, it is likely that inactivated vaccine could be given instead</a:t>
            </a:r>
          </a:p>
          <a:p>
            <a:pPr marL="0" indent="0">
              <a:spcBef>
                <a:spcPts val="600"/>
              </a:spcBef>
            </a:pPr>
            <a:endParaRPr lang="en-GB" dirty="0"/>
          </a:p>
          <a:p>
            <a:pPr marL="0" indent="0">
              <a:spcBef>
                <a:spcPts val="600"/>
              </a:spcBef>
            </a:pPr>
            <a:r>
              <a:rPr lang="en-GB" dirty="0"/>
              <a:t>Where there is doubt, expert advice should be sought promptly so that the period the child is left unvaccinated is minimised</a:t>
            </a:r>
          </a:p>
          <a:p>
            <a:pPr marL="0" indent="0">
              <a:spcBef>
                <a:spcPts val="600"/>
              </a:spcBef>
            </a:pPr>
            <a:endParaRPr lang="en-GB" sz="1600" dirty="0"/>
          </a:p>
          <a:p>
            <a:pPr marL="0" indent="0">
              <a:spcBef>
                <a:spcPts val="600"/>
              </a:spcBef>
            </a:pPr>
            <a:endParaRPr lang="en-GB" sz="1600" dirty="0"/>
          </a:p>
          <a:p>
            <a:pPr marL="0" indent="0">
              <a:spcBef>
                <a:spcPts val="600"/>
              </a:spcBef>
            </a:pPr>
            <a:r>
              <a:rPr lang="en-GB" sz="1600" dirty="0">
                <a:latin typeface="Arial" charset="0"/>
                <a:ea typeface="ヒラギノ角ゴ Pro W3" charset="-128"/>
                <a:cs typeface="ヒラギノ角ゴ Pro W3" charset="-128"/>
              </a:rPr>
              <a:t>  </a:t>
            </a:r>
          </a:p>
          <a:p>
            <a:pPr marL="0" indent="0">
              <a:spcBef>
                <a:spcPts val="600"/>
              </a:spcBef>
            </a:pPr>
            <a:endParaRPr lang="en-GB" sz="1600" dirty="0">
              <a:latin typeface="Arial" charset="0"/>
              <a:ea typeface="ヒラギノ角ゴ Pro W3" charset="-128"/>
              <a:cs typeface="ヒラギノ角ゴ Pro W3" charset="-128"/>
            </a:endParaRPr>
          </a:p>
          <a:p>
            <a:pPr marL="0" indent="0">
              <a:spcBef>
                <a:spcPts val="600"/>
              </a:spcBef>
            </a:pPr>
            <a:r>
              <a:rPr lang="en-GB" sz="1600" dirty="0">
                <a:latin typeface="Arial" charset="0"/>
                <a:ea typeface="ヒラギノ角ゴ Pro W3" charset="-128"/>
                <a:cs typeface="ヒラギノ角ゴ Pro W3" charset="-128"/>
              </a:rPr>
              <a:t>							</a:t>
            </a:r>
          </a:p>
        </p:txBody>
      </p:sp>
      <p:sp>
        <p:nvSpPr>
          <p:cNvPr id="4" name="Slide Number Placeholder 3"/>
          <p:cNvSpPr>
            <a:spLocks noGrp="1"/>
          </p:cNvSpPr>
          <p:nvPr>
            <p:ph type="sldNum" sz="quarter" idx="10"/>
          </p:nvPr>
        </p:nvSpPr>
        <p:spPr>
          <a:xfrm>
            <a:off x="-2015" y="6308725"/>
            <a:ext cx="9144000" cy="549275"/>
          </a:xfrm>
        </p:spPr>
        <p:txBody>
          <a:bodyPr/>
          <a:lstStyle/>
          <a:p>
            <a:pPr>
              <a:defRPr/>
            </a:pPr>
            <a:r>
              <a:rPr lang="en-US" dirty="0"/>
              <a:t>  </a:t>
            </a:r>
            <a:fld id="{2565FA6D-D4C8-4C4C-AC4B-3269734D34D8}" type="slidenum">
              <a:rPr lang="en-US" smtClean="0"/>
              <a:pPr>
                <a:defRPr/>
              </a:pPr>
              <a:t>42</a:t>
            </a:fld>
            <a:endParaRPr lang="en-US" dirty="0"/>
          </a:p>
        </p:txBody>
      </p:sp>
      <p:sp>
        <p:nvSpPr>
          <p:cNvPr id="5" name="Footer Placeholder 4"/>
          <p:cNvSpPr>
            <a:spLocks noGrp="1"/>
          </p:cNvSpPr>
          <p:nvPr>
            <p:ph type="ftr" sz="quarter" idx="4294967295"/>
          </p:nvPr>
        </p:nvSpPr>
        <p:spPr>
          <a:xfrm>
            <a:off x="900113" y="6308725"/>
            <a:ext cx="8064375" cy="549275"/>
          </a:xfrm>
        </p:spPr>
        <p:txBody>
          <a:bodyPr/>
          <a:lstStyle/>
          <a:p>
            <a:pPr>
              <a:defRPr/>
            </a:pPr>
            <a:r>
              <a:rPr lang="en-GB" dirty="0"/>
              <a:t>The national childhood flu immunisation programme 2020/21</a:t>
            </a:r>
            <a:endParaRPr lang="en-US" dirty="0"/>
          </a:p>
        </p:txBody>
      </p:sp>
      <p:sp>
        <p:nvSpPr>
          <p:cNvPr id="6" name="Rectangle 2"/>
          <p:cNvSpPr>
            <a:spLocks noGrp="1" noChangeArrowheads="1"/>
          </p:cNvSpPr>
          <p:nvPr>
            <p:ph type="title"/>
          </p:nvPr>
        </p:nvSpPr>
        <p:spPr>
          <a:xfrm>
            <a:off x="755576" y="620688"/>
            <a:ext cx="8278688" cy="701824"/>
          </a:xfrm>
        </p:spPr>
        <p:txBody>
          <a:bodyPr wrap="square" numCol="1" compatLnSpc="1">
            <a:prstTxWarp prst="textNoShape">
              <a:avLst/>
            </a:prstTxWarp>
            <a:noAutofit/>
          </a:bodyPr>
          <a:lstStyle/>
          <a:p>
            <a:pPr>
              <a:spcBef>
                <a:spcPts val="600"/>
              </a:spcBef>
              <a:spcAft>
                <a:spcPts val="600"/>
              </a:spcAft>
            </a:pPr>
            <a:r>
              <a:rPr lang="en-GB" sz="3600" dirty="0">
                <a:latin typeface="Arial" charset="0"/>
                <a:ea typeface="ヒラギノ角ゴ Pro W3" charset="-128"/>
                <a:cs typeface="ヒラギノ角ゴ Pro W3" charset="-128"/>
              </a:rPr>
              <a:t>Contraindications to LAIV</a:t>
            </a:r>
          </a:p>
        </p:txBody>
      </p:sp>
    </p:spTree>
    <p:extLst>
      <p:ext uri="{BB962C8B-B14F-4D97-AF65-F5344CB8AC3E}">
        <p14:creationId xmlns:p14="http://schemas.microsoft.com/office/powerpoint/2010/main" val="181057631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3"/>
          <p:cNvSpPr>
            <a:spLocks noGrp="1" noChangeArrowheads="1"/>
          </p:cNvSpPr>
          <p:nvPr>
            <p:ph idx="1"/>
          </p:nvPr>
        </p:nvSpPr>
        <p:spPr>
          <a:xfrm>
            <a:off x="618257" y="1340768"/>
            <a:ext cx="7986191" cy="4824536"/>
          </a:xfrm>
        </p:spPr>
        <p:txBody>
          <a:bodyPr/>
          <a:lstStyle/>
          <a:p>
            <a:pPr marL="285750" indent="-285750">
              <a:spcBef>
                <a:spcPts val="600"/>
              </a:spcBef>
              <a:buFont typeface="Arial" pitchFamily="34" charset="0"/>
              <a:buChar char="•"/>
            </a:pPr>
            <a:r>
              <a:rPr lang="en-GB" dirty="0">
                <a:latin typeface="Arial" charset="0"/>
                <a:ea typeface="ヒラギノ角ゴ Pro W3" charset="-128"/>
                <a:cs typeface="ヒラギノ角ゴ Pro W3" charset="-128"/>
              </a:rPr>
              <a:t>confirmed anaphylactic reaction to a previous dose of flu vaccine</a:t>
            </a:r>
          </a:p>
          <a:p>
            <a:pPr marL="285750" indent="-285750">
              <a:spcBef>
                <a:spcPts val="600"/>
              </a:spcBef>
              <a:buFont typeface="Arial" pitchFamily="34" charset="0"/>
              <a:buChar char="•"/>
            </a:pPr>
            <a:r>
              <a:rPr lang="en-GB" dirty="0">
                <a:latin typeface="Arial" charset="0"/>
                <a:ea typeface="ヒラギノ角ゴ Pro W3" charset="-128"/>
                <a:cs typeface="ヒラギノ角ゴ Pro W3" charset="-128"/>
              </a:rPr>
              <a:t>confirmed anaphylactic reaction to</a:t>
            </a:r>
            <a:r>
              <a:rPr lang="en-GB" dirty="0"/>
              <a:t> a component in LAIV (eg gelatine) or residue from the manufacturing process (eg gentamicin),  except egg proteins (see subsequent slide on egg allergy) </a:t>
            </a:r>
            <a:endParaRPr lang="en-GB" dirty="0">
              <a:latin typeface="Arial" charset="0"/>
              <a:ea typeface="ヒラギノ角ゴ Pro W3" charset="-128"/>
              <a:cs typeface="ヒラギノ角ゴ Pro W3" charset="-128"/>
            </a:endParaRPr>
          </a:p>
          <a:p>
            <a:pPr marL="285750" indent="-285750">
              <a:spcBef>
                <a:spcPts val="600"/>
              </a:spcBef>
              <a:buFont typeface="Arial" pitchFamily="34" charset="0"/>
              <a:buChar char="•"/>
            </a:pPr>
            <a:r>
              <a:rPr lang="en-GB" dirty="0">
                <a:latin typeface="Arial" charset="0"/>
                <a:ea typeface="ヒラギノ角ゴ Pro W3" charset="-128"/>
                <a:cs typeface="ヒラギノ角ゴ Pro W3" charset="-128"/>
              </a:rPr>
              <a:t>clinically severely immunocompromised due to a condition or immunosuppressive therapy such as:</a:t>
            </a:r>
          </a:p>
          <a:p>
            <a:pPr lvl="4">
              <a:lnSpc>
                <a:spcPct val="90000"/>
              </a:lnSpc>
              <a:buFont typeface="Arial"/>
              <a:buChar char="•"/>
            </a:pPr>
            <a:r>
              <a:rPr lang="en-GB" sz="1800" dirty="0">
                <a:latin typeface="Arial" charset="0"/>
              </a:rPr>
              <a:t>acute and chronic leukaemias</a:t>
            </a:r>
          </a:p>
          <a:p>
            <a:pPr lvl="4">
              <a:lnSpc>
                <a:spcPct val="90000"/>
              </a:lnSpc>
              <a:buFont typeface="Arial"/>
              <a:buChar char="•"/>
            </a:pPr>
            <a:r>
              <a:rPr lang="en-GB" sz="1800" dirty="0">
                <a:latin typeface="Arial" charset="0"/>
              </a:rPr>
              <a:t>lymphoma</a:t>
            </a:r>
          </a:p>
          <a:p>
            <a:pPr lvl="4">
              <a:lnSpc>
                <a:spcPct val="90000"/>
              </a:lnSpc>
              <a:buFont typeface="Arial"/>
              <a:buChar char="•"/>
            </a:pPr>
            <a:r>
              <a:rPr lang="en-GB" sz="1800" dirty="0">
                <a:latin typeface="Arial" charset="0"/>
              </a:rPr>
              <a:t>HIV infection not on highly active antiretroviral therapy (HAART)</a:t>
            </a:r>
          </a:p>
          <a:p>
            <a:pPr lvl="4">
              <a:lnSpc>
                <a:spcPct val="90000"/>
              </a:lnSpc>
              <a:buFont typeface="Arial"/>
              <a:buChar char="•"/>
            </a:pPr>
            <a:r>
              <a:rPr lang="en-GB" sz="1800" dirty="0">
                <a:latin typeface="Arial" charset="0"/>
              </a:rPr>
              <a:t>cellular immune deficiencies</a:t>
            </a:r>
          </a:p>
          <a:p>
            <a:pPr lvl="4">
              <a:lnSpc>
                <a:spcPct val="90000"/>
              </a:lnSpc>
              <a:buFont typeface="Arial"/>
              <a:buChar char="•"/>
            </a:pPr>
            <a:r>
              <a:rPr lang="en-GB" sz="1800" dirty="0">
                <a:latin typeface="Arial" charset="0"/>
              </a:rPr>
              <a:t>high dose corticosteroids</a:t>
            </a:r>
          </a:p>
          <a:p>
            <a:pPr>
              <a:lnSpc>
                <a:spcPct val="90000"/>
              </a:lnSpc>
              <a:spcBef>
                <a:spcPts val="600"/>
              </a:spcBef>
              <a:buFont typeface="Arial"/>
              <a:buChar char="•"/>
            </a:pPr>
            <a:r>
              <a:rPr lang="en-GB" dirty="0">
                <a:latin typeface="Arial" charset="0"/>
                <a:ea typeface="ヒラギノ角ゴ Pro W3" charset="-128"/>
                <a:cs typeface="ヒラギノ角ゴ Pro W3" charset="-128"/>
              </a:rPr>
              <a:t>receiving salicylate therapy </a:t>
            </a:r>
          </a:p>
          <a:p>
            <a:pPr>
              <a:lnSpc>
                <a:spcPct val="90000"/>
              </a:lnSpc>
              <a:spcBef>
                <a:spcPts val="600"/>
              </a:spcBef>
              <a:buFont typeface="Arial"/>
              <a:buChar char="•"/>
            </a:pPr>
            <a:r>
              <a:rPr lang="en-GB" dirty="0">
                <a:latin typeface="Arial" charset="0"/>
                <a:ea typeface="ヒラギノ角ゴ Pro W3" charset="-128"/>
                <a:cs typeface="ヒラギノ角ゴ Pro W3" charset="-128"/>
              </a:rPr>
              <a:t>known to be pregnant</a:t>
            </a:r>
          </a:p>
          <a:p>
            <a:pPr marL="0" indent="0">
              <a:lnSpc>
                <a:spcPct val="90000"/>
              </a:lnSpc>
              <a:spcBef>
                <a:spcPts val="600"/>
              </a:spcBef>
            </a:pPr>
            <a:endParaRPr lang="en-GB" sz="1050" dirty="0">
              <a:latin typeface="Arial" charset="0"/>
              <a:ea typeface="ヒラギノ角ゴ Pro W3" charset="-128"/>
              <a:cs typeface="ヒラギノ角ゴ Pro W3" charset="-128"/>
            </a:endParaRPr>
          </a:p>
          <a:p>
            <a:pPr marL="0" indent="0">
              <a:lnSpc>
                <a:spcPct val="90000"/>
              </a:lnSpc>
              <a:spcBef>
                <a:spcPts val="600"/>
              </a:spcBef>
            </a:pPr>
            <a:r>
              <a:rPr lang="en-GB" sz="1600" dirty="0">
                <a:latin typeface="Arial" charset="0"/>
                <a:ea typeface="ヒラギノ角ゴ Pro W3" charset="-128"/>
                <a:cs typeface="ヒラギノ角ゴ Pro W3" charset="-128"/>
              </a:rPr>
              <a:t>Also contraindications for children with acute and </a:t>
            </a:r>
            <a:r>
              <a:rPr lang="en-GB" sz="1600" dirty="0"/>
              <a:t>severe asthma - see next slide</a:t>
            </a:r>
            <a:endParaRPr lang="en-GB" sz="1600" dirty="0">
              <a:latin typeface="Arial" charset="0"/>
              <a:ea typeface="ヒラギノ角ゴ Pro W3" charset="-128"/>
              <a:cs typeface="ヒラギノ角ゴ Pro W3" charset="-128"/>
            </a:endParaRPr>
          </a:p>
          <a:p>
            <a:pPr>
              <a:lnSpc>
                <a:spcPct val="90000"/>
              </a:lnSpc>
              <a:spcBef>
                <a:spcPts val="600"/>
              </a:spcBef>
              <a:buFont typeface="Arial"/>
              <a:buChar char="•"/>
            </a:pPr>
            <a:endParaRPr lang="en-GB" sz="1600" dirty="0">
              <a:latin typeface="Arial" charset="0"/>
              <a:ea typeface="ヒラギノ角ゴ Pro W3" charset="-128"/>
              <a:cs typeface="ヒラギノ角ゴ Pro W3" charset="-128"/>
            </a:endParaRPr>
          </a:p>
        </p:txBody>
      </p:sp>
      <p:sp>
        <p:nvSpPr>
          <p:cNvPr id="4" name="Footer Placeholder 4"/>
          <p:cNvSpPr>
            <a:spLocks noGrp="1"/>
          </p:cNvSpPr>
          <p:nvPr>
            <p:ph type="ftr" sz="quarter" idx="4294967295"/>
          </p:nvPr>
        </p:nvSpPr>
        <p:spPr>
          <a:xfrm>
            <a:off x="900113" y="6308725"/>
            <a:ext cx="8064375" cy="549275"/>
          </a:xfrm>
        </p:spPr>
        <p:txBody>
          <a:bodyPr/>
          <a:lstStyle/>
          <a:p>
            <a:pPr>
              <a:defRPr/>
            </a:pPr>
            <a:r>
              <a:rPr lang="en-GB" dirty="0"/>
              <a:t>The national childhood flu immunisation programme 2014/15</a:t>
            </a:r>
            <a:endParaRPr lang="en-US" dirty="0"/>
          </a:p>
        </p:txBody>
      </p:sp>
      <p:sp>
        <p:nvSpPr>
          <p:cNvPr id="5" name="Rectangle 2"/>
          <p:cNvSpPr txBox="1">
            <a:spLocks noChangeArrowheads="1"/>
          </p:cNvSpPr>
          <p:nvPr/>
        </p:nvSpPr>
        <p:spPr>
          <a:xfrm>
            <a:off x="618257" y="515566"/>
            <a:ext cx="8278688" cy="648072"/>
          </a:xfrm>
          <a:prstGeom prst="rect">
            <a:avLst/>
          </a:prstGeom>
        </p:spPr>
        <p:txBody>
          <a:bodyPr vert="horz" wrap="square" lIns="0" tIns="0" rIns="0" bIns="0" numCol="1" rtlCol="0" anchor="t" anchorCtr="0" compatLnSpc="1">
            <a:prstTxWarp prst="textNoShape">
              <a:avLst/>
            </a:prstTxWarp>
            <a:noAutofit/>
          </a:bodyPr>
          <a:lstStyle/>
          <a:p>
            <a:pPr marL="0" marR="0" lvl="0" indent="0" algn="l" defTabSz="914400" rtl="0" eaLnBrk="0" fontAlgn="base" latinLnBrk="0" hangingPunct="0">
              <a:lnSpc>
                <a:spcPct val="100000"/>
              </a:lnSpc>
              <a:spcBef>
                <a:spcPts val="600"/>
              </a:spcBef>
              <a:spcAft>
                <a:spcPts val="600"/>
              </a:spcAft>
              <a:buClrTx/>
              <a:buSzTx/>
              <a:buFontTx/>
              <a:buNone/>
              <a:tabLst/>
              <a:defRPr/>
            </a:pPr>
            <a:r>
              <a:rPr kumimoji="0" lang="en-GB" sz="3600" b="0" i="0" u="none" strike="noStrike" kern="1200" cap="none" spc="-150" normalizeH="0" baseline="0" noProof="0" dirty="0">
                <a:ln>
                  <a:noFill/>
                </a:ln>
                <a:solidFill>
                  <a:srgbClr val="00AE9E"/>
                </a:solidFill>
                <a:effectLst/>
                <a:uLnTx/>
                <a:uFillTx/>
                <a:latin typeface="Arial" charset="0"/>
                <a:ea typeface="ヒラギノ角ゴ Pro W3" charset="-128"/>
                <a:cs typeface="ヒラギノ角ゴ Pro W3" charset="-128"/>
              </a:rPr>
              <a:t>Contraindications</a:t>
            </a:r>
            <a:r>
              <a:rPr kumimoji="0" lang="en-GB" sz="3600" b="0" i="0" u="none" strike="noStrike" kern="1200" cap="none" spc="-150" normalizeH="0" noProof="0" dirty="0">
                <a:ln>
                  <a:noFill/>
                </a:ln>
                <a:solidFill>
                  <a:srgbClr val="00AE9E"/>
                </a:solidFill>
                <a:effectLst/>
                <a:uLnTx/>
                <a:uFillTx/>
                <a:latin typeface="Arial" charset="0"/>
                <a:ea typeface="ヒラギノ角ゴ Pro W3" charset="-128"/>
                <a:cs typeface="ヒラギノ角ゴ Pro W3" charset="-128"/>
              </a:rPr>
              <a:t> to LAIV</a:t>
            </a:r>
            <a:endParaRPr kumimoji="0" lang="en-GB" sz="3200" b="0" i="0" u="none" strike="noStrike" kern="1200" cap="none" spc="-150" normalizeH="0" baseline="0" noProof="0" dirty="0">
              <a:ln>
                <a:noFill/>
              </a:ln>
              <a:solidFill>
                <a:srgbClr val="00AE9E"/>
              </a:solidFill>
              <a:effectLst/>
              <a:uLnTx/>
              <a:uFillTx/>
              <a:latin typeface="Arial" charset="0"/>
              <a:ea typeface="ヒラギノ角ゴ Pro W3" charset="-128"/>
              <a:cs typeface="ヒラギノ角ゴ Pro W3" charset="-128"/>
            </a:endParaRPr>
          </a:p>
        </p:txBody>
      </p:sp>
      <p:sp>
        <p:nvSpPr>
          <p:cNvPr id="7" name="Slide Number Placeholder 3"/>
          <p:cNvSpPr>
            <a:spLocks noGrp="1"/>
          </p:cNvSpPr>
          <p:nvPr>
            <p:ph type="sldNum" sz="quarter" idx="10"/>
          </p:nvPr>
        </p:nvSpPr>
        <p:spPr>
          <a:xfrm>
            <a:off x="-2015" y="6308725"/>
            <a:ext cx="9144000" cy="549275"/>
          </a:xfrm>
        </p:spPr>
        <p:txBody>
          <a:bodyPr/>
          <a:lstStyle/>
          <a:p>
            <a:pPr>
              <a:defRPr/>
            </a:pPr>
            <a:r>
              <a:rPr lang="en-US" dirty="0"/>
              <a:t>  </a:t>
            </a:r>
            <a:fld id="{2565FA6D-D4C8-4C4C-AC4B-3269734D34D8}" type="slidenum">
              <a:rPr lang="en-US" smtClean="0"/>
              <a:pPr>
                <a:defRPr/>
              </a:pPr>
              <a:t>43</a:t>
            </a:fld>
            <a:endParaRPr lang="en-US" dirty="0"/>
          </a:p>
        </p:txBody>
      </p:sp>
      <p:sp>
        <p:nvSpPr>
          <p:cNvPr id="9" name="Footer Placeholder 4"/>
          <p:cNvSpPr txBox="1">
            <a:spLocks/>
          </p:cNvSpPr>
          <p:nvPr/>
        </p:nvSpPr>
        <p:spPr>
          <a:xfrm>
            <a:off x="899592" y="6308725"/>
            <a:ext cx="8064375" cy="549275"/>
          </a:xfrm>
          <a:prstGeom prst="rect">
            <a:avLst/>
          </a:prstGeom>
        </p:spPr>
        <p:txBody>
          <a:bodyPr vert="horz" lIns="0" tIns="0" rIns="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chemeClr val="bg1"/>
              </a:solidFill>
              <a:effectLst/>
              <a:uLnTx/>
              <a:uFillTx/>
              <a:latin typeface="Arial" pitchFamily="34" charset="0"/>
              <a:ea typeface="+mn-ea"/>
              <a:cs typeface="+mn-cs"/>
            </a:endParaRPr>
          </a:p>
        </p:txBody>
      </p:sp>
      <p:sp>
        <p:nvSpPr>
          <p:cNvPr id="8" name="Footer Placeholder 4"/>
          <p:cNvSpPr txBox="1">
            <a:spLocks/>
          </p:cNvSpPr>
          <p:nvPr/>
        </p:nvSpPr>
        <p:spPr>
          <a:xfrm>
            <a:off x="827584" y="6308725"/>
            <a:ext cx="8064375" cy="549275"/>
          </a:xfrm>
          <a:prstGeom prst="rect">
            <a:avLst/>
          </a:prstGeom>
        </p:spPr>
        <p:txBody>
          <a:bodyPr vert="horz" lIns="0" tIns="0" rIns="0" bIns="0" rtlCol="0" anchor="ctr"/>
          <a:lstStyle>
            <a:defPPr>
              <a:defRPr lang="en-US"/>
            </a:defPPr>
            <a:lvl1pPr algn="l" rtl="0" fontAlgn="auto">
              <a:spcBef>
                <a:spcPts val="0"/>
              </a:spcBef>
              <a:spcAft>
                <a:spcPts val="0"/>
              </a:spcAft>
              <a:defRPr sz="1200" kern="1200" baseline="0">
                <a:solidFill>
                  <a:schemeClr val="bg1"/>
                </a:solidFill>
                <a:latin typeface="Arial" pitchFamily="34" charset="0"/>
                <a:ea typeface="+mn-ea"/>
                <a:cs typeface="+mn-cs"/>
              </a:defRPr>
            </a:lvl1pPr>
            <a:lvl2pPr marL="4572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2pPr>
            <a:lvl3pPr marL="9144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3pPr>
            <a:lvl4pPr marL="13716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4pPr>
            <a:lvl5pPr marL="18288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5pPr>
            <a:lvl6pPr marL="22860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6pPr>
            <a:lvl7pPr marL="27432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7pPr>
            <a:lvl8pPr marL="32004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8pPr>
            <a:lvl9pPr marL="36576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9pPr>
          </a:lstStyle>
          <a:p>
            <a:pPr>
              <a:defRPr/>
            </a:pPr>
            <a:r>
              <a:rPr lang="en-GB" dirty="0">
                <a:ea typeface="ヒラギノ角ゴ Pro W3" charset="-128"/>
                <a:cs typeface="ヒラギノ角ゴ Pro W3" charset="-128"/>
              </a:rPr>
              <a:t>The national childhood flu immunisation programme 2020/21</a:t>
            </a:r>
            <a:endParaRPr lang="en-US" dirty="0">
              <a:solidFill>
                <a:prstClr val="white"/>
              </a:solidFill>
            </a:endParaRPr>
          </a:p>
        </p:txBody>
      </p:sp>
    </p:spTree>
    <p:extLst>
      <p:ext uri="{BB962C8B-B14F-4D97-AF65-F5344CB8AC3E}">
        <p14:creationId xmlns:p14="http://schemas.microsoft.com/office/powerpoint/2010/main" val="406769446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620688"/>
            <a:ext cx="8028000" cy="648072"/>
          </a:xfrm>
        </p:spPr>
        <p:txBody>
          <a:bodyPr>
            <a:normAutofit fontScale="90000"/>
          </a:bodyPr>
          <a:lstStyle/>
          <a:p>
            <a:r>
              <a:rPr lang="en-GB" dirty="0"/>
              <a:t>Acute and severe asthma</a:t>
            </a:r>
            <a:br>
              <a:rPr lang="en-GB" b="1" dirty="0"/>
            </a:br>
            <a:endParaRPr lang="en-GB" dirty="0"/>
          </a:p>
        </p:txBody>
      </p:sp>
      <p:sp>
        <p:nvSpPr>
          <p:cNvPr id="3" name="Content Placeholder 2"/>
          <p:cNvSpPr>
            <a:spLocks noGrp="1"/>
          </p:cNvSpPr>
          <p:nvPr>
            <p:ph idx="1"/>
          </p:nvPr>
        </p:nvSpPr>
        <p:spPr>
          <a:xfrm>
            <a:off x="539552" y="1484783"/>
            <a:ext cx="7848872" cy="4823941"/>
          </a:xfrm>
        </p:spPr>
        <p:txBody>
          <a:bodyPr/>
          <a:lstStyle/>
          <a:p>
            <a:pPr>
              <a:buFont typeface="Arial" panose="020B0604020202020204" pitchFamily="34" charset="0"/>
              <a:buChar char="•"/>
            </a:pPr>
            <a:r>
              <a:rPr lang="en-GB" sz="1600" dirty="0"/>
              <a:t>children with asthma on </a:t>
            </a:r>
            <a:r>
              <a:rPr lang="en-GB" sz="1600" u="sng" dirty="0"/>
              <a:t>inhaled</a:t>
            </a:r>
            <a:r>
              <a:rPr lang="en-GB" sz="1600" dirty="0"/>
              <a:t> corticosteroids may safely be given LAIV irrespective of the dose prescribed</a:t>
            </a:r>
            <a:endParaRPr lang="en-GB" sz="1400" b="1" dirty="0"/>
          </a:p>
          <a:p>
            <a:pPr marL="285750" indent="-285750">
              <a:buFont typeface="Arial" panose="020B0604020202020204" pitchFamily="34" charset="0"/>
              <a:buChar char="•"/>
            </a:pPr>
            <a:r>
              <a:rPr lang="en-GB" sz="1600" dirty="0"/>
              <a:t>LAIV is not recommended for children and adolescents </a:t>
            </a:r>
            <a:r>
              <a:rPr lang="en-GB" sz="1600" u="sng" dirty="0"/>
              <a:t>currently experiencing an acute exacerbation of symptoms </a:t>
            </a:r>
            <a:r>
              <a:rPr lang="en-GB" sz="1600" dirty="0"/>
              <a:t>including                                                            	- those who have had increased wheezing and/or                                      	- needed additional bronchodilator treatment in the previous 72 hours</a:t>
            </a:r>
          </a:p>
          <a:p>
            <a:pPr marL="0" indent="0"/>
            <a:r>
              <a:rPr lang="en-GB" sz="1600" dirty="0"/>
              <a:t>      Such children should be offered a suitable inactivated influenza vaccine to            	avoid a delay in protection</a:t>
            </a:r>
          </a:p>
          <a:p>
            <a:pPr>
              <a:buFont typeface="Arial" panose="020B0604020202020204" pitchFamily="34" charset="0"/>
              <a:buChar char="•"/>
            </a:pPr>
            <a:r>
              <a:rPr lang="en-GB" sz="1600" dirty="0"/>
              <a:t>children who require </a:t>
            </a:r>
            <a:r>
              <a:rPr lang="en-GB" sz="1600" u="sng" dirty="0"/>
              <a:t>regular oral steroids for maintenance of asthma control</a:t>
            </a:r>
            <a:r>
              <a:rPr lang="en-GB" sz="1600" dirty="0"/>
              <a:t>, or </a:t>
            </a:r>
            <a:r>
              <a:rPr lang="en-GB" sz="1600" u="sng" dirty="0"/>
              <a:t>have previously required intensive care for asthma exacerbation </a:t>
            </a:r>
            <a:r>
              <a:rPr lang="en-GB" sz="1600" dirty="0"/>
              <a:t>should only be given LAIV on the advice of their specialist          </a:t>
            </a:r>
          </a:p>
          <a:p>
            <a:pPr marL="0" indent="0"/>
            <a:r>
              <a:rPr lang="en-GB" sz="1600" dirty="0"/>
              <a:t>       As these children may be at higher risk from influenza infection, those who         	cannot receive LAIV should receive a suitable inactivated influenza vaccine</a:t>
            </a:r>
          </a:p>
          <a:p>
            <a:endParaRPr lang="en-GB" sz="100" dirty="0"/>
          </a:p>
          <a:p>
            <a:r>
              <a:rPr lang="en-GB" sz="1100" dirty="0"/>
              <a:t>Children with significant asthma and aged under nine years who have not been previously vaccinated against influenza will require a second dose (of either LAIV or inactivated vaccine as appropriate).</a:t>
            </a:r>
            <a:endParaRPr lang="en-GB" sz="1050" dirty="0"/>
          </a:p>
        </p:txBody>
      </p:sp>
      <p:sp>
        <p:nvSpPr>
          <p:cNvPr id="4" name="Slide Number Placeholder 3"/>
          <p:cNvSpPr>
            <a:spLocks noGrp="1"/>
          </p:cNvSpPr>
          <p:nvPr>
            <p:ph type="sldNum" sz="quarter" idx="10"/>
          </p:nvPr>
        </p:nvSpPr>
        <p:spPr/>
        <p:txBody>
          <a:bodyPr/>
          <a:lstStyle/>
          <a:p>
            <a:pPr>
              <a:defRPr/>
            </a:pPr>
            <a:r>
              <a:rPr lang="en-US" dirty="0"/>
              <a:t>  </a:t>
            </a:r>
            <a:fld id="{2565FA6D-D4C8-4C4C-AC4B-3269734D34D8}" type="slidenum">
              <a:rPr lang="en-US" smtClean="0"/>
              <a:pPr>
                <a:defRPr/>
              </a:pPr>
              <a:t>44</a:t>
            </a:fld>
            <a:endParaRPr lang="en-US" dirty="0"/>
          </a:p>
        </p:txBody>
      </p:sp>
      <p:sp>
        <p:nvSpPr>
          <p:cNvPr id="6" name="Footer Placeholder 4"/>
          <p:cNvSpPr txBox="1">
            <a:spLocks/>
          </p:cNvSpPr>
          <p:nvPr/>
        </p:nvSpPr>
        <p:spPr>
          <a:xfrm>
            <a:off x="900113" y="6308725"/>
            <a:ext cx="8064375" cy="549275"/>
          </a:xfrm>
          <a:prstGeom prst="rect">
            <a:avLst/>
          </a:prstGeom>
        </p:spPr>
        <p:txBody>
          <a:bodyPr vert="horz" lIns="0" tIns="0" rIns="0" bIns="0" rtlCol="0" anchor="ctr"/>
          <a:lstStyle>
            <a:defPPr>
              <a:defRPr lang="en-US"/>
            </a:defPPr>
            <a:lvl1pPr algn="l" rtl="0" fontAlgn="auto">
              <a:spcBef>
                <a:spcPts val="0"/>
              </a:spcBef>
              <a:spcAft>
                <a:spcPts val="0"/>
              </a:spcAft>
              <a:defRPr sz="1200" kern="1200" baseline="0">
                <a:solidFill>
                  <a:schemeClr val="bg1"/>
                </a:solidFill>
                <a:latin typeface="Arial" pitchFamily="34" charset="0"/>
                <a:ea typeface="+mn-ea"/>
                <a:cs typeface="+mn-cs"/>
              </a:defRPr>
            </a:lvl1pPr>
            <a:lvl2pPr marL="4572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2pPr>
            <a:lvl3pPr marL="9144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3pPr>
            <a:lvl4pPr marL="13716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4pPr>
            <a:lvl5pPr marL="18288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5pPr>
            <a:lvl6pPr marL="22860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6pPr>
            <a:lvl7pPr marL="27432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7pPr>
            <a:lvl8pPr marL="32004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8pPr>
            <a:lvl9pPr marL="36576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9pPr>
          </a:lstStyle>
          <a:p>
            <a:pPr>
              <a:defRPr/>
            </a:pPr>
            <a:r>
              <a:rPr lang="en-GB" dirty="0"/>
              <a:t>The national childhood flu immunisation programme 2020/21 </a:t>
            </a:r>
            <a:endParaRPr lang="en-US" dirty="0"/>
          </a:p>
        </p:txBody>
      </p:sp>
    </p:spTree>
    <p:extLst>
      <p:ext uri="{BB962C8B-B14F-4D97-AF65-F5344CB8AC3E}">
        <p14:creationId xmlns:p14="http://schemas.microsoft.com/office/powerpoint/2010/main" val="289570612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Egg allergy</a:t>
            </a:r>
          </a:p>
        </p:txBody>
      </p:sp>
      <p:sp>
        <p:nvSpPr>
          <p:cNvPr id="3" name="Content Placeholder 2"/>
          <p:cNvSpPr>
            <a:spLocks noGrp="1"/>
          </p:cNvSpPr>
          <p:nvPr>
            <p:ph idx="1"/>
          </p:nvPr>
        </p:nvSpPr>
        <p:spPr>
          <a:xfrm>
            <a:off x="611560" y="1484784"/>
            <a:ext cx="8028000" cy="4752528"/>
          </a:xfrm>
        </p:spPr>
        <p:txBody>
          <a:bodyPr/>
          <a:lstStyle/>
          <a:p>
            <a:pPr>
              <a:buFont typeface="Arial" panose="020B0604020202020204" pitchFamily="34" charset="0"/>
              <a:buChar char="•"/>
            </a:pPr>
            <a:r>
              <a:rPr lang="en-US" sz="1600" dirty="0"/>
              <a:t>children with an egg allergy (</a:t>
            </a:r>
            <a:r>
              <a:rPr lang="en-US" sz="1600" dirty="0" err="1"/>
              <a:t>i</a:t>
            </a:r>
            <a:r>
              <a:rPr lang="en-GB" sz="1600" dirty="0" err="1"/>
              <a:t>ncluding</a:t>
            </a:r>
            <a:r>
              <a:rPr lang="en-GB" sz="1600" dirty="0"/>
              <a:t> those with previous anaphylaxis to egg) </a:t>
            </a:r>
            <a:r>
              <a:rPr lang="en-US" sz="1600" dirty="0"/>
              <a:t>can be safely vaccinated with LAIV in any setting (including primary care and schools)</a:t>
            </a:r>
          </a:p>
          <a:p>
            <a:pPr>
              <a:buFont typeface="Arial" panose="020B0604020202020204" pitchFamily="34" charset="0"/>
              <a:buChar char="•"/>
            </a:pPr>
            <a:r>
              <a:rPr lang="en-GB" sz="1600" dirty="0"/>
              <a:t>children who have required </a:t>
            </a:r>
            <a:r>
              <a:rPr lang="en-GB" sz="1600" b="1" dirty="0"/>
              <a:t>admission to intensive care for a previous severe anaphylaxis to egg </a:t>
            </a:r>
            <a:r>
              <a:rPr lang="en-GB" sz="1600" dirty="0"/>
              <a:t>should be given LAIV in the hospital setting</a:t>
            </a:r>
            <a:endParaRPr lang="en-US" sz="1600" dirty="0"/>
          </a:p>
          <a:p>
            <a:pPr>
              <a:buFont typeface="Arial" panose="020B0604020202020204" pitchFamily="34" charset="0"/>
              <a:buChar char="•"/>
            </a:pPr>
            <a:r>
              <a:rPr lang="en-US" sz="1600" dirty="0"/>
              <a:t>children with both egg allergy and a clinical risk factor that contraindicate LAIV (eg immunosuppression) should be offered an* inactivated flu vaccine with a very low ovalbumin content (less than 0.12μg/ml)</a:t>
            </a:r>
          </a:p>
          <a:p>
            <a:pPr>
              <a:buFont typeface="Arial" panose="020B0604020202020204" pitchFamily="34" charset="0"/>
              <a:buChar char="•"/>
            </a:pPr>
            <a:r>
              <a:rPr lang="en-GB" sz="1600" dirty="0"/>
              <a:t>children over age nine years with egg allergy can also be given the quadrivalent inactivated egg-free vaccine, Flucelvax Tetra (QIVc)</a:t>
            </a:r>
          </a:p>
          <a:p>
            <a:pPr>
              <a:buFont typeface="Arial" panose="020B0604020202020204" pitchFamily="34" charset="0"/>
              <a:buChar char="•"/>
            </a:pPr>
            <a:r>
              <a:rPr lang="en-GB" sz="1600" dirty="0"/>
              <a:t>egg-allergic children with asthma can receive LAIV if their asthma is well-controlled (see previous slide on severe asthma)</a:t>
            </a:r>
          </a:p>
          <a:p>
            <a:pPr>
              <a:buFont typeface="Arial" panose="020B0604020202020204" pitchFamily="34" charset="0"/>
              <a:buChar char="•"/>
            </a:pPr>
            <a:endParaRPr lang="en-GB" sz="800" dirty="0">
              <a:solidFill>
                <a:srgbClr val="000000"/>
              </a:solidFill>
              <a:ea typeface="Times New Roman"/>
              <a:cs typeface="Frutiger 45 Light"/>
            </a:endParaRPr>
          </a:p>
          <a:p>
            <a:pPr marL="0" indent="0"/>
            <a:r>
              <a:rPr lang="en-US" sz="1400" dirty="0"/>
              <a:t>*Children in a clinical risk group and aged under nine years who have not been previously vaccinated against influenza will require a second dose whether given LAIV or inactivated vaccine </a:t>
            </a:r>
            <a:endParaRPr lang="en-GB" sz="1400" dirty="0"/>
          </a:p>
          <a:p>
            <a:endParaRPr lang="en-GB" sz="1600" dirty="0"/>
          </a:p>
        </p:txBody>
      </p:sp>
      <p:sp>
        <p:nvSpPr>
          <p:cNvPr id="4" name="Slide Number Placeholder 3"/>
          <p:cNvSpPr>
            <a:spLocks noGrp="1"/>
          </p:cNvSpPr>
          <p:nvPr>
            <p:ph type="sldNum" sz="quarter" idx="10"/>
          </p:nvPr>
        </p:nvSpPr>
        <p:spPr/>
        <p:txBody>
          <a:bodyPr/>
          <a:lstStyle/>
          <a:p>
            <a:pPr>
              <a:defRPr/>
            </a:pPr>
            <a:r>
              <a:rPr lang="en-US" dirty="0"/>
              <a:t>  </a:t>
            </a:r>
            <a:fld id="{2565FA6D-D4C8-4C4C-AC4B-3269734D34D8}" type="slidenum">
              <a:rPr lang="en-US" smtClean="0"/>
              <a:pPr>
                <a:defRPr/>
              </a:pPr>
              <a:t>45</a:t>
            </a:fld>
            <a:endParaRPr lang="en-US" dirty="0"/>
          </a:p>
        </p:txBody>
      </p:sp>
      <p:sp>
        <p:nvSpPr>
          <p:cNvPr id="5" name="Footer Placeholder 4"/>
          <p:cNvSpPr txBox="1">
            <a:spLocks/>
          </p:cNvSpPr>
          <p:nvPr/>
        </p:nvSpPr>
        <p:spPr>
          <a:xfrm>
            <a:off x="900113" y="6308725"/>
            <a:ext cx="8064375" cy="549275"/>
          </a:xfrm>
          <a:prstGeom prst="rect">
            <a:avLst/>
          </a:prstGeom>
        </p:spPr>
        <p:txBody>
          <a:bodyPr vert="horz" lIns="0" tIns="0" rIns="0" bIns="0" rtlCol="0" anchor="ctr"/>
          <a:lstStyle>
            <a:defPPr>
              <a:defRPr lang="en-US"/>
            </a:defPPr>
            <a:lvl1pPr algn="l" rtl="0" fontAlgn="auto">
              <a:spcBef>
                <a:spcPts val="0"/>
              </a:spcBef>
              <a:spcAft>
                <a:spcPts val="0"/>
              </a:spcAft>
              <a:defRPr sz="1200" kern="1200" baseline="0">
                <a:solidFill>
                  <a:schemeClr val="bg1"/>
                </a:solidFill>
                <a:latin typeface="Arial" pitchFamily="34" charset="0"/>
                <a:ea typeface="+mn-ea"/>
                <a:cs typeface="+mn-cs"/>
              </a:defRPr>
            </a:lvl1pPr>
            <a:lvl2pPr marL="4572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2pPr>
            <a:lvl3pPr marL="9144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3pPr>
            <a:lvl4pPr marL="13716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4pPr>
            <a:lvl5pPr marL="18288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5pPr>
            <a:lvl6pPr marL="22860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6pPr>
            <a:lvl7pPr marL="27432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7pPr>
            <a:lvl8pPr marL="32004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8pPr>
            <a:lvl9pPr marL="36576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9pPr>
          </a:lstStyle>
          <a:p>
            <a:pPr>
              <a:defRPr/>
            </a:pPr>
            <a:r>
              <a:rPr lang="en-GB" dirty="0"/>
              <a:t>The national childhood flu immunisation programme 2020/21</a:t>
            </a:r>
            <a:endParaRPr lang="en-US" dirty="0"/>
          </a:p>
        </p:txBody>
      </p:sp>
    </p:spTree>
    <p:extLst>
      <p:ext uri="{BB962C8B-B14F-4D97-AF65-F5344CB8AC3E}">
        <p14:creationId xmlns:p14="http://schemas.microsoft.com/office/powerpoint/2010/main" val="5893270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3"/>
          <p:cNvSpPr>
            <a:spLocks noGrp="1" noChangeArrowheads="1"/>
          </p:cNvSpPr>
          <p:nvPr>
            <p:ph idx="1"/>
          </p:nvPr>
        </p:nvSpPr>
        <p:spPr>
          <a:xfrm>
            <a:off x="683568" y="1484784"/>
            <a:ext cx="7560840" cy="3960440"/>
          </a:xfrm>
        </p:spPr>
        <p:txBody>
          <a:bodyPr/>
          <a:lstStyle/>
          <a:p>
            <a:pPr>
              <a:lnSpc>
                <a:spcPct val="90000"/>
              </a:lnSpc>
              <a:spcBef>
                <a:spcPct val="0"/>
              </a:spcBef>
            </a:pPr>
            <a:r>
              <a:rPr lang="en-GB" sz="1600" dirty="0">
                <a:latin typeface="Arial" charset="0"/>
                <a:ea typeface="ヒラギノ角ゴ Pro W3" charset="-128"/>
                <a:cs typeface="ヒラギノ角ゴ Pro W3" charset="-128"/>
              </a:rPr>
              <a:t>Acute severe febrile illness:</a:t>
            </a:r>
          </a:p>
          <a:p>
            <a:pPr marL="358775" lvl="1" indent="-358775">
              <a:lnSpc>
                <a:spcPct val="90000"/>
              </a:lnSpc>
              <a:spcBef>
                <a:spcPct val="0"/>
              </a:spcBef>
              <a:buSzPct val="60000"/>
              <a:buFont typeface="Arial" panose="020B0604020202020204" pitchFamily="34" charset="0"/>
              <a:buChar char="•"/>
            </a:pPr>
            <a:r>
              <a:rPr lang="en-GB" sz="1600" dirty="0">
                <a:latin typeface="Arial" charset="0"/>
              </a:rPr>
              <a:t>defer until recovered</a:t>
            </a:r>
          </a:p>
          <a:p>
            <a:pPr lvl="1">
              <a:lnSpc>
                <a:spcPct val="90000"/>
              </a:lnSpc>
              <a:spcBef>
                <a:spcPct val="0"/>
              </a:spcBef>
              <a:buSzPct val="60000"/>
              <a:buFont typeface="Courier New" charset="0"/>
              <a:buNone/>
            </a:pPr>
            <a:endParaRPr lang="en-GB" sz="1600" dirty="0">
              <a:latin typeface="Arial" charset="0"/>
            </a:endParaRPr>
          </a:p>
          <a:p>
            <a:pPr>
              <a:lnSpc>
                <a:spcPct val="90000"/>
              </a:lnSpc>
              <a:spcBef>
                <a:spcPct val="0"/>
              </a:spcBef>
            </a:pPr>
            <a:r>
              <a:rPr lang="en-GB" sz="1600" dirty="0">
                <a:latin typeface="Arial" charset="0"/>
                <a:ea typeface="ヒラギノ角ゴ Pro W3" charset="-128"/>
                <a:cs typeface="ヒラギノ角ゴ Pro W3" charset="-128"/>
              </a:rPr>
              <a:t>Heavy nasal congestion:</a:t>
            </a:r>
          </a:p>
          <a:p>
            <a:pPr marL="361950" lvl="1" indent="-361950">
              <a:lnSpc>
                <a:spcPct val="90000"/>
              </a:lnSpc>
              <a:spcBef>
                <a:spcPct val="0"/>
              </a:spcBef>
              <a:buSzPct val="60000"/>
              <a:buFont typeface="Arial" panose="020B0604020202020204" pitchFamily="34" charset="0"/>
              <a:buChar char="•"/>
            </a:pPr>
            <a:r>
              <a:rPr lang="en-GB" sz="1600" dirty="0">
                <a:latin typeface="Arial" charset="0"/>
              </a:rPr>
              <a:t>defer until resolved or, if the child is in an at-risk group, consider inactivated flu vaccine to avoid delaying protection</a:t>
            </a:r>
          </a:p>
          <a:p>
            <a:pPr lvl="1">
              <a:lnSpc>
                <a:spcPct val="90000"/>
              </a:lnSpc>
              <a:spcBef>
                <a:spcPct val="0"/>
              </a:spcBef>
              <a:buSzPct val="60000"/>
            </a:pPr>
            <a:endParaRPr lang="en-GB" sz="1600" dirty="0">
              <a:latin typeface="Arial" charset="0"/>
            </a:endParaRPr>
          </a:p>
          <a:p>
            <a:pPr>
              <a:lnSpc>
                <a:spcPct val="90000"/>
              </a:lnSpc>
              <a:spcBef>
                <a:spcPct val="0"/>
              </a:spcBef>
            </a:pPr>
            <a:endParaRPr lang="en-GB" sz="1600" dirty="0">
              <a:latin typeface="Arial" charset="0"/>
              <a:ea typeface="ヒラギノ角ゴ Pro W3" charset="-128"/>
              <a:cs typeface="ヒラギノ角ゴ Pro W3" charset="-128"/>
            </a:endParaRPr>
          </a:p>
          <a:p>
            <a:pPr>
              <a:lnSpc>
                <a:spcPct val="90000"/>
              </a:lnSpc>
              <a:spcBef>
                <a:spcPct val="0"/>
              </a:spcBef>
            </a:pPr>
            <a:r>
              <a:rPr lang="en-GB" sz="1600" dirty="0">
                <a:latin typeface="Arial" charset="0"/>
                <a:ea typeface="ヒラギノ角ゴ Pro W3" charset="-128"/>
                <a:cs typeface="ヒラギノ角ゴ Pro W3" charset="-128"/>
              </a:rPr>
              <a:t>Use with antiviral agents against flu:</a:t>
            </a:r>
          </a:p>
          <a:p>
            <a:pPr>
              <a:lnSpc>
                <a:spcPct val="90000"/>
              </a:lnSpc>
              <a:spcBef>
                <a:spcPct val="0"/>
              </a:spcBef>
            </a:pPr>
            <a:endParaRPr lang="en-GB" sz="1600" dirty="0">
              <a:latin typeface="Arial" charset="0"/>
              <a:ea typeface="ヒラギノ角ゴ Pro W3" charset="-128"/>
              <a:cs typeface="ヒラギノ角ゴ Pro W3" charset="-128"/>
            </a:endParaRPr>
          </a:p>
          <a:p>
            <a:pPr marL="285750" indent="-285750">
              <a:lnSpc>
                <a:spcPct val="90000"/>
              </a:lnSpc>
              <a:spcBef>
                <a:spcPct val="0"/>
              </a:spcBef>
              <a:buFont typeface="Arial" panose="020B0604020202020204" pitchFamily="34" charset="0"/>
              <a:buChar char="•"/>
            </a:pPr>
            <a:r>
              <a:rPr lang="en-GB" sz="1600" dirty="0">
                <a:latin typeface="Arial" charset="0"/>
                <a:ea typeface="ヒラギノ角ゴ Pro W3" charset="-128"/>
                <a:cs typeface="ヒラギノ角ゴ Pro W3" charset="-128"/>
              </a:rPr>
              <a:t>LAIV should not be administered at the same time or within 48 hours of cessation of treatment with flu antiviral agents</a:t>
            </a:r>
          </a:p>
          <a:p>
            <a:pPr marL="0" indent="0">
              <a:lnSpc>
                <a:spcPct val="90000"/>
              </a:lnSpc>
              <a:spcBef>
                <a:spcPct val="0"/>
              </a:spcBef>
            </a:pPr>
            <a:endParaRPr lang="en-GB" sz="1600" dirty="0">
              <a:latin typeface="Arial" charset="0"/>
              <a:ea typeface="ヒラギノ角ゴ Pro W3" charset="-128"/>
              <a:cs typeface="ヒラギノ角ゴ Pro W3" charset="-128"/>
            </a:endParaRPr>
          </a:p>
          <a:p>
            <a:pPr marL="285750" indent="-285750">
              <a:lnSpc>
                <a:spcPct val="90000"/>
              </a:lnSpc>
              <a:spcBef>
                <a:spcPct val="0"/>
              </a:spcBef>
              <a:buFont typeface="Arial" panose="020B0604020202020204" pitchFamily="34" charset="0"/>
              <a:buChar char="•"/>
            </a:pPr>
            <a:r>
              <a:rPr lang="en-GB" sz="1600" dirty="0">
                <a:latin typeface="Arial" charset="0"/>
                <a:ea typeface="ヒラギノ角ゴ Pro W3" charset="-128"/>
                <a:cs typeface="ヒラギノ角ゴ Pro W3" charset="-128"/>
              </a:rPr>
              <a:t>administration of flu antiviral agents within two weeks of administration of LAIV may adversely affect the effectiveness of the vaccine </a:t>
            </a:r>
          </a:p>
          <a:p>
            <a:endParaRPr lang="en-GB" sz="1600" b="1" u="sng" dirty="0">
              <a:latin typeface="Arial" charset="0"/>
              <a:ea typeface="ヒラギノ角ゴ Pro W3" charset="-128"/>
              <a:cs typeface="ヒラギノ角ゴ Pro W3" charset="-128"/>
            </a:endParaRPr>
          </a:p>
          <a:p>
            <a:endParaRPr lang="en-GB" sz="1600" dirty="0">
              <a:latin typeface="Arial" charset="0"/>
              <a:ea typeface="ヒラギノ角ゴ Pro W3" charset="-128"/>
              <a:cs typeface="ヒラギノ角ゴ Pro W3" charset="-128"/>
            </a:endParaRPr>
          </a:p>
        </p:txBody>
      </p:sp>
      <p:sp>
        <p:nvSpPr>
          <p:cNvPr id="4" name="Slide Number Placeholder 3"/>
          <p:cNvSpPr>
            <a:spLocks noGrp="1"/>
          </p:cNvSpPr>
          <p:nvPr>
            <p:ph type="sldNum" sz="quarter" idx="10"/>
          </p:nvPr>
        </p:nvSpPr>
        <p:spPr>
          <a:xfrm>
            <a:off x="0" y="6305822"/>
            <a:ext cx="9144000" cy="549275"/>
          </a:xfrm>
        </p:spPr>
        <p:txBody>
          <a:bodyPr/>
          <a:lstStyle/>
          <a:p>
            <a:pPr>
              <a:defRPr/>
            </a:pPr>
            <a:r>
              <a:rPr lang="en-US" dirty="0"/>
              <a:t>  </a:t>
            </a:r>
            <a:fld id="{2565FA6D-D4C8-4C4C-AC4B-3269734D34D8}" type="slidenum">
              <a:rPr lang="en-US" smtClean="0"/>
              <a:pPr>
                <a:defRPr/>
              </a:pPr>
              <a:t>46</a:t>
            </a:fld>
            <a:endParaRPr lang="en-US" dirty="0"/>
          </a:p>
        </p:txBody>
      </p:sp>
      <p:sp>
        <p:nvSpPr>
          <p:cNvPr id="5" name="Footer Placeholder 4"/>
          <p:cNvSpPr>
            <a:spLocks noGrp="1"/>
          </p:cNvSpPr>
          <p:nvPr>
            <p:ph type="ftr" sz="quarter" idx="4294967295"/>
          </p:nvPr>
        </p:nvSpPr>
        <p:spPr>
          <a:xfrm>
            <a:off x="900113" y="6308725"/>
            <a:ext cx="8064375" cy="549275"/>
          </a:xfrm>
        </p:spPr>
        <p:txBody>
          <a:bodyPr/>
          <a:lstStyle/>
          <a:p>
            <a:pPr>
              <a:defRPr/>
            </a:pPr>
            <a:r>
              <a:rPr lang="en-GB" dirty="0"/>
              <a:t>The national childhood flu immunisation programme 2020/21</a:t>
            </a:r>
            <a:endParaRPr lang="en-US" dirty="0"/>
          </a:p>
        </p:txBody>
      </p:sp>
      <p:sp>
        <p:nvSpPr>
          <p:cNvPr id="6" name="Rectangle 2"/>
          <p:cNvSpPr>
            <a:spLocks noGrp="1" noChangeArrowheads="1"/>
          </p:cNvSpPr>
          <p:nvPr>
            <p:ph type="title"/>
          </p:nvPr>
        </p:nvSpPr>
        <p:spPr>
          <a:xfrm>
            <a:off x="539552" y="548680"/>
            <a:ext cx="8278688" cy="623664"/>
          </a:xfrm>
        </p:spPr>
        <p:txBody>
          <a:bodyPr wrap="square" numCol="1" compatLnSpc="1">
            <a:prstTxWarp prst="textNoShape">
              <a:avLst/>
            </a:prstTxWarp>
            <a:noAutofit/>
          </a:bodyPr>
          <a:lstStyle/>
          <a:p>
            <a:pPr>
              <a:spcBef>
                <a:spcPts val="600"/>
              </a:spcBef>
              <a:spcAft>
                <a:spcPts val="600"/>
              </a:spcAft>
            </a:pPr>
            <a:r>
              <a:rPr lang="en-GB" sz="3600" dirty="0">
                <a:latin typeface="Arial" charset="0"/>
                <a:ea typeface="ヒラギノ角ゴ Pro W3" charset="-128"/>
                <a:cs typeface="ヒラギノ角ゴ Pro W3" charset="-128"/>
              </a:rPr>
              <a:t>Precautions to LAIV</a:t>
            </a:r>
          </a:p>
        </p:txBody>
      </p:sp>
    </p:spTree>
    <p:extLst>
      <p:ext uri="{BB962C8B-B14F-4D97-AF65-F5344CB8AC3E}">
        <p14:creationId xmlns:p14="http://schemas.microsoft.com/office/powerpoint/2010/main" val="301659312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Inadvertent administration of LAIV</a:t>
            </a:r>
            <a:br>
              <a:rPr lang="en-GB" b="1" dirty="0"/>
            </a:br>
            <a:endParaRPr lang="en-GB" dirty="0"/>
          </a:p>
        </p:txBody>
      </p:sp>
      <p:sp>
        <p:nvSpPr>
          <p:cNvPr id="3" name="Content Placeholder 2"/>
          <p:cNvSpPr>
            <a:spLocks noGrp="1"/>
          </p:cNvSpPr>
          <p:nvPr>
            <p:ph idx="1"/>
          </p:nvPr>
        </p:nvSpPr>
        <p:spPr>
          <a:xfrm>
            <a:off x="558000" y="1412776"/>
            <a:ext cx="6462272" cy="4739679"/>
          </a:xfrm>
        </p:spPr>
        <p:txBody>
          <a:bodyPr/>
          <a:lstStyle/>
          <a:p>
            <a:pPr>
              <a:buFont typeface="Arial" panose="020B0604020202020204" pitchFamily="34" charset="0"/>
              <a:buChar char="•"/>
            </a:pPr>
            <a:r>
              <a:rPr lang="en-US" sz="1600" dirty="0"/>
              <a:t>if an immunocompromised individual receives LAIV,  the degree of immunosuppression should be assessed</a:t>
            </a:r>
          </a:p>
          <a:p>
            <a:pPr>
              <a:buFont typeface="Arial" panose="020B0604020202020204" pitchFamily="34" charset="0"/>
              <a:buChar char="•"/>
            </a:pPr>
            <a:r>
              <a:rPr lang="en-US" sz="1600" dirty="0"/>
              <a:t>if patient is severely immunocompromised, antiviral prophylaxis should be considered</a:t>
            </a:r>
          </a:p>
          <a:p>
            <a:pPr>
              <a:buFont typeface="Arial" panose="020B0604020202020204" pitchFamily="34" charset="0"/>
              <a:buChar char="•"/>
            </a:pPr>
            <a:r>
              <a:rPr lang="en-US" sz="1600" dirty="0"/>
              <a:t>otherwise they should be advised to seek medical advice if they develop flu-like symptoms in the 4 days following administration of the vaccine</a:t>
            </a:r>
          </a:p>
          <a:p>
            <a:pPr>
              <a:buFont typeface="Arial" panose="020B0604020202020204" pitchFamily="34" charset="0"/>
              <a:buChar char="•"/>
            </a:pPr>
            <a:r>
              <a:rPr lang="en-US" sz="1600" dirty="0"/>
              <a:t>if antivirals are used for prophylaxis or treatment, patient should also be offered inactivated flu vaccine in order to maximise their protection in the forthcoming flu season (this can be given straight away)</a:t>
            </a:r>
            <a:endParaRPr lang="en-GB" sz="1600" dirty="0"/>
          </a:p>
          <a:p>
            <a:endParaRPr lang="en-GB" sz="1600" dirty="0"/>
          </a:p>
        </p:txBody>
      </p:sp>
      <p:sp>
        <p:nvSpPr>
          <p:cNvPr id="4" name="Slide Number Placeholder 3"/>
          <p:cNvSpPr>
            <a:spLocks noGrp="1"/>
          </p:cNvSpPr>
          <p:nvPr>
            <p:ph type="sldNum" sz="quarter" idx="10"/>
          </p:nvPr>
        </p:nvSpPr>
        <p:spPr/>
        <p:txBody>
          <a:bodyPr/>
          <a:lstStyle/>
          <a:p>
            <a:pPr>
              <a:defRPr/>
            </a:pPr>
            <a:r>
              <a:rPr lang="en-US" dirty="0"/>
              <a:t>  </a:t>
            </a:r>
            <a:fld id="{2565FA6D-D4C8-4C4C-AC4B-3269734D34D8}" type="slidenum">
              <a:rPr lang="en-US" smtClean="0"/>
              <a:pPr>
                <a:defRPr/>
              </a:pPr>
              <a:t>47</a:t>
            </a:fld>
            <a:r>
              <a:rPr lang="en-US" dirty="0"/>
              <a:t> </a:t>
            </a:r>
          </a:p>
        </p:txBody>
      </p:sp>
      <p:sp>
        <p:nvSpPr>
          <p:cNvPr id="5" name="Footer Placeholder 4"/>
          <p:cNvSpPr txBox="1">
            <a:spLocks/>
          </p:cNvSpPr>
          <p:nvPr/>
        </p:nvSpPr>
        <p:spPr>
          <a:xfrm>
            <a:off x="900113" y="6308725"/>
            <a:ext cx="8064375" cy="549275"/>
          </a:xfrm>
          <a:prstGeom prst="rect">
            <a:avLst/>
          </a:prstGeom>
        </p:spPr>
        <p:txBody>
          <a:bodyPr vert="horz" lIns="0" tIns="0" rIns="0" bIns="0" rtlCol="0" anchor="ctr"/>
          <a:lstStyle>
            <a:defPPr>
              <a:defRPr lang="en-US"/>
            </a:defPPr>
            <a:lvl1pPr algn="l" rtl="0" fontAlgn="auto">
              <a:spcBef>
                <a:spcPts val="0"/>
              </a:spcBef>
              <a:spcAft>
                <a:spcPts val="0"/>
              </a:spcAft>
              <a:defRPr sz="1200" kern="1200" baseline="0">
                <a:solidFill>
                  <a:schemeClr val="bg1"/>
                </a:solidFill>
                <a:latin typeface="Arial" pitchFamily="34" charset="0"/>
                <a:ea typeface="+mn-ea"/>
                <a:cs typeface="+mn-cs"/>
              </a:defRPr>
            </a:lvl1pPr>
            <a:lvl2pPr marL="4572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2pPr>
            <a:lvl3pPr marL="9144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3pPr>
            <a:lvl4pPr marL="13716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4pPr>
            <a:lvl5pPr marL="18288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5pPr>
            <a:lvl6pPr marL="22860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6pPr>
            <a:lvl7pPr marL="27432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7pPr>
            <a:lvl8pPr marL="32004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8pPr>
            <a:lvl9pPr marL="36576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9pPr>
          </a:lstStyle>
          <a:p>
            <a:pPr>
              <a:defRPr/>
            </a:pPr>
            <a:r>
              <a:rPr lang="en-GB" dirty="0"/>
              <a:t>The national childhood flu immunisation programme 2020/21</a:t>
            </a:r>
            <a:endParaRPr lang="en-US" dirty="0"/>
          </a:p>
        </p:txBody>
      </p:sp>
    </p:spTree>
    <p:extLst>
      <p:ext uri="{BB962C8B-B14F-4D97-AF65-F5344CB8AC3E}">
        <p14:creationId xmlns:p14="http://schemas.microsoft.com/office/powerpoint/2010/main" val="411158303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3"/>
          <p:cNvSpPr>
            <a:spLocks noGrp="1" noChangeArrowheads="1"/>
          </p:cNvSpPr>
          <p:nvPr>
            <p:ph idx="1"/>
          </p:nvPr>
        </p:nvSpPr>
        <p:spPr>
          <a:xfrm>
            <a:off x="633119" y="1484784"/>
            <a:ext cx="7683297" cy="4044702"/>
          </a:xfrm>
        </p:spPr>
        <p:txBody>
          <a:bodyPr/>
          <a:lstStyle/>
          <a:p>
            <a:pPr>
              <a:lnSpc>
                <a:spcPct val="90000"/>
              </a:lnSpc>
              <a:spcBef>
                <a:spcPct val="0"/>
              </a:spcBef>
              <a:buFont typeface="Arial" pitchFamily="34" charset="0"/>
              <a:buChar char="•"/>
            </a:pPr>
            <a:r>
              <a:rPr lang="en-GB" sz="1600" dirty="0">
                <a:latin typeface="Arial" charset="0"/>
                <a:ea typeface="ヒラギノ角ゴ Pro W3" charset="-128"/>
                <a:cs typeface="ヒラギノ角ゴ Pro W3" charset="-128"/>
              </a:rPr>
              <a:t>theoretical potential for transmission of live attenuated vaccine virus to immunocompromised contacts</a:t>
            </a:r>
          </a:p>
          <a:p>
            <a:pPr>
              <a:lnSpc>
                <a:spcPct val="90000"/>
              </a:lnSpc>
              <a:spcBef>
                <a:spcPct val="0"/>
              </a:spcBef>
              <a:buFont typeface="Arial" pitchFamily="34" charset="0"/>
              <a:buChar char="•"/>
            </a:pPr>
            <a:endParaRPr lang="en-GB" sz="1600" dirty="0">
              <a:latin typeface="Arial" charset="0"/>
              <a:ea typeface="ヒラギノ角ゴ Pro W3" charset="-128"/>
              <a:cs typeface="ヒラギノ角ゴ Pro W3" charset="-128"/>
            </a:endParaRPr>
          </a:p>
          <a:p>
            <a:pPr>
              <a:lnSpc>
                <a:spcPct val="90000"/>
              </a:lnSpc>
              <a:spcBef>
                <a:spcPct val="0"/>
              </a:spcBef>
              <a:buFont typeface="Arial" pitchFamily="34" charset="0"/>
              <a:buChar char="•"/>
            </a:pPr>
            <a:r>
              <a:rPr lang="en-GB" sz="1600" dirty="0">
                <a:latin typeface="Arial" charset="0"/>
                <a:ea typeface="ヒラギノ角ゴ Pro W3" charset="-128"/>
                <a:cs typeface="ヒラギノ角ゴ Pro W3" charset="-128"/>
              </a:rPr>
              <a:t>risk is for one to two weeks following vaccination</a:t>
            </a:r>
          </a:p>
          <a:p>
            <a:pPr>
              <a:lnSpc>
                <a:spcPct val="90000"/>
              </a:lnSpc>
              <a:spcBef>
                <a:spcPct val="0"/>
              </a:spcBef>
              <a:buFont typeface="Arial" pitchFamily="34" charset="0"/>
              <a:buChar char="•"/>
            </a:pPr>
            <a:endParaRPr lang="en-GB" sz="1600" dirty="0">
              <a:latin typeface="Arial" charset="0"/>
              <a:ea typeface="ヒラギノ角ゴ Pro W3" charset="-128"/>
              <a:cs typeface="ヒラギノ角ゴ Pro W3" charset="-128"/>
            </a:endParaRPr>
          </a:p>
          <a:p>
            <a:pPr>
              <a:lnSpc>
                <a:spcPct val="90000"/>
              </a:lnSpc>
              <a:spcBef>
                <a:spcPct val="0"/>
              </a:spcBef>
              <a:buFont typeface="Arial" pitchFamily="34" charset="0"/>
              <a:buChar char="•"/>
            </a:pPr>
            <a:r>
              <a:rPr lang="en-GB" sz="1600" dirty="0"/>
              <a:t>extensive use of the live attenuated flu vaccine in US – no reported instances of illness or infections from the vaccine virus among immunocompromised patients inadvertently exposed to vaccinated children</a:t>
            </a:r>
          </a:p>
          <a:p>
            <a:pPr>
              <a:lnSpc>
                <a:spcPct val="90000"/>
              </a:lnSpc>
              <a:spcBef>
                <a:spcPct val="0"/>
              </a:spcBef>
              <a:buFont typeface="Arial" pitchFamily="34" charset="0"/>
              <a:buChar char="•"/>
            </a:pPr>
            <a:endParaRPr lang="en-GB" sz="1600" dirty="0">
              <a:latin typeface="Arial" charset="0"/>
              <a:ea typeface="ヒラギノ角ゴ Pro W3" charset="-128"/>
              <a:cs typeface="ヒラギノ角ゴ Pro W3" charset="-128"/>
            </a:endParaRPr>
          </a:p>
          <a:p>
            <a:pPr>
              <a:lnSpc>
                <a:spcPct val="90000"/>
              </a:lnSpc>
              <a:spcBef>
                <a:spcPct val="0"/>
              </a:spcBef>
              <a:buFont typeface="Arial" pitchFamily="34" charset="0"/>
              <a:buChar char="•"/>
            </a:pPr>
            <a:r>
              <a:rPr lang="en-GB" sz="1600" dirty="0">
                <a:latin typeface="Arial" charset="0"/>
                <a:ea typeface="ヒラギノ角ゴ Pro W3" charset="-128"/>
                <a:cs typeface="ヒラギノ角ゴ Pro W3" charset="-128"/>
              </a:rPr>
              <a:t>however, where close contact with very severely immunocompromised patients (eg bone marrow transplant patients requiring isolation) is likely or unavoidable (eg household members) consider an appropriate inactivated flu vaccine instead</a:t>
            </a:r>
          </a:p>
          <a:p>
            <a:pPr>
              <a:lnSpc>
                <a:spcPct val="90000"/>
              </a:lnSpc>
              <a:spcBef>
                <a:spcPct val="0"/>
              </a:spcBef>
            </a:pPr>
            <a:endParaRPr lang="en-GB" sz="1600" dirty="0">
              <a:latin typeface="Arial" charset="0"/>
              <a:ea typeface="ヒラギノ角ゴ Pro W3" charset="-128"/>
              <a:cs typeface="ヒラギノ角ゴ Pro W3" charset="-128"/>
            </a:endParaRPr>
          </a:p>
          <a:p>
            <a:pPr>
              <a:lnSpc>
                <a:spcPct val="90000"/>
              </a:lnSpc>
              <a:spcBef>
                <a:spcPct val="0"/>
              </a:spcBef>
            </a:pPr>
            <a:endParaRPr lang="en-GB" sz="1600" dirty="0">
              <a:latin typeface="Arial" charset="0"/>
              <a:ea typeface="ヒラギノ角ゴ Pro W3" charset="-128"/>
              <a:cs typeface="ヒラギノ角ゴ Pro W3" charset="-128"/>
            </a:endParaRPr>
          </a:p>
        </p:txBody>
      </p:sp>
      <p:sp>
        <p:nvSpPr>
          <p:cNvPr id="4" name="Slide Number Placeholder 3"/>
          <p:cNvSpPr>
            <a:spLocks noGrp="1"/>
          </p:cNvSpPr>
          <p:nvPr>
            <p:ph type="sldNum" sz="quarter" idx="10"/>
          </p:nvPr>
        </p:nvSpPr>
        <p:spPr>
          <a:xfrm>
            <a:off x="-2015" y="6308725"/>
            <a:ext cx="9144000" cy="549275"/>
          </a:xfrm>
        </p:spPr>
        <p:txBody>
          <a:bodyPr/>
          <a:lstStyle/>
          <a:p>
            <a:pPr>
              <a:defRPr/>
            </a:pPr>
            <a:r>
              <a:rPr lang="en-US" dirty="0"/>
              <a:t>  </a:t>
            </a:r>
            <a:fld id="{2565FA6D-D4C8-4C4C-AC4B-3269734D34D8}" type="slidenum">
              <a:rPr lang="en-US" smtClean="0"/>
              <a:pPr>
                <a:defRPr/>
              </a:pPr>
              <a:t>48</a:t>
            </a:fld>
            <a:endParaRPr lang="en-US" dirty="0"/>
          </a:p>
        </p:txBody>
      </p:sp>
      <p:sp>
        <p:nvSpPr>
          <p:cNvPr id="5" name="Footer Placeholder 4"/>
          <p:cNvSpPr>
            <a:spLocks noGrp="1"/>
          </p:cNvSpPr>
          <p:nvPr>
            <p:ph type="ftr" sz="quarter" idx="4294967295"/>
          </p:nvPr>
        </p:nvSpPr>
        <p:spPr>
          <a:xfrm>
            <a:off x="900113" y="6308725"/>
            <a:ext cx="8064375" cy="549275"/>
          </a:xfrm>
        </p:spPr>
        <p:txBody>
          <a:bodyPr/>
          <a:lstStyle/>
          <a:p>
            <a:pPr>
              <a:defRPr/>
            </a:pPr>
            <a:r>
              <a:rPr lang="en-GB" dirty="0"/>
              <a:t>The national childhood flu immunisation programme 2020/21</a:t>
            </a:r>
            <a:endParaRPr lang="en-US" dirty="0"/>
          </a:p>
        </p:txBody>
      </p:sp>
      <p:sp>
        <p:nvSpPr>
          <p:cNvPr id="6" name="Rectangle 2"/>
          <p:cNvSpPr txBox="1">
            <a:spLocks noChangeArrowheads="1"/>
          </p:cNvSpPr>
          <p:nvPr/>
        </p:nvSpPr>
        <p:spPr>
          <a:xfrm>
            <a:off x="617467" y="546795"/>
            <a:ext cx="8278688" cy="762000"/>
          </a:xfrm>
          <a:prstGeom prst="rect">
            <a:avLst/>
          </a:prstGeom>
        </p:spPr>
        <p:txBody>
          <a:bodyPr vert="horz" wrap="square" lIns="0" tIns="0" rIns="0" bIns="0" numCol="1" rtlCol="0" anchor="t" anchorCtr="0" compatLnSpc="1">
            <a:prstTxWarp prst="textNoShape">
              <a:avLst/>
            </a:prstTxWarp>
            <a:noAutofit/>
          </a:bodyPr>
          <a:lstStyle/>
          <a:p>
            <a:pPr marL="0" marR="0" lvl="0" indent="0" algn="l" defTabSz="914400" rtl="0" eaLnBrk="0" fontAlgn="base" latinLnBrk="0" hangingPunct="0">
              <a:lnSpc>
                <a:spcPct val="100000"/>
              </a:lnSpc>
              <a:spcBef>
                <a:spcPts val="600"/>
              </a:spcBef>
              <a:spcAft>
                <a:spcPts val="600"/>
              </a:spcAft>
              <a:buClrTx/>
              <a:buSzTx/>
              <a:buFontTx/>
              <a:buNone/>
              <a:tabLst/>
              <a:defRPr/>
            </a:pPr>
            <a:r>
              <a:rPr kumimoji="0" lang="en-GB" sz="3600" b="0" i="0" u="none" strike="noStrike" kern="1200" cap="none" spc="-150" normalizeH="0" baseline="0" noProof="0" dirty="0">
                <a:ln>
                  <a:noFill/>
                </a:ln>
                <a:solidFill>
                  <a:srgbClr val="00AE9E"/>
                </a:solidFill>
                <a:effectLst/>
                <a:uLnTx/>
                <a:uFillTx/>
                <a:latin typeface="Arial" charset="0"/>
                <a:ea typeface="ヒラギノ角ゴ Pro W3" charset="-128"/>
                <a:cs typeface="ヒラギノ角ゴ Pro W3" charset="-128"/>
              </a:rPr>
              <a:t>Risk</a:t>
            </a:r>
            <a:r>
              <a:rPr kumimoji="0" lang="en-GB" sz="3600" b="0" i="0" u="none" strike="noStrike" kern="1200" cap="none" spc="-150" normalizeH="0" noProof="0" dirty="0">
                <a:ln>
                  <a:noFill/>
                </a:ln>
                <a:solidFill>
                  <a:srgbClr val="00AE9E"/>
                </a:solidFill>
                <a:effectLst/>
                <a:uLnTx/>
                <a:uFillTx/>
                <a:latin typeface="Arial" charset="0"/>
                <a:ea typeface="ヒラギノ角ゴ Pro W3" charset="-128"/>
                <a:cs typeface="ヒラギノ角ゴ Pro W3" charset="-128"/>
              </a:rPr>
              <a:t> of transmission </a:t>
            </a:r>
            <a:r>
              <a:rPr kumimoji="0" lang="en-GB" sz="3600" b="0" i="0" u="none" strike="noStrike" kern="1200" cap="none" spc="-150" normalizeH="0" baseline="0" noProof="0" dirty="0">
                <a:ln>
                  <a:noFill/>
                </a:ln>
                <a:solidFill>
                  <a:srgbClr val="00AE9E"/>
                </a:solidFill>
                <a:effectLst/>
                <a:uLnTx/>
                <a:uFillTx/>
                <a:latin typeface="Arial" charset="0"/>
                <a:ea typeface="ヒラギノ角ゴ Pro W3" charset="-128"/>
                <a:cs typeface="ヒラギノ角ゴ Pro W3" charset="-128"/>
              </a:rPr>
              <a:t>of vaccine </a:t>
            </a:r>
            <a:r>
              <a:rPr lang="en-GB" sz="3600" spc="-150" dirty="0">
                <a:solidFill>
                  <a:srgbClr val="00AE9E"/>
                </a:solidFill>
                <a:latin typeface="Arial" charset="0"/>
                <a:ea typeface="ヒラギノ角ゴ Pro W3" charset="-128"/>
                <a:cs typeface="ヒラギノ角ゴ Pro W3" charset="-128"/>
              </a:rPr>
              <a:t>virus </a:t>
            </a:r>
            <a:br>
              <a:rPr kumimoji="0" lang="en-GB" sz="3200" b="0" i="0" u="none" strike="noStrike" kern="1200" cap="none" spc="-150" normalizeH="0" baseline="0" noProof="0" dirty="0">
                <a:ln>
                  <a:noFill/>
                </a:ln>
                <a:solidFill>
                  <a:srgbClr val="00AE9E"/>
                </a:solidFill>
                <a:effectLst/>
                <a:uLnTx/>
                <a:uFillTx/>
                <a:latin typeface="Arial" charset="0"/>
                <a:ea typeface="ヒラギノ角ゴ Pro W3" charset="-128"/>
                <a:cs typeface="ヒラギノ角ゴ Pro W3" charset="-128"/>
              </a:rPr>
            </a:br>
            <a:endParaRPr kumimoji="0" lang="en-GB" sz="3200" b="0" i="0" u="none" strike="noStrike" kern="1200" cap="none" spc="-150" normalizeH="0" baseline="0" noProof="0" dirty="0">
              <a:ln>
                <a:noFill/>
              </a:ln>
              <a:solidFill>
                <a:srgbClr val="00AE9E"/>
              </a:solidFill>
              <a:effectLst/>
              <a:uLnTx/>
              <a:uFillTx/>
              <a:latin typeface="Arial" charset="0"/>
              <a:ea typeface="ヒラギノ角ゴ Pro W3" charset="-128"/>
              <a:cs typeface="ヒラギノ角ゴ Pro W3" charset="-128"/>
            </a:endParaRPr>
          </a:p>
        </p:txBody>
      </p:sp>
    </p:spTree>
    <p:extLst>
      <p:ext uri="{BB962C8B-B14F-4D97-AF65-F5344CB8AC3E}">
        <p14:creationId xmlns:p14="http://schemas.microsoft.com/office/powerpoint/2010/main" val="292790863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76672"/>
            <a:ext cx="8352928" cy="1008112"/>
          </a:xfrm>
        </p:spPr>
        <p:txBody>
          <a:bodyPr>
            <a:normAutofit fontScale="90000"/>
          </a:bodyPr>
          <a:lstStyle/>
          <a:p>
            <a:r>
              <a:rPr lang="en-GB" sz="3600" dirty="0"/>
              <a:t>Exposure of healthcare professionals to live attenuated influenza vaccine viruses</a:t>
            </a:r>
            <a:br>
              <a:rPr lang="en-GB" dirty="0"/>
            </a:br>
            <a:endParaRPr lang="en-GB" dirty="0"/>
          </a:p>
        </p:txBody>
      </p:sp>
      <p:sp>
        <p:nvSpPr>
          <p:cNvPr id="3" name="Content Placeholder 2"/>
          <p:cNvSpPr>
            <a:spLocks noGrp="1"/>
          </p:cNvSpPr>
          <p:nvPr>
            <p:ph idx="1"/>
          </p:nvPr>
        </p:nvSpPr>
        <p:spPr>
          <a:xfrm>
            <a:off x="467544" y="1700808"/>
            <a:ext cx="7920880" cy="4464496"/>
          </a:xfrm>
        </p:spPr>
        <p:txBody>
          <a:bodyPr/>
          <a:lstStyle/>
          <a:p>
            <a:pPr>
              <a:buFont typeface="Arial" pitchFamily="34" charset="0"/>
              <a:buChar char="•"/>
            </a:pPr>
            <a:r>
              <a:rPr lang="en-GB" sz="1600" dirty="0"/>
              <a:t>theoretically there may be some low level exposure to the vaccine viruses for those administering LAIV and/or from recently vaccinated patients</a:t>
            </a:r>
          </a:p>
          <a:p>
            <a:pPr>
              <a:buFont typeface="Arial" pitchFamily="34" charset="0"/>
              <a:buChar char="•"/>
            </a:pPr>
            <a:r>
              <a:rPr lang="en-GB" sz="1600" dirty="0"/>
              <a:t>in the US, where there has been extensive use of LAIV, there have not been any reported instances of illness or infections from the vaccine virus among healthcare professionals inadvertently exposed  </a:t>
            </a:r>
          </a:p>
          <a:p>
            <a:pPr>
              <a:buFont typeface="Arial" pitchFamily="34" charset="0"/>
              <a:buChar char="•"/>
            </a:pPr>
            <a:r>
              <a:rPr lang="en-GB" sz="1600" dirty="0"/>
              <a:t>risk of acquiring vaccine viruses from the environment is unknown but probably low  </a:t>
            </a:r>
          </a:p>
          <a:p>
            <a:pPr>
              <a:buFont typeface="Arial" pitchFamily="34" charset="0"/>
              <a:buChar char="•"/>
            </a:pPr>
            <a:r>
              <a:rPr lang="en-GB" sz="1600" dirty="0"/>
              <a:t>the vaccine viruses are cold-adapted and attenuated and therefore unlikely to cause symptomatic flu </a:t>
            </a:r>
          </a:p>
          <a:p>
            <a:pPr>
              <a:buFont typeface="Arial" pitchFamily="34" charset="0"/>
              <a:buChar char="•"/>
            </a:pPr>
            <a:r>
              <a:rPr lang="en-GB" sz="1600" dirty="0"/>
              <a:t>as a precaution, </a:t>
            </a:r>
            <a:r>
              <a:rPr lang="en-GB" sz="1600" b="1" dirty="0"/>
              <a:t>very severely immunosuppressed individuals should not administer LAIV</a:t>
            </a:r>
          </a:p>
          <a:p>
            <a:pPr>
              <a:buFont typeface="Arial" pitchFamily="34" charset="0"/>
              <a:buChar char="•"/>
            </a:pPr>
            <a:r>
              <a:rPr lang="en-GB" sz="1600" dirty="0"/>
              <a:t>other healthcare workers who have less severe immunosuppression or are pregnant, should follow normal clinical practice to avoid inhaling the vaccine and ensure that they themselves are appropriately vaccinated</a:t>
            </a:r>
            <a:endParaRPr lang="en-GB" sz="1600" b="1" dirty="0"/>
          </a:p>
        </p:txBody>
      </p:sp>
      <p:sp>
        <p:nvSpPr>
          <p:cNvPr id="4" name="Slide Number Placeholder 3"/>
          <p:cNvSpPr>
            <a:spLocks noGrp="1"/>
          </p:cNvSpPr>
          <p:nvPr>
            <p:ph type="sldNum" sz="quarter" idx="10"/>
          </p:nvPr>
        </p:nvSpPr>
        <p:spPr/>
        <p:txBody>
          <a:bodyPr/>
          <a:lstStyle/>
          <a:p>
            <a:pPr>
              <a:defRPr/>
            </a:pPr>
            <a:r>
              <a:rPr lang="en-US" dirty="0"/>
              <a:t>  </a:t>
            </a:r>
            <a:fld id="{2565FA6D-D4C8-4C4C-AC4B-3269734D34D8}" type="slidenum">
              <a:rPr lang="en-US" smtClean="0"/>
              <a:pPr>
                <a:defRPr/>
              </a:pPr>
              <a:t>49</a:t>
            </a:fld>
            <a:endParaRPr lang="en-US" dirty="0"/>
          </a:p>
        </p:txBody>
      </p:sp>
      <p:sp>
        <p:nvSpPr>
          <p:cNvPr id="5" name="Footer Placeholder 4"/>
          <p:cNvSpPr>
            <a:spLocks noGrp="1"/>
          </p:cNvSpPr>
          <p:nvPr>
            <p:ph type="ftr" sz="quarter" idx="4294967295"/>
          </p:nvPr>
        </p:nvSpPr>
        <p:spPr>
          <a:xfrm>
            <a:off x="899592" y="5949280"/>
            <a:ext cx="8064375" cy="549275"/>
          </a:xfrm>
        </p:spPr>
        <p:txBody>
          <a:bodyPr/>
          <a:lstStyle/>
          <a:p>
            <a:pPr>
              <a:defRPr/>
            </a:pPr>
            <a:r>
              <a:rPr lang="en-GB" dirty="0"/>
              <a:t>The national flu immunisation programme 2014/15 </a:t>
            </a:r>
            <a:endParaRPr lang="en-US" dirty="0"/>
          </a:p>
        </p:txBody>
      </p:sp>
      <p:sp>
        <p:nvSpPr>
          <p:cNvPr id="7" name="Footer Placeholder 4"/>
          <p:cNvSpPr txBox="1">
            <a:spLocks/>
          </p:cNvSpPr>
          <p:nvPr/>
        </p:nvSpPr>
        <p:spPr>
          <a:xfrm>
            <a:off x="900113" y="6308725"/>
            <a:ext cx="8064375" cy="549275"/>
          </a:xfrm>
          <a:prstGeom prst="rect">
            <a:avLst/>
          </a:prstGeom>
        </p:spPr>
        <p:txBody>
          <a:bodyPr vert="horz" lIns="0" tIns="0" rIns="0" bIns="0" rtlCol="0" anchor="ctr"/>
          <a:lstStyle>
            <a:defPPr>
              <a:defRPr lang="en-US"/>
            </a:defPPr>
            <a:lvl1pPr algn="l" rtl="0" fontAlgn="auto">
              <a:spcBef>
                <a:spcPts val="0"/>
              </a:spcBef>
              <a:spcAft>
                <a:spcPts val="0"/>
              </a:spcAft>
              <a:defRPr sz="1200" kern="1200" baseline="0">
                <a:solidFill>
                  <a:schemeClr val="bg1"/>
                </a:solidFill>
                <a:latin typeface="Arial" pitchFamily="34" charset="0"/>
                <a:ea typeface="+mn-ea"/>
                <a:cs typeface="+mn-cs"/>
              </a:defRPr>
            </a:lvl1pPr>
            <a:lvl2pPr marL="4572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2pPr>
            <a:lvl3pPr marL="9144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3pPr>
            <a:lvl4pPr marL="13716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4pPr>
            <a:lvl5pPr marL="18288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5pPr>
            <a:lvl6pPr marL="22860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6pPr>
            <a:lvl7pPr marL="27432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7pPr>
            <a:lvl8pPr marL="32004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8pPr>
            <a:lvl9pPr marL="36576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9pPr>
          </a:lstStyle>
          <a:p>
            <a:pPr>
              <a:defRPr/>
            </a:pPr>
            <a:r>
              <a:rPr lang="en-GB" dirty="0"/>
              <a:t>The national childhood flu immunisation programme 2020/21</a:t>
            </a:r>
            <a:endParaRPr lang="en-US" dirty="0"/>
          </a:p>
        </p:txBody>
      </p:sp>
    </p:spTree>
    <p:extLst>
      <p:ext uri="{BB962C8B-B14F-4D97-AF65-F5344CB8AC3E}">
        <p14:creationId xmlns:p14="http://schemas.microsoft.com/office/powerpoint/2010/main" val="8163173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548680"/>
            <a:ext cx="8028000" cy="648072"/>
          </a:xfrm>
        </p:spPr>
        <p:txBody>
          <a:bodyPr>
            <a:normAutofit/>
          </a:bodyPr>
          <a:lstStyle/>
          <a:p>
            <a:r>
              <a:rPr lang="en-US" sz="3600" dirty="0"/>
              <a:t>Aims of resource</a:t>
            </a:r>
          </a:p>
        </p:txBody>
      </p:sp>
      <p:sp>
        <p:nvSpPr>
          <p:cNvPr id="3" name="Content Placeholder 2"/>
          <p:cNvSpPr>
            <a:spLocks noGrp="1"/>
          </p:cNvSpPr>
          <p:nvPr>
            <p:ph idx="1"/>
          </p:nvPr>
        </p:nvSpPr>
        <p:spPr>
          <a:xfrm>
            <a:off x="611560" y="1484784"/>
            <a:ext cx="7128792" cy="3128351"/>
          </a:xfrm>
        </p:spPr>
        <p:txBody>
          <a:bodyPr/>
          <a:lstStyle/>
          <a:p>
            <a:pPr>
              <a:lnSpc>
                <a:spcPct val="90000"/>
              </a:lnSpc>
            </a:pPr>
            <a:r>
              <a:rPr lang="en-GB" sz="1600" b="1" dirty="0">
                <a:latin typeface="Arial" charset="0"/>
                <a:ea typeface="ヒラギノ角ゴ Pro W3" charset="-128"/>
                <a:cs typeface="ヒラギノ角ゴ Pro W3" charset="-128"/>
              </a:rPr>
              <a:t>The purpose of this training resource is to:</a:t>
            </a:r>
          </a:p>
          <a:p>
            <a:pPr>
              <a:lnSpc>
                <a:spcPct val="90000"/>
              </a:lnSpc>
            </a:pPr>
            <a:endParaRPr lang="en-GB" sz="1600" dirty="0">
              <a:latin typeface="Arial" charset="0"/>
              <a:ea typeface="ヒラギノ角ゴ Pro W3" charset="-128"/>
              <a:cs typeface="ヒラギノ角ゴ Pro W3" charset="-128"/>
            </a:endParaRPr>
          </a:p>
          <a:p>
            <a:pPr>
              <a:lnSpc>
                <a:spcPct val="90000"/>
              </a:lnSpc>
              <a:spcBef>
                <a:spcPct val="0"/>
              </a:spcBef>
              <a:buFont typeface="Arial"/>
              <a:buChar char="•"/>
            </a:pPr>
            <a:r>
              <a:rPr lang="en-GB" sz="1600" dirty="0">
                <a:latin typeface="Arial" charset="0"/>
                <a:ea typeface="ヒラギノ角ゴ Pro W3" charset="-128"/>
                <a:cs typeface="ヒラギノ角ゴ Pro W3" charset="-128"/>
              </a:rPr>
              <a:t>develop the knowledge base of healthcare practitioners regarding the 2020/21 flu vaccination programme for children</a:t>
            </a:r>
          </a:p>
          <a:p>
            <a:pPr>
              <a:lnSpc>
                <a:spcPct val="90000"/>
              </a:lnSpc>
              <a:spcBef>
                <a:spcPct val="0"/>
              </a:spcBef>
              <a:buFont typeface="Arial"/>
              <a:buChar char="•"/>
            </a:pPr>
            <a:endParaRPr lang="en-GB" sz="1600" dirty="0">
              <a:latin typeface="Arial" charset="0"/>
              <a:ea typeface="ヒラギノ角ゴ Pro W3" charset="-128"/>
              <a:cs typeface="ヒラギノ角ゴ Pro W3" charset="-128"/>
            </a:endParaRPr>
          </a:p>
          <a:p>
            <a:pPr>
              <a:lnSpc>
                <a:spcPct val="90000"/>
              </a:lnSpc>
              <a:spcBef>
                <a:spcPct val="0"/>
              </a:spcBef>
              <a:buFont typeface="Arial"/>
              <a:buChar char="•"/>
            </a:pPr>
            <a:r>
              <a:rPr lang="en-GB" sz="1600" dirty="0">
                <a:latin typeface="Arial" charset="0"/>
                <a:ea typeface="ヒラギノ角ゴ Pro W3" charset="-128"/>
                <a:cs typeface="ヒラギノ角ゴ Pro W3" charset="-128"/>
              </a:rPr>
              <a:t>support healthcare practitioners involved in discussing flu vaccination for children with parents and carers by providing evidence based information </a:t>
            </a:r>
          </a:p>
          <a:p>
            <a:pPr>
              <a:lnSpc>
                <a:spcPct val="90000"/>
              </a:lnSpc>
              <a:spcBef>
                <a:spcPct val="0"/>
              </a:spcBef>
              <a:buFont typeface="Arial"/>
              <a:buChar char="•"/>
            </a:pPr>
            <a:endParaRPr lang="en-GB" sz="1600" dirty="0">
              <a:latin typeface="Arial" charset="0"/>
              <a:ea typeface="ヒラギノ角ゴ Pro W3" charset="-128"/>
              <a:cs typeface="ヒラギノ角ゴ Pro W3" charset="-128"/>
            </a:endParaRPr>
          </a:p>
          <a:p>
            <a:pPr>
              <a:lnSpc>
                <a:spcPct val="90000"/>
              </a:lnSpc>
              <a:spcBef>
                <a:spcPct val="0"/>
              </a:spcBef>
              <a:buFont typeface="Arial"/>
              <a:buChar char="•"/>
            </a:pPr>
            <a:r>
              <a:rPr lang="en-GB" sz="1600" dirty="0">
                <a:latin typeface="Arial" charset="0"/>
                <a:ea typeface="ヒラギノ角ゴ Pro W3" charset="-128"/>
                <a:cs typeface="ヒラギノ角ゴ Pro W3" charset="-128"/>
              </a:rPr>
              <a:t>promote high uptake of flu vaccination in children through increasing the knowledge of those involved in delivering the vaccination programme</a:t>
            </a:r>
          </a:p>
          <a:p>
            <a:pPr>
              <a:lnSpc>
                <a:spcPct val="90000"/>
              </a:lnSpc>
              <a:spcBef>
                <a:spcPct val="0"/>
              </a:spcBef>
              <a:buFont typeface="Arial"/>
              <a:buChar char="•"/>
            </a:pPr>
            <a:endParaRPr lang="en-GB" sz="1600" dirty="0">
              <a:latin typeface="Arial" charset="0"/>
              <a:ea typeface="ヒラギノ角ゴ Pro W3" charset="-128"/>
              <a:cs typeface="ヒラギノ角ゴ Pro W3" charset="-128"/>
            </a:endParaRPr>
          </a:p>
          <a:p>
            <a:pPr>
              <a:lnSpc>
                <a:spcPct val="90000"/>
              </a:lnSpc>
              <a:spcBef>
                <a:spcPct val="0"/>
              </a:spcBef>
              <a:buFont typeface="Arial"/>
              <a:buChar char="•"/>
            </a:pPr>
            <a:r>
              <a:rPr lang="en-GB" sz="1600" dirty="0">
                <a:latin typeface="Arial" charset="0"/>
                <a:ea typeface="ヒラギノ角ゴ Pro W3" charset="-128"/>
                <a:cs typeface="ヒラギノ角ゴ Pro W3" charset="-128"/>
              </a:rPr>
              <a:t>provide information on the administration of the live attenuated intranasal influenza vaccine</a:t>
            </a:r>
          </a:p>
        </p:txBody>
      </p:sp>
      <p:sp>
        <p:nvSpPr>
          <p:cNvPr id="4" name="Slide Number Placeholder 3"/>
          <p:cNvSpPr>
            <a:spLocks noGrp="1"/>
          </p:cNvSpPr>
          <p:nvPr>
            <p:ph type="sldNum" sz="quarter" idx="10"/>
          </p:nvPr>
        </p:nvSpPr>
        <p:spPr/>
        <p:txBody>
          <a:bodyPr/>
          <a:lstStyle/>
          <a:p>
            <a:pPr>
              <a:defRPr/>
            </a:pPr>
            <a:r>
              <a:rPr lang="en-US" dirty="0"/>
              <a:t>  </a:t>
            </a:r>
            <a:fld id="{2565FA6D-D4C8-4C4C-AC4B-3269734D34D8}" type="slidenum">
              <a:rPr lang="en-US" smtClean="0"/>
              <a:pPr>
                <a:defRPr/>
              </a:pPr>
              <a:t>5</a:t>
            </a:fld>
            <a:endParaRPr lang="en-US" dirty="0"/>
          </a:p>
        </p:txBody>
      </p:sp>
      <p:sp>
        <p:nvSpPr>
          <p:cNvPr id="5" name="Footer Placeholder 4"/>
          <p:cNvSpPr>
            <a:spLocks noGrp="1"/>
          </p:cNvSpPr>
          <p:nvPr>
            <p:ph type="ftr" sz="quarter" idx="4294967295"/>
          </p:nvPr>
        </p:nvSpPr>
        <p:spPr>
          <a:xfrm>
            <a:off x="611560" y="6308725"/>
            <a:ext cx="8064375" cy="549275"/>
          </a:xfrm>
        </p:spPr>
        <p:txBody>
          <a:bodyPr/>
          <a:lstStyle/>
          <a:p>
            <a:pPr>
              <a:defRPr/>
            </a:pPr>
            <a:r>
              <a:rPr lang="en-GB" dirty="0">
                <a:ea typeface="ヒラギノ角ゴ Pro W3" charset="-128"/>
                <a:cs typeface="ヒラギノ角ゴ Pro W3" charset="-128"/>
              </a:rPr>
              <a:t>The national childhood flu immunisation programme 2020/21</a:t>
            </a:r>
            <a:endParaRPr lang="en-US" dirty="0">
              <a:solidFill>
                <a:prstClr val="white"/>
              </a:solidFill>
            </a:endParaRPr>
          </a:p>
        </p:txBody>
      </p:sp>
    </p:spTree>
    <p:extLst>
      <p:ext uri="{BB962C8B-B14F-4D97-AF65-F5344CB8AC3E}">
        <p14:creationId xmlns:p14="http://schemas.microsoft.com/office/powerpoint/2010/main" val="275272653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404664"/>
            <a:ext cx="8028000" cy="648072"/>
          </a:xfrm>
        </p:spPr>
        <p:txBody>
          <a:bodyPr/>
          <a:lstStyle/>
          <a:p>
            <a:r>
              <a:rPr lang="en-GB" dirty="0"/>
              <a:t>LAIV and ‘viral shedding’</a:t>
            </a:r>
          </a:p>
        </p:txBody>
      </p:sp>
      <p:sp>
        <p:nvSpPr>
          <p:cNvPr id="3" name="Content Placeholder 2"/>
          <p:cNvSpPr>
            <a:spLocks noGrp="1"/>
          </p:cNvSpPr>
          <p:nvPr>
            <p:ph idx="1"/>
          </p:nvPr>
        </p:nvSpPr>
        <p:spPr>
          <a:xfrm>
            <a:off x="539552" y="1124744"/>
            <a:ext cx="8280920" cy="5184576"/>
          </a:xfrm>
        </p:spPr>
        <p:txBody>
          <a:bodyPr/>
          <a:lstStyle/>
          <a:p>
            <a:pPr lvl="0">
              <a:spcBef>
                <a:spcPts val="0"/>
              </a:spcBef>
            </a:pPr>
            <a:endParaRPr lang="en-GB" dirty="0"/>
          </a:p>
          <a:p>
            <a:pPr lvl="2">
              <a:spcBef>
                <a:spcPts val="0"/>
              </a:spcBef>
            </a:pPr>
            <a:r>
              <a:rPr lang="en-GB" dirty="0"/>
              <a:t>LAIV does not create an external mist of vaccine virus in the air when children are being vaccinated and others in the room should not be at risk of ‘catching’ the vaccine virus</a:t>
            </a:r>
          </a:p>
          <a:p>
            <a:pPr lvl="2">
              <a:spcBef>
                <a:spcPts val="0"/>
              </a:spcBef>
            </a:pPr>
            <a:r>
              <a:rPr lang="en-GB" dirty="0"/>
              <a:t>administration of the intranasal vaccine delivers just 0.1ml of fluid straight into each nostril and almost all the fluid is immediately absorbed into the child’s nose</a:t>
            </a:r>
          </a:p>
          <a:p>
            <a:pPr lvl="2">
              <a:spcBef>
                <a:spcPts val="0"/>
              </a:spcBef>
            </a:pPr>
            <a:r>
              <a:rPr lang="en-GB" dirty="0"/>
              <a:t>although vaccinated children are known to shed virus a few days after vaccination, the vaccine virus that is shed is less able to spread from person to person than natural flu infection </a:t>
            </a:r>
          </a:p>
          <a:p>
            <a:pPr lvl="2">
              <a:spcBef>
                <a:spcPts val="0"/>
              </a:spcBef>
            </a:pPr>
            <a:r>
              <a:rPr lang="en-GB" dirty="0"/>
              <a:t>the amount of virus shed is normally below the levels needed to pass on infection to others and the virus does not survive for long outside of the body. This is in contrast to natural flu infection, which spreads easily during the flu season </a:t>
            </a:r>
          </a:p>
          <a:p>
            <a:pPr marL="0" lvl="2" indent="0" algn="ctr">
              <a:spcBef>
                <a:spcPts val="0"/>
              </a:spcBef>
              <a:buNone/>
            </a:pPr>
            <a:endParaRPr lang="en-GB" sz="1600" dirty="0"/>
          </a:p>
          <a:p>
            <a:pPr marL="0" lvl="2" indent="0">
              <a:spcBef>
                <a:spcPts val="0"/>
              </a:spcBef>
              <a:buNone/>
            </a:pPr>
            <a:endParaRPr lang="en-GB" sz="1600" dirty="0"/>
          </a:p>
        </p:txBody>
      </p:sp>
      <p:sp>
        <p:nvSpPr>
          <p:cNvPr id="4" name="Slide Number Placeholder 3"/>
          <p:cNvSpPr>
            <a:spLocks noGrp="1"/>
          </p:cNvSpPr>
          <p:nvPr>
            <p:ph type="sldNum" sz="quarter" idx="10"/>
          </p:nvPr>
        </p:nvSpPr>
        <p:spPr/>
        <p:txBody>
          <a:bodyPr/>
          <a:lstStyle/>
          <a:p>
            <a:pPr marL="531813">
              <a:defRPr/>
            </a:pPr>
            <a:r>
              <a:rPr lang="en-US" dirty="0"/>
              <a:t>  </a:t>
            </a:r>
            <a:fld id="{2565FA6D-D4C8-4C4C-AC4B-3269734D34D8}" type="slidenum">
              <a:rPr lang="en-US" smtClean="0"/>
              <a:pPr marL="531813">
                <a:defRPr/>
              </a:pPr>
              <a:t>50</a:t>
            </a:fld>
            <a:endParaRPr lang="en-US" dirty="0"/>
          </a:p>
        </p:txBody>
      </p:sp>
      <p:sp>
        <p:nvSpPr>
          <p:cNvPr id="6" name="Footer Placeholder 4"/>
          <p:cNvSpPr>
            <a:spLocks noGrp="1"/>
          </p:cNvSpPr>
          <p:nvPr>
            <p:ph type="ftr" sz="quarter" idx="4294967295"/>
          </p:nvPr>
        </p:nvSpPr>
        <p:spPr>
          <a:xfrm>
            <a:off x="900113" y="6308725"/>
            <a:ext cx="8064375" cy="549275"/>
          </a:xfrm>
        </p:spPr>
        <p:txBody>
          <a:bodyPr/>
          <a:lstStyle/>
          <a:p>
            <a:pPr>
              <a:defRPr/>
            </a:pPr>
            <a:r>
              <a:rPr lang="en-GB" dirty="0"/>
              <a:t>The national childhood flu immunisation programme 2020/21</a:t>
            </a:r>
            <a:endParaRPr lang="en-US" dirty="0"/>
          </a:p>
        </p:txBody>
      </p:sp>
    </p:spTree>
    <p:extLst>
      <p:ext uri="{BB962C8B-B14F-4D97-AF65-F5344CB8AC3E}">
        <p14:creationId xmlns:p14="http://schemas.microsoft.com/office/powerpoint/2010/main" val="272106530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611560" y="620688"/>
            <a:ext cx="8278688" cy="838200"/>
          </a:xfrm>
        </p:spPr>
        <p:txBody>
          <a:bodyPr wrap="square" numCol="1" compatLnSpc="1">
            <a:prstTxWarp prst="textNoShape">
              <a:avLst/>
            </a:prstTxWarp>
            <a:noAutofit/>
          </a:bodyPr>
          <a:lstStyle/>
          <a:p>
            <a:r>
              <a:rPr lang="en-GB" sz="3600" dirty="0">
                <a:latin typeface="Arial" charset="0"/>
                <a:ea typeface="ヒラギノ角ゴ Pro W3" charset="-128"/>
                <a:cs typeface="ヒラギノ角ゴ Pro W3" charset="-128"/>
              </a:rPr>
              <a:t>Infection control issues</a:t>
            </a:r>
            <a:br>
              <a:rPr lang="en-GB" sz="3600" b="1" dirty="0">
                <a:latin typeface="Arial" charset="0"/>
                <a:ea typeface="ヒラギノ角ゴ Pro W3" charset="-128"/>
                <a:cs typeface="ヒラギノ角ゴ Pro W3" charset="-128"/>
              </a:rPr>
            </a:br>
            <a:r>
              <a:rPr lang="en-GB" sz="3600" dirty="0">
                <a:latin typeface="Arial" charset="0"/>
                <a:ea typeface="ヒラギノ角ゴ Pro W3" charset="-128"/>
                <a:cs typeface="ヒラギノ角ゴ Pro W3" charset="-128"/>
              </a:rPr>
              <a:t> </a:t>
            </a:r>
            <a:endParaRPr lang="en-GB" sz="3200" dirty="0">
              <a:latin typeface="Arial" charset="0"/>
              <a:ea typeface="ヒラギノ角ゴ Pro W3" charset="-128"/>
              <a:cs typeface="ヒラギノ角ゴ Pro W3" charset="-128"/>
            </a:endParaRPr>
          </a:p>
        </p:txBody>
      </p:sp>
      <p:sp>
        <p:nvSpPr>
          <p:cNvPr id="52227" name="Rectangle 3"/>
          <p:cNvSpPr>
            <a:spLocks noGrp="1" noChangeArrowheads="1"/>
          </p:cNvSpPr>
          <p:nvPr>
            <p:ph idx="1"/>
          </p:nvPr>
        </p:nvSpPr>
        <p:spPr>
          <a:xfrm>
            <a:off x="683568" y="1412776"/>
            <a:ext cx="7560840" cy="4472062"/>
          </a:xfrm>
        </p:spPr>
        <p:txBody>
          <a:bodyPr/>
          <a:lstStyle/>
          <a:p>
            <a:pPr>
              <a:buFont typeface="Arial"/>
              <a:buChar char="•"/>
            </a:pPr>
            <a:r>
              <a:rPr lang="en-GB" sz="1600" dirty="0">
                <a:latin typeface="Arial" charset="0"/>
                <a:ea typeface="ヒラギノ角ゴ Pro W3" charset="-128"/>
              </a:rPr>
              <a:t>although there are no required infection control precautions specific to the administration of LAIV, providers are expected to deliver the programme according to guidelines on social distancing that are current at the time and will need to wear the recommended personal protective equipment that is in line with the current advice from the government</a:t>
            </a:r>
          </a:p>
          <a:p>
            <a:pPr>
              <a:buFont typeface="Arial"/>
              <a:buChar char="•"/>
            </a:pPr>
            <a:r>
              <a:rPr lang="en-GB" sz="1600" dirty="0">
                <a:latin typeface="Arial" charset="0"/>
                <a:ea typeface="ヒラギノ角ゴ Pro W3" charset="-128"/>
                <a:cs typeface="ヒラギノ角ゴ Pro W3" charset="-128"/>
              </a:rPr>
              <a:t>routine hand hygiene procedures should be performed before and after each child contact</a:t>
            </a:r>
          </a:p>
          <a:p>
            <a:endParaRPr lang="en-GB" sz="1600" b="1" dirty="0">
              <a:latin typeface="Arial" charset="0"/>
              <a:ea typeface="ヒラギノ角ゴ Pro W3" charset="-128"/>
              <a:cs typeface="ヒラギノ角ゴ Pro W3" charset="-128"/>
            </a:endParaRPr>
          </a:p>
          <a:p>
            <a:r>
              <a:rPr lang="en-GB" sz="1600" b="1" dirty="0">
                <a:latin typeface="Arial" charset="0"/>
                <a:ea typeface="ヒラギノ角ゴ Pro W3" charset="-128"/>
                <a:cs typeface="ヒラギノ角ゴ Pro W3" charset="-128"/>
              </a:rPr>
              <a:t>Disposal of clinical waste:</a:t>
            </a:r>
          </a:p>
          <a:p>
            <a:pPr marL="0" indent="0"/>
            <a:r>
              <a:rPr lang="en-GB" sz="1600" dirty="0"/>
              <a:t>Used, part-used or out of date/wasted LAIV applicators should be disposed of in a rigid yellow sharps container with yellow lid</a:t>
            </a:r>
            <a:endParaRPr lang="en-GB" sz="1600" dirty="0">
              <a:latin typeface="Arial" charset="0"/>
              <a:ea typeface="ヒラギノ角ゴ Pro W3" charset="-128"/>
              <a:cs typeface="ヒラギノ角ゴ Pro W3" charset="-128"/>
            </a:endParaRPr>
          </a:p>
        </p:txBody>
      </p:sp>
      <p:sp>
        <p:nvSpPr>
          <p:cNvPr id="4" name="Slide Number Placeholder 3"/>
          <p:cNvSpPr>
            <a:spLocks noGrp="1"/>
          </p:cNvSpPr>
          <p:nvPr>
            <p:ph type="sldNum" sz="quarter" idx="10"/>
          </p:nvPr>
        </p:nvSpPr>
        <p:spPr>
          <a:xfrm>
            <a:off x="-2015" y="6308725"/>
            <a:ext cx="9144000" cy="549275"/>
          </a:xfrm>
        </p:spPr>
        <p:txBody>
          <a:bodyPr/>
          <a:lstStyle/>
          <a:p>
            <a:pPr>
              <a:defRPr/>
            </a:pPr>
            <a:r>
              <a:rPr lang="en-US" dirty="0"/>
              <a:t>  </a:t>
            </a:r>
            <a:fld id="{2565FA6D-D4C8-4C4C-AC4B-3269734D34D8}" type="slidenum">
              <a:rPr lang="en-US" smtClean="0"/>
              <a:pPr>
                <a:defRPr/>
              </a:pPr>
              <a:t>51</a:t>
            </a:fld>
            <a:endParaRPr lang="en-US" dirty="0"/>
          </a:p>
        </p:txBody>
      </p:sp>
      <p:sp>
        <p:nvSpPr>
          <p:cNvPr id="5" name="Footer Placeholder 4"/>
          <p:cNvSpPr>
            <a:spLocks noGrp="1"/>
          </p:cNvSpPr>
          <p:nvPr>
            <p:ph type="ftr" sz="quarter" idx="4294967295"/>
          </p:nvPr>
        </p:nvSpPr>
        <p:spPr>
          <a:xfrm>
            <a:off x="900113" y="6308725"/>
            <a:ext cx="8064375" cy="549275"/>
          </a:xfrm>
        </p:spPr>
        <p:txBody>
          <a:bodyPr/>
          <a:lstStyle/>
          <a:p>
            <a:pPr>
              <a:defRPr/>
            </a:pPr>
            <a:r>
              <a:rPr lang="en-GB" dirty="0"/>
              <a:t>The national childhood flu immunisation programme 2020/21</a:t>
            </a:r>
            <a:endParaRPr lang="en-US" dirty="0"/>
          </a:p>
        </p:txBody>
      </p:sp>
    </p:spTree>
    <p:extLst>
      <p:ext uri="{BB962C8B-B14F-4D97-AF65-F5344CB8AC3E}">
        <p14:creationId xmlns:p14="http://schemas.microsoft.com/office/powerpoint/2010/main" val="338394514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9FFF96-AF10-47F6-B7D0-205271568A61}"/>
              </a:ext>
            </a:extLst>
          </p:cNvPr>
          <p:cNvSpPr>
            <a:spLocks noGrp="1"/>
          </p:cNvSpPr>
          <p:nvPr>
            <p:ph type="title"/>
          </p:nvPr>
        </p:nvSpPr>
        <p:spPr>
          <a:xfrm>
            <a:off x="539606" y="417513"/>
            <a:ext cx="8028000" cy="1152128"/>
          </a:xfrm>
        </p:spPr>
        <p:txBody>
          <a:bodyPr>
            <a:normAutofit fontScale="90000"/>
          </a:bodyPr>
          <a:lstStyle/>
          <a:p>
            <a:r>
              <a:rPr lang="en-GB" dirty="0"/>
              <a:t>Delivering the flu vaccine programme during the COVID-19 pandemic</a:t>
            </a:r>
          </a:p>
        </p:txBody>
      </p:sp>
      <p:sp>
        <p:nvSpPr>
          <p:cNvPr id="3" name="Content Placeholder 2">
            <a:extLst>
              <a:ext uri="{FF2B5EF4-FFF2-40B4-BE49-F238E27FC236}">
                <a16:creationId xmlns:a16="http://schemas.microsoft.com/office/drawing/2014/main" id="{1262FF57-6FCB-45B6-BFD7-52FFBE8C3F32}"/>
              </a:ext>
            </a:extLst>
          </p:cNvPr>
          <p:cNvSpPr>
            <a:spLocks noGrp="1"/>
          </p:cNvSpPr>
          <p:nvPr>
            <p:ph idx="1"/>
          </p:nvPr>
        </p:nvSpPr>
        <p:spPr>
          <a:xfrm>
            <a:off x="539606" y="1700808"/>
            <a:ext cx="8028000" cy="4739679"/>
          </a:xfrm>
        </p:spPr>
        <p:txBody>
          <a:bodyPr/>
          <a:lstStyle/>
          <a:p>
            <a:pPr lvl="0">
              <a:buFont typeface="Arial" panose="020B0604020202020204" pitchFamily="34" charset="0"/>
              <a:buChar char="•"/>
            </a:pPr>
            <a:r>
              <a:rPr lang="en-GB" dirty="0"/>
              <a:t>patients will need reassurance that appropriate measures are in place to keep them safe from COVID-19, as it is likely to be co-circulating with flu.  This reassurance will be especially important for those on the NHS Shielded Patient List.  </a:t>
            </a:r>
          </a:p>
          <a:p>
            <a:pPr>
              <a:buFont typeface="Arial" panose="020B0604020202020204" pitchFamily="34" charset="0"/>
              <a:buChar char="•"/>
            </a:pPr>
            <a:r>
              <a:rPr lang="en-GB" dirty="0"/>
              <a:t>providers will be expected to deliver the programme according to guidelines on social distancing that are current at the time. Standard operating procedures in the context of COVID-19 have been issued for General Practice, community pharmacy, and community health services </a:t>
            </a:r>
          </a:p>
          <a:p>
            <a:pPr lvl="0">
              <a:buFont typeface="Arial" panose="020B0604020202020204" pitchFamily="34" charset="0"/>
              <a:buChar char="•"/>
            </a:pPr>
            <a:r>
              <a:rPr lang="en-GB" dirty="0"/>
              <a:t>providers need to be prepared to make adjustments to the programme in the face of any local restrictions to ensure those at highest risk can continue to be vaccinated </a:t>
            </a:r>
          </a:p>
        </p:txBody>
      </p:sp>
      <p:sp>
        <p:nvSpPr>
          <p:cNvPr id="4" name="Slide Number Placeholder 3">
            <a:extLst>
              <a:ext uri="{FF2B5EF4-FFF2-40B4-BE49-F238E27FC236}">
                <a16:creationId xmlns:a16="http://schemas.microsoft.com/office/drawing/2014/main" id="{9554DCA4-0CD3-469E-93A8-E2657EB12BE0}"/>
              </a:ext>
            </a:extLst>
          </p:cNvPr>
          <p:cNvSpPr>
            <a:spLocks noGrp="1"/>
          </p:cNvSpPr>
          <p:nvPr>
            <p:ph type="sldNum" sz="quarter" idx="10"/>
          </p:nvPr>
        </p:nvSpPr>
        <p:spPr/>
        <p:txBody>
          <a:bodyPr/>
          <a:lstStyle/>
          <a:p>
            <a:pPr marL="531813">
              <a:defRPr/>
            </a:pPr>
            <a:r>
              <a:rPr lang="en-US"/>
              <a:t>  </a:t>
            </a:r>
            <a:fld id="{2565FA6D-D4C8-4C4C-AC4B-3269734D34D8}" type="slidenum">
              <a:rPr lang="en-US" smtClean="0"/>
              <a:pPr marL="531813">
                <a:defRPr/>
              </a:pPr>
              <a:t>52</a:t>
            </a:fld>
            <a:endParaRPr lang="en-US" dirty="0"/>
          </a:p>
        </p:txBody>
      </p:sp>
      <p:sp>
        <p:nvSpPr>
          <p:cNvPr id="5" name="Footer Placeholder 4">
            <a:extLst>
              <a:ext uri="{FF2B5EF4-FFF2-40B4-BE49-F238E27FC236}">
                <a16:creationId xmlns:a16="http://schemas.microsoft.com/office/drawing/2014/main" id="{5D860A96-86DB-4EA3-8A04-DF724437BFD9}"/>
              </a:ext>
            </a:extLst>
          </p:cNvPr>
          <p:cNvSpPr>
            <a:spLocks noGrp="1"/>
          </p:cNvSpPr>
          <p:nvPr>
            <p:ph type="ftr" sz="quarter" idx="11"/>
          </p:nvPr>
        </p:nvSpPr>
        <p:spPr/>
        <p:txBody>
          <a:bodyPr/>
          <a:lstStyle/>
          <a:p>
            <a:pPr>
              <a:defRPr/>
            </a:pPr>
            <a:r>
              <a:rPr lang="en-GB" dirty="0"/>
              <a:t>The national childhood flu immunisation programme 2020/21</a:t>
            </a:r>
            <a:endParaRPr lang="en-US" dirty="0"/>
          </a:p>
        </p:txBody>
      </p:sp>
    </p:spTree>
    <p:extLst>
      <p:ext uri="{BB962C8B-B14F-4D97-AF65-F5344CB8AC3E}">
        <p14:creationId xmlns:p14="http://schemas.microsoft.com/office/powerpoint/2010/main" val="77584207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A2D62B-B72C-45AC-89D6-E20266CABAAC}"/>
              </a:ext>
            </a:extLst>
          </p:cNvPr>
          <p:cNvSpPr>
            <a:spLocks noGrp="1"/>
          </p:cNvSpPr>
          <p:nvPr>
            <p:ph type="title"/>
          </p:nvPr>
        </p:nvSpPr>
        <p:spPr>
          <a:xfrm>
            <a:off x="531434" y="381508"/>
            <a:ext cx="8257770" cy="1031267"/>
          </a:xfrm>
        </p:spPr>
        <p:txBody>
          <a:bodyPr>
            <a:noAutofit/>
          </a:bodyPr>
          <a:lstStyle/>
          <a:p>
            <a:r>
              <a:rPr lang="en-GB" sz="3200" dirty="0"/>
              <a:t>Considerations when delivering the flu vaccine programme during the COVID-19 pandemic</a:t>
            </a:r>
          </a:p>
        </p:txBody>
      </p:sp>
      <p:sp>
        <p:nvSpPr>
          <p:cNvPr id="3" name="Content Placeholder 2">
            <a:extLst>
              <a:ext uri="{FF2B5EF4-FFF2-40B4-BE49-F238E27FC236}">
                <a16:creationId xmlns:a16="http://schemas.microsoft.com/office/drawing/2014/main" id="{835D3735-5702-4157-92A4-BB6C6AAF40F6}"/>
              </a:ext>
            </a:extLst>
          </p:cNvPr>
          <p:cNvSpPr>
            <a:spLocks noGrp="1"/>
          </p:cNvSpPr>
          <p:nvPr>
            <p:ph idx="1"/>
          </p:nvPr>
        </p:nvSpPr>
        <p:spPr>
          <a:xfrm>
            <a:off x="531434" y="1736812"/>
            <a:ext cx="8028000" cy="4739679"/>
          </a:xfrm>
        </p:spPr>
        <p:txBody>
          <a:bodyPr/>
          <a:lstStyle/>
          <a:p>
            <a:pPr lvl="0">
              <a:buFont typeface="Arial" panose="020B0604020202020204" pitchFamily="34" charset="0"/>
              <a:buChar char="•"/>
            </a:pPr>
            <a:r>
              <a:rPr lang="en-GB" dirty="0"/>
              <a:t>careful appointment planning to minimise waiting times and maintain social distancing when attending</a:t>
            </a:r>
          </a:p>
          <a:p>
            <a:pPr lvl="0">
              <a:buFont typeface="Arial" panose="020B0604020202020204" pitchFamily="34" charset="0"/>
              <a:buChar char="•"/>
            </a:pPr>
            <a:r>
              <a:rPr lang="en-GB" dirty="0"/>
              <a:t>provide patients with information in advance of their appointment to explain what to expect</a:t>
            </a:r>
          </a:p>
          <a:p>
            <a:pPr lvl="0">
              <a:buFont typeface="Arial" panose="020B0604020202020204" pitchFamily="34" charset="0"/>
              <a:buChar char="•"/>
            </a:pPr>
            <a:r>
              <a:rPr lang="en-GB" dirty="0"/>
              <a:t>recall at risk patients if they do not attend </a:t>
            </a:r>
          </a:p>
          <a:p>
            <a:pPr lvl="0">
              <a:buFont typeface="Arial" panose="020B0604020202020204" pitchFamily="34" charset="0"/>
              <a:buChar char="•"/>
            </a:pPr>
            <a:r>
              <a:rPr lang="en-GB" dirty="0"/>
              <a:t>consider social distancing innovations such as drive in vaccinations and ‘car as waiting room’ models, if possible</a:t>
            </a:r>
          </a:p>
          <a:p>
            <a:pPr lvl="0">
              <a:buFont typeface="Arial" panose="020B0604020202020204" pitchFamily="34" charset="0"/>
              <a:buChar char="•"/>
            </a:pPr>
            <a:r>
              <a:rPr lang="en-GB" dirty="0"/>
              <a:t>for those on the Shielded Patient List who are high risk for COVID-19, consider the use of domiciliary visits </a:t>
            </a:r>
          </a:p>
          <a:p>
            <a:pPr>
              <a:buFont typeface="Arial" panose="020B0604020202020204" pitchFamily="34" charset="0"/>
              <a:buChar char="•"/>
            </a:pPr>
            <a:r>
              <a:rPr lang="en-GB" dirty="0"/>
              <a:t>for the schools vaccination programme, any social distancing measures will create additional challenges. The expectation is that school estate will still be used in the event of any local school closures where possible </a:t>
            </a:r>
          </a:p>
        </p:txBody>
      </p:sp>
      <p:sp>
        <p:nvSpPr>
          <p:cNvPr id="4" name="Slide Number Placeholder 3">
            <a:extLst>
              <a:ext uri="{FF2B5EF4-FFF2-40B4-BE49-F238E27FC236}">
                <a16:creationId xmlns:a16="http://schemas.microsoft.com/office/drawing/2014/main" id="{E67C52BD-01B2-45CB-B15C-CE2378E921E5}"/>
              </a:ext>
            </a:extLst>
          </p:cNvPr>
          <p:cNvSpPr>
            <a:spLocks noGrp="1"/>
          </p:cNvSpPr>
          <p:nvPr>
            <p:ph type="sldNum" sz="quarter" idx="10"/>
          </p:nvPr>
        </p:nvSpPr>
        <p:spPr/>
        <p:txBody>
          <a:bodyPr/>
          <a:lstStyle/>
          <a:p>
            <a:pPr marL="531813">
              <a:defRPr/>
            </a:pPr>
            <a:r>
              <a:rPr lang="en-US"/>
              <a:t>  </a:t>
            </a:r>
            <a:fld id="{2565FA6D-D4C8-4C4C-AC4B-3269734D34D8}" type="slidenum">
              <a:rPr lang="en-US" smtClean="0"/>
              <a:pPr marL="531813">
                <a:defRPr/>
              </a:pPr>
              <a:t>53</a:t>
            </a:fld>
            <a:endParaRPr lang="en-US" dirty="0"/>
          </a:p>
        </p:txBody>
      </p:sp>
      <p:sp>
        <p:nvSpPr>
          <p:cNvPr id="5" name="Footer Placeholder 4">
            <a:extLst>
              <a:ext uri="{FF2B5EF4-FFF2-40B4-BE49-F238E27FC236}">
                <a16:creationId xmlns:a16="http://schemas.microsoft.com/office/drawing/2014/main" id="{0B5101BF-0ADD-4AE0-BC89-17A12DBF0A94}"/>
              </a:ext>
            </a:extLst>
          </p:cNvPr>
          <p:cNvSpPr>
            <a:spLocks noGrp="1"/>
          </p:cNvSpPr>
          <p:nvPr>
            <p:ph type="ftr" sz="quarter" idx="11"/>
          </p:nvPr>
        </p:nvSpPr>
        <p:spPr/>
        <p:txBody>
          <a:bodyPr/>
          <a:lstStyle/>
          <a:p>
            <a:pPr>
              <a:defRPr/>
            </a:pPr>
            <a:r>
              <a:rPr lang="en-GB" dirty="0"/>
              <a:t>The national childhood flu immunisation programme 2020/21</a:t>
            </a:r>
            <a:endParaRPr lang="en-US" dirty="0"/>
          </a:p>
        </p:txBody>
      </p:sp>
    </p:spTree>
    <p:extLst>
      <p:ext uri="{BB962C8B-B14F-4D97-AF65-F5344CB8AC3E}">
        <p14:creationId xmlns:p14="http://schemas.microsoft.com/office/powerpoint/2010/main" val="180481372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4A51CB-84C2-4AA3-960D-97A883130892}"/>
              </a:ext>
            </a:extLst>
          </p:cNvPr>
          <p:cNvSpPr>
            <a:spLocks noGrp="1"/>
          </p:cNvSpPr>
          <p:nvPr>
            <p:ph type="title"/>
          </p:nvPr>
        </p:nvSpPr>
        <p:spPr>
          <a:xfrm>
            <a:off x="558000" y="333682"/>
            <a:ext cx="8028000" cy="648072"/>
          </a:xfrm>
        </p:spPr>
        <p:txBody>
          <a:bodyPr>
            <a:normAutofit fontScale="90000"/>
          </a:bodyPr>
          <a:lstStyle/>
          <a:p>
            <a:r>
              <a:rPr lang="en-GB" dirty="0"/>
              <a:t>Infection prevention and control when administering vaccines </a:t>
            </a:r>
            <a:br>
              <a:rPr lang="en-GB" b="1" dirty="0"/>
            </a:br>
            <a:endParaRPr lang="en-GB" dirty="0"/>
          </a:p>
        </p:txBody>
      </p:sp>
      <p:sp>
        <p:nvSpPr>
          <p:cNvPr id="3" name="Content Placeholder 2">
            <a:extLst>
              <a:ext uri="{FF2B5EF4-FFF2-40B4-BE49-F238E27FC236}">
                <a16:creationId xmlns:a16="http://schemas.microsoft.com/office/drawing/2014/main" id="{2F84BBA2-FF70-4CCF-AE08-AB517B365FD7}"/>
              </a:ext>
            </a:extLst>
          </p:cNvPr>
          <p:cNvSpPr>
            <a:spLocks noGrp="1"/>
          </p:cNvSpPr>
          <p:nvPr>
            <p:ph idx="1"/>
          </p:nvPr>
        </p:nvSpPr>
        <p:spPr>
          <a:xfrm>
            <a:off x="558000" y="1700808"/>
            <a:ext cx="8028000" cy="4451647"/>
          </a:xfrm>
        </p:spPr>
        <p:txBody>
          <a:bodyPr/>
          <a:lstStyle/>
          <a:p>
            <a:pPr lvl="0">
              <a:buFont typeface="Arial" panose="020B0604020202020204" pitchFamily="34" charset="0"/>
              <a:buChar char="•"/>
            </a:pPr>
            <a:r>
              <a:rPr lang="en-GB" dirty="0"/>
              <a:t>individuals should attend for vaccination at premises that are following the recommended infection prevention and control (IPC) guidance.  </a:t>
            </a:r>
            <a:r>
              <a:rPr lang="en-GB" dirty="0">
                <a:hlinkClick r:id="rId2"/>
              </a:rPr>
              <a:t>www.england.nhs.uk/coronavirus/primary-care/infection-control/</a:t>
            </a:r>
            <a:r>
              <a:rPr lang="en-GB" dirty="0"/>
              <a:t>  </a:t>
            </a:r>
          </a:p>
          <a:p>
            <a:pPr>
              <a:buFont typeface="Arial" panose="020B0604020202020204" pitchFamily="34" charset="0"/>
              <a:buChar char="•"/>
            </a:pPr>
            <a:r>
              <a:rPr lang="en-GB" dirty="0"/>
              <a:t>those displaying symptoms of COVID-19, or who are self-isolating because they are confirmed COVID-19 cases or are contacts of suspected or confirmed COVID-19 cases, should not attend until they have recovered and completed the required isolation period.</a:t>
            </a:r>
          </a:p>
          <a:p>
            <a:pPr>
              <a:buFont typeface="Arial" panose="020B0604020202020204" pitchFamily="34" charset="0"/>
              <a:buChar char="•"/>
            </a:pPr>
            <a:r>
              <a:rPr lang="en-GB" dirty="0"/>
              <a:t>healthcare professionals administering the vaccine may need to wear personal protective equipment (PPE) in keeping with current advice at the time.  See: </a:t>
            </a:r>
            <a:r>
              <a:rPr lang="en-GB" dirty="0">
                <a:hlinkClick r:id="rId3"/>
              </a:rPr>
              <a:t>www.gov.uk/government/publications/wuhan-novel-coronavirus-infection-prevention-and-control/covid-19-personal-protective-equipment-ppe</a:t>
            </a:r>
            <a:endParaRPr lang="en-GB" dirty="0"/>
          </a:p>
          <a:p>
            <a:endParaRPr lang="en-GB" dirty="0"/>
          </a:p>
        </p:txBody>
      </p:sp>
      <p:sp>
        <p:nvSpPr>
          <p:cNvPr id="4" name="Slide Number Placeholder 3">
            <a:extLst>
              <a:ext uri="{FF2B5EF4-FFF2-40B4-BE49-F238E27FC236}">
                <a16:creationId xmlns:a16="http://schemas.microsoft.com/office/drawing/2014/main" id="{8E12FA22-04F4-4D16-93C0-D8C4DAA3DE4D}"/>
              </a:ext>
            </a:extLst>
          </p:cNvPr>
          <p:cNvSpPr>
            <a:spLocks noGrp="1"/>
          </p:cNvSpPr>
          <p:nvPr>
            <p:ph type="sldNum" sz="quarter" idx="10"/>
          </p:nvPr>
        </p:nvSpPr>
        <p:spPr/>
        <p:txBody>
          <a:bodyPr/>
          <a:lstStyle/>
          <a:p>
            <a:pPr marL="531813">
              <a:defRPr/>
            </a:pPr>
            <a:r>
              <a:rPr lang="en-US"/>
              <a:t>  </a:t>
            </a:r>
            <a:fld id="{2565FA6D-D4C8-4C4C-AC4B-3269734D34D8}" type="slidenum">
              <a:rPr lang="en-US" smtClean="0"/>
              <a:pPr marL="531813">
                <a:defRPr/>
              </a:pPr>
              <a:t>54</a:t>
            </a:fld>
            <a:endParaRPr lang="en-US" dirty="0"/>
          </a:p>
        </p:txBody>
      </p:sp>
      <p:sp>
        <p:nvSpPr>
          <p:cNvPr id="5" name="Footer Placeholder 4">
            <a:extLst>
              <a:ext uri="{FF2B5EF4-FFF2-40B4-BE49-F238E27FC236}">
                <a16:creationId xmlns:a16="http://schemas.microsoft.com/office/drawing/2014/main" id="{2E5CBDE2-4B53-42D1-89AB-4512207E7C0B}"/>
              </a:ext>
            </a:extLst>
          </p:cNvPr>
          <p:cNvSpPr>
            <a:spLocks noGrp="1"/>
          </p:cNvSpPr>
          <p:nvPr>
            <p:ph type="ftr" sz="quarter" idx="11"/>
          </p:nvPr>
        </p:nvSpPr>
        <p:spPr/>
        <p:txBody>
          <a:bodyPr/>
          <a:lstStyle/>
          <a:p>
            <a:pPr>
              <a:defRPr/>
            </a:pPr>
            <a:r>
              <a:rPr lang="en-GB" dirty="0">
                <a:ea typeface="ヒラギノ角ゴ Pro W3" charset="-128"/>
                <a:cs typeface="ヒラギノ角ゴ Pro W3" charset="-128"/>
              </a:rPr>
              <a:t>The national childhood flu immunisation programme 2020/21 </a:t>
            </a:r>
            <a:endParaRPr lang="en-US" dirty="0">
              <a:solidFill>
                <a:prstClr val="white"/>
              </a:solidFill>
            </a:endParaRPr>
          </a:p>
        </p:txBody>
      </p:sp>
    </p:spTree>
    <p:extLst>
      <p:ext uri="{BB962C8B-B14F-4D97-AF65-F5344CB8AC3E}">
        <p14:creationId xmlns:p14="http://schemas.microsoft.com/office/powerpoint/2010/main" val="243224016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Adverse reactions to LAIV </a:t>
            </a:r>
          </a:p>
        </p:txBody>
      </p:sp>
      <p:sp>
        <p:nvSpPr>
          <p:cNvPr id="3" name="Content Placeholder 2"/>
          <p:cNvSpPr>
            <a:spLocks noGrp="1"/>
          </p:cNvSpPr>
          <p:nvPr>
            <p:ph idx="1"/>
          </p:nvPr>
        </p:nvSpPr>
        <p:spPr>
          <a:xfrm>
            <a:off x="611560" y="1484784"/>
            <a:ext cx="7632847" cy="4064455"/>
          </a:xfrm>
        </p:spPr>
        <p:txBody>
          <a:bodyPr/>
          <a:lstStyle/>
          <a:p>
            <a:pPr marL="0" indent="0"/>
            <a:r>
              <a:rPr lang="en-GB" sz="1600" dirty="0"/>
              <a:t>Commonly reported adverse reactions (affects more than 1 in 10 Fluenz Tetra</a:t>
            </a:r>
            <a:r>
              <a:rPr lang="en-GB" sz="1600" dirty="0">
                <a:latin typeface="Arial" charset="0"/>
                <a:ea typeface="ヒラギノ角ゴ Pro W3" charset="-128"/>
                <a:cs typeface="ヒラギノ角ゴ Pro W3" charset="-128"/>
              </a:rPr>
              <a:t> </a:t>
            </a:r>
            <a:r>
              <a:rPr lang="en-GB" sz="1600" dirty="0"/>
              <a:t>recipients):</a:t>
            </a:r>
          </a:p>
          <a:p>
            <a:pPr>
              <a:buFont typeface="Arial" pitchFamily="34" charset="0"/>
              <a:buChar char="•"/>
            </a:pPr>
            <a:r>
              <a:rPr lang="en-GB" sz="1600" dirty="0"/>
              <a:t>blocked or runny nose</a:t>
            </a:r>
          </a:p>
          <a:p>
            <a:pPr>
              <a:buFont typeface="Arial"/>
              <a:buChar char="•"/>
            </a:pPr>
            <a:r>
              <a:rPr lang="en-GB" sz="1600" dirty="0"/>
              <a:t>headache</a:t>
            </a:r>
          </a:p>
          <a:p>
            <a:pPr>
              <a:buFont typeface="Arial"/>
              <a:buChar char="•"/>
            </a:pPr>
            <a:r>
              <a:rPr lang="en-GB" sz="1600" dirty="0"/>
              <a:t>fever </a:t>
            </a:r>
          </a:p>
          <a:p>
            <a:pPr>
              <a:buFont typeface="Arial"/>
              <a:buChar char="•"/>
            </a:pPr>
            <a:r>
              <a:rPr lang="en-GB" sz="1600" dirty="0"/>
              <a:t>malaise </a:t>
            </a:r>
          </a:p>
          <a:p>
            <a:pPr>
              <a:buFont typeface="Arial"/>
              <a:buChar char="•"/>
            </a:pPr>
            <a:r>
              <a:rPr lang="en-GB" sz="1600" dirty="0"/>
              <a:t>myalgia</a:t>
            </a:r>
          </a:p>
          <a:p>
            <a:pPr>
              <a:buFont typeface="Arial"/>
              <a:buChar char="•"/>
            </a:pPr>
            <a:r>
              <a:rPr lang="en-GB" sz="1600" dirty="0"/>
              <a:t>decreased appetite</a:t>
            </a:r>
          </a:p>
          <a:p>
            <a:endParaRPr lang="en-GB" sz="1600" dirty="0"/>
          </a:p>
          <a:p>
            <a:pPr marL="0" indent="0"/>
            <a:r>
              <a:rPr lang="en-GB" sz="1600" dirty="0"/>
              <a:t>Hypersensitivity reactions (including facial oedema, urticaria and anaphylaxis) can occur but are very rare</a:t>
            </a:r>
          </a:p>
        </p:txBody>
      </p:sp>
      <p:sp>
        <p:nvSpPr>
          <p:cNvPr id="4" name="Slide Number Placeholder 3"/>
          <p:cNvSpPr>
            <a:spLocks noGrp="1"/>
          </p:cNvSpPr>
          <p:nvPr>
            <p:ph type="sldNum" sz="quarter" idx="10"/>
          </p:nvPr>
        </p:nvSpPr>
        <p:spPr/>
        <p:txBody>
          <a:bodyPr/>
          <a:lstStyle/>
          <a:p>
            <a:pPr>
              <a:defRPr/>
            </a:pPr>
            <a:r>
              <a:rPr lang="en-US" dirty="0"/>
              <a:t>  </a:t>
            </a:r>
            <a:fld id="{2565FA6D-D4C8-4C4C-AC4B-3269734D34D8}" type="slidenum">
              <a:rPr lang="en-US" smtClean="0"/>
              <a:pPr>
                <a:defRPr/>
              </a:pPr>
              <a:t>55</a:t>
            </a:fld>
            <a:endParaRPr lang="en-US" dirty="0"/>
          </a:p>
        </p:txBody>
      </p:sp>
      <p:sp>
        <p:nvSpPr>
          <p:cNvPr id="6" name="Footer Placeholder 4"/>
          <p:cNvSpPr txBox="1">
            <a:spLocks/>
          </p:cNvSpPr>
          <p:nvPr/>
        </p:nvSpPr>
        <p:spPr>
          <a:xfrm>
            <a:off x="827584" y="6308725"/>
            <a:ext cx="8064375" cy="549275"/>
          </a:xfrm>
          <a:prstGeom prst="rect">
            <a:avLst/>
          </a:prstGeom>
        </p:spPr>
        <p:txBody>
          <a:bodyPr vert="horz" lIns="0" tIns="0" rIns="0" bIns="0" rtlCol="0" anchor="ctr"/>
          <a:lstStyle>
            <a:defPPr>
              <a:defRPr lang="en-US"/>
            </a:defPPr>
            <a:lvl1pPr algn="l" rtl="0" fontAlgn="auto">
              <a:spcBef>
                <a:spcPts val="0"/>
              </a:spcBef>
              <a:spcAft>
                <a:spcPts val="0"/>
              </a:spcAft>
              <a:defRPr sz="1200" kern="1200" baseline="0">
                <a:solidFill>
                  <a:schemeClr val="bg1"/>
                </a:solidFill>
                <a:latin typeface="Arial" pitchFamily="34" charset="0"/>
                <a:ea typeface="+mn-ea"/>
                <a:cs typeface="+mn-cs"/>
              </a:defRPr>
            </a:lvl1pPr>
            <a:lvl2pPr marL="4572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2pPr>
            <a:lvl3pPr marL="9144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3pPr>
            <a:lvl4pPr marL="13716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4pPr>
            <a:lvl5pPr marL="18288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5pPr>
            <a:lvl6pPr marL="22860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6pPr>
            <a:lvl7pPr marL="27432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7pPr>
            <a:lvl8pPr marL="32004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8pPr>
            <a:lvl9pPr marL="36576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9pPr>
          </a:lstStyle>
          <a:p>
            <a:pPr>
              <a:defRPr/>
            </a:pPr>
            <a:r>
              <a:rPr lang="en-GB" dirty="0">
                <a:ea typeface="ヒラギノ角ゴ Pro W3" charset="-128"/>
                <a:cs typeface="ヒラギノ角ゴ Pro W3" charset="-128"/>
              </a:rPr>
              <a:t>The national childhood flu immunisation programme 2020/21</a:t>
            </a:r>
            <a:endParaRPr lang="en-US" dirty="0">
              <a:solidFill>
                <a:prstClr val="white"/>
              </a:solidFill>
            </a:endParaRPr>
          </a:p>
        </p:txBody>
      </p:sp>
    </p:spTree>
    <p:extLst>
      <p:ext uri="{BB962C8B-B14F-4D97-AF65-F5344CB8AC3E}">
        <p14:creationId xmlns:p14="http://schemas.microsoft.com/office/powerpoint/2010/main" val="201658216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r>
              <a:rPr lang="en-US" dirty="0"/>
              <a:t>  </a:t>
            </a:r>
            <a:fld id="{2565FA6D-D4C8-4C4C-AC4B-3269734D34D8}" type="slidenum">
              <a:rPr lang="en-US" smtClean="0"/>
              <a:pPr>
                <a:defRPr/>
              </a:pPr>
              <a:t>56</a:t>
            </a:fld>
            <a:endParaRPr lang="en-US" dirty="0"/>
          </a:p>
        </p:txBody>
      </p:sp>
      <p:sp>
        <p:nvSpPr>
          <p:cNvPr id="6" name="Footer Placeholder 4"/>
          <p:cNvSpPr>
            <a:spLocks noGrp="1"/>
          </p:cNvSpPr>
          <p:nvPr>
            <p:ph type="ftr" sz="quarter" idx="4294967295"/>
          </p:nvPr>
        </p:nvSpPr>
        <p:spPr>
          <a:xfrm>
            <a:off x="900113" y="6308725"/>
            <a:ext cx="8064375" cy="549275"/>
          </a:xfrm>
        </p:spPr>
        <p:txBody>
          <a:bodyPr/>
          <a:lstStyle/>
          <a:p>
            <a:pPr>
              <a:defRPr/>
            </a:pPr>
            <a:r>
              <a:rPr lang="en-GB" dirty="0"/>
              <a:t>The national childhood flu immunisation programme 2020/21</a:t>
            </a:r>
            <a:endParaRPr lang="en-US" dirty="0"/>
          </a:p>
        </p:txBody>
      </p:sp>
      <p:sp>
        <p:nvSpPr>
          <p:cNvPr id="7" name="Title 1"/>
          <p:cNvSpPr>
            <a:spLocks noGrp="1"/>
          </p:cNvSpPr>
          <p:nvPr>
            <p:ph type="title" idx="4294967295"/>
          </p:nvPr>
        </p:nvSpPr>
        <p:spPr>
          <a:xfrm>
            <a:off x="475648" y="548680"/>
            <a:ext cx="8442907" cy="648072"/>
          </a:xfrm>
        </p:spPr>
        <p:txBody>
          <a:bodyPr wrap="square" numCol="1" anchorCtr="0" compatLnSpc="1">
            <a:prstTxWarp prst="textNoShape">
              <a:avLst/>
            </a:prstTxWarp>
            <a:normAutofit fontScale="90000"/>
          </a:bodyPr>
          <a:lstStyle/>
          <a:p>
            <a:br>
              <a:rPr lang="en-GB" dirty="0">
                <a:solidFill>
                  <a:schemeClr val="tx1"/>
                </a:solidFill>
                <a:ea typeface="ヒラギノ角ゴ Pro W3" charset="-128"/>
                <a:cs typeface="ヒラギノ角ゴ Pro W3" charset="-128"/>
              </a:rPr>
            </a:br>
            <a:br>
              <a:rPr lang="en-GB" dirty="0">
                <a:solidFill>
                  <a:schemeClr val="tx1"/>
                </a:solidFill>
                <a:ea typeface="ヒラギノ角ゴ Pro W3" charset="-128"/>
                <a:cs typeface="ヒラギノ角ゴ Pro W3" charset="-128"/>
              </a:rPr>
            </a:br>
            <a:r>
              <a:rPr lang="en-GB" dirty="0">
                <a:ea typeface="ヒラギノ角ゴ Pro W3" charset="-128"/>
                <a:cs typeface="ヒラギノ角ゴ Pro W3" charset="-128"/>
              </a:rPr>
              <a:t>Reporting suspected adverse reactions </a:t>
            </a:r>
            <a:br>
              <a:rPr lang="en-GB" dirty="0">
                <a:solidFill>
                  <a:schemeClr val="tx1"/>
                </a:solidFill>
                <a:ea typeface="ヒラギノ角ゴ Pro W3" charset="-128"/>
                <a:cs typeface="ヒラギノ角ゴ Pro W3" charset="-128"/>
              </a:rPr>
            </a:br>
            <a:br>
              <a:rPr lang="en-GB" dirty="0">
                <a:solidFill>
                  <a:schemeClr val="tx1"/>
                </a:solidFill>
                <a:ea typeface="ヒラギノ角ゴ Pro W3" charset="-128"/>
                <a:cs typeface="ヒラギノ角ゴ Pro W3" charset="-128"/>
              </a:rPr>
            </a:br>
            <a:endParaRPr lang="en-GB" dirty="0">
              <a:solidFill>
                <a:schemeClr val="tx1"/>
              </a:solidFill>
              <a:ea typeface="ヒラギノ角ゴ Pro W3" charset="-128"/>
              <a:cs typeface="ヒラギノ角ゴ Pro W3" charset="-128"/>
            </a:endParaRPr>
          </a:p>
        </p:txBody>
      </p:sp>
      <p:sp>
        <p:nvSpPr>
          <p:cNvPr id="8" name="Content Placeholder 2"/>
          <p:cNvSpPr>
            <a:spLocks noGrp="1"/>
          </p:cNvSpPr>
          <p:nvPr>
            <p:ph idx="4294967295"/>
          </p:nvPr>
        </p:nvSpPr>
        <p:spPr>
          <a:xfrm>
            <a:off x="539552" y="1484784"/>
            <a:ext cx="8136904" cy="4325938"/>
          </a:xfrm>
        </p:spPr>
        <p:txBody>
          <a:bodyPr/>
          <a:lstStyle/>
          <a:p>
            <a:pPr marL="0" indent="0">
              <a:spcBef>
                <a:spcPts val="1000"/>
              </a:spcBef>
            </a:pPr>
            <a:r>
              <a:rPr lang="en-GB" sz="1600" dirty="0">
                <a:solidFill>
                  <a:schemeClr val="tx1"/>
                </a:solidFill>
              </a:rPr>
              <a:t>All serious suspected reactions following influenza vaccines should be reported to the Medicines and Healthcare products Regulatory Agency using the Yellow Card scheme </a:t>
            </a:r>
            <a:endParaRPr lang="en-GB" sz="1600" b="1" dirty="0">
              <a:solidFill>
                <a:schemeClr val="tx1"/>
              </a:solidFill>
              <a:latin typeface="Arial" charset="0"/>
              <a:ea typeface="ヒラギノ角ゴ Pro W3" charset="-128"/>
              <a:cs typeface="ヒラギノ角ゴ Pro W3" charset="-128"/>
            </a:endParaRPr>
          </a:p>
          <a:p>
            <a:pPr>
              <a:spcBef>
                <a:spcPts val="1000"/>
              </a:spcBef>
            </a:pPr>
            <a:endParaRPr lang="en-GB" sz="1600" b="1" dirty="0">
              <a:solidFill>
                <a:schemeClr val="tx1"/>
              </a:solidFill>
              <a:latin typeface="Arial" charset="0"/>
              <a:ea typeface="ヒラギノ角ゴ Pro W3" charset="-128"/>
              <a:cs typeface="ヒラギノ角ゴ Pro W3" charset="-128"/>
            </a:endParaRPr>
          </a:p>
          <a:p>
            <a:pPr>
              <a:spcBef>
                <a:spcPts val="1000"/>
              </a:spcBef>
            </a:pPr>
            <a:r>
              <a:rPr lang="en-GB" sz="1600" b="1" dirty="0">
                <a:solidFill>
                  <a:schemeClr val="tx1"/>
                </a:solidFill>
                <a:latin typeface="Arial" charset="0"/>
                <a:ea typeface="ヒラギノ角ゴ Pro W3" charset="-128"/>
                <a:cs typeface="ヒラギノ角ゴ Pro W3" charset="-128"/>
              </a:rPr>
              <a:t>Yellow card scheme: </a:t>
            </a:r>
            <a:r>
              <a:rPr lang="en-GB" sz="1600" u="sng" dirty="0">
                <a:solidFill>
                  <a:srgbClr val="0070C0"/>
                </a:solidFill>
                <a:latin typeface="Arial" charset="0"/>
                <a:ea typeface="ヒラギノ角ゴ Pro W3" charset="-128"/>
                <a:cs typeface="ヒラギノ角ゴ Pro W3" charset="-128"/>
                <a:hlinkClick r:id="rId3"/>
              </a:rPr>
              <a:t>http://mhra.gov.uk/yellowcard</a:t>
            </a:r>
            <a:r>
              <a:rPr lang="en-GB" sz="1600" dirty="0">
                <a:solidFill>
                  <a:srgbClr val="0070C0"/>
                </a:solidFill>
                <a:latin typeface="Arial" charset="0"/>
                <a:ea typeface="ヒラギノ角ゴ Pro W3" charset="-128"/>
                <a:cs typeface="ヒラギノ角ゴ Pro W3" charset="-128"/>
              </a:rPr>
              <a:t>:</a:t>
            </a:r>
            <a:endParaRPr lang="en-GB" sz="1600" b="1" dirty="0">
              <a:solidFill>
                <a:schemeClr val="tx1"/>
              </a:solidFill>
              <a:latin typeface="Arial" charset="0"/>
              <a:ea typeface="ヒラギノ角ゴ Pro W3" charset="-128"/>
              <a:cs typeface="ヒラギノ角ゴ Pro W3" charset="-128"/>
            </a:endParaRPr>
          </a:p>
          <a:p>
            <a:pPr>
              <a:lnSpc>
                <a:spcPct val="90000"/>
              </a:lnSpc>
              <a:spcBef>
                <a:spcPts val="1000"/>
              </a:spcBef>
              <a:buFont typeface="Arial" pitchFamily="34" charset="0"/>
              <a:buChar char="•"/>
            </a:pPr>
            <a:r>
              <a:rPr lang="en-GB" sz="1600" dirty="0">
                <a:solidFill>
                  <a:schemeClr val="tx1"/>
                </a:solidFill>
                <a:latin typeface="Arial" charset="0"/>
                <a:ea typeface="ヒラギノ角ゴ Pro W3" charset="-128"/>
                <a:cs typeface="ヒラギノ角ゴ Pro W3" charset="-128"/>
              </a:rPr>
              <a:t>voluntary reporting system for suspected adverse reaction to medicine/vaccines</a:t>
            </a:r>
          </a:p>
          <a:p>
            <a:pPr>
              <a:lnSpc>
                <a:spcPct val="90000"/>
              </a:lnSpc>
              <a:spcBef>
                <a:spcPts val="1000"/>
              </a:spcBef>
              <a:buFont typeface="Arial" pitchFamily="34" charset="0"/>
              <a:buChar char="•"/>
            </a:pPr>
            <a:r>
              <a:rPr lang="en-GB" sz="1600" dirty="0">
                <a:solidFill>
                  <a:schemeClr val="tx1"/>
                </a:solidFill>
                <a:latin typeface="Arial" charset="0"/>
                <a:ea typeface="ヒラギノ角ゴ Pro W3" charset="-128"/>
                <a:cs typeface="ヒラギノ角ゴ Pro W3" charset="-128"/>
              </a:rPr>
              <a:t>success of scheme depends on early, complete and accurate reporting</a:t>
            </a:r>
          </a:p>
          <a:p>
            <a:pPr>
              <a:lnSpc>
                <a:spcPct val="90000"/>
              </a:lnSpc>
              <a:spcBef>
                <a:spcPts val="1000"/>
              </a:spcBef>
              <a:buFont typeface="Arial" pitchFamily="34" charset="0"/>
              <a:buChar char="•"/>
            </a:pPr>
            <a:r>
              <a:rPr lang="en-GB" sz="1600" dirty="0">
                <a:solidFill>
                  <a:schemeClr val="tx1"/>
                </a:solidFill>
                <a:latin typeface="Arial" charset="0"/>
                <a:ea typeface="ヒラギノ角ゴ Pro W3" charset="-128"/>
                <a:cs typeface="ヒラギノ角ゴ Pro W3" charset="-128"/>
              </a:rPr>
              <a:t>report even if uncertain about whether vaccine caused condition</a:t>
            </a:r>
            <a:endParaRPr lang="en-GB" sz="1600" dirty="0">
              <a:solidFill>
                <a:srgbClr val="0070C0"/>
              </a:solidFill>
              <a:latin typeface="Arial" charset="0"/>
              <a:ea typeface="ヒラギノ角ゴ Pro W3" charset="-128"/>
              <a:cs typeface="ヒラギノ角ゴ Pro W3" charset="-128"/>
            </a:endParaRPr>
          </a:p>
          <a:p>
            <a:pPr>
              <a:lnSpc>
                <a:spcPct val="90000"/>
              </a:lnSpc>
              <a:spcBef>
                <a:spcPts val="1000"/>
              </a:spcBef>
              <a:buFont typeface="Arial" pitchFamily="34" charset="0"/>
              <a:buChar char="•"/>
            </a:pPr>
            <a:r>
              <a:rPr lang="en-GB" sz="1600" dirty="0">
                <a:solidFill>
                  <a:schemeClr val="tx1"/>
                </a:solidFill>
                <a:latin typeface="Arial" charset="0"/>
                <a:ea typeface="ヒラギノ角ゴ Pro W3" charset="-128"/>
                <a:cs typeface="ヒラギノ角ゴ Pro W3" charset="-128"/>
              </a:rPr>
              <a:t>see chapter 8 of Green Book for details</a:t>
            </a:r>
          </a:p>
          <a:p>
            <a:endParaRPr lang="en-GB" sz="1600" dirty="0">
              <a:latin typeface="Arial" charset="0"/>
              <a:ea typeface="ヒラギノ角ゴ Pro W3" charset="-128"/>
              <a:cs typeface="ヒラギノ角ゴ Pro W3" charset="-128"/>
            </a:endParaRPr>
          </a:p>
        </p:txBody>
      </p:sp>
      <p:pic>
        <p:nvPicPr>
          <p:cNvPr id="9" name="Picture 5" descr="images.jpg"/>
          <p:cNvPicPr>
            <a:picLocks noChangeAspect="1"/>
          </p:cNvPicPr>
          <p:nvPr/>
        </p:nvPicPr>
        <p:blipFill>
          <a:blip r:embed="rId4" cstate="print"/>
          <a:srcRect/>
          <a:stretch>
            <a:fillRect/>
          </a:stretch>
        </p:blipFill>
        <p:spPr bwMode="auto">
          <a:xfrm>
            <a:off x="5868144" y="4493096"/>
            <a:ext cx="2923653" cy="1656184"/>
          </a:xfrm>
          <a:prstGeom prst="rect">
            <a:avLst/>
          </a:prstGeom>
          <a:noFill/>
          <a:ln w="9525">
            <a:noFill/>
            <a:miter lim="800000"/>
            <a:headEnd/>
            <a:tailEnd/>
          </a:ln>
        </p:spPr>
      </p:pic>
    </p:spTree>
    <p:extLst>
      <p:ext uri="{BB962C8B-B14F-4D97-AF65-F5344CB8AC3E}">
        <p14:creationId xmlns:p14="http://schemas.microsoft.com/office/powerpoint/2010/main" val="392424056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8000" y="383484"/>
            <a:ext cx="8028000" cy="1052888"/>
          </a:xfrm>
        </p:spPr>
        <p:txBody>
          <a:bodyPr>
            <a:normAutofit fontScale="90000"/>
          </a:bodyPr>
          <a:lstStyle/>
          <a:p>
            <a:r>
              <a:rPr lang="en-GB" sz="3600" dirty="0"/>
              <a:t>Inactivated influenza vaccine for children contraindicated to receive LAIV</a:t>
            </a:r>
            <a:br>
              <a:rPr lang="en-GB" dirty="0"/>
            </a:br>
            <a:endParaRPr lang="en-GB" dirty="0"/>
          </a:p>
        </p:txBody>
      </p:sp>
      <p:sp>
        <p:nvSpPr>
          <p:cNvPr id="3" name="Content Placeholder 2"/>
          <p:cNvSpPr>
            <a:spLocks noGrp="1"/>
          </p:cNvSpPr>
          <p:nvPr>
            <p:ph idx="1"/>
          </p:nvPr>
        </p:nvSpPr>
        <p:spPr>
          <a:xfrm>
            <a:off x="395536" y="1668335"/>
            <a:ext cx="8028000" cy="4176464"/>
          </a:xfrm>
        </p:spPr>
        <p:txBody>
          <a:bodyPr/>
          <a:lstStyle/>
          <a:p>
            <a:pPr marL="285750" indent="-285750">
              <a:buFont typeface="Arial" panose="020B0604020202020204" pitchFamily="34" charset="0"/>
              <a:buChar char="•"/>
            </a:pPr>
            <a:r>
              <a:rPr lang="en-GB" sz="1600" dirty="0"/>
              <a:t>children for whom LAIV is medically contraindicated should be offered a suitable alternative inactivated flu vaccine</a:t>
            </a:r>
          </a:p>
          <a:p>
            <a:pPr marL="285750" indent="-285750">
              <a:buFont typeface="Arial" panose="020B0604020202020204" pitchFamily="34" charset="0"/>
              <a:buChar char="•"/>
            </a:pPr>
            <a:r>
              <a:rPr lang="en-GB" sz="1600" dirty="0"/>
              <a:t>for children in clinical risk groups under 18 years of age where LAIV is contraindicated or otherwise unsuitable:</a:t>
            </a:r>
          </a:p>
          <a:p>
            <a:pPr marL="568325" lvl="3" indent="-285750">
              <a:buFont typeface="Wingdings" panose="05000000000000000000" pitchFamily="2" charset="2"/>
              <a:buChar char="Ø"/>
            </a:pPr>
            <a:r>
              <a:rPr lang="en-GB" dirty="0"/>
              <a:t>QIVe should be offered to children less than 9 years of age </a:t>
            </a:r>
          </a:p>
          <a:p>
            <a:pPr marL="568325" lvl="3" indent="-285750">
              <a:buFont typeface="Wingdings" panose="05000000000000000000" pitchFamily="2" charset="2"/>
              <a:buChar char="Ø"/>
            </a:pPr>
            <a:r>
              <a:rPr lang="en-GB" dirty="0"/>
              <a:t>QIVc (locally procured) should ideally be offered to children aged 9 years and over who access the vaccine through general practice. Where QIVc vaccine is unavailable, GPs should offer QIVe (supplied free of charge by PHE)</a:t>
            </a:r>
          </a:p>
          <a:p>
            <a:pPr marL="568325" lvl="3" indent="-285750">
              <a:buFont typeface="Wingdings" panose="05000000000000000000" pitchFamily="2" charset="2"/>
              <a:buChar char="Ø"/>
            </a:pPr>
            <a:r>
              <a:rPr lang="en-GB" dirty="0"/>
              <a:t>it is acceptable to offer QIVe to the small number of children contraindicated to receive LAIV aged 9 years and over who are vaccinated in a school setting </a:t>
            </a:r>
          </a:p>
          <a:p>
            <a:pPr marL="282575" lvl="3" indent="0">
              <a:buNone/>
            </a:pPr>
            <a:endParaRPr lang="en-GB" sz="1100" dirty="0"/>
          </a:p>
          <a:p>
            <a:pPr>
              <a:buFont typeface="Arial" panose="020B0604020202020204" pitchFamily="34" charset="0"/>
              <a:buChar char="•"/>
            </a:pPr>
            <a:r>
              <a:rPr lang="en-GB" sz="1600" dirty="0"/>
              <a:t>if the inactivated vaccine supplied by PHE is not used, please be aware that not all inactivated flu vaccines are licensed for children and some contain too much ovalbumin for egg allergic children</a:t>
            </a:r>
          </a:p>
          <a:p>
            <a:pPr marL="285750" indent="-285750">
              <a:buFont typeface="Arial" panose="020B0604020202020204" pitchFamily="34" charset="0"/>
              <a:buChar char="•"/>
            </a:pPr>
            <a:r>
              <a:rPr lang="en-GB" sz="1600" dirty="0"/>
              <a:t>always check SPC for vaccine suitability before administration</a:t>
            </a:r>
          </a:p>
          <a:p>
            <a:pPr marL="0" lvl="3" indent="0">
              <a:buNone/>
            </a:pPr>
            <a:endParaRPr lang="en-GB" dirty="0"/>
          </a:p>
        </p:txBody>
      </p:sp>
      <p:sp>
        <p:nvSpPr>
          <p:cNvPr id="4" name="Slide Number Placeholder 3"/>
          <p:cNvSpPr>
            <a:spLocks noGrp="1"/>
          </p:cNvSpPr>
          <p:nvPr>
            <p:ph type="sldNum" sz="quarter" idx="10"/>
          </p:nvPr>
        </p:nvSpPr>
        <p:spPr/>
        <p:txBody>
          <a:bodyPr/>
          <a:lstStyle/>
          <a:p>
            <a:pPr>
              <a:defRPr/>
            </a:pPr>
            <a:r>
              <a:rPr lang="en-US" dirty="0"/>
              <a:t>  </a:t>
            </a:r>
            <a:fld id="{2565FA6D-D4C8-4C4C-AC4B-3269734D34D8}" type="slidenum">
              <a:rPr lang="en-US" smtClean="0"/>
              <a:pPr>
                <a:defRPr/>
              </a:pPr>
              <a:t>57</a:t>
            </a:fld>
            <a:endParaRPr lang="en-US" dirty="0"/>
          </a:p>
        </p:txBody>
      </p:sp>
      <p:sp>
        <p:nvSpPr>
          <p:cNvPr id="7" name="Footer Placeholder 4"/>
          <p:cNvSpPr txBox="1">
            <a:spLocks/>
          </p:cNvSpPr>
          <p:nvPr/>
        </p:nvSpPr>
        <p:spPr>
          <a:xfrm>
            <a:off x="900113" y="6308725"/>
            <a:ext cx="8064375" cy="549275"/>
          </a:xfrm>
          <a:prstGeom prst="rect">
            <a:avLst/>
          </a:prstGeom>
        </p:spPr>
        <p:txBody>
          <a:bodyPr vert="horz" lIns="0" tIns="0" rIns="0" bIns="0" rtlCol="0" anchor="ctr"/>
          <a:lstStyle>
            <a:defPPr>
              <a:defRPr lang="en-US"/>
            </a:defPPr>
            <a:lvl1pPr algn="l" rtl="0" fontAlgn="auto">
              <a:spcBef>
                <a:spcPts val="0"/>
              </a:spcBef>
              <a:spcAft>
                <a:spcPts val="0"/>
              </a:spcAft>
              <a:defRPr sz="1200" kern="1200" baseline="0">
                <a:solidFill>
                  <a:schemeClr val="bg1"/>
                </a:solidFill>
                <a:latin typeface="Arial" pitchFamily="34" charset="0"/>
                <a:ea typeface="+mn-ea"/>
                <a:cs typeface="+mn-cs"/>
              </a:defRPr>
            </a:lvl1pPr>
            <a:lvl2pPr marL="4572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2pPr>
            <a:lvl3pPr marL="9144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3pPr>
            <a:lvl4pPr marL="13716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4pPr>
            <a:lvl5pPr marL="18288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5pPr>
            <a:lvl6pPr marL="22860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6pPr>
            <a:lvl7pPr marL="27432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7pPr>
            <a:lvl8pPr marL="32004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8pPr>
            <a:lvl9pPr marL="36576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9pPr>
          </a:lstStyle>
          <a:p>
            <a:pPr>
              <a:defRPr/>
            </a:pPr>
            <a:r>
              <a:rPr lang="en-GB" dirty="0"/>
              <a:t>The national childhood flu immunisation programme 2020/21 </a:t>
            </a:r>
            <a:endParaRPr lang="en-US" dirty="0"/>
          </a:p>
        </p:txBody>
      </p:sp>
    </p:spTree>
    <p:extLst>
      <p:ext uri="{BB962C8B-B14F-4D97-AF65-F5344CB8AC3E}">
        <p14:creationId xmlns:p14="http://schemas.microsoft.com/office/powerpoint/2010/main" val="119570098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548680"/>
            <a:ext cx="8028000" cy="648072"/>
          </a:xfrm>
        </p:spPr>
        <p:txBody>
          <a:bodyPr/>
          <a:lstStyle/>
          <a:p>
            <a:r>
              <a:rPr lang="en-US" dirty="0"/>
              <a:t>Vaccine ordering</a:t>
            </a:r>
          </a:p>
        </p:txBody>
      </p:sp>
      <p:sp>
        <p:nvSpPr>
          <p:cNvPr id="3" name="Content Placeholder 2"/>
          <p:cNvSpPr>
            <a:spLocks noGrp="1"/>
          </p:cNvSpPr>
          <p:nvPr>
            <p:ph idx="1"/>
          </p:nvPr>
        </p:nvSpPr>
        <p:spPr>
          <a:xfrm>
            <a:off x="395213" y="1484784"/>
            <a:ext cx="8496746" cy="4968552"/>
          </a:xfrm>
        </p:spPr>
        <p:txBody>
          <a:bodyPr/>
          <a:lstStyle/>
          <a:p>
            <a:pPr>
              <a:buFont typeface="Arial" panose="020B0604020202020204" pitchFamily="34" charset="0"/>
              <a:buChar char="•"/>
            </a:pPr>
            <a:r>
              <a:rPr lang="en-GB" sz="1600" dirty="0"/>
              <a:t>all flu vaccines for children (both live and inactivated) are purchased centrally by PHE. In 2020/21, this will be for: </a:t>
            </a:r>
          </a:p>
          <a:p>
            <a:pPr marL="901700" lvl="4" indent="-171450"/>
            <a:r>
              <a:rPr lang="en-GB" sz="1600" dirty="0"/>
              <a:t>all children aged 2 to 3yrs, and children in reception class and school years 1 to 7</a:t>
            </a:r>
            <a:r>
              <a:rPr lang="en-GB" sz="1600" b="1" dirty="0"/>
              <a:t> </a:t>
            </a:r>
          </a:p>
          <a:p>
            <a:pPr marL="901700" lvl="4" indent="-171450"/>
            <a:r>
              <a:rPr lang="en-GB" sz="1600" dirty="0"/>
              <a:t>all children in clinical risk groups aged 6 months to less than 18 years  </a:t>
            </a:r>
          </a:p>
          <a:p>
            <a:pPr marL="285750" indent="-285750">
              <a:buFont typeface="Arial" panose="020B0604020202020204" pitchFamily="34" charset="0"/>
              <a:buChar char="•"/>
            </a:pPr>
            <a:r>
              <a:rPr lang="en-GB" sz="1600" dirty="0"/>
              <a:t>PHE will supply LAIV for those children who can receive it and a quadrivalent inactivated flu vaccine for those children for whom LAIV is contraindicated</a:t>
            </a:r>
          </a:p>
          <a:p>
            <a:pPr>
              <a:buFont typeface="Arial" panose="020B0604020202020204" pitchFamily="34" charset="0"/>
              <a:buChar char="•"/>
            </a:pPr>
            <a:r>
              <a:rPr lang="en-GB" sz="1600" dirty="0"/>
              <a:t>flu vaccines for children can be ordered through the ImmForm website as for other centrally purchased vaccines (</a:t>
            </a:r>
            <a:r>
              <a:rPr lang="en-GB" sz="1600" dirty="0">
                <a:hlinkClick r:id="rId3"/>
              </a:rPr>
              <a:t>www.immform.dh.gov.uk</a:t>
            </a:r>
            <a:r>
              <a:rPr lang="en-GB" sz="1600" dirty="0"/>
              <a:t>)</a:t>
            </a:r>
          </a:p>
          <a:p>
            <a:pPr>
              <a:buFont typeface="Arial" panose="020B0604020202020204" pitchFamily="34" charset="0"/>
              <a:buChar char="•"/>
            </a:pPr>
            <a:r>
              <a:rPr lang="en-GB" sz="1600" dirty="0"/>
              <a:t>it is important not to order or hold more than two weeks’ worth of LAIV – stockpiling increases the risk of significant loss if there are cold chain failures. It also increases the risk of out of date vaccine being used as Fluenz Tetra has a short shelf life</a:t>
            </a:r>
          </a:p>
        </p:txBody>
      </p:sp>
      <p:sp>
        <p:nvSpPr>
          <p:cNvPr id="4" name="Slide Number Placeholder 3"/>
          <p:cNvSpPr>
            <a:spLocks noGrp="1"/>
          </p:cNvSpPr>
          <p:nvPr>
            <p:ph type="sldNum" sz="quarter" idx="10"/>
          </p:nvPr>
        </p:nvSpPr>
        <p:spPr/>
        <p:txBody>
          <a:bodyPr/>
          <a:lstStyle/>
          <a:p>
            <a:pPr>
              <a:defRPr/>
            </a:pPr>
            <a:r>
              <a:rPr lang="en-US" dirty="0"/>
              <a:t>  </a:t>
            </a:r>
            <a:fld id="{2565FA6D-D4C8-4C4C-AC4B-3269734D34D8}" type="slidenum">
              <a:rPr lang="en-US" smtClean="0"/>
              <a:pPr>
                <a:defRPr/>
              </a:pPr>
              <a:t>58</a:t>
            </a:fld>
            <a:endParaRPr lang="en-US" dirty="0"/>
          </a:p>
        </p:txBody>
      </p:sp>
      <p:sp>
        <p:nvSpPr>
          <p:cNvPr id="6" name="Footer Placeholder 4"/>
          <p:cNvSpPr txBox="1">
            <a:spLocks/>
          </p:cNvSpPr>
          <p:nvPr/>
        </p:nvSpPr>
        <p:spPr>
          <a:xfrm>
            <a:off x="827584" y="6308725"/>
            <a:ext cx="8064375" cy="549275"/>
          </a:xfrm>
          <a:prstGeom prst="rect">
            <a:avLst/>
          </a:prstGeom>
        </p:spPr>
        <p:txBody>
          <a:bodyPr vert="horz" lIns="0" tIns="0" rIns="0" bIns="0" rtlCol="0" anchor="ctr"/>
          <a:lstStyle>
            <a:defPPr>
              <a:defRPr lang="en-US"/>
            </a:defPPr>
            <a:lvl1pPr algn="l" rtl="0" fontAlgn="auto">
              <a:spcBef>
                <a:spcPts val="0"/>
              </a:spcBef>
              <a:spcAft>
                <a:spcPts val="0"/>
              </a:spcAft>
              <a:defRPr sz="1200" kern="1200" baseline="0">
                <a:solidFill>
                  <a:schemeClr val="bg1"/>
                </a:solidFill>
                <a:latin typeface="Arial" pitchFamily="34" charset="0"/>
                <a:ea typeface="+mn-ea"/>
                <a:cs typeface="+mn-cs"/>
              </a:defRPr>
            </a:lvl1pPr>
            <a:lvl2pPr marL="4572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2pPr>
            <a:lvl3pPr marL="9144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3pPr>
            <a:lvl4pPr marL="13716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4pPr>
            <a:lvl5pPr marL="18288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5pPr>
            <a:lvl6pPr marL="22860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6pPr>
            <a:lvl7pPr marL="27432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7pPr>
            <a:lvl8pPr marL="32004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8pPr>
            <a:lvl9pPr marL="36576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9pPr>
          </a:lstStyle>
          <a:p>
            <a:pPr>
              <a:defRPr/>
            </a:pPr>
            <a:r>
              <a:rPr lang="en-GB" dirty="0">
                <a:ea typeface="ヒラギノ角ゴ Pro W3" charset="-128"/>
                <a:cs typeface="ヒラギノ角ゴ Pro W3" charset="-128"/>
              </a:rPr>
              <a:t>The national childhood flu immunisation programme 2020/21</a:t>
            </a:r>
            <a:endParaRPr lang="en-US" dirty="0">
              <a:solidFill>
                <a:prstClr val="white"/>
              </a:solidFill>
            </a:endParaRPr>
          </a:p>
        </p:txBody>
      </p:sp>
    </p:spTree>
    <p:extLst>
      <p:ext uri="{BB962C8B-B14F-4D97-AF65-F5344CB8AC3E}">
        <p14:creationId xmlns:p14="http://schemas.microsoft.com/office/powerpoint/2010/main" val="60373143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620688"/>
            <a:ext cx="8028000" cy="648072"/>
          </a:xfrm>
        </p:spPr>
        <p:txBody>
          <a:bodyPr/>
          <a:lstStyle/>
          <a:p>
            <a:r>
              <a:rPr lang="en-GB" dirty="0"/>
              <a:t>Porcine gelatine</a:t>
            </a:r>
          </a:p>
        </p:txBody>
      </p:sp>
      <p:sp>
        <p:nvSpPr>
          <p:cNvPr id="3" name="Content Placeholder 2"/>
          <p:cNvSpPr>
            <a:spLocks noGrp="1"/>
          </p:cNvSpPr>
          <p:nvPr>
            <p:ph idx="1"/>
          </p:nvPr>
        </p:nvSpPr>
        <p:spPr>
          <a:xfrm>
            <a:off x="467544" y="1520490"/>
            <a:ext cx="8466880" cy="4536504"/>
          </a:xfrm>
        </p:spPr>
        <p:txBody>
          <a:bodyPr/>
          <a:lstStyle/>
          <a:p>
            <a:pPr>
              <a:buFont typeface="Arial" panose="020B0604020202020204" pitchFamily="34" charset="0"/>
              <a:buChar char="•"/>
            </a:pPr>
            <a:r>
              <a:rPr lang="en-GB" sz="1600" dirty="0"/>
              <a:t>the LAIV contains a highly purified form of gelatine derived from pigs</a:t>
            </a:r>
          </a:p>
          <a:p>
            <a:pPr>
              <a:buFont typeface="Arial" panose="020B0604020202020204" pitchFamily="34" charset="0"/>
              <a:buChar char="•"/>
            </a:pPr>
            <a:r>
              <a:rPr lang="en-GB" sz="1600" dirty="0"/>
              <a:t>gelatine is used in LAIV as a stabiliser - it protects the live viruses from the effects of temperature</a:t>
            </a:r>
          </a:p>
          <a:p>
            <a:pPr>
              <a:buFont typeface="Arial" panose="020B0604020202020204" pitchFamily="34" charset="0"/>
              <a:buChar char="•"/>
            </a:pPr>
            <a:r>
              <a:rPr lang="en-GB" sz="1600" dirty="0"/>
              <a:t>gelatine is commonly used in a range of pharmaceutical products, including many capsules and some vaccines</a:t>
            </a:r>
          </a:p>
          <a:p>
            <a:pPr>
              <a:buFont typeface="Arial" panose="020B0604020202020204" pitchFamily="34" charset="0"/>
              <a:buChar char="•"/>
            </a:pPr>
            <a:r>
              <a:rPr lang="en-GB" sz="1600" dirty="0"/>
              <a:t>there is no other live attenuated flu vaccine available that does not contain porcine gelatine. The manufacturer of LAIV (Fluenz</a:t>
            </a:r>
            <a:r>
              <a:rPr lang="en-GB" sz="1600" dirty="0">
                <a:solidFill>
                  <a:prstClr val="black"/>
                </a:solidFill>
              </a:rPr>
              <a:t> Tetra</a:t>
            </a:r>
            <a:r>
              <a:rPr lang="en-GB" sz="1600" dirty="0"/>
              <a:t>) tested 40 potential stabilisers – gelatine was chosen because without it, stability was significantly reduced  </a:t>
            </a:r>
          </a:p>
          <a:p>
            <a:pPr>
              <a:buFont typeface="Arial" panose="020B0604020202020204" pitchFamily="34" charset="0"/>
              <a:buChar char="•"/>
            </a:pPr>
            <a:r>
              <a:rPr lang="en-GB" sz="1600" dirty="0"/>
              <a:t>in order to prevent localised outbreaks in the 2020/21 flu season, an inactivated flu vaccine may be offered to those children whose parents refuse the live attenuated influenza vaccine (LAIV) due to the porcine gelatine content</a:t>
            </a:r>
          </a:p>
        </p:txBody>
      </p:sp>
      <p:sp>
        <p:nvSpPr>
          <p:cNvPr id="4" name="Slide Number Placeholder 3"/>
          <p:cNvSpPr>
            <a:spLocks noGrp="1"/>
          </p:cNvSpPr>
          <p:nvPr>
            <p:ph type="sldNum" sz="quarter" idx="10"/>
          </p:nvPr>
        </p:nvSpPr>
        <p:spPr/>
        <p:txBody>
          <a:bodyPr/>
          <a:lstStyle/>
          <a:p>
            <a:pPr>
              <a:defRPr/>
            </a:pPr>
            <a:r>
              <a:rPr lang="en-US" dirty="0"/>
              <a:t>  </a:t>
            </a:r>
            <a:fld id="{2565FA6D-D4C8-4C4C-AC4B-3269734D34D8}" type="slidenum">
              <a:rPr lang="en-US" smtClean="0"/>
              <a:pPr>
                <a:defRPr/>
              </a:pPr>
              <a:t>59</a:t>
            </a:fld>
            <a:endParaRPr lang="en-US" dirty="0"/>
          </a:p>
        </p:txBody>
      </p:sp>
      <p:sp>
        <p:nvSpPr>
          <p:cNvPr id="5" name="Footer Placeholder 4"/>
          <p:cNvSpPr txBox="1">
            <a:spLocks/>
          </p:cNvSpPr>
          <p:nvPr/>
        </p:nvSpPr>
        <p:spPr>
          <a:xfrm>
            <a:off x="900113" y="6308725"/>
            <a:ext cx="8064375" cy="549275"/>
          </a:xfrm>
          <a:prstGeom prst="rect">
            <a:avLst/>
          </a:prstGeom>
        </p:spPr>
        <p:txBody>
          <a:bodyPr vert="horz" lIns="0" tIns="0" rIns="0" bIns="0" rtlCol="0" anchor="ctr"/>
          <a:lstStyle>
            <a:defPPr>
              <a:defRPr lang="en-US"/>
            </a:defPPr>
            <a:lvl1pPr algn="l" rtl="0" fontAlgn="auto">
              <a:spcBef>
                <a:spcPts val="0"/>
              </a:spcBef>
              <a:spcAft>
                <a:spcPts val="0"/>
              </a:spcAft>
              <a:defRPr sz="1200" kern="1200" baseline="0">
                <a:solidFill>
                  <a:schemeClr val="bg1"/>
                </a:solidFill>
                <a:latin typeface="Arial" pitchFamily="34" charset="0"/>
                <a:ea typeface="+mn-ea"/>
                <a:cs typeface="+mn-cs"/>
              </a:defRPr>
            </a:lvl1pPr>
            <a:lvl2pPr marL="4572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2pPr>
            <a:lvl3pPr marL="9144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3pPr>
            <a:lvl4pPr marL="13716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4pPr>
            <a:lvl5pPr marL="18288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5pPr>
            <a:lvl6pPr marL="22860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6pPr>
            <a:lvl7pPr marL="27432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7pPr>
            <a:lvl8pPr marL="32004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8pPr>
            <a:lvl9pPr marL="36576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9pPr>
          </a:lstStyle>
          <a:p>
            <a:pPr>
              <a:defRPr/>
            </a:pPr>
            <a:r>
              <a:rPr lang="en-GB" dirty="0"/>
              <a:t>The national childhood flu immunisation programme 2020/21</a:t>
            </a:r>
            <a:endParaRPr lang="en-US" dirty="0"/>
          </a:p>
        </p:txBody>
      </p:sp>
    </p:spTree>
    <p:extLst>
      <p:ext uri="{BB962C8B-B14F-4D97-AF65-F5344CB8AC3E}">
        <p14:creationId xmlns:p14="http://schemas.microsoft.com/office/powerpoint/2010/main" val="536560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611560" y="548680"/>
            <a:ext cx="7775575" cy="720725"/>
          </a:xfrm>
        </p:spPr>
        <p:txBody>
          <a:bodyPr>
            <a:normAutofit/>
          </a:bodyPr>
          <a:lstStyle/>
          <a:p>
            <a:pPr>
              <a:defRPr/>
            </a:pPr>
            <a:r>
              <a:rPr lang="en-GB" sz="3600" dirty="0"/>
              <a:t>Learning outcomes</a:t>
            </a:r>
          </a:p>
        </p:txBody>
      </p:sp>
      <p:sp>
        <p:nvSpPr>
          <p:cNvPr id="18435" name="Content Placeholder 2"/>
          <p:cNvSpPr>
            <a:spLocks noGrp="1"/>
          </p:cNvSpPr>
          <p:nvPr>
            <p:ph idx="1"/>
          </p:nvPr>
        </p:nvSpPr>
        <p:spPr>
          <a:xfrm>
            <a:off x="539552" y="1484784"/>
            <a:ext cx="7560840" cy="4464496"/>
          </a:xfrm>
        </p:spPr>
        <p:txBody>
          <a:bodyPr/>
          <a:lstStyle/>
          <a:p>
            <a:pPr marL="0" indent="0">
              <a:lnSpc>
                <a:spcPct val="90000"/>
              </a:lnSpc>
            </a:pPr>
            <a:r>
              <a:rPr lang="en-GB" sz="1600" b="1" dirty="0">
                <a:solidFill>
                  <a:srgbClr val="000000"/>
                </a:solidFill>
                <a:latin typeface="Arial" charset="0"/>
                <a:ea typeface="ヒラギノ角ゴ Pro W3" charset="-128"/>
                <a:cs typeface="ヒラギノ角ゴ Pro W3" charset="-128"/>
              </a:rPr>
              <a:t>Following training, healthcare practitioners will be able to:</a:t>
            </a:r>
          </a:p>
          <a:p>
            <a:pPr marL="266700" indent="-266700">
              <a:lnSpc>
                <a:spcPct val="90000"/>
              </a:lnSpc>
              <a:spcBef>
                <a:spcPts val="1000"/>
              </a:spcBef>
              <a:buFont typeface="Arial" pitchFamily="34" charset="0"/>
              <a:buChar char="•"/>
            </a:pPr>
            <a:r>
              <a:rPr lang="en-GB" sz="1600" dirty="0">
                <a:latin typeface="Arial" charset="0"/>
                <a:ea typeface="ヒラギノ角ゴ Pro W3" charset="-128"/>
                <a:cs typeface="ヒラギノ角ゴ Pro W3" charset="-128"/>
              </a:rPr>
              <a:t>understand the evidence base for the administration of flu vaccination to children</a:t>
            </a:r>
          </a:p>
          <a:p>
            <a:pPr marL="266700" indent="-266700">
              <a:lnSpc>
                <a:spcPct val="90000"/>
              </a:lnSpc>
              <a:spcBef>
                <a:spcPts val="1000"/>
              </a:spcBef>
              <a:buFont typeface="Arial" pitchFamily="34" charset="0"/>
              <a:buChar char="•"/>
            </a:pPr>
            <a:r>
              <a:rPr lang="en-GB" sz="1600" dirty="0">
                <a:latin typeface="Arial" charset="0"/>
                <a:ea typeface="ヒラギノ角ゴ Pro W3" charset="-128"/>
                <a:cs typeface="ヒラギノ角ゴ Pro W3" charset="-128"/>
              </a:rPr>
              <a:t>describe the aetiology of flu</a:t>
            </a:r>
          </a:p>
          <a:p>
            <a:pPr marL="266700" indent="-266700">
              <a:lnSpc>
                <a:spcPct val="90000"/>
              </a:lnSpc>
              <a:spcBef>
                <a:spcPts val="1000"/>
              </a:spcBef>
              <a:buFont typeface="Arial" pitchFamily="34" charset="0"/>
              <a:buChar char="•"/>
            </a:pPr>
            <a:r>
              <a:rPr lang="en-GB" sz="1600" dirty="0">
                <a:latin typeface="Arial" charset="0"/>
                <a:ea typeface="ヒラギノ角ゴ Pro W3" charset="-128"/>
                <a:cs typeface="ヒラギノ角ゴ Pro W3" charset="-128"/>
              </a:rPr>
              <a:t>understand how flu is transmitted and the possible effects of flu on children</a:t>
            </a:r>
          </a:p>
          <a:p>
            <a:pPr marL="266700" indent="-266700">
              <a:lnSpc>
                <a:spcPct val="90000"/>
              </a:lnSpc>
              <a:spcBef>
                <a:spcPts val="1000"/>
              </a:spcBef>
              <a:buFont typeface="Arial" pitchFamily="34" charset="0"/>
              <a:buChar char="•"/>
            </a:pPr>
            <a:r>
              <a:rPr lang="en-GB" sz="1600" dirty="0">
                <a:latin typeface="Arial" charset="0"/>
                <a:ea typeface="ヒラギノ角ゴ Pro W3" charset="-128"/>
                <a:cs typeface="ヒラギノ角ゴ Pro W3" charset="-128"/>
              </a:rPr>
              <a:t>explain which vaccine should be used and the contraindications and the precautions to this vaccine</a:t>
            </a:r>
          </a:p>
          <a:p>
            <a:pPr marL="266700" indent="-266700">
              <a:lnSpc>
                <a:spcPct val="90000"/>
              </a:lnSpc>
              <a:spcBef>
                <a:spcPts val="1000"/>
              </a:spcBef>
              <a:buFont typeface="Arial" pitchFamily="34" charset="0"/>
              <a:buChar char="•"/>
            </a:pPr>
            <a:r>
              <a:rPr lang="en-GB" sz="1600" dirty="0">
                <a:latin typeface="Arial" charset="0"/>
                <a:ea typeface="ヒラギノ角ゴ Pro W3" charset="-128"/>
                <a:cs typeface="ヒラギノ角ゴ Pro W3" charset="-128"/>
              </a:rPr>
              <a:t>explain the possible side effects from the live attenuated flu vaccine</a:t>
            </a:r>
          </a:p>
          <a:p>
            <a:pPr marL="266700" indent="-266700">
              <a:lnSpc>
                <a:spcPct val="90000"/>
              </a:lnSpc>
              <a:spcBef>
                <a:spcPts val="1000"/>
              </a:spcBef>
              <a:buFont typeface="Arial" pitchFamily="34" charset="0"/>
              <a:buChar char="•"/>
            </a:pPr>
            <a:r>
              <a:rPr lang="en-GB" sz="1600" dirty="0">
                <a:latin typeface="Arial" charset="0"/>
                <a:ea typeface="ヒラギノ角ゴ Pro W3" charset="-128"/>
                <a:cs typeface="ヒラギノ角ゴ Pro W3" charset="-128"/>
              </a:rPr>
              <a:t>explain the sequence of steps in administration of the intranasal flu vaccine </a:t>
            </a:r>
          </a:p>
          <a:p>
            <a:pPr marL="266700" indent="-266700">
              <a:lnSpc>
                <a:spcPct val="90000"/>
              </a:lnSpc>
              <a:spcBef>
                <a:spcPts val="1000"/>
              </a:spcBef>
              <a:buFont typeface="Arial" pitchFamily="34" charset="0"/>
              <a:buChar char="•"/>
            </a:pPr>
            <a:r>
              <a:rPr lang="en-GB" sz="1600" dirty="0">
                <a:latin typeface="Arial" charset="0"/>
                <a:ea typeface="ヒラギノ角ゴ Pro W3" charset="-128"/>
                <a:cs typeface="ヒラギノ角ゴ Pro W3" charset="-128"/>
              </a:rPr>
              <a:t>identify sources of additional information</a:t>
            </a:r>
          </a:p>
          <a:p>
            <a:pPr marL="266700" indent="-266700">
              <a:lnSpc>
                <a:spcPct val="90000"/>
              </a:lnSpc>
              <a:spcBef>
                <a:spcPts val="1000"/>
              </a:spcBef>
              <a:buFont typeface="Arial" pitchFamily="34" charset="0"/>
              <a:buChar char="•"/>
            </a:pPr>
            <a:r>
              <a:rPr lang="en-GB" sz="1600" dirty="0">
                <a:latin typeface="Arial" charset="0"/>
                <a:ea typeface="ヒラギノ角ゴ Pro W3" charset="-128"/>
                <a:cs typeface="ヒラギノ角ゴ Pro W3" charset="-128"/>
              </a:rPr>
              <a:t>understand the importance of their role in raising the issue of vaccination with parents and carers of children and providing evidence based information about flu vaccination</a:t>
            </a:r>
          </a:p>
        </p:txBody>
      </p:sp>
      <p:sp>
        <p:nvSpPr>
          <p:cNvPr id="5" name="Slide Number Placeholder 5"/>
          <p:cNvSpPr>
            <a:spLocks noGrp="1"/>
          </p:cNvSpPr>
          <p:nvPr>
            <p:ph type="sldNum" sz="quarter" idx="4294967295"/>
          </p:nvPr>
        </p:nvSpPr>
        <p:spPr>
          <a:xfrm>
            <a:off x="-27974" y="6308725"/>
            <a:ext cx="9144000" cy="549275"/>
          </a:xfrm>
          <a:prstGeom prst="rect">
            <a:avLst/>
          </a:prstGeom>
          <a:solidFill>
            <a:schemeClr val="bg2"/>
          </a:solidFill>
        </p:spPr>
        <p:txBody>
          <a:bodyPr vert="horz" wrap="square" lIns="0" tIns="0" rIns="91440" bIns="0" numCol="1" anchor="ctr" anchorCtr="0" compatLnSpc="1">
            <a:prstTxWarp prst="textNoShape">
              <a:avLst/>
            </a:prstTxWarp>
          </a:bodyPr>
          <a:lstStyle>
            <a:lvl1pPr>
              <a:defRPr sz="1200">
                <a:solidFill>
                  <a:schemeClr val="bg1"/>
                </a:solidFill>
              </a:defRPr>
            </a:lvl1pPr>
          </a:lstStyle>
          <a:p>
            <a:pPr>
              <a:defRPr/>
            </a:pPr>
            <a:r>
              <a:rPr lang="en-US" dirty="0"/>
              <a:t>  </a:t>
            </a:r>
            <a:fld id="{45F8D313-CCBE-49D6-A3BC-57B1848DFB52}" type="slidenum">
              <a:rPr lang="en-US" smtClean="0"/>
              <a:pPr>
                <a:defRPr/>
              </a:pPr>
              <a:t>6</a:t>
            </a:fld>
            <a:r>
              <a:rPr lang="en-US" dirty="0"/>
              <a:t> </a:t>
            </a:r>
          </a:p>
        </p:txBody>
      </p:sp>
      <p:sp>
        <p:nvSpPr>
          <p:cNvPr id="7" name="Footer Placeholder 4"/>
          <p:cNvSpPr>
            <a:spLocks noGrp="1"/>
          </p:cNvSpPr>
          <p:nvPr>
            <p:ph type="ftr" sz="quarter" idx="4294967295"/>
          </p:nvPr>
        </p:nvSpPr>
        <p:spPr>
          <a:xfrm>
            <a:off x="900113" y="6308725"/>
            <a:ext cx="8064375" cy="549275"/>
          </a:xfrm>
        </p:spPr>
        <p:txBody>
          <a:bodyPr/>
          <a:lstStyle/>
          <a:p>
            <a:pPr>
              <a:defRPr/>
            </a:pPr>
            <a:r>
              <a:rPr lang="en-GB" dirty="0">
                <a:ea typeface="ヒラギノ角ゴ Pro W3" charset="-128"/>
                <a:cs typeface="ヒラギノ角ゴ Pro W3" charset="-128"/>
              </a:rPr>
              <a:t>The national childhood flu immunisation programme 2020/21</a:t>
            </a:r>
          </a:p>
        </p:txBody>
      </p:sp>
    </p:spTree>
    <p:extLst>
      <p:ext uri="{BB962C8B-B14F-4D97-AF65-F5344CB8AC3E}">
        <p14:creationId xmlns:p14="http://schemas.microsoft.com/office/powerpoint/2010/main" val="67582873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467544" y="548680"/>
            <a:ext cx="8458200" cy="787152"/>
          </a:xfrm>
        </p:spPr>
        <p:txBody>
          <a:bodyPr wrap="square" numCol="1" compatLnSpc="1">
            <a:prstTxWarp prst="textNoShape">
              <a:avLst/>
            </a:prstTxWarp>
            <a:normAutofit/>
          </a:bodyPr>
          <a:lstStyle/>
          <a:p>
            <a:r>
              <a:rPr lang="en-GB" sz="3600" dirty="0">
                <a:latin typeface="Arial" charset="0"/>
                <a:ea typeface="ヒラギノ角ゴ Pro W3" charset="-128"/>
                <a:cs typeface="ヒラギノ角ゴ Pro W3" charset="-128"/>
              </a:rPr>
              <a:t>Recording of flu vaccine given to children</a:t>
            </a:r>
            <a:endParaRPr lang="en-US" sz="3600" dirty="0">
              <a:latin typeface="Arial" charset="0"/>
              <a:ea typeface="ヒラギノ角ゴ Pro W3" charset="-128"/>
              <a:cs typeface="ヒラギノ角ゴ Pro W3" charset="-128"/>
            </a:endParaRPr>
          </a:p>
        </p:txBody>
      </p:sp>
      <p:sp>
        <p:nvSpPr>
          <p:cNvPr id="63491" name="Rectangle 3"/>
          <p:cNvSpPr>
            <a:spLocks noGrp="1" noChangeArrowheads="1"/>
          </p:cNvSpPr>
          <p:nvPr>
            <p:ph idx="1"/>
          </p:nvPr>
        </p:nvSpPr>
        <p:spPr>
          <a:xfrm>
            <a:off x="539552" y="1484784"/>
            <a:ext cx="8424936" cy="4176464"/>
          </a:xfrm>
        </p:spPr>
        <p:txBody>
          <a:bodyPr/>
          <a:lstStyle/>
          <a:p>
            <a:r>
              <a:rPr lang="en-GB" sz="1600" dirty="0"/>
              <a:t>The following information should be recorded:</a:t>
            </a:r>
          </a:p>
          <a:p>
            <a:pPr>
              <a:buFont typeface="Arial" panose="020B0604020202020204" pitchFamily="34" charset="0"/>
              <a:buChar char="•"/>
            </a:pPr>
            <a:r>
              <a:rPr lang="en-GB" sz="1600" dirty="0"/>
              <a:t>vaccine name, product name, batch number and expiry date </a:t>
            </a:r>
          </a:p>
          <a:p>
            <a:pPr>
              <a:buFont typeface="Arial" panose="020B0604020202020204" pitchFamily="34" charset="0"/>
              <a:buChar char="•"/>
            </a:pPr>
            <a:r>
              <a:rPr lang="en-GB" sz="1600" dirty="0"/>
              <a:t>dose administered</a:t>
            </a:r>
          </a:p>
          <a:p>
            <a:pPr>
              <a:buFont typeface="Arial" panose="020B0604020202020204" pitchFamily="34" charset="0"/>
              <a:buChar char="•"/>
            </a:pPr>
            <a:r>
              <a:rPr lang="en-GB" sz="1600" dirty="0"/>
              <a:t>date immunisation given </a:t>
            </a:r>
          </a:p>
          <a:p>
            <a:pPr>
              <a:buFont typeface="Arial" panose="020B0604020202020204" pitchFamily="34" charset="0"/>
              <a:buChar char="•"/>
            </a:pPr>
            <a:r>
              <a:rPr lang="en-GB" sz="1600" dirty="0"/>
              <a:t>route/site used</a:t>
            </a:r>
          </a:p>
          <a:p>
            <a:pPr>
              <a:buFont typeface="Arial" panose="020B0604020202020204" pitchFamily="34" charset="0"/>
              <a:buChar char="•"/>
            </a:pPr>
            <a:r>
              <a:rPr lang="en-GB" sz="1600" dirty="0"/>
              <a:t>name and signature of vaccinator</a:t>
            </a:r>
          </a:p>
          <a:p>
            <a:endParaRPr lang="en-GB" sz="1600" dirty="0"/>
          </a:p>
          <a:p>
            <a:r>
              <a:rPr lang="en-GB" sz="1600" dirty="0"/>
              <a:t>This information should be recorded in: </a:t>
            </a:r>
          </a:p>
          <a:p>
            <a:pPr>
              <a:buFont typeface="Arial" panose="020B0604020202020204" pitchFamily="34" charset="0"/>
              <a:buChar char="•"/>
            </a:pPr>
            <a:r>
              <a:rPr lang="en-GB" sz="1600" dirty="0"/>
              <a:t>Personal Child Health Record (the ‘Red Book’) </a:t>
            </a:r>
          </a:p>
          <a:p>
            <a:pPr>
              <a:buFont typeface="Arial" panose="020B0604020202020204" pitchFamily="34" charset="0"/>
              <a:buChar char="•"/>
            </a:pPr>
            <a:r>
              <a:rPr lang="en-GB" sz="1600" dirty="0"/>
              <a:t>child’s GP record (or other patient record, depending on location) </a:t>
            </a:r>
          </a:p>
          <a:p>
            <a:pPr>
              <a:buFont typeface="Arial" panose="020B0604020202020204" pitchFamily="34" charset="0"/>
              <a:buChar char="•"/>
            </a:pPr>
            <a:r>
              <a:rPr lang="en-GB" sz="1600" dirty="0"/>
              <a:t>practice computer system</a:t>
            </a:r>
            <a:endParaRPr lang="en-US" sz="1600" dirty="0"/>
          </a:p>
          <a:p>
            <a:pPr>
              <a:buFont typeface="Arial" panose="020B0604020202020204" pitchFamily="34" charset="0"/>
              <a:buChar char="•"/>
            </a:pPr>
            <a:r>
              <a:rPr lang="en-GB" sz="1600" dirty="0"/>
              <a:t>Child Health Information System</a:t>
            </a:r>
            <a:endParaRPr lang="en-US" sz="1600" dirty="0"/>
          </a:p>
        </p:txBody>
      </p:sp>
      <p:sp>
        <p:nvSpPr>
          <p:cNvPr id="4" name="Slide Number Placeholder 3"/>
          <p:cNvSpPr>
            <a:spLocks noGrp="1"/>
          </p:cNvSpPr>
          <p:nvPr>
            <p:ph type="sldNum" sz="quarter" idx="10"/>
          </p:nvPr>
        </p:nvSpPr>
        <p:spPr>
          <a:xfrm>
            <a:off x="-2015" y="6308725"/>
            <a:ext cx="9144000" cy="549275"/>
          </a:xfrm>
        </p:spPr>
        <p:txBody>
          <a:bodyPr/>
          <a:lstStyle/>
          <a:p>
            <a:pPr>
              <a:defRPr/>
            </a:pPr>
            <a:r>
              <a:rPr lang="en-US" dirty="0"/>
              <a:t>  </a:t>
            </a:r>
            <a:fld id="{2565FA6D-D4C8-4C4C-AC4B-3269734D34D8}" type="slidenum">
              <a:rPr lang="en-US" smtClean="0"/>
              <a:pPr>
                <a:defRPr/>
              </a:pPr>
              <a:t>60</a:t>
            </a:fld>
            <a:endParaRPr lang="en-US" dirty="0"/>
          </a:p>
        </p:txBody>
      </p:sp>
      <p:sp>
        <p:nvSpPr>
          <p:cNvPr id="5" name="Footer Placeholder 4"/>
          <p:cNvSpPr>
            <a:spLocks noGrp="1"/>
          </p:cNvSpPr>
          <p:nvPr>
            <p:ph type="ftr" sz="quarter" idx="4294967295"/>
          </p:nvPr>
        </p:nvSpPr>
        <p:spPr>
          <a:xfrm>
            <a:off x="900113" y="6308725"/>
            <a:ext cx="8064375" cy="549275"/>
          </a:xfrm>
        </p:spPr>
        <p:txBody>
          <a:bodyPr/>
          <a:lstStyle/>
          <a:p>
            <a:pPr>
              <a:defRPr/>
            </a:pPr>
            <a:r>
              <a:rPr lang="en-GB" dirty="0"/>
              <a:t>The national childhood flu immunisation programme 2020/21</a:t>
            </a:r>
            <a:endParaRPr lang="en-US" dirty="0"/>
          </a:p>
        </p:txBody>
      </p:sp>
    </p:spTree>
    <p:extLst>
      <p:ext uri="{BB962C8B-B14F-4D97-AF65-F5344CB8AC3E}">
        <p14:creationId xmlns:p14="http://schemas.microsoft.com/office/powerpoint/2010/main" val="358553392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548680"/>
            <a:ext cx="8028000" cy="648072"/>
          </a:xfrm>
        </p:spPr>
        <p:txBody>
          <a:bodyPr/>
          <a:lstStyle/>
          <a:p>
            <a:r>
              <a:rPr lang="en-GB" dirty="0"/>
              <a:t>Data collection</a:t>
            </a:r>
          </a:p>
        </p:txBody>
      </p:sp>
      <p:sp>
        <p:nvSpPr>
          <p:cNvPr id="3" name="Content Placeholder 2"/>
          <p:cNvSpPr>
            <a:spLocks noGrp="1"/>
          </p:cNvSpPr>
          <p:nvPr>
            <p:ph idx="1"/>
          </p:nvPr>
        </p:nvSpPr>
        <p:spPr>
          <a:xfrm>
            <a:off x="611560" y="1484784"/>
            <a:ext cx="7488832" cy="4392488"/>
          </a:xfrm>
        </p:spPr>
        <p:txBody>
          <a:bodyPr/>
          <a:lstStyle/>
          <a:p>
            <a:pPr>
              <a:buFont typeface="Arial" panose="020B0604020202020204" pitchFamily="34" charset="0"/>
              <a:buChar char="•"/>
            </a:pPr>
            <a:r>
              <a:rPr lang="en-GB" sz="1600" dirty="0"/>
              <a:t>flu vaccine uptake data is collected via the web-based  ImmForm system (</a:t>
            </a:r>
            <a:r>
              <a:rPr lang="en-GB" sz="1600" dirty="0">
                <a:hlinkClick r:id="rId3"/>
              </a:rPr>
              <a:t>www.immform.phe.gov.uk</a:t>
            </a:r>
            <a:r>
              <a:rPr lang="en-GB" sz="1600" dirty="0"/>
              <a:t>) where it is managed and published by PHE</a:t>
            </a:r>
          </a:p>
          <a:p>
            <a:pPr>
              <a:buFont typeface="Arial" panose="020B0604020202020204" pitchFamily="34" charset="0"/>
              <a:buChar char="•"/>
            </a:pPr>
            <a:r>
              <a:rPr lang="en-GB" sz="1600" dirty="0"/>
              <a:t>over 95% GP practices are able to make automated data returns where the number of their patients vaccinated is directly extracted from their IT system and put into ImmForm</a:t>
            </a:r>
          </a:p>
          <a:p>
            <a:pPr>
              <a:buFont typeface="Arial" panose="020B0604020202020204" pitchFamily="34" charset="0"/>
              <a:buChar char="•"/>
            </a:pPr>
            <a:r>
              <a:rPr lang="en-GB" sz="1600" dirty="0"/>
              <a:t>for data to be accurate and complete, it is critical that any vaccines given outside the surgery, such as those given in pharmacies, are reported to the patient’s GP</a:t>
            </a:r>
          </a:p>
          <a:p>
            <a:pPr>
              <a:buFont typeface="Arial" panose="020B0604020202020204" pitchFamily="34" charset="0"/>
              <a:buChar char="•"/>
            </a:pPr>
            <a:r>
              <a:rPr lang="en-GB" sz="1600" dirty="0"/>
              <a:t>data is collected and published monthly on all the groups for whom flu vaccine is indicated at national level and local NHS England team level to enable performance to be reviewed and time to take action if needed </a:t>
            </a:r>
          </a:p>
          <a:p>
            <a:pPr>
              <a:buFont typeface="Arial" panose="020B0604020202020204" pitchFamily="34" charset="0"/>
              <a:buChar char="•"/>
            </a:pPr>
            <a:r>
              <a:rPr lang="en-GB" sz="1600" dirty="0"/>
              <a:t>flu vaccine uptake data is published at: </a:t>
            </a:r>
            <a:r>
              <a:rPr lang="en-GB" sz="1600" dirty="0">
                <a:hlinkClick r:id="rId4"/>
              </a:rPr>
              <a:t>www.gov.uk/government/collections/vaccine-uptake</a:t>
            </a:r>
            <a:r>
              <a:rPr lang="en-GB" sz="1600" dirty="0"/>
              <a:t> </a:t>
            </a:r>
          </a:p>
          <a:p>
            <a:endParaRPr lang="en-GB" sz="1600" dirty="0"/>
          </a:p>
        </p:txBody>
      </p:sp>
      <p:sp>
        <p:nvSpPr>
          <p:cNvPr id="4" name="Slide Number Placeholder 3"/>
          <p:cNvSpPr>
            <a:spLocks noGrp="1"/>
          </p:cNvSpPr>
          <p:nvPr>
            <p:ph type="sldNum" sz="quarter" idx="10"/>
          </p:nvPr>
        </p:nvSpPr>
        <p:spPr/>
        <p:txBody>
          <a:bodyPr/>
          <a:lstStyle/>
          <a:p>
            <a:pPr>
              <a:defRPr/>
            </a:pPr>
            <a:r>
              <a:rPr lang="en-US" dirty="0"/>
              <a:t>  </a:t>
            </a:r>
            <a:fld id="{2565FA6D-D4C8-4C4C-AC4B-3269734D34D8}" type="slidenum">
              <a:rPr lang="en-US" smtClean="0"/>
              <a:pPr>
                <a:defRPr/>
              </a:pPr>
              <a:t>61</a:t>
            </a:fld>
            <a:r>
              <a:rPr lang="en-US" dirty="0"/>
              <a:t> </a:t>
            </a:r>
          </a:p>
        </p:txBody>
      </p:sp>
      <p:sp>
        <p:nvSpPr>
          <p:cNvPr id="5" name="Footer Placeholder 4"/>
          <p:cNvSpPr txBox="1">
            <a:spLocks/>
          </p:cNvSpPr>
          <p:nvPr/>
        </p:nvSpPr>
        <p:spPr>
          <a:xfrm>
            <a:off x="900113" y="6308725"/>
            <a:ext cx="8064375" cy="549275"/>
          </a:xfrm>
          <a:prstGeom prst="rect">
            <a:avLst/>
          </a:prstGeom>
        </p:spPr>
        <p:txBody>
          <a:bodyPr vert="horz" lIns="0" tIns="0" rIns="0" bIns="0" rtlCol="0" anchor="ctr"/>
          <a:lstStyle>
            <a:defPPr>
              <a:defRPr lang="en-US"/>
            </a:defPPr>
            <a:lvl1pPr algn="l" rtl="0" fontAlgn="auto">
              <a:spcBef>
                <a:spcPts val="0"/>
              </a:spcBef>
              <a:spcAft>
                <a:spcPts val="0"/>
              </a:spcAft>
              <a:defRPr sz="1200" kern="1200" baseline="0">
                <a:solidFill>
                  <a:schemeClr val="bg1"/>
                </a:solidFill>
                <a:latin typeface="Arial" pitchFamily="34" charset="0"/>
                <a:ea typeface="+mn-ea"/>
                <a:cs typeface="+mn-cs"/>
              </a:defRPr>
            </a:lvl1pPr>
            <a:lvl2pPr marL="4572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2pPr>
            <a:lvl3pPr marL="9144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3pPr>
            <a:lvl4pPr marL="13716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4pPr>
            <a:lvl5pPr marL="18288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5pPr>
            <a:lvl6pPr marL="22860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6pPr>
            <a:lvl7pPr marL="27432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7pPr>
            <a:lvl8pPr marL="32004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8pPr>
            <a:lvl9pPr marL="36576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9pPr>
          </a:lstStyle>
          <a:p>
            <a:pPr>
              <a:defRPr/>
            </a:pPr>
            <a:r>
              <a:rPr lang="en-GB" dirty="0"/>
              <a:t>The national childhood flu immunisation programme 2020/21 </a:t>
            </a:r>
            <a:endParaRPr lang="en-US" dirty="0"/>
          </a:p>
        </p:txBody>
      </p:sp>
    </p:spTree>
    <p:extLst>
      <p:ext uri="{BB962C8B-B14F-4D97-AF65-F5344CB8AC3E}">
        <p14:creationId xmlns:p14="http://schemas.microsoft.com/office/powerpoint/2010/main" val="99760887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2246" y="404664"/>
            <a:ext cx="8473794" cy="936104"/>
          </a:xfrm>
        </p:spPr>
        <p:txBody>
          <a:bodyPr>
            <a:noAutofit/>
          </a:bodyPr>
          <a:lstStyle/>
          <a:p>
            <a:r>
              <a:rPr lang="en-GB" sz="3200" dirty="0"/>
              <a:t>Increasing flu immunisation uptake among children</a:t>
            </a:r>
            <a:br>
              <a:rPr lang="en-GB" sz="3200" dirty="0"/>
            </a:br>
            <a:r>
              <a:rPr lang="en-GB" sz="2400" dirty="0"/>
              <a:t>Best practice guidance for general practice</a:t>
            </a:r>
          </a:p>
        </p:txBody>
      </p:sp>
      <p:sp>
        <p:nvSpPr>
          <p:cNvPr id="3" name="Content Placeholder 2"/>
          <p:cNvSpPr>
            <a:spLocks noGrp="1"/>
          </p:cNvSpPr>
          <p:nvPr>
            <p:ph idx="1"/>
          </p:nvPr>
        </p:nvSpPr>
        <p:spPr>
          <a:xfrm>
            <a:off x="467544" y="1412777"/>
            <a:ext cx="6390264" cy="4104456"/>
          </a:xfrm>
        </p:spPr>
        <p:txBody>
          <a:bodyPr/>
          <a:lstStyle/>
          <a:p>
            <a:pPr marL="0" indent="15875"/>
            <a:r>
              <a:rPr lang="en-GB" sz="1600" dirty="0">
                <a:latin typeface="+mn-lt"/>
              </a:rPr>
              <a:t>PHE have produced a summary of key strategies to help to increase flu vaccine uptake in pre-school children (from 2yrs) which consider the following areas:</a:t>
            </a:r>
          </a:p>
          <a:p>
            <a:pPr>
              <a:buFont typeface="Arial" panose="020B0604020202020204" pitchFamily="34" charset="0"/>
              <a:buChar char="•"/>
            </a:pPr>
            <a:r>
              <a:rPr lang="en-GB" sz="1600" dirty="0"/>
              <a:t>staff responsibilities</a:t>
            </a:r>
          </a:p>
          <a:p>
            <a:pPr>
              <a:buFont typeface="Arial" panose="020B0604020202020204" pitchFamily="34" charset="0"/>
              <a:buChar char="•"/>
            </a:pPr>
            <a:r>
              <a:rPr lang="en-GB" sz="1600" dirty="0"/>
              <a:t>practice goals</a:t>
            </a:r>
          </a:p>
          <a:p>
            <a:pPr>
              <a:buFont typeface="Arial" panose="020B0604020202020204" pitchFamily="34" charset="0"/>
              <a:buChar char="•"/>
            </a:pPr>
            <a:r>
              <a:rPr lang="en-GB" sz="1600" dirty="0"/>
              <a:t>identifying eligible children</a:t>
            </a:r>
          </a:p>
          <a:p>
            <a:pPr>
              <a:buFont typeface="Arial" panose="020B0604020202020204" pitchFamily="34" charset="0"/>
              <a:buChar char="•"/>
            </a:pPr>
            <a:r>
              <a:rPr lang="en-GB" sz="1600" dirty="0"/>
              <a:t>inviting/contacting parents</a:t>
            </a:r>
          </a:p>
          <a:p>
            <a:pPr>
              <a:buFont typeface="Arial" panose="020B0604020202020204" pitchFamily="34" charset="0"/>
              <a:buChar char="•"/>
            </a:pPr>
            <a:r>
              <a:rPr lang="en-GB" sz="1600" dirty="0"/>
              <a:t>ordering vaccines and clinics and appointments</a:t>
            </a:r>
          </a:p>
          <a:p>
            <a:pPr>
              <a:buFont typeface="Arial" panose="020B0604020202020204" pitchFamily="34" charset="0"/>
              <a:buChar char="•"/>
            </a:pPr>
            <a:r>
              <a:rPr lang="en-GB" sz="1600" dirty="0"/>
              <a:t>promoting the vaccine offer to parents</a:t>
            </a:r>
          </a:p>
          <a:p>
            <a:pPr>
              <a:buFont typeface="Arial" panose="020B0604020202020204" pitchFamily="34" charset="0"/>
              <a:buChar char="•"/>
            </a:pPr>
            <a:r>
              <a:rPr lang="en-GB" sz="1600" dirty="0"/>
              <a:t>ideas to sustain and promote uptake during flu season</a:t>
            </a:r>
          </a:p>
          <a:p>
            <a:pPr>
              <a:buFont typeface="Arial" panose="020B0604020202020204" pitchFamily="34" charset="0"/>
              <a:buChar char="•"/>
            </a:pPr>
            <a:r>
              <a:rPr lang="en-GB" sz="1600" dirty="0"/>
              <a:t>recommendations for end of flu season review</a:t>
            </a:r>
            <a:endParaRPr lang="en-GB" sz="1600" b="1" dirty="0"/>
          </a:p>
        </p:txBody>
      </p:sp>
      <p:sp>
        <p:nvSpPr>
          <p:cNvPr id="4" name="Slide Number Placeholder 3"/>
          <p:cNvSpPr>
            <a:spLocks noGrp="1"/>
          </p:cNvSpPr>
          <p:nvPr>
            <p:ph type="sldNum" sz="quarter" idx="10"/>
          </p:nvPr>
        </p:nvSpPr>
        <p:spPr/>
        <p:txBody>
          <a:bodyPr/>
          <a:lstStyle/>
          <a:p>
            <a:pPr marL="531813">
              <a:defRPr/>
            </a:pPr>
            <a:r>
              <a:rPr lang="en-US"/>
              <a:t>  </a:t>
            </a:r>
            <a:fld id="{2565FA6D-D4C8-4C4C-AC4B-3269734D34D8}" type="slidenum">
              <a:rPr lang="en-US" smtClean="0"/>
              <a:pPr marL="531813">
                <a:defRPr/>
              </a:pPr>
              <a:t>62</a:t>
            </a:fld>
            <a:endParaRPr lang="en-US" dirty="0"/>
          </a:p>
        </p:txBody>
      </p:sp>
      <p:sp>
        <p:nvSpPr>
          <p:cNvPr id="7" name="Footer Placeholder 4"/>
          <p:cNvSpPr>
            <a:spLocks noGrp="1"/>
          </p:cNvSpPr>
          <p:nvPr>
            <p:ph type="ftr" sz="quarter" idx="11"/>
          </p:nvPr>
        </p:nvSpPr>
        <p:spPr/>
        <p:txBody>
          <a:bodyPr/>
          <a:lstStyle/>
          <a:p>
            <a:pPr>
              <a:defRPr/>
            </a:pPr>
            <a:r>
              <a:rPr lang="en-GB" dirty="0">
                <a:ea typeface="ヒラギノ角ゴ Pro W3" charset="-128"/>
                <a:cs typeface="ヒラギノ角ゴ Pro W3" charset="-128"/>
              </a:rPr>
              <a:t>The national childhood flu immunisation programme 2020/21</a:t>
            </a:r>
            <a:endParaRPr lang="en-US" dirty="0">
              <a:solidFill>
                <a:prstClr val="white"/>
              </a:solidFill>
            </a:endParaRPr>
          </a:p>
        </p:txBody>
      </p:sp>
      <p:sp>
        <p:nvSpPr>
          <p:cNvPr id="6" name="TextBox 5"/>
          <p:cNvSpPr txBox="1"/>
          <p:nvPr/>
        </p:nvSpPr>
        <p:spPr>
          <a:xfrm>
            <a:off x="387283" y="5307977"/>
            <a:ext cx="8643720" cy="1077218"/>
          </a:xfrm>
          <a:prstGeom prst="rect">
            <a:avLst/>
          </a:prstGeom>
          <a:noFill/>
        </p:spPr>
        <p:txBody>
          <a:bodyPr wrap="square" rtlCol="0">
            <a:spAutoFit/>
          </a:bodyPr>
          <a:lstStyle/>
          <a:p>
            <a:pPr lvl="0" indent="15875" eaLnBrk="0" hangingPunct="0">
              <a:spcBef>
                <a:spcPts val="1200"/>
              </a:spcBef>
            </a:pPr>
            <a:r>
              <a:rPr lang="en-GB" sz="1600" b="1" dirty="0">
                <a:solidFill>
                  <a:prstClr val="black"/>
                </a:solidFill>
                <a:latin typeface="Arial" pitchFamily="34" charset="0"/>
              </a:rPr>
              <a:t>Staff involved in delivering flu vaccine to children in any setting are encouraged to consider what strategies they can implement to maximise vaccine uptake whilst taking into account the social distancing and PPE requirements implemented to keep patients safe from COVID-19</a:t>
            </a:r>
          </a:p>
        </p:txBody>
      </p:sp>
      <p:pic>
        <p:nvPicPr>
          <p:cNvPr id="8" name="Picture 7" descr="A screenshot of a social media post&#10;&#10;Description generated with very high confidence">
            <a:extLst>
              <a:ext uri="{FF2B5EF4-FFF2-40B4-BE49-F238E27FC236}">
                <a16:creationId xmlns:a16="http://schemas.microsoft.com/office/drawing/2014/main" id="{D570A5F4-0362-4CCF-8F60-478EC86854A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60232" y="2060848"/>
            <a:ext cx="2112392" cy="2985604"/>
          </a:xfrm>
          <a:prstGeom prst="rect">
            <a:avLst/>
          </a:prstGeom>
          <a:ln>
            <a:solidFill>
              <a:schemeClr val="tx1"/>
            </a:solidFill>
          </a:ln>
        </p:spPr>
      </p:pic>
    </p:spTree>
    <p:extLst>
      <p:ext uri="{BB962C8B-B14F-4D97-AF65-F5344CB8AC3E}">
        <p14:creationId xmlns:p14="http://schemas.microsoft.com/office/powerpoint/2010/main" val="194854131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8686" y="332656"/>
            <a:ext cx="8473794" cy="936104"/>
          </a:xfrm>
        </p:spPr>
        <p:txBody>
          <a:bodyPr>
            <a:noAutofit/>
          </a:bodyPr>
          <a:lstStyle/>
          <a:p>
            <a:r>
              <a:rPr lang="en-GB" sz="3200" dirty="0"/>
              <a:t>Increasing flu immunisation uptake among children</a:t>
            </a:r>
            <a:br>
              <a:rPr lang="en-GB" sz="3200" dirty="0"/>
            </a:br>
            <a:r>
              <a:rPr lang="en-GB" sz="2400" dirty="0"/>
              <a:t>Best practice guidance for general practice</a:t>
            </a:r>
          </a:p>
        </p:txBody>
      </p:sp>
      <p:sp>
        <p:nvSpPr>
          <p:cNvPr id="3" name="Content Placeholder 2"/>
          <p:cNvSpPr>
            <a:spLocks noGrp="1"/>
          </p:cNvSpPr>
          <p:nvPr>
            <p:ph idx="1"/>
          </p:nvPr>
        </p:nvSpPr>
        <p:spPr>
          <a:xfrm>
            <a:off x="413984" y="1569641"/>
            <a:ext cx="6678296" cy="4595663"/>
          </a:xfrm>
        </p:spPr>
        <p:txBody>
          <a:bodyPr/>
          <a:lstStyle/>
          <a:p>
            <a:r>
              <a:rPr lang="en-GB" sz="1600" b="1" dirty="0"/>
              <a:t>Staff responsibilities</a:t>
            </a:r>
          </a:p>
          <a:p>
            <a:pPr>
              <a:spcBef>
                <a:spcPts val="600"/>
              </a:spcBef>
            </a:pPr>
            <a:r>
              <a:rPr lang="en-GB" sz="1600" b="1" dirty="0"/>
              <a:t>• 	</a:t>
            </a:r>
            <a:r>
              <a:rPr lang="en-GB" sz="1600" dirty="0"/>
              <a:t>every practice should have </a:t>
            </a:r>
            <a:r>
              <a:rPr lang="en-GB" sz="1600" b="1" dirty="0"/>
              <a:t>a lead member of staff </a:t>
            </a:r>
            <a:r>
              <a:rPr lang="en-GB" sz="1600" dirty="0"/>
              <a:t>with responsibility for running the flu immunisation campaign and all staff should know who the lead person is</a:t>
            </a:r>
          </a:p>
          <a:p>
            <a:pPr>
              <a:spcBef>
                <a:spcPts val="600"/>
              </a:spcBef>
            </a:pPr>
            <a:r>
              <a:rPr lang="en-GB" sz="1600" b="1" dirty="0"/>
              <a:t>• 	</a:t>
            </a:r>
            <a:r>
              <a:rPr lang="en-GB" sz="1600" dirty="0"/>
              <a:t>all staff should understand the reason for the programme and have access to PHE resources</a:t>
            </a:r>
          </a:p>
          <a:p>
            <a:pPr>
              <a:spcBef>
                <a:spcPts val="600"/>
              </a:spcBef>
            </a:pPr>
            <a:r>
              <a:rPr lang="en-GB" sz="1600" b="1" dirty="0"/>
              <a:t>• 	</a:t>
            </a:r>
            <a:r>
              <a:rPr lang="en-GB" sz="1600" dirty="0"/>
              <a:t>every member of the practice should know their role and responsibilities</a:t>
            </a:r>
          </a:p>
          <a:p>
            <a:pPr>
              <a:spcBef>
                <a:spcPts val="600"/>
              </a:spcBef>
            </a:pPr>
            <a:r>
              <a:rPr lang="en-GB" sz="1600" b="1" dirty="0"/>
              <a:t>• 	</a:t>
            </a:r>
            <a:r>
              <a:rPr lang="en-GB" sz="1600" dirty="0"/>
              <a:t>get all staff involved in promoting the vaccine message to parents</a:t>
            </a:r>
          </a:p>
          <a:p>
            <a:pPr>
              <a:spcBef>
                <a:spcPts val="600"/>
              </a:spcBef>
            </a:pPr>
            <a:r>
              <a:rPr lang="en-GB" sz="1600" b="1" dirty="0"/>
              <a:t>• 	</a:t>
            </a:r>
            <a:r>
              <a:rPr lang="en-GB" sz="1600" dirty="0"/>
              <a:t>hold regular meetings so that all staff know the practice plan and progress</a:t>
            </a:r>
          </a:p>
          <a:p>
            <a:pPr>
              <a:spcBef>
                <a:spcPts val="600"/>
              </a:spcBef>
            </a:pPr>
            <a:r>
              <a:rPr lang="en-GB" sz="1600" b="1" dirty="0"/>
              <a:t>• 	</a:t>
            </a:r>
            <a:r>
              <a:rPr lang="en-GB" sz="1600" dirty="0"/>
              <a:t>include health visitors, midwives, pharmacists and other healthcare professionals linked to your practice in your planning</a:t>
            </a:r>
          </a:p>
          <a:p>
            <a:pPr>
              <a:spcBef>
                <a:spcPts val="600"/>
              </a:spcBef>
            </a:pPr>
            <a:endParaRPr lang="en-GB" sz="1600" b="1" dirty="0"/>
          </a:p>
        </p:txBody>
      </p:sp>
      <p:sp>
        <p:nvSpPr>
          <p:cNvPr id="4" name="Slide Number Placeholder 3"/>
          <p:cNvSpPr>
            <a:spLocks noGrp="1"/>
          </p:cNvSpPr>
          <p:nvPr>
            <p:ph type="sldNum" sz="quarter" idx="10"/>
          </p:nvPr>
        </p:nvSpPr>
        <p:spPr/>
        <p:txBody>
          <a:bodyPr/>
          <a:lstStyle/>
          <a:p>
            <a:pPr marL="531813">
              <a:defRPr/>
            </a:pPr>
            <a:r>
              <a:rPr lang="en-US"/>
              <a:t>  </a:t>
            </a:r>
            <a:fld id="{2565FA6D-D4C8-4C4C-AC4B-3269734D34D8}" type="slidenum">
              <a:rPr lang="en-US" smtClean="0"/>
              <a:pPr marL="531813">
                <a:defRPr/>
              </a:pPr>
              <a:t>63</a:t>
            </a:fld>
            <a:endParaRPr lang="en-US" dirty="0"/>
          </a:p>
        </p:txBody>
      </p:sp>
      <p:sp>
        <p:nvSpPr>
          <p:cNvPr id="7" name="Footer Placeholder 4"/>
          <p:cNvSpPr>
            <a:spLocks noGrp="1"/>
          </p:cNvSpPr>
          <p:nvPr>
            <p:ph type="ftr" sz="quarter" idx="11"/>
          </p:nvPr>
        </p:nvSpPr>
        <p:spPr/>
        <p:txBody>
          <a:bodyPr/>
          <a:lstStyle/>
          <a:p>
            <a:pPr>
              <a:defRPr/>
            </a:pPr>
            <a:r>
              <a:rPr lang="en-GB" dirty="0">
                <a:ea typeface="ヒラギノ角ゴ Pro W3" charset="-128"/>
                <a:cs typeface="ヒラギノ角ゴ Pro W3" charset="-128"/>
              </a:rPr>
              <a:t>The national childhood flu immunisation programme 2020/21</a:t>
            </a:r>
            <a:endParaRPr lang="en-US" dirty="0">
              <a:solidFill>
                <a:prstClr val="white"/>
              </a:solidFill>
            </a:endParaRPr>
          </a:p>
        </p:txBody>
      </p:sp>
      <p:pic>
        <p:nvPicPr>
          <p:cNvPr id="6" name="Picture 5" descr="A screenshot of a social media post&#10;&#10;Description generated with very high confidence">
            <a:extLst>
              <a:ext uri="{FF2B5EF4-FFF2-40B4-BE49-F238E27FC236}">
                <a16:creationId xmlns:a16="http://schemas.microsoft.com/office/drawing/2014/main" id="{C831B08F-C26E-4822-A601-A9B568CE629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07075" y="2276872"/>
            <a:ext cx="1706026" cy="2411257"/>
          </a:xfrm>
          <a:prstGeom prst="rect">
            <a:avLst/>
          </a:prstGeom>
          <a:ln>
            <a:solidFill>
              <a:schemeClr val="tx1"/>
            </a:solidFill>
          </a:ln>
        </p:spPr>
      </p:pic>
    </p:spTree>
    <p:extLst>
      <p:ext uri="{BB962C8B-B14F-4D97-AF65-F5344CB8AC3E}">
        <p14:creationId xmlns:p14="http://schemas.microsoft.com/office/powerpoint/2010/main" val="44319100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88640"/>
            <a:ext cx="8473794" cy="936104"/>
          </a:xfrm>
        </p:spPr>
        <p:txBody>
          <a:bodyPr>
            <a:noAutofit/>
          </a:bodyPr>
          <a:lstStyle/>
          <a:p>
            <a:r>
              <a:rPr lang="en-GB" sz="3200" dirty="0"/>
              <a:t>Increasing flu immunisation uptake among children</a:t>
            </a:r>
            <a:br>
              <a:rPr lang="en-GB" sz="3200" dirty="0"/>
            </a:br>
            <a:r>
              <a:rPr lang="en-GB" sz="2400" dirty="0"/>
              <a:t>Best practice guidance for general practice</a:t>
            </a:r>
          </a:p>
        </p:txBody>
      </p:sp>
      <p:sp>
        <p:nvSpPr>
          <p:cNvPr id="3" name="Content Placeholder 2"/>
          <p:cNvSpPr>
            <a:spLocks noGrp="1"/>
          </p:cNvSpPr>
          <p:nvPr>
            <p:ph idx="1"/>
          </p:nvPr>
        </p:nvSpPr>
        <p:spPr>
          <a:xfrm>
            <a:off x="395536" y="1196752"/>
            <a:ext cx="7344816" cy="5256584"/>
          </a:xfrm>
        </p:spPr>
        <p:txBody>
          <a:bodyPr/>
          <a:lstStyle/>
          <a:p>
            <a:pPr marL="0" indent="0">
              <a:spcBef>
                <a:spcPts val="600"/>
              </a:spcBef>
            </a:pPr>
            <a:r>
              <a:rPr lang="en-GB" sz="1600" b="1" dirty="0"/>
              <a:t>Practice goals</a:t>
            </a:r>
          </a:p>
          <a:p>
            <a:pPr marL="358775" indent="-358775">
              <a:spcBef>
                <a:spcPts val="600"/>
              </a:spcBef>
            </a:pPr>
            <a:r>
              <a:rPr lang="en-GB" sz="1600" b="1" dirty="0"/>
              <a:t>•	</a:t>
            </a:r>
            <a:r>
              <a:rPr lang="en-GB" sz="1600" dirty="0"/>
              <a:t>set a higher goal than the previous season</a:t>
            </a:r>
          </a:p>
          <a:p>
            <a:pPr marL="358775" indent="-358775">
              <a:spcBef>
                <a:spcPts val="600"/>
              </a:spcBef>
            </a:pPr>
            <a:r>
              <a:rPr lang="en-GB" sz="1600" b="1" dirty="0"/>
              <a:t>•	</a:t>
            </a:r>
            <a:r>
              <a:rPr lang="en-GB" sz="1600" dirty="0"/>
              <a:t>create computer searches to measure uptake and assess progress towards the goal</a:t>
            </a:r>
          </a:p>
          <a:p>
            <a:pPr marL="358775" indent="-358775">
              <a:spcBef>
                <a:spcPts val="600"/>
              </a:spcBef>
            </a:pPr>
            <a:r>
              <a:rPr lang="en-GB" sz="1600" b="1" dirty="0"/>
              <a:t>• 	</a:t>
            </a:r>
            <a:r>
              <a:rPr lang="en-GB" sz="1600" dirty="0"/>
              <a:t>calculate practice income depending on uptake</a:t>
            </a:r>
          </a:p>
          <a:p>
            <a:pPr marL="358775" indent="-358775">
              <a:spcBef>
                <a:spcPts val="600"/>
              </a:spcBef>
            </a:pPr>
            <a:r>
              <a:rPr lang="en-GB" sz="1600" b="1" dirty="0"/>
              <a:t>• 	</a:t>
            </a:r>
            <a:r>
              <a:rPr lang="en-GB" sz="1600" dirty="0"/>
              <a:t>advertise the practice goal and have a ‘Blue Peter’ style ‘</a:t>
            </a:r>
            <a:r>
              <a:rPr lang="en-GB" sz="1600" dirty="0" err="1"/>
              <a:t>Totaliser</a:t>
            </a:r>
            <a:r>
              <a:rPr lang="en-GB" sz="1600" dirty="0"/>
              <a:t>’</a:t>
            </a:r>
          </a:p>
          <a:p>
            <a:r>
              <a:rPr lang="en-GB" sz="1600" b="1" dirty="0"/>
              <a:t>Identifying eligible children</a:t>
            </a:r>
          </a:p>
          <a:p>
            <a:pPr marL="358775" indent="-358775">
              <a:spcBef>
                <a:spcPts val="600"/>
              </a:spcBef>
            </a:pPr>
            <a:r>
              <a:rPr lang="en-GB" sz="1600" b="1" dirty="0"/>
              <a:t>• 	</a:t>
            </a:r>
            <a:r>
              <a:rPr lang="en-GB" sz="1600" dirty="0"/>
              <a:t>the lead member of staff to </a:t>
            </a:r>
            <a:r>
              <a:rPr lang="en-GB" sz="1600" b="1" dirty="0"/>
              <a:t>identify eligible children</a:t>
            </a:r>
          </a:p>
          <a:p>
            <a:pPr marL="358775" indent="-358775">
              <a:spcBef>
                <a:spcPts val="600"/>
              </a:spcBef>
            </a:pPr>
            <a:r>
              <a:rPr lang="en-GB" sz="1600" b="1" dirty="0"/>
              <a:t>• </a:t>
            </a:r>
            <a:r>
              <a:rPr lang="en-GB" sz="1600" dirty="0"/>
              <a:t>	check accuracy of searches and coding to ensure all eligible children are identified</a:t>
            </a:r>
          </a:p>
          <a:p>
            <a:pPr marL="358775" indent="-358775">
              <a:spcBef>
                <a:spcPts val="600"/>
              </a:spcBef>
            </a:pPr>
            <a:r>
              <a:rPr lang="en-GB" sz="1600" b="1" dirty="0"/>
              <a:t>• </a:t>
            </a:r>
            <a:r>
              <a:rPr lang="en-GB" sz="1600" dirty="0"/>
              <a:t>	make sure the correct flu vaccination codes are in your system and that staff are aware –don’t let hard work go unmeasured</a:t>
            </a:r>
          </a:p>
          <a:p>
            <a:pPr marL="358775" indent="-358775">
              <a:spcBef>
                <a:spcPts val="600"/>
              </a:spcBef>
            </a:pPr>
            <a:r>
              <a:rPr lang="en-GB" sz="1600" b="1" dirty="0"/>
              <a:t>• 	</a:t>
            </a:r>
            <a:r>
              <a:rPr lang="en-GB" sz="1600" dirty="0"/>
              <a:t>create IT system reminders so that opportunistic immunisation happens</a:t>
            </a:r>
          </a:p>
          <a:p>
            <a:pPr marL="358775" indent="-358775">
              <a:spcBef>
                <a:spcPts val="600"/>
              </a:spcBef>
            </a:pPr>
            <a:r>
              <a:rPr lang="en-GB" sz="1600" b="1" dirty="0"/>
              <a:t>• 	</a:t>
            </a:r>
            <a:r>
              <a:rPr lang="en-GB" sz="1600" dirty="0"/>
              <a:t>create a system for opportunistic identification of eligible children attending the practice for other clinics or with parents and siblings – use flags or sticky notes to alert staff. Don’t send a child away unimmunised</a:t>
            </a:r>
            <a:endParaRPr lang="en-GB" sz="1600" b="1" dirty="0"/>
          </a:p>
        </p:txBody>
      </p:sp>
      <p:sp>
        <p:nvSpPr>
          <p:cNvPr id="4" name="Slide Number Placeholder 3"/>
          <p:cNvSpPr>
            <a:spLocks noGrp="1"/>
          </p:cNvSpPr>
          <p:nvPr>
            <p:ph type="sldNum" sz="quarter" idx="10"/>
          </p:nvPr>
        </p:nvSpPr>
        <p:spPr/>
        <p:txBody>
          <a:bodyPr/>
          <a:lstStyle/>
          <a:p>
            <a:pPr marL="531813">
              <a:defRPr/>
            </a:pPr>
            <a:r>
              <a:rPr lang="en-US"/>
              <a:t>  </a:t>
            </a:r>
            <a:fld id="{2565FA6D-D4C8-4C4C-AC4B-3269734D34D8}" type="slidenum">
              <a:rPr lang="en-US" smtClean="0"/>
              <a:pPr marL="531813">
                <a:defRPr/>
              </a:pPr>
              <a:t>64</a:t>
            </a:fld>
            <a:endParaRPr lang="en-US" dirty="0"/>
          </a:p>
        </p:txBody>
      </p:sp>
      <p:sp>
        <p:nvSpPr>
          <p:cNvPr id="7" name="Footer Placeholder 4"/>
          <p:cNvSpPr>
            <a:spLocks noGrp="1"/>
          </p:cNvSpPr>
          <p:nvPr>
            <p:ph type="ftr" sz="quarter" idx="11"/>
          </p:nvPr>
        </p:nvSpPr>
        <p:spPr/>
        <p:txBody>
          <a:bodyPr/>
          <a:lstStyle/>
          <a:p>
            <a:pPr>
              <a:defRPr/>
            </a:pPr>
            <a:r>
              <a:rPr lang="en-GB" dirty="0">
                <a:ea typeface="ヒラギノ角ゴ Pro W3" charset="-128"/>
                <a:cs typeface="ヒラギノ角ゴ Pro W3" charset="-128"/>
              </a:rPr>
              <a:t>The national childhood flu immunisation programme 2020/21</a:t>
            </a:r>
            <a:endParaRPr lang="en-US" dirty="0">
              <a:solidFill>
                <a:prstClr val="white"/>
              </a:solidFill>
            </a:endParaRPr>
          </a:p>
        </p:txBody>
      </p:sp>
    </p:spTree>
    <p:extLst>
      <p:ext uri="{BB962C8B-B14F-4D97-AF65-F5344CB8AC3E}">
        <p14:creationId xmlns:p14="http://schemas.microsoft.com/office/powerpoint/2010/main" val="93382849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88640"/>
            <a:ext cx="8473794" cy="936104"/>
          </a:xfrm>
        </p:spPr>
        <p:txBody>
          <a:bodyPr>
            <a:noAutofit/>
          </a:bodyPr>
          <a:lstStyle/>
          <a:p>
            <a:r>
              <a:rPr lang="en-GB" sz="3200" dirty="0"/>
              <a:t>Increasing flu immunisation uptake among children</a:t>
            </a:r>
            <a:br>
              <a:rPr lang="en-GB" sz="3200" dirty="0"/>
            </a:br>
            <a:r>
              <a:rPr lang="en-GB" sz="2400" dirty="0"/>
              <a:t>Best practice guidance for general practice</a:t>
            </a:r>
          </a:p>
        </p:txBody>
      </p:sp>
      <p:sp>
        <p:nvSpPr>
          <p:cNvPr id="3" name="Content Placeholder 2"/>
          <p:cNvSpPr>
            <a:spLocks noGrp="1"/>
          </p:cNvSpPr>
          <p:nvPr>
            <p:ph idx="1"/>
          </p:nvPr>
        </p:nvSpPr>
        <p:spPr>
          <a:xfrm>
            <a:off x="395536" y="1268760"/>
            <a:ext cx="6192688" cy="5256584"/>
          </a:xfrm>
        </p:spPr>
        <p:txBody>
          <a:bodyPr/>
          <a:lstStyle/>
          <a:p>
            <a:pPr>
              <a:spcBef>
                <a:spcPts val="600"/>
              </a:spcBef>
            </a:pPr>
            <a:r>
              <a:rPr lang="en-GB" sz="1600" b="1" dirty="0"/>
              <a:t>Invitation/contacting parents</a:t>
            </a:r>
          </a:p>
          <a:p>
            <a:pPr>
              <a:spcBef>
                <a:spcPts val="600"/>
              </a:spcBef>
            </a:pPr>
            <a:r>
              <a:rPr lang="en-GB" sz="1600" b="1" dirty="0"/>
              <a:t>• 	send a personalised invitation </a:t>
            </a:r>
            <a:r>
              <a:rPr lang="en-GB" sz="1600" dirty="0"/>
              <a:t>to eligible children – use the parent’s and child’s names, sign your name at the bottom</a:t>
            </a:r>
          </a:p>
          <a:p>
            <a:pPr>
              <a:spcBef>
                <a:spcPts val="600"/>
              </a:spcBef>
            </a:pPr>
            <a:r>
              <a:rPr lang="en-GB" sz="1600" b="1" dirty="0"/>
              <a:t>• 	</a:t>
            </a:r>
            <a:r>
              <a:rPr lang="en-GB" sz="1600" dirty="0"/>
              <a:t>phone calls can be more effective than letters; and try text messages for reminders</a:t>
            </a:r>
          </a:p>
          <a:p>
            <a:pPr>
              <a:spcBef>
                <a:spcPts val="600"/>
              </a:spcBef>
            </a:pPr>
            <a:r>
              <a:rPr lang="en-GB" sz="1600" b="1" dirty="0"/>
              <a:t>• </a:t>
            </a:r>
            <a:r>
              <a:rPr lang="en-GB" sz="1600" dirty="0"/>
              <a:t>	ensure that staff phoning patients have a script but can also answer questions and address concerns</a:t>
            </a:r>
          </a:p>
          <a:p>
            <a:pPr>
              <a:spcBef>
                <a:spcPts val="600"/>
              </a:spcBef>
            </a:pPr>
            <a:r>
              <a:rPr lang="en-GB" sz="1600" b="1" dirty="0"/>
              <a:t>• </a:t>
            </a:r>
            <a:r>
              <a:rPr lang="en-GB" sz="1600" dirty="0"/>
              <a:t>	plan phone calls after 4pm when more working parents might be available</a:t>
            </a:r>
          </a:p>
          <a:p>
            <a:pPr>
              <a:spcBef>
                <a:spcPts val="600"/>
              </a:spcBef>
            </a:pPr>
            <a:r>
              <a:rPr lang="en-GB" sz="1600" b="1" dirty="0"/>
              <a:t>• </a:t>
            </a:r>
            <a:r>
              <a:rPr lang="en-GB" sz="1600" dirty="0"/>
              <a:t>	send letters if telephone contact is not possible</a:t>
            </a:r>
          </a:p>
          <a:p>
            <a:pPr>
              <a:spcBef>
                <a:spcPts val="600"/>
              </a:spcBef>
            </a:pPr>
            <a:r>
              <a:rPr lang="en-GB" sz="1600" b="1" dirty="0"/>
              <a:t>• </a:t>
            </a:r>
            <a:r>
              <a:rPr lang="en-GB" sz="1600" dirty="0"/>
              <a:t>	set a date – invite every eligible child before the end of October</a:t>
            </a:r>
          </a:p>
          <a:p>
            <a:pPr>
              <a:spcBef>
                <a:spcPts val="600"/>
              </a:spcBef>
            </a:pPr>
            <a:r>
              <a:rPr lang="en-GB" sz="1600" b="1" dirty="0"/>
              <a:t>• 	be tenacious </a:t>
            </a:r>
            <a:r>
              <a:rPr lang="en-GB" sz="1600" dirty="0"/>
              <a:t>– make multiple contacts until child is immunised</a:t>
            </a:r>
            <a:endParaRPr lang="en-GB" sz="1600" b="1" dirty="0"/>
          </a:p>
        </p:txBody>
      </p:sp>
      <p:sp>
        <p:nvSpPr>
          <p:cNvPr id="4" name="Slide Number Placeholder 3"/>
          <p:cNvSpPr>
            <a:spLocks noGrp="1"/>
          </p:cNvSpPr>
          <p:nvPr>
            <p:ph type="sldNum" sz="quarter" idx="10"/>
          </p:nvPr>
        </p:nvSpPr>
        <p:spPr/>
        <p:txBody>
          <a:bodyPr/>
          <a:lstStyle/>
          <a:p>
            <a:pPr marL="531813">
              <a:defRPr/>
            </a:pPr>
            <a:r>
              <a:rPr lang="en-US"/>
              <a:t>  </a:t>
            </a:r>
            <a:fld id="{2565FA6D-D4C8-4C4C-AC4B-3269734D34D8}" type="slidenum">
              <a:rPr lang="en-US" smtClean="0"/>
              <a:pPr marL="531813">
                <a:defRPr/>
              </a:pPr>
              <a:t>65</a:t>
            </a:fld>
            <a:endParaRPr lang="en-US" dirty="0"/>
          </a:p>
        </p:txBody>
      </p:sp>
      <p:sp>
        <p:nvSpPr>
          <p:cNvPr id="7" name="Footer Placeholder 4"/>
          <p:cNvSpPr>
            <a:spLocks noGrp="1"/>
          </p:cNvSpPr>
          <p:nvPr>
            <p:ph type="ftr" sz="quarter" idx="11"/>
          </p:nvPr>
        </p:nvSpPr>
        <p:spPr/>
        <p:txBody>
          <a:bodyPr/>
          <a:lstStyle/>
          <a:p>
            <a:pPr>
              <a:defRPr/>
            </a:pPr>
            <a:r>
              <a:rPr lang="en-GB" dirty="0">
                <a:ea typeface="ヒラギノ角ゴ Pro W3" charset="-128"/>
                <a:cs typeface="ヒラギノ角ゴ Pro W3" charset="-128"/>
              </a:rPr>
              <a:t>The national childhood flu immunisation programme 2020/21</a:t>
            </a:r>
            <a:endParaRPr lang="en-US" dirty="0">
              <a:solidFill>
                <a:prstClr val="white"/>
              </a:solidFill>
            </a:endParaRPr>
          </a:p>
        </p:txBody>
      </p:sp>
      <p:pic>
        <p:nvPicPr>
          <p:cNvPr id="8" name="Picture 7">
            <a:extLst>
              <a:ext uri="{FF2B5EF4-FFF2-40B4-BE49-F238E27FC236}">
                <a16:creationId xmlns:a16="http://schemas.microsoft.com/office/drawing/2014/main" id="{E874DE69-006B-4EB1-AE9F-41B52C9D834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96981" y="1556792"/>
            <a:ext cx="1951483" cy="2758180"/>
          </a:xfrm>
          <a:prstGeom prst="rect">
            <a:avLst/>
          </a:prstGeom>
          <a:ln>
            <a:solidFill>
              <a:schemeClr val="tx1"/>
            </a:solidFill>
          </a:ln>
        </p:spPr>
      </p:pic>
    </p:spTree>
    <p:extLst>
      <p:ext uri="{BB962C8B-B14F-4D97-AF65-F5344CB8AC3E}">
        <p14:creationId xmlns:p14="http://schemas.microsoft.com/office/powerpoint/2010/main" val="98750046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88640"/>
            <a:ext cx="8473794" cy="936104"/>
          </a:xfrm>
        </p:spPr>
        <p:txBody>
          <a:bodyPr>
            <a:noAutofit/>
          </a:bodyPr>
          <a:lstStyle/>
          <a:p>
            <a:r>
              <a:rPr lang="en-GB" sz="3200" dirty="0"/>
              <a:t>Increasing flu immunisation uptake among children</a:t>
            </a:r>
            <a:br>
              <a:rPr lang="en-GB" sz="3200" dirty="0"/>
            </a:br>
            <a:r>
              <a:rPr lang="en-GB" sz="2400" dirty="0"/>
              <a:t>Best practice guidance for general practice</a:t>
            </a:r>
          </a:p>
        </p:txBody>
      </p:sp>
      <p:sp>
        <p:nvSpPr>
          <p:cNvPr id="3" name="Content Placeholder 2"/>
          <p:cNvSpPr>
            <a:spLocks noGrp="1"/>
          </p:cNvSpPr>
          <p:nvPr>
            <p:ph idx="1"/>
          </p:nvPr>
        </p:nvSpPr>
        <p:spPr>
          <a:xfrm>
            <a:off x="395536" y="1268760"/>
            <a:ext cx="6408712" cy="5256584"/>
          </a:xfrm>
        </p:spPr>
        <p:txBody>
          <a:bodyPr/>
          <a:lstStyle/>
          <a:p>
            <a:pPr>
              <a:spcBef>
                <a:spcPts val="600"/>
              </a:spcBef>
            </a:pPr>
            <a:r>
              <a:rPr lang="en-GB" sz="1600" b="1" dirty="0"/>
              <a:t>Ordering vaccines</a:t>
            </a:r>
          </a:p>
          <a:p>
            <a:pPr>
              <a:spcBef>
                <a:spcPts val="600"/>
              </a:spcBef>
              <a:buFont typeface="Arial" panose="020B0604020202020204" pitchFamily="34" charset="0"/>
              <a:buChar char="•"/>
            </a:pPr>
            <a:r>
              <a:rPr lang="en-GB" sz="1600" dirty="0"/>
              <a:t>Centrally procured flu vaccines for children will be available to order via </a:t>
            </a:r>
            <a:r>
              <a:rPr lang="en-GB" sz="1600" dirty="0">
                <a:hlinkClick r:id="rId2"/>
              </a:rPr>
              <a:t>www.ImmForm.dh.gov.uk</a:t>
            </a:r>
            <a:endParaRPr lang="en-GB" sz="1600" dirty="0"/>
          </a:p>
          <a:p>
            <a:pPr>
              <a:spcBef>
                <a:spcPts val="600"/>
              </a:spcBef>
              <a:buFont typeface="Arial" panose="020B0604020202020204" pitchFamily="34" charset="0"/>
              <a:buChar char="•"/>
            </a:pPr>
            <a:r>
              <a:rPr lang="en-GB" sz="1600" dirty="0"/>
              <a:t>Order small and frequent quantities of flu vaccines, spread throughout the flu vaccination period</a:t>
            </a:r>
          </a:p>
          <a:p>
            <a:pPr>
              <a:spcBef>
                <a:spcPts val="600"/>
              </a:spcBef>
              <a:buFont typeface="Arial" panose="020B0604020202020204" pitchFamily="34" charset="0"/>
              <a:buChar char="•"/>
            </a:pPr>
            <a:r>
              <a:rPr lang="en-GB" sz="1600" dirty="0"/>
              <a:t>Remember that you can order weekly and receive weekly deliveries </a:t>
            </a:r>
          </a:p>
          <a:p>
            <a:pPr>
              <a:spcBef>
                <a:spcPts val="600"/>
              </a:spcBef>
              <a:buFont typeface="Arial" panose="020B0604020202020204" pitchFamily="34" charset="0"/>
              <a:buChar char="•"/>
            </a:pPr>
            <a:r>
              <a:rPr lang="en-GB" sz="1600" dirty="0"/>
              <a:t>Hold no more than 2-3 weeks stock in your practice fridge to reduce the risk of stock loss through cold chain failures or expiry before use  </a:t>
            </a:r>
          </a:p>
          <a:p>
            <a:pPr>
              <a:spcBef>
                <a:spcPts val="600"/>
              </a:spcBef>
              <a:buFont typeface="Arial" panose="020B0604020202020204" pitchFamily="34" charset="0"/>
              <a:buChar char="•"/>
            </a:pPr>
            <a:r>
              <a:rPr lang="en-GB" sz="1600" dirty="0"/>
              <a:t>Remember that stock ordered later will have a later expiry date </a:t>
            </a:r>
          </a:p>
          <a:p>
            <a:pPr>
              <a:spcBef>
                <a:spcPts val="600"/>
              </a:spcBef>
              <a:buFont typeface="Arial" panose="020B0604020202020204" pitchFamily="34" charset="0"/>
              <a:buChar char="•"/>
            </a:pPr>
            <a:r>
              <a:rPr lang="en-GB" sz="1600" dirty="0"/>
              <a:t>Ordering will be subject to controls and the most up to date information on these will be available on ImmForm news throughout the ordering period </a:t>
            </a:r>
          </a:p>
          <a:p>
            <a:pPr marL="0" indent="0">
              <a:spcBef>
                <a:spcPts val="600"/>
              </a:spcBef>
            </a:pPr>
            <a:endParaRPr lang="en-GB" sz="1600" dirty="0"/>
          </a:p>
        </p:txBody>
      </p:sp>
      <p:sp>
        <p:nvSpPr>
          <p:cNvPr id="4" name="Slide Number Placeholder 3"/>
          <p:cNvSpPr>
            <a:spLocks noGrp="1"/>
          </p:cNvSpPr>
          <p:nvPr>
            <p:ph type="sldNum" sz="quarter" idx="10"/>
          </p:nvPr>
        </p:nvSpPr>
        <p:spPr/>
        <p:txBody>
          <a:bodyPr/>
          <a:lstStyle/>
          <a:p>
            <a:pPr marL="531813">
              <a:defRPr/>
            </a:pPr>
            <a:r>
              <a:rPr lang="en-US"/>
              <a:t>  </a:t>
            </a:r>
            <a:fld id="{2565FA6D-D4C8-4C4C-AC4B-3269734D34D8}" type="slidenum">
              <a:rPr lang="en-US" smtClean="0"/>
              <a:pPr marL="531813">
                <a:defRPr/>
              </a:pPr>
              <a:t>66</a:t>
            </a:fld>
            <a:endParaRPr lang="en-US" dirty="0"/>
          </a:p>
        </p:txBody>
      </p:sp>
      <p:sp>
        <p:nvSpPr>
          <p:cNvPr id="7" name="Footer Placeholder 4"/>
          <p:cNvSpPr>
            <a:spLocks noGrp="1"/>
          </p:cNvSpPr>
          <p:nvPr>
            <p:ph type="ftr" sz="quarter" idx="11"/>
          </p:nvPr>
        </p:nvSpPr>
        <p:spPr/>
        <p:txBody>
          <a:bodyPr/>
          <a:lstStyle/>
          <a:p>
            <a:pPr>
              <a:defRPr/>
            </a:pPr>
            <a:r>
              <a:rPr lang="en-GB" dirty="0">
                <a:ea typeface="ヒラギノ角ゴ Pro W3" charset="-128"/>
                <a:cs typeface="ヒラギノ角ゴ Pro W3" charset="-128"/>
              </a:rPr>
              <a:t>The national childhood flu immunisation programme 2020/21</a:t>
            </a:r>
            <a:endParaRPr lang="en-US" dirty="0">
              <a:solidFill>
                <a:prstClr val="white"/>
              </a:solidFill>
            </a:endParaRPr>
          </a:p>
        </p:txBody>
      </p:sp>
      <p:pic>
        <p:nvPicPr>
          <p:cNvPr id="8" name="Picture 7">
            <a:extLst>
              <a:ext uri="{FF2B5EF4-FFF2-40B4-BE49-F238E27FC236}">
                <a16:creationId xmlns:a16="http://schemas.microsoft.com/office/drawing/2014/main" id="{D4D075B3-E573-421E-A435-464FD4A8BB1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57497" y="1246696"/>
            <a:ext cx="2306990" cy="3262424"/>
          </a:xfrm>
          <a:prstGeom prst="rect">
            <a:avLst/>
          </a:prstGeom>
          <a:ln>
            <a:solidFill>
              <a:schemeClr val="tx1"/>
            </a:solidFill>
          </a:ln>
        </p:spPr>
      </p:pic>
    </p:spTree>
    <p:extLst>
      <p:ext uri="{BB962C8B-B14F-4D97-AF65-F5344CB8AC3E}">
        <p14:creationId xmlns:p14="http://schemas.microsoft.com/office/powerpoint/2010/main" val="397594590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88640"/>
            <a:ext cx="8473794" cy="936104"/>
          </a:xfrm>
        </p:spPr>
        <p:txBody>
          <a:bodyPr>
            <a:noAutofit/>
          </a:bodyPr>
          <a:lstStyle/>
          <a:p>
            <a:r>
              <a:rPr lang="en-GB" sz="3200" dirty="0"/>
              <a:t>Increasing flu immunisation uptake among children</a:t>
            </a:r>
            <a:br>
              <a:rPr lang="en-GB" sz="3200" dirty="0"/>
            </a:br>
            <a:r>
              <a:rPr lang="en-GB" sz="2400" dirty="0"/>
              <a:t>Best practice guidance for general practice</a:t>
            </a:r>
          </a:p>
        </p:txBody>
      </p:sp>
      <p:sp>
        <p:nvSpPr>
          <p:cNvPr id="3" name="Content Placeholder 2"/>
          <p:cNvSpPr>
            <a:spLocks noGrp="1"/>
          </p:cNvSpPr>
          <p:nvPr>
            <p:ph idx="1"/>
          </p:nvPr>
        </p:nvSpPr>
        <p:spPr>
          <a:xfrm>
            <a:off x="395536" y="1268760"/>
            <a:ext cx="7920880" cy="5256584"/>
          </a:xfrm>
        </p:spPr>
        <p:txBody>
          <a:bodyPr/>
          <a:lstStyle/>
          <a:p>
            <a:pPr marL="0" indent="0">
              <a:spcBef>
                <a:spcPts val="600"/>
              </a:spcBef>
            </a:pPr>
            <a:r>
              <a:rPr lang="en-GB" sz="1600" b="1" dirty="0"/>
              <a:t>Clinics and appointments </a:t>
            </a:r>
          </a:p>
          <a:p>
            <a:pPr>
              <a:spcBef>
                <a:spcPts val="600"/>
              </a:spcBef>
              <a:buFont typeface="Arial" panose="020B0604020202020204" pitchFamily="34" charset="0"/>
              <a:buChar char="•"/>
            </a:pPr>
            <a:r>
              <a:rPr lang="en-GB" sz="1600" dirty="0"/>
              <a:t>Plan to have completed all routine immunisation activity by Christmas.  </a:t>
            </a:r>
          </a:p>
          <a:p>
            <a:pPr>
              <a:spcBef>
                <a:spcPts val="600"/>
              </a:spcBef>
              <a:buFont typeface="Arial" panose="020B0604020202020204" pitchFamily="34" charset="0"/>
              <a:buChar char="•"/>
            </a:pPr>
            <a:r>
              <a:rPr lang="en-GB" sz="1600" dirty="0"/>
              <a:t>Use time after Christmas to mop-up unimmunised children, particularly children in at risk groups. If clinically indicated vaccination can be given up to the end of March.</a:t>
            </a:r>
          </a:p>
          <a:p>
            <a:pPr>
              <a:spcBef>
                <a:spcPts val="600"/>
              </a:spcBef>
              <a:buFont typeface="Arial" panose="020B0604020202020204" pitchFamily="34" charset="0"/>
              <a:buChar char="•"/>
            </a:pPr>
            <a:r>
              <a:rPr lang="en-GB" sz="1600" dirty="0"/>
              <a:t> Decide whether you will give timed appointments, run an open access clinic or invite parents to make appointments. </a:t>
            </a:r>
          </a:p>
          <a:p>
            <a:pPr>
              <a:spcBef>
                <a:spcPts val="600"/>
              </a:spcBef>
              <a:buFont typeface="Arial" panose="020B0604020202020204" pitchFamily="34" charset="0"/>
              <a:buChar char="•"/>
            </a:pPr>
            <a:r>
              <a:rPr lang="en-GB" sz="1600" dirty="0"/>
              <a:t>Allow online booking for appointments. </a:t>
            </a:r>
          </a:p>
          <a:p>
            <a:pPr>
              <a:spcBef>
                <a:spcPts val="600"/>
              </a:spcBef>
              <a:buFont typeface="Arial" panose="020B0604020202020204" pitchFamily="34" charset="0"/>
              <a:buChar char="•"/>
            </a:pPr>
            <a:r>
              <a:rPr lang="en-GB" sz="1600" dirty="0"/>
              <a:t>Consider family friendly clinic/appointment times such as after school 3.30pm – 6.30pm, Saturday mornings, or October half term – consider health fairs or parties – incorporating flu vaccination with other vaccines, health checks, health visitor advice. </a:t>
            </a:r>
          </a:p>
          <a:p>
            <a:pPr>
              <a:spcBef>
                <a:spcPts val="600"/>
              </a:spcBef>
              <a:buFont typeface="Arial" panose="020B0604020202020204" pitchFamily="34" charset="0"/>
              <a:buChar char="•"/>
            </a:pPr>
            <a:r>
              <a:rPr lang="en-GB" sz="1600" dirty="0"/>
              <a:t>Create a child friendly environment; including room for pushchairs. </a:t>
            </a:r>
          </a:p>
          <a:p>
            <a:pPr>
              <a:spcBef>
                <a:spcPts val="600"/>
              </a:spcBef>
              <a:buFont typeface="Arial" panose="020B0604020202020204" pitchFamily="34" charset="0"/>
              <a:buChar char="•"/>
            </a:pPr>
            <a:r>
              <a:rPr lang="en-GB" sz="1600" dirty="0"/>
              <a:t>Consider other clinics and busy waiting rooms</a:t>
            </a:r>
            <a:endParaRPr lang="en-GB" sz="1600" b="1" dirty="0"/>
          </a:p>
          <a:p>
            <a:pPr>
              <a:spcBef>
                <a:spcPts val="600"/>
              </a:spcBef>
            </a:pPr>
            <a:endParaRPr lang="en-GB" sz="1600" b="1" dirty="0"/>
          </a:p>
        </p:txBody>
      </p:sp>
      <p:sp>
        <p:nvSpPr>
          <p:cNvPr id="4" name="Slide Number Placeholder 3"/>
          <p:cNvSpPr>
            <a:spLocks noGrp="1"/>
          </p:cNvSpPr>
          <p:nvPr>
            <p:ph type="sldNum" sz="quarter" idx="10"/>
          </p:nvPr>
        </p:nvSpPr>
        <p:spPr/>
        <p:txBody>
          <a:bodyPr/>
          <a:lstStyle/>
          <a:p>
            <a:pPr marL="531813">
              <a:defRPr/>
            </a:pPr>
            <a:r>
              <a:rPr lang="en-US"/>
              <a:t>  </a:t>
            </a:r>
            <a:fld id="{2565FA6D-D4C8-4C4C-AC4B-3269734D34D8}" type="slidenum">
              <a:rPr lang="en-US" smtClean="0"/>
              <a:pPr marL="531813">
                <a:defRPr/>
              </a:pPr>
              <a:t>67</a:t>
            </a:fld>
            <a:endParaRPr lang="en-US" dirty="0"/>
          </a:p>
        </p:txBody>
      </p:sp>
      <p:sp>
        <p:nvSpPr>
          <p:cNvPr id="7" name="Footer Placeholder 4"/>
          <p:cNvSpPr>
            <a:spLocks noGrp="1"/>
          </p:cNvSpPr>
          <p:nvPr>
            <p:ph type="ftr" sz="quarter" idx="11"/>
          </p:nvPr>
        </p:nvSpPr>
        <p:spPr/>
        <p:txBody>
          <a:bodyPr/>
          <a:lstStyle/>
          <a:p>
            <a:pPr>
              <a:defRPr/>
            </a:pPr>
            <a:r>
              <a:rPr lang="en-GB" dirty="0">
                <a:ea typeface="ヒラギノ角ゴ Pro W3" charset="-128"/>
                <a:cs typeface="ヒラギノ角ゴ Pro W3" charset="-128"/>
              </a:rPr>
              <a:t>The national childhood flu immunisation programme 2020/21</a:t>
            </a:r>
            <a:endParaRPr lang="en-US" dirty="0">
              <a:solidFill>
                <a:prstClr val="white"/>
              </a:solidFill>
            </a:endParaRPr>
          </a:p>
        </p:txBody>
      </p:sp>
      <p:sp>
        <p:nvSpPr>
          <p:cNvPr id="8" name="TextBox 7">
            <a:extLst>
              <a:ext uri="{FF2B5EF4-FFF2-40B4-BE49-F238E27FC236}">
                <a16:creationId xmlns:a16="http://schemas.microsoft.com/office/drawing/2014/main" id="{0A6982C7-F56F-4540-A360-0056CCD46FFF}"/>
              </a:ext>
            </a:extLst>
          </p:cNvPr>
          <p:cNvSpPr txBox="1"/>
          <p:nvPr/>
        </p:nvSpPr>
        <p:spPr>
          <a:xfrm>
            <a:off x="320768" y="5159499"/>
            <a:ext cx="8643720" cy="1077218"/>
          </a:xfrm>
          <a:prstGeom prst="rect">
            <a:avLst/>
          </a:prstGeom>
          <a:noFill/>
        </p:spPr>
        <p:txBody>
          <a:bodyPr wrap="square" rtlCol="0">
            <a:spAutoFit/>
          </a:bodyPr>
          <a:lstStyle/>
          <a:p>
            <a:pPr lvl="0" indent="15875" eaLnBrk="0" hangingPunct="0">
              <a:spcBef>
                <a:spcPts val="1200"/>
              </a:spcBef>
            </a:pPr>
            <a:r>
              <a:rPr lang="en-GB" sz="1600" b="1" dirty="0">
                <a:solidFill>
                  <a:prstClr val="black"/>
                </a:solidFill>
                <a:latin typeface="Arial" pitchFamily="34" charset="0"/>
              </a:rPr>
              <a:t>Staff involved in delivering flu vaccine to children in any setting are encouraged to consider what strategies they can implement to maximise vaccine uptake whilst taking into account the social distancing and PPE requirements implemented to keep patients safe from COVID-19</a:t>
            </a:r>
          </a:p>
        </p:txBody>
      </p:sp>
    </p:spTree>
    <p:extLst>
      <p:ext uri="{BB962C8B-B14F-4D97-AF65-F5344CB8AC3E}">
        <p14:creationId xmlns:p14="http://schemas.microsoft.com/office/powerpoint/2010/main" val="303369581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88640"/>
            <a:ext cx="8473794" cy="936104"/>
          </a:xfrm>
        </p:spPr>
        <p:txBody>
          <a:bodyPr>
            <a:noAutofit/>
          </a:bodyPr>
          <a:lstStyle/>
          <a:p>
            <a:r>
              <a:rPr lang="en-GB" sz="3200" dirty="0"/>
              <a:t>Increasing flu immunisation uptake among children</a:t>
            </a:r>
            <a:br>
              <a:rPr lang="en-GB" sz="3200" dirty="0"/>
            </a:br>
            <a:r>
              <a:rPr lang="en-GB" sz="2400" dirty="0"/>
              <a:t>Best practice guidance for general practice</a:t>
            </a:r>
          </a:p>
        </p:txBody>
      </p:sp>
      <p:sp>
        <p:nvSpPr>
          <p:cNvPr id="3" name="Content Placeholder 2"/>
          <p:cNvSpPr>
            <a:spLocks noGrp="1"/>
          </p:cNvSpPr>
          <p:nvPr>
            <p:ph idx="1"/>
          </p:nvPr>
        </p:nvSpPr>
        <p:spPr>
          <a:xfrm>
            <a:off x="395536" y="1196752"/>
            <a:ext cx="6480720" cy="4968552"/>
          </a:xfrm>
        </p:spPr>
        <p:txBody>
          <a:bodyPr/>
          <a:lstStyle/>
          <a:p>
            <a:pPr>
              <a:spcBef>
                <a:spcPts val="600"/>
              </a:spcBef>
            </a:pPr>
            <a:r>
              <a:rPr lang="en-GB" sz="1600" b="1" dirty="0"/>
              <a:t>Promote the vaccination offer to parents</a:t>
            </a:r>
          </a:p>
          <a:p>
            <a:pPr>
              <a:spcBef>
                <a:spcPts val="600"/>
              </a:spcBef>
            </a:pPr>
            <a:r>
              <a:rPr lang="en-GB" sz="1600" b="1" dirty="0"/>
              <a:t>• </a:t>
            </a:r>
            <a:r>
              <a:rPr lang="en-GB" sz="1600" dirty="0"/>
              <a:t>	ensure every parent has a </a:t>
            </a:r>
            <a:r>
              <a:rPr lang="en-GB" sz="1600" b="1" dirty="0"/>
              <a:t>personalised invitation </a:t>
            </a:r>
            <a:r>
              <a:rPr lang="en-GB" sz="1600" dirty="0"/>
              <a:t>for their child</a:t>
            </a:r>
          </a:p>
          <a:p>
            <a:pPr>
              <a:spcBef>
                <a:spcPts val="600"/>
              </a:spcBef>
            </a:pPr>
            <a:r>
              <a:rPr lang="en-GB" sz="1600" b="1" dirty="0"/>
              <a:t>• 	</a:t>
            </a:r>
            <a:r>
              <a:rPr lang="en-GB" sz="1600" dirty="0"/>
              <a:t>display PHE child flu immunisation posters and leaflets in the reception and waiting rooms</a:t>
            </a:r>
          </a:p>
          <a:p>
            <a:pPr>
              <a:spcBef>
                <a:spcPts val="600"/>
              </a:spcBef>
            </a:pPr>
            <a:r>
              <a:rPr lang="en-GB" sz="1600" b="1" dirty="0"/>
              <a:t>• </a:t>
            </a:r>
            <a:r>
              <a:rPr lang="en-GB" sz="1600" dirty="0"/>
              <a:t>	create attractive displays in waiting rooms. Consider posters or banners outside the practice – on a notice board, walls or even on the roof</a:t>
            </a:r>
          </a:p>
          <a:p>
            <a:pPr>
              <a:spcBef>
                <a:spcPts val="600"/>
              </a:spcBef>
            </a:pPr>
            <a:r>
              <a:rPr lang="en-GB" sz="1600" b="1" dirty="0"/>
              <a:t>• </a:t>
            </a:r>
            <a:r>
              <a:rPr lang="en-GB" sz="1600" dirty="0"/>
              <a:t>	place prominent information about the child flu immunisation programme on the practice website</a:t>
            </a:r>
          </a:p>
          <a:p>
            <a:pPr>
              <a:spcBef>
                <a:spcPts val="600"/>
              </a:spcBef>
            </a:pPr>
            <a:r>
              <a:rPr lang="en-GB" sz="1600" b="1" dirty="0"/>
              <a:t>• </a:t>
            </a:r>
            <a:r>
              <a:rPr lang="en-GB" sz="1600" dirty="0"/>
              <a:t>	engage with the local primary school – ask if they can give leaflets to parents with preschool age children and/or display posters on school/parent notice boards</a:t>
            </a:r>
          </a:p>
          <a:p>
            <a:pPr>
              <a:spcBef>
                <a:spcPts val="600"/>
              </a:spcBef>
            </a:pPr>
            <a:r>
              <a:rPr lang="en-GB" sz="1600" b="1" dirty="0"/>
              <a:t>• </a:t>
            </a:r>
            <a:r>
              <a:rPr lang="en-GB" sz="1600" dirty="0"/>
              <a:t>	engage with local pre-school nurseries, children’s centres, libraries, toddler groups in your area. Ask staff to put up posters and issue leaflets to parents of children who are 2 years old and older. Highlight the benefits of their children being immunised to these preschool groups and nurseries</a:t>
            </a:r>
            <a:endParaRPr lang="en-GB" sz="1600" b="1" dirty="0"/>
          </a:p>
        </p:txBody>
      </p:sp>
      <p:sp>
        <p:nvSpPr>
          <p:cNvPr id="4" name="Slide Number Placeholder 3"/>
          <p:cNvSpPr>
            <a:spLocks noGrp="1"/>
          </p:cNvSpPr>
          <p:nvPr>
            <p:ph type="sldNum" sz="quarter" idx="10"/>
          </p:nvPr>
        </p:nvSpPr>
        <p:spPr/>
        <p:txBody>
          <a:bodyPr/>
          <a:lstStyle/>
          <a:p>
            <a:pPr marL="531813">
              <a:defRPr/>
            </a:pPr>
            <a:r>
              <a:rPr lang="en-US" dirty="0"/>
              <a:t>  </a:t>
            </a:r>
            <a:fld id="{2565FA6D-D4C8-4C4C-AC4B-3269734D34D8}" type="slidenum">
              <a:rPr lang="en-US" smtClean="0"/>
              <a:pPr marL="531813">
                <a:defRPr/>
              </a:pPr>
              <a:t>68</a:t>
            </a:fld>
            <a:endParaRPr lang="en-US" dirty="0"/>
          </a:p>
        </p:txBody>
      </p:sp>
      <p:sp>
        <p:nvSpPr>
          <p:cNvPr id="7" name="Footer Placeholder 4"/>
          <p:cNvSpPr>
            <a:spLocks noGrp="1"/>
          </p:cNvSpPr>
          <p:nvPr>
            <p:ph type="ftr" sz="quarter" idx="11"/>
          </p:nvPr>
        </p:nvSpPr>
        <p:spPr/>
        <p:txBody>
          <a:bodyPr/>
          <a:lstStyle/>
          <a:p>
            <a:pPr>
              <a:defRPr/>
            </a:pPr>
            <a:r>
              <a:rPr lang="en-GB" dirty="0">
                <a:ea typeface="ヒラギノ角ゴ Pro W3" charset="-128"/>
                <a:cs typeface="ヒラギノ角ゴ Pro W3" charset="-128"/>
              </a:rPr>
              <a:t>The national childhood flu immunisation programme 2020/21</a:t>
            </a:r>
            <a:endParaRPr lang="en-US" dirty="0">
              <a:solidFill>
                <a:prstClr val="white"/>
              </a:solidFill>
            </a:endParaRPr>
          </a:p>
        </p:txBody>
      </p:sp>
      <p:pic>
        <p:nvPicPr>
          <p:cNvPr id="6" name="Picture 5" descr="A screenshot of a social media post&#10;&#10;Description generated with very high confidence">
            <a:extLst>
              <a:ext uri="{FF2B5EF4-FFF2-40B4-BE49-F238E27FC236}">
                <a16:creationId xmlns:a16="http://schemas.microsoft.com/office/drawing/2014/main" id="{273B76BB-390D-4FF1-B3FF-13C28AAD318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03594" y="1772620"/>
            <a:ext cx="1885196" cy="2664492"/>
          </a:xfrm>
          <a:prstGeom prst="rect">
            <a:avLst/>
          </a:prstGeom>
          <a:ln>
            <a:solidFill>
              <a:schemeClr val="tx1"/>
            </a:solidFill>
          </a:ln>
        </p:spPr>
      </p:pic>
    </p:spTree>
    <p:extLst>
      <p:ext uri="{BB962C8B-B14F-4D97-AF65-F5344CB8AC3E}">
        <p14:creationId xmlns:p14="http://schemas.microsoft.com/office/powerpoint/2010/main" val="363241333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88640"/>
            <a:ext cx="8473794" cy="936104"/>
          </a:xfrm>
        </p:spPr>
        <p:txBody>
          <a:bodyPr>
            <a:noAutofit/>
          </a:bodyPr>
          <a:lstStyle/>
          <a:p>
            <a:r>
              <a:rPr lang="en-GB" sz="3200" dirty="0"/>
              <a:t>Increasing flu immunisation uptake among children</a:t>
            </a:r>
            <a:br>
              <a:rPr lang="en-GB" sz="3200" dirty="0"/>
            </a:br>
            <a:r>
              <a:rPr lang="en-GB" sz="2400" dirty="0"/>
              <a:t>Best practice guidance for general practice</a:t>
            </a:r>
          </a:p>
        </p:txBody>
      </p:sp>
      <p:sp>
        <p:nvSpPr>
          <p:cNvPr id="3" name="Content Placeholder 2"/>
          <p:cNvSpPr>
            <a:spLocks noGrp="1"/>
          </p:cNvSpPr>
          <p:nvPr>
            <p:ph idx="1"/>
          </p:nvPr>
        </p:nvSpPr>
        <p:spPr>
          <a:xfrm>
            <a:off x="395536" y="1196752"/>
            <a:ext cx="8136904" cy="4968552"/>
          </a:xfrm>
        </p:spPr>
        <p:txBody>
          <a:bodyPr/>
          <a:lstStyle/>
          <a:p>
            <a:pPr>
              <a:spcBef>
                <a:spcPts val="600"/>
              </a:spcBef>
            </a:pPr>
            <a:r>
              <a:rPr lang="en-GB" sz="1600" b="1" dirty="0"/>
              <a:t>During the season</a:t>
            </a:r>
          </a:p>
          <a:p>
            <a:pPr marL="0" indent="0">
              <a:spcBef>
                <a:spcPts val="600"/>
              </a:spcBef>
            </a:pPr>
            <a:r>
              <a:rPr lang="en-GB" sz="1600" dirty="0"/>
              <a:t>Increasing resources in-season is difficult so comprehensive preparation and planning is critical. There are things you can do to help sustain efforts and uptake:</a:t>
            </a:r>
          </a:p>
          <a:p>
            <a:pPr>
              <a:spcBef>
                <a:spcPts val="600"/>
              </a:spcBef>
            </a:pPr>
            <a:r>
              <a:rPr lang="en-GB" sz="1600" b="1" dirty="0"/>
              <a:t>• 	</a:t>
            </a:r>
            <a:r>
              <a:rPr lang="en-GB" sz="1600" dirty="0"/>
              <a:t>review your uptake against your goals and financial plan; celebrate/promote success as the programme progresses</a:t>
            </a:r>
          </a:p>
          <a:p>
            <a:pPr>
              <a:spcBef>
                <a:spcPts val="600"/>
              </a:spcBef>
            </a:pPr>
            <a:r>
              <a:rPr lang="en-GB" sz="1600" b="1" dirty="0"/>
              <a:t>• 	remain tenacious </a:t>
            </a:r>
            <a:r>
              <a:rPr lang="en-GB" sz="1600" dirty="0"/>
              <a:t>– re-run searches for eligible children</a:t>
            </a:r>
          </a:p>
          <a:p>
            <a:pPr>
              <a:spcBef>
                <a:spcPts val="600"/>
              </a:spcBef>
            </a:pPr>
            <a:r>
              <a:rPr lang="en-GB" sz="1600" b="1" dirty="0"/>
              <a:t>• 	continue to offer vaccination</a:t>
            </a:r>
            <a:r>
              <a:rPr lang="en-GB" sz="1600" dirty="0"/>
              <a:t>, even once you have achieved your practice and campaign goals</a:t>
            </a:r>
          </a:p>
          <a:p>
            <a:pPr>
              <a:spcBef>
                <a:spcPts val="600"/>
              </a:spcBef>
            </a:pPr>
            <a:r>
              <a:rPr lang="en-GB" sz="1600" b="1" dirty="0"/>
              <a:t>• 	</a:t>
            </a:r>
            <a:r>
              <a:rPr lang="en-GB" sz="1600" dirty="0"/>
              <a:t>keep staff engaged and enthused – consider incentives, promoting staff competition</a:t>
            </a:r>
          </a:p>
          <a:p>
            <a:pPr>
              <a:spcBef>
                <a:spcPts val="600"/>
              </a:spcBef>
            </a:pPr>
            <a:r>
              <a:rPr lang="en-GB" sz="1600" b="1" dirty="0"/>
              <a:t>• </a:t>
            </a:r>
            <a:r>
              <a:rPr lang="en-GB" sz="1600" dirty="0"/>
              <a:t>	ensure all practice staff have their flu jab – it is powerful to be able to say to patients “I’ve had mine”</a:t>
            </a:r>
          </a:p>
          <a:p>
            <a:pPr>
              <a:spcBef>
                <a:spcPts val="600"/>
              </a:spcBef>
            </a:pPr>
            <a:r>
              <a:rPr lang="en-GB" sz="1600" b="1" dirty="0"/>
              <a:t>Post season</a:t>
            </a:r>
          </a:p>
          <a:p>
            <a:pPr>
              <a:spcBef>
                <a:spcPts val="600"/>
              </a:spcBef>
            </a:pPr>
            <a:r>
              <a:rPr lang="en-GB" sz="1600" b="1" dirty="0"/>
              <a:t>• </a:t>
            </a:r>
            <a:r>
              <a:rPr lang="en-GB" sz="1600" dirty="0"/>
              <a:t>	review your campaign, measure and celebrate success – </a:t>
            </a:r>
            <a:r>
              <a:rPr lang="en-GB" sz="1600" b="1" dirty="0"/>
              <a:t>thank everyone involved</a:t>
            </a:r>
            <a:endParaRPr lang="en-GB" sz="1600" dirty="0"/>
          </a:p>
          <a:p>
            <a:pPr>
              <a:spcBef>
                <a:spcPts val="600"/>
              </a:spcBef>
            </a:pPr>
            <a:r>
              <a:rPr lang="en-GB" sz="1600" b="1" dirty="0"/>
              <a:t>• </a:t>
            </a:r>
            <a:r>
              <a:rPr lang="en-GB" sz="1600" dirty="0"/>
              <a:t>	share the </a:t>
            </a:r>
            <a:r>
              <a:rPr lang="en-GB" sz="1600" b="1" dirty="0"/>
              <a:t>review of your campaign </a:t>
            </a:r>
            <a:r>
              <a:rPr lang="en-GB" sz="1600" dirty="0"/>
              <a:t>with your stakeholders, patient focus group and partners who helped you achieve your goals</a:t>
            </a:r>
          </a:p>
          <a:p>
            <a:pPr>
              <a:spcBef>
                <a:spcPts val="600"/>
              </a:spcBef>
            </a:pPr>
            <a:r>
              <a:rPr lang="en-GB" sz="1600" b="1" dirty="0"/>
              <a:t>• </a:t>
            </a:r>
            <a:r>
              <a:rPr lang="en-GB" sz="1600" dirty="0"/>
              <a:t>	capture lessons learnt and adapt next year’s plan – aim for higher uptake next year</a:t>
            </a:r>
            <a:endParaRPr lang="en-GB" sz="1600" b="1" dirty="0"/>
          </a:p>
        </p:txBody>
      </p:sp>
      <p:sp>
        <p:nvSpPr>
          <p:cNvPr id="4" name="Slide Number Placeholder 3"/>
          <p:cNvSpPr>
            <a:spLocks noGrp="1"/>
          </p:cNvSpPr>
          <p:nvPr>
            <p:ph type="sldNum" sz="quarter" idx="10"/>
          </p:nvPr>
        </p:nvSpPr>
        <p:spPr/>
        <p:txBody>
          <a:bodyPr/>
          <a:lstStyle/>
          <a:p>
            <a:pPr marL="531813">
              <a:defRPr/>
            </a:pPr>
            <a:r>
              <a:rPr lang="en-US" dirty="0"/>
              <a:t>  </a:t>
            </a:r>
            <a:fld id="{2565FA6D-D4C8-4C4C-AC4B-3269734D34D8}" type="slidenum">
              <a:rPr lang="en-US" smtClean="0"/>
              <a:pPr marL="531813">
                <a:defRPr/>
              </a:pPr>
              <a:t>69</a:t>
            </a:fld>
            <a:endParaRPr lang="en-US" dirty="0"/>
          </a:p>
        </p:txBody>
      </p:sp>
      <p:sp>
        <p:nvSpPr>
          <p:cNvPr id="7" name="Footer Placeholder 4"/>
          <p:cNvSpPr>
            <a:spLocks noGrp="1"/>
          </p:cNvSpPr>
          <p:nvPr>
            <p:ph type="ftr" sz="quarter" idx="11"/>
          </p:nvPr>
        </p:nvSpPr>
        <p:spPr/>
        <p:txBody>
          <a:bodyPr/>
          <a:lstStyle/>
          <a:p>
            <a:pPr>
              <a:defRPr/>
            </a:pPr>
            <a:r>
              <a:rPr lang="en-GB" dirty="0">
                <a:ea typeface="ヒラギノ角ゴ Pro W3" charset="-128"/>
                <a:cs typeface="ヒラギノ角ゴ Pro W3" charset="-128"/>
              </a:rPr>
              <a:t>The national childhood flu immunisation programme 2020/21</a:t>
            </a:r>
            <a:endParaRPr lang="en-US" dirty="0">
              <a:solidFill>
                <a:prstClr val="white"/>
              </a:solidFill>
            </a:endParaRPr>
          </a:p>
        </p:txBody>
      </p:sp>
    </p:spTree>
    <p:extLst>
      <p:ext uri="{BB962C8B-B14F-4D97-AF65-F5344CB8AC3E}">
        <p14:creationId xmlns:p14="http://schemas.microsoft.com/office/powerpoint/2010/main" val="15953751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548680"/>
            <a:ext cx="8028000" cy="648072"/>
          </a:xfrm>
        </p:spPr>
        <p:txBody>
          <a:bodyPr/>
          <a:lstStyle/>
          <a:p>
            <a:r>
              <a:rPr lang="en-GB" dirty="0"/>
              <a:t>Key roles of healthcare practitioners </a:t>
            </a:r>
          </a:p>
        </p:txBody>
      </p:sp>
      <p:sp>
        <p:nvSpPr>
          <p:cNvPr id="3" name="Content Placeholder 2"/>
          <p:cNvSpPr>
            <a:spLocks noGrp="1"/>
          </p:cNvSpPr>
          <p:nvPr>
            <p:ph idx="1"/>
          </p:nvPr>
        </p:nvSpPr>
        <p:spPr>
          <a:xfrm>
            <a:off x="539552" y="1547739"/>
            <a:ext cx="7776864" cy="4739679"/>
          </a:xfrm>
        </p:spPr>
        <p:txBody>
          <a:bodyPr/>
          <a:lstStyle/>
          <a:p>
            <a:pPr eaLnBrk="1" hangingPunct="1">
              <a:spcBef>
                <a:spcPct val="0"/>
              </a:spcBef>
              <a:spcAft>
                <a:spcPts val="600"/>
              </a:spcAft>
            </a:pPr>
            <a:r>
              <a:rPr lang="en-GB" dirty="0">
                <a:solidFill>
                  <a:srgbClr val="000000"/>
                </a:solidFill>
              </a:rPr>
              <a:t>Key roles of healthcare practitioners in relation to the childhood flu programme are:</a:t>
            </a:r>
          </a:p>
          <a:p>
            <a:pPr eaLnBrk="1" hangingPunct="1">
              <a:spcBef>
                <a:spcPct val="0"/>
              </a:spcBef>
              <a:spcAft>
                <a:spcPts val="600"/>
              </a:spcAft>
            </a:pPr>
            <a:endParaRPr lang="en-GB" dirty="0">
              <a:solidFill>
                <a:srgbClr val="000000"/>
              </a:solidFill>
            </a:endParaRPr>
          </a:p>
          <a:p>
            <a:pPr eaLnBrk="1" hangingPunct="1">
              <a:spcBef>
                <a:spcPct val="0"/>
              </a:spcBef>
              <a:spcAft>
                <a:spcPts val="600"/>
              </a:spcAft>
              <a:buFont typeface="Arial"/>
              <a:buChar char="•"/>
            </a:pPr>
            <a:r>
              <a:rPr lang="en-GB" dirty="0">
                <a:solidFill>
                  <a:srgbClr val="000000"/>
                </a:solidFill>
              </a:rPr>
              <a:t>to be able to describe the evidence base for the administration of the childhood flu vaccination </a:t>
            </a:r>
          </a:p>
          <a:p>
            <a:pPr eaLnBrk="1" hangingPunct="1">
              <a:spcBef>
                <a:spcPct val="0"/>
              </a:spcBef>
              <a:spcAft>
                <a:spcPts val="600"/>
              </a:spcAft>
              <a:buFont typeface="Arial"/>
              <a:buChar char="•"/>
            </a:pPr>
            <a:r>
              <a:rPr lang="en-GB" dirty="0">
                <a:solidFill>
                  <a:srgbClr val="000000"/>
                </a:solidFill>
              </a:rPr>
              <a:t>to advise parents/carers of children who are eligible to receive the flu vaccination that it is strongly recommended that children are vaccinated against flu</a:t>
            </a:r>
          </a:p>
          <a:p>
            <a:pPr eaLnBrk="1" hangingPunct="1">
              <a:spcBef>
                <a:spcPct val="0"/>
              </a:spcBef>
              <a:spcAft>
                <a:spcPts val="600"/>
              </a:spcAft>
              <a:buFont typeface="Arial"/>
              <a:buChar char="•"/>
            </a:pPr>
            <a:r>
              <a:rPr lang="en-GB" dirty="0">
                <a:solidFill>
                  <a:srgbClr val="000000"/>
                </a:solidFill>
              </a:rPr>
              <a:t>to safely administer live intranasal flu vaccine </a:t>
            </a:r>
            <a:r>
              <a:rPr lang="en-GB" dirty="0"/>
              <a:t>(or other </a:t>
            </a:r>
            <a:r>
              <a:rPr lang="en-GB" dirty="0">
                <a:solidFill>
                  <a:srgbClr val="000000"/>
                </a:solidFill>
              </a:rPr>
              <a:t>flu vaccine as appropriate) in accordance with the vaccine schedule</a:t>
            </a:r>
          </a:p>
          <a:p>
            <a:pPr eaLnBrk="1" hangingPunct="1">
              <a:spcBef>
                <a:spcPct val="0"/>
              </a:spcBef>
              <a:spcAft>
                <a:spcPts val="600"/>
              </a:spcAft>
              <a:buFont typeface="Arial"/>
              <a:buChar char="•"/>
            </a:pPr>
            <a:r>
              <a:rPr lang="en-GB" dirty="0">
                <a:solidFill>
                  <a:srgbClr val="000000"/>
                </a:solidFill>
              </a:rPr>
              <a:t>to ensure any adverse effects are managed and reported appropriately</a:t>
            </a:r>
          </a:p>
          <a:p>
            <a:pPr>
              <a:spcAft>
                <a:spcPts val="600"/>
              </a:spcAft>
            </a:pPr>
            <a:endParaRPr lang="en-GB" sz="1600" dirty="0"/>
          </a:p>
        </p:txBody>
      </p:sp>
      <p:sp>
        <p:nvSpPr>
          <p:cNvPr id="4" name="Slide Number Placeholder 3"/>
          <p:cNvSpPr>
            <a:spLocks noGrp="1"/>
          </p:cNvSpPr>
          <p:nvPr>
            <p:ph type="sldNum" sz="quarter" idx="10"/>
          </p:nvPr>
        </p:nvSpPr>
        <p:spPr>
          <a:xfrm>
            <a:off x="-6713" y="6308725"/>
            <a:ext cx="9144000" cy="549275"/>
          </a:xfrm>
        </p:spPr>
        <p:txBody>
          <a:bodyPr/>
          <a:lstStyle/>
          <a:p>
            <a:pPr>
              <a:defRPr/>
            </a:pPr>
            <a:r>
              <a:rPr lang="en-US" dirty="0"/>
              <a:t>  </a:t>
            </a:r>
            <a:fld id="{2565FA6D-D4C8-4C4C-AC4B-3269734D34D8}" type="slidenum">
              <a:rPr lang="en-US" smtClean="0"/>
              <a:pPr>
                <a:defRPr/>
              </a:pPr>
              <a:t>7</a:t>
            </a:fld>
            <a:r>
              <a:rPr lang="en-US" dirty="0"/>
              <a:t> </a:t>
            </a:r>
          </a:p>
        </p:txBody>
      </p:sp>
      <p:sp>
        <p:nvSpPr>
          <p:cNvPr id="5" name="Footer Placeholder 4"/>
          <p:cNvSpPr txBox="1">
            <a:spLocks/>
          </p:cNvSpPr>
          <p:nvPr/>
        </p:nvSpPr>
        <p:spPr>
          <a:xfrm>
            <a:off x="900113" y="6308725"/>
            <a:ext cx="8064375" cy="549275"/>
          </a:xfrm>
          <a:prstGeom prst="rect">
            <a:avLst/>
          </a:prstGeom>
        </p:spPr>
        <p:txBody>
          <a:bodyPr vert="horz" lIns="0" tIns="0" rIns="0" bIns="0" rtlCol="0" anchor="ctr"/>
          <a:lstStyle>
            <a:defPPr>
              <a:defRPr lang="en-US"/>
            </a:defPPr>
            <a:lvl1pPr algn="l" rtl="0" fontAlgn="auto">
              <a:spcBef>
                <a:spcPts val="0"/>
              </a:spcBef>
              <a:spcAft>
                <a:spcPts val="0"/>
              </a:spcAft>
              <a:defRPr sz="1200" kern="1200" baseline="0">
                <a:solidFill>
                  <a:schemeClr val="bg1"/>
                </a:solidFill>
                <a:latin typeface="Arial" pitchFamily="34" charset="0"/>
                <a:ea typeface="+mn-ea"/>
                <a:cs typeface="+mn-cs"/>
              </a:defRPr>
            </a:lvl1pPr>
            <a:lvl2pPr marL="4572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2pPr>
            <a:lvl3pPr marL="9144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3pPr>
            <a:lvl4pPr marL="13716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4pPr>
            <a:lvl5pPr marL="18288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5pPr>
            <a:lvl6pPr marL="22860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6pPr>
            <a:lvl7pPr marL="27432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7pPr>
            <a:lvl8pPr marL="32004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8pPr>
            <a:lvl9pPr marL="36576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9pPr>
          </a:lstStyle>
          <a:p>
            <a:pPr>
              <a:defRPr/>
            </a:pPr>
            <a:r>
              <a:rPr lang="en-GB" dirty="0">
                <a:ea typeface="ヒラギノ角ゴ Pro W3" charset="-128"/>
                <a:cs typeface="ヒラギノ角ゴ Pro W3" charset="-128"/>
              </a:rPr>
              <a:t>The national childhood flu immunisation programme 2020/21 </a:t>
            </a:r>
            <a:endParaRPr lang="en-US" dirty="0"/>
          </a:p>
        </p:txBody>
      </p:sp>
    </p:spTree>
    <p:extLst>
      <p:ext uri="{BB962C8B-B14F-4D97-AF65-F5344CB8AC3E}">
        <p14:creationId xmlns:p14="http://schemas.microsoft.com/office/powerpoint/2010/main" val="329771987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548680"/>
            <a:ext cx="8028000" cy="648072"/>
          </a:xfrm>
        </p:spPr>
        <p:txBody>
          <a:bodyPr>
            <a:normAutofit/>
          </a:bodyPr>
          <a:lstStyle/>
          <a:p>
            <a:r>
              <a:rPr lang="en-GB" sz="3600">
                <a:ea typeface="ヒラギノ角ゴ Pro W3" charset="-128"/>
                <a:cs typeface="ヒラギノ角ゴ Pro W3" charset="-128"/>
              </a:rPr>
              <a:t>Key messages</a:t>
            </a:r>
            <a:endParaRPr lang="en-US" sz="3600" dirty="0"/>
          </a:p>
        </p:txBody>
      </p:sp>
      <p:sp>
        <p:nvSpPr>
          <p:cNvPr id="3" name="Content Placeholder 2"/>
          <p:cNvSpPr>
            <a:spLocks noGrp="1"/>
          </p:cNvSpPr>
          <p:nvPr>
            <p:ph idx="1"/>
          </p:nvPr>
        </p:nvSpPr>
        <p:spPr>
          <a:xfrm>
            <a:off x="450991" y="1160748"/>
            <a:ext cx="5976664" cy="5040560"/>
          </a:xfrm>
        </p:spPr>
        <p:txBody>
          <a:bodyPr/>
          <a:lstStyle/>
          <a:p>
            <a:pPr>
              <a:spcBef>
                <a:spcPct val="0"/>
              </a:spcBef>
              <a:buFont typeface="Arial"/>
              <a:buChar char="•"/>
            </a:pPr>
            <a:r>
              <a:rPr lang="en-GB" sz="1600" dirty="0"/>
              <a:t>higher demand for flu vaccine is expected this autumn because of concerns about COVID-19.  Patients will need reassurance that appropriate measures are in place to keep them safe from COVID-19, as it is likely to be co-circulating with flu </a:t>
            </a:r>
          </a:p>
          <a:p>
            <a:pPr>
              <a:spcBef>
                <a:spcPct val="0"/>
              </a:spcBef>
              <a:buFont typeface="Arial"/>
              <a:buChar char="•"/>
            </a:pPr>
            <a:endParaRPr lang="en-GB" sz="1600" dirty="0"/>
          </a:p>
          <a:p>
            <a:pPr>
              <a:spcBef>
                <a:spcPct val="0"/>
              </a:spcBef>
              <a:buFont typeface="Arial"/>
              <a:buChar char="•"/>
            </a:pPr>
            <a:r>
              <a:rPr lang="en-GB" sz="1600" dirty="0">
                <a:latin typeface="Arial" charset="0"/>
                <a:ea typeface="ヒラギノ角ゴ Pro W3" charset="-128"/>
                <a:cs typeface="ヒラギノ角ゴ Pro W3" charset="-128"/>
              </a:rPr>
              <a:t>the childhood seasonal influenza (flu) programme is being rolled out </a:t>
            </a:r>
            <a:r>
              <a:rPr lang="en-GB" sz="1600" dirty="0">
                <a:cs typeface="ヒラギノ角ゴ Pro W3" charset="-128"/>
              </a:rPr>
              <a:t>in a phased approach over a number of years. School year 7 is being included for 2020/21 in order to try to</a:t>
            </a:r>
            <a:r>
              <a:rPr lang="en-GB" sz="1600" dirty="0"/>
              <a:t> reduce transmission of flu in the community</a:t>
            </a:r>
            <a:r>
              <a:rPr lang="en-GB" sz="1600" dirty="0">
                <a:cs typeface="ヒラギノ角ゴ Pro W3" charset="-128"/>
              </a:rPr>
              <a:t> given t</a:t>
            </a:r>
            <a:r>
              <a:rPr lang="en-GB" sz="1600" dirty="0"/>
              <a:t>he concerns about co-circulation of the SARs-CoV-2 virus during the 2020/21 flu season</a:t>
            </a:r>
          </a:p>
          <a:p>
            <a:pPr marL="0" indent="0">
              <a:spcBef>
                <a:spcPct val="0"/>
              </a:spcBef>
            </a:pPr>
            <a:endParaRPr lang="en-GB" sz="1600" dirty="0">
              <a:latin typeface="Arial" charset="0"/>
              <a:ea typeface="ヒラギノ角ゴ Pro W3" charset="-128"/>
              <a:cs typeface="ヒラギノ角ゴ Pro W3" charset="-128"/>
            </a:endParaRPr>
          </a:p>
          <a:p>
            <a:pPr>
              <a:spcBef>
                <a:spcPct val="0"/>
              </a:spcBef>
              <a:buFont typeface="Arial"/>
              <a:buChar char="•"/>
            </a:pPr>
            <a:r>
              <a:rPr lang="en-GB" sz="1600" dirty="0">
                <a:latin typeface="Arial" charset="0"/>
                <a:ea typeface="ヒラギノ角ゴ Pro W3" charset="-128"/>
                <a:cs typeface="ヒラギノ角ゴ Pro W3" charset="-128"/>
              </a:rPr>
              <a:t>the childhood flu programme should reduce the impact of seasonal flu on children and reduce transmission of flu within the community</a:t>
            </a:r>
          </a:p>
          <a:p>
            <a:pPr marL="0" indent="0">
              <a:spcBef>
                <a:spcPct val="0"/>
              </a:spcBef>
            </a:pPr>
            <a:endParaRPr lang="en-GB" sz="1600" dirty="0">
              <a:latin typeface="Arial" charset="0"/>
              <a:ea typeface="ヒラギノ角ゴ Pro W3" charset="-128"/>
              <a:cs typeface="ヒラギノ角ゴ Pro W3" charset="-128"/>
            </a:endParaRPr>
          </a:p>
          <a:p>
            <a:pPr>
              <a:spcBef>
                <a:spcPct val="0"/>
              </a:spcBef>
              <a:buFont typeface="Arial"/>
              <a:buChar char="•"/>
            </a:pPr>
            <a:r>
              <a:rPr lang="en-GB" sz="1600" dirty="0">
                <a:latin typeface="Arial" charset="0"/>
                <a:ea typeface="ヒラギノ角ゴ Pro W3" charset="-128"/>
                <a:cs typeface="ヒラギノ角ゴ Pro W3" charset="-128"/>
              </a:rPr>
              <a:t>by reducing transmission of flu, it should also avert many cases of severe flu and flu-related deaths in older adults and people in clinical risk groups</a:t>
            </a:r>
          </a:p>
          <a:p>
            <a:endParaRPr lang="en-US" sz="1600" dirty="0"/>
          </a:p>
        </p:txBody>
      </p:sp>
      <p:sp>
        <p:nvSpPr>
          <p:cNvPr id="4" name="Slide Number Placeholder 3"/>
          <p:cNvSpPr>
            <a:spLocks noGrp="1"/>
          </p:cNvSpPr>
          <p:nvPr>
            <p:ph type="sldNum" sz="quarter" idx="10"/>
          </p:nvPr>
        </p:nvSpPr>
        <p:spPr>
          <a:xfrm>
            <a:off x="0" y="6308725"/>
            <a:ext cx="9144000" cy="549275"/>
          </a:xfrm>
        </p:spPr>
        <p:txBody>
          <a:bodyPr/>
          <a:lstStyle/>
          <a:p>
            <a:r>
              <a:rPr lang="en-US">
                <a:solidFill>
                  <a:prstClr val="white"/>
                </a:solidFill>
              </a:rPr>
              <a:t>  </a:t>
            </a:r>
            <a:fld id="{D086175D-E13E-1842-AC80-2FFB0B6DADD1}" type="slidenum">
              <a:rPr lang="en-US" smtClean="0">
                <a:solidFill>
                  <a:prstClr val="white"/>
                </a:solidFill>
              </a:rPr>
              <a:pPr/>
              <a:t>70</a:t>
            </a:fld>
            <a:endParaRPr lang="en-US" dirty="0">
              <a:solidFill>
                <a:prstClr val="white"/>
              </a:solidFill>
            </a:endParaRPr>
          </a:p>
        </p:txBody>
      </p:sp>
      <p:sp>
        <p:nvSpPr>
          <p:cNvPr id="5" name="Footer Placeholder 4"/>
          <p:cNvSpPr>
            <a:spLocks noGrp="1"/>
          </p:cNvSpPr>
          <p:nvPr>
            <p:ph type="ftr" sz="quarter" idx="4294967295"/>
          </p:nvPr>
        </p:nvSpPr>
        <p:spPr>
          <a:xfrm>
            <a:off x="827584" y="6308725"/>
            <a:ext cx="8064375" cy="549275"/>
          </a:xfrm>
        </p:spPr>
        <p:txBody>
          <a:bodyPr/>
          <a:lstStyle/>
          <a:p>
            <a:pPr>
              <a:defRPr/>
            </a:pPr>
            <a:r>
              <a:rPr lang="en-GB" dirty="0">
                <a:ea typeface="ヒラギノ角ゴ Pro W3" charset="-128"/>
                <a:cs typeface="ヒラギノ角ゴ Pro W3" charset="-128"/>
              </a:rPr>
              <a:t>The national childhood flu immunisation programme 2020/21</a:t>
            </a:r>
            <a:endParaRPr lang="en-US" dirty="0">
              <a:solidFill>
                <a:prstClr val="white"/>
              </a:solidFill>
            </a:endParaRPr>
          </a:p>
        </p:txBody>
      </p:sp>
      <p:pic>
        <p:nvPicPr>
          <p:cNvPr id="8" name="Picture 7">
            <a:extLst>
              <a:ext uri="{FF2B5EF4-FFF2-40B4-BE49-F238E27FC236}">
                <a16:creationId xmlns:a16="http://schemas.microsoft.com/office/drawing/2014/main" id="{C6E00E31-E258-4660-898F-41EAF91AABFB}"/>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6567482" y="1431310"/>
            <a:ext cx="2324477" cy="4499435"/>
          </a:xfrm>
          <a:prstGeom prst="rect">
            <a:avLst/>
          </a:prstGeom>
          <a:noFill/>
          <a:ln>
            <a:solidFill>
              <a:srgbClr val="4F81BD"/>
            </a:solidFill>
          </a:ln>
        </p:spPr>
      </p:pic>
    </p:spTree>
    <p:extLst>
      <p:ext uri="{BB962C8B-B14F-4D97-AF65-F5344CB8AC3E}">
        <p14:creationId xmlns:p14="http://schemas.microsoft.com/office/powerpoint/2010/main" val="278385242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r>
              <a:rPr lang="en-US"/>
              <a:t>  </a:t>
            </a:r>
            <a:fld id="{2565FA6D-D4C8-4C4C-AC4B-3269734D34D8}" type="slidenum">
              <a:rPr lang="en-US" smtClean="0"/>
              <a:pPr>
                <a:defRPr/>
              </a:pPr>
              <a:t>71</a:t>
            </a:fld>
            <a:endParaRPr lang="en-US" dirty="0"/>
          </a:p>
        </p:txBody>
      </p:sp>
      <p:sp>
        <p:nvSpPr>
          <p:cNvPr id="6" name="Footer Placeholder 4"/>
          <p:cNvSpPr>
            <a:spLocks noGrp="1"/>
          </p:cNvSpPr>
          <p:nvPr>
            <p:ph type="ftr" sz="quarter" idx="4294967295"/>
          </p:nvPr>
        </p:nvSpPr>
        <p:spPr>
          <a:xfrm>
            <a:off x="900113" y="6308725"/>
            <a:ext cx="8064375" cy="549275"/>
          </a:xfrm>
        </p:spPr>
        <p:txBody>
          <a:bodyPr/>
          <a:lstStyle/>
          <a:p>
            <a:pPr>
              <a:defRPr/>
            </a:pPr>
            <a:r>
              <a:rPr lang="en-GB" dirty="0"/>
              <a:t>The national childhood flu immunisation programme 2020/21</a:t>
            </a:r>
            <a:endParaRPr lang="en-US" dirty="0"/>
          </a:p>
        </p:txBody>
      </p:sp>
      <p:sp>
        <p:nvSpPr>
          <p:cNvPr id="7" name="Title 1"/>
          <p:cNvSpPr>
            <a:spLocks noGrp="1"/>
          </p:cNvSpPr>
          <p:nvPr>
            <p:ph type="title" idx="4294967295"/>
          </p:nvPr>
        </p:nvSpPr>
        <p:spPr>
          <a:xfrm>
            <a:off x="467544" y="535052"/>
            <a:ext cx="3816424" cy="863922"/>
          </a:xfrm>
        </p:spPr>
        <p:txBody>
          <a:bodyPr wrap="square" numCol="1" anchorCtr="0" compatLnSpc="1">
            <a:prstTxWarp prst="textNoShape">
              <a:avLst/>
            </a:prstTxWarp>
            <a:normAutofit fontScale="90000"/>
          </a:bodyPr>
          <a:lstStyle/>
          <a:p>
            <a:r>
              <a:rPr lang="en-GB" dirty="0">
                <a:latin typeface="Arial" charset="0"/>
                <a:ea typeface="ヒラギノ角ゴ Pro W3" charset="-128"/>
                <a:cs typeface="ヒラギノ角ゴ Pro W3" charset="-128"/>
              </a:rPr>
              <a:t>Resources</a:t>
            </a:r>
            <a:br>
              <a:rPr lang="en-GB" b="1" dirty="0">
                <a:solidFill>
                  <a:schemeClr val="tx1"/>
                </a:solidFill>
                <a:ea typeface="ヒラギノ角ゴ Pro W3" charset="-128"/>
                <a:cs typeface="ヒラギノ角ゴ Pro W3" charset="-128"/>
              </a:rPr>
            </a:br>
            <a:endParaRPr lang="en-GB" dirty="0">
              <a:ea typeface="ヒラギノ角ゴ Pro W3" charset="-128"/>
              <a:cs typeface="ヒラギノ角ゴ Pro W3" charset="-128"/>
            </a:endParaRPr>
          </a:p>
        </p:txBody>
      </p:sp>
      <p:sp>
        <p:nvSpPr>
          <p:cNvPr id="8" name="Content Placeholder 2"/>
          <p:cNvSpPr>
            <a:spLocks noGrp="1"/>
          </p:cNvSpPr>
          <p:nvPr>
            <p:ph idx="4294967295"/>
          </p:nvPr>
        </p:nvSpPr>
        <p:spPr>
          <a:xfrm>
            <a:off x="323528" y="980728"/>
            <a:ext cx="6264696" cy="5283578"/>
          </a:xfrm>
        </p:spPr>
        <p:txBody>
          <a:bodyPr/>
          <a:lstStyle/>
          <a:p>
            <a:pPr marR="504190">
              <a:lnSpc>
                <a:spcPts val="1600"/>
              </a:lnSpc>
              <a:spcAft>
                <a:spcPts val="0"/>
              </a:spcAft>
              <a:buFont typeface="Arial" panose="020B0604020202020204" pitchFamily="34" charset="0"/>
              <a:buChar char="•"/>
            </a:pPr>
            <a:r>
              <a:rPr lang="en-GB" sz="1400" b="1" dirty="0">
                <a:solidFill>
                  <a:srgbClr val="000000"/>
                </a:solidFill>
                <a:latin typeface="Arial"/>
                <a:ea typeface="ヒラギノ角ゴ Pro W3"/>
                <a:cs typeface="ヒラギノ角ゴ Pro W3"/>
              </a:rPr>
              <a:t>Letter detailing 2020/21 flu programme</a:t>
            </a:r>
            <a:r>
              <a:rPr lang="en-GB" sz="1400" dirty="0">
                <a:solidFill>
                  <a:srgbClr val="000000"/>
                </a:solidFill>
                <a:latin typeface="Arial"/>
                <a:ea typeface="ヒラギノ角ゴ Pro W3"/>
                <a:cs typeface="ヒラギノ角ゴ Pro W3"/>
              </a:rPr>
              <a:t>              </a:t>
            </a:r>
            <a:br>
              <a:rPr lang="en-GB" sz="1400" dirty="0">
                <a:solidFill>
                  <a:srgbClr val="000000"/>
                </a:solidFill>
                <a:latin typeface="Arial"/>
                <a:ea typeface="ヒラギノ角ゴ Pro W3"/>
                <a:cs typeface="ヒラギノ角ゴ Pro W3"/>
              </a:rPr>
            </a:br>
            <a:r>
              <a:rPr lang="en-GB" sz="1400" dirty="0">
                <a:solidFill>
                  <a:srgbClr val="000000"/>
                </a:solidFill>
                <a:latin typeface="Arial"/>
                <a:ea typeface="ヒラギノ角ゴ Pro W3"/>
                <a:cs typeface="ヒラギノ角ゴ Pro W3"/>
              </a:rPr>
              <a:t>Available at: </a:t>
            </a:r>
            <a:r>
              <a:rPr lang="en-GB" sz="1400" dirty="0">
                <a:solidFill>
                  <a:srgbClr val="98002E"/>
                </a:solidFill>
                <a:latin typeface="Arial"/>
                <a:ea typeface="ヒラギノ角ゴ Pro W3"/>
                <a:cs typeface="ヒラギノ角ゴ Pro W3"/>
                <a:hlinkClick r:id="rId3"/>
              </a:rPr>
              <a:t>www.gov.uk/government/publications/national-flu-immunisation-programme-plan</a:t>
            </a:r>
            <a:endParaRPr lang="en-GB" sz="1400" b="1" dirty="0">
              <a:solidFill>
                <a:srgbClr val="000000"/>
              </a:solidFill>
              <a:latin typeface="Arial" charset="0"/>
              <a:ea typeface="ヒラギノ角ゴ Pro W3" charset="-128"/>
              <a:cs typeface="ヒラギノ角ゴ Pro W3" charset="-128"/>
            </a:endParaRPr>
          </a:p>
          <a:p>
            <a:pPr>
              <a:spcBef>
                <a:spcPts val="600"/>
              </a:spcBef>
              <a:buFont typeface="Arial"/>
              <a:buChar char="•"/>
            </a:pPr>
            <a:r>
              <a:rPr lang="en-GB" sz="1400" b="1" dirty="0">
                <a:solidFill>
                  <a:srgbClr val="000000"/>
                </a:solidFill>
                <a:latin typeface="Arial" charset="0"/>
                <a:ea typeface="ヒラギノ角ゴ Pro W3" charset="-128"/>
                <a:cs typeface="ヒラギノ角ゴ Pro W3" charset="-128"/>
              </a:rPr>
              <a:t>Green Book Influenza chapter. </a:t>
            </a:r>
            <a:r>
              <a:rPr lang="en-GB" sz="1400" dirty="0">
                <a:solidFill>
                  <a:srgbClr val="000000"/>
                </a:solidFill>
                <a:latin typeface="Arial" charset="0"/>
                <a:ea typeface="ヒラギノ角ゴ Pro W3" charset="-128"/>
                <a:cs typeface="ヒラギノ角ゴ Pro W3" charset="-128"/>
              </a:rPr>
              <a:t>Available at: </a:t>
            </a:r>
            <a:r>
              <a:rPr lang="en-GB" sz="1200" dirty="0">
                <a:solidFill>
                  <a:srgbClr val="000000"/>
                </a:solidFill>
                <a:latin typeface="Arial" charset="0"/>
                <a:ea typeface="ヒラギノ角ゴ Pro W3" charset="-128"/>
                <a:cs typeface="ヒラギノ角ゴ Pro W3" charset="-128"/>
                <a:hlinkClick r:id="rId4"/>
              </a:rPr>
              <a:t>www.gov.uk/government/organisations/public-health-england/series/immunisation-against-infectious-disease-the-green-book</a:t>
            </a:r>
            <a:r>
              <a:rPr lang="en-GB" sz="1200" dirty="0">
                <a:solidFill>
                  <a:srgbClr val="000000"/>
                </a:solidFill>
                <a:latin typeface="Arial" charset="0"/>
                <a:ea typeface="ヒラギノ角ゴ Pro W3" charset="-128"/>
                <a:cs typeface="ヒラギノ角ゴ Pro W3" charset="-128"/>
              </a:rPr>
              <a:t> </a:t>
            </a:r>
          </a:p>
          <a:p>
            <a:pPr>
              <a:spcBef>
                <a:spcPts val="600"/>
              </a:spcBef>
              <a:buFont typeface="Arial"/>
              <a:buChar char="•"/>
            </a:pPr>
            <a:r>
              <a:rPr lang="en-GB" sz="1400" b="1" dirty="0">
                <a:solidFill>
                  <a:schemeClr val="tx1"/>
                </a:solidFill>
                <a:latin typeface="Arial" charset="0"/>
                <a:ea typeface="ヒラギノ角ゴ Pro W3" charset="-128"/>
                <a:cs typeface="ヒラギノ角ゴ Pro W3" charset="-128"/>
              </a:rPr>
              <a:t>PGD templates for flu vaccines. </a:t>
            </a:r>
            <a:r>
              <a:rPr lang="en-GB" sz="1400" dirty="0">
                <a:solidFill>
                  <a:srgbClr val="000000"/>
                </a:solidFill>
                <a:latin typeface="Arial" charset="0"/>
                <a:ea typeface="ヒラギノ角ゴ Pro W3" charset="-128"/>
                <a:cs typeface="ヒラギノ角ゴ Pro W3" charset="-128"/>
              </a:rPr>
              <a:t>Available at: </a:t>
            </a:r>
            <a:r>
              <a:rPr lang="en-GB" sz="1200" dirty="0">
                <a:solidFill>
                  <a:schemeClr val="tx1"/>
                </a:solidFill>
                <a:latin typeface="Arial" charset="0"/>
                <a:ea typeface="ヒラギノ角ゴ Pro W3" charset="-128"/>
                <a:cs typeface="ヒラギノ角ゴ Pro W3" charset="-128"/>
                <a:hlinkClick r:id="rId5"/>
              </a:rPr>
              <a:t>www.gov.uk/government/collections/immunisation-patient-group-direction-pgd</a:t>
            </a:r>
            <a:r>
              <a:rPr lang="en-GB" sz="1200" dirty="0">
                <a:solidFill>
                  <a:schemeClr val="tx1"/>
                </a:solidFill>
                <a:latin typeface="Arial" charset="0"/>
                <a:ea typeface="ヒラギノ角ゴ Pro W3" charset="-128"/>
                <a:cs typeface="ヒラギノ角ゴ Pro W3" charset="-128"/>
              </a:rPr>
              <a:t>  </a:t>
            </a:r>
            <a:endParaRPr lang="en-GB" sz="1200" dirty="0">
              <a:solidFill>
                <a:srgbClr val="000000"/>
              </a:solidFill>
              <a:latin typeface="Arial" charset="0"/>
              <a:ea typeface="ヒラギノ角ゴ Pro W3" charset="-128"/>
              <a:cs typeface="ヒラギノ角ゴ Pro W3" charset="-128"/>
            </a:endParaRPr>
          </a:p>
          <a:p>
            <a:pPr>
              <a:spcBef>
                <a:spcPts val="600"/>
              </a:spcBef>
              <a:buFont typeface="Arial"/>
              <a:buChar char="•"/>
            </a:pPr>
            <a:r>
              <a:rPr lang="en-GB" sz="1400" b="1" dirty="0">
                <a:solidFill>
                  <a:srgbClr val="000000"/>
                </a:solidFill>
                <a:latin typeface="Arial" charset="0"/>
                <a:ea typeface="ヒラギノ角ゴ Pro W3" charset="-128"/>
                <a:cs typeface="ヒラギノ角ゴ Pro W3" charset="-128"/>
              </a:rPr>
              <a:t>Flu immunisation: toolkit for programme extension to children. </a:t>
            </a:r>
            <a:r>
              <a:rPr lang="en-GB" sz="1400" dirty="0">
                <a:solidFill>
                  <a:srgbClr val="000000"/>
                </a:solidFill>
                <a:latin typeface="Arial" charset="0"/>
                <a:ea typeface="ヒラギノ角ゴ Pro W3" charset="-128"/>
                <a:cs typeface="ヒラギノ角ゴ Pro W3" charset="-128"/>
              </a:rPr>
              <a:t>Available at</a:t>
            </a:r>
            <a:r>
              <a:rPr lang="en-GB" sz="1600" dirty="0">
                <a:solidFill>
                  <a:srgbClr val="000000"/>
                </a:solidFill>
                <a:latin typeface="Arial" charset="0"/>
                <a:ea typeface="ヒラギノ角ゴ Pro W3" charset="-128"/>
                <a:cs typeface="ヒラギノ角ゴ Pro W3" charset="-128"/>
              </a:rPr>
              <a:t>: </a:t>
            </a:r>
            <a:r>
              <a:rPr lang="en-GB" sz="1200" dirty="0">
                <a:solidFill>
                  <a:srgbClr val="000000"/>
                </a:solidFill>
                <a:latin typeface="Arial" charset="0"/>
                <a:ea typeface="ヒラギノ角ゴ Pro W3" charset="-128"/>
                <a:cs typeface="ヒラギノ角ゴ Pro W3" charset="-128"/>
                <a:hlinkClick r:id="rId6"/>
              </a:rPr>
              <a:t>www.gov.uk/government/publications/flu-immunisation-toolkit-for-programme-extension-to-children</a:t>
            </a:r>
            <a:r>
              <a:rPr lang="en-GB" sz="1200" dirty="0">
                <a:solidFill>
                  <a:srgbClr val="000000"/>
                </a:solidFill>
                <a:latin typeface="Arial" charset="0"/>
                <a:ea typeface="ヒラギノ角ゴ Pro W3" charset="-128"/>
                <a:cs typeface="ヒラギノ角ゴ Pro W3" charset="-128"/>
              </a:rPr>
              <a:t> </a:t>
            </a:r>
          </a:p>
          <a:p>
            <a:pPr>
              <a:spcBef>
                <a:spcPts val="600"/>
              </a:spcBef>
              <a:buFont typeface="Arial"/>
              <a:buChar char="•"/>
            </a:pPr>
            <a:r>
              <a:rPr lang="en-GB" sz="1400" b="1" dirty="0">
                <a:solidFill>
                  <a:srgbClr val="000000"/>
                </a:solidFill>
                <a:latin typeface="Arial" charset="0"/>
                <a:ea typeface="ヒラギノ角ゴ Pro W3" charset="-128"/>
                <a:cs typeface="ヒラギノ角ゴ Pro W3" charset="-128"/>
              </a:rPr>
              <a:t>Increasing influenza immunisation uptake among children. Best Practice Guidance for General Practice. </a:t>
            </a:r>
            <a:r>
              <a:rPr lang="en-GB" sz="1400" dirty="0">
                <a:solidFill>
                  <a:srgbClr val="000000"/>
                </a:solidFill>
                <a:latin typeface="Arial" charset="0"/>
                <a:ea typeface="ヒラギノ角ゴ Pro W3" charset="-128"/>
                <a:cs typeface="ヒラギノ角ゴ Pro W3" charset="-128"/>
              </a:rPr>
              <a:t>Available at </a:t>
            </a:r>
            <a:r>
              <a:rPr lang="en-GB" sz="1200" dirty="0">
                <a:solidFill>
                  <a:srgbClr val="000000"/>
                </a:solidFill>
                <a:latin typeface="Arial" charset="0"/>
                <a:ea typeface="ヒラギノ角ゴ Pro W3" charset="-128"/>
                <a:cs typeface="ヒラギノ角ゴ Pro W3" charset="-128"/>
                <a:hlinkClick r:id="rId7"/>
              </a:rPr>
              <a:t>www.gov.uk/government/organisations/public-health-england/series/annual-flu-programme</a:t>
            </a:r>
            <a:r>
              <a:rPr lang="en-GB" sz="1200" dirty="0">
                <a:solidFill>
                  <a:srgbClr val="000000"/>
                </a:solidFill>
                <a:latin typeface="Arial" charset="0"/>
                <a:ea typeface="ヒラギノ角ゴ Pro W3" charset="-128"/>
                <a:cs typeface="ヒラギノ角ゴ Pro W3" charset="-128"/>
              </a:rPr>
              <a:t> </a:t>
            </a:r>
            <a:endParaRPr lang="en-GB" sz="1200" b="1" dirty="0">
              <a:solidFill>
                <a:srgbClr val="000000"/>
              </a:solidFill>
              <a:latin typeface="Arial" charset="0"/>
              <a:ea typeface="ヒラギノ角ゴ Pro W3" charset="-128"/>
              <a:cs typeface="ヒラギノ角ゴ Pro W3" charset="-128"/>
            </a:endParaRPr>
          </a:p>
          <a:p>
            <a:pPr>
              <a:spcBef>
                <a:spcPts val="600"/>
              </a:spcBef>
              <a:buFont typeface="Arial"/>
              <a:buChar char="•"/>
            </a:pPr>
            <a:r>
              <a:rPr lang="en-GB" sz="1400" b="1" dirty="0">
                <a:solidFill>
                  <a:srgbClr val="000000"/>
                </a:solidFill>
                <a:latin typeface="Arial" charset="0"/>
                <a:ea typeface="ヒラギノ角ゴ Pro W3" charset="-128"/>
                <a:cs typeface="ヒラギノ角ゴ Pro W3" charset="-128"/>
              </a:rPr>
              <a:t>Leaflets and posters </a:t>
            </a:r>
            <a:r>
              <a:rPr lang="en-GB" sz="1400" dirty="0">
                <a:solidFill>
                  <a:srgbClr val="000000"/>
                </a:solidFill>
                <a:latin typeface="Arial" charset="0"/>
                <a:ea typeface="ヒラギノ角ゴ Pro W3" charset="-128"/>
                <a:cs typeface="ヒラギノ角ゴ Pro W3" charset="-128"/>
              </a:rPr>
              <a:t>prepared specifically for the childhood flu programme. Available at: </a:t>
            </a:r>
            <a:r>
              <a:rPr lang="en-GB" sz="1200" dirty="0">
                <a:solidFill>
                  <a:srgbClr val="000000"/>
                </a:solidFill>
                <a:latin typeface="Arial" charset="0"/>
                <a:ea typeface="ヒラギノ角ゴ Pro W3" charset="-128"/>
                <a:cs typeface="ヒラギノ角ゴ Pro W3" charset="-128"/>
                <a:hlinkClick r:id="rId7"/>
              </a:rPr>
              <a:t>www.gov.uk/government/organisations/public-health-england/series/annual-flu-programme</a:t>
            </a:r>
            <a:r>
              <a:rPr lang="en-GB" sz="1200" dirty="0">
                <a:solidFill>
                  <a:srgbClr val="000000"/>
                </a:solidFill>
                <a:latin typeface="Arial" charset="0"/>
                <a:ea typeface="ヒラギノ角ゴ Pro W3" charset="-128"/>
                <a:cs typeface="ヒラギノ角ゴ Pro W3" charset="-128"/>
              </a:rPr>
              <a:t>  </a:t>
            </a:r>
          </a:p>
          <a:p>
            <a:pPr>
              <a:spcBef>
                <a:spcPts val="600"/>
              </a:spcBef>
              <a:spcAft>
                <a:spcPts val="0"/>
              </a:spcAft>
              <a:buFont typeface="Arial" panose="020B0604020202020204" pitchFamily="34" charset="0"/>
              <a:buChar char="•"/>
            </a:pPr>
            <a:r>
              <a:rPr lang="en-GB" sz="1400" b="1" dirty="0">
                <a:solidFill>
                  <a:srgbClr val="000000"/>
                </a:solidFill>
                <a:latin typeface="Arial" charset="0"/>
                <a:ea typeface="ヒラギノ角ゴ Pro W3" charset="-128"/>
                <a:cs typeface="ヒラギノ角ゴ Pro W3" charset="-128"/>
              </a:rPr>
              <a:t>A video for health professionals on how to administer the live vaccine </a:t>
            </a:r>
            <a:r>
              <a:rPr lang="en-GB" sz="1400" dirty="0">
                <a:solidFill>
                  <a:srgbClr val="000000"/>
                </a:solidFill>
                <a:latin typeface="Arial" charset="0"/>
                <a:ea typeface="ヒラギノ角ゴ Pro W3" charset="-128"/>
                <a:cs typeface="ヒラギノ角ゴ Pro W3" charset="-128"/>
              </a:rPr>
              <a:t>produced by NHS Education for Scotland. Available at </a:t>
            </a:r>
            <a:r>
              <a:rPr lang="en-GB" sz="1200" dirty="0">
                <a:hlinkClick r:id="rId8"/>
              </a:rPr>
              <a:t>www.nes.scot.nhs.uk/education-and-training/by-theme-initiative/public-health/health-protection/seasonal-flu/childhood-seasonal-flu-vaccination-programme-resources-for-registered-practitioners.aspx</a:t>
            </a:r>
            <a:endParaRPr lang="en-GB" sz="1200" dirty="0"/>
          </a:p>
        </p:txBody>
      </p:sp>
      <p:pic>
        <p:nvPicPr>
          <p:cNvPr id="10" name="Picture 9">
            <a:extLst>
              <a:ext uri="{FF2B5EF4-FFF2-40B4-BE49-F238E27FC236}">
                <a16:creationId xmlns:a16="http://schemas.microsoft.com/office/drawing/2014/main" id="{95F4293A-7B14-4BFA-B08C-E16E4B52DF0A}"/>
              </a:ext>
            </a:extLst>
          </p:cNvPr>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980889" y="4221088"/>
            <a:ext cx="982581" cy="1998554"/>
          </a:xfrm>
          <a:prstGeom prst="rect">
            <a:avLst/>
          </a:prstGeom>
          <a:noFill/>
          <a:ln>
            <a:solidFill>
              <a:srgbClr val="4F81BD"/>
            </a:solidFill>
          </a:ln>
        </p:spPr>
      </p:pic>
      <p:pic>
        <p:nvPicPr>
          <p:cNvPr id="5" name="Picture 4">
            <a:extLst>
              <a:ext uri="{FF2B5EF4-FFF2-40B4-BE49-F238E27FC236}">
                <a16:creationId xmlns:a16="http://schemas.microsoft.com/office/drawing/2014/main" id="{494A6D5A-11F8-4A2C-A960-EBA225183439}"/>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433774" y="2099106"/>
            <a:ext cx="1473276" cy="2133710"/>
          </a:xfrm>
          <a:prstGeom prst="rect">
            <a:avLst/>
          </a:prstGeom>
          <a:ln>
            <a:solidFill>
              <a:srgbClr val="00B0F0"/>
            </a:solidFill>
          </a:ln>
        </p:spPr>
      </p:pic>
      <p:pic>
        <p:nvPicPr>
          <p:cNvPr id="11" name="Picture 10">
            <a:extLst>
              <a:ext uri="{FF2B5EF4-FFF2-40B4-BE49-F238E27FC236}">
                <a16:creationId xmlns:a16="http://schemas.microsoft.com/office/drawing/2014/main" id="{E9A5F840-C67A-4652-8811-616858A5851F}"/>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732240" y="4653136"/>
            <a:ext cx="876345" cy="1327218"/>
          </a:xfrm>
          <a:prstGeom prst="rect">
            <a:avLst/>
          </a:prstGeom>
          <a:ln>
            <a:solidFill>
              <a:srgbClr val="0070C0"/>
            </a:solidFill>
          </a:ln>
        </p:spPr>
      </p:pic>
      <p:pic>
        <p:nvPicPr>
          <p:cNvPr id="18" name="Picture 17">
            <a:extLst>
              <a:ext uri="{FF2B5EF4-FFF2-40B4-BE49-F238E27FC236}">
                <a16:creationId xmlns:a16="http://schemas.microsoft.com/office/drawing/2014/main" id="{78AFA6B1-D5DD-4B35-BC64-F3838BE92200}"/>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810070" y="184464"/>
            <a:ext cx="1930281" cy="1327897"/>
          </a:xfrm>
          <a:prstGeom prst="rect">
            <a:avLst/>
          </a:prstGeom>
          <a:ln>
            <a:solidFill>
              <a:schemeClr val="tx1"/>
            </a:solidFill>
          </a:ln>
        </p:spPr>
      </p:pic>
      <p:pic>
        <p:nvPicPr>
          <p:cNvPr id="16" name="Picture 15">
            <a:extLst>
              <a:ext uri="{FF2B5EF4-FFF2-40B4-BE49-F238E27FC236}">
                <a16:creationId xmlns:a16="http://schemas.microsoft.com/office/drawing/2014/main" id="{301DE208-0D9C-4EF0-ABF5-945302364304}"/>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7794737" y="787924"/>
            <a:ext cx="1277509" cy="1222099"/>
          </a:xfrm>
          <a:prstGeom prst="rect">
            <a:avLst/>
          </a:prstGeom>
          <a:ln>
            <a:solidFill>
              <a:schemeClr val="tx1"/>
            </a:solidFill>
          </a:ln>
        </p:spPr>
      </p:pic>
    </p:spTree>
    <p:extLst>
      <p:ext uri="{BB962C8B-B14F-4D97-AF65-F5344CB8AC3E}">
        <p14:creationId xmlns:p14="http://schemas.microsoft.com/office/powerpoint/2010/main" val="309014112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r>
              <a:rPr lang="en-US"/>
              <a:t>  </a:t>
            </a:r>
            <a:fld id="{2565FA6D-D4C8-4C4C-AC4B-3269734D34D8}" type="slidenum">
              <a:rPr lang="en-US" smtClean="0"/>
              <a:pPr>
                <a:defRPr/>
              </a:pPr>
              <a:t>72</a:t>
            </a:fld>
            <a:endParaRPr lang="en-US" dirty="0"/>
          </a:p>
        </p:txBody>
      </p:sp>
      <p:sp>
        <p:nvSpPr>
          <p:cNvPr id="6" name="Footer Placeholder 4"/>
          <p:cNvSpPr>
            <a:spLocks noGrp="1"/>
          </p:cNvSpPr>
          <p:nvPr>
            <p:ph type="ftr" sz="quarter" idx="4294967295"/>
          </p:nvPr>
        </p:nvSpPr>
        <p:spPr>
          <a:xfrm>
            <a:off x="900113" y="6308725"/>
            <a:ext cx="8064375" cy="549275"/>
          </a:xfrm>
        </p:spPr>
        <p:txBody>
          <a:bodyPr/>
          <a:lstStyle/>
          <a:p>
            <a:pPr>
              <a:defRPr/>
            </a:pPr>
            <a:r>
              <a:rPr lang="en-GB" dirty="0"/>
              <a:t>The national childhood flu immunisation </a:t>
            </a:r>
            <a:r>
              <a:rPr lang="en-GB"/>
              <a:t>programme 2020/21</a:t>
            </a:r>
            <a:endParaRPr lang="en-US" dirty="0"/>
          </a:p>
        </p:txBody>
      </p:sp>
      <p:sp>
        <p:nvSpPr>
          <p:cNvPr id="9" name="Rectangle 2"/>
          <p:cNvSpPr>
            <a:spLocks noChangeArrowheads="1"/>
          </p:cNvSpPr>
          <p:nvPr/>
        </p:nvSpPr>
        <p:spPr bwMode="auto">
          <a:xfrm>
            <a:off x="304288" y="260648"/>
            <a:ext cx="8372168" cy="49859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6030913" algn="l"/>
              </a:tabLst>
            </a:pPr>
            <a:r>
              <a:rPr kumimoji="0" lang="en-GB" sz="2400" b="0" i="0" u="none" strike="noStrike" cap="none" normalizeH="0" baseline="0" dirty="0">
                <a:ln>
                  <a:noFill/>
                </a:ln>
                <a:solidFill>
                  <a:srgbClr val="98002E"/>
                </a:solidFill>
                <a:effectLst/>
                <a:latin typeface="Arial" pitchFamily="34" charset="0"/>
                <a:ea typeface="Times New Roman" pitchFamily="18" charset="0"/>
                <a:cs typeface="Times New Roman" pitchFamily="18" charset="0"/>
              </a:rPr>
              <a:t>A</a:t>
            </a:r>
            <a:r>
              <a:rPr kumimoji="0" lang="en-GB" sz="2400" b="0" i="0" u="none" strike="noStrike" cap="none" normalizeH="0" baseline="0" dirty="0" bmk="">
                <a:ln>
                  <a:noFill/>
                </a:ln>
                <a:solidFill>
                  <a:srgbClr val="98002E"/>
                </a:solidFill>
                <a:effectLst/>
                <a:latin typeface="Arial" pitchFamily="34" charset="0"/>
                <a:ea typeface="Times New Roman" pitchFamily="18" charset="0"/>
                <a:cs typeface="Times New Roman" pitchFamily="18" charset="0"/>
              </a:rPr>
              <a:t>bout Public Health England</a:t>
            </a:r>
            <a:endParaRPr kumimoji="0" lang="en-GB" sz="9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6030913" algn="l"/>
              </a:tabLst>
            </a:pPr>
            <a:endParaRPr kumimoji="0" lang="en-GB" sz="1200" b="0" i="0" u="none" strike="noStrike" cap="none" normalizeH="0" baseline="0" dirty="0">
              <a:ln>
                <a:noFill/>
              </a:ln>
              <a:solidFill>
                <a:schemeClr val="tx1"/>
              </a:solidFill>
              <a:effectLst/>
              <a:latin typeface="Arial" pitchFamily="34"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6030913" algn="l"/>
              </a:tabLst>
            </a:pPr>
            <a:r>
              <a:rPr kumimoji="0" lang="en-GB" sz="1200" b="0" i="0" u="none" strike="noStrike" cap="none" normalizeH="0" baseline="0" dirty="0">
                <a:ln>
                  <a:noFill/>
                </a:ln>
                <a:solidFill>
                  <a:schemeClr val="tx1"/>
                </a:solidFill>
                <a:effectLst/>
                <a:latin typeface="Arial" pitchFamily="34" charset="0"/>
                <a:ea typeface="Times New Roman" pitchFamily="18" charset="0"/>
                <a:cs typeface="Times New Roman" pitchFamily="18" charset="0"/>
              </a:rPr>
              <a:t>Public Health England exists to protect and improve the nation's health and wellbeing, and reduce health inequalities. It does this through world-class science, knowledge and intelligence, advocacy, partnerships and the delivery of specialist public health services. PHE is an operationally autonomous executive agency of the Department of Health.</a:t>
            </a:r>
            <a:endParaRPr kumimoji="0" lang="en-GB" sz="9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6030913" algn="l"/>
              </a:tabLst>
            </a:pPr>
            <a:endParaRPr kumimoji="0" lang="en-GB" sz="1200" b="0" i="0" u="none" strike="noStrike" cap="none" normalizeH="0" baseline="0" dirty="0">
              <a:ln>
                <a:noFill/>
              </a:ln>
              <a:solidFill>
                <a:schemeClr val="tx1"/>
              </a:solidFill>
              <a:effectLst/>
              <a:latin typeface="Arial" pitchFamily="34"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6030913" algn="l"/>
              </a:tabLst>
            </a:pPr>
            <a:endParaRPr lang="en-GB" sz="1200" dirty="0">
              <a:latin typeface="Arial" pitchFamily="34"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6030913" algn="l"/>
              </a:tabLst>
            </a:pPr>
            <a:endParaRPr kumimoji="0" lang="en-GB" sz="1200" b="0" i="0" u="none" strike="noStrike" cap="none" normalizeH="0" baseline="0" dirty="0">
              <a:ln>
                <a:noFill/>
              </a:ln>
              <a:solidFill>
                <a:schemeClr val="tx1"/>
              </a:solidFill>
              <a:effectLst/>
              <a:latin typeface="Arial" pitchFamily="34"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6030913" algn="l"/>
              </a:tabLst>
            </a:pPr>
            <a:r>
              <a:rPr kumimoji="0" lang="en-GB" sz="1200" b="0" i="0" u="none" strike="noStrike" cap="none" normalizeH="0" baseline="0" dirty="0">
                <a:ln>
                  <a:noFill/>
                </a:ln>
                <a:solidFill>
                  <a:schemeClr val="tx1"/>
                </a:solidFill>
                <a:effectLst/>
                <a:latin typeface="Arial" pitchFamily="34" charset="0"/>
                <a:ea typeface="Times New Roman" pitchFamily="18" charset="0"/>
                <a:cs typeface="Times New Roman" pitchFamily="18" charset="0"/>
              </a:rPr>
              <a:t>Public Health England</a:t>
            </a:r>
            <a:br>
              <a:rPr kumimoji="0" lang="en-GB" sz="1200" b="0" i="0" u="none" strike="noStrike" cap="none" normalizeH="0" baseline="0" dirty="0">
                <a:ln>
                  <a:noFill/>
                </a:ln>
                <a:solidFill>
                  <a:schemeClr val="tx1"/>
                </a:solidFill>
                <a:effectLst/>
                <a:latin typeface="Arial" pitchFamily="34" charset="0"/>
                <a:ea typeface="Times New Roman" pitchFamily="18" charset="0"/>
                <a:cs typeface="Times New Roman" pitchFamily="18" charset="0"/>
              </a:rPr>
            </a:br>
            <a:r>
              <a:rPr kumimoji="0" lang="en-GB" sz="1200" b="0" i="0" u="none" strike="noStrike" cap="none" normalizeH="0" baseline="0" dirty="0">
                <a:ln>
                  <a:noFill/>
                </a:ln>
                <a:solidFill>
                  <a:schemeClr val="tx1"/>
                </a:solidFill>
                <a:effectLst/>
                <a:latin typeface="Arial" pitchFamily="34" charset="0"/>
                <a:ea typeface="Times New Roman" pitchFamily="18" charset="0"/>
                <a:cs typeface="Times New Roman" pitchFamily="18" charset="0"/>
              </a:rPr>
              <a:t>Wellington House </a:t>
            </a:r>
            <a:endParaRPr kumimoji="0" lang="en-GB" sz="9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6030913" algn="l"/>
              </a:tabLst>
            </a:pPr>
            <a:r>
              <a:rPr kumimoji="0" lang="en-GB" sz="1200" b="0" i="0" u="none" strike="noStrike" cap="none" normalizeH="0" baseline="0" dirty="0">
                <a:ln>
                  <a:noFill/>
                </a:ln>
                <a:solidFill>
                  <a:schemeClr val="tx1"/>
                </a:solidFill>
                <a:effectLst/>
                <a:latin typeface="Arial" pitchFamily="34" charset="0"/>
                <a:ea typeface="Times New Roman" pitchFamily="18" charset="0"/>
                <a:cs typeface="Times New Roman" pitchFamily="18" charset="0"/>
              </a:rPr>
              <a:t>133-155 Waterloo Road</a:t>
            </a:r>
            <a:br>
              <a:rPr kumimoji="0" lang="en-GB" sz="1200" b="0" i="0" u="none" strike="noStrike" cap="none" normalizeH="0" baseline="0" dirty="0">
                <a:ln>
                  <a:noFill/>
                </a:ln>
                <a:solidFill>
                  <a:schemeClr val="tx1"/>
                </a:solidFill>
                <a:effectLst/>
                <a:latin typeface="Arial" pitchFamily="34" charset="0"/>
                <a:ea typeface="Times New Roman" pitchFamily="18" charset="0"/>
                <a:cs typeface="Times New Roman" pitchFamily="18" charset="0"/>
              </a:rPr>
            </a:br>
            <a:r>
              <a:rPr kumimoji="0" lang="en-GB" sz="1200" b="0" i="0" u="none" strike="noStrike" cap="none" normalizeH="0" baseline="0" dirty="0">
                <a:ln>
                  <a:noFill/>
                </a:ln>
                <a:solidFill>
                  <a:schemeClr val="tx1"/>
                </a:solidFill>
                <a:effectLst/>
                <a:latin typeface="Arial" pitchFamily="34" charset="0"/>
                <a:ea typeface="Times New Roman" pitchFamily="18" charset="0"/>
                <a:cs typeface="Times New Roman" pitchFamily="18" charset="0"/>
              </a:rPr>
              <a:t>London SE1 8UG</a:t>
            </a:r>
            <a:br>
              <a:rPr kumimoji="0" lang="en-GB" sz="1200" b="0" i="0" u="none" strike="noStrike" cap="none" normalizeH="0" baseline="0" dirty="0">
                <a:ln>
                  <a:noFill/>
                </a:ln>
                <a:solidFill>
                  <a:schemeClr val="tx1"/>
                </a:solidFill>
                <a:effectLst/>
                <a:latin typeface="Arial" pitchFamily="34" charset="0"/>
                <a:ea typeface="Times New Roman" pitchFamily="18" charset="0"/>
                <a:cs typeface="Times New Roman" pitchFamily="18" charset="0"/>
              </a:rPr>
            </a:br>
            <a:r>
              <a:rPr kumimoji="0" lang="en-GB" sz="1200" b="0" i="0" u="none" strike="noStrike" cap="none" normalizeH="0" baseline="0" dirty="0">
                <a:ln>
                  <a:noFill/>
                </a:ln>
                <a:solidFill>
                  <a:schemeClr val="tx1"/>
                </a:solidFill>
                <a:effectLst/>
                <a:latin typeface="Arial" pitchFamily="34" charset="0"/>
                <a:ea typeface="Times New Roman" pitchFamily="18" charset="0"/>
                <a:cs typeface="Times New Roman" pitchFamily="18" charset="0"/>
              </a:rPr>
              <a:t>Tel: 020 7654 8000</a:t>
            </a:r>
            <a:br>
              <a:rPr kumimoji="0" lang="en-GB" sz="1200" b="0" i="0" u="none" strike="noStrike" cap="none" normalizeH="0" baseline="0" dirty="0">
                <a:ln>
                  <a:noFill/>
                </a:ln>
                <a:solidFill>
                  <a:schemeClr val="tx1"/>
                </a:solidFill>
                <a:effectLst/>
                <a:latin typeface="Arial" pitchFamily="34" charset="0"/>
                <a:ea typeface="Times New Roman" pitchFamily="18" charset="0"/>
                <a:cs typeface="Times New Roman" pitchFamily="18" charset="0"/>
              </a:rPr>
            </a:br>
            <a:r>
              <a:rPr kumimoji="0" lang="en-GB" sz="1200" b="0" i="0" u="none" strike="noStrike" cap="none" normalizeH="0" baseline="0" dirty="0">
                <a:ln>
                  <a:noFill/>
                </a:ln>
                <a:solidFill>
                  <a:srgbClr val="98002E"/>
                </a:solidFill>
                <a:effectLst/>
                <a:latin typeface="Arial" pitchFamily="34" charset="0"/>
                <a:ea typeface="Times New Roman" pitchFamily="18" charset="0"/>
                <a:cs typeface="Times New Roman" pitchFamily="18" charset="0"/>
                <a:hlinkClick r:id="rId3"/>
              </a:rPr>
              <a:t>www.gov.uk/phe</a:t>
            </a:r>
            <a:r>
              <a:rPr kumimoji="0" lang="en-GB" sz="1200" b="0" i="0" u="none" strike="noStrike" cap="none" normalizeH="0" baseline="0" dirty="0">
                <a:ln>
                  <a:noFill/>
                </a:ln>
                <a:solidFill>
                  <a:srgbClr val="98002E"/>
                </a:solidFill>
                <a:effectLst/>
                <a:latin typeface="Arial" pitchFamily="34" charset="0"/>
                <a:ea typeface="Times New Roman" pitchFamily="18" charset="0"/>
                <a:cs typeface="Times New Roman" pitchFamily="18" charset="0"/>
              </a:rPr>
              <a:t> </a:t>
            </a:r>
            <a:br>
              <a:rPr kumimoji="0" lang="en-GB" sz="1200" b="0" i="0" u="none" strike="noStrike" cap="none" normalizeH="0" baseline="0" dirty="0">
                <a:ln>
                  <a:noFill/>
                </a:ln>
                <a:solidFill>
                  <a:srgbClr val="98002E"/>
                </a:solidFill>
                <a:effectLst/>
                <a:latin typeface="Arial" pitchFamily="34" charset="0"/>
                <a:ea typeface="Times New Roman" pitchFamily="18" charset="0"/>
                <a:cs typeface="Times New Roman" pitchFamily="18" charset="0"/>
              </a:rPr>
            </a:br>
            <a:r>
              <a:rPr kumimoji="0" lang="en-GB" sz="1200" b="0" i="0" u="none" strike="noStrike" cap="none" normalizeH="0" baseline="0" dirty="0">
                <a:ln>
                  <a:noFill/>
                </a:ln>
                <a:solidFill>
                  <a:srgbClr val="98002E"/>
                </a:solidFill>
                <a:effectLst/>
                <a:latin typeface="Arial" pitchFamily="34" charset="0"/>
                <a:ea typeface="Times New Roman" pitchFamily="18" charset="0"/>
                <a:cs typeface="Times New Roman" pitchFamily="18" charset="0"/>
              </a:rPr>
              <a:t>Twitter: </a:t>
            </a:r>
            <a:r>
              <a:rPr kumimoji="0" lang="en-GB" sz="1200" b="0" i="0" u="none" strike="noStrike" cap="none" normalizeH="0" baseline="0" dirty="0">
                <a:ln>
                  <a:noFill/>
                </a:ln>
                <a:solidFill>
                  <a:srgbClr val="98002E"/>
                </a:solidFill>
                <a:effectLst/>
                <a:latin typeface="Arial" pitchFamily="34" charset="0"/>
                <a:ea typeface="Times New Roman" pitchFamily="18" charset="0"/>
                <a:cs typeface="Times New Roman" pitchFamily="18" charset="0"/>
                <a:hlinkClick r:id="rId4"/>
              </a:rPr>
              <a:t>@</a:t>
            </a:r>
            <a:r>
              <a:rPr kumimoji="0" lang="en-GB" sz="1200" b="0" i="0" u="none" strike="noStrike" cap="none" normalizeH="0" baseline="0" dirty="0" err="1">
                <a:ln>
                  <a:noFill/>
                </a:ln>
                <a:solidFill>
                  <a:srgbClr val="98002E"/>
                </a:solidFill>
                <a:effectLst/>
                <a:latin typeface="Arial" pitchFamily="34" charset="0"/>
                <a:ea typeface="Times New Roman" pitchFamily="18" charset="0"/>
                <a:cs typeface="Times New Roman" pitchFamily="18" charset="0"/>
                <a:hlinkClick r:id="rId4"/>
              </a:rPr>
              <a:t>PHE_uk</a:t>
            </a:r>
            <a:endParaRPr kumimoji="0" lang="en-GB" sz="9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6030913" algn="l"/>
              </a:tabLst>
            </a:pPr>
            <a:r>
              <a:rPr kumimoji="0" lang="en-GB" sz="1200" b="0" i="0" u="none" strike="noStrike" cap="none" normalizeH="0" baseline="0" dirty="0">
                <a:ln>
                  <a:noFill/>
                </a:ln>
                <a:solidFill>
                  <a:schemeClr val="tx1"/>
                </a:solidFill>
                <a:effectLst/>
                <a:latin typeface="Arial" pitchFamily="34" charset="0"/>
                <a:ea typeface="Times New Roman" pitchFamily="18" charset="0"/>
                <a:cs typeface="Times New Roman" pitchFamily="18" charset="0"/>
              </a:rPr>
              <a:t>Facebook: </a:t>
            </a:r>
            <a:r>
              <a:rPr kumimoji="0" lang="en-GB" sz="1200" b="0" i="0" u="none" strike="noStrike" cap="none" normalizeH="0" baseline="0" dirty="0">
                <a:ln>
                  <a:noFill/>
                </a:ln>
                <a:solidFill>
                  <a:schemeClr val="tx1"/>
                </a:solidFill>
                <a:effectLst/>
                <a:latin typeface="Arial" pitchFamily="34" charset="0"/>
                <a:ea typeface="Times New Roman" pitchFamily="18" charset="0"/>
                <a:cs typeface="Times New Roman" pitchFamily="18" charset="0"/>
                <a:hlinkClick r:id="rId5"/>
              </a:rPr>
              <a:t>www.facebook.com/PublicHealthEngland</a:t>
            </a:r>
            <a:r>
              <a:rPr kumimoji="0" lang="en-GB" sz="1200" b="0" i="0" u="none" strike="noStrike" cap="none" normalizeH="0" baseline="0" dirty="0">
                <a:ln>
                  <a:noFill/>
                </a:ln>
                <a:solidFill>
                  <a:schemeClr val="tx1"/>
                </a:solidFill>
                <a:effectLst/>
                <a:latin typeface="Arial" pitchFamily="34" charset="0"/>
                <a:ea typeface="Times New Roman" pitchFamily="18" charset="0"/>
                <a:cs typeface="Times New Roman" pitchFamily="18" charset="0"/>
              </a:rPr>
              <a:t> </a:t>
            </a:r>
            <a:endParaRPr kumimoji="0" lang="en-GB" sz="9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6030913" algn="l"/>
              </a:tabLst>
            </a:pPr>
            <a:endParaRPr kumimoji="0" lang="en-GB" sz="900" b="0" i="0" u="none" strike="noStrike" cap="none" normalizeH="0" baseline="0" dirty="0">
              <a:ln>
                <a:noFill/>
              </a:ln>
              <a:solidFill>
                <a:schemeClr val="tx1"/>
              </a:solidFill>
              <a:effectLst/>
              <a:latin typeface="Arial" pitchFamily="34" charset="0"/>
              <a:cs typeface="Arial" pitchFamily="34" charset="0"/>
            </a:endParaRPr>
          </a:p>
          <a:p>
            <a:pPr lvl="0" eaLnBrk="0" hangingPunct="0">
              <a:tabLst>
                <a:tab pos="6030913" algn="l"/>
              </a:tabLst>
            </a:pPr>
            <a:r>
              <a:rPr lang="en-GB" sz="1200" dirty="0"/>
              <a:t>For enquiries relating to this document, please contact: </a:t>
            </a:r>
            <a:r>
              <a:rPr lang="en-GB" sz="1200" u="sng" dirty="0">
                <a:hlinkClick r:id="rId6"/>
              </a:rPr>
              <a:t>immunisation.lead@phe.gov.uk</a:t>
            </a:r>
            <a:endParaRPr kumimoji="0" lang="en-GB" sz="1200" b="0" i="0" u="sng" strike="noStrike" cap="none" normalizeH="0" baseline="0" dirty="0">
              <a:ln>
                <a:noFill/>
              </a:ln>
              <a:solidFill>
                <a:schemeClr val="tx1"/>
              </a:solidFill>
              <a:effectLst/>
              <a:latin typeface="Arial" pitchFamily="34"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6030913" algn="l"/>
              </a:tabLst>
            </a:pPr>
            <a:endParaRPr lang="en-GB" sz="1200" dirty="0">
              <a:latin typeface="Arial" pitchFamily="34"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6030913" algn="l"/>
              </a:tabLst>
            </a:pPr>
            <a:r>
              <a:rPr kumimoji="0" lang="en-GB" sz="1200" b="0" i="0" u="none" strike="noStrike" cap="none" normalizeH="0" baseline="0" dirty="0">
                <a:ln>
                  <a:noFill/>
                </a:ln>
                <a:solidFill>
                  <a:schemeClr val="tx1"/>
                </a:solidFill>
                <a:effectLst/>
                <a:latin typeface="Arial" pitchFamily="34" charset="0"/>
                <a:ea typeface="Times New Roman" pitchFamily="18" charset="0"/>
                <a:cs typeface="Times New Roman" pitchFamily="18" charset="0"/>
              </a:rPr>
              <a:t>© Crown copyright 2020</a:t>
            </a:r>
            <a:br>
              <a:rPr kumimoji="0" lang="en-GB" sz="1200" b="0" i="0" u="none" strike="noStrike" cap="none" normalizeH="0" baseline="0" dirty="0">
                <a:ln>
                  <a:noFill/>
                </a:ln>
                <a:solidFill>
                  <a:schemeClr val="tx1"/>
                </a:solidFill>
                <a:effectLst/>
                <a:latin typeface="Arial" pitchFamily="34" charset="0"/>
                <a:ea typeface="Times New Roman" pitchFamily="18" charset="0"/>
                <a:cs typeface="Times New Roman" pitchFamily="18" charset="0"/>
              </a:rPr>
            </a:br>
            <a:r>
              <a:rPr kumimoji="0" lang="en-GB" sz="1200" b="0" i="0" u="none" strike="noStrike" cap="none" normalizeH="0" baseline="0" dirty="0">
                <a:ln>
                  <a:noFill/>
                </a:ln>
                <a:solidFill>
                  <a:schemeClr val="tx1"/>
                </a:solidFill>
                <a:effectLst/>
                <a:latin typeface="Arial" pitchFamily="34" charset="0"/>
                <a:ea typeface="Times New Roman" pitchFamily="18" charset="0"/>
                <a:cs typeface="Times New Roman" pitchFamily="18" charset="0"/>
              </a:rPr>
              <a:t>You may re-use this information (excluding logos) free of charge in any format or medium, under the terms of the Open Government Licence v3.0. To view this licence, visit </a:t>
            </a:r>
            <a:r>
              <a:rPr kumimoji="0" lang="en-GB" sz="1200" b="0" i="0" u="none" strike="noStrike" cap="none" normalizeH="0" baseline="0" dirty="0">
                <a:ln>
                  <a:noFill/>
                </a:ln>
                <a:solidFill>
                  <a:schemeClr val="tx1"/>
                </a:solidFill>
                <a:effectLst/>
                <a:latin typeface="Arial" pitchFamily="34" charset="0"/>
                <a:ea typeface="Times New Roman" pitchFamily="18" charset="0"/>
                <a:cs typeface="Times New Roman" pitchFamily="18" charset="0"/>
                <a:hlinkClick r:id="rId7"/>
              </a:rPr>
              <a:t>OGL</a:t>
            </a:r>
            <a:r>
              <a:rPr kumimoji="0" lang="en-GB" sz="1200" b="0" i="0" u="none" strike="noStrike" cap="none" normalizeH="0" baseline="0" dirty="0">
                <a:ln>
                  <a:noFill/>
                </a:ln>
                <a:solidFill>
                  <a:schemeClr val="tx1"/>
                </a:solidFill>
                <a:effectLst/>
                <a:latin typeface="Arial" pitchFamily="34" charset="0"/>
                <a:ea typeface="Times New Roman" pitchFamily="18" charset="0"/>
                <a:cs typeface="Times New Roman" pitchFamily="18" charset="0"/>
              </a:rPr>
              <a:t> or email </a:t>
            </a:r>
            <a:r>
              <a:rPr kumimoji="0" lang="en-GB" sz="1200" b="0" i="0" u="none" strike="noStrike" cap="none" normalizeH="0" baseline="0" dirty="0">
                <a:ln>
                  <a:noFill/>
                </a:ln>
                <a:solidFill>
                  <a:schemeClr val="tx1"/>
                </a:solidFill>
                <a:effectLst/>
                <a:latin typeface="Arial" pitchFamily="34" charset="0"/>
                <a:ea typeface="Times New Roman" pitchFamily="18" charset="0"/>
                <a:cs typeface="Times New Roman" pitchFamily="18" charset="0"/>
                <a:hlinkClick r:id="rId8"/>
              </a:rPr>
              <a:t>psi@nationalarchives.gsi.gov.uk</a:t>
            </a:r>
            <a:r>
              <a:rPr kumimoji="0" lang="en-GB" sz="1200" b="0" i="0" u="none" strike="noStrike" cap="none" normalizeH="0" baseline="0" dirty="0">
                <a:ln>
                  <a:noFill/>
                </a:ln>
                <a:solidFill>
                  <a:schemeClr val="tx1"/>
                </a:solidFill>
                <a:effectLst/>
                <a:latin typeface="Arial" pitchFamily="34" charset="0"/>
                <a:ea typeface="Times New Roman" pitchFamily="18" charset="0"/>
                <a:cs typeface="Times New Roman" pitchFamily="18" charset="0"/>
              </a:rPr>
              <a:t>. Where we have identified any third party copyright information you will need to obtain permission from the copyright holders concerned.  </a:t>
            </a:r>
          </a:p>
          <a:p>
            <a:pPr marL="0" marR="0" lvl="0" indent="0" algn="l" defTabSz="914400" rtl="0" eaLnBrk="0" fontAlgn="base" latinLnBrk="0" hangingPunct="0">
              <a:lnSpc>
                <a:spcPct val="100000"/>
              </a:lnSpc>
              <a:spcBef>
                <a:spcPct val="0"/>
              </a:spcBef>
              <a:spcAft>
                <a:spcPct val="0"/>
              </a:spcAft>
              <a:buClrTx/>
              <a:buSzTx/>
              <a:buFontTx/>
              <a:buNone/>
              <a:tabLst>
                <a:tab pos="6030913" algn="l"/>
              </a:tabLst>
            </a:pPr>
            <a:endParaRPr kumimoji="0" lang="en-GB" sz="9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6030913" algn="l"/>
              </a:tabLst>
            </a:pPr>
            <a:r>
              <a:rPr kumimoji="0" lang="en-GB" sz="1200" b="0" i="0" u="none" strike="noStrike" cap="none" normalizeH="0" baseline="0" dirty="0">
                <a:ln>
                  <a:noFill/>
                </a:ln>
                <a:solidFill>
                  <a:schemeClr val="tx1"/>
                </a:solidFill>
                <a:effectLst/>
                <a:latin typeface="Arial" pitchFamily="34" charset="0"/>
                <a:ea typeface="Times New Roman" pitchFamily="18" charset="0"/>
                <a:cs typeface="Times New Roman" pitchFamily="18" charset="0"/>
              </a:rPr>
              <a:t>Published August 2020</a:t>
            </a:r>
            <a:br>
              <a:rPr kumimoji="0" lang="en-GB" sz="1200" b="0" i="0" u="none" strike="noStrike" cap="none" normalizeH="0" baseline="0" dirty="0">
                <a:ln>
                  <a:noFill/>
                </a:ln>
                <a:solidFill>
                  <a:schemeClr val="tx1"/>
                </a:solidFill>
                <a:effectLst/>
                <a:latin typeface="Arial" pitchFamily="34" charset="0"/>
                <a:ea typeface="Times New Roman" pitchFamily="18" charset="0"/>
                <a:cs typeface="Times New Roman" pitchFamily="18" charset="0"/>
              </a:rPr>
            </a:br>
            <a:r>
              <a:rPr kumimoji="0" lang="en-GB" sz="1200" b="0" i="0" u="none" strike="noStrike" cap="none" normalizeH="0" baseline="0" dirty="0">
                <a:ln>
                  <a:noFill/>
                </a:ln>
                <a:solidFill>
                  <a:schemeClr val="tx1"/>
                </a:solidFill>
                <a:effectLst/>
                <a:latin typeface="Arial" pitchFamily="34" charset="0"/>
                <a:ea typeface="Times New Roman" pitchFamily="18" charset="0"/>
                <a:cs typeface="Times New Roman" pitchFamily="18" charset="0"/>
              </a:rPr>
              <a:t>PHE publications gateway number</a:t>
            </a:r>
            <a:r>
              <a:rPr lang="en-GB" sz="1200" dirty="0">
                <a:latin typeface="Arial" pitchFamily="34" charset="0"/>
                <a:ea typeface="Times New Roman" pitchFamily="18" charset="0"/>
                <a:cs typeface="Times New Roman" pitchFamily="18" charset="0"/>
              </a:rPr>
              <a:t>: 2020202</a:t>
            </a:r>
            <a:endParaRPr kumimoji="0" lang="en-GB" sz="900" b="0" i="0" u="none" strike="noStrike" cap="none" normalizeH="0" baseline="0" dirty="0">
              <a:ln>
                <a:noFill/>
              </a:ln>
              <a:solidFill>
                <a:schemeClr val="tx1"/>
              </a:solidFill>
              <a:effectLst/>
              <a:highlight>
                <a:srgbClr val="FFFF00"/>
              </a:highlight>
              <a:latin typeface="Arial" pitchFamily="34" charset="0"/>
              <a:cs typeface="Arial" pitchFamily="34" charset="0"/>
            </a:endParaRPr>
          </a:p>
        </p:txBody>
      </p:sp>
      <p:pic>
        <p:nvPicPr>
          <p:cNvPr id="10" name="Picture 1" descr="Corporate_member_logo_339"/>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74214" y="5373216"/>
            <a:ext cx="898526" cy="7350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68384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548680"/>
            <a:ext cx="8028000" cy="648072"/>
          </a:xfrm>
        </p:spPr>
        <p:txBody>
          <a:bodyPr>
            <a:normAutofit fontScale="90000"/>
          </a:bodyPr>
          <a:lstStyle/>
          <a:p>
            <a:r>
              <a:rPr lang="en-GB" dirty="0">
                <a:latin typeface="Arial" charset="0"/>
                <a:ea typeface="ヒラギノ角ゴ Pro W3" charset="-128"/>
                <a:cs typeface="ヒラギノ角ゴ Pro W3" charset="-128"/>
              </a:rPr>
              <a:t>Flu overview</a:t>
            </a:r>
            <a:br>
              <a:rPr lang="en-GB" dirty="0">
                <a:latin typeface="Arial" charset="0"/>
                <a:ea typeface="ヒラギノ角ゴ Pro W3" charset="-128"/>
                <a:cs typeface="ヒラギノ角ゴ Pro W3" charset="-128"/>
              </a:rPr>
            </a:br>
            <a:endParaRPr lang="en-GB" dirty="0"/>
          </a:p>
        </p:txBody>
      </p:sp>
      <p:sp>
        <p:nvSpPr>
          <p:cNvPr id="20483" name="Rectangle 3"/>
          <p:cNvSpPr>
            <a:spLocks noGrp="1" noChangeArrowheads="1"/>
          </p:cNvSpPr>
          <p:nvPr>
            <p:ph idx="1"/>
          </p:nvPr>
        </p:nvSpPr>
        <p:spPr>
          <a:xfrm>
            <a:off x="611560" y="1484784"/>
            <a:ext cx="6552728" cy="3920439"/>
          </a:xfrm>
        </p:spPr>
        <p:txBody>
          <a:bodyPr/>
          <a:lstStyle/>
          <a:p>
            <a:pPr marL="457200" indent="-457200">
              <a:buFont typeface="Arial" pitchFamily="34" charset="0"/>
              <a:buChar char="•"/>
            </a:pPr>
            <a:r>
              <a:rPr lang="en-GB" dirty="0">
                <a:latin typeface="Arial" charset="0"/>
                <a:ea typeface="ヒラギノ角ゴ Pro W3" charset="-128"/>
                <a:cs typeface="ヒラギノ角ゴ Pro W3" charset="-128"/>
              </a:rPr>
              <a:t>flu is an acute viral infection of the respiratory tract (nose, mouth, throat, bronchial tubes and lungs)</a:t>
            </a:r>
          </a:p>
          <a:p>
            <a:pPr marL="457200" indent="-457200">
              <a:buFont typeface="Arial" pitchFamily="34" charset="0"/>
              <a:buChar char="•"/>
            </a:pPr>
            <a:r>
              <a:rPr lang="en-GB" dirty="0">
                <a:latin typeface="Arial" charset="0"/>
                <a:ea typeface="ヒラギノ角ゴ Pro W3" charset="-128"/>
                <a:cs typeface="ヒラギノ角ゴ Pro W3" charset="-128"/>
              </a:rPr>
              <a:t>it is a highly infectious illness which spreads rapidly in communities</a:t>
            </a:r>
          </a:p>
          <a:p>
            <a:pPr marL="457200" indent="-457200">
              <a:buFont typeface="Arial" pitchFamily="34" charset="0"/>
              <a:buChar char="•"/>
            </a:pPr>
            <a:r>
              <a:rPr lang="en-GB" dirty="0"/>
              <a:t>even people with mild or no symptoms can infect others</a:t>
            </a:r>
            <a:endParaRPr lang="en-GB" dirty="0">
              <a:latin typeface="Arial" charset="0"/>
              <a:ea typeface="ヒラギノ角ゴ Pro W3" charset="-128"/>
              <a:cs typeface="ヒラギノ角ゴ Pro W3" charset="-128"/>
            </a:endParaRPr>
          </a:p>
          <a:p>
            <a:pPr marL="457200" indent="-457200">
              <a:buFont typeface="Arial" pitchFamily="34" charset="0"/>
              <a:buChar char="•"/>
            </a:pPr>
            <a:r>
              <a:rPr lang="en-GB" dirty="0">
                <a:latin typeface="Arial" charset="0"/>
                <a:ea typeface="ヒラギノ角ゴ Pro W3" charset="-128"/>
                <a:cs typeface="ヒラギノ角ゴ Pro W3" charset="-128"/>
              </a:rPr>
              <a:t>most cases in the UK occur during an 8 to 10 week period during the winter</a:t>
            </a:r>
          </a:p>
          <a:p>
            <a:pPr marL="0" indent="0"/>
            <a:endParaRPr lang="en-GB" sz="1600" dirty="0">
              <a:latin typeface="Arial" charset="0"/>
              <a:ea typeface="ヒラギノ角ゴ Pro W3" charset="-128"/>
              <a:cs typeface="ヒラギノ角ゴ Pro W3" charset="-128"/>
            </a:endParaRPr>
          </a:p>
        </p:txBody>
      </p:sp>
      <p:sp>
        <p:nvSpPr>
          <p:cNvPr id="4" name="Slide Number Placeholder 3"/>
          <p:cNvSpPr>
            <a:spLocks noGrp="1"/>
          </p:cNvSpPr>
          <p:nvPr>
            <p:ph type="sldNum" sz="quarter" idx="10"/>
          </p:nvPr>
        </p:nvSpPr>
        <p:spPr/>
        <p:txBody>
          <a:bodyPr/>
          <a:lstStyle/>
          <a:p>
            <a:pPr>
              <a:defRPr/>
            </a:pPr>
            <a:r>
              <a:rPr lang="en-US" dirty="0"/>
              <a:t>  </a:t>
            </a:r>
            <a:fld id="{2565FA6D-D4C8-4C4C-AC4B-3269734D34D8}" type="slidenum">
              <a:rPr lang="en-US" smtClean="0"/>
              <a:pPr>
                <a:defRPr/>
              </a:pPr>
              <a:t>8</a:t>
            </a:fld>
            <a:endParaRPr lang="en-US" dirty="0"/>
          </a:p>
        </p:txBody>
      </p:sp>
      <p:sp>
        <p:nvSpPr>
          <p:cNvPr id="5" name="Footer Placeholder 4"/>
          <p:cNvSpPr>
            <a:spLocks noGrp="1"/>
          </p:cNvSpPr>
          <p:nvPr>
            <p:ph type="ftr" sz="quarter" idx="4294967295"/>
          </p:nvPr>
        </p:nvSpPr>
        <p:spPr>
          <a:xfrm>
            <a:off x="899592" y="5949280"/>
            <a:ext cx="8064375" cy="549275"/>
          </a:xfrm>
        </p:spPr>
        <p:txBody>
          <a:bodyPr/>
          <a:lstStyle/>
          <a:p>
            <a:pPr>
              <a:defRPr/>
            </a:pPr>
            <a:r>
              <a:rPr lang="en-GB" dirty="0"/>
              <a:t>The national childhood flu immunisation programme 2014/15</a:t>
            </a:r>
            <a:endParaRPr lang="en-US" dirty="0"/>
          </a:p>
        </p:txBody>
      </p:sp>
      <p:sp>
        <p:nvSpPr>
          <p:cNvPr id="7" name="Footer Placeholder 4"/>
          <p:cNvSpPr txBox="1">
            <a:spLocks/>
          </p:cNvSpPr>
          <p:nvPr/>
        </p:nvSpPr>
        <p:spPr>
          <a:xfrm>
            <a:off x="900113" y="6308725"/>
            <a:ext cx="8064375" cy="549275"/>
          </a:xfrm>
          <a:prstGeom prst="rect">
            <a:avLst/>
          </a:prstGeom>
        </p:spPr>
        <p:txBody>
          <a:bodyPr vert="horz" lIns="0" tIns="0" rIns="0" bIns="0" rtlCol="0" anchor="ctr"/>
          <a:lstStyle>
            <a:defPPr>
              <a:defRPr lang="en-US"/>
            </a:defPPr>
            <a:lvl1pPr algn="l" rtl="0" fontAlgn="auto">
              <a:spcBef>
                <a:spcPts val="0"/>
              </a:spcBef>
              <a:spcAft>
                <a:spcPts val="0"/>
              </a:spcAft>
              <a:defRPr sz="1200" kern="1200" baseline="0">
                <a:solidFill>
                  <a:schemeClr val="bg1"/>
                </a:solidFill>
                <a:latin typeface="Arial" pitchFamily="34" charset="0"/>
                <a:ea typeface="+mn-ea"/>
                <a:cs typeface="+mn-cs"/>
              </a:defRPr>
            </a:lvl1pPr>
            <a:lvl2pPr marL="4572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2pPr>
            <a:lvl3pPr marL="9144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3pPr>
            <a:lvl4pPr marL="13716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4pPr>
            <a:lvl5pPr marL="18288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5pPr>
            <a:lvl6pPr marL="22860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6pPr>
            <a:lvl7pPr marL="27432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7pPr>
            <a:lvl8pPr marL="32004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8pPr>
            <a:lvl9pPr marL="36576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9pPr>
          </a:lstStyle>
          <a:p>
            <a:pPr>
              <a:defRPr/>
            </a:pPr>
            <a:r>
              <a:rPr lang="en-GB" dirty="0">
                <a:ea typeface="ヒラギノ角ゴ Pro W3" charset="-128"/>
                <a:cs typeface="ヒラギノ角ゴ Pro W3" charset="-128"/>
              </a:rPr>
              <a:t>The national childhood flu immunisation programme 2020/21</a:t>
            </a:r>
            <a:endParaRPr lang="en-US" dirty="0"/>
          </a:p>
        </p:txBody>
      </p:sp>
    </p:spTree>
    <p:extLst>
      <p:ext uri="{BB962C8B-B14F-4D97-AF65-F5344CB8AC3E}">
        <p14:creationId xmlns:p14="http://schemas.microsoft.com/office/powerpoint/2010/main" val="6899727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611560" y="620688"/>
            <a:ext cx="7921625" cy="863600"/>
          </a:xfrm>
        </p:spPr>
        <p:txBody>
          <a:bodyPr wrap="square" numCol="1" compatLnSpc="1">
            <a:prstTxWarp prst="textNoShape">
              <a:avLst/>
            </a:prstTxWarp>
            <a:normAutofit/>
          </a:bodyPr>
          <a:lstStyle/>
          <a:p>
            <a:r>
              <a:rPr lang="en-GB" dirty="0">
                <a:latin typeface="Arial" charset="0"/>
                <a:ea typeface="ヒラギノ角ゴ Pro W3" charset="-128"/>
                <a:cs typeface="ヒラギノ角ゴ Pro W3" charset="-128"/>
              </a:rPr>
              <a:t>Influenza viruses</a:t>
            </a:r>
          </a:p>
        </p:txBody>
      </p:sp>
      <p:sp>
        <p:nvSpPr>
          <p:cNvPr id="22531" name="Content Placeholder 2"/>
          <p:cNvSpPr>
            <a:spLocks noGrp="1"/>
          </p:cNvSpPr>
          <p:nvPr>
            <p:ph idx="1"/>
          </p:nvPr>
        </p:nvSpPr>
        <p:spPr>
          <a:xfrm>
            <a:off x="611560" y="1484784"/>
            <a:ext cx="7772400" cy="4680520"/>
          </a:xfrm>
        </p:spPr>
        <p:txBody>
          <a:bodyPr/>
          <a:lstStyle/>
          <a:p>
            <a:r>
              <a:rPr lang="en-GB" sz="1600" b="1" dirty="0">
                <a:latin typeface="Arial" charset="0"/>
                <a:ea typeface="ヒラギノ角ゴ Pro W3" charset="-128"/>
                <a:cs typeface="ヒラギノ角ゴ Pro W3" charset="-128"/>
              </a:rPr>
              <a:t>   A viruses</a:t>
            </a:r>
          </a:p>
          <a:p>
            <a:pPr lvl="1">
              <a:spcAft>
                <a:spcPts val="600"/>
              </a:spcAft>
              <a:buFont typeface="Arial" charset="0"/>
              <a:buChar char="•"/>
            </a:pPr>
            <a:r>
              <a:rPr lang="en-GB" sz="1600" dirty="0">
                <a:latin typeface="Arial" charset="0"/>
              </a:rPr>
              <a:t>cause outbreaks most years and are the usual cause of epidemics and pandemics</a:t>
            </a:r>
          </a:p>
          <a:p>
            <a:pPr lvl="1">
              <a:spcAft>
                <a:spcPts val="600"/>
              </a:spcAft>
              <a:buFont typeface="Arial" charset="0"/>
              <a:buChar char="•"/>
            </a:pPr>
            <a:r>
              <a:rPr lang="en-GB" sz="1600" dirty="0">
                <a:latin typeface="Arial" charset="0"/>
              </a:rPr>
              <a:t>live and multiply in many different animals and may spread between them</a:t>
            </a:r>
          </a:p>
          <a:p>
            <a:pPr lvl="1">
              <a:spcAft>
                <a:spcPts val="600"/>
              </a:spcAft>
              <a:buFont typeface="Arial" charset="0"/>
              <a:buChar char="•"/>
            </a:pPr>
            <a:r>
              <a:rPr lang="en-GB" sz="1600" dirty="0">
                <a:latin typeface="Arial" charset="0"/>
              </a:rPr>
              <a:t>birds, particularly wildfowl, are the main animal reservoir </a:t>
            </a:r>
          </a:p>
          <a:p>
            <a:pPr marL="177800" lvl="1" indent="0">
              <a:spcAft>
                <a:spcPts val="600"/>
              </a:spcAft>
            </a:pPr>
            <a:endParaRPr lang="en-GB" sz="1600" b="1" dirty="0">
              <a:latin typeface="Arial" charset="0"/>
            </a:endParaRPr>
          </a:p>
          <a:p>
            <a:pPr marL="177800" lvl="1" indent="0">
              <a:spcAft>
                <a:spcPts val="600"/>
              </a:spcAft>
            </a:pPr>
            <a:r>
              <a:rPr lang="en-GB" sz="1600" b="1" dirty="0">
                <a:latin typeface="Arial" charset="0"/>
              </a:rPr>
              <a:t>B viruses</a:t>
            </a:r>
          </a:p>
          <a:p>
            <a:pPr lvl="1">
              <a:spcAft>
                <a:spcPts val="600"/>
              </a:spcAft>
              <a:buFont typeface="Arial" charset="0"/>
              <a:buChar char="•"/>
            </a:pPr>
            <a:r>
              <a:rPr lang="en-GB" sz="1600" dirty="0">
                <a:latin typeface="Arial" charset="0"/>
              </a:rPr>
              <a:t>tend to cause less severe disease and smaller outbreaks</a:t>
            </a:r>
          </a:p>
          <a:p>
            <a:pPr lvl="1">
              <a:spcAft>
                <a:spcPts val="600"/>
              </a:spcAft>
              <a:buFont typeface="Arial" charset="0"/>
              <a:buChar char="•"/>
            </a:pPr>
            <a:r>
              <a:rPr lang="en-GB" sz="1600" dirty="0">
                <a:latin typeface="Arial" charset="0"/>
              </a:rPr>
              <a:t>predominantly found in humans</a:t>
            </a:r>
          </a:p>
          <a:p>
            <a:pPr lvl="1">
              <a:spcAft>
                <a:spcPts val="600"/>
              </a:spcAft>
              <a:buFont typeface="Arial" charset="0"/>
              <a:buChar char="•"/>
            </a:pPr>
            <a:r>
              <a:rPr lang="en-GB" sz="1600" dirty="0">
                <a:latin typeface="Arial" charset="0"/>
              </a:rPr>
              <a:t>burden of disease mostly in children</a:t>
            </a:r>
          </a:p>
          <a:p>
            <a:pPr marL="177800" lvl="1" indent="0">
              <a:spcAft>
                <a:spcPts val="600"/>
              </a:spcAft>
            </a:pPr>
            <a:endParaRPr lang="en-GB" sz="1600" dirty="0">
              <a:latin typeface="Arial" charset="0"/>
            </a:endParaRPr>
          </a:p>
          <a:p>
            <a:endParaRPr lang="en-GB" sz="1600" dirty="0">
              <a:latin typeface="Arial" charset="0"/>
              <a:ea typeface="ヒラギノ角ゴ Pro W3" charset="-128"/>
              <a:cs typeface="ヒラギノ角ゴ Pro W3" charset="-128"/>
            </a:endParaRPr>
          </a:p>
        </p:txBody>
      </p:sp>
      <p:sp>
        <p:nvSpPr>
          <p:cNvPr id="4" name="Slide Number Placeholder 3"/>
          <p:cNvSpPr>
            <a:spLocks noGrp="1"/>
          </p:cNvSpPr>
          <p:nvPr>
            <p:ph type="sldNum" sz="quarter" idx="10"/>
          </p:nvPr>
        </p:nvSpPr>
        <p:spPr>
          <a:xfrm>
            <a:off x="-2015" y="6308725"/>
            <a:ext cx="9144000" cy="549275"/>
          </a:xfrm>
        </p:spPr>
        <p:txBody>
          <a:bodyPr/>
          <a:lstStyle/>
          <a:p>
            <a:pPr>
              <a:defRPr/>
            </a:pPr>
            <a:r>
              <a:rPr lang="en-US" dirty="0"/>
              <a:t>  </a:t>
            </a:r>
            <a:fld id="{2565FA6D-D4C8-4C4C-AC4B-3269734D34D8}" type="slidenum">
              <a:rPr lang="en-US" smtClean="0"/>
              <a:pPr>
                <a:defRPr/>
              </a:pPr>
              <a:t>9</a:t>
            </a:fld>
            <a:endParaRPr lang="en-US" dirty="0"/>
          </a:p>
        </p:txBody>
      </p:sp>
      <p:sp>
        <p:nvSpPr>
          <p:cNvPr id="5" name="Footer Placeholder 4"/>
          <p:cNvSpPr>
            <a:spLocks noGrp="1"/>
          </p:cNvSpPr>
          <p:nvPr>
            <p:ph type="ftr" sz="quarter" idx="4294967295"/>
          </p:nvPr>
        </p:nvSpPr>
        <p:spPr>
          <a:xfrm>
            <a:off x="900113" y="6308725"/>
            <a:ext cx="8064375" cy="549275"/>
          </a:xfrm>
        </p:spPr>
        <p:txBody>
          <a:bodyPr/>
          <a:lstStyle/>
          <a:p>
            <a:pPr>
              <a:defRPr/>
            </a:pPr>
            <a:r>
              <a:rPr lang="en-GB" dirty="0">
                <a:ea typeface="ヒラギノ角ゴ Pro W3" charset="-128"/>
                <a:cs typeface="ヒラギノ角ゴ Pro W3" charset="-128"/>
              </a:rPr>
              <a:t>The national childhood flu immunisation programme 2020/21</a:t>
            </a:r>
            <a:endParaRPr lang="en-US" dirty="0"/>
          </a:p>
        </p:txBody>
      </p:sp>
    </p:spTree>
    <p:extLst>
      <p:ext uri="{BB962C8B-B14F-4D97-AF65-F5344CB8AC3E}">
        <p14:creationId xmlns:p14="http://schemas.microsoft.com/office/powerpoint/2010/main" val="2995780664"/>
      </p:ext>
    </p:extLst>
  </p:cSld>
  <p:clrMapOvr>
    <a:masterClrMapping/>
  </p:clrMapOvr>
</p:sld>
</file>

<file path=ppt/theme/theme1.xml><?xml version="1.0" encoding="utf-8"?>
<a:theme xmlns:a="http://schemas.openxmlformats.org/drawingml/2006/main" name="Office Theme">
  <a:themeElements>
    <a:clrScheme name="Public Health England">
      <a:dk1>
        <a:sysClr val="windowText" lastClr="000000"/>
      </a:dk1>
      <a:lt1>
        <a:sysClr val="window" lastClr="FFFFFF"/>
      </a:lt1>
      <a:dk2>
        <a:srgbClr val="009966"/>
      </a:dk2>
      <a:lt2>
        <a:srgbClr val="98002E"/>
      </a:lt2>
      <a:accent1>
        <a:srgbClr val="11175E"/>
      </a:accent1>
      <a:accent2>
        <a:srgbClr val="D8B5A3"/>
      </a:accent2>
      <a:accent3>
        <a:srgbClr val="F9A25E"/>
      </a:accent3>
      <a:accent4>
        <a:srgbClr val="EEB111"/>
      </a:accent4>
      <a:accent5>
        <a:srgbClr val="00B274"/>
      </a:accent5>
      <a:accent6>
        <a:srgbClr val="A7A9AC"/>
      </a:accent6>
      <a:hlink>
        <a:srgbClr val="000000"/>
      </a:hlink>
      <a:folHlink>
        <a:srgbClr val="0000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55547DEF730D74EA5543201242B40D3" ma:contentTypeVersion="2" ma:contentTypeDescription="Create a new document." ma:contentTypeScope="" ma:versionID="90abed70ebe52a91dc341b84b028ecb3">
  <xsd:schema xmlns:xsd="http://www.w3.org/2001/XMLSchema" xmlns:xs="http://www.w3.org/2001/XMLSchema" xmlns:p="http://schemas.microsoft.com/office/2006/metadata/properties" xmlns:ns1="http://schemas.microsoft.com/sharepoint/v3" targetNamespace="http://schemas.microsoft.com/office/2006/metadata/properties" ma:root="true" ma:fieldsID="814c3b335b53ce6b9a41890f168eae54"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internalName="PublishingStartDate">
      <xsd:simpleType>
        <xsd:restriction base="dms:Unknown"/>
      </xsd:simpleType>
    </xsd:element>
    <xsd:element name="PublishingExpirationDate" ma:index="9" nillable="true" ma:displayName="Scheduling End Dat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6D92F07B-CA65-4545-9761-5CBD70570C6C}">
  <ds:schemaRefs>
    <ds:schemaRef ds:uri="http://schemas.microsoft.com/sharepoint/v3/contenttype/forms"/>
  </ds:schemaRefs>
</ds:datastoreItem>
</file>

<file path=customXml/itemProps2.xml><?xml version="1.0" encoding="utf-8"?>
<ds:datastoreItem xmlns:ds="http://schemas.openxmlformats.org/officeDocument/2006/customXml" ds:itemID="{A73A3368-B182-4508-B0AD-8C48CC961B3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21BA55E-5A15-436E-A8C3-DCB566ECEBCE}">
  <ds:schemaRefs>
    <ds:schemaRef ds:uri="http://schemas.microsoft.com/office/infopath/2007/PartnerControls"/>
    <ds:schemaRef ds:uri="http://purl.org/dc/elements/1.1/"/>
    <ds:schemaRef ds:uri="http://schemas.microsoft.com/office/2006/metadata/properties"/>
    <ds:schemaRef ds:uri="http://schemas.microsoft.com/sharepoint/v3"/>
    <ds:schemaRef ds:uri="http://purl.org/dc/terms/"/>
    <ds:schemaRef ds:uri="http://schemas.openxmlformats.org/package/2006/metadata/core-properties"/>
    <ds:schemaRef ds:uri="http://schemas.microsoft.com/office/2006/documentManagement/typ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7677</TotalTime>
  <Words>14371</Words>
  <Application>Microsoft Office PowerPoint</Application>
  <PresentationFormat>On-screen Show (4:3)</PresentationFormat>
  <Paragraphs>1137</Paragraphs>
  <Slides>72</Slides>
  <Notes>54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72</vt:i4>
      </vt:variant>
    </vt:vector>
  </HeadingPairs>
  <TitlesOfParts>
    <vt:vector size="83" baseType="lpstr">
      <vt:lpstr>MS Gothic</vt:lpstr>
      <vt:lpstr>ＭＳ Ｐゴシック</vt:lpstr>
      <vt:lpstr>Arial</vt:lpstr>
      <vt:lpstr>Calibri</vt:lpstr>
      <vt:lpstr>Courier New</vt:lpstr>
      <vt:lpstr>Frutiger 45 Light</vt:lpstr>
      <vt:lpstr>Symbol</vt:lpstr>
      <vt:lpstr>Times New Roman</vt:lpstr>
      <vt:lpstr>Wingdings</vt:lpstr>
      <vt:lpstr>ヒラギノ角ゴ Pro W3</vt:lpstr>
      <vt:lpstr>Office Theme</vt:lpstr>
      <vt:lpstr>The national childhood flu immunisation programme  2020 to 2021     Training for healthcare practitioners </vt:lpstr>
      <vt:lpstr>Flu vaccination programme and COVID-19</vt:lpstr>
      <vt:lpstr>Essential further reading</vt:lpstr>
      <vt:lpstr>Key messages</vt:lpstr>
      <vt:lpstr>Aims of resource</vt:lpstr>
      <vt:lpstr>Learning outcomes</vt:lpstr>
      <vt:lpstr>Key roles of healthcare practitioners </vt:lpstr>
      <vt:lpstr>Flu overview </vt:lpstr>
      <vt:lpstr>Influenza viruses</vt:lpstr>
      <vt:lpstr>Flu A virus</vt:lpstr>
      <vt:lpstr>Genetic changes in the flu virus – what this means</vt:lpstr>
      <vt:lpstr>Features of flu</vt:lpstr>
      <vt:lpstr>Possible complications of flu</vt:lpstr>
      <vt:lpstr>Flu epidemiology </vt:lpstr>
      <vt:lpstr>UK flu vaccination programme  </vt:lpstr>
      <vt:lpstr>Rollout of the childhood flu vaccination programme in England</vt:lpstr>
      <vt:lpstr>PowerPoint Presentation</vt:lpstr>
      <vt:lpstr>Rationale for vaccinating children against flu</vt:lpstr>
      <vt:lpstr>Review of burden of flu in children</vt:lpstr>
      <vt:lpstr>Cost effectiveness of extending seasonal flu vaccination programme to children </vt:lpstr>
      <vt:lpstr>2019/20 childhood flu uptake</vt:lpstr>
      <vt:lpstr>Flu vaccine uptake for children in a clinical risk group 2019/20 (% )</vt:lpstr>
      <vt:lpstr>Vaccine uptake for children in a clinical risk group (2019/20)</vt:lpstr>
      <vt:lpstr>PowerPoint Presentation</vt:lpstr>
      <vt:lpstr>Types of flu vaccines</vt:lpstr>
      <vt:lpstr>Live attenuated influenza vaccine (LAIV) </vt:lpstr>
      <vt:lpstr>LAIV effectiveness</vt:lpstr>
      <vt:lpstr>PowerPoint Presentation</vt:lpstr>
      <vt:lpstr>How many doses?</vt:lpstr>
      <vt:lpstr>PowerPoint Presentation</vt:lpstr>
      <vt:lpstr>The LAIV used in the UK is Fluenz Tetra</vt:lpstr>
      <vt:lpstr>PowerPoint Presentation</vt:lpstr>
      <vt:lpstr>Fluenz Tetra presentation</vt:lpstr>
      <vt:lpstr>Storage of Fluenz Tetra</vt:lpstr>
      <vt:lpstr>LAIV dosage and schedule reminder </vt:lpstr>
      <vt:lpstr>Administration of LAIV </vt:lpstr>
      <vt:lpstr>Supply and administration of flu vaccines </vt:lpstr>
      <vt:lpstr>LAIV applicator  </vt:lpstr>
      <vt:lpstr>Administration of LAIV </vt:lpstr>
      <vt:lpstr>Administration of LAIV</vt:lpstr>
      <vt:lpstr>Administration video</vt:lpstr>
      <vt:lpstr>Contraindications to LAIV</vt:lpstr>
      <vt:lpstr>PowerPoint Presentation</vt:lpstr>
      <vt:lpstr>Acute and severe asthma </vt:lpstr>
      <vt:lpstr>Egg allergy</vt:lpstr>
      <vt:lpstr>Precautions to LAIV</vt:lpstr>
      <vt:lpstr>Inadvertent administration of LAIV </vt:lpstr>
      <vt:lpstr>PowerPoint Presentation</vt:lpstr>
      <vt:lpstr>Exposure of healthcare professionals to live attenuated influenza vaccine viruses </vt:lpstr>
      <vt:lpstr>LAIV and ‘viral shedding’</vt:lpstr>
      <vt:lpstr>Infection control issues  </vt:lpstr>
      <vt:lpstr>Delivering the flu vaccine programme during the COVID-19 pandemic</vt:lpstr>
      <vt:lpstr>Considerations when delivering the flu vaccine programme during the COVID-19 pandemic</vt:lpstr>
      <vt:lpstr>Infection prevention and control when administering vaccines  </vt:lpstr>
      <vt:lpstr>Adverse reactions to LAIV </vt:lpstr>
      <vt:lpstr>  Reporting suspected adverse reactions   </vt:lpstr>
      <vt:lpstr>Inactivated influenza vaccine for children contraindicated to receive LAIV </vt:lpstr>
      <vt:lpstr>Vaccine ordering</vt:lpstr>
      <vt:lpstr>Porcine gelatine</vt:lpstr>
      <vt:lpstr>Recording of flu vaccine given to children</vt:lpstr>
      <vt:lpstr>Data collection</vt:lpstr>
      <vt:lpstr>Increasing flu immunisation uptake among children Best practice guidance for general practice</vt:lpstr>
      <vt:lpstr>Increasing flu immunisation uptake among children Best practice guidance for general practice</vt:lpstr>
      <vt:lpstr>Increasing flu immunisation uptake among children Best practice guidance for general practice</vt:lpstr>
      <vt:lpstr>Increasing flu immunisation uptake among children Best practice guidance for general practice</vt:lpstr>
      <vt:lpstr>Increasing flu immunisation uptake among children Best practice guidance for general practice</vt:lpstr>
      <vt:lpstr>Increasing flu immunisation uptake among children Best practice guidance for general practice</vt:lpstr>
      <vt:lpstr>Increasing flu immunisation uptake among children Best practice guidance for general practice</vt:lpstr>
      <vt:lpstr>Increasing flu immunisation uptake among children Best practice guidance for general practice</vt:lpstr>
      <vt:lpstr>Key messages</vt:lpstr>
      <vt:lpstr>Resources </vt:lpstr>
      <vt:lpstr>PowerPoint Presentation</vt:lpstr>
    </vt:vector>
  </TitlesOfParts>
  <Company>Cabinet Office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National childhood flu programme</dc:title>
  <dc:creator>Laura.Craig@phe.gov.uk</dc:creator>
  <cp:lastModifiedBy>Cherstyn Hurley</cp:lastModifiedBy>
  <cp:revision>421</cp:revision>
  <dcterms:created xsi:type="dcterms:W3CDTF">2012-10-10T09:02:29Z</dcterms:created>
  <dcterms:modified xsi:type="dcterms:W3CDTF">2020-08-13T16:44:49Z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0x010100855547DEF730D74EA5543201242B40D3</vt:lpwstr>
  </property>
</Properties>
</file>