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327" r:id="rId12"/>
    <p:sldId id="335" r:id="rId13"/>
    <p:sldId id="266" r:id="rId14"/>
    <p:sldId id="267" r:id="rId15"/>
    <p:sldId id="336" r:id="rId16"/>
    <p:sldId id="337" r:id="rId17"/>
    <p:sldId id="338" r:id="rId18"/>
    <p:sldId id="339" r:id="rId19"/>
    <p:sldId id="340" r:id="rId20"/>
    <p:sldId id="269"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71" r:id="rId47"/>
    <p:sldId id="372" r:id="rId48"/>
    <p:sldId id="429" r:id="rId49"/>
    <p:sldId id="373" r:id="rId50"/>
    <p:sldId id="374" r:id="rId51"/>
    <p:sldId id="376" r:id="rId52"/>
    <p:sldId id="388" r:id="rId53"/>
    <p:sldId id="389" r:id="rId54"/>
    <p:sldId id="375" r:id="rId55"/>
    <p:sldId id="383" r:id="rId56"/>
    <p:sldId id="366" r:id="rId57"/>
    <p:sldId id="384" r:id="rId58"/>
    <p:sldId id="385" r:id="rId59"/>
    <p:sldId id="386" r:id="rId60"/>
    <p:sldId id="428" r:id="rId61"/>
    <p:sldId id="367" r:id="rId62"/>
    <p:sldId id="368" r:id="rId63"/>
    <p:sldId id="369" r:id="rId64"/>
    <p:sldId id="370" r:id="rId65"/>
    <p:sldId id="377" r:id="rId66"/>
    <p:sldId id="378" r:id="rId67"/>
    <p:sldId id="379" r:id="rId68"/>
    <p:sldId id="380" r:id="rId69"/>
    <p:sldId id="387" r:id="rId70"/>
    <p:sldId id="427" r:id="rId71"/>
    <p:sldId id="381" r:id="rId72"/>
    <p:sldId id="390" r:id="rId73"/>
    <p:sldId id="391" r:id="rId74"/>
    <p:sldId id="392" r:id="rId75"/>
    <p:sldId id="393" r:id="rId76"/>
    <p:sldId id="382" r:id="rId77"/>
    <p:sldId id="394" r:id="rId78"/>
    <p:sldId id="395" r:id="rId79"/>
    <p:sldId id="426" r:id="rId80"/>
    <p:sldId id="397" r:id="rId81"/>
    <p:sldId id="416" r:id="rId82"/>
    <p:sldId id="417" r:id="rId83"/>
    <p:sldId id="418" r:id="rId84"/>
    <p:sldId id="419" r:id="rId85"/>
    <p:sldId id="420" r:id="rId86"/>
    <p:sldId id="421" r:id="rId87"/>
    <p:sldId id="422" r:id="rId88"/>
    <p:sldId id="423" r:id="rId89"/>
    <p:sldId id="398" r:id="rId90"/>
    <p:sldId id="400" r:id="rId91"/>
    <p:sldId id="424" r:id="rId92"/>
    <p:sldId id="401" r:id="rId93"/>
    <p:sldId id="425"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5226" autoAdjust="0"/>
  </p:normalViewPr>
  <p:slideViewPr>
    <p:cSldViewPr snapToGrid="0">
      <p:cViewPr varScale="1">
        <p:scale>
          <a:sx n="82" d="100"/>
          <a:sy n="82" d="100"/>
        </p:scale>
        <p:origin x="7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8/9/2022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v.uk/government/publications/influenza-vaccines-marketed-in-the-u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hs.uk/conditions/reyes-syndrome/"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vaccine-update-issue-328-may-2022-shingrix-special-edition"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gov.uk/government/collections/vaccine-uptake"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s://www.gov.uk/government/publications/national-flu-immunisation-programme-plan"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32337/Flu_GP-best-practice-guidance_June_2016.pdf"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dirty="0"/>
              <a:t>This resource is designed to update</a:t>
            </a:r>
            <a:r>
              <a:rPr lang="en-GB" sz="1200" baseline="0" dirty="0"/>
              <a:t> </a:t>
            </a:r>
            <a:r>
              <a:rPr lang="en-GB" sz="1200" dirty="0"/>
              <a:t>health care practitioners involved in delivering</a:t>
            </a:r>
            <a:r>
              <a:rPr lang="en-GB" sz="1200" baseline="0" dirty="0"/>
              <a:t> the national flu immunisation programme for the 2022 to 2023 flu season and includes information about both the inactivated vaccines and the live attenuated influenza vaccine used for the childhood flu programme. </a:t>
            </a:r>
          </a:p>
          <a:p>
            <a:pPr eaLnBrk="1" hangingPunct="1">
              <a:spcBef>
                <a:spcPct val="0"/>
              </a:spcBef>
            </a:pPr>
            <a:endParaRPr lang="en-GB" sz="1200" dirty="0"/>
          </a:p>
          <a:p>
            <a:pPr eaLnBrk="1" hangingPunct="1">
              <a:spcBef>
                <a:spcPct val="0"/>
              </a:spcBef>
            </a:pPr>
            <a:r>
              <a:rPr lang="en-GB" sz="1200" dirty="0"/>
              <a:t>This</a:t>
            </a:r>
            <a:r>
              <a:rPr lang="en-GB" sz="1200" baseline="0" dirty="0"/>
              <a:t> resource is designed to be used by anyone involved in the flu programme. </a:t>
            </a:r>
            <a:r>
              <a:rPr lang="en-GB" sz="1200" b="1" baseline="0" dirty="0"/>
              <a:t>Not all slides will be required for training – trainers should select slides depending on audience background, role in the programme and length of training session.</a:t>
            </a:r>
          </a:p>
          <a:p>
            <a:pPr eaLnBrk="1" hangingPunct="1">
              <a:spcBef>
                <a:spcPct val="0"/>
              </a:spcBef>
            </a:pPr>
            <a:endParaRPr lang="en-GB" sz="1200" baseline="0" dirty="0"/>
          </a:p>
          <a:p>
            <a:pPr eaLnBrk="1" hangingPunct="1">
              <a:spcBef>
                <a:spcPct val="0"/>
              </a:spcBef>
            </a:pPr>
            <a:r>
              <a:rPr lang="en-GB" sz="1200" dirty="0"/>
              <a:t>This resource does not cover vaccine administration technique. If staff are required to deliver flu vaccinations they should refer to their line manager for additional</a:t>
            </a:r>
            <a:r>
              <a:rPr lang="en-GB" sz="1200" baseline="0" dirty="0"/>
              <a:t> </a:t>
            </a:r>
            <a:r>
              <a:rPr lang="en-GB" sz="1200" dirty="0"/>
              <a:t> training.</a:t>
            </a:r>
          </a:p>
          <a:p>
            <a:pPr eaLnBrk="1" hangingPunct="1">
              <a:spcBef>
                <a:spcPct val="0"/>
              </a:spcBef>
            </a:pPr>
            <a:endParaRPr lang="en-GB" sz="1200" dirty="0"/>
          </a:p>
          <a:p>
            <a:pPr eaLnBrk="1" hangingPunct="1">
              <a:spcBef>
                <a:spcPct val="0"/>
              </a:spcBef>
            </a:pPr>
            <a:r>
              <a:rPr lang="en-GB" sz="1200" b="1" dirty="0"/>
              <a:t>Note:  For the purposes of this resource, the term ‘influenza’ will be replaced by the term ‘flu’ unless it relates to a specific virus/strain.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4495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impact of flu on the population varies from year to year and is influenced by changes in the virus that, in turn, influence the proportion of the population that may be susceptible to infection and the severity of the illness.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graph shows the r</a:t>
            </a:r>
            <a:r>
              <a:rPr lang="en-GB" sz="1200" dirty="0"/>
              <a:t>ate of influenza/influenza-like illness episodes in England</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Wales per 100,000 consultations in primary care for the 2010/11, </a:t>
            </a:r>
            <a:r>
              <a:rPr lang="en-GB" sz="1200" b="0" i="0" u="none" strike="noStrike" kern="1200" baseline="0" dirty="0">
                <a:solidFill>
                  <a:srgbClr val="FF0000"/>
                </a:solidFill>
                <a:latin typeface="+mn-lt"/>
                <a:ea typeface="ヒラギノ角ゴ Pro W3" pitchFamily="84" charset="-128"/>
                <a:cs typeface="ヒラギノ角ゴ Pro W3" pitchFamily="84" charset="-128"/>
              </a:rPr>
              <a:t>2019/20, 2020/21  and 2021/22 seasons</a:t>
            </a:r>
            <a:r>
              <a:rPr lang="en-GB" sz="1200" b="0" i="0" u="none" strike="noStrike" kern="1200" baseline="0" dirty="0">
                <a:solidFill>
                  <a:schemeClr val="tx1"/>
                </a:solidFill>
                <a:latin typeface="+mn-lt"/>
                <a:ea typeface="ヒラギノ角ゴ Pro W3" pitchFamily="84" charset="-128"/>
                <a:cs typeface="ヒラギノ角ゴ Pro W3" pitchFamily="84" charset="-128"/>
              </a:rPr>
              <a:t>. The data show that flu viruses circulate each winter season, but the degree of activity varies substantially.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 the 2020 to 2021 and 2021 to 2022 flu seasons, low levels of flu activity were seen across the UK but during these seasons, public health messaging, social and physical distancing measures, national lockdowns, local and international travel restrictions and the wearing of face coverings were in place due to COVID-19. Hospital and ICU/HDU admissions were much lower than seen in previous years.</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77791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426412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July 2012, the JCVI recommended extending the annual flu programme to include healthy children aged 2 to their seventeenth birthday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JCVI recognised that implementation of this programme would be challenging and due to the scale of the programme it is being phased in.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children’s programme began in 2013/14 with all 2 and 3-year-olds being offered vaccination through general practice and geographic pilots in primary school-aged children. In 2014/15 this offer was extended to 4-year-olds through general practice, with pilots in primary and secondary school-aged children (in years 7 and 8). In 2015/16 the programme was extended to include children of appropriate age in school years 1 and 2 and in 2016/17, the offer of flu vaccine to extended to children in school year 3. In 2017/18, children in reception class and school years 1 to 4 were offered flu vaccine in school and pre-school age children (2y and 3y) were offered flu vaccine in primary care. In 2018/19, children in reception class and school years 1 to 5 were offered flu vaccine in school and pre-school age children (2y and 3y) continued to be offered the vaccine in primary care. Children of school age that are in an at risk group can also access the vaccine in primary care. In 2019/20, children in school year 6 were offered the vaccine and for 2020/21, school year 7 has been included so all children aged 2 to 11 (but not 12 years or older) on 31 August 2020 were be offered the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During 2021/22, all those aged 2 and 3 years, primary school aged children and those in secondary school year 7 to 11 (aged 4 to 15 years on 31 August 2021) were offered flu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An analysis of data comparing the level of flu-related demand on NHS services in 2014/15 primary school pilot areas with non-pilot areas indicates that immunisation of children does have a significant impact. Results were obtained from a range of surveillance indicators including GP consultations for influenza-like illness, swab positivity in primary care, laboratory confirmed hospitalisations and percentage of respiratory emergency department attendances. The key findings were: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the GP consultation rate for ‘influenza-like illness’ among primary school aged children was 94% lower compared to non-pilot areas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A&amp;E respiratory attendances by primary school aged children were 74%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hospital admissions of primary school aged children caused by confirmed influenza were 93%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 positive impact could also be measured among the adult population. The GP consultation rate for ‘influenza-like illness’ among adults was 59% lower compared to non-pilot areas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dirty="0"/>
          </a:p>
        </p:txBody>
      </p:sp>
    </p:spTree>
    <p:extLst>
      <p:ext uri="{BB962C8B-B14F-4D97-AF65-F5344CB8AC3E}">
        <p14:creationId xmlns:p14="http://schemas.microsoft.com/office/powerpoint/2010/main" val="121152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Organisations should vaccinate all frontline health care workers and social care workers, in order to meet their responsibility to protect their staff and patients and ensure the overall safe running of services. There are limited circumstances where social care workers without access to an employer led occupational health scheme can access the vaccine on the NHS.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“Long stay care facilities” does not include prisons, young offender institutions, university halls of residence or boarding schools (except if children in boarding school are of primary school age)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“Carers” are those who are in receipt of a carer’s allowance, or those who are the main carer of an older or disabled person whose welfare may be at risk if the carer falls ill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should also be offered to close contacts immunocompromised individuals, specifically individuals who expect to share living accommodation on most days over the winter and, therefore, for whom continuing close contact is unavoidable. </a:t>
            </a:r>
            <a:r>
              <a:rPr lang="en-GB" dirty="0"/>
              <a:t>Child contacts of very severely immunocompromised individuals should be given inactivated vaccine</a:t>
            </a:r>
            <a:r>
              <a:rPr lang="en-GB" baseline="0" dirty="0"/>
              <a:t> rather than the live vaccine that would normally be recommended for children under 18 years.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This list is not exhaustive, and the healthcare practitioner should ensure they are aware of all eligible groups listed in the flu programme letter and apply clinical judgement to take into account the risk of flu exacerbating any underlying disease that a patient may have, as well as the risk of serious illness from flu itself. Flu vaccine should be offered in such cases even if the individual is not in the clinical risk groups specified above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1773759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 vaccine should</a:t>
            </a:r>
            <a:r>
              <a:rPr lang="en-GB" baseline="0" dirty="0"/>
              <a:t> be offered to the eligible groups set out in the table. </a:t>
            </a:r>
          </a:p>
          <a:p>
            <a:endParaRPr lang="en-GB" baseline="0" dirty="0"/>
          </a:p>
          <a:p>
            <a:r>
              <a:rPr lang="en-GB" baseline="0" dirty="0"/>
              <a:t>[</a:t>
            </a:r>
            <a:r>
              <a:rPr lang="en-GB" b="1" baseline="0" dirty="0"/>
              <a:t>Note to trainers</a:t>
            </a:r>
            <a:r>
              <a:rPr lang="en-GB" baseline="0" dirty="0"/>
              <a:t>: Although difficult to read the detail on this slide in a lecture theatre/classroom situation, this table is presented here in order to show immunisers that under each risk group category, individual conditions are listed and detailed. Healthcare practitioners should refer to the latest Green Book influenza chapter for further detail about clinical risk groups included in the national flu immunisation programme. This chapter is regularly updated, sometimes during the flu season, and can be found at: www.gov.uk/government/collections/immunisation-against-infectious-disease-the-green-book]</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199937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Increasing flu vaccine uptake in clinical risk groups is important because of the increased risk of serious illness should people in these groups catch flu. The table above shows flu mortality by clinical risk group and the increased risk of death for those in these groups. </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207147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baseline="0" dirty="0">
                <a:solidFill>
                  <a:schemeClr val="tx1"/>
                </a:solidFill>
                <a:latin typeface="+mn-lt"/>
                <a:ea typeface="ヒラギノ角ゴ Pro W3" pitchFamily="84" charset="-128"/>
                <a:cs typeface="ヒラギノ角ゴ Pro W3" pitchFamily="84" charset="-128"/>
              </a:rPr>
              <a:t>All pregnant women </a:t>
            </a:r>
            <a:r>
              <a:rPr lang="en-GB" sz="1200" b="0" i="0" u="none" strike="noStrike" kern="1200" baseline="0" dirty="0">
                <a:solidFill>
                  <a:schemeClr val="tx1"/>
                </a:solidFill>
                <a:latin typeface="+mn-lt"/>
                <a:ea typeface="ヒラギノ角ゴ Pro W3" pitchFamily="84" charset="-128"/>
                <a:cs typeface="ヒラギノ角ゴ Pro W3" pitchFamily="84" charset="-128"/>
              </a:rPr>
              <a:t>are recommended to receive the inactivated flu vaccine irrespective of their stage of pregnancy.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is good evidence that pregnant women are at increased risk from complications if they contract flu</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.In addition, there is evidence that having flu during pregnancy may be associated with premature birth and smaller birth size and weight and that flu vaccination may reduce the likelihood of prematurity and smaller infant size at birth associated with an influenza infection during pregnancy. Furthermore, a number of studies show that flu vaccination during pregnancy provides passive immunity against flu to infants in the first few months of life.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 review of studies on the safety of flu vaccine in pregnancy concluded that inactivated flu vaccine can be safely and effectively administered during any trimester of pregnancy and that no study to date has demonstrated an increased risk of either maternal complications or adverse fetal outcomes associated with inactivated influenza vaccine.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ideal time for flu vaccination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Women should be offered the vaccine every time they are pregnant as the flu virus constantly mutates and therefore the strains included in the vaccine are reviewed annually.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dirty="0"/>
          </a:p>
        </p:txBody>
      </p:sp>
    </p:spTree>
    <p:extLst>
      <p:ext uri="{BB962C8B-B14F-4D97-AF65-F5344CB8AC3E}">
        <p14:creationId xmlns:p14="http://schemas.microsoft.com/office/powerpoint/2010/main" val="273505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Frontline health and social care workers have a duty of care to protect their patients and service users from infection. This includes getting vaccinated against flu.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Flu outbreaks can occur in health and social care settings with both staff and their patients/service users being affected when flu is circulating in the community. It is important that health and social care workers protect themselves by having the flu vaccine, and, in doing so, they reduce the risk of spreading flu to their patients, service users, colleagues and family members.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and who may not respond well to immunisation.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 and social care workers also helps reduce the level of sickness absenteeism that can jeopardise the NHS and care services. This is essential in the winter when pressures on these services increase. and will contribute to keeping the NHS and care services running. This is particularly important when responding to winter pressures.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Immunisation should be provided to healthcare and social care workers in direct contact with patients/clients to protect them and to reduce the transmission of flu within health and social care premises, to contribute to the protection of individuals who may have a suboptimal response to their own immunisations, and to avoid disruption to services that provide their care. This includes:</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health and social care staff directly involved in the care of their patients or clients</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those living in long-stay residential care homes or other long-stay care facilities where rapid spread is likely to follow introduction of infection and cause high morbidity and mortality (this does not include prisons, young offender institutions, university halls of residence etc.)</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those who are in receipt of a carer’s allowance, or those who are the main carer of an elderly or disabled person whose welfare may be at risk if the carer falls ill. </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others involved directly in delivering health and social care such that they and vulnerable patients/clients are at increased risk of exposure to influenza (further information is provided in guidance from UK health departments)</a:t>
            </a:r>
          </a:p>
          <a:p>
            <a:pPr marL="171450" lvl="0" indent="-171450">
              <a:buFont typeface="Arial" panose="020B0604020202020204" pitchFamily="34" charset="0"/>
              <a:buChar char="•"/>
            </a:pPr>
            <a:endParaRPr lang="en-GB" sz="1200" kern="1200" dirty="0">
              <a:solidFill>
                <a:schemeClr val="tx1"/>
              </a:solidFill>
              <a:effectLst/>
              <a:latin typeface="+mn-lt"/>
              <a:ea typeface="ヒラギノ角ゴ Pro W3" pitchFamily="84" charset="-128"/>
              <a:cs typeface="ヒラギノ角ゴ Pro W3" pitchFamily="84" charset="-128"/>
            </a:endParaRPr>
          </a:p>
          <a:p>
            <a:pPr marL="0" lvl="2" indent="0">
              <a:buNone/>
            </a:pPr>
            <a:r>
              <a:rPr lang="en-GB" sz="1600" dirty="0"/>
              <a:t>All frontline health and social care workers with direct patient/service user contact should be provided with flu vaccination by their employer. </a:t>
            </a:r>
          </a:p>
          <a:p>
            <a:pPr marL="0" lvl="2" indent="0">
              <a:buNone/>
            </a:pPr>
            <a:endParaRPr lang="en-GB" sz="1600" dirty="0"/>
          </a:p>
          <a:p>
            <a:pPr marL="0" lvl="2" indent="0">
              <a:buNone/>
            </a:pPr>
            <a:r>
              <a:rPr lang="en-GB" sz="1600" dirty="0"/>
              <a:t>This includes staff in all NHS trusts, general practices, care homes, and domiciliary care </a:t>
            </a:r>
          </a:p>
          <a:p>
            <a:pPr marL="0" lvl="2" indent="0">
              <a:buNone/>
            </a:pPr>
            <a:r>
              <a:rPr lang="en-GB" sz="1600" dirty="0"/>
              <a:t>Employers are encouraged to c</a:t>
            </a:r>
            <a:r>
              <a:rPr lang="en-GB" dirty="0"/>
              <a:t>ommission a service which makes access to the vaccine easy for all staff, encourage staff to get vaccinated and to monitor the delivery of their programme.</a:t>
            </a:r>
          </a:p>
          <a:p>
            <a:pPr marL="0" lvl="2" indent="0">
              <a:buNone/>
            </a:pPr>
            <a:endParaRPr lang="en-GB" sz="1600" dirty="0"/>
          </a:p>
          <a:p>
            <a:pPr marL="0" lvl="2" indent="0">
              <a:buNone/>
            </a:pPr>
            <a:r>
              <a:rPr lang="en-GB" sz="1600" dirty="0"/>
              <a:t>The definition of healthcare workers from the Green Book chapter 12 should be used to identify those eligible as part of the frontline and social care workers programme.</a:t>
            </a:r>
          </a:p>
          <a:p>
            <a:pPr marL="0" lvl="2" indent="0">
              <a:buNone/>
            </a:pPr>
            <a:endParaRPr lang="en-GB" sz="1600" dirty="0"/>
          </a:p>
          <a:p>
            <a:pPr marL="0" lvl="2" indent="0">
              <a:buNone/>
            </a:pPr>
            <a:r>
              <a:rPr lang="en-GB" sz="1600" dirty="0"/>
              <a:t>NHS Trusts are asked to complete a self assessment against best practice checklist</a:t>
            </a:r>
          </a:p>
          <a:p>
            <a:pPr marL="0" lvl="2" indent="0">
              <a:buNone/>
            </a:pPr>
            <a:endParaRPr lang="en-GB" sz="1600" dirty="0"/>
          </a:p>
          <a:p>
            <a:pPr marL="0" lvl="2" indent="0">
              <a:buNone/>
            </a:pPr>
            <a:r>
              <a:rPr lang="en-GB" sz="1600" dirty="0"/>
              <a:t>NHS England and Improvement (NHSE/I) will continue to support vaccination of social care and hospice workers, with vaccination available through their employer, community pharmacy or their registered GP practice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137586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list of</a:t>
            </a:r>
            <a:r>
              <a:rPr lang="en-GB" sz="1200" kern="1200" baseline="0" dirty="0">
                <a:solidFill>
                  <a:schemeClr val="tx1"/>
                </a:solidFill>
                <a:effectLst/>
                <a:latin typeface="+mn-lt"/>
                <a:ea typeface="ヒラギノ角ゴ Pro W3" pitchFamily="84" charset="-128"/>
                <a:cs typeface="ヒラギノ角ゴ Pro W3" pitchFamily="84" charset="-128"/>
              </a:rPr>
              <a:t> clinical risk groups </a:t>
            </a:r>
            <a:r>
              <a:rPr lang="en-GB" sz="1200" kern="1200" dirty="0">
                <a:solidFill>
                  <a:schemeClr val="tx1"/>
                </a:solidFill>
                <a:effectLst/>
                <a:latin typeface="+mn-lt"/>
                <a:ea typeface="ヒラギノ角ゴ Pro W3" pitchFamily="84" charset="-128"/>
                <a:cs typeface="ヒラギノ角ゴ Pro W3" pitchFamily="84" charset="-128"/>
              </a:rPr>
              <a:t> is not exhaustive, and the healthcare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26</a:t>
            </a:fld>
            <a:endParaRPr lang="en-US" dirty="0"/>
          </a:p>
        </p:txBody>
      </p:sp>
    </p:spTree>
    <p:extLst>
      <p:ext uri="{BB962C8B-B14F-4D97-AF65-F5344CB8AC3E}">
        <p14:creationId xmlns:p14="http://schemas.microsoft.com/office/powerpoint/2010/main" val="3942672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27</a:t>
            </a:fld>
            <a:endParaRPr lang="en-US" dirty="0"/>
          </a:p>
        </p:txBody>
      </p:sp>
    </p:spTree>
    <p:extLst>
      <p:ext uri="{BB962C8B-B14F-4D97-AF65-F5344CB8AC3E}">
        <p14:creationId xmlns:p14="http://schemas.microsoft.com/office/powerpoint/2010/main" val="2342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dirty="0"/>
          </a:p>
        </p:txBody>
      </p:sp>
    </p:spTree>
    <p:extLst>
      <p:ext uri="{BB962C8B-B14F-4D97-AF65-F5344CB8AC3E}">
        <p14:creationId xmlns:p14="http://schemas.microsoft.com/office/powerpoint/2010/main" val="97234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one age band decreased in uptake from the previous season, which was patients with diabetes aged 6 months to 2 years which declined by 0.1%.All other groups increased.</a:t>
            </a:r>
          </a:p>
          <a:p>
            <a:endParaRPr lang="en-GB" dirty="0"/>
          </a:p>
          <a:p>
            <a:pPr marL="342900" lvl="0" indent="-342900" eaLnBrk="0" hangingPunct="0">
              <a:spcBef>
                <a:spcPts val="1200"/>
              </a:spcBef>
              <a:buFont typeface="Arial" panose="020B0604020202020204" pitchFamily="34" charset="0"/>
              <a:buChar char="•"/>
            </a:pPr>
            <a:r>
              <a:rPr lang="en-GB" sz="1200" dirty="0">
                <a:solidFill>
                  <a:prstClr val="black"/>
                </a:solidFill>
                <a:latin typeface="Arial" pitchFamily="34" charset="0"/>
              </a:rPr>
              <a:t>vaccine uptake is particularly low in the younger age groups with clinical conditions that put them at most risk of complications from flu</a:t>
            </a:r>
          </a:p>
          <a:p>
            <a:pPr marL="342900" lvl="0" indent="-342900" eaLnBrk="0" hangingPunct="0">
              <a:spcBef>
                <a:spcPts val="1200"/>
              </a:spcBef>
              <a:buFont typeface="Arial" panose="020B0604020202020204" pitchFamily="34" charset="0"/>
              <a:buChar char="•"/>
            </a:pPr>
            <a:r>
              <a:rPr lang="en-GB" sz="1200" dirty="0">
                <a:solidFill>
                  <a:prstClr val="black"/>
                </a:solidFill>
                <a:latin typeface="Arial" pitchFamily="34" charset="0"/>
              </a:rPr>
              <a:t>immunisers should make sure that all at-risk children have the opportunity to receive flu vaccine</a:t>
            </a:r>
          </a:p>
          <a:p>
            <a:pPr marL="342900" lvl="0" indent="-342900" eaLnBrk="0" hangingPunct="0">
              <a:spcBef>
                <a:spcPts val="1200"/>
              </a:spcBef>
              <a:buFont typeface="Arial" panose="020B0604020202020204" pitchFamily="34" charset="0"/>
              <a:buChar char="•"/>
            </a:pPr>
            <a:r>
              <a:rPr lang="en-GB" sz="1200" dirty="0">
                <a:solidFill>
                  <a:prstClr val="black"/>
                </a:solidFill>
                <a:latin typeface="Arial" pitchFamily="34" charset="0"/>
              </a:rPr>
              <a:t>parents of at-risk children eligible to receive vaccine at school can choose to receive vaccine in general practice, especially if school session is later in the year and parent does not want their child to wait</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30</a:t>
            </a:fld>
            <a:endParaRPr lang="en-US" dirty="0"/>
          </a:p>
        </p:txBody>
      </p:sp>
    </p:spTree>
    <p:extLst>
      <p:ext uri="{BB962C8B-B14F-4D97-AF65-F5344CB8AC3E}">
        <p14:creationId xmlns:p14="http://schemas.microsoft.com/office/powerpoint/2010/main" val="2224194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It is the responsibility of the NHS and social care bodies to ensure, as far as is reasonably practicable, that health and social care workers are free of, and are protected from exposure to infections that can be caught at work. Trusts/ employers should ensure that health and social care staff directly involved in delivering care are encouraged to be immunised and that processes are in place to facilitate this.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dirty="0"/>
          </a:p>
        </p:txBody>
      </p:sp>
    </p:spTree>
    <p:extLst>
      <p:ext uri="{BB962C8B-B14F-4D97-AF65-F5344CB8AC3E}">
        <p14:creationId xmlns:p14="http://schemas.microsoft.com/office/powerpoint/2010/main" val="362853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nearly 20 years experience of widespread use of the vaccine in the US. </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previous years, most inactivated flu vaccines were trivalent, containing 2 subtypes of influenza A and one B virus. However, quadrivalent vaccines, containing </a:t>
            </a:r>
            <a:r>
              <a:rPr lang="en-GB" dirty="0"/>
              <a:t>2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have been developed and are now recommended for all eligible groups including pregnant women and those in an at risk group under 50 years of age. The live intranasal vaccine is a quadrivalent vaccine (hence the ‘Tetra’ part of the name Fluenz Tetra). An inactivated quadrivalent vaccine was made available for the first time in 2013 and is the preferred vaccine for children who are contraindicated to receive the LAIV </a:t>
            </a:r>
            <a:r>
              <a:rPr lang="en-GB" sz="1200" b="0" i="0" u="none" strike="noStrike" kern="1200" baseline="0" dirty="0">
                <a:solidFill>
                  <a:prstClr val="black"/>
                </a:solidFill>
                <a:latin typeface="Arial" charset="0"/>
                <a:ea typeface="ヒラギノ角ゴ Pro W3" charset="-128"/>
                <a:cs typeface="ヒラギノ角ゴ Pro W3" pitchFamily="84" charset="-128"/>
              </a:rPr>
              <a:t>.</a:t>
            </a: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Fluenz Tetra was first used in the 2014/15 flu season and has been used since.</a:t>
            </a:r>
            <a:endParaRPr lang="en-GB" sz="1200" dirty="0">
              <a:solidFill>
                <a:prstClr val="black"/>
              </a:solidFill>
              <a:latin typeface="Arial" charset="0"/>
              <a:ea typeface="ヒラギノ角ゴ Pro W3" charset="-128"/>
              <a:cs typeface="ヒラギノ角ゴ Pro W3" charset="-128"/>
            </a:endParaRPr>
          </a:p>
          <a:p>
            <a:r>
              <a:rPr lang="en-GB" baseline="0" dirty="0">
                <a:solidFill>
                  <a:srgbClr val="FF0000"/>
                </a:solidFill>
              </a:rPr>
              <a:t>We now have 9 years experience using Fluenz LAIV vaccine in the UK.</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dirty="0"/>
          </a:p>
        </p:txBody>
      </p:sp>
    </p:spTree>
    <p:extLst>
      <p:ext uri="{BB962C8B-B14F-4D97-AF65-F5344CB8AC3E}">
        <p14:creationId xmlns:p14="http://schemas.microsoft.com/office/powerpoint/2010/main" val="2091486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number of different flu vaccines available each year and it is important to be aware of the age indications and the ovalbumin content of each of them.</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dirty="0"/>
          </a:p>
        </p:txBody>
      </p:sp>
    </p:spTree>
    <p:extLst>
      <p:ext uri="{BB962C8B-B14F-4D97-AF65-F5344CB8AC3E}">
        <p14:creationId xmlns:p14="http://schemas.microsoft.com/office/powerpoint/2010/main" val="212438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Inactivated flu</a:t>
            </a:r>
            <a:r>
              <a:rPr lang="en-GB" baseline="0" dirty="0"/>
              <a:t> </a:t>
            </a:r>
            <a:r>
              <a:rPr lang="en-GB" dirty="0"/>
              <a:t>vaccine for intramuscular (IM) administration is supplied as a suspension in a pre-filled syringe. They should be shaken well before they are administered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LAIV  is supplied as a single use prefilled nasal applicator</a:t>
            </a:r>
            <a:r>
              <a:rPr lang="en-GB" baseline="0" dirty="0"/>
              <a:t> that is </a:t>
            </a:r>
            <a:r>
              <a:rPr lang="en-GB" dirty="0"/>
              <a:t>ready to use.  No reconstitution or dilution is required.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All but one of the flu vaccines available in the UK are inactivated, do not contain live viruses and cannot cause clinical influenza in those that can be vaccinated. In previous years, most of the available</a:t>
            </a:r>
            <a:r>
              <a:rPr lang="en-GB" sz="1200" kern="1200" baseline="0" dirty="0">
                <a:solidFill>
                  <a:schemeClr val="tx1"/>
                </a:solidFill>
                <a:effectLst/>
                <a:latin typeface="+mn-lt"/>
                <a:ea typeface="ヒラギノ角ゴ Pro W3" pitchFamily="84" charset="-128"/>
                <a:cs typeface="ヒラギノ角ゴ Pro W3" pitchFamily="84" charset="-128"/>
              </a:rPr>
              <a:t> flu </a:t>
            </a:r>
            <a:r>
              <a:rPr lang="en-GB" sz="1200" kern="1200" dirty="0">
                <a:solidFill>
                  <a:schemeClr val="tx1"/>
                </a:solidFill>
                <a:effectLst/>
                <a:latin typeface="+mn-lt"/>
                <a:ea typeface="ヒラギノ角ゴ Pro W3" pitchFamily="84" charset="-128"/>
                <a:cs typeface="ヒラギノ角ゴ Pro W3" pitchFamily="84" charset="-128"/>
              </a:rPr>
              <a:t>vaccines were prepared from viruses grown in embryonated hens eggs. For 2022/23, flu vaccines are available that are cell based, egg based or recombinant. The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available in the UK for the 2022/23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season are listed in</a:t>
            </a:r>
            <a:r>
              <a:rPr lang="en-GB" sz="1200" kern="1200" baseline="0" dirty="0">
                <a:solidFill>
                  <a:schemeClr val="tx1"/>
                </a:solidFill>
                <a:effectLst/>
                <a:latin typeface="+mn-lt"/>
                <a:ea typeface="ヒラギノ角ゴ Pro W3" pitchFamily="84" charset="-128"/>
                <a:cs typeface="ヒラギノ角ゴ Pro W3" pitchFamily="84" charset="-128"/>
              </a:rPr>
              <a:t> the </a:t>
            </a:r>
            <a:r>
              <a:rPr lang="en-GB" sz="1200" dirty="0"/>
              <a:t>“The national flu immunisation programme 2022/23” letter and also at </a:t>
            </a:r>
            <a:r>
              <a:rPr lang="en-GB" dirty="0">
                <a:hlinkClick r:id="rId3"/>
              </a:rPr>
              <a:t>Influenza vaccines marketed in the UK - GOV.UK (www.gov.uk)</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dirty="0"/>
          </a:p>
        </p:txBody>
      </p:sp>
    </p:spTree>
    <p:extLst>
      <p:ext uri="{BB962C8B-B14F-4D97-AF65-F5344CB8AC3E}">
        <p14:creationId xmlns:p14="http://schemas.microsoft.com/office/powerpoint/2010/main" val="875011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The inactivated flu vaccines are interchangeable; the second dose, if required, should be given at least 4 weeks after the first dose in accordance with the manufacturer’s SmPC for that vaccine.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3547361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Fluenz Tetra is a live attenuated vaccine (a weakened form of flu virus which cannot cause disease but which protects against flu).  It is a cold adapted virus which means it cannot replicate at body temperature.</a:t>
            </a:r>
          </a:p>
          <a:p>
            <a:endParaRPr lang="en-GB" dirty="0"/>
          </a:p>
          <a:p>
            <a:r>
              <a:rPr lang="en-GB" dirty="0"/>
              <a:t>This is a nasal vaccine and </a:t>
            </a:r>
            <a:r>
              <a:rPr lang="en-GB" b="1" dirty="0"/>
              <a:t>must not</a:t>
            </a:r>
            <a:r>
              <a:rPr lang="en-GB" dirty="0"/>
              <a:t> be injected.</a:t>
            </a:r>
          </a:p>
          <a:p>
            <a:endParaRPr lang="en-GB" dirty="0"/>
          </a:p>
          <a:p>
            <a:r>
              <a:rPr lang="en-GB" dirty="0"/>
              <a:t>It is supplied in a box containing 10 prefilled nasal applicators.</a:t>
            </a:r>
          </a:p>
          <a:p>
            <a:endParaRPr lang="en-GB" dirty="0"/>
          </a:p>
          <a:p>
            <a:r>
              <a:rPr lang="en-GB" dirty="0"/>
              <a:t>Live attenuated influenza vaccine (Fluenz Tetra) has been shown to provide greater protection for children than inactivated influenza vaccine.  This vaccine is the preferred vaccine for children aged 2 to less than 18 years.</a:t>
            </a:r>
          </a:p>
          <a:p>
            <a:endParaRPr lang="en-GB" dirty="0"/>
          </a:p>
          <a:p>
            <a:r>
              <a:rPr lang="en-GB" dirty="0"/>
              <a:t>It became available in the UK for the 2012/13 flu season.  It has been used in USA (same vaccine but under the name</a:t>
            </a:r>
            <a:r>
              <a:rPr lang="en-GB" baseline="0" dirty="0"/>
              <a:t> FluMist) </a:t>
            </a:r>
            <a:r>
              <a:rPr lang="en-GB" dirty="0"/>
              <a:t>for many years and millions of doses have been given.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690099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802605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live attenuated influenza vaccine (Fluenz Tetra) should not be given to children or adolescents who are clinically severely immunodeficient due to conditions or immunosuppressive therapy such as: acute and chronic leukaemias; lymphoma; HIV infection not suppressed by antiretroviral therapy (HAART); cellular immune deficiencies; and high dose corticosteroids. It is not contraindicated for use in children or adolescents living with HIV infection who are receiving antiretroviral therapy and attaining viral suppression; or who are receiving topical/inhaled corticosteroids or low-dose systemic corticosteroids or those receiving corticosteroids as replacement therapy, e.g. for adrenal insufficiency.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a:p>
            <a:r>
              <a:rPr lang="en-GB" b="0" dirty="0"/>
              <a:t>Chapter 6 of the Green Book on contraindications and special precautions gives further advice on the use of live vaccines in individuals who are severely immunosuppressed. It</a:t>
            </a:r>
            <a:r>
              <a:rPr lang="en-GB" b="0" baseline="0" dirty="0"/>
              <a:t> states that the definition of </a:t>
            </a:r>
            <a:r>
              <a:rPr lang="en-GB" b="0" dirty="0"/>
              <a:t> “systemic high doses steroids” (and until at least 3 months after treatment has stopped) would include children who receive prednisolone, orally or rectally, at a daily dose (or its equivalent) of 2mg/ kg/day for at least one week, or 1mg/kg/day for one month. </a:t>
            </a:r>
            <a:r>
              <a:rPr lang="en-GB" sz="1200" b="0" i="0" u="none" strike="noStrike" kern="1200" baseline="0" dirty="0">
                <a:solidFill>
                  <a:schemeClr val="tx1"/>
                </a:solidFill>
                <a:latin typeface="+mn-lt"/>
                <a:ea typeface="ヒラギノ角ゴ Pro W3" pitchFamily="84" charset="-128"/>
                <a:cs typeface="ヒラギノ角ゴ Pro W3" pitchFamily="84" charset="-128"/>
              </a:rPr>
              <a:t>Occasionally, individuals on lower doses of steroids may be immunosuppressed and at increased risk from infections. In those cases, live vaccines should be considered with caution, in discussion with a relevant specialist physician”. </a:t>
            </a:r>
          </a:p>
          <a:p>
            <a:endParaRPr lang="en-GB" dirty="0"/>
          </a:p>
          <a:p>
            <a:pPr>
              <a:lnSpc>
                <a:spcPts val="1600"/>
              </a:lnSpc>
              <a:spcBef>
                <a:spcPts val="600"/>
              </a:spcBef>
            </a:pPr>
            <a:r>
              <a:rPr lang="en-GB" sz="1200" kern="1200" dirty="0">
                <a:solidFill>
                  <a:schemeClr val="tx1"/>
                </a:solidFill>
                <a:effectLst/>
                <a:latin typeface="+mn-lt"/>
                <a:ea typeface="ヒラギノ角ゴ Pro W3" pitchFamily="84" charset="-128"/>
                <a:cs typeface="ヒラギノ角ゴ Pro W3" pitchFamily="84" charset="-128"/>
              </a:rPr>
              <a:t>The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Reye's syndrome has been reported following the use of salicylates during wild-type influenza infection.</a:t>
            </a:r>
          </a:p>
          <a:p>
            <a:pPr>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Because of the theoretical risk of Reye’s syndrome following administration of the LAIV to children on aspirin therapy or other salicylate-containing medicine, they should not be given LAIV and should instead be offered an inactivated flu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Safety data for the live attenuated flu vaccine when given in pregnancy is limited. Whilst there is no evidence of risk with live attenuated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inactivated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are preferred for those who are pregnant. There is no need, however, to specifically test eligible girls for pregnancy or to advise avoidance of pregnancy in those who have been recently vaccinated.</a:t>
            </a: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SmPCs for individual products should always be referred to when deciding which vaccine to give. </a:t>
            </a:r>
            <a:r>
              <a:rPr lang="en-GB" sz="1000" dirty="0"/>
              <a:t>There are very few individuals</a:t>
            </a:r>
            <a:r>
              <a:rPr lang="en-GB" sz="1000" baseline="0" dirty="0"/>
              <a:t> </a:t>
            </a:r>
            <a:r>
              <a:rPr lang="en-GB" sz="1000" dirty="0"/>
              <a:t>who cannot receive any flu</a:t>
            </a:r>
            <a:r>
              <a:rPr lang="en-GB" sz="1000" baseline="0" dirty="0"/>
              <a:t> </a:t>
            </a:r>
            <a:r>
              <a:rPr lang="en-GB" sz="1000" dirty="0"/>
              <a:t>vaccine.</a:t>
            </a:r>
            <a:r>
              <a:rPr lang="en-GB" sz="1000" baseline="0" dirty="0"/>
              <a:t> </a:t>
            </a:r>
            <a:r>
              <a:rPr lang="en-GB" sz="1000" dirty="0"/>
              <a:t>When there is doubt, appropriate advice should be sought promptly from the local screening and immunisation or health protection team or the patient’s consultant so that the period the individual is left unvaccinated is minimised.</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54</a:t>
            </a:fld>
            <a:endParaRPr lang="en-US" dirty="0"/>
          </a:p>
        </p:txBody>
      </p:sp>
    </p:spTree>
    <p:extLst>
      <p:ext uri="{BB962C8B-B14F-4D97-AF65-F5344CB8AC3E}">
        <p14:creationId xmlns:p14="http://schemas.microsoft.com/office/powerpoint/2010/main" val="3526977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Minor illnesses without fever or systemic upset are not valid reasons to postpone vaccination. If the individual is acutely unwell, immunisation may be postponed until they have recovered.</a:t>
            </a:r>
            <a:r>
              <a:rPr lang="en-GB" baseline="0" dirty="0"/>
              <a:t> T</a:t>
            </a:r>
            <a:r>
              <a:rPr lang="en-GB" dirty="0"/>
              <a:t>his is to avoid confusing the differential diagnosis of acute illness by wrongly attributing any</a:t>
            </a:r>
            <a:r>
              <a:rPr lang="en-GB" baseline="0" dirty="0"/>
              <a:t> </a:t>
            </a:r>
            <a:r>
              <a:rPr lang="en-GB" dirty="0"/>
              <a:t>signs or symptoms to</a:t>
            </a:r>
            <a:r>
              <a:rPr lang="en-GB" baseline="0" dirty="0"/>
              <a:t> the</a:t>
            </a:r>
            <a:r>
              <a:rPr lang="en-GB" dirty="0"/>
              <a:t> adverse effects of the vaccine.</a:t>
            </a:r>
          </a:p>
          <a:p>
            <a:endParaRPr lang="en-GB" dirty="0"/>
          </a:p>
          <a:p>
            <a:r>
              <a:rPr lang="en-GB" dirty="0"/>
              <a:t>There are no data on the effectiveness of LAIV</a:t>
            </a:r>
            <a:r>
              <a:rPr lang="en-GB" baseline="0" dirty="0"/>
              <a:t> </a:t>
            </a:r>
            <a:r>
              <a:rPr lang="en-GB" dirty="0"/>
              <a:t>when given to children with heavily blocked or runny nose (rhinitis) attributable to infection or allergy. As heavy nasal congestion might impede delivery of the vaccine to the nasopharyngeal mucosa, deferral of administration until resolution of the nasal congestion should be considered or an appropriate alternative intramuscularly administered influenza vaccine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is a potential for influenza antiviral agents to lower the effectiveness of the live attenuated influenza vaccine. Therefore, influenza antiviral agents and LAIV should not be administered concomitantly.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should be delayed until 48 hours following the cessation of treatment with influenza antiviral agents. Administration of influenza antiviral agents within 2 weeks of administration of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may adversely affect the effectiveness of the vaccine.</a:t>
            </a:r>
          </a:p>
          <a:p>
            <a:r>
              <a:rPr lang="en-GB" dirty="0"/>
              <a:t>Minor illnesses without fever of systemic upset are not valid reasons to postpone vaccination. If the individual is acutely unwell the vaccination may be deferred until they have recovered.</a:t>
            </a:r>
            <a:r>
              <a:rPr lang="en-GB" baseline="0" dirty="0"/>
              <a:t> T</a:t>
            </a:r>
            <a:r>
              <a:rPr lang="en-GB" dirty="0"/>
              <a:t>his is to avoid confusing the differential diagnosis of any acute illness by wrongly attributing any</a:t>
            </a:r>
            <a:r>
              <a:rPr lang="en-GB" baseline="0" dirty="0"/>
              <a:t> </a:t>
            </a:r>
            <a:r>
              <a:rPr lang="en-GB" dirty="0"/>
              <a:t>signs or symptoms to the adverse effects of the vaccine.</a:t>
            </a: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dirty="0"/>
          </a:p>
        </p:txBody>
      </p:sp>
    </p:spTree>
    <p:extLst>
      <p:ext uri="{BB962C8B-B14F-4D97-AF65-F5344CB8AC3E}">
        <p14:creationId xmlns:p14="http://schemas.microsoft.com/office/powerpoint/2010/main" val="353602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the winter.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389920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2019, JCVI advised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9 years who have not been previously vaccinated against influenza will require a second dose (of either LAIV or inactivated vaccine as appropriate).</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56</a:t>
            </a:fld>
            <a:endParaRPr lang="en-US" dirty="0"/>
          </a:p>
        </p:txBody>
      </p:sp>
    </p:spTree>
    <p:extLst>
      <p:ext uri="{BB962C8B-B14F-4D97-AF65-F5344CB8AC3E}">
        <p14:creationId xmlns:p14="http://schemas.microsoft.com/office/powerpoint/2010/main" val="2758334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Reye’s syndrome</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60</a:t>
            </a:fld>
            <a:endParaRPr lang="en-US" dirty="0"/>
          </a:p>
        </p:txBody>
      </p:sp>
    </p:spTree>
    <p:extLst>
      <p:ext uri="{BB962C8B-B14F-4D97-AF65-F5344CB8AC3E}">
        <p14:creationId xmlns:p14="http://schemas.microsoft.com/office/powerpoint/2010/main" val="33115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There is a theoretical potential for transmission of live attenuated influenza virus in the LAIV</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to immunocompromised contacts for 1 to 2 weeks following vaccination.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(such as bone marrow transplant patients requiring isolation) is likely or unavoidable (for example, household members), however, appropriate alternative inactivated influenza vaccines should be considered.</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63</a:t>
            </a:fld>
            <a:endParaRPr lang="en-US" dirty="0"/>
          </a:p>
        </p:txBody>
      </p:sp>
    </p:spTree>
    <p:extLst>
      <p:ext uri="{BB962C8B-B14F-4D97-AF65-F5344CB8AC3E}">
        <p14:creationId xmlns:p14="http://schemas.microsoft.com/office/powerpoint/2010/main" val="3848544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 date on the nasal spray applicator is checked before use. If the expiry date has passed, arrangements should be made to have the vaccine disposed safely. </a:t>
            </a:r>
          </a:p>
          <a:p>
            <a:endParaRPr lang="en-GB" sz="1200" b="0" i="0" u="none" strike="noStrike" kern="1200" baseline="0" dirty="0">
              <a:solidFill>
                <a:schemeClr val="tx1"/>
              </a:solidFill>
              <a:latin typeface="+mn-lt"/>
              <a:ea typeface="ヒラギノ角ゴ Pro W3" pitchFamily="84" charset="-128"/>
            </a:endParaRPr>
          </a:p>
          <a:p>
            <a:r>
              <a:rPr lang="en-GB" dirty="0"/>
              <a:t>The vaccine should be stored in the original packaging. This makes it easy to identify in the vaccine fridge and to check batch numbers and expiry dates. The original packaging also provides some protection against fluctuation of temperature and protection from light.</a:t>
            </a:r>
          </a:p>
          <a:p>
            <a:endParaRPr lang="en-GB" dirty="0"/>
          </a:p>
          <a:p>
            <a:r>
              <a:rPr lang="en-GB" dirty="0"/>
              <a:t>Vaccines are expensive and it is important to minimise wastage through inappropriate storage.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66</a:t>
            </a:fld>
            <a:endParaRPr lang="en-US" dirty="0"/>
          </a:p>
        </p:txBody>
      </p:sp>
    </p:spTree>
    <p:extLst>
      <p:ext uri="{BB962C8B-B14F-4D97-AF65-F5344CB8AC3E}">
        <p14:creationId xmlns:p14="http://schemas.microsoft.com/office/powerpoint/2010/main" val="395097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a:t>
            </a:r>
            <a:r>
              <a:rPr lang="en-GB" sz="1800" u="sng" dirty="0">
                <a:solidFill>
                  <a:srgbClr val="0563C1"/>
                </a:solidFill>
                <a:effectLst/>
                <a:latin typeface="Calibri" panose="020F0502020204030204" pitchFamily="34" charset="0"/>
                <a:ea typeface="Calibri" panose="020F0502020204030204" pitchFamily="34" charset="0"/>
                <a:hlinkClick r:id="rId3"/>
              </a:rPr>
              <a:t>Shingrix special edition of Vaccine Update</a:t>
            </a:r>
            <a:r>
              <a:rPr lang="en-GB" sz="1800" dirty="0">
                <a:effectLst/>
                <a:latin typeface="Calibri" panose="020F0502020204030204" pitchFamily="34" charset="0"/>
                <a:ea typeface="Calibri" panose="020F0502020204030204" pitchFamily="34" charset="0"/>
              </a:rPr>
              <a:t> published in May 2022 stated that Shingrix can be given concomitantly with inactivated influenza vaccine. This is correct for all inactivated flu vaccines other than the adjuvanted quadrivalent influenza vaccine (aQIV). The aQIV is offered to people aged from 65 years (or becoming 65 by end of March each flu season) as part of the annual flu vaccination programme. Because of the absence of data on co-administration of Shingrix vaccine with adjuvanted influenza vaccine, it should not be routine to offer appointments to give this vaccine at the same time as the adjuvanted influenza vaccine. Based on current information, scheduling should ideally be separated by an interval of at least 7 days to avoid incorrect attribution of potential adverse events. Where individuals attend requiring both vaccines however, and require rapid protection or are considered likely to be lost to follow up, co-administration may still be considered. This does not apply to the Zostavax vaccine which can be given at the same time as any of the inactivated flu vaccines.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68</a:t>
            </a:fld>
            <a:endParaRPr lang="en-US" dirty="0"/>
          </a:p>
        </p:txBody>
      </p:sp>
    </p:spTree>
    <p:extLst>
      <p:ext uri="{BB962C8B-B14F-4D97-AF65-F5344CB8AC3E}">
        <p14:creationId xmlns:p14="http://schemas.microsoft.com/office/powerpoint/2010/main" val="1954582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As a wide variety of influenza vaccines are on the UK market each year, it is especially important that the exact brand of vaccine, batch number and site at which each vaccine is given is accurately recorded in the patient records. Where the vaccine is given for occupational reasons, it is recommended that the employer keep a vaccination record. It is important that vaccinations given either at a general practice or elsewhere (for example, at community pharmacies, or antenatal clinics) are recorded on appropriate health records for the individual (using the appropriate clinical code) in a timely manner, including the relevant Child Health Information System. If given elsewhere, a record of vaccination should be returned to the patient’s general practice to allow clinical follow up and to avoid duplicate vaccination.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77</a:t>
            </a:fld>
            <a:endParaRPr lang="en-US" dirty="0"/>
          </a:p>
        </p:txBody>
      </p:sp>
    </p:spTree>
    <p:extLst>
      <p:ext uri="{BB962C8B-B14F-4D97-AF65-F5344CB8AC3E}">
        <p14:creationId xmlns:p14="http://schemas.microsoft.com/office/powerpoint/2010/main" val="2977946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in previous years, flu vaccine uptake data collections will be managed using the ImmForm website (https://portal.immform.phe.gov.uk/). UKHSA coordinates the data collection and will issue further details of the collection and guidance on the data collection process for the 2022/23 programme. This guidance will be available at: </a:t>
            </a:r>
            <a:r>
              <a:rPr lang="en-GB" sz="1200" u="sng" kern="1200" dirty="0">
                <a:solidFill>
                  <a:schemeClr val="tx1"/>
                </a:solidFill>
                <a:effectLst/>
                <a:latin typeface="+mn-lt"/>
                <a:ea typeface="ヒラギノ角ゴ Pro W3" pitchFamily="84" charset="-128"/>
                <a:cs typeface="ヒラギノ角ゴ Pro W3" pitchFamily="84" charset="-128"/>
                <a:hlinkClick r:id="rId3"/>
              </a:rPr>
              <a:t>www.gov.uk/government/collections/vaccine-uptake</a:t>
            </a:r>
            <a:r>
              <a:rPr lang="en-GB" sz="1200" kern="1200" dirty="0">
                <a:solidFill>
                  <a:schemeClr val="tx1"/>
                </a:solidFill>
                <a:effectLst/>
                <a:latin typeface="+mn-lt"/>
                <a:ea typeface="ヒラギノ角ゴ Pro W3" pitchFamily="84" charset="-128"/>
                <a:cs typeface="ヒラギノ角ゴ Pro W3" pitchFamily="84" charset="-128"/>
              </a:rPr>
              <a:t> </a:t>
            </a:r>
            <a:r>
              <a:rPr lang="en-GB" dirty="0"/>
              <a:t>which is where flu vaccine uptake data is also published. Queries concerning data collection content or process should be emailed to influenza@phe.gov.uk. Queries concerning ImmForm login details and passwords should be emailed to helpdesk@immform.org.uk.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More detail about data collection in 2022/23 is available in Appendix I of</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The national flu immunisation programme 2022/23</a:t>
            </a:r>
            <a:r>
              <a:rPr lang="en-GB" sz="1200" kern="1200" baseline="0" dirty="0">
                <a:solidFill>
                  <a:schemeClr val="tx1"/>
                </a:solidFill>
                <a:effectLst/>
                <a:latin typeface="+mn-lt"/>
                <a:ea typeface="ヒラギノ角ゴ Pro W3" pitchFamily="84" charset="-128"/>
                <a:cs typeface="ヒラギノ角ゴ Pro W3" pitchFamily="84" charset="-128"/>
              </a:rPr>
              <a:t> available at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4"/>
              </a:rPr>
              <a:t>https://www.gov.uk/government/publications/national-flu-immunisation-programme-plan</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78</a:t>
            </a:fld>
            <a:endParaRPr lang="en-US" dirty="0"/>
          </a:p>
        </p:txBody>
      </p:sp>
    </p:spTree>
    <p:extLst>
      <p:ext uri="{BB962C8B-B14F-4D97-AF65-F5344CB8AC3E}">
        <p14:creationId xmlns:p14="http://schemas.microsoft.com/office/powerpoint/2010/main" val="198242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to trainers:</a:t>
            </a:r>
          </a:p>
          <a:p>
            <a:r>
              <a:rPr lang="en-GB" dirty="0"/>
              <a:t>The content of the Best</a:t>
            </a:r>
            <a:r>
              <a:rPr lang="en-GB" baseline="0" dirty="0"/>
              <a:t> Practice Guidance for </a:t>
            </a:r>
            <a:r>
              <a:rPr lang="en-GB" sz="1200" dirty="0"/>
              <a:t>Increasing flu immunisation uptake among children is set out on the next 7 slides for those trainers who wish/are able to spend time discussing strategies</a:t>
            </a:r>
            <a:r>
              <a:rPr lang="en-GB" sz="1200" baseline="0" dirty="0"/>
              <a:t> for maximising uptake. These should be considered along with the constraints placed upon services who also need to keep patients safe from COVID-19. Trainers and all those involved in the delivery of the flu programme should regularly check the annual flu programme pages on GOV.UK for updated information on infection prevention and control measures that should be implemented in the delivery of immunisation services.</a:t>
            </a:r>
          </a:p>
          <a:p>
            <a:endParaRPr lang="en-GB" sz="1200" baseline="0" dirty="0"/>
          </a:p>
          <a:p>
            <a:r>
              <a:rPr lang="en-GB" b="0" dirty="0">
                <a:hlinkClick r:id="rId3" action="ppaction://hlinkfile"/>
              </a:rPr>
              <a:t>Flu vaccine: best practice guidance for general practice</a:t>
            </a:r>
            <a:r>
              <a:rPr lang="en-GB" b="0" dirty="0"/>
              <a:t> is available at</a:t>
            </a:r>
            <a:r>
              <a:rPr lang="en-GB" b="0" baseline="0" dirty="0"/>
              <a:t> https://assets.publishing.service.gov.uk/government/uploads/system/uploads/attachment_data/file/635595/Flu_gp_best_practice_guidance.pdf </a:t>
            </a:r>
            <a:endParaRPr lang="en-GB" b="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81</a:t>
            </a:fld>
            <a:endParaRPr lang="en-US" dirty="0"/>
          </a:p>
        </p:txBody>
      </p:sp>
    </p:spTree>
    <p:extLst>
      <p:ext uri="{BB962C8B-B14F-4D97-AF65-F5344CB8AC3E}">
        <p14:creationId xmlns:p14="http://schemas.microsoft.com/office/powerpoint/2010/main" val="3832650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84</a:t>
            </a:fld>
            <a:endParaRPr lang="en-US" dirty="0"/>
          </a:p>
        </p:txBody>
      </p:sp>
    </p:spTree>
    <p:extLst>
      <p:ext uri="{BB962C8B-B14F-4D97-AF65-F5344CB8AC3E}">
        <p14:creationId xmlns:p14="http://schemas.microsoft.com/office/powerpoint/2010/main" val="3406915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86</a:t>
            </a:fld>
            <a:endParaRPr lang="en-US" dirty="0"/>
          </a:p>
        </p:txBody>
      </p:sp>
    </p:spTree>
    <p:extLst>
      <p:ext uri="{BB962C8B-B14F-4D97-AF65-F5344CB8AC3E}">
        <p14:creationId xmlns:p14="http://schemas.microsoft.com/office/powerpoint/2010/main" val="51519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2565351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88</a:t>
            </a:fld>
            <a:endParaRPr lang="en-US" dirty="0"/>
          </a:p>
        </p:txBody>
      </p:sp>
    </p:spTree>
    <p:extLst>
      <p:ext uri="{BB962C8B-B14F-4D97-AF65-F5344CB8AC3E}">
        <p14:creationId xmlns:p14="http://schemas.microsoft.com/office/powerpoint/2010/main" val="2378709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91</a:t>
            </a:fld>
            <a:endParaRPr lang="en-US" dirty="0"/>
          </a:p>
        </p:txBody>
      </p:sp>
    </p:spTree>
    <p:extLst>
      <p:ext uri="{BB962C8B-B14F-4D97-AF65-F5344CB8AC3E}">
        <p14:creationId xmlns:p14="http://schemas.microsoft.com/office/powerpoint/2010/main" val="461104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u="none" dirty="0">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100" dirty="0"/>
              <a:t>Following a recommendation in 2012 by </a:t>
            </a:r>
            <a:r>
              <a:rPr lang="en-GB" sz="1100" dirty="0">
                <a:solidFill>
                  <a:srgbClr val="FF0000"/>
                </a:solidFill>
              </a:rPr>
              <a:t>the Joint Committee on Vaccination and Immunisation (JCVI) </a:t>
            </a:r>
            <a:r>
              <a:rPr lang="en-GB" sz="1100" dirty="0"/>
              <a:t>that the routine annual flu vaccination programme should be extended to include children, a phased introduction of this extension began in 2013. In 2013, </a:t>
            </a:r>
            <a:r>
              <a:rPr lang="en-GB" sz="1100" baseline="0" dirty="0"/>
              <a:t>flu vaccine was offered to </a:t>
            </a:r>
            <a:r>
              <a:rPr lang="en-GB" sz="1100" dirty="0"/>
              <a:t>all 2 and 3 year old children, and to 4 to 10 year olds (up</a:t>
            </a:r>
            <a:r>
              <a:rPr lang="en-GB" sz="1100" baseline="0" dirty="0"/>
              <a:t> to and including pupils in school year 6) in</a:t>
            </a:r>
            <a:r>
              <a:rPr lang="en-GB" sz="1100" dirty="0"/>
              <a:t> 7</a:t>
            </a:r>
            <a:r>
              <a:rPr lang="en-GB" sz="1100" baseline="0" dirty="0"/>
              <a:t> different geographical </a:t>
            </a:r>
            <a:r>
              <a:rPr lang="en-GB" sz="1100" dirty="0"/>
              <a:t>pilot</a:t>
            </a:r>
            <a:r>
              <a:rPr lang="en-GB" sz="1100" baseline="0" dirty="0"/>
              <a:t> areas.</a:t>
            </a:r>
            <a:r>
              <a:rPr lang="en-GB" sz="11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sz="1100" dirty="0"/>
          </a:p>
          <a:p>
            <a:r>
              <a:rPr lang="en-GB" sz="1100" dirty="0"/>
              <a:t>For the 2014 to 2015 flu season, flu vaccine was offered to all 4 year</a:t>
            </a:r>
            <a:r>
              <a:rPr lang="en-GB" sz="1100" baseline="0" dirty="0"/>
              <a:t> old children as well as to </a:t>
            </a:r>
            <a:r>
              <a:rPr lang="en-GB" sz="1100" dirty="0"/>
              <a:t>all 2 and 3 year old children.</a:t>
            </a:r>
            <a:r>
              <a:rPr lang="en-GB" sz="1100" baseline="0" dirty="0"/>
              <a:t> </a:t>
            </a:r>
            <a:r>
              <a:rPr lang="en-GB" sz="1200" b="0" i="0" u="none" strike="noStrike" kern="1200" baseline="0" dirty="0">
                <a:solidFill>
                  <a:schemeClr val="tx1"/>
                </a:solidFill>
                <a:latin typeface="+mn-lt"/>
                <a:ea typeface="ヒラギノ角ゴ Pro W3" pitchFamily="84" charset="-128"/>
              </a:rPr>
              <a:t>The </a:t>
            </a:r>
            <a:r>
              <a:rPr lang="en-GB" sz="1200" b="0" i="0" u="none" strike="noStrike" kern="1200" baseline="0" dirty="0">
                <a:solidFill>
                  <a:schemeClr val="tx1"/>
                </a:solidFill>
                <a:latin typeface="+mn-lt"/>
                <a:ea typeface="ヒラギノ角ゴ Pro W3" pitchFamily="84" charset="-128"/>
                <a:cs typeface="ヒラギノ角ゴ Pro W3" pitchFamily="84" charset="-128"/>
              </a:rPr>
              <a:t>geographical pilots of primary school aged children started in 2013 to 2014 continued and there were also several different geographical pilots in secondary school aged children in Years 7 and 8.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2015 to 2016, flu vaccine was offered to all 2, 3 and 4-year-olds, to children of school year 1 and 2 age and to all primary school-aged children in areas that participated in previous primary school pilots.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2016 to 2017, flu vaccine was offered to all 2, 3 and 4-year-olds, to children of school year 1, 2 and 3 age and to all primary school-aged children in areas that participated in previous primary school pilots.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dirty="0">
                <a:latin typeface="Arial" charset="0"/>
                <a:ea typeface="ヒラギノ角ゴ Pro W3" charset="-128"/>
                <a:cs typeface="ヒラギノ角ゴ Pro W3" charset="-128"/>
              </a:rPr>
              <a:t>In 2017 to 2018, flu vaccine was</a:t>
            </a:r>
            <a:r>
              <a:rPr lang="en-GB" sz="1200" baseline="0" dirty="0">
                <a:latin typeface="Arial" charset="0"/>
                <a:ea typeface="ヒラギノ角ゴ Pro W3" charset="-128"/>
                <a:cs typeface="ヒラギノ角ゴ Pro W3" charset="-128"/>
              </a:rPr>
              <a:t> </a:t>
            </a:r>
            <a:r>
              <a:rPr lang="en-GB" sz="1200" dirty="0">
                <a:latin typeface="Arial" charset="0"/>
                <a:ea typeface="ヒラギノ角ゴ Pro W3" charset="-128"/>
                <a:cs typeface="ヒラギノ角ゴ Pro W3" charset="-128"/>
              </a:rPr>
              <a:t>offered to all </a:t>
            </a:r>
            <a:r>
              <a:rPr lang="en-GB" sz="1200" b="0" i="0" u="none" strike="noStrike" kern="1200" baseline="0" dirty="0">
                <a:solidFill>
                  <a:schemeClr val="tx1"/>
                </a:solidFill>
                <a:latin typeface="+mn-lt"/>
                <a:ea typeface="ヒラギノ角ゴ Pro W3" pitchFamily="84" charset="-128"/>
                <a:cs typeface="ヒラギノ角ゴ Pro W3" pitchFamily="84" charset="-128"/>
              </a:rPr>
              <a:t>2, 3 and 4-year-olds, to children of school year 1, 2 , 3 and 4 age and to all primary school-aged children in areas that participated in previous primary school pilots.  This was the first flu season that </a:t>
            </a:r>
            <a:r>
              <a:rPr lang="en-GB" sz="1100" b="0" kern="1200" dirty="0">
                <a:solidFill>
                  <a:schemeClr val="tx1"/>
                </a:solidFill>
                <a:effectLst/>
                <a:latin typeface="+mn-lt"/>
                <a:ea typeface="ヒラギノ角ゴ Pro W3" pitchFamily="84" charset="-128"/>
                <a:cs typeface="ヒラギノ角ゴ Pro W3" pitchFamily="84" charset="-128"/>
              </a:rPr>
              <a:t>Reception Year children (aged 4 to 5 years) </a:t>
            </a:r>
            <a:r>
              <a:rPr lang="en-GB" sz="1100" kern="1200" dirty="0">
                <a:solidFill>
                  <a:schemeClr val="tx1"/>
                </a:solidFill>
                <a:effectLst/>
                <a:latin typeface="+mn-lt"/>
                <a:ea typeface="ヒラギノ角ゴ Pro W3" pitchFamily="84" charset="-128"/>
                <a:cs typeface="ヒラギノ角ゴ Pro W3" pitchFamily="84" charset="-128"/>
              </a:rPr>
              <a:t>were offered flu vaccination in their reception class, rather than through general practice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kern="1200" dirty="0">
                <a:solidFill>
                  <a:schemeClr val="tx1"/>
                </a:solidFill>
                <a:effectLst/>
                <a:latin typeface="+mn-lt"/>
                <a:ea typeface="ヒラギノ角ゴ Pro W3" pitchFamily="84" charset="-128"/>
                <a:cs typeface="ヒラギノ角ゴ Pro W3" pitchFamily="84" charset="-128"/>
              </a:rPr>
              <a:t>In the 2018 to 2019 flu season, flu vaccine was offered to all children aged 2 to 9 years old (but not 10 years or older) on 31 August 2018 and to all primary school-aged children in former primary school pilot areas.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kern="1200" dirty="0">
                <a:solidFill>
                  <a:schemeClr val="tx1"/>
                </a:solidFill>
                <a:effectLst/>
                <a:latin typeface="+mn-lt"/>
                <a:ea typeface="ヒラギノ角ゴ Pro W3" pitchFamily="84" charset="-128"/>
                <a:cs typeface="ヒラギノ角ゴ Pro W3" pitchFamily="84" charset="-128"/>
              </a:rPr>
              <a:t>In the 2019 2020 flu season, flu vaccine was offered to all children aged 2 to 10 years (but not 11 years or older) on 31 August 2019.  It should also be offered to children from 6 months of age in clinical risk groups.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During the 2020 to 2021 season, the national programme was extended to include children of Year 7 (aged 11 rising to 12 years old)</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 the 2021 to 2022 flu season, in addition to 2 and 3 year olds and primary school aged children, </a:t>
            </a:r>
            <a:r>
              <a:rPr lang="en-GB" sz="1200" b="0" kern="1200" dirty="0">
                <a:solidFill>
                  <a:schemeClr val="tx1"/>
                </a:solidFill>
                <a:effectLst/>
                <a:latin typeface="+mn-lt"/>
                <a:ea typeface="ヒラギノ角ゴ Pro W3" pitchFamily="84" charset="-128"/>
                <a:cs typeface="ヒラギノ角ゴ Pro W3" pitchFamily="84" charset="-128"/>
              </a:rPr>
              <a:t>children in School Year 7 to 11 in secondary school were also offered the vaccine.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504190" lvl="0" indent="0">
              <a:lnSpc>
                <a:spcPts val="1600"/>
              </a:lnSpc>
              <a:buClr>
                <a:srgbClr val="007C91"/>
              </a:buClr>
              <a:buFont typeface="Symbol" panose="05050102010706020507" pitchFamily="18" charset="2"/>
              <a:buNone/>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For the 2022 to 2023 flu season, </a:t>
            </a:r>
            <a:r>
              <a:rPr lang="en-GB" sz="1200" kern="1200" dirty="0">
                <a:solidFill>
                  <a:schemeClr val="tx1"/>
                </a:solidFill>
                <a:effectLst/>
                <a:latin typeface="+mn-lt"/>
                <a:ea typeface="+mn-ea"/>
                <a:cs typeface="+mn-cs"/>
              </a:rPr>
              <a:t>flu vaccine will be offered to all children aged 2 or 3 years on 31 August 2022, to all primary school aged children (from Reception to Year 6) then to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secondary school-aged children (focusing on Years 7, 8 and 9  following the primary school vaccination visits with any remaining vaccine being offered to Years 10 and 11, subject to vaccine availability later still in the season). Vaccine will also be offered to those aged 50 to 64 years old not in clinical risk groups (including those who turn 50 by 31 March 2023). Providers are asked not to start vaccinating this age group until mid-October 2022 to enable prioritisation of those with clinical risks and in the older age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dirty="0"/>
          </a:p>
        </p:txBody>
      </p:sp>
    </p:spTree>
    <p:extLst>
      <p:ext uri="{BB962C8B-B14F-4D97-AF65-F5344CB8AC3E}">
        <p14:creationId xmlns:p14="http://schemas.microsoft.com/office/powerpoint/2010/main" val="18395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dirty="0"/>
              <a:t>Schematic model of a flu A virus.</a:t>
            </a:r>
          </a:p>
          <a:p>
            <a:pPr eaLnBrk="1" hangingPunct="1">
              <a:spcBef>
                <a:spcPct val="0"/>
              </a:spcBef>
            </a:pPr>
            <a:endParaRPr lang="en-GB" dirty="0"/>
          </a:p>
          <a:p>
            <a:pPr eaLnBrk="1" hangingPunct="1">
              <a:spcBef>
                <a:spcPct val="0"/>
              </a:spcBef>
            </a:pPr>
            <a:r>
              <a:rPr lang="en-GB" dirty="0"/>
              <a:t>There are 2 antigens on the surface, as illustrated.</a:t>
            </a:r>
          </a:p>
          <a:p>
            <a:pPr eaLnBrk="1" hangingPunct="1">
              <a:spcBef>
                <a:spcPct val="0"/>
              </a:spcBef>
            </a:pPr>
            <a:endParaRPr lang="en-GB" dirty="0"/>
          </a:p>
          <a:p>
            <a:pPr eaLnBrk="1" hangingPunct="1">
              <a:spcBef>
                <a:spcPct val="0"/>
              </a:spcBef>
            </a:pPr>
            <a:r>
              <a:rPr lang="en-GB" dirty="0"/>
              <a:t>The role of the H antigen is to bind to the cells of the host.</a:t>
            </a:r>
            <a:r>
              <a:rPr lang="en-GB" baseline="0" dirty="0"/>
              <a:t> T</a:t>
            </a:r>
            <a:r>
              <a:rPr lang="en-GB" dirty="0"/>
              <a:t>here are 18 different types of H.</a:t>
            </a:r>
          </a:p>
          <a:p>
            <a:pPr eaLnBrk="1" hangingPunct="1">
              <a:spcBef>
                <a:spcPct val="0"/>
              </a:spcBef>
            </a:pPr>
            <a:endParaRPr lang="en-GB" dirty="0"/>
          </a:p>
          <a:p>
            <a:pPr eaLnBrk="1" hangingPunct="1">
              <a:spcBef>
                <a:spcPct val="0"/>
              </a:spcBef>
            </a:pPr>
            <a:r>
              <a:rPr lang="en-GB" dirty="0"/>
              <a:t>The role of the N antigen is to release the virus from the cell surface.</a:t>
            </a:r>
            <a:r>
              <a:rPr lang="en-GB" baseline="0" dirty="0"/>
              <a:t> T</a:t>
            </a:r>
            <a:r>
              <a:rPr lang="en-GB" dirty="0"/>
              <a:t>here are 11</a:t>
            </a:r>
            <a:r>
              <a:rPr lang="en-GB" baseline="0" dirty="0"/>
              <a:t> </a:t>
            </a:r>
            <a:r>
              <a:rPr lang="en-GB" dirty="0"/>
              <a:t>different types of N.</a:t>
            </a:r>
          </a:p>
          <a:p>
            <a:pPr eaLnBrk="1" hangingPunct="1">
              <a:spcBef>
                <a:spcPct val="0"/>
              </a:spcBef>
            </a:pPr>
            <a:endParaRPr lang="en-GB" dirty="0"/>
          </a:p>
          <a:p>
            <a:pPr eaLnBrk="1" hangingPunct="1">
              <a:spcBef>
                <a:spcPct val="0"/>
              </a:spcBef>
            </a:pPr>
            <a:r>
              <a:rPr lang="en-GB" dirty="0"/>
              <a:t>The different types of H and N are identified by numbers, hence H1N1</a:t>
            </a:r>
            <a:r>
              <a:rPr lang="en-GB" baseline="0" dirty="0"/>
              <a:t> or H3N2 </a:t>
            </a:r>
            <a:r>
              <a:rPr lang="en-GB" dirty="0"/>
              <a:t>for example.</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314036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6 to 8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r>
              <a:rPr lang="en-GB" sz="1200" kern="1200" dirty="0">
                <a:solidFill>
                  <a:schemeClr val="tx1"/>
                </a:solidFill>
                <a:effectLst/>
                <a:latin typeface="+mn-lt"/>
                <a:ea typeface="ヒラギノ角ゴ Pro W3" pitchFamily="84" charset="-128"/>
                <a:cs typeface="ヒラギノ角ゴ Pro W3" pitchFamily="84" charset="-128"/>
              </a:rPr>
              <a:t>In previous years, most influenza vaccines were trivalent, containing 2 subtypes of influenza A and one B virus</a:t>
            </a:r>
            <a:r>
              <a:rPr lang="en-GB" sz="1200" kern="1200" baseline="0" dirty="0">
                <a:solidFill>
                  <a:schemeClr val="tx1"/>
                </a:solidFill>
                <a:effectLst/>
                <a:latin typeface="+mn-lt"/>
                <a:ea typeface="ヒラギノ角ゴ Pro W3" pitchFamily="84" charset="-128"/>
                <a:cs typeface="ヒラギノ角ゴ Pro W3" pitchFamily="84" charset="-128"/>
              </a:rPr>
              <a:t> but q</a:t>
            </a:r>
            <a:r>
              <a:rPr lang="en-GB" sz="1200" kern="1200" dirty="0">
                <a:solidFill>
                  <a:schemeClr val="tx1"/>
                </a:solidFill>
                <a:effectLst/>
                <a:latin typeface="+mn-lt"/>
                <a:ea typeface="ヒラギノ角ゴ Pro W3" pitchFamily="84" charset="-128"/>
                <a:cs typeface="ヒラギノ角ゴ Pro W3" pitchFamily="84" charset="-128"/>
              </a:rPr>
              <a:t>uadrivalent vaccines with an additional B virus have been developed in recent years. The first authorised quadrivalent flu vaccine was</a:t>
            </a:r>
            <a:r>
              <a:rPr lang="en-GB" sz="1200" kern="1200" baseline="0" dirty="0">
                <a:solidFill>
                  <a:schemeClr val="tx1"/>
                </a:solidFill>
                <a:effectLst/>
                <a:latin typeface="+mn-lt"/>
                <a:ea typeface="ヒラギノ角ゴ Pro W3" pitchFamily="84" charset="-128"/>
                <a:cs typeface="ヒラギノ角ゴ Pro W3" pitchFamily="84" charset="-128"/>
              </a:rPr>
              <a:t> made </a:t>
            </a:r>
            <a:r>
              <a:rPr lang="en-GB" sz="1200" kern="1200" dirty="0">
                <a:solidFill>
                  <a:schemeClr val="tx1"/>
                </a:solidFill>
                <a:effectLst/>
                <a:latin typeface="+mn-lt"/>
                <a:ea typeface="ヒラギノ角ゴ Pro W3" pitchFamily="84" charset="-128"/>
                <a:cs typeface="ヒラギノ角ゴ Pro W3" pitchFamily="84" charset="-128"/>
              </a:rPr>
              <a:t>available for use in the UK in 2013. The use of quadrivalent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flu vaccines containing a B strain from each of the 2 B strain lineages should improve the matching of the vaccine to the circulating B strain(s).</a:t>
            </a:r>
            <a:endParaRPr lang="en-GB" dirty="0"/>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pPr/>
              <a:t>12</a:t>
            </a:fld>
            <a:endParaRPr lang="en-GB" dirty="0"/>
          </a:p>
        </p:txBody>
      </p:sp>
      <p:sp>
        <p:nvSpPr>
          <p:cNvPr id="819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Serological studies in healthcare professionals have shown that approximately 30 to 50% of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infections can be asymptomatic</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but the proportion of flu infections that are asymptomatic may vary depending on the characteristics of the influenza strain.</a:t>
            </a:r>
          </a:p>
          <a:p>
            <a:pPr eaLnBrk="1" hangingPunct="1">
              <a:spcBef>
                <a:spcPct val="0"/>
              </a:spcBef>
            </a:pPr>
            <a:endParaRPr lang="en-GB" dirty="0"/>
          </a:p>
          <a:p>
            <a:pPr eaLnBrk="1" hangingPunct="1">
              <a:spcBef>
                <a:spcPct val="0"/>
              </a:spcBef>
            </a:pPr>
            <a:r>
              <a:rPr lang="en-GB" dirty="0"/>
              <a:t>In healthy individuals,</a:t>
            </a:r>
            <a:r>
              <a:rPr lang="en-GB" baseline="0" dirty="0"/>
              <a:t> flu </a:t>
            </a:r>
            <a:r>
              <a:rPr lang="en-GB" dirty="0"/>
              <a:t>is usually unpleasant but self-limiting with recovery within 5-7 days.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347699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risk of serious illness from flu is higher among children under 6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dirty="0">
                <a:solidFill>
                  <a:schemeClr val="tx1"/>
                </a:solidFill>
                <a:effectLst/>
                <a:latin typeface="+mn-lt"/>
                <a:ea typeface="ヒラギノ角ゴ Pro W3" pitchFamily="84" charset="-128"/>
                <a:cs typeface="ヒラギノ角ゴ Pro W3" pitchFamily="84" charset="-128"/>
              </a:rPr>
              <a:t>. </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284790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The national flu immunisation programme 2022 to 2023</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The national flu immunisation programme 2022 to 2023</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The national flu immunisation programme 2022 to 2023</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The national flu immunisation programme 2022 to 2023</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The national flu immunisation programme 2022 to 2023</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ov.uk/government/publications/flu-vaccinations-for-people-with-learning-disabilities/flu-vaccinations-supporting-people-with-learning-disabilit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v.uk/government/collections/annual-flu-programme"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v.uk/government/collections/immunisation-against-infectious-disease-the-green-book" TargetMode="External"/><Relationship Id="rId5" Type="http://schemas.openxmlformats.org/officeDocument/2006/relationships/hyperlink" Target="http://www.gov.uk/government/collections/annual-flu-programme#2022-to-2023-flu-season" TargetMode="External"/><Relationship Id="rId4" Type="http://schemas.openxmlformats.org/officeDocument/2006/relationships/hyperlink" Target="https://www.gov.uk/government/publications/national-flu-immunisation-programme-plan/statement-of-amendments-to-annual-flu-letter-21-july-202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ngland.nhs.uk/increasing-health-and-social-care-worker-flu-vaccina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ssets.publishing.service.gov.uk/government/uploads/system/uploads/attachment_data/file/1081646/Tripartite_annual_flu_letter_2022_to_2023_V2.pdf" TargetMode="External"/><Relationship Id="rId4" Type="http://schemas.openxmlformats.org/officeDocument/2006/relationships/hyperlink" Target="http://campaignresources.phe.gov.uk/resources/campaign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gov.uk/government/publications/influenza-vaccines-marketed-in-the-uk"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gov.uk/government/collections/immunisation-patient-group-direction-pgd"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learn.nes.nhs.scot/63183/immunisation/seasonal-flu/administration-of-fluenz-tetra-video"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ur01.safelinks.protection.outlook.com/?url=http%3A%2F%2Fwww.mhra.gov.uk%2Fyellowcard&amp;data=05%7C01%7CLaura.Craig%40ukhsa.gov.uk%7Cdb63c5ee1f9c401beb7708da4fadb15f%7Cee4e14994a354b2ead475f3cf9de8666%7C0%7C0%7C637909904678637380%7CUnknown%7CTWFpbGZsb3d8eyJWIjoiMC4wLjAwMDAiLCJQIjoiV2luMzIiLCJBTiI6Ik1haWwiLCJXVCI6Mn0%3D%7C3000%7C%7C%7C&amp;sdata=oYmr2eIx3BQbszeP%2FHezcEyE9KE82ONC00yAiygvboc%3D&amp;reserved=0"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immform.phe.gov.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gov.uk/government/collections/vaccine-uptake"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immform.dh.gov.uk/"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www.medicines.org.uk/emc/" TargetMode="External"/><Relationship Id="rId3" Type="http://schemas.openxmlformats.org/officeDocument/2006/relationships/hyperlink" Target="http://www.gov.uk/government/collections/immunisation-against-infectious-disease-the-green-book" TargetMode="External"/><Relationship Id="rId7" Type="http://schemas.openxmlformats.org/officeDocument/2006/relationships/hyperlink" Target="https://learn.nes.nhs.scot/63183/immunisation/seasonal-flu/administration-of-fluenz-tetra-video" TargetMode="External"/><Relationship Id="rId2" Type="http://schemas.openxmlformats.org/officeDocument/2006/relationships/hyperlink" Target="http://www.gov.uk/government/publications/national-flu-immunisation-programme-plan" TargetMode="External"/><Relationship Id="rId1" Type="http://schemas.openxmlformats.org/officeDocument/2006/relationships/slideLayout" Target="../slideLayouts/slideLayout2.xml"/><Relationship Id="rId6" Type="http://schemas.openxmlformats.org/officeDocument/2006/relationships/hyperlink" Target="http://www.gov.uk/government/collections/immunisation-patient-group-direction-pgd" TargetMode="External"/><Relationship Id="rId5" Type="http://schemas.openxmlformats.org/officeDocument/2006/relationships/hyperlink" Target="https://www.e-lfh.org.uk/programmes/flu-immunisation/" TargetMode="External"/><Relationship Id="rId10" Type="http://schemas.openxmlformats.org/officeDocument/2006/relationships/hyperlink" Target="https://campaignresources.phe.gov.uk/resources/campaigns/92-healthcare-workers-flu-immunisation-/resources" TargetMode="External"/><Relationship Id="rId4" Type="http://schemas.openxmlformats.org/officeDocument/2006/relationships/hyperlink" Target="http://www.gov.uk/government/collections/annual-flu-programme" TargetMode="External"/><Relationship Id="rId9" Type="http://schemas.openxmlformats.org/officeDocument/2006/relationships/hyperlink" Target="http://www.gov.uk/government/collections/annual-flu-programme#2022-to-2023-flu-season"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gov.uk/government/publications/flu-vaccination-in-schools" TargetMode="External"/><Relationship Id="rId7"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gov.uk/government/organisations/public-health-england/series/annual-flu-programme" TargetMode="External"/><Relationship Id="rId4" Type="http://schemas.openxmlformats.org/officeDocument/2006/relationships/hyperlink" Target="http://www.gov.uk/government/publications/flu-immunisation-toolkit-for-programme-extension-to-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ea typeface="ヒラギノ角ゴ Pro W3" charset="-128"/>
                <a:cs typeface="ヒラギノ角ゴ Pro W3" charset="-128"/>
              </a:rPr>
              <a:t>The national flu immunisation programme 2022 to 2023</a:t>
            </a:r>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200" dirty="0">
                <a:solidFill>
                  <a:srgbClr val="FFFFFF"/>
                </a:solidFill>
                <a:ea typeface="ヒラギノ角ゴ Pro W3" charset="-128"/>
                <a:cs typeface="ヒラギノ角ゴ Pro W3" charset="-128"/>
              </a:rPr>
              <a:t>Training for healthcare practitioners</a:t>
            </a: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3578-5FD8-44D2-A718-DB0EC44592F5}"/>
              </a:ext>
            </a:extLst>
          </p:cNvPr>
          <p:cNvSpPr>
            <a:spLocks noGrp="1"/>
          </p:cNvSpPr>
          <p:nvPr>
            <p:ph type="title"/>
          </p:nvPr>
        </p:nvSpPr>
        <p:spPr>
          <a:xfrm>
            <a:off x="423514" y="338040"/>
            <a:ext cx="3905892" cy="697662"/>
          </a:xfrm>
        </p:spPr>
        <p:txBody>
          <a:bodyPr/>
          <a:lstStyle/>
          <a:p>
            <a:r>
              <a:rPr lang="en-GB" dirty="0">
                <a:latin typeface="Arial" charset="0"/>
                <a:ea typeface="ヒラギノ角ゴ Pro W3" charset="-128"/>
                <a:cs typeface="ヒラギノ角ゴ Pro W3" charset="-128"/>
              </a:rPr>
              <a:t>Influenza viruses</a:t>
            </a:r>
            <a:endParaRPr lang="en-GB" dirty="0"/>
          </a:p>
        </p:txBody>
      </p:sp>
      <p:sp>
        <p:nvSpPr>
          <p:cNvPr id="3" name="Content Placeholder 2">
            <a:extLst>
              <a:ext uri="{FF2B5EF4-FFF2-40B4-BE49-F238E27FC236}">
                <a16:creationId xmlns:a16="http://schemas.microsoft.com/office/drawing/2014/main" id="{68E07704-094B-4F8E-B4E5-AC293AC465DD}"/>
              </a:ext>
            </a:extLst>
          </p:cNvPr>
          <p:cNvSpPr>
            <a:spLocks noGrp="1"/>
          </p:cNvSpPr>
          <p:nvPr>
            <p:ph idx="1"/>
          </p:nvPr>
        </p:nvSpPr>
        <p:spPr/>
        <p:txBody>
          <a:bodyPr>
            <a:normAutofit lnSpcReduction="10000"/>
          </a:bodyPr>
          <a:lstStyle/>
          <a:p>
            <a:pPr marL="0" indent="0">
              <a:buNone/>
            </a:pPr>
            <a:r>
              <a:rPr lang="en-GB" dirty="0"/>
              <a:t>A viruses</a:t>
            </a:r>
          </a:p>
          <a:p>
            <a:r>
              <a:rPr lang="en-GB" dirty="0"/>
              <a:t>cause outbreaks most years and are the usual cause of epidemics and pandemics</a:t>
            </a:r>
          </a:p>
          <a:p>
            <a:r>
              <a:rPr lang="en-GB" dirty="0"/>
              <a:t>live and multiply in many different animals and may spread between them</a:t>
            </a:r>
          </a:p>
          <a:p>
            <a:r>
              <a:rPr lang="en-GB" dirty="0"/>
              <a:t>birds, particularly wildfowl, are the main animal reservoir </a:t>
            </a:r>
          </a:p>
          <a:p>
            <a:endParaRPr lang="en-GB" dirty="0"/>
          </a:p>
          <a:p>
            <a:pPr marL="0" indent="0">
              <a:buNone/>
            </a:pPr>
            <a:r>
              <a:rPr lang="en-GB" dirty="0"/>
              <a:t>B viruses</a:t>
            </a:r>
          </a:p>
          <a:p>
            <a:r>
              <a:rPr lang="en-GB" dirty="0"/>
              <a:t>tend to cause less severe disease and smaller outbreaks</a:t>
            </a:r>
          </a:p>
          <a:p>
            <a:r>
              <a:rPr lang="en-GB" dirty="0"/>
              <a:t>predominantly found in humans</a:t>
            </a:r>
          </a:p>
          <a:p>
            <a:r>
              <a:rPr lang="en-GB" dirty="0"/>
              <a:t>burden of disease mostly in children</a:t>
            </a:r>
          </a:p>
        </p:txBody>
      </p:sp>
      <p:sp>
        <p:nvSpPr>
          <p:cNvPr id="7" name="Slide Number Placeholder 6">
            <a:extLst>
              <a:ext uri="{FF2B5EF4-FFF2-40B4-BE49-F238E27FC236}">
                <a16:creationId xmlns:a16="http://schemas.microsoft.com/office/drawing/2014/main" id="{9FF1BCCB-6866-4E19-ABF1-B6043677441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
        <p:nvSpPr>
          <p:cNvPr id="9" name="Footer Placeholder 8">
            <a:extLst>
              <a:ext uri="{FF2B5EF4-FFF2-40B4-BE49-F238E27FC236}">
                <a16:creationId xmlns:a16="http://schemas.microsoft.com/office/drawing/2014/main" id="{8B198189-1F89-458B-8C26-BBAAA106D2F1}"/>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33417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55" y="375365"/>
            <a:ext cx="2655590" cy="679000"/>
          </a:xfrm>
        </p:spPr>
        <p:txBody>
          <a:bodyPr>
            <a:normAutofit/>
          </a:bodyPr>
          <a:lstStyle/>
          <a:p>
            <a:r>
              <a:rPr lang="en-GB" dirty="0"/>
              <a:t>Flu A virus</a:t>
            </a:r>
          </a:p>
        </p:txBody>
      </p:sp>
      <p:pic>
        <p:nvPicPr>
          <p:cNvPr id="6" name="Picture 9" descr="virus"/>
          <p:cNvPicPr>
            <a:picLocks noGrp="1" noChangeAspect="1" noChangeArrowheads="1"/>
          </p:cNvPicPr>
          <p:nvPr>
            <p:ph idx="1"/>
          </p:nvPr>
        </p:nvPicPr>
        <p:blipFill>
          <a:blip r:embed="rId3" cstate="print"/>
          <a:srcRect/>
          <a:stretch>
            <a:fillRect/>
          </a:stretch>
        </p:blipFill>
        <p:spPr bwMode="auto">
          <a:xfrm>
            <a:off x="5588006" y="1601899"/>
            <a:ext cx="4494009" cy="3366169"/>
          </a:xfrm>
          <a:prstGeom prst="rect">
            <a:avLst/>
          </a:prstGeom>
          <a:noFill/>
          <a:ln w="9525">
            <a:noFill/>
            <a:miter lim="800000"/>
            <a:headEnd/>
            <a:tailEnd/>
          </a:ln>
        </p:spPr>
      </p:pic>
      <p:sp>
        <p:nvSpPr>
          <p:cNvPr id="7" name="Rectangle 8"/>
          <p:cNvSpPr>
            <a:spLocks noChangeArrowheads="1"/>
          </p:cNvSpPr>
          <p:nvPr/>
        </p:nvSpPr>
        <p:spPr bwMode="auto">
          <a:xfrm>
            <a:off x="516022" y="4817513"/>
            <a:ext cx="8244408" cy="1323439"/>
          </a:xfrm>
          <a:prstGeom prst="rect">
            <a:avLst/>
          </a:prstGeom>
          <a:noFill/>
          <a:ln w="9525">
            <a:noFill/>
            <a:miter lim="800000"/>
            <a:headEnd/>
            <a:tailEnd/>
          </a:ln>
        </p:spPr>
        <p:txBody>
          <a:bodyPr wrap="square" anchor="ctr">
            <a:prstTxWarp prst="textNoShape">
              <a:avLst/>
            </a:prstTxWarp>
            <a:spAutoFit/>
          </a:bodyPr>
          <a:lstStyle/>
          <a:p>
            <a:r>
              <a:rPr lang="en-GB" sz="1600" dirty="0"/>
              <a:t>The role of </a:t>
            </a:r>
            <a:r>
              <a:rPr lang="en-US" sz="1600" dirty="0"/>
              <a:t>haemagglutinin </a:t>
            </a:r>
            <a:r>
              <a:rPr lang="en-GB" sz="1600" dirty="0"/>
              <a:t>is to bind to the cells of the infected person</a:t>
            </a:r>
          </a:p>
          <a:p>
            <a:r>
              <a:rPr lang="en-GB" sz="1600" dirty="0"/>
              <a:t>The role of </a:t>
            </a:r>
            <a:r>
              <a:rPr lang="en-US" sz="1600" dirty="0"/>
              <a:t>neuraminidase </a:t>
            </a:r>
            <a:r>
              <a:rPr lang="en-GB" sz="1600" dirty="0"/>
              <a:t>is to release the virus from the cell surface</a:t>
            </a:r>
          </a:p>
          <a:p>
            <a:endParaRPr lang="en-GB" sz="1600" dirty="0"/>
          </a:p>
          <a:p>
            <a:r>
              <a:rPr lang="en-GB" sz="1600" dirty="0"/>
              <a:t>The different types of H and N are identified by numbers, hence H1N1 or H3N2 for example</a:t>
            </a:r>
          </a:p>
        </p:txBody>
      </p:sp>
      <p:sp>
        <p:nvSpPr>
          <p:cNvPr id="8" name="Rectangle 3"/>
          <p:cNvSpPr txBox="1">
            <a:spLocks noChangeArrowheads="1"/>
          </p:cNvSpPr>
          <p:nvPr/>
        </p:nvSpPr>
        <p:spPr bwMode="auto">
          <a:xfrm>
            <a:off x="2332557" y="2751432"/>
            <a:ext cx="5711666" cy="1224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1" dirty="0">
                <a:latin typeface="Arial" charset="0"/>
                <a:ea typeface="ヒラギノ角ゴ Pro W3" charset="-128"/>
                <a:cs typeface="ヒラギノ角ゴ Pro W3" charset="-128"/>
              </a:rPr>
              <a:t>Two surface antigens:</a:t>
            </a:r>
          </a:p>
          <a:p>
            <a:pPr marL="0" indent="266700">
              <a:buFont typeface="Arial" pitchFamily="34" charset="0"/>
              <a:buChar char="•"/>
            </a:pPr>
            <a:r>
              <a:rPr lang="en-US" sz="1600" dirty="0">
                <a:latin typeface="Arial" charset="0"/>
                <a:ea typeface="ヒラギノ角ゴ Pro W3" charset="-128"/>
                <a:cs typeface="ヒラギノ角ゴ Pro W3" charset="-128"/>
              </a:rPr>
              <a:t>Haemagglutinin (H) (blue)</a:t>
            </a:r>
          </a:p>
          <a:p>
            <a:pPr marL="0" indent="266700">
              <a:buFont typeface="Arial" pitchFamily="34" charset="0"/>
              <a:buChar char="•"/>
            </a:pPr>
            <a:r>
              <a:rPr lang="en-US" sz="1600" dirty="0">
                <a:latin typeface="Arial" charset="0"/>
                <a:ea typeface="ヒラギノ角ゴ Pro W3" charset="-128"/>
                <a:cs typeface="ヒラギノ角ゴ Pro W3" charset="-128"/>
              </a:rPr>
              <a:t>Neuraminidase (N) (red)</a:t>
            </a:r>
          </a:p>
          <a:p>
            <a:pPr marL="0" indent="0"/>
            <a:br>
              <a:rPr lang="en-US" sz="1600" dirty="0">
                <a:latin typeface="Arial" charset="0"/>
                <a:ea typeface="ヒラギノ角ゴ Pro W3" charset="-128"/>
                <a:cs typeface="ヒラギノ角ゴ Pro W3" charset="-128"/>
              </a:rPr>
            </a:br>
            <a:endParaRPr lang="en-GB" sz="1600" dirty="0">
              <a:latin typeface="Arial" charset="0"/>
              <a:ea typeface="ヒラギノ角ゴ Pro W3" charset="-128"/>
              <a:cs typeface="ヒラギノ角ゴ Pro W3" charset="-128"/>
            </a:endParaRPr>
          </a:p>
        </p:txBody>
      </p:sp>
      <p:sp>
        <p:nvSpPr>
          <p:cNvPr id="9" name="Line 10"/>
          <p:cNvSpPr>
            <a:spLocks noChangeShapeType="1"/>
          </p:cNvSpPr>
          <p:nvPr/>
        </p:nvSpPr>
        <p:spPr bwMode="auto">
          <a:xfrm flipV="1">
            <a:off x="5006340" y="3111977"/>
            <a:ext cx="2659935" cy="167260"/>
          </a:xfrm>
          <a:prstGeom prst="line">
            <a:avLst/>
          </a:prstGeom>
          <a:noFill/>
          <a:ln w="57150">
            <a:solidFill>
              <a:schemeClr val="accent2"/>
            </a:solidFill>
            <a:round/>
            <a:headEnd/>
            <a:tailEnd type="triangle" w="lg" len="lg"/>
          </a:ln>
        </p:spPr>
        <p:txBody>
          <a:bodyPr>
            <a:prstTxWarp prst="textNoShape">
              <a:avLst/>
            </a:prstTxWarp>
          </a:bodyPr>
          <a:lstStyle/>
          <a:p>
            <a:endParaRPr lang="en-US" dirty="0"/>
          </a:p>
        </p:txBody>
      </p:sp>
      <p:sp>
        <p:nvSpPr>
          <p:cNvPr id="10" name="Line 11"/>
          <p:cNvSpPr>
            <a:spLocks noChangeShapeType="1"/>
          </p:cNvSpPr>
          <p:nvPr/>
        </p:nvSpPr>
        <p:spPr bwMode="auto">
          <a:xfrm flipV="1">
            <a:off x="5006340" y="3703522"/>
            <a:ext cx="2659935" cy="25465"/>
          </a:xfrm>
          <a:prstGeom prst="line">
            <a:avLst/>
          </a:prstGeom>
          <a:noFill/>
          <a:ln w="57150">
            <a:solidFill>
              <a:srgbClr val="FF3E09"/>
            </a:solidFill>
            <a:round/>
            <a:headEnd/>
            <a:tailEnd type="triangle" w="lg" len="lg"/>
          </a:ln>
        </p:spPr>
        <p:txBody>
          <a:bodyPr>
            <a:prstTxWarp prst="textNoShape">
              <a:avLst/>
            </a:prstTxWarp>
          </a:bodyPr>
          <a:lstStyle/>
          <a:p>
            <a:endParaRPr lang="en-US" dirty="0"/>
          </a:p>
        </p:txBody>
      </p:sp>
      <p:sp>
        <p:nvSpPr>
          <p:cNvPr id="11" name="TextBox 7"/>
          <p:cNvSpPr txBox="1">
            <a:spLocks noChangeArrowheads="1"/>
          </p:cNvSpPr>
          <p:nvPr/>
        </p:nvSpPr>
        <p:spPr bwMode="auto">
          <a:xfrm>
            <a:off x="516022" y="2031895"/>
            <a:ext cx="4715880" cy="584775"/>
          </a:xfrm>
          <a:prstGeom prst="rect">
            <a:avLst/>
          </a:prstGeom>
          <a:noFill/>
          <a:ln w="9525">
            <a:noFill/>
            <a:miter lim="800000"/>
            <a:headEnd/>
            <a:tailEnd/>
          </a:ln>
        </p:spPr>
        <p:txBody>
          <a:bodyPr wrap="square">
            <a:prstTxWarp prst="textNoShape">
              <a:avLst/>
            </a:prstTxWarp>
            <a:spAutoFit/>
          </a:bodyPr>
          <a:lstStyle/>
          <a:p>
            <a:r>
              <a:rPr lang="en-GB" sz="1600" b="1" dirty="0"/>
              <a:t>Genetic material (RNA) in the centre</a:t>
            </a:r>
          </a:p>
          <a:p>
            <a:endParaRPr lang="en-GB" sz="1600" dirty="0"/>
          </a:p>
        </p:txBody>
      </p:sp>
      <p:sp>
        <p:nvSpPr>
          <p:cNvPr id="12" name="TextBox 11"/>
          <p:cNvSpPr txBox="1"/>
          <p:nvPr/>
        </p:nvSpPr>
        <p:spPr>
          <a:xfrm>
            <a:off x="516023" y="4012318"/>
            <a:ext cx="3633068" cy="584775"/>
          </a:xfrm>
          <a:prstGeom prst="rect">
            <a:avLst/>
          </a:prstGeom>
          <a:noFill/>
        </p:spPr>
        <p:txBody>
          <a:bodyPr wrap="square" rtlCol="0">
            <a:spAutoFit/>
          </a:bodyPr>
          <a:lstStyle/>
          <a:p>
            <a:r>
              <a:rPr lang="en-GB" sz="1600" dirty="0"/>
              <a:t>There are 18 different types of H and 11 different types of N</a:t>
            </a:r>
          </a:p>
        </p:txBody>
      </p:sp>
      <p:sp>
        <p:nvSpPr>
          <p:cNvPr id="14" name="Footer Placeholder 4">
            <a:extLst>
              <a:ext uri="{FF2B5EF4-FFF2-40B4-BE49-F238E27FC236}">
                <a16:creationId xmlns:a16="http://schemas.microsoft.com/office/drawing/2014/main" id="{BC87DAEB-0A98-4478-961D-15F9226DAB64}"/>
              </a:ext>
            </a:extLst>
          </p:cNvPr>
          <p:cNvSpPr txBox="1">
            <a:spLocks/>
          </p:cNvSpPr>
          <p:nvPr/>
        </p:nvSpPr>
        <p:spPr>
          <a:xfrm>
            <a:off x="1156202" y="6422467"/>
            <a:ext cx="8064375" cy="39636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sz="1400" dirty="0">
                <a:solidFill>
                  <a:prstClr val="white"/>
                </a:solidFill>
              </a:rPr>
              <a:t>The national flu immunisation programme 2021 to 2022</a:t>
            </a:r>
            <a:endParaRPr lang="en-US" sz="1400" dirty="0">
              <a:solidFill>
                <a:prstClr val="white"/>
              </a:solidFill>
            </a:endParaRPr>
          </a:p>
        </p:txBody>
      </p:sp>
      <p:sp>
        <p:nvSpPr>
          <p:cNvPr id="5" name="Slide Number Placeholder 4">
            <a:extLst>
              <a:ext uri="{FF2B5EF4-FFF2-40B4-BE49-F238E27FC236}">
                <a16:creationId xmlns:a16="http://schemas.microsoft.com/office/drawing/2014/main" id="{97F8F485-76EA-4CD0-B789-E9DA9C7A4FDD}"/>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
        <p:nvSpPr>
          <p:cNvPr id="15" name="Footer Placeholder 14">
            <a:extLst>
              <a:ext uri="{FF2B5EF4-FFF2-40B4-BE49-F238E27FC236}">
                <a16:creationId xmlns:a16="http://schemas.microsoft.com/office/drawing/2014/main" id="{E5EE59D5-9B3E-4458-8789-273C5EFFA73A}"/>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0842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85734" y="444627"/>
            <a:ext cx="9719366" cy="576064"/>
          </a:xfrm>
        </p:spPr>
        <p:txBody>
          <a:bodyPr wrap="square" numCol="1" compatLnSpc="1">
            <a:prstTxWarp prst="textNoShape">
              <a:avLst/>
            </a:prstTxWarp>
            <a:normAutofit/>
          </a:bodyPr>
          <a:lstStyle/>
          <a:p>
            <a:r>
              <a:rPr lang="en-GB" sz="3200" dirty="0">
                <a:latin typeface="Arial" charset="0"/>
                <a:ea typeface="ヒラギノ角ゴ Pro W3" charset="-128"/>
                <a:cs typeface="ヒラギノ角ゴ Pro W3" charset="-128"/>
              </a:rPr>
              <a:t>Genetic changes in the flu virus – what this means</a:t>
            </a:r>
          </a:p>
        </p:txBody>
      </p:sp>
      <p:sp>
        <p:nvSpPr>
          <p:cNvPr id="24579" name="Content Placeholder 2"/>
          <p:cNvSpPr>
            <a:spLocks noGrp="1"/>
          </p:cNvSpPr>
          <p:nvPr>
            <p:ph idx="1"/>
          </p:nvPr>
        </p:nvSpPr>
        <p:spPr>
          <a:xfrm>
            <a:off x="606444" y="1510859"/>
            <a:ext cx="9719366" cy="4861138"/>
          </a:xfrm>
        </p:spPr>
        <p:txBody>
          <a:bodyPr/>
          <a:lstStyle/>
          <a:p>
            <a:pPr marL="0" indent="0">
              <a:buNone/>
            </a:pPr>
            <a:r>
              <a:rPr lang="en-GB" sz="1600" dirty="0">
                <a:latin typeface="Arial" charset="0"/>
                <a:ea typeface="ヒラギノ角ゴ Pro W3" charset="-128"/>
                <a:cs typeface="ヒラギノ角ゴ Pro W3" charset="-128"/>
              </a:rPr>
              <a:t>Changes in the surface antigens (H and N) result in the flu virus constantly changing </a:t>
            </a:r>
          </a:p>
          <a:p>
            <a:pPr>
              <a:buFont typeface="Arial"/>
              <a:buChar char="•"/>
            </a:pPr>
            <a:r>
              <a:rPr lang="en-GB" sz="1600" b="1" dirty="0">
                <a:latin typeface="Arial" charset="0"/>
                <a:ea typeface="ヒラギノ角ゴ Pro W3" charset="-128"/>
                <a:cs typeface="ヒラギノ角ゴ Pro W3" charset="-128"/>
              </a:rPr>
              <a:t>antigenic drift: </a:t>
            </a:r>
            <a:r>
              <a:rPr lang="en-GB" sz="1600" dirty="0">
                <a:latin typeface="Arial" charset="0"/>
                <a:ea typeface="ヒラギノ角ゴ Pro W3" charset="-128"/>
                <a:cs typeface="ヒラギノ角ゴ Pro W3" charset="-128"/>
              </a:rPr>
              <a:t>minor changes (natural mutations) in the genes of flu viruses that occur gradually over time</a:t>
            </a:r>
          </a:p>
          <a:p>
            <a:pPr marL="0" indent="0"/>
            <a:endParaRPr lang="en-GB" sz="1600" b="1" dirty="0">
              <a:latin typeface="Arial" charset="0"/>
              <a:ea typeface="ヒラギノ角ゴ Pro W3" charset="-128"/>
            </a:endParaRPr>
          </a:p>
          <a:p>
            <a:pPr marL="0" indent="0"/>
            <a:endParaRPr lang="en-GB" sz="1600" b="1" dirty="0">
              <a:latin typeface="Arial" charset="0"/>
              <a:ea typeface="ヒラギノ角ゴ Pro W3" charset="-128"/>
            </a:endParaRPr>
          </a:p>
          <a:p>
            <a:pPr marL="285750" indent="-285750"/>
            <a:r>
              <a:rPr lang="en-GB" sz="1600" b="1" dirty="0">
                <a:latin typeface="Arial" charset="0"/>
                <a:ea typeface="ヒラギノ角ゴ Pro W3" charset="-128"/>
              </a:rPr>
              <a:t>antigenic shift: </a:t>
            </a:r>
            <a:r>
              <a:rPr lang="en-GB" sz="1600" dirty="0">
                <a:latin typeface="Arial" charset="0"/>
                <a:ea typeface="ヒラギノ角ゴ Pro W3" charset="-128"/>
              </a:rPr>
              <a:t>when 2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buNone/>
            </a:pPr>
            <a:endParaRPr lang="en-GB" sz="1600" dirty="0"/>
          </a:p>
          <a:p>
            <a:pPr marL="0" indent="0">
              <a:buNone/>
            </a:pPr>
            <a:r>
              <a:rPr lang="en-GB" sz="1600" dirty="0"/>
              <a:t>Because of the changing nature of flu viruses, WHO monitors their epidemiology throughout the world. Each year WHO makes recommendations about the strains of influenza A and B which are predicted to be circulating in the forthcoming winter. </a:t>
            </a:r>
            <a:br>
              <a:rPr lang="en-GB" sz="1600" dirty="0"/>
            </a:br>
            <a:r>
              <a:rPr lang="en-GB" sz="1600" dirty="0"/>
              <a:t>These strains are then included in the flu vaccine developed each year </a:t>
            </a:r>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grpSp>
        <p:nvGrpSpPr>
          <p:cNvPr id="12" name="Group 11"/>
          <p:cNvGrpSpPr/>
          <p:nvPr/>
        </p:nvGrpSpPr>
        <p:grpSpPr>
          <a:xfrm>
            <a:off x="4927827" y="2124800"/>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Right Arrow 6"/>
          <p:cNvSpPr/>
          <p:nvPr/>
        </p:nvSpPr>
        <p:spPr>
          <a:xfrm>
            <a:off x="6000652" y="2371436"/>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6621198" y="21931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e 17"/>
          <p:cNvSpPr/>
          <p:nvPr/>
        </p:nvSpPr>
        <p:spPr>
          <a:xfrm>
            <a:off x="6777515" y="2291097"/>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Pie 18"/>
          <p:cNvSpPr/>
          <p:nvPr/>
        </p:nvSpPr>
        <p:spPr>
          <a:xfrm>
            <a:off x="6884900" y="2730011"/>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Pie 19"/>
          <p:cNvSpPr/>
          <p:nvPr/>
        </p:nvSpPr>
        <p:spPr>
          <a:xfrm>
            <a:off x="7110182" y="229486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p:txBody>
      </p:sp>
      <p:sp>
        <p:nvSpPr>
          <p:cNvPr id="21" name="Pie 20"/>
          <p:cNvSpPr/>
          <p:nvPr/>
        </p:nvSpPr>
        <p:spPr>
          <a:xfrm rot="20689244">
            <a:off x="7175168" y="2630864"/>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grpSp>
        <p:nvGrpSpPr>
          <p:cNvPr id="23" name="Group 22"/>
          <p:cNvGrpSpPr/>
          <p:nvPr/>
        </p:nvGrpSpPr>
        <p:grpSpPr>
          <a:xfrm>
            <a:off x="3071664" y="4077072"/>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p:cNvSpPr/>
          <p:nvPr/>
        </p:nvSpPr>
        <p:spPr>
          <a:xfrm>
            <a:off x="4138464" y="388218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5142355" y="4110783"/>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ight Arrow 30"/>
          <p:cNvSpPr/>
          <p:nvPr/>
        </p:nvSpPr>
        <p:spPr>
          <a:xfrm>
            <a:off x="6344294" y="431195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7146386" y="40770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lowchart: Connector 32"/>
          <p:cNvSpPr/>
          <p:nvPr/>
        </p:nvSpPr>
        <p:spPr>
          <a:xfrm>
            <a:off x="4223792"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lowchart: Connector 33"/>
          <p:cNvSpPr/>
          <p:nvPr/>
        </p:nvSpPr>
        <p:spPr>
          <a:xfrm>
            <a:off x="5202388" y="445627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lowchart: Connector 34"/>
          <p:cNvSpPr/>
          <p:nvPr/>
        </p:nvSpPr>
        <p:spPr>
          <a:xfrm>
            <a:off x="4528592" y="45065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lowchart: Connector 35"/>
          <p:cNvSpPr/>
          <p:nvPr/>
        </p:nvSpPr>
        <p:spPr>
          <a:xfrm>
            <a:off x="4757192" y="41913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lowchart: Connector 36"/>
          <p:cNvSpPr/>
          <p:nvPr/>
        </p:nvSpPr>
        <p:spPr>
          <a:xfrm>
            <a:off x="4452392" y="39627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lowchart: Connector 37"/>
          <p:cNvSpPr/>
          <p:nvPr/>
        </p:nvSpPr>
        <p:spPr>
          <a:xfrm>
            <a:off x="7405238"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lowchart: Connector 38"/>
          <p:cNvSpPr/>
          <p:nvPr/>
        </p:nvSpPr>
        <p:spPr>
          <a:xfrm>
            <a:off x="7393850" y="463558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Connector 39"/>
          <p:cNvSpPr/>
          <p:nvPr/>
        </p:nvSpPr>
        <p:spPr>
          <a:xfrm>
            <a:off x="7736750" y="4401936"/>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lowchart: Connector 40"/>
          <p:cNvSpPr/>
          <p:nvPr/>
        </p:nvSpPr>
        <p:spPr>
          <a:xfrm>
            <a:off x="5493777" y="473513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lowchart: Connector 41"/>
          <p:cNvSpPr/>
          <p:nvPr/>
        </p:nvSpPr>
        <p:spPr>
          <a:xfrm>
            <a:off x="5741125" y="441997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lowchart: Connector 42"/>
          <p:cNvSpPr/>
          <p:nvPr/>
        </p:nvSpPr>
        <p:spPr>
          <a:xfrm>
            <a:off x="5450993" y="4176143"/>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ooter Placeholder 4">
            <a:extLst>
              <a:ext uri="{FF2B5EF4-FFF2-40B4-BE49-F238E27FC236}">
                <a16:creationId xmlns:a16="http://schemas.microsoft.com/office/drawing/2014/main" id="{438AE6A9-7DB5-46C9-A7A6-4DBC9058153C}"/>
              </a:ext>
            </a:extLst>
          </p:cNvPr>
          <p:cNvSpPr txBox="1">
            <a:spLocks/>
          </p:cNvSpPr>
          <p:nvPr/>
        </p:nvSpPr>
        <p:spPr>
          <a:xfrm>
            <a:off x="1156202" y="6422467"/>
            <a:ext cx="8064375" cy="39636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sz="1400" dirty="0">
                <a:solidFill>
                  <a:prstClr val="white"/>
                </a:solidFill>
              </a:rPr>
              <a:t>The national flu immunisation programme 2021 to 2022</a:t>
            </a:r>
            <a:endParaRPr lang="en-US" sz="1400" dirty="0">
              <a:solidFill>
                <a:prstClr val="white"/>
              </a:solidFill>
            </a:endParaRPr>
          </a:p>
        </p:txBody>
      </p:sp>
      <p:sp>
        <p:nvSpPr>
          <p:cNvPr id="6" name="Slide Number Placeholder 5">
            <a:extLst>
              <a:ext uri="{FF2B5EF4-FFF2-40B4-BE49-F238E27FC236}">
                <a16:creationId xmlns:a16="http://schemas.microsoft.com/office/drawing/2014/main" id="{16A967E1-F390-40CD-A011-1A1B1CA82193}"/>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
        <p:nvSpPr>
          <p:cNvPr id="13" name="Footer Placeholder 12">
            <a:extLst>
              <a:ext uri="{FF2B5EF4-FFF2-40B4-BE49-F238E27FC236}">
                <a16:creationId xmlns:a16="http://schemas.microsoft.com/office/drawing/2014/main" id="{BEE30F4D-0DB9-4A48-AE51-42FF12FD7EAF}"/>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97457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1F39-E34C-4D72-835F-7FDC65B85537}"/>
              </a:ext>
            </a:extLst>
          </p:cNvPr>
          <p:cNvSpPr>
            <a:spLocks noGrp="1"/>
          </p:cNvSpPr>
          <p:nvPr>
            <p:ph type="title"/>
          </p:nvPr>
        </p:nvSpPr>
        <p:spPr>
          <a:xfrm>
            <a:off x="572804" y="366030"/>
            <a:ext cx="3700618" cy="725653"/>
          </a:xfrm>
        </p:spPr>
        <p:txBody>
          <a:bodyPr/>
          <a:lstStyle/>
          <a:p>
            <a:r>
              <a:rPr lang="en-GB" sz="4000" dirty="0">
                <a:latin typeface="Arial" charset="0"/>
                <a:ea typeface="ヒラギノ角ゴ Pro W3" charset="-128"/>
                <a:cs typeface="ヒラギノ角ゴ Pro W3" charset="-128"/>
              </a:rPr>
              <a:t>Features of flu</a:t>
            </a:r>
            <a:endParaRPr lang="en-GB" dirty="0"/>
          </a:p>
        </p:txBody>
      </p:sp>
      <p:sp>
        <p:nvSpPr>
          <p:cNvPr id="3" name="Content Placeholder 2">
            <a:extLst>
              <a:ext uri="{FF2B5EF4-FFF2-40B4-BE49-F238E27FC236}">
                <a16:creationId xmlns:a16="http://schemas.microsoft.com/office/drawing/2014/main" id="{B54393EB-C00E-4056-9474-C3C4BA71B19D}"/>
              </a:ext>
            </a:extLst>
          </p:cNvPr>
          <p:cNvSpPr>
            <a:spLocks noGrp="1"/>
          </p:cNvSpPr>
          <p:nvPr>
            <p:ph idx="1"/>
          </p:nvPr>
        </p:nvSpPr>
        <p:spPr/>
        <p:txBody>
          <a:bodyPr>
            <a:normAutofit/>
          </a:bodyPr>
          <a:lstStyle/>
          <a:p>
            <a:pPr marL="444500" lvl="1" indent="-277813">
              <a:spcBef>
                <a:spcPct val="0"/>
              </a:spcBef>
              <a:buFont typeface="Arial" charset="0"/>
              <a:buChar char="•"/>
            </a:pPr>
            <a:r>
              <a:rPr lang="en-GB" sz="1800" dirty="0">
                <a:latin typeface="Arial" charset="0"/>
              </a:rPr>
              <a:t>easily transmitted by large droplets, small-particle aerosols and by hand to mouth/eye contamination from a contaminated surface or respiratory secretions of infected person</a:t>
            </a:r>
          </a:p>
          <a:p>
            <a:pPr marL="166687" lvl="1" indent="0">
              <a:spcBef>
                <a:spcPct val="0"/>
              </a:spcBef>
            </a:pPr>
            <a:endParaRPr lang="en-GB" sz="1800" dirty="0">
              <a:latin typeface="Arial" charset="0"/>
            </a:endParaRPr>
          </a:p>
          <a:p>
            <a:pPr marL="452437" lvl="1" indent="-285750">
              <a:spcBef>
                <a:spcPct val="0"/>
              </a:spcBef>
            </a:pPr>
            <a:r>
              <a:rPr lang="en-GB" sz="1800" dirty="0">
                <a:latin typeface="Arial" charset="0"/>
              </a:rPr>
              <a:t>people with mild or no symptoms can still infect others</a:t>
            </a:r>
          </a:p>
          <a:p>
            <a:pPr marL="444500" lvl="1" indent="-277813">
              <a:spcBef>
                <a:spcPct val="0"/>
              </a:spcBef>
              <a:buFont typeface="Arial" charset="0"/>
              <a:buChar char="•"/>
            </a:pPr>
            <a:endParaRPr lang="en-GB" sz="1800" dirty="0">
              <a:latin typeface="Arial" charset="0"/>
            </a:endParaRPr>
          </a:p>
          <a:p>
            <a:pPr marL="444500" lvl="1" indent="-277813">
              <a:spcBef>
                <a:spcPct val="0"/>
              </a:spcBef>
              <a:buFont typeface="Arial" charset="0"/>
              <a:buChar char="•"/>
            </a:pPr>
            <a:r>
              <a:rPr lang="en-GB" sz="1800" dirty="0">
                <a:latin typeface="Arial" charset="0"/>
              </a:rPr>
              <a:t>incubation period 1 to 5 days (average 2 to 3 days) though may be longer especially in people with immune deficiency</a:t>
            </a:r>
          </a:p>
          <a:p>
            <a:pPr marL="166687" lvl="1" indent="0">
              <a:spcBef>
                <a:spcPct val="0"/>
              </a:spcBef>
              <a:buNone/>
            </a:pPr>
            <a:endParaRPr lang="en-GB" sz="1800" dirty="0">
              <a:latin typeface="Arial" charset="0"/>
            </a:endParaRPr>
          </a:p>
          <a:p>
            <a:pPr marL="166687" lvl="1" indent="0">
              <a:spcBef>
                <a:spcPct val="0"/>
              </a:spcBef>
              <a:buNone/>
            </a:pPr>
            <a:endParaRPr lang="en-GB" sz="1800" dirty="0">
              <a:latin typeface="Arial" charset="0"/>
            </a:endParaRPr>
          </a:p>
          <a:p>
            <a:pPr marL="166687" lvl="1" indent="0">
              <a:spcBef>
                <a:spcPct val="0"/>
              </a:spcBef>
              <a:buNone/>
            </a:pPr>
            <a:r>
              <a:rPr lang="en-GB" sz="1800" b="1" dirty="0">
                <a:latin typeface="Arial" charset="0"/>
              </a:rPr>
              <a:t>Common symptoms include:</a:t>
            </a:r>
          </a:p>
          <a:p>
            <a:pPr marL="444500" lvl="1" indent="-277813">
              <a:spcBef>
                <a:spcPct val="0"/>
              </a:spcBef>
            </a:pPr>
            <a:endParaRPr lang="en-GB" sz="1800" b="1" dirty="0">
              <a:latin typeface="Arial" charset="0"/>
            </a:endParaRPr>
          </a:p>
          <a:p>
            <a:pPr marL="444500" lvl="1" indent="-277813">
              <a:spcBef>
                <a:spcPct val="0"/>
              </a:spcBef>
              <a:buFont typeface="Arial" charset="0"/>
              <a:buChar char="•"/>
            </a:pPr>
            <a:r>
              <a:rPr lang="en-GB" sz="1800" dirty="0">
                <a:latin typeface="Arial" charset="0"/>
              </a:rPr>
              <a:t>sudden onset of fever, chills, headache, muscle and joint pain and extreme fatigue</a:t>
            </a:r>
          </a:p>
          <a:p>
            <a:pPr marL="444500" lvl="1" indent="-277813">
              <a:spcBef>
                <a:spcPct val="0"/>
              </a:spcBef>
              <a:buFont typeface="Arial" charset="0"/>
              <a:buChar char="•"/>
            </a:pPr>
            <a:endParaRPr lang="en-GB" sz="1800" dirty="0">
              <a:latin typeface="Arial" charset="0"/>
            </a:endParaRPr>
          </a:p>
          <a:p>
            <a:pPr marL="444500" lvl="1" indent="-277813">
              <a:spcBef>
                <a:spcPct val="0"/>
              </a:spcBef>
              <a:buFont typeface="Arial" charset="0"/>
              <a:buChar char="•"/>
            </a:pPr>
            <a:r>
              <a:rPr lang="en-GB" sz="1800" dirty="0">
                <a:latin typeface="Arial" charset="0"/>
              </a:rPr>
              <a:t>dry cough, sore throat and stuffy nose</a:t>
            </a:r>
          </a:p>
          <a:p>
            <a:pPr marL="444500" lvl="1" indent="-277813">
              <a:spcBef>
                <a:spcPct val="0"/>
              </a:spcBef>
            </a:pPr>
            <a:endParaRPr lang="en-GB" sz="1800" dirty="0">
              <a:latin typeface="Arial" charset="0"/>
            </a:endParaRPr>
          </a:p>
          <a:p>
            <a:pPr marL="444500" lvl="1" indent="-277813">
              <a:spcBef>
                <a:spcPct val="0"/>
              </a:spcBef>
              <a:buFont typeface="Arial" charset="0"/>
              <a:buChar char="•"/>
            </a:pPr>
            <a:r>
              <a:rPr lang="en-GB" sz="1800" dirty="0">
                <a:latin typeface="Arial" charset="0"/>
              </a:rPr>
              <a:t>in young children gastrointestinal symptoms such as vomiting and diarrhoea may be seen</a:t>
            </a:r>
          </a:p>
        </p:txBody>
      </p:sp>
      <p:sp>
        <p:nvSpPr>
          <p:cNvPr id="7" name="Slide Number Placeholder 6">
            <a:extLst>
              <a:ext uri="{FF2B5EF4-FFF2-40B4-BE49-F238E27FC236}">
                <a16:creationId xmlns:a16="http://schemas.microsoft.com/office/drawing/2014/main" id="{0869BDA6-B80B-45D0-A37F-DA1155F65FAB}"/>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
        <p:nvSpPr>
          <p:cNvPr id="9" name="Footer Placeholder 8">
            <a:extLst>
              <a:ext uri="{FF2B5EF4-FFF2-40B4-BE49-F238E27FC236}">
                <a16:creationId xmlns:a16="http://schemas.microsoft.com/office/drawing/2014/main" id="{ED6F9130-FA12-42E0-A1A2-0DEDC078CBDA}"/>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67294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DA38-BD0A-40E5-8B90-1CCC4D27915B}"/>
              </a:ext>
            </a:extLst>
          </p:cNvPr>
          <p:cNvSpPr>
            <a:spLocks noGrp="1"/>
          </p:cNvSpPr>
          <p:nvPr>
            <p:ph type="title"/>
          </p:nvPr>
        </p:nvSpPr>
        <p:spPr>
          <a:xfrm>
            <a:off x="348868" y="300716"/>
            <a:ext cx="6779721" cy="688331"/>
          </a:xfrm>
        </p:spPr>
        <p:txBody>
          <a:bodyPr/>
          <a:lstStyle/>
          <a:p>
            <a:r>
              <a:rPr lang="en-GB" sz="4000" dirty="0">
                <a:latin typeface="Arial" charset="0"/>
                <a:ea typeface="ヒラギノ角ゴ Pro W3" charset="-128"/>
                <a:cs typeface="ヒラギノ角ゴ Pro W3" charset="-128"/>
              </a:rPr>
              <a:t>Possible complications of flu</a:t>
            </a:r>
            <a:endParaRPr lang="en-GB" dirty="0"/>
          </a:p>
        </p:txBody>
      </p:sp>
      <p:sp>
        <p:nvSpPr>
          <p:cNvPr id="3" name="Content Placeholder 2">
            <a:extLst>
              <a:ext uri="{FF2B5EF4-FFF2-40B4-BE49-F238E27FC236}">
                <a16:creationId xmlns:a16="http://schemas.microsoft.com/office/drawing/2014/main" id="{875ACA2C-3320-48BB-A35A-2CB4EC3602C4}"/>
              </a:ext>
            </a:extLst>
          </p:cNvPr>
          <p:cNvSpPr>
            <a:spLocks noGrp="1"/>
          </p:cNvSpPr>
          <p:nvPr>
            <p:ph idx="1"/>
          </p:nvPr>
        </p:nvSpPr>
        <p:spPr>
          <a:xfrm>
            <a:off x="348868" y="1578883"/>
            <a:ext cx="11123857" cy="4523104"/>
          </a:xfrm>
        </p:spPr>
        <p:txBody>
          <a:bodyPr>
            <a:noAutofit/>
          </a:bodyPr>
          <a:lstStyle/>
          <a:p>
            <a:pPr marL="0" indent="0">
              <a:spcAft>
                <a:spcPts val="1200"/>
              </a:spcAft>
              <a:buNone/>
            </a:pPr>
            <a:r>
              <a:rPr lang="en-GB" sz="1600" b="1" dirty="0">
                <a:latin typeface="Arial" charset="0"/>
                <a:ea typeface="ヒラギノ角ゴ Pro W3" charset="-128"/>
                <a:cs typeface="ヒラギノ角ゴ Pro W3" charset="-128"/>
              </a:rPr>
              <a:t>Common:</a:t>
            </a:r>
          </a:p>
          <a:p>
            <a:pPr marL="342900" lvl="1">
              <a:spcBef>
                <a:spcPct val="0"/>
              </a:spcBef>
              <a:spcAft>
                <a:spcPts val="600"/>
              </a:spcAft>
              <a:buFont typeface="Arial" charset="0"/>
              <a:buChar char="•"/>
            </a:pPr>
            <a:r>
              <a:rPr lang="en-GB" sz="1600" dirty="0">
                <a:latin typeface="Arial" charset="0"/>
              </a:rPr>
              <a:t>bronchitis</a:t>
            </a:r>
          </a:p>
          <a:p>
            <a:pPr marL="342900" lvl="1">
              <a:spcBef>
                <a:spcPct val="0"/>
              </a:spcBef>
              <a:spcAft>
                <a:spcPts val="600"/>
              </a:spcAft>
              <a:buFont typeface="Arial" charset="0"/>
              <a:buChar char="•"/>
            </a:pPr>
            <a:r>
              <a:rPr lang="en-GB" sz="1600" dirty="0">
                <a:latin typeface="Arial" charset="0"/>
              </a:rPr>
              <a:t>otitis media (children), sinusitis</a:t>
            </a:r>
          </a:p>
          <a:p>
            <a:pPr marL="342900" lvl="1">
              <a:spcBef>
                <a:spcPct val="0"/>
              </a:spcBef>
              <a:spcAft>
                <a:spcPts val="600"/>
              </a:spcAft>
              <a:buFont typeface="Arial" charset="0"/>
              <a:buChar char="•"/>
            </a:pPr>
            <a:r>
              <a:rPr lang="en-GB" sz="1600" dirty="0">
                <a:latin typeface="Arial" charset="0"/>
              </a:rPr>
              <a:t>secondary bacterial pneumonia</a:t>
            </a:r>
            <a:endParaRPr lang="en-GB" sz="1600" dirty="0">
              <a:latin typeface="Arial" charset="0"/>
              <a:ea typeface="ヒラギノ角ゴ Pro W3" charset="-128"/>
              <a:cs typeface="ヒラギノ角ゴ Pro W3" charset="-128"/>
            </a:endParaRPr>
          </a:p>
          <a:p>
            <a:pPr marL="0" indent="0">
              <a:spcAft>
                <a:spcPts val="1200"/>
              </a:spcAft>
              <a:buNone/>
            </a:pPr>
            <a:r>
              <a:rPr lang="en-GB" sz="1600" b="1" dirty="0">
                <a:latin typeface="Arial" charset="0"/>
                <a:ea typeface="ヒラギノ角ゴ Pro W3" charset="-128"/>
                <a:cs typeface="ヒラギノ角ゴ Pro W3" charset="-128"/>
              </a:rPr>
              <a:t>Less common:</a:t>
            </a:r>
          </a:p>
          <a:p>
            <a:pPr marL="342900" lvl="1">
              <a:spcBef>
                <a:spcPct val="0"/>
              </a:spcBef>
              <a:spcAft>
                <a:spcPts val="600"/>
              </a:spcAft>
              <a:buFont typeface="Arial" charset="0"/>
              <a:buChar char="•"/>
            </a:pPr>
            <a:r>
              <a:rPr lang="en-GB" sz="1600" dirty="0">
                <a:latin typeface="Arial" charset="0"/>
              </a:rPr>
              <a:t>meningitis, encephalitis, meningoencephalitis</a:t>
            </a:r>
          </a:p>
          <a:p>
            <a:pPr marL="342900" lvl="1">
              <a:spcBef>
                <a:spcPct val="0"/>
              </a:spcBef>
              <a:spcAft>
                <a:spcPts val="600"/>
              </a:spcAft>
              <a:buFont typeface="Arial" charset="0"/>
              <a:buChar char="•"/>
            </a:pPr>
            <a:r>
              <a:rPr lang="en-GB" sz="1600" dirty="0">
                <a:latin typeface="Arial" charset="0"/>
              </a:rPr>
              <a:t>primary influenza pneumonia</a:t>
            </a:r>
          </a:p>
          <a:p>
            <a:pPr marL="166687" lvl="1" indent="0">
              <a:spcBef>
                <a:spcPct val="0"/>
              </a:spcBef>
              <a:spcAft>
                <a:spcPts val="600"/>
              </a:spcAft>
            </a:pPr>
            <a:endParaRPr lang="en-GB" sz="1600" dirty="0">
              <a:latin typeface="Arial" charset="0"/>
            </a:endParaRPr>
          </a:p>
          <a:p>
            <a:pPr marL="0" indent="0">
              <a:spcBef>
                <a:spcPct val="0"/>
              </a:spcBef>
              <a:spcAft>
                <a:spcPts val="600"/>
              </a:spcAft>
              <a:buNone/>
            </a:pPr>
            <a:r>
              <a:rPr lang="en-GB" sz="1600" b="1" dirty="0">
                <a:latin typeface="Arial" charset="0"/>
              </a:rPr>
              <a:t>Risk of most serious illness is </a:t>
            </a:r>
            <a:r>
              <a:rPr lang="en-GB" sz="1600" b="1">
                <a:latin typeface="Arial" charset="0"/>
              </a:rPr>
              <a:t>higher in:</a:t>
            </a:r>
            <a:endParaRPr lang="en-GB" sz="1600" b="1" dirty="0">
              <a:latin typeface="Arial" charset="0"/>
            </a:endParaRPr>
          </a:p>
          <a:p>
            <a:pPr marL="568325" lvl="3" indent="-285750">
              <a:spcBef>
                <a:spcPct val="0"/>
              </a:spcBef>
              <a:spcAft>
                <a:spcPts val="600"/>
              </a:spcAft>
            </a:pPr>
            <a:r>
              <a:rPr lang="en-GB" sz="1600" dirty="0">
                <a:latin typeface="Arial" charset="0"/>
              </a:rPr>
              <a:t>children under 6 months </a:t>
            </a:r>
          </a:p>
          <a:p>
            <a:pPr marL="568325" lvl="3" indent="-285750">
              <a:spcBef>
                <a:spcPct val="0"/>
              </a:spcBef>
              <a:spcAft>
                <a:spcPts val="600"/>
              </a:spcAft>
            </a:pPr>
            <a:r>
              <a:rPr lang="en-GB" sz="1600" dirty="0">
                <a:latin typeface="Arial" charset="0"/>
              </a:rPr>
              <a:t>older people</a:t>
            </a:r>
          </a:p>
          <a:p>
            <a:pPr marL="568325" lvl="3" indent="-285750">
              <a:spcBef>
                <a:spcPct val="0"/>
              </a:spcBef>
              <a:spcAft>
                <a:spcPts val="600"/>
              </a:spcAft>
            </a:pPr>
            <a:r>
              <a:rPr lang="en-GB" sz="1600" dirty="0">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sz="1600" dirty="0">
                <a:latin typeface="Arial" charset="0"/>
              </a:rPr>
              <a:t>pregnant women </a:t>
            </a:r>
            <a:r>
              <a:rPr lang="en-GB" sz="1600" dirty="0"/>
              <a:t>(flu during pregnancy may be associated with perinatal mortality, prematurity, smaller neonatal size and lower birth weight)</a:t>
            </a:r>
            <a:endParaRPr lang="en-GB" sz="1600" dirty="0">
              <a:latin typeface="Arial" charset="0"/>
            </a:endParaRPr>
          </a:p>
        </p:txBody>
      </p:sp>
      <p:sp>
        <p:nvSpPr>
          <p:cNvPr id="7" name="Slide Number Placeholder 6">
            <a:extLst>
              <a:ext uri="{FF2B5EF4-FFF2-40B4-BE49-F238E27FC236}">
                <a16:creationId xmlns:a16="http://schemas.microsoft.com/office/drawing/2014/main" id="{59CFC21F-1216-4EBA-B095-BC8E56E3FB62}"/>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
        <p:nvSpPr>
          <p:cNvPr id="9" name="Footer Placeholder 8">
            <a:extLst>
              <a:ext uri="{FF2B5EF4-FFF2-40B4-BE49-F238E27FC236}">
                <a16:creationId xmlns:a16="http://schemas.microsoft.com/office/drawing/2014/main" id="{619D9A49-BED2-4506-9A4C-4D236D2BC221}"/>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93439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9FFC-CE00-4547-A0AA-28D32D631839}"/>
              </a:ext>
            </a:extLst>
          </p:cNvPr>
          <p:cNvSpPr>
            <a:spLocks noGrp="1"/>
          </p:cNvSpPr>
          <p:nvPr>
            <p:ph type="title"/>
          </p:nvPr>
        </p:nvSpPr>
        <p:spPr>
          <a:xfrm>
            <a:off x="348868" y="291387"/>
            <a:ext cx="4092504" cy="716323"/>
          </a:xfrm>
        </p:spPr>
        <p:txBody>
          <a:bodyPr/>
          <a:lstStyle/>
          <a:p>
            <a:r>
              <a:rPr lang="en-GB" dirty="0"/>
              <a:t>Flu epidemiology </a:t>
            </a:r>
          </a:p>
        </p:txBody>
      </p:sp>
      <p:sp>
        <p:nvSpPr>
          <p:cNvPr id="8" name="TextBox 7">
            <a:extLst>
              <a:ext uri="{FF2B5EF4-FFF2-40B4-BE49-F238E27FC236}">
                <a16:creationId xmlns:a16="http://schemas.microsoft.com/office/drawing/2014/main" id="{563F357B-AC0D-4BC7-B74B-1B8155C76ABE}"/>
              </a:ext>
            </a:extLst>
          </p:cNvPr>
          <p:cNvSpPr txBox="1"/>
          <p:nvPr/>
        </p:nvSpPr>
        <p:spPr>
          <a:xfrm>
            <a:off x="6761792" y="1523803"/>
            <a:ext cx="4934110" cy="36933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flu activity usually occurs between September to March (weeks 37 and 15)</a:t>
            </a:r>
          </a:p>
          <a:p>
            <a:pPr marL="285750" indent="-285750">
              <a:spcAft>
                <a:spcPts val="600"/>
              </a:spcAft>
              <a:buFont typeface="Arial" panose="020B0604020202020204" pitchFamily="34" charset="0"/>
              <a:buChar char="•"/>
            </a:pPr>
            <a:r>
              <a:rPr lang="en-GB" sz="1600" dirty="0"/>
              <a:t>impact of flu varies each year: the number of flu cases in the 2021 to 2022 flu season was higher than levels observed during the 2020 to 2021 season but remained much lower than those in previous seasons</a:t>
            </a:r>
          </a:p>
          <a:p>
            <a:pPr marL="285750" indent="-285750">
              <a:spcAft>
                <a:spcPts val="600"/>
              </a:spcAft>
              <a:buFont typeface="Arial" panose="020B0604020202020204" pitchFamily="34" charset="0"/>
              <a:buChar char="•"/>
            </a:pPr>
            <a:r>
              <a:rPr lang="en-GB" sz="1600" dirty="0">
                <a:ea typeface="Calibri" panose="020F0502020204030204" pitchFamily="34" charset="0"/>
              </a:rPr>
              <a:t>hospital and ICU/HDU admissions remained below the baseline threshold levels for the majority of the season but rose slightly above baseline in late March 2022. While rates were higher than those observed in 2020 to 2021, admissions were lower than those seen in previous seasons</a:t>
            </a:r>
            <a:endParaRPr lang="en-GB" sz="1600" dirty="0"/>
          </a:p>
        </p:txBody>
      </p:sp>
      <p:sp>
        <p:nvSpPr>
          <p:cNvPr id="9" name="TextBox 8">
            <a:extLst>
              <a:ext uri="{FF2B5EF4-FFF2-40B4-BE49-F238E27FC236}">
                <a16:creationId xmlns:a16="http://schemas.microsoft.com/office/drawing/2014/main" id="{8472DD9F-7327-4946-878D-414918611F4A}"/>
              </a:ext>
            </a:extLst>
          </p:cNvPr>
          <p:cNvSpPr txBox="1"/>
          <p:nvPr/>
        </p:nvSpPr>
        <p:spPr>
          <a:xfrm>
            <a:off x="6761792" y="5658709"/>
            <a:ext cx="5512956" cy="584775"/>
          </a:xfrm>
          <a:prstGeom prst="rect">
            <a:avLst/>
          </a:prstGeom>
          <a:noFill/>
        </p:spPr>
        <p:txBody>
          <a:bodyPr wrap="square" rtlCol="0">
            <a:spAutoFit/>
          </a:bodyPr>
          <a:lstStyle/>
          <a:p>
            <a:r>
              <a:rPr lang="en-GB" sz="1600" b="1" dirty="0"/>
              <a:t>Weekly all age GP influenza-like illness rates for 2021 to 2022 and past seasons, England (RCGP)</a:t>
            </a:r>
            <a:endParaRPr lang="en-GB" b="1" dirty="0"/>
          </a:p>
        </p:txBody>
      </p:sp>
      <p:pic>
        <p:nvPicPr>
          <p:cNvPr id="12" name="Content Placeholder 11">
            <a:extLst>
              <a:ext uri="{FF2B5EF4-FFF2-40B4-BE49-F238E27FC236}">
                <a16:creationId xmlns:a16="http://schemas.microsoft.com/office/drawing/2014/main" id="{0CDC4F80-15EC-4EF9-B384-B50811379321}"/>
              </a:ext>
            </a:extLst>
          </p:cNvPr>
          <p:cNvPicPr>
            <a:picLocks noGrp="1" noChangeAspect="1"/>
          </p:cNvPicPr>
          <p:nvPr>
            <p:ph idx="1"/>
          </p:nvPr>
        </p:nvPicPr>
        <p:blipFill>
          <a:blip r:embed="rId3"/>
          <a:stretch>
            <a:fillRect/>
          </a:stretch>
        </p:blipFill>
        <p:spPr>
          <a:xfrm>
            <a:off x="0" y="1433763"/>
            <a:ext cx="6391199" cy="4927707"/>
          </a:xfrm>
        </p:spPr>
      </p:pic>
      <p:sp>
        <p:nvSpPr>
          <p:cNvPr id="6" name="Slide Number Placeholder 5">
            <a:extLst>
              <a:ext uri="{FF2B5EF4-FFF2-40B4-BE49-F238E27FC236}">
                <a16:creationId xmlns:a16="http://schemas.microsoft.com/office/drawing/2014/main" id="{EFEACD68-3230-4577-96C3-94D3F39829D4}"/>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
        <p:nvSpPr>
          <p:cNvPr id="10" name="Footer Placeholder 9">
            <a:extLst>
              <a:ext uri="{FF2B5EF4-FFF2-40B4-BE49-F238E27FC236}">
                <a16:creationId xmlns:a16="http://schemas.microsoft.com/office/drawing/2014/main" id="{34BBF8E8-246C-4B44-9A76-563F1C45CD7F}"/>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07248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4223133" cy="706992"/>
          </a:xfrm>
        </p:spPr>
        <p:txBody>
          <a:bodyPr/>
          <a:lstStyle/>
          <a:p>
            <a:r>
              <a:rPr lang="en-GB" dirty="0"/>
              <a:t>When to vaccinate</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p:txBody>
          <a:bodyPr>
            <a:normAutofit fontScale="92500"/>
          </a:bodyPr>
          <a:lstStyle/>
          <a:p>
            <a:r>
              <a:rPr lang="en-GB" dirty="0"/>
              <a:t>those eligible should be given flu vaccination as soon as vaccine is available so that people are protected when flu begins to circulate in the community</a:t>
            </a:r>
          </a:p>
          <a:p>
            <a:r>
              <a:rPr lang="en-GB" dirty="0"/>
              <a:t>ideally most vaccination should be completed before the end of December before flu circulation usually peaks</a:t>
            </a:r>
          </a:p>
          <a:p>
            <a:r>
              <a:rPr lang="en-GB" dirty="0"/>
              <a:t>flu can circulate considerably later than this however so clinical judgement should be applied to assess needs of individual patients and whether it is appropriate to continue to offer vaccination from January to March </a:t>
            </a:r>
          </a:p>
          <a:p>
            <a:r>
              <a:rPr lang="en-GB" dirty="0"/>
              <a:t>this decision should take into account level of flu-like illness in community and fact that the immune response following flu vaccination takes about 2 weeks to develop fully</a:t>
            </a:r>
          </a:p>
          <a:p>
            <a:r>
              <a:rPr lang="en-GB" dirty="0"/>
              <a:t>as antibody levels likely to reduce in subsequent seasons and there may be changes to circulating strains from one season to next, annual revaccination is important</a:t>
            </a: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0397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11D8-DEB1-4E25-BC9D-0AC321CE5582}"/>
              </a:ext>
            </a:extLst>
          </p:cNvPr>
          <p:cNvSpPr>
            <a:spLocks noGrp="1"/>
          </p:cNvSpPr>
          <p:nvPr>
            <p:ph type="title"/>
          </p:nvPr>
        </p:nvSpPr>
        <p:spPr/>
        <p:txBody>
          <a:bodyPr>
            <a:normAutofit fontScale="90000"/>
          </a:bodyPr>
          <a:lstStyle/>
          <a:p>
            <a:r>
              <a:rPr lang="en-GB" sz="4000" dirty="0"/>
              <a:t>Rollout of the childhood flu vaccination programme in England</a:t>
            </a:r>
            <a:endParaRPr lang="en-GB" dirty="0"/>
          </a:p>
        </p:txBody>
      </p:sp>
      <p:sp>
        <p:nvSpPr>
          <p:cNvPr id="3" name="Content Placeholder 2">
            <a:extLst>
              <a:ext uri="{FF2B5EF4-FFF2-40B4-BE49-F238E27FC236}">
                <a16:creationId xmlns:a16="http://schemas.microsoft.com/office/drawing/2014/main" id="{B071F2BF-434C-4100-AF5A-E3AE798E2951}"/>
              </a:ext>
            </a:extLst>
          </p:cNvPr>
          <p:cNvSpPr>
            <a:spLocks noGrp="1"/>
          </p:cNvSpPr>
          <p:nvPr>
            <p:ph idx="1"/>
          </p:nvPr>
        </p:nvSpPr>
        <p:spPr>
          <a:xfrm>
            <a:off x="330205" y="1617503"/>
            <a:ext cx="11123857" cy="4415351"/>
          </a:xfrm>
        </p:spPr>
        <p:txBody>
          <a:bodyPr>
            <a:normAutofit fontScale="85000" lnSpcReduction="20000"/>
          </a:bodyPr>
          <a:lstStyle/>
          <a:p>
            <a:pPr marL="0" indent="0">
              <a:lnSpc>
                <a:spcPct val="100000"/>
              </a:lnSpc>
              <a:buNone/>
            </a:pPr>
            <a:r>
              <a:rPr lang="en-GB" sz="1800" dirty="0">
                <a:latin typeface="Arial" charset="0"/>
                <a:ea typeface="ヒラギノ角ゴ Pro W3" charset="-128"/>
                <a:cs typeface="ヒラギノ角ゴ Pro W3" charset="-128"/>
              </a:rPr>
              <a:t>Extension of the seasonal flu vaccination programme to children aims to lower the public health impact of flu by:</a:t>
            </a:r>
          </a:p>
          <a:p>
            <a:pPr marL="285750" indent="-285750">
              <a:lnSpc>
                <a:spcPct val="100000"/>
              </a:lnSpc>
              <a:buFont typeface="Arial"/>
              <a:buChar char="•"/>
            </a:pPr>
            <a:r>
              <a:rPr lang="en-GB" sz="1800" b="1" dirty="0">
                <a:latin typeface="Arial" charset="0"/>
                <a:ea typeface="ヒラギノ角ゴ Pro W3" charset="-128"/>
                <a:cs typeface="ヒラギノ角ゴ Pro W3" charset="-128"/>
              </a:rPr>
              <a:t>providing direct protection </a:t>
            </a:r>
            <a:r>
              <a:rPr lang="en-GB" sz="1800" dirty="0">
                <a:latin typeface="Arial" charset="0"/>
                <a:ea typeface="ヒラギノ角ゴ Pro W3" charset="-128"/>
                <a:cs typeface="ヒラギノ角ゴ Pro W3" charset="-128"/>
              </a:rPr>
              <a:t>by</a:t>
            </a:r>
            <a:r>
              <a:rPr lang="en-GB" sz="1800" b="1" dirty="0">
                <a:latin typeface="Arial" charset="0"/>
                <a:ea typeface="ヒラギノ角ゴ Pro W3" charset="-128"/>
                <a:cs typeface="ヒラギノ角ゴ Pro W3" charset="-128"/>
              </a:rPr>
              <a:t> </a:t>
            </a:r>
            <a:r>
              <a:rPr lang="en-GB" sz="1800" dirty="0">
                <a:latin typeface="Arial" charset="0"/>
                <a:ea typeface="ヒラギノ角ゴ Pro W3" charset="-128"/>
                <a:cs typeface="ヒラギノ角ゴ Pro W3" charset="-128"/>
              </a:rPr>
              <a:t>preventing cases of flu infection in children</a:t>
            </a:r>
          </a:p>
          <a:p>
            <a:pPr marL="285750" indent="-285750">
              <a:lnSpc>
                <a:spcPct val="100000"/>
              </a:lnSpc>
              <a:buFont typeface="Arial"/>
              <a:buChar char="•"/>
            </a:pPr>
            <a:r>
              <a:rPr lang="en-GB" sz="1800" b="1" dirty="0">
                <a:latin typeface="Arial" charset="0"/>
                <a:ea typeface="ヒラギノ角ゴ Pro W3" charset="-128"/>
                <a:cs typeface="ヒラギノ角ゴ Pro W3" charset="-128"/>
              </a:rPr>
              <a:t>providing indirect protection </a:t>
            </a:r>
            <a:r>
              <a:rPr lang="en-GB" sz="1800" dirty="0">
                <a:latin typeface="Arial" charset="0"/>
                <a:ea typeface="ヒラギノ角ゴ Pro W3" charset="-128"/>
                <a:cs typeface="ヒラギノ角ゴ Pro W3" charset="-128"/>
              </a:rPr>
              <a:t>by lowering flu transmission from children </a:t>
            </a:r>
            <a:r>
              <a:rPr lang="en-GB" sz="1800" dirty="0">
                <a:latin typeface="Arial" charset="0"/>
              </a:rPr>
              <a:t>to other children, adults and to those in the clinical risk groups of any age</a:t>
            </a:r>
            <a:endParaRPr lang="en-GB" sz="1800" dirty="0">
              <a:latin typeface="Arial" charset="0"/>
              <a:ea typeface="ヒラギノ角ゴ Pro W3" charset="-128"/>
              <a:cs typeface="ヒラギノ角ゴ Pro W3" charset="-128"/>
            </a:endParaRPr>
          </a:p>
          <a:p>
            <a:pPr marL="0" indent="0">
              <a:lnSpc>
                <a:spcPct val="100000"/>
              </a:lnSpc>
              <a:buNone/>
            </a:pPr>
            <a:r>
              <a:rPr lang="en-GB" sz="1800" dirty="0"/>
              <a:t>Reducing flu transmission in the community averts many cases of severe flu and flu-related deaths in older adults and people with clinical risk factors</a:t>
            </a:r>
          </a:p>
          <a:p>
            <a:pPr marL="0" indent="0">
              <a:lnSpc>
                <a:spcPct val="100000"/>
              </a:lnSpc>
              <a:buNone/>
            </a:pPr>
            <a:r>
              <a:rPr lang="en-GB" sz="1800" dirty="0"/>
              <a:t>Annual administration of flu vaccine to children is expected to substantially reduce flu-related illness, GP consultations, hospital admissions and deaths</a:t>
            </a:r>
            <a:endParaRPr lang="en-GB" sz="1800" dirty="0">
              <a:latin typeface="Arial" charset="0"/>
              <a:ea typeface="ヒラギノ角ゴ Pro W3" charset="-128"/>
              <a:cs typeface="ヒラギノ角ゴ Pro W3" charset="-128"/>
            </a:endParaRPr>
          </a:p>
          <a:p>
            <a:pPr marL="309562" lvl="2" indent="-269875">
              <a:lnSpc>
                <a:spcPct val="100000"/>
              </a:lnSpc>
              <a:spcBef>
                <a:spcPct val="0"/>
              </a:spcBef>
              <a:buFont typeface="Arial" charset="0"/>
              <a:buChar char="•"/>
            </a:pPr>
            <a:endParaRPr lang="en-US" sz="1800" dirty="0"/>
          </a:p>
          <a:p>
            <a:pPr marL="309562" lvl="2" indent="-269875">
              <a:lnSpc>
                <a:spcPct val="100000"/>
              </a:lnSpc>
              <a:spcBef>
                <a:spcPct val="0"/>
              </a:spcBef>
              <a:buFont typeface="Arial" charset="0"/>
              <a:buChar char="•"/>
            </a:pPr>
            <a:r>
              <a:rPr lang="en-US" sz="1800" dirty="0"/>
              <a:t>the programme has been rolled out over a number of flu seasons and has included geographical piloting in different age groups. E</a:t>
            </a:r>
            <a:r>
              <a:rPr lang="en-GB" sz="1800" dirty="0"/>
              <a:t>ach year, more age groups have been added to the national programme</a:t>
            </a:r>
          </a:p>
          <a:p>
            <a:pPr marL="39687" lvl="2" indent="0">
              <a:lnSpc>
                <a:spcPct val="100000"/>
              </a:lnSpc>
              <a:spcBef>
                <a:spcPct val="0"/>
              </a:spcBef>
              <a:buNone/>
            </a:pPr>
            <a:endParaRPr lang="en-GB" sz="1800" dirty="0"/>
          </a:p>
          <a:p>
            <a:pPr marL="309562" lvl="2" indent="-269875">
              <a:lnSpc>
                <a:spcPct val="100000"/>
              </a:lnSpc>
              <a:spcBef>
                <a:spcPct val="0"/>
              </a:spcBef>
              <a:buFont typeface="Arial" charset="0"/>
              <a:buChar char="•"/>
            </a:pPr>
            <a:r>
              <a:rPr lang="en-GB" sz="1800" dirty="0"/>
              <a:t>in the 2022 to 2023 flu season, all children aged 2 to 3 years on 31 August 2022, Reception to Year 6 and then Years 7 to 9 are eligible for vaccination. 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ny remaining vaccine will be offered to Years 10 and 11, subject to vaccine availability later in the season</a:t>
            </a:r>
          </a:p>
          <a:p>
            <a:pPr marL="39687" lvl="2" indent="0">
              <a:lnSpc>
                <a:spcPct val="100000"/>
              </a:lnSpc>
              <a:spcBef>
                <a:spcPct val="0"/>
              </a:spcBef>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09562" lvl="2" indent="-269875">
              <a:lnSpc>
                <a:spcPct val="100000"/>
              </a:lnSpc>
              <a:spcBef>
                <a:spcPct val="0"/>
              </a:spcBef>
              <a:buFont typeface="Arial" charset="0"/>
              <a:buChar char="•"/>
            </a:pPr>
            <a:r>
              <a:rPr lang="en-GB" sz="1800" dirty="0"/>
              <a:t>children aged 6 months to 2 years in a clinical risk group are eligible due to their underlying medical condition or treatment</a:t>
            </a:r>
          </a:p>
          <a:p>
            <a:pPr marL="39687" lvl="2" indent="0">
              <a:lnSpc>
                <a:spcPct val="100000"/>
              </a:lnSpc>
              <a:spcBef>
                <a:spcPct val="0"/>
              </a:spcBef>
              <a:buNone/>
            </a:pPr>
            <a:endParaRPr lang="en-GB" sz="1800" dirty="0"/>
          </a:p>
          <a:p>
            <a:pPr>
              <a:lnSpc>
                <a:spcPct val="100000"/>
              </a:lnSpc>
            </a:pPr>
            <a:r>
              <a:rPr lang="en-GB" sz="1800" dirty="0"/>
              <a:t>with concerns about co-circulation of the SARs-CoV-2 virus during the 2022 to 2023 flu season, it is particularly important to reduce transmission of flu in the community</a:t>
            </a:r>
          </a:p>
        </p:txBody>
      </p:sp>
      <p:sp>
        <p:nvSpPr>
          <p:cNvPr id="7" name="Slide Number Placeholder 6">
            <a:extLst>
              <a:ext uri="{FF2B5EF4-FFF2-40B4-BE49-F238E27FC236}">
                <a16:creationId xmlns:a16="http://schemas.microsoft.com/office/drawing/2014/main" id="{B8FE52E1-7E5C-4FD2-A728-8DDCBF87930E}"/>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
        <p:nvSpPr>
          <p:cNvPr id="9" name="Footer Placeholder 8">
            <a:extLst>
              <a:ext uri="{FF2B5EF4-FFF2-40B4-BE49-F238E27FC236}">
                <a16:creationId xmlns:a16="http://schemas.microsoft.com/office/drawing/2014/main" id="{F3E73491-33D9-407E-8CE6-24ECBCBF3981}"/>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9007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4B9B-3658-4ACC-A799-189AEDA1CDDC}"/>
              </a:ext>
            </a:extLst>
          </p:cNvPr>
          <p:cNvSpPr>
            <a:spLocks noGrp="1"/>
          </p:cNvSpPr>
          <p:nvPr>
            <p:ph type="title"/>
          </p:nvPr>
        </p:nvSpPr>
        <p:spPr>
          <a:xfrm>
            <a:off x="358199" y="431350"/>
            <a:ext cx="10515600" cy="734984"/>
          </a:xfrm>
        </p:spPr>
        <p:txBody>
          <a:bodyPr/>
          <a:lstStyle/>
          <a:p>
            <a:r>
              <a:rPr lang="en-GB" dirty="0"/>
              <a:t>Flu vaccine eligibility: 2022 to 2023 flu season</a:t>
            </a:r>
          </a:p>
        </p:txBody>
      </p:sp>
      <p:sp>
        <p:nvSpPr>
          <p:cNvPr id="3" name="Content Placeholder 2">
            <a:extLst>
              <a:ext uri="{FF2B5EF4-FFF2-40B4-BE49-F238E27FC236}">
                <a16:creationId xmlns:a16="http://schemas.microsoft.com/office/drawing/2014/main" id="{96D23BC1-30C8-456B-9043-9287097EABC2}"/>
              </a:ext>
            </a:extLst>
          </p:cNvPr>
          <p:cNvSpPr>
            <a:spLocks noGrp="1"/>
          </p:cNvSpPr>
          <p:nvPr>
            <p:ph idx="1"/>
          </p:nvPr>
        </p:nvSpPr>
        <p:spPr>
          <a:xfrm>
            <a:off x="330205" y="1690847"/>
            <a:ext cx="11123857" cy="4351338"/>
          </a:xfrm>
        </p:spPr>
        <p:txBody>
          <a:bodyPr>
            <a:normAutofit fontScale="62500" lnSpcReduction="20000"/>
          </a:bodyPr>
          <a:lstStyle/>
          <a:p>
            <a:pPr lvl="0">
              <a:lnSpc>
                <a:spcPct val="110000"/>
              </a:lnSpc>
            </a:pPr>
            <a:r>
              <a:rPr lang="en-GB" dirty="0"/>
              <a:t>all children aged 2 or 3 years on 31 August 2022</a:t>
            </a:r>
          </a:p>
          <a:p>
            <a:pPr lvl="0">
              <a:lnSpc>
                <a:spcPct val="110000"/>
              </a:lnSpc>
            </a:pPr>
            <a:r>
              <a:rPr lang="en-GB" dirty="0"/>
              <a:t>all primary school aged children (from Reception to Year 6) </a:t>
            </a:r>
          </a:p>
          <a:p>
            <a:pPr lvl="0">
              <a:lnSpc>
                <a:spcPct val="110000"/>
              </a:lnSpc>
            </a:pPr>
            <a:r>
              <a:rPr lang="en-GB" dirty="0"/>
              <a:t>secondary school-aged children (focusing on Years 7, 8 and 9  following the primary school vaccination visits with any remaining vaccine being offered to Years 10 and 11, subject to vaccine availability later in the season) </a:t>
            </a:r>
          </a:p>
          <a:p>
            <a:pPr lvl="0">
              <a:lnSpc>
                <a:spcPct val="110000"/>
              </a:lnSpc>
            </a:pPr>
            <a:r>
              <a:rPr lang="en-GB" dirty="0"/>
              <a:t>those aged 6 months to under 65 years in clinical risk groups</a:t>
            </a:r>
          </a:p>
          <a:p>
            <a:pPr lvl="0">
              <a:lnSpc>
                <a:spcPct val="110000"/>
              </a:lnSpc>
            </a:pPr>
            <a:r>
              <a:rPr lang="en-GB" dirty="0"/>
              <a:t>all pregnant women (including those women who become pregnant during the influenza season)</a:t>
            </a:r>
          </a:p>
          <a:p>
            <a:pPr>
              <a:lnSpc>
                <a:spcPct val="110000"/>
              </a:lnSpc>
            </a:pPr>
            <a:r>
              <a:rPr lang="en-GB" dirty="0"/>
              <a:t>those aged 65 years and over</a:t>
            </a:r>
          </a:p>
          <a:p>
            <a:pPr lvl="0">
              <a:lnSpc>
                <a:spcPct val="110000"/>
              </a:lnSpc>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those aged 50 to 64 years old not in clinical risk groups (including those who turn 50 by 31 March 2023). (Providers are asked not to start vaccinating this age group until mid-October 2022 to enable prioritisation of those with clinical risks and in the older age groups)</a:t>
            </a:r>
            <a:endParaRPr lang="en-GB" dirty="0"/>
          </a:p>
          <a:p>
            <a:pPr lvl="0">
              <a:lnSpc>
                <a:spcPct val="110000"/>
              </a:lnSpc>
            </a:pPr>
            <a:r>
              <a:rPr lang="en-GB" dirty="0"/>
              <a:t>those living in long-stay residential care homes or other long-stay care facilities</a:t>
            </a:r>
          </a:p>
          <a:p>
            <a:pPr lvl="0">
              <a:lnSpc>
                <a:spcPct val="110000"/>
              </a:lnSpc>
            </a:pPr>
            <a:r>
              <a:rPr lang="en-GB" dirty="0"/>
              <a:t>carers </a:t>
            </a:r>
          </a:p>
          <a:p>
            <a:pPr lvl="0">
              <a:lnSpc>
                <a:spcPct val="110000"/>
              </a:lnSpc>
            </a:pPr>
            <a:r>
              <a:rPr lang="en-GB" dirty="0"/>
              <a:t>close contacts of immunocompromised individuals</a:t>
            </a:r>
          </a:p>
          <a:p>
            <a:pPr lvl="0">
              <a:lnSpc>
                <a:spcPct val="110000"/>
              </a:lnSpc>
            </a:pPr>
            <a:r>
              <a:rPr lang="en-GB" dirty="0"/>
              <a:t>frontline staff employed by social care providers without employer led occupational health schemes (see flu letter for details)</a:t>
            </a:r>
          </a:p>
          <a:p>
            <a:endParaRPr lang="en-GB" dirty="0"/>
          </a:p>
        </p:txBody>
      </p:sp>
      <p:sp>
        <p:nvSpPr>
          <p:cNvPr id="7" name="Slide Number Placeholder 6">
            <a:extLst>
              <a:ext uri="{FF2B5EF4-FFF2-40B4-BE49-F238E27FC236}">
                <a16:creationId xmlns:a16="http://schemas.microsoft.com/office/drawing/2014/main" id="{2F7A53BA-7FF5-472A-B469-66C34FC02F4E}"/>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
        <p:nvSpPr>
          <p:cNvPr id="9" name="Footer Placeholder 8">
            <a:extLst>
              <a:ext uri="{FF2B5EF4-FFF2-40B4-BE49-F238E27FC236}">
                <a16:creationId xmlns:a16="http://schemas.microsoft.com/office/drawing/2014/main" id="{591124CF-A8E5-4A11-B9C9-4F58DBC4B1EA}"/>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89923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6FB8-FE7C-4576-A497-F26552F47F08}"/>
              </a:ext>
            </a:extLst>
          </p:cNvPr>
          <p:cNvSpPr>
            <a:spLocks noGrp="1"/>
          </p:cNvSpPr>
          <p:nvPr>
            <p:ph type="title"/>
          </p:nvPr>
        </p:nvSpPr>
        <p:spPr>
          <a:xfrm>
            <a:off x="451509" y="440681"/>
            <a:ext cx="4428406" cy="697662"/>
          </a:xfrm>
        </p:spPr>
        <p:txBody>
          <a:bodyPr/>
          <a:lstStyle/>
          <a:p>
            <a:r>
              <a:rPr lang="en-GB" dirty="0"/>
              <a:t>Clinical risk groups</a:t>
            </a:r>
          </a:p>
        </p:txBody>
      </p:sp>
      <p:sp>
        <p:nvSpPr>
          <p:cNvPr id="3" name="Content Placeholder 2">
            <a:extLst>
              <a:ext uri="{FF2B5EF4-FFF2-40B4-BE49-F238E27FC236}">
                <a16:creationId xmlns:a16="http://schemas.microsoft.com/office/drawing/2014/main" id="{1B202F7C-8398-466C-9B4D-6DEEEF990A98}"/>
              </a:ext>
            </a:extLst>
          </p:cNvPr>
          <p:cNvSpPr>
            <a:spLocks noGrp="1"/>
          </p:cNvSpPr>
          <p:nvPr>
            <p:ph idx="1"/>
          </p:nvPr>
        </p:nvSpPr>
        <p:spPr/>
        <p:txBody>
          <a:bodyPr>
            <a:normAutofit fontScale="77500" lnSpcReduction="20000"/>
          </a:bodyPr>
          <a:lstStyle/>
          <a:p>
            <a:pPr>
              <a:lnSpc>
                <a:spcPct val="110000"/>
              </a:lnSpc>
            </a:pPr>
            <a:r>
              <a:rPr lang="en-GB" dirty="0"/>
              <a:t>increasing flu vaccine uptake in clinical risk groups is important because of  increased risk of death and serious illness if people in these groups catch flu </a:t>
            </a:r>
          </a:p>
          <a:p>
            <a:pPr>
              <a:lnSpc>
                <a:spcPct val="110000"/>
              </a:lnSpc>
            </a:pPr>
            <a:r>
              <a:rPr lang="en-GB" dirty="0"/>
              <a:t>for a number of years only around half of patients aged 6 months to under 65 in clinical risk groups have been vaccinated</a:t>
            </a:r>
          </a:p>
          <a:p>
            <a:pPr>
              <a:lnSpc>
                <a:spcPct val="110000"/>
              </a:lnSpc>
            </a:pPr>
            <a:r>
              <a:rPr lang="en-GB" dirty="0"/>
              <a:t>vaccine uptake for all clinical risk groups needs to improve</a:t>
            </a:r>
          </a:p>
          <a:p>
            <a:pPr>
              <a:lnSpc>
                <a:spcPct val="110000"/>
              </a:lnSpc>
            </a:pPr>
            <a:r>
              <a:rPr lang="en-GB" dirty="0"/>
              <a:t>aim of the flu programme for 2022 to 2023 is to demonstrate a 100% offer to all eligible patients and to achieve at least the uptake levels of 2021 to 2022 for each cohort</a:t>
            </a:r>
          </a:p>
          <a:p>
            <a:pPr>
              <a:lnSpc>
                <a:spcPct val="110000"/>
              </a:lnSpc>
            </a:pPr>
            <a:r>
              <a:rPr lang="en-GB" dirty="0"/>
              <a:t>strategies to improve vaccine uptake should be tailored to each risk group to ensure optimum uptake of vaccine in each of them.</a:t>
            </a:r>
          </a:p>
          <a:p>
            <a:pPr>
              <a:lnSpc>
                <a:spcPct val="110000"/>
              </a:lnSpc>
            </a:pPr>
            <a:r>
              <a:rPr lang="en-GB" dirty="0"/>
              <a:t>further information on flu vaccination for those with learning disabilities can be found on the GOV.UK website </a:t>
            </a:r>
          </a:p>
          <a:p>
            <a:pPr marL="457200" lvl="1" indent="0">
              <a:lnSpc>
                <a:spcPct val="110000"/>
              </a:lnSpc>
              <a:buNone/>
            </a:pPr>
            <a:r>
              <a:rPr lang="en-GB" sz="2400" u="sng" dirty="0">
                <a:hlinkClick r:id="rId2"/>
              </a:rPr>
              <a:t>www.gov.uk/government/publications/flu-vaccinations-for-people-with-learning-disabilities/flu-vaccinations-supporting-people-with-learning-disabilities</a:t>
            </a:r>
            <a:endParaRPr lang="en-GB" sz="2400" dirty="0"/>
          </a:p>
        </p:txBody>
      </p:sp>
      <p:sp>
        <p:nvSpPr>
          <p:cNvPr id="7" name="Slide Number Placeholder 6">
            <a:extLst>
              <a:ext uri="{FF2B5EF4-FFF2-40B4-BE49-F238E27FC236}">
                <a16:creationId xmlns:a16="http://schemas.microsoft.com/office/drawing/2014/main" id="{65EE3FE5-F51F-4DB9-80A6-CA343CF88857}"/>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
        <p:nvSpPr>
          <p:cNvPr id="9" name="Footer Placeholder 8">
            <a:extLst>
              <a:ext uri="{FF2B5EF4-FFF2-40B4-BE49-F238E27FC236}">
                <a16:creationId xmlns:a16="http://schemas.microsoft.com/office/drawing/2014/main" id="{16182A38-DF3B-4D27-B8FD-296B4A115295}"/>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04233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3B60-95B3-4821-983C-07ACDA1A7B82}"/>
              </a:ext>
            </a:extLst>
          </p:cNvPr>
          <p:cNvSpPr>
            <a:spLocks noGrp="1"/>
          </p:cNvSpPr>
          <p:nvPr>
            <p:ph type="title"/>
          </p:nvPr>
        </p:nvSpPr>
        <p:spPr>
          <a:xfrm>
            <a:off x="358199" y="412688"/>
            <a:ext cx="8543206" cy="679000"/>
          </a:xfrm>
        </p:spPr>
        <p:txBody>
          <a:bodyPr/>
          <a:lstStyle/>
          <a:p>
            <a:r>
              <a:rPr lang="en-GB" dirty="0"/>
              <a:t>Flu vaccine programme 2022 to 2023</a:t>
            </a:r>
          </a:p>
        </p:txBody>
      </p:sp>
      <p:sp>
        <p:nvSpPr>
          <p:cNvPr id="3" name="Content Placeholder 2">
            <a:extLst>
              <a:ext uri="{FF2B5EF4-FFF2-40B4-BE49-F238E27FC236}">
                <a16:creationId xmlns:a16="http://schemas.microsoft.com/office/drawing/2014/main" id="{92CA344A-FAAC-4C5C-86B4-CDC89FB747E8}"/>
              </a:ext>
            </a:extLst>
          </p:cNvPr>
          <p:cNvSpPr>
            <a:spLocks noGrp="1"/>
          </p:cNvSpPr>
          <p:nvPr>
            <p:ph idx="1"/>
          </p:nvPr>
        </p:nvSpPr>
        <p:spPr/>
        <p:txBody>
          <a:bodyPr>
            <a:normAutofit/>
          </a:bodyPr>
          <a:lstStyle/>
          <a:p>
            <a:r>
              <a:rPr lang="en-GB" sz="2200" dirty="0"/>
              <a:t>as a result of non-pharmaceutical interventions in place for COVID-19 (such as mask-wearing, reduced social interactions and international travel) influenza activity levels were extremely low globally in the past 2 flu seasons </a:t>
            </a:r>
          </a:p>
          <a:p>
            <a:r>
              <a:rPr lang="en-GB" sz="2200" dirty="0"/>
              <a:t>as social contact returns to pre-pandemic norms, likely to be a resurgence in influenza activity in winter 2022 to 2023 to levels similar to, or higher than before the pandemic</a:t>
            </a:r>
          </a:p>
          <a:p>
            <a:r>
              <a:rPr lang="en-GB" sz="2200" dirty="0"/>
              <a:t>potential for co-circulation of influenza, COVID-19 and other respiratory viruses </a:t>
            </a:r>
          </a:p>
          <a:p>
            <a:r>
              <a:rPr lang="en-GB" sz="2200" dirty="0"/>
              <a:t>therefore vital that everyone who is eligible for flu vaccine is offered the opportunity to receive it</a:t>
            </a:r>
          </a:p>
          <a:p>
            <a:r>
              <a:rPr lang="en-GB" sz="2200" dirty="0"/>
              <a:t>the expanded flu programme (50 to 65y and some secondary school Year groups) run in last 2 flu vaccination seasons will continue this year so it is important to know who is eligible </a:t>
            </a:r>
          </a:p>
        </p:txBody>
      </p:sp>
      <p:sp>
        <p:nvSpPr>
          <p:cNvPr id="7" name="Slide Number Placeholder 6">
            <a:extLst>
              <a:ext uri="{FF2B5EF4-FFF2-40B4-BE49-F238E27FC236}">
                <a16:creationId xmlns:a16="http://schemas.microsoft.com/office/drawing/2014/main" id="{321C156B-B2FD-421B-8C49-40C8A1A7AC0B}"/>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
        <p:nvSpPr>
          <p:cNvPr id="9" name="Footer Placeholder 8">
            <a:extLst>
              <a:ext uri="{FF2B5EF4-FFF2-40B4-BE49-F238E27FC236}">
                <a16:creationId xmlns:a16="http://schemas.microsoft.com/office/drawing/2014/main" id="{13A2D128-B81A-4ECB-BA3A-D5501600EB33}"/>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26377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9DC6-EDD0-4FA4-941E-859707A0CFAA}"/>
              </a:ext>
            </a:extLst>
          </p:cNvPr>
          <p:cNvSpPr>
            <a:spLocks noGrp="1"/>
          </p:cNvSpPr>
          <p:nvPr>
            <p:ph type="title"/>
          </p:nvPr>
        </p:nvSpPr>
        <p:spPr>
          <a:xfrm>
            <a:off x="199572" y="319378"/>
            <a:ext cx="11090463" cy="697662"/>
          </a:xfrm>
        </p:spPr>
        <p:txBody>
          <a:bodyPr>
            <a:normAutofit fontScale="90000"/>
          </a:bodyPr>
          <a:lstStyle/>
          <a:p>
            <a:r>
              <a:rPr lang="en-GB" sz="4000" dirty="0"/>
              <a:t>Clinical risk groups who should receive flu vaccine (1)</a:t>
            </a:r>
            <a:endParaRPr lang="en-GB" dirty="0"/>
          </a:p>
        </p:txBody>
      </p:sp>
      <p:pic>
        <p:nvPicPr>
          <p:cNvPr id="6" name="Content Placeholder 5">
            <a:extLst>
              <a:ext uri="{FF2B5EF4-FFF2-40B4-BE49-F238E27FC236}">
                <a16:creationId xmlns:a16="http://schemas.microsoft.com/office/drawing/2014/main" id="{70844718-FBAB-4FE6-BDC1-51314673876F}"/>
              </a:ext>
            </a:extLst>
          </p:cNvPr>
          <p:cNvPicPr>
            <a:picLocks noGrp="1" noChangeAspect="1"/>
          </p:cNvPicPr>
          <p:nvPr>
            <p:ph idx="1"/>
          </p:nvPr>
        </p:nvPicPr>
        <p:blipFill>
          <a:blip r:embed="rId3"/>
          <a:stretch>
            <a:fillRect/>
          </a:stretch>
        </p:blipFill>
        <p:spPr>
          <a:xfrm>
            <a:off x="307914" y="1380567"/>
            <a:ext cx="8966716" cy="4992968"/>
          </a:xfrm>
          <a:prstGeom prst="rect">
            <a:avLst/>
          </a:prstGeom>
        </p:spPr>
      </p:pic>
      <p:sp>
        <p:nvSpPr>
          <p:cNvPr id="7" name="Slide Number Placeholder 6">
            <a:extLst>
              <a:ext uri="{FF2B5EF4-FFF2-40B4-BE49-F238E27FC236}">
                <a16:creationId xmlns:a16="http://schemas.microsoft.com/office/drawing/2014/main" id="{9620E6C8-0B33-4AD9-BBF4-95200941B1C8}"/>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
        <p:nvSpPr>
          <p:cNvPr id="9" name="Footer Placeholder 8">
            <a:extLst>
              <a:ext uri="{FF2B5EF4-FFF2-40B4-BE49-F238E27FC236}">
                <a16:creationId xmlns:a16="http://schemas.microsoft.com/office/drawing/2014/main" id="{9ED33844-401D-4F6A-94FC-D891D7DAAF8B}"/>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3586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67D7-3A45-4C04-81FD-E9FC056E1272}"/>
              </a:ext>
            </a:extLst>
          </p:cNvPr>
          <p:cNvSpPr>
            <a:spLocks noGrp="1"/>
          </p:cNvSpPr>
          <p:nvPr>
            <p:ph type="title"/>
          </p:nvPr>
        </p:nvSpPr>
        <p:spPr>
          <a:xfrm>
            <a:off x="208903" y="356701"/>
            <a:ext cx="11314398" cy="697662"/>
          </a:xfrm>
        </p:spPr>
        <p:txBody>
          <a:bodyPr>
            <a:normAutofit fontScale="90000"/>
          </a:bodyPr>
          <a:lstStyle/>
          <a:p>
            <a:r>
              <a:rPr lang="en-GB" sz="4000" dirty="0"/>
              <a:t>Clinical risk groups who should receive flu vaccine (2)</a:t>
            </a:r>
            <a:endParaRPr lang="en-GB" dirty="0"/>
          </a:p>
        </p:txBody>
      </p:sp>
      <p:pic>
        <p:nvPicPr>
          <p:cNvPr id="6" name="Content Placeholder 5">
            <a:extLst>
              <a:ext uri="{FF2B5EF4-FFF2-40B4-BE49-F238E27FC236}">
                <a16:creationId xmlns:a16="http://schemas.microsoft.com/office/drawing/2014/main" id="{A990093D-BA4E-43A6-8C66-4B530FBBF54B}"/>
              </a:ext>
            </a:extLst>
          </p:cNvPr>
          <p:cNvPicPr>
            <a:picLocks noGrp="1" noChangeAspect="1"/>
          </p:cNvPicPr>
          <p:nvPr>
            <p:ph idx="1"/>
          </p:nvPr>
        </p:nvPicPr>
        <p:blipFill>
          <a:blip r:embed="rId3"/>
          <a:stretch>
            <a:fillRect/>
          </a:stretch>
        </p:blipFill>
        <p:spPr>
          <a:xfrm>
            <a:off x="335487" y="1417850"/>
            <a:ext cx="9135084" cy="4983676"/>
          </a:xfrm>
          <a:prstGeom prst="rect">
            <a:avLst/>
          </a:prstGeom>
        </p:spPr>
      </p:pic>
      <p:sp>
        <p:nvSpPr>
          <p:cNvPr id="7" name="Slide Number Placeholder 6">
            <a:extLst>
              <a:ext uri="{FF2B5EF4-FFF2-40B4-BE49-F238E27FC236}">
                <a16:creationId xmlns:a16="http://schemas.microsoft.com/office/drawing/2014/main" id="{F1BA7FC9-3996-429C-B0FA-A3D2C0ABAA79}"/>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
        <p:nvSpPr>
          <p:cNvPr id="9" name="Footer Placeholder 8">
            <a:extLst>
              <a:ext uri="{FF2B5EF4-FFF2-40B4-BE49-F238E27FC236}">
                <a16:creationId xmlns:a16="http://schemas.microsoft.com/office/drawing/2014/main" id="{5F6542D2-E75B-491F-86F9-3DCF00A85BA8}"/>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39145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F6B-E3E2-41E6-BFD9-372B74DA90C2}"/>
              </a:ext>
            </a:extLst>
          </p:cNvPr>
          <p:cNvSpPr>
            <a:spLocks noGrp="1"/>
          </p:cNvSpPr>
          <p:nvPr>
            <p:ph type="title"/>
          </p:nvPr>
        </p:nvSpPr>
        <p:spPr>
          <a:xfrm>
            <a:off x="330205" y="328712"/>
            <a:ext cx="8123329" cy="660339"/>
          </a:xfrm>
        </p:spPr>
        <p:txBody>
          <a:bodyPr>
            <a:normAutofit/>
          </a:bodyPr>
          <a:lstStyle/>
          <a:p>
            <a:r>
              <a:rPr lang="en-GB" dirty="0"/>
              <a:t>Why vaccinate these risk groups?</a:t>
            </a:r>
          </a:p>
        </p:txBody>
      </p:sp>
      <p:sp>
        <p:nvSpPr>
          <p:cNvPr id="6" name="TextBox 5">
            <a:extLst>
              <a:ext uri="{FF2B5EF4-FFF2-40B4-BE49-F238E27FC236}">
                <a16:creationId xmlns:a16="http://schemas.microsoft.com/office/drawing/2014/main" id="{50C2D8DA-4E6F-4448-94F3-DB9BABDBD7D7}"/>
              </a:ext>
            </a:extLst>
          </p:cNvPr>
          <p:cNvSpPr txBox="1"/>
          <p:nvPr/>
        </p:nvSpPr>
        <p:spPr>
          <a:xfrm>
            <a:off x="428794" y="1444784"/>
            <a:ext cx="10303975" cy="523220"/>
          </a:xfrm>
          <a:prstGeom prst="rect">
            <a:avLst/>
          </a:prstGeom>
          <a:noFill/>
        </p:spPr>
        <p:txBody>
          <a:bodyPr wrap="square" rtlCol="0">
            <a:spAutoFit/>
          </a:bodyPr>
          <a:lstStyle/>
          <a:p>
            <a:r>
              <a:rPr lang="en-GB" sz="1400" dirty="0"/>
              <a:t>Influenza-related population mortality rates and relative risk of death among those aged 6 months to under 65 years by clinical risk group in England, September 2010 to May 2011</a:t>
            </a:r>
          </a:p>
        </p:txBody>
      </p:sp>
      <p:graphicFrame>
        <p:nvGraphicFramePr>
          <p:cNvPr id="7" name="Content Placeholder 4">
            <a:extLst>
              <a:ext uri="{FF2B5EF4-FFF2-40B4-BE49-F238E27FC236}">
                <a16:creationId xmlns:a16="http://schemas.microsoft.com/office/drawing/2014/main" id="{55A0420B-168F-472F-AE73-357B9C952B3D}"/>
              </a:ext>
            </a:extLst>
          </p:cNvPr>
          <p:cNvGraphicFramePr>
            <a:graphicFrameLocks noGrp="1"/>
          </p:cNvGraphicFramePr>
          <p:nvPr>
            <p:ph idx="1"/>
            <p:extLst>
              <p:ext uri="{D42A27DB-BD31-4B8C-83A1-F6EECF244321}">
                <p14:modId xmlns:p14="http://schemas.microsoft.com/office/powerpoint/2010/main" val="1647228465"/>
              </p:ext>
            </p:extLst>
          </p:nvPr>
        </p:nvGraphicFramePr>
        <p:xfrm>
          <a:off x="530029" y="1971431"/>
          <a:ext cx="8743889" cy="4367150"/>
        </p:xfrm>
        <a:graphic>
          <a:graphicData uri="http://schemas.openxmlformats.org/drawingml/2006/table">
            <a:tbl>
              <a:tblPr firstRow="1" firstCol="1" bandRow="1">
                <a:tableStyleId>{5C22544A-7EE6-4342-B048-85BDC9FD1C3A}</a:tableStyleId>
              </a:tblPr>
              <a:tblGrid>
                <a:gridCol w="2510572">
                  <a:extLst>
                    <a:ext uri="{9D8B030D-6E8A-4147-A177-3AD203B41FA5}">
                      <a16:colId xmlns:a16="http://schemas.microsoft.com/office/drawing/2014/main" val="20000"/>
                    </a:ext>
                  </a:extLst>
                </a:gridCol>
                <a:gridCol w="1994557">
                  <a:extLst>
                    <a:ext uri="{9D8B030D-6E8A-4147-A177-3AD203B41FA5}">
                      <a16:colId xmlns:a16="http://schemas.microsoft.com/office/drawing/2014/main" val="20001"/>
                    </a:ext>
                  </a:extLst>
                </a:gridCol>
                <a:gridCol w="2119380">
                  <a:extLst>
                    <a:ext uri="{9D8B030D-6E8A-4147-A177-3AD203B41FA5}">
                      <a16:colId xmlns:a16="http://schemas.microsoft.com/office/drawing/2014/main" val="20002"/>
                    </a:ext>
                  </a:extLst>
                </a:gridCol>
                <a:gridCol w="2119380">
                  <a:extLst>
                    <a:ext uri="{9D8B030D-6E8A-4147-A177-3AD203B41FA5}">
                      <a16:colId xmlns:a16="http://schemas.microsoft.com/office/drawing/2014/main" val="20003"/>
                    </a:ext>
                  </a:extLst>
                </a:gridCol>
              </a:tblGrid>
              <a:tr h="355202">
                <a:tc>
                  <a:txBody>
                    <a:bodyPr/>
                    <a:lstStyle/>
                    <a:p>
                      <a:pPr>
                        <a:spcBef>
                          <a:spcPts val="300"/>
                        </a:spcBef>
                        <a:spcAft>
                          <a:spcPts val="300"/>
                        </a:spcAft>
                      </a:pPr>
                      <a:r>
                        <a:rPr lang="en-GB" sz="1200" b="1" dirty="0">
                          <a:effectLst/>
                        </a:rPr>
                        <a:t> </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dirty="0">
                          <a:effectLst/>
                        </a:rPr>
                        <a:t>N</a:t>
                      </a:r>
                      <a:r>
                        <a:rPr lang="en-GB" sz="1200" b="1" spc="-10" dirty="0">
                          <a:effectLst/>
                        </a:rPr>
                        <a:t>um</a:t>
                      </a:r>
                      <a:r>
                        <a:rPr lang="en-GB" sz="1200" b="1" spc="5" dirty="0">
                          <a:effectLst/>
                        </a:rPr>
                        <a:t>b</a:t>
                      </a:r>
                      <a:r>
                        <a:rPr lang="en-GB" sz="1200" b="1" dirty="0">
                          <a:effectLst/>
                        </a:rPr>
                        <a:t>er </a:t>
                      </a:r>
                      <a:r>
                        <a:rPr lang="en-GB" sz="1200" b="1" spc="-10" dirty="0">
                          <a:effectLst/>
                        </a:rPr>
                        <a:t>o</a:t>
                      </a:r>
                      <a:r>
                        <a:rPr lang="en-GB" sz="1200" b="1" dirty="0">
                          <a:effectLst/>
                        </a:rPr>
                        <a:t>f</a:t>
                      </a:r>
                      <a:r>
                        <a:rPr lang="en-GB" sz="1200" b="1" spc="80" dirty="0">
                          <a:effectLst/>
                        </a:rPr>
                        <a:t> </a:t>
                      </a:r>
                      <a:r>
                        <a:rPr lang="en-GB" sz="1200" b="1" spc="-15" dirty="0">
                          <a:effectLst/>
                        </a:rPr>
                        <a:t>f</a:t>
                      </a:r>
                      <a:r>
                        <a:rPr lang="en-GB" sz="1200" b="1" spc="-10" dirty="0">
                          <a:effectLst/>
                        </a:rPr>
                        <a:t>a</a:t>
                      </a:r>
                      <a:r>
                        <a:rPr lang="en-GB" sz="1200" b="1" dirty="0">
                          <a:effectLst/>
                        </a:rPr>
                        <a:t>t</a:t>
                      </a:r>
                      <a:r>
                        <a:rPr lang="en-GB" sz="1200" b="1" spc="-15" dirty="0">
                          <a:effectLst/>
                        </a:rPr>
                        <a:t>a</a:t>
                      </a:r>
                      <a:r>
                        <a:rPr lang="en-GB" sz="1200" b="1" dirty="0">
                          <a:effectLst/>
                        </a:rPr>
                        <a:t>l</a:t>
                      </a:r>
                      <a:r>
                        <a:rPr lang="en-GB" sz="1200" b="1" spc="85" dirty="0">
                          <a:effectLst/>
                        </a:rPr>
                        <a:t> </a:t>
                      </a:r>
                      <a:r>
                        <a:rPr lang="en-GB" sz="1200" b="1" dirty="0">
                          <a:effectLst/>
                        </a:rPr>
                        <a:t>f</a:t>
                      </a:r>
                      <a:r>
                        <a:rPr lang="en-GB" sz="1200" b="1" spc="-5" dirty="0">
                          <a:effectLst/>
                        </a:rPr>
                        <a:t>l</a:t>
                      </a:r>
                      <a:r>
                        <a:rPr lang="en-GB" sz="1200" b="1" dirty="0">
                          <a:effectLst/>
                        </a:rPr>
                        <a:t>u </a:t>
                      </a:r>
                      <a:r>
                        <a:rPr lang="en-GB" sz="1200" b="1" spc="5" dirty="0">
                          <a:effectLst/>
                        </a:rPr>
                        <a:t>c</a:t>
                      </a:r>
                      <a:r>
                        <a:rPr lang="en-GB" sz="1200" b="1" dirty="0">
                          <a:effectLst/>
                        </a:rPr>
                        <a:t>ases</a:t>
                      </a:r>
                      <a:r>
                        <a:rPr lang="en-GB" sz="1200" b="1" spc="20" dirty="0">
                          <a:effectLst/>
                        </a:rPr>
                        <a:t> </a:t>
                      </a:r>
                      <a:r>
                        <a:rPr lang="en-GB" sz="1200" b="1" spc="-15" dirty="0">
                          <a:effectLst/>
                        </a:rPr>
                        <a:t>(%</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dirty="0">
                          <a:effectLst/>
                        </a:rPr>
                        <a:t>Mo</a:t>
                      </a:r>
                      <a:r>
                        <a:rPr lang="en-GB" sz="1200" b="1" spc="20" dirty="0">
                          <a:effectLst/>
                        </a:rPr>
                        <a:t>r</a:t>
                      </a:r>
                      <a:r>
                        <a:rPr lang="en-GB" sz="1200" b="1" dirty="0">
                          <a:effectLst/>
                        </a:rPr>
                        <a:t>t</a:t>
                      </a:r>
                      <a:r>
                        <a:rPr lang="en-GB" sz="1200" b="1" spc="-15" dirty="0">
                          <a:effectLst/>
                        </a:rPr>
                        <a:t>al</a:t>
                      </a:r>
                      <a:r>
                        <a:rPr lang="en-GB" sz="1200" b="1" spc="-5" dirty="0">
                          <a:effectLst/>
                        </a:rPr>
                        <a:t>i</a:t>
                      </a:r>
                      <a:r>
                        <a:rPr lang="en-GB" sz="1200" b="1" spc="15" dirty="0">
                          <a:effectLst/>
                        </a:rPr>
                        <a:t>t</a:t>
                      </a:r>
                      <a:r>
                        <a:rPr lang="en-GB" sz="1200" b="1" dirty="0">
                          <a:effectLst/>
                        </a:rPr>
                        <a:t>y </a:t>
                      </a:r>
                      <a:r>
                        <a:rPr lang="en-GB" sz="1200" b="1" spc="-20" dirty="0">
                          <a:effectLst/>
                        </a:rPr>
                        <a:t>r</a:t>
                      </a:r>
                      <a:r>
                        <a:rPr lang="en-GB" sz="1200" b="1" spc="-10" dirty="0">
                          <a:effectLst/>
                        </a:rPr>
                        <a:t>at</a:t>
                      </a:r>
                      <a:r>
                        <a:rPr lang="en-GB" sz="1200" b="1" dirty="0">
                          <a:effectLst/>
                        </a:rPr>
                        <a:t>e</a:t>
                      </a:r>
                      <a:r>
                        <a:rPr lang="en-GB" sz="1200" b="1" spc="-85" dirty="0">
                          <a:effectLst/>
                        </a:rPr>
                        <a:t> </a:t>
                      </a:r>
                      <a:r>
                        <a:rPr lang="en-GB" sz="1200" b="1" spc="5" dirty="0">
                          <a:effectLst/>
                        </a:rPr>
                        <a:t>p</a:t>
                      </a:r>
                      <a:r>
                        <a:rPr lang="en-GB" sz="1200" b="1" dirty="0">
                          <a:effectLst/>
                        </a:rPr>
                        <a:t>er </a:t>
                      </a:r>
                      <a:r>
                        <a:rPr lang="en-GB" sz="1200" b="1" spc="-35" dirty="0">
                          <a:effectLst/>
                        </a:rPr>
                        <a:t>1</a:t>
                      </a:r>
                      <a:r>
                        <a:rPr lang="en-GB" sz="1200" b="1" spc="20" dirty="0">
                          <a:effectLst/>
                        </a:rPr>
                        <a:t>0</a:t>
                      </a:r>
                      <a:r>
                        <a:rPr lang="en-GB" sz="1200" b="1" dirty="0">
                          <a:effectLst/>
                        </a:rPr>
                        <a:t>0</a:t>
                      </a:r>
                      <a:r>
                        <a:rPr lang="en-GB" sz="1200" b="1" spc="-15" dirty="0">
                          <a:effectLst/>
                        </a:rPr>
                        <a:t>,</a:t>
                      </a:r>
                      <a:r>
                        <a:rPr lang="en-GB" sz="1200" b="1" spc="20" dirty="0">
                          <a:effectLst/>
                        </a:rPr>
                        <a:t>000 </a:t>
                      </a:r>
                      <a:r>
                        <a:rPr lang="en-GB" sz="1200" b="1" dirty="0">
                          <a:effectLst/>
                        </a:rPr>
                        <a:t>pop</a:t>
                      </a:r>
                      <a:r>
                        <a:rPr lang="en-GB" sz="1200" b="1" spc="-10" dirty="0">
                          <a:effectLst/>
                        </a:rPr>
                        <a:t>ula</a:t>
                      </a:r>
                      <a:r>
                        <a:rPr lang="en-GB" sz="1200" b="1" spc="-15" dirty="0">
                          <a:effectLst/>
                        </a:rPr>
                        <a:t>t</a:t>
                      </a:r>
                      <a:r>
                        <a:rPr lang="en-GB" sz="1200" b="1" spc="-10" dirty="0">
                          <a:effectLst/>
                        </a:rPr>
                        <a:t>i</a:t>
                      </a:r>
                      <a:r>
                        <a:rPr lang="en-GB" sz="1200" b="1" dirty="0">
                          <a:effectLst/>
                        </a:rPr>
                        <a:t>on</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spc="-10" dirty="0">
                          <a:effectLst/>
                        </a:rPr>
                        <a:t>A</a:t>
                      </a:r>
                      <a:r>
                        <a:rPr lang="en-GB" sz="1200" dirty="0">
                          <a:effectLst/>
                        </a:rPr>
                        <a:t>g</a:t>
                      </a:r>
                      <a:r>
                        <a:rPr lang="en-GB" sz="1200" spc="20" dirty="0">
                          <a:effectLst/>
                        </a:rPr>
                        <a:t>e</a:t>
                      </a:r>
                      <a:r>
                        <a:rPr lang="en-GB" sz="1200" spc="5" dirty="0">
                          <a:effectLst/>
                        </a:rPr>
                        <a:t>-</a:t>
                      </a:r>
                      <a:r>
                        <a:rPr lang="en-GB" sz="1200" dirty="0">
                          <a:effectLst/>
                        </a:rPr>
                        <a:t>a</a:t>
                      </a:r>
                      <a:r>
                        <a:rPr lang="en-GB" sz="1200" spc="-10" dirty="0">
                          <a:effectLst/>
                        </a:rPr>
                        <a:t>d</a:t>
                      </a:r>
                      <a:r>
                        <a:rPr lang="en-GB" sz="1200" spc="-15" dirty="0">
                          <a:effectLst/>
                        </a:rPr>
                        <a:t>j</a:t>
                      </a:r>
                      <a:r>
                        <a:rPr lang="en-GB" sz="1200" dirty="0">
                          <a:effectLst/>
                        </a:rPr>
                        <a:t>u</a:t>
                      </a:r>
                      <a:r>
                        <a:rPr lang="en-GB" sz="1200" spc="10" dirty="0">
                          <a:effectLst/>
                        </a:rPr>
                        <a:t>s</a:t>
                      </a:r>
                      <a:r>
                        <a:rPr lang="en-GB" sz="1200" spc="-10" dirty="0">
                          <a:effectLst/>
                        </a:rPr>
                        <a:t>t</a:t>
                      </a:r>
                      <a:r>
                        <a:rPr lang="en-GB" sz="1200" dirty="0">
                          <a:effectLst/>
                        </a:rPr>
                        <a:t>ed </a:t>
                      </a:r>
                      <a:r>
                        <a:rPr lang="en-GB" sz="1200" spc="-10" dirty="0">
                          <a:effectLst/>
                        </a:rPr>
                        <a:t>re</a:t>
                      </a:r>
                      <a:r>
                        <a:rPr lang="en-GB" sz="1200" spc="-15" dirty="0">
                          <a:effectLst/>
                        </a:rPr>
                        <a:t>l</a:t>
                      </a:r>
                      <a:r>
                        <a:rPr lang="en-GB" sz="1200" spc="-10" dirty="0">
                          <a:effectLst/>
                        </a:rPr>
                        <a:t>a</a:t>
                      </a:r>
                      <a:r>
                        <a:rPr lang="en-GB" sz="1200" spc="-15" dirty="0">
                          <a:effectLst/>
                        </a:rPr>
                        <a:t>t</a:t>
                      </a:r>
                      <a:r>
                        <a:rPr lang="en-GB" sz="1200" spc="-5" dirty="0">
                          <a:effectLst/>
                        </a:rPr>
                        <a:t>i</a:t>
                      </a:r>
                      <a:r>
                        <a:rPr lang="en-GB" sz="1200" spc="-15" dirty="0">
                          <a:effectLst/>
                        </a:rPr>
                        <a:t>v</a:t>
                      </a:r>
                      <a:r>
                        <a:rPr lang="en-GB" sz="1200" dirty="0">
                          <a:effectLst/>
                        </a:rPr>
                        <a:t>e</a:t>
                      </a:r>
                      <a:r>
                        <a:rPr lang="en-GB" sz="1200" spc="-55" dirty="0">
                          <a:effectLst/>
                        </a:rPr>
                        <a:t> </a:t>
                      </a:r>
                      <a:r>
                        <a:rPr lang="en-GB" sz="1200" spc="-10" dirty="0">
                          <a:effectLst/>
                        </a:rPr>
                        <a:t>r</a:t>
                      </a:r>
                      <a:r>
                        <a:rPr lang="en-GB" sz="1200" dirty="0">
                          <a:effectLst/>
                        </a:rPr>
                        <a:t>is</a:t>
                      </a:r>
                      <a:r>
                        <a:rPr lang="en-GB" sz="1200" spc="-10" dirty="0">
                          <a:effectLst/>
                        </a:rPr>
                        <a:t>k</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00"/>
                  </a:ext>
                </a:extLst>
              </a:tr>
              <a:tr h="319530">
                <a:tc>
                  <a:txBody>
                    <a:bodyPr/>
                    <a:lstStyle/>
                    <a:p>
                      <a:pPr>
                        <a:spcBef>
                          <a:spcPts val="300"/>
                        </a:spcBef>
                        <a:spcAft>
                          <a:spcPts val="300"/>
                        </a:spcAft>
                      </a:pPr>
                      <a:r>
                        <a:rPr lang="en-GB" sz="1200" b="1" spc="-10" dirty="0">
                          <a:effectLst/>
                        </a:rPr>
                        <a:t>I</a:t>
                      </a:r>
                      <a:r>
                        <a:rPr lang="en-GB" sz="1200" b="1" dirty="0">
                          <a:effectLst/>
                        </a:rPr>
                        <a:t>n</a:t>
                      </a:r>
                      <a:r>
                        <a:rPr lang="en-GB" sz="1200" b="1" spc="-30" dirty="0">
                          <a:effectLst/>
                        </a:rPr>
                        <a:t> </a:t>
                      </a:r>
                      <a:r>
                        <a:rPr lang="en-GB" sz="1200" b="1" dirty="0">
                          <a:effectLst/>
                        </a:rPr>
                        <a:t>a</a:t>
                      </a:r>
                      <a:r>
                        <a:rPr lang="en-GB" sz="1200" b="1" spc="-25" dirty="0">
                          <a:effectLst/>
                        </a:rPr>
                        <a:t> </a:t>
                      </a:r>
                      <a:r>
                        <a:rPr lang="en-GB" sz="1200" b="1" spc="-15" dirty="0">
                          <a:effectLst/>
                        </a:rPr>
                        <a:t>ris</a:t>
                      </a:r>
                      <a:r>
                        <a:rPr lang="en-GB" sz="1200" b="1" dirty="0">
                          <a:effectLst/>
                        </a:rPr>
                        <a:t>k</a:t>
                      </a:r>
                      <a:r>
                        <a:rPr lang="en-GB" sz="1200" b="1" spc="-30" dirty="0">
                          <a:effectLst/>
                        </a:rPr>
                        <a:t> </a:t>
                      </a:r>
                      <a:r>
                        <a:rPr lang="en-GB" sz="1200" b="1" spc="-10" dirty="0">
                          <a:effectLst/>
                        </a:rPr>
                        <a:t>g</a:t>
                      </a:r>
                      <a:r>
                        <a:rPr lang="en-GB" sz="1200" b="1" spc="-25" dirty="0">
                          <a:effectLst/>
                        </a:rPr>
                        <a:t>r</a:t>
                      </a:r>
                      <a:r>
                        <a:rPr lang="en-GB" sz="1200" b="1" spc="-10" dirty="0">
                          <a:effectLst/>
                        </a:rPr>
                        <a:t>oup</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35" dirty="0">
                          <a:effectLst/>
                        </a:rPr>
                        <a:t>2</a:t>
                      </a:r>
                      <a:r>
                        <a:rPr lang="en-GB" sz="1200" b="1" spc="-55" dirty="0">
                          <a:effectLst/>
                        </a:rPr>
                        <a:t>1</a:t>
                      </a:r>
                      <a:r>
                        <a:rPr lang="en-GB" sz="1200" b="1" dirty="0">
                          <a:effectLst/>
                        </a:rPr>
                        <a:t>3</a:t>
                      </a:r>
                      <a:r>
                        <a:rPr lang="en-GB" sz="1600" b="1" baseline="0" dirty="0">
                          <a:effectLst/>
                        </a:rPr>
                        <a:t> </a:t>
                      </a:r>
                      <a:r>
                        <a:rPr lang="en-GB" sz="1200" b="1" spc="20" dirty="0">
                          <a:effectLst/>
                        </a:rPr>
                        <a:t>(</a:t>
                      </a:r>
                      <a:r>
                        <a:rPr lang="en-GB" sz="1200" b="1" spc="-20" dirty="0">
                          <a:effectLst/>
                        </a:rPr>
                        <a:t>5</a:t>
                      </a:r>
                      <a:r>
                        <a:rPr lang="en-GB" sz="1200" b="1" spc="-15" dirty="0">
                          <a:effectLst/>
                        </a:rPr>
                        <a:t>9</a:t>
                      </a:r>
                      <a:r>
                        <a:rPr lang="en-GB" sz="1200" b="1" spc="10" dirty="0">
                          <a:effectLst/>
                        </a:rPr>
                        <a:t>.</a:t>
                      </a:r>
                      <a:r>
                        <a:rPr lang="en-GB" sz="1200" b="1" spc="30" dirty="0">
                          <a:effectLst/>
                        </a:rPr>
                        <a:t>8</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11.3</a:t>
                      </a:r>
                      <a:r>
                        <a:rPr lang="en-GB" sz="1600" b="1" spc="0" baseline="0" dirty="0">
                          <a:effectLst/>
                        </a:rPr>
                        <a:t> </a:t>
                      </a:r>
                      <a:r>
                        <a:rPr lang="en-GB" sz="1200" b="1" spc="-10" dirty="0">
                          <a:effectLst/>
                        </a:rPr>
                        <a:t>(9.1-14.0)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1"/>
                  </a:ext>
                </a:extLst>
              </a:tr>
              <a:tr h="319530">
                <a:tc>
                  <a:txBody>
                    <a:bodyPr/>
                    <a:lstStyle/>
                    <a:p>
                      <a:pPr>
                        <a:spcBef>
                          <a:spcPts val="300"/>
                        </a:spcBef>
                        <a:spcAft>
                          <a:spcPts val="300"/>
                        </a:spcAft>
                      </a:pPr>
                      <a:r>
                        <a:rPr lang="en-GB" sz="1200" b="1" spc="-10" dirty="0">
                          <a:effectLst/>
                        </a:rPr>
                        <a:t>No</a:t>
                      </a:r>
                      <a:r>
                        <a:rPr lang="en-GB" sz="1200" b="1" dirty="0">
                          <a:effectLst/>
                        </a:rPr>
                        <a:t>t</a:t>
                      </a:r>
                      <a:r>
                        <a:rPr lang="en-GB" sz="1200" b="1" spc="-10" dirty="0">
                          <a:effectLst/>
                        </a:rPr>
                        <a:t> i</a:t>
                      </a:r>
                      <a:r>
                        <a:rPr lang="en-GB" sz="1200" b="1" dirty="0">
                          <a:effectLst/>
                        </a:rPr>
                        <a:t>n</a:t>
                      </a:r>
                      <a:r>
                        <a:rPr lang="en-GB" sz="1200" b="1" spc="-10" dirty="0">
                          <a:effectLst/>
                        </a:rPr>
                        <a:t> an</a:t>
                      </a:r>
                      <a:r>
                        <a:rPr lang="en-GB" sz="1200" b="1" dirty="0">
                          <a:effectLst/>
                        </a:rPr>
                        <a:t>y</a:t>
                      </a:r>
                      <a:r>
                        <a:rPr lang="en-GB" sz="1200" b="1" spc="-5" dirty="0">
                          <a:effectLst/>
                        </a:rPr>
                        <a:t> </a:t>
                      </a:r>
                      <a:r>
                        <a:rPr lang="en-GB" sz="1200" b="1" spc="-15" dirty="0">
                          <a:effectLst/>
                        </a:rPr>
                        <a:t>ris</a:t>
                      </a:r>
                      <a:r>
                        <a:rPr lang="en-GB" sz="1200" b="1" dirty="0">
                          <a:effectLst/>
                        </a:rPr>
                        <a:t>k</a:t>
                      </a:r>
                      <a:r>
                        <a:rPr lang="en-GB" sz="1200" b="1" spc="-10" dirty="0">
                          <a:effectLst/>
                        </a:rPr>
                        <a:t> g</a:t>
                      </a:r>
                      <a:r>
                        <a:rPr lang="en-GB" sz="1200" b="1" spc="-25" dirty="0">
                          <a:effectLst/>
                        </a:rPr>
                        <a:t>r</a:t>
                      </a:r>
                      <a:r>
                        <a:rPr lang="en-GB" sz="1200" b="1" spc="-10" dirty="0">
                          <a:effectLst/>
                        </a:rPr>
                        <a:t>oup</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143</a:t>
                      </a:r>
                      <a:r>
                        <a:rPr lang="en-GB" sz="1600" b="1" spc="0" baseline="0" dirty="0">
                          <a:effectLst/>
                        </a:rPr>
                        <a:t> </a:t>
                      </a:r>
                      <a:r>
                        <a:rPr lang="en-GB" sz="1200" b="1" spc="-10" dirty="0">
                          <a:effectLst/>
                        </a:rPr>
                        <a:t>(40.2)</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Baseline</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2"/>
                  </a:ext>
                </a:extLst>
              </a:tr>
              <a:tr h="31953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35" dirty="0">
                          <a:effectLst/>
                        </a:rPr>
                        <a:t> </a:t>
                      </a:r>
                      <a:r>
                        <a:rPr lang="en-GB" sz="1200" b="1" spc="-25" dirty="0">
                          <a:effectLst/>
                        </a:rPr>
                        <a:t>r</a:t>
                      </a:r>
                      <a:r>
                        <a:rPr lang="en-GB" sz="1200" b="1" spc="-10" dirty="0">
                          <a:effectLst/>
                        </a:rPr>
                        <a:t>ena</a:t>
                      </a:r>
                      <a:r>
                        <a:rPr lang="en-GB" sz="1200" b="1" dirty="0">
                          <a:effectLst/>
                        </a:rPr>
                        <a:t>l</a:t>
                      </a:r>
                      <a:r>
                        <a:rPr lang="en-GB" sz="1200" b="1" spc="4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a:t>
                      </a:r>
                      <a:r>
                        <a:rPr lang="en-GB" sz="1200" b="1" dirty="0">
                          <a:effectLst/>
                        </a:rPr>
                        <a:t>9</a:t>
                      </a:r>
                      <a:r>
                        <a:rPr lang="en-GB" sz="1200" b="1" spc="5" dirty="0">
                          <a:effectLst/>
                        </a:rPr>
                        <a:t> </a:t>
                      </a:r>
                      <a:r>
                        <a:rPr lang="en-GB" sz="1600" b="1" spc="0" baseline="0" dirty="0">
                          <a:effectLst/>
                        </a:rPr>
                        <a:t> </a:t>
                      </a:r>
                      <a:r>
                        <a:rPr lang="en-GB" sz="1200" b="1" spc="-10" dirty="0">
                          <a:effectLst/>
                        </a:rPr>
                        <a:t>(5.3)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18.5</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3"/>
                  </a:ext>
                </a:extLst>
              </a:tr>
              <a:tr h="756845">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60" dirty="0">
                          <a:effectLst/>
                        </a:rPr>
                        <a:t> </a:t>
                      </a:r>
                      <a:r>
                        <a:rPr lang="en-GB" sz="1200" b="1" spc="-10" dirty="0">
                          <a:effectLst/>
                        </a:rPr>
                        <a:t>hear</a:t>
                      </a:r>
                      <a:r>
                        <a:rPr lang="en-GB" sz="1200" b="1" dirty="0">
                          <a:effectLst/>
                        </a:rPr>
                        <a:t>t</a:t>
                      </a:r>
                      <a:r>
                        <a:rPr lang="en-GB" sz="1200" b="1" spc="6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10.7</a:t>
                      </a:r>
                      <a:r>
                        <a:rPr lang="en-GB" sz="1600" b="1" spc="0" baseline="0" dirty="0">
                          <a:effectLst/>
                        </a:rPr>
                        <a:t> </a:t>
                      </a:r>
                      <a:r>
                        <a:rPr lang="en-GB" sz="1200" b="1" spc="-10" dirty="0">
                          <a:effectLst/>
                        </a:rPr>
                        <a:t>(7.3-15.7)</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4"/>
                  </a:ext>
                </a:extLst>
              </a:tr>
              <a:tr h="31953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130" dirty="0">
                          <a:effectLst/>
                        </a:rPr>
                        <a:t> </a:t>
                      </a:r>
                      <a:r>
                        <a:rPr lang="en-GB" sz="1200" b="1" spc="-25" dirty="0">
                          <a:effectLst/>
                        </a:rPr>
                        <a:t>r</a:t>
                      </a:r>
                      <a:r>
                        <a:rPr lang="en-GB" sz="1200" b="1" spc="-10" dirty="0">
                          <a:effectLst/>
                        </a:rPr>
                        <a:t>espiratory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59</a:t>
                      </a:r>
                      <a:r>
                        <a:rPr lang="en-GB" sz="1600" b="1" spc="0" baseline="0" dirty="0">
                          <a:effectLst/>
                        </a:rPr>
                        <a:t> </a:t>
                      </a:r>
                      <a:r>
                        <a:rPr lang="en-GB" sz="1200" b="1" spc="-10" dirty="0">
                          <a:effectLst/>
                        </a:rPr>
                        <a:t>(16.6)</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7.4</a:t>
                      </a:r>
                      <a:r>
                        <a:rPr lang="en-GB" sz="1600" b="1" spc="0" baseline="0" dirty="0">
                          <a:effectLst/>
                        </a:rPr>
                        <a:t> </a:t>
                      </a:r>
                      <a:r>
                        <a:rPr lang="en-GB" sz="1200" b="1" spc="-10" dirty="0">
                          <a:effectLst/>
                        </a:rPr>
                        <a:t>(5.5-10.0)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5"/>
                  </a:ext>
                </a:extLst>
              </a:tr>
              <a:tr h="31953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30" dirty="0">
                          <a:effectLst/>
                        </a:rPr>
                        <a:t> </a:t>
                      </a:r>
                      <a:r>
                        <a:rPr lang="en-GB" sz="1200" b="1" spc="-10" dirty="0">
                          <a:effectLst/>
                        </a:rPr>
                        <a:t>live</a:t>
                      </a:r>
                      <a:r>
                        <a:rPr lang="en-GB" sz="1200" b="1" dirty="0">
                          <a:effectLst/>
                        </a:rPr>
                        <a:t>r</a:t>
                      </a:r>
                      <a:r>
                        <a:rPr lang="en-GB" sz="1200" b="1" spc="3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600" b="1" spc="0" baseline="0"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15.8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48.2</a:t>
                      </a:r>
                      <a:r>
                        <a:rPr lang="en-GB" sz="1600" b="1" spc="0" baseline="0" dirty="0">
                          <a:effectLst/>
                        </a:rPr>
                        <a:t> </a:t>
                      </a:r>
                      <a:r>
                        <a:rPr lang="en-GB" sz="1200" b="1" spc="-10" dirty="0">
                          <a:effectLst/>
                        </a:rPr>
                        <a:t>(32.8-70.6)</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6"/>
                  </a:ext>
                </a:extLst>
              </a:tr>
              <a:tr h="319530">
                <a:tc>
                  <a:txBody>
                    <a:bodyPr/>
                    <a:lstStyle/>
                    <a:p>
                      <a:pPr>
                        <a:spcBef>
                          <a:spcPts val="300"/>
                        </a:spcBef>
                        <a:spcAft>
                          <a:spcPts val="300"/>
                        </a:spcAft>
                      </a:pPr>
                      <a:r>
                        <a:rPr lang="en-GB" sz="1200" b="1" spc="-15" dirty="0">
                          <a:effectLst/>
                        </a:rPr>
                        <a:t>Diabetes</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a:t>
                      </a:r>
                      <a:r>
                        <a:rPr lang="en-GB" sz="1200" b="1" dirty="0">
                          <a:effectLst/>
                        </a:rPr>
                        <a:t>6</a:t>
                      </a:r>
                      <a:r>
                        <a:rPr lang="en-GB" sz="1200" b="1" spc="5" dirty="0">
                          <a:effectLst/>
                        </a:rPr>
                        <a:t> </a:t>
                      </a:r>
                      <a:r>
                        <a:rPr lang="en-GB" sz="1600" b="1" spc="0" baseline="0" dirty="0">
                          <a:effectLst/>
                        </a:rPr>
                        <a:t> </a:t>
                      </a:r>
                      <a:r>
                        <a:rPr lang="en-GB" sz="1200" b="1" spc="-10" dirty="0">
                          <a:effectLst/>
                        </a:rPr>
                        <a:t>(7.3)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2.2</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5.8</a:t>
                      </a:r>
                      <a:r>
                        <a:rPr lang="en-GB" sz="1600" b="1" spc="0" baseline="0" dirty="0">
                          <a:effectLst/>
                        </a:rPr>
                        <a:t> </a:t>
                      </a:r>
                      <a:r>
                        <a:rPr lang="en-GB" sz="1200" b="1" spc="-10" dirty="0">
                          <a:effectLst/>
                        </a:rPr>
                        <a:t>(3.8-8.9)</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7"/>
                  </a:ext>
                </a:extLst>
              </a:tr>
              <a:tr h="319530">
                <a:tc>
                  <a:txBody>
                    <a:bodyPr/>
                    <a:lstStyle/>
                    <a:p>
                      <a:pPr>
                        <a:spcBef>
                          <a:spcPts val="300"/>
                        </a:spcBef>
                        <a:spcAft>
                          <a:spcPts val="300"/>
                        </a:spcAft>
                      </a:pPr>
                      <a:r>
                        <a:rPr lang="en-GB" sz="1200" b="1" spc="-10" dirty="0">
                          <a:effectLst/>
                        </a:rPr>
                        <a:t>Immunosupp</a:t>
                      </a:r>
                      <a:r>
                        <a:rPr lang="en-GB" sz="1200" b="1" spc="-30" dirty="0">
                          <a:effectLst/>
                        </a:rPr>
                        <a:t>r</a:t>
                      </a:r>
                      <a:r>
                        <a:rPr lang="en-GB" sz="1200" b="1" spc="-15" dirty="0">
                          <a:effectLst/>
                        </a:rPr>
                        <a:t>ession</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71</a:t>
                      </a:r>
                      <a:r>
                        <a:rPr lang="en-GB" sz="1600" b="1" spc="0" baseline="0" dirty="0">
                          <a:effectLst/>
                        </a:rPr>
                        <a:t> </a:t>
                      </a:r>
                      <a:r>
                        <a:rPr lang="en-GB" sz="1200" b="1" spc="-10" dirty="0">
                          <a:effectLst/>
                        </a:rPr>
                        <a:t>(19.9)</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20.0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47.3</a:t>
                      </a:r>
                      <a:r>
                        <a:rPr lang="en-GB" sz="1600" b="1" spc="0" baseline="0" dirty="0">
                          <a:effectLst/>
                        </a:rPr>
                        <a:t> </a:t>
                      </a:r>
                      <a:r>
                        <a:rPr lang="en-GB" sz="1200" b="1" spc="-10" dirty="0">
                          <a:effectLst/>
                        </a:rPr>
                        <a:t>(35.5-63.1)</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8"/>
                  </a:ext>
                </a:extLst>
              </a:tr>
              <a:tr h="63906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145" dirty="0">
                          <a:effectLst/>
                        </a:rPr>
                        <a:t> </a:t>
                      </a:r>
                      <a:r>
                        <a:rPr lang="en-GB" sz="1200" b="1" spc="-10" dirty="0">
                          <a:effectLst/>
                        </a:rPr>
                        <a:t>neu</a:t>
                      </a:r>
                      <a:r>
                        <a:rPr lang="en-GB" sz="1200" b="1" spc="-30" dirty="0">
                          <a:effectLst/>
                        </a:rPr>
                        <a:t>r</a:t>
                      </a:r>
                      <a:r>
                        <a:rPr lang="en-GB" sz="1200" b="1" spc="-10" dirty="0">
                          <a:effectLst/>
                        </a:rPr>
                        <a:t>ological </a:t>
                      </a:r>
                      <a:r>
                        <a:rPr lang="en-GB" sz="1200" b="1" spc="-15" dirty="0">
                          <a:effectLst/>
                        </a:rPr>
                        <a:t>diseas</a:t>
                      </a:r>
                      <a:r>
                        <a:rPr lang="en-GB" sz="1200" b="1" dirty="0">
                          <a:effectLst/>
                        </a:rPr>
                        <a:t>e</a:t>
                      </a:r>
                      <a:r>
                        <a:rPr lang="en-GB" sz="1200" b="1" spc="70" dirty="0">
                          <a:effectLst/>
                        </a:rPr>
                        <a:t> </a:t>
                      </a:r>
                      <a:r>
                        <a:rPr lang="en-GB" sz="1200" b="1" spc="-10" dirty="0">
                          <a:effectLst/>
                        </a:rPr>
                        <a:t>(excluding st</a:t>
                      </a:r>
                      <a:r>
                        <a:rPr lang="en-GB" sz="1200" b="1" spc="-30" dirty="0">
                          <a:effectLst/>
                        </a:rPr>
                        <a:t>r</a:t>
                      </a:r>
                      <a:r>
                        <a:rPr lang="en-GB" sz="1200" b="1" spc="-10" dirty="0">
                          <a:effectLst/>
                        </a:rPr>
                        <a:t>oke/transient </a:t>
                      </a:r>
                      <a:r>
                        <a:rPr lang="en-GB" sz="1200" b="1" spc="-15" dirty="0">
                          <a:effectLst/>
                        </a:rPr>
                        <a:t>ischaemi</a:t>
                      </a:r>
                      <a:r>
                        <a:rPr lang="en-GB" sz="1200" b="1" dirty="0">
                          <a:effectLst/>
                        </a:rPr>
                        <a:t>c </a:t>
                      </a:r>
                      <a:r>
                        <a:rPr lang="en-GB" sz="1200" b="1" spc="-10" dirty="0">
                          <a:effectLst/>
                        </a:rPr>
                        <a:t>attack)</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42</a:t>
                      </a:r>
                      <a:r>
                        <a:rPr lang="en-GB" sz="1600" b="1" spc="0" baseline="0" dirty="0">
                          <a:effectLst/>
                        </a:rPr>
                        <a:t> </a:t>
                      </a:r>
                      <a:r>
                        <a:rPr lang="en-GB" sz="1200" b="1" spc="-10" dirty="0">
                          <a:effectLst/>
                        </a:rPr>
                        <a:t>(11.8)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14.7</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40.4</a:t>
                      </a:r>
                      <a:r>
                        <a:rPr lang="en-GB" sz="1600" b="1" spc="0" baseline="0" dirty="0">
                          <a:effectLst/>
                        </a:rPr>
                        <a:t> </a:t>
                      </a:r>
                      <a:r>
                        <a:rPr lang="en-GB" sz="1200" b="1" spc="-10" dirty="0">
                          <a:effectLst/>
                        </a:rPr>
                        <a:t>(28.7-56.8)</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9"/>
                  </a:ext>
                </a:extLst>
              </a:tr>
              <a:tr h="368775">
                <a:tc>
                  <a:txBody>
                    <a:bodyPr/>
                    <a:lstStyle/>
                    <a:p>
                      <a:pPr>
                        <a:spcBef>
                          <a:spcPts val="300"/>
                        </a:spcBef>
                        <a:spcAft>
                          <a:spcPts val="300"/>
                        </a:spcAft>
                      </a:pPr>
                      <a:r>
                        <a:rPr lang="en-GB" sz="1200" b="1" spc="-120" dirty="0">
                          <a:effectLst/>
                        </a:rPr>
                        <a:t>T</a:t>
                      </a:r>
                      <a:r>
                        <a:rPr lang="en-GB" sz="1200" b="1" spc="-10" dirty="0">
                          <a:effectLst/>
                        </a:rPr>
                        <a:t>ota</a:t>
                      </a:r>
                      <a:r>
                        <a:rPr lang="en-GB" sz="1200" b="1" dirty="0">
                          <a:effectLst/>
                        </a:rPr>
                        <a:t>l</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0.8</a:t>
                      </a:r>
                      <a:endParaRPr lang="en-GB" sz="1600" b="1" dirty="0">
                        <a:effectLst/>
                        <a:latin typeface="Calibri"/>
                        <a:ea typeface="Calibri"/>
                        <a:cs typeface="Times New Roman"/>
                      </a:endParaRPr>
                    </a:p>
                  </a:txBody>
                  <a:tcPr marL="64294" marR="64294" marT="0" marB="0"/>
                </a:tc>
                <a:tc>
                  <a:txBody>
                    <a:bodyPr/>
                    <a:lstStyle/>
                    <a:p>
                      <a:pPr>
                        <a:spcAft>
                          <a:spcPts val="0"/>
                        </a:spcAft>
                      </a:pPr>
                      <a:r>
                        <a:rPr lang="en-GB" sz="1200" dirty="0">
                          <a:effectLst/>
                        </a:rPr>
                        <a:t> </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10"/>
                  </a:ext>
                </a:extLst>
              </a:tr>
            </a:tbl>
          </a:graphicData>
        </a:graphic>
      </p:graphicFrame>
      <p:sp>
        <p:nvSpPr>
          <p:cNvPr id="8" name="Slide Number Placeholder 7">
            <a:extLst>
              <a:ext uri="{FF2B5EF4-FFF2-40B4-BE49-F238E27FC236}">
                <a16:creationId xmlns:a16="http://schemas.microsoft.com/office/drawing/2014/main" id="{79472F58-542C-4E23-9C87-F9F7A8F24A0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
        <p:nvSpPr>
          <p:cNvPr id="10" name="Footer Placeholder 9">
            <a:extLst>
              <a:ext uri="{FF2B5EF4-FFF2-40B4-BE49-F238E27FC236}">
                <a16:creationId xmlns:a16="http://schemas.microsoft.com/office/drawing/2014/main" id="{83C93DD4-2DC9-47AD-8435-3C7FB54121CE}"/>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04900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1AD1-1E30-4AB6-A060-D0E87F323612}"/>
              </a:ext>
            </a:extLst>
          </p:cNvPr>
          <p:cNvSpPr>
            <a:spLocks noGrp="1"/>
          </p:cNvSpPr>
          <p:nvPr>
            <p:ph type="title"/>
          </p:nvPr>
        </p:nvSpPr>
        <p:spPr>
          <a:xfrm>
            <a:off x="507491" y="384692"/>
            <a:ext cx="3980537" cy="632347"/>
          </a:xfrm>
        </p:spPr>
        <p:txBody>
          <a:bodyPr/>
          <a:lstStyle/>
          <a:p>
            <a:r>
              <a:rPr lang="en-GB" dirty="0"/>
              <a:t>Pregnant women</a:t>
            </a:r>
          </a:p>
        </p:txBody>
      </p:sp>
      <p:sp>
        <p:nvSpPr>
          <p:cNvPr id="3" name="Content Placeholder 2">
            <a:extLst>
              <a:ext uri="{FF2B5EF4-FFF2-40B4-BE49-F238E27FC236}">
                <a16:creationId xmlns:a16="http://schemas.microsoft.com/office/drawing/2014/main" id="{7EBFEFC3-24CD-490D-BB19-087733392F7B}"/>
              </a:ext>
            </a:extLst>
          </p:cNvPr>
          <p:cNvSpPr>
            <a:spLocks noGrp="1"/>
          </p:cNvSpPr>
          <p:nvPr>
            <p:ph idx="1"/>
          </p:nvPr>
        </p:nvSpPr>
        <p:spPr/>
        <p:txBody>
          <a:bodyPr>
            <a:normAutofit fontScale="92500" lnSpcReduction="10000"/>
          </a:bodyPr>
          <a:lstStyle/>
          <a:p>
            <a:pPr marL="0" indent="0">
              <a:buNone/>
            </a:pPr>
            <a:r>
              <a:rPr lang="en-GB" b="1" dirty="0"/>
              <a:t>All pregnant women are recommended to receive the inactivated flu vaccine irrespective of their stage of pregnancy     </a:t>
            </a:r>
          </a:p>
          <a:p>
            <a:r>
              <a:rPr lang="en-GB" dirty="0"/>
              <a:t>pregnant women are at increased risk from complications if they contract flu</a:t>
            </a:r>
            <a:endParaRPr lang="en-GB" baseline="30000" dirty="0"/>
          </a:p>
          <a:p>
            <a:r>
              <a:rPr lang="en-GB" dirty="0"/>
              <a:t>having flu during pregnancy may be associated with premature birth and smaller birth size and weight</a:t>
            </a:r>
          </a:p>
          <a:p>
            <a:r>
              <a:rPr lang="en-GB" dirty="0"/>
              <a:t>flu vaccination during pregnancy provides passive immunity against flu to infants in the first few months of life</a:t>
            </a:r>
          </a:p>
          <a:p>
            <a:r>
              <a:rPr lang="en-GB" dirty="0"/>
              <a:t>studies on safety of flu vaccine in pregnancy show that inactivated flu vaccine can be safely and effectively administered during any trimester of pregnancy </a:t>
            </a:r>
          </a:p>
          <a:p>
            <a:r>
              <a:rPr lang="en-GB" dirty="0"/>
              <a:t>no study to date has demonstrated an increased risk of either maternal complications or adverse fetal outcomes associated with inactivated flu vaccine</a:t>
            </a:r>
          </a:p>
          <a:p>
            <a:r>
              <a:rPr lang="en-GB" dirty="0"/>
              <a:t>women should be offered flu vaccine every time they are pregnant</a:t>
            </a:r>
          </a:p>
        </p:txBody>
      </p:sp>
      <p:sp>
        <p:nvSpPr>
          <p:cNvPr id="7" name="Slide Number Placeholder 6">
            <a:extLst>
              <a:ext uri="{FF2B5EF4-FFF2-40B4-BE49-F238E27FC236}">
                <a16:creationId xmlns:a16="http://schemas.microsoft.com/office/drawing/2014/main" id="{AF82725A-03B7-4312-9A94-604B57E1B76B}"/>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
        <p:nvSpPr>
          <p:cNvPr id="9" name="Footer Placeholder 8">
            <a:extLst>
              <a:ext uri="{FF2B5EF4-FFF2-40B4-BE49-F238E27FC236}">
                <a16:creationId xmlns:a16="http://schemas.microsoft.com/office/drawing/2014/main" id="{F8C6D7AE-7D72-4E3A-8CBA-A46EF1A47297}"/>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79835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025D-9FFD-4637-8670-0334AD5EA7B7}"/>
              </a:ext>
            </a:extLst>
          </p:cNvPr>
          <p:cNvSpPr>
            <a:spLocks noGrp="1"/>
          </p:cNvSpPr>
          <p:nvPr>
            <p:ph type="title"/>
          </p:nvPr>
        </p:nvSpPr>
        <p:spPr>
          <a:xfrm>
            <a:off x="479495" y="431347"/>
            <a:ext cx="9877484" cy="552420"/>
          </a:xfrm>
        </p:spPr>
        <p:txBody>
          <a:bodyPr>
            <a:normAutofit fontScale="90000"/>
          </a:bodyPr>
          <a:lstStyle/>
          <a:p>
            <a:r>
              <a:rPr lang="en-GB" dirty="0"/>
              <a:t>Residential care/nursing home residents and staff</a:t>
            </a:r>
          </a:p>
        </p:txBody>
      </p:sp>
      <p:sp>
        <p:nvSpPr>
          <p:cNvPr id="3" name="Content Placeholder 2">
            <a:extLst>
              <a:ext uri="{FF2B5EF4-FFF2-40B4-BE49-F238E27FC236}">
                <a16:creationId xmlns:a16="http://schemas.microsoft.com/office/drawing/2014/main" id="{386AFB7E-6FFB-4512-8F4A-EB2932EA55B2}"/>
              </a:ext>
            </a:extLst>
          </p:cNvPr>
          <p:cNvSpPr>
            <a:spLocks noGrp="1"/>
          </p:cNvSpPr>
          <p:nvPr>
            <p:ph idx="1"/>
          </p:nvPr>
        </p:nvSpPr>
        <p:spPr>
          <a:xfrm>
            <a:off x="330205" y="1336284"/>
            <a:ext cx="11267746" cy="5102565"/>
          </a:xfrm>
        </p:spPr>
        <p:txBody>
          <a:bodyPr>
            <a:noAutofit/>
          </a:bodyPr>
          <a:lstStyle/>
          <a:p>
            <a:pPr>
              <a:lnSpc>
                <a:spcPct val="110000"/>
              </a:lnSpc>
            </a:pPr>
            <a:r>
              <a:rPr lang="en-GB" sz="1800" dirty="0"/>
              <a:t>flu vaccine should be offered to those living in long-stay residential care homes or other long-stay care facilities where rapid spread is likely to follow introduction of infection and cause high morbidity and mortality</a:t>
            </a:r>
          </a:p>
          <a:p>
            <a:pPr>
              <a:lnSpc>
                <a:spcPct val="110000"/>
              </a:lnSpc>
            </a:pPr>
            <a:r>
              <a:rPr lang="en-GB" sz="1800" dirty="0"/>
              <a:t>this does not include prisons, young offender institutions, university halls of residence, or boarding schools unless of primary school age</a:t>
            </a:r>
          </a:p>
          <a:p>
            <a:pPr>
              <a:lnSpc>
                <a:spcPct val="110000"/>
              </a:lnSpc>
            </a:pPr>
            <a:r>
              <a:rPr lang="en-GB" sz="1800" dirty="0"/>
              <a:t>where employee-led occupational health services are not in place, flu vaccination for social care and hospice workers employed by registered residential or domiciliary care providers as well as those employed through Direct Payment or Personal Health Budgets to deliver domiciliary care to patients and service users will be available through community pharmacy and general practice</a:t>
            </a:r>
          </a:p>
          <a:p>
            <a:pPr>
              <a:lnSpc>
                <a:spcPct val="110000"/>
              </a:lnSpc>
            </a:pPr>
            <a:r>
              <a:rPr lang="en-GB" sz="1800" dirty="0"/>
              <a:t>where a social care employer is not able to provide an occupational health scheme, the Community Pharmacy Seasonal Influenza Vaccination Advanced Service and Seasonal Influenza Vaccination Programme Enhanced Service will enable community pharmacies and general practices to vaccinate both residential care or nursing home residents and staff in the home setting in a single visit</a:t>
            </a:r>
          </a:p>
          <a:p>
            <a:pPr>
              <a:lnSpc>
                <a:spcPct val="110000"/>
              </a:lnSpc>
            </a:pPr>
            <a:r>
              <a:rPr lang="en-GB" sz="1800" dirty="0"/>
              <a:t>where these flu vaccinations are delivered by general practice, vaccination of eligible residents and staff should be undertaken regardless of whether they are registered with the practice (subject to negotiation)</a:t>
            </a:r>
          </a:p>
        </p:txBody>
      </p:sp>
      <p:sp>
        <p:nvSpPr>
          <p:cNvPr id="7" name="Slide Number Placeholder 6">
            <a:extLst>
              <a:ext uri="{FF2B5EF4-FFF2-40B4-BE49-F238E27FC236}">
                <a16:creationId xmlns:a16="http://schemas.microsoft.com/office/drawing/2014/main" id="{40BD81C0-5A04-4485-95B6-6D154495A496}"/>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
        <p:nvSpPr>
          <p:cNvPr id="9" name="Footer Placeholder 8">
            <a:extLst>
              <a:ext uri="{FF2B5EF4-FFF2-40B4-BE49-F238E27FC236}">
                <a16:creationId xmlns:a16="http://schemas.microsoft.com/office/drawing/2014/main" id="{AD91240A-CAD4-40EE-A942-B7C70B77CA97}"/>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5657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4E63-33FE-4344-ABDD-8502667F3EFC}"/>
              </a:ext>
            </a:extLst>
          </p:cNvPr>
          <p:cNvSpPr>
            <a:spLocks noGrp="1"/>
          </p:cNvSpPr>
          <p:nvPr>
            <p:ph type="title"/>
          </p:nvPr>
        </p:nvSpPr>
        <p:spPr>
          <a:xfrm>
            <a:off x="470161" y="431348"/>
            <a:ext cx="6854365" cy="632347"/>
          </a:xfrm>
        </p:spPr>
        <p:txBody>
          <a:bodyPr/>
          <a:lstStyle/>
          <a:p>
            <a:r>
              <a:rPr lang="en-GB" dirty="0"/>
              <a:t>Health and social care workers</a:t>
            </a:r>
          </a:p>
        </p:txBody>
      </p:sp>
      <p:sp>
        <p:nvSpPr>
          <p:cNvPr id="3" name="Content Placeholder 2">
            <a:extLst>
              <a:ext uri="{FF2B5EF4-FFF2-40B4-BE49-F238E27FC236}">
                <a16:creationId xmlns:a16="http://schemas.microsoft.com/office/drawing/2014/main" id="{632ED278-8A3D-452E-AED5-44CF9067FFBA}"/>
              </a:ext>
            </a:extLst>
          </p:cNvPr>
          <p:cNvSpPr>
            <a:spLocks noGrp="1"/>
          </p:cNvSpPr>
          <p:nvPr>
            <p:ph idx="1"/>
          </p:nvPr>
        </p:nvSpPr>
        <p:spPr>
          <a:xfrm>
            <a:off x="376860" y="1502229"/>
            <a:ext cx="11123857" cy="4758612"/>
          </a:xfrm>
        </p:spPr>
        <p:txBody>
          <a:bodyPr>
            <a:normAutofit fontScale="85000" lnSpcReduction="20000"/>
          </a:bodyPr>
          <a:lstStyle/>
          <a:p>
            <a:pPr>
              <a:lnSpc>
                <a:spcPct val="110000"/>
              </a:lnSpc>
            </a:pPr>
            <a:r>
              <a:rPr lang="en-GB" dirty="0"/>
              <a:t>vaccination of health and social care workers protects them and reduces risk of spreading flu to their patients, service users, colleagues and family members</a:t>
            </a:r>
          </a:p>
          <a:p>
            <a:pPr>
              <a:lnSpc>
                <a:spcPct val="110000"/>
              </a:lnSpc>
            </a:pPr>
            <a:r>
              <a:rPr lang="en-GB" dirty="0"/>
              <a:t>evidence that vaccination significantly lowers rates of flu-like illness, hospitalisation and mortality in the elderly in long-term healthcare settings</a:t>
            </a:r>
          </a:p>
          <a:p>
            <a:pPr>
              <a:lnSpc>
                <a:spcPct val="110000"/>
              </a:lnSpc>
            </a:pPr>
            <a:r>
              <a:rPr lang="en-GB" dirty="0"/>
              <a:t>reduces transmission of flu to vulnerable patients, some of whom may have impaired immunity and may not respond well to immunisation </a:t>
            </a:r>
          </a:p>
          <a:p>
            <a:pPr>
              <a:lnSpc>
                <a:spcPct val="110000"/>
              </a:lnSpc>
            </a:pPr>
            <a:r>
              <a:rPr lang="en-GB" dirty="0"/>
              <a:t>frontline health and social care workers have a duty of care to protect their patients and service users from infection </a:t>
            </a:r>
          </a:p>
          <a:p>
            <a:pPr>
              <a:lnSpc>
                <a:spcPct val="110000"/>
              </a:lnSpc>
            </a:pPr>
            <a:r>
              <a:rPr lang="en-GB" dirty="0"/>
              <a:t>vaccination of frontline workers also helps reduce sickness absences and contributes to keeping the NHS and care services running through winter pressures</a:t>
            </a:r>
          </a:p>
          <a:p>
            <a:pPr>
              <a:lnSpc>
                <a:spcPct val="110000"/>
              </a:lnSpc>
            </a:pPr>
            <a:r>
              <a:rPr lang="en-GB" dirty="0"/>
              <a:t>NHS and social care bodies have a responsibility to ensure, as far as is reasonably practicable, that health and social care workers are free of, and are protected from exposure to infections that can be caught </a:t>
            </a:r>
            <a:r>
              <a:rPr lang="en-GB"/>
              <a:t>at work (Health </a:t>
            </a:r>
            <a:r>
              <a:rPr lang="en-GB" dirty="0"/>
              <a:t>and Social Care Act 2008, Code of Practice on the prevention and control of infections)</a:t>
            </a:r>
          </a:p>
        </p:txBody>
      </p:sp>
      <p:sp>
        <p:nvSpPr>
          <p:cNvPr id="7" name="Slide Number Placeholder 6">
            <a:extLst>
              <a:ext uri="{FF2B5EF4-FFF2-40B4-BE49-F238E27FC236}">
                <a16:creationId xmlns:a16="http://schemas.microsoft.com/office/drawing/2014/main" id="{37589427-9875-4CEB-82C3-69C926222936}"/>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
        <p:nvSpPr>
          <p:cNvPr id="9" name="Footer Placeholder 8">
            <a:extLst>
              <a:ext uri="{FF2B5EF4-FFF2-40B4-BE49-F238E27FC236}">
                <a16:creationId xmlns:a16="http://schemas.microsoft.com/office/drawing/2014/main" id="{EB042308-DE60-4A89-9E2C-06CCC03C54E4}"/>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72082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6B45-5124-47B8-9BFD-E26F7979A934}"/>
              </a:ext>
            </a:extLst>
          </p:cNvPr>
          <p:cNvSpPr>
            <a:spLocks noGrp="1"/>
          </p:cNvSpPr>
          <p:nvPr>
            <p:ph type="title"/>
          </p:nvPr>
        </p:nvSpPr>
        <p:spPr>
          <a:xfrm>
            <a:off x="600793" y="394025"/>
            <a:ext cx="10515600" cy="716323"/>
          </a:xfrm>
        </p:spPr>
        <p:txBody>
          <a:bodyPr/>
          <a:lstStyle/>
          <a:p>
            <a:r>
              <a:rPr lang="en-GB" dirty="0"/>
              <a:t>Vaccination of those not in a clinical risk group</a:t>
            </a:r>
          </a:p>
        </p:txBody>
      </p:sp>
      <p:sp>
        <p:nvSpPr>
          <p:cNvPr id="3" name="Content Placeholder 2">
            <a:extLst>
              <a:ext uri="{FF2B5EF4-FFF2-40B4-BE49-F238E27FC236}">
                <a16:creationId xmlns:a16="http://schemas.microsoft.com/office/drawing/2014/main" id="{DE635BC2-D58F-49C0-A0FC-8E77B17C2010}"/>
              </a:ext>
            </a:extLst>
          </p:cNvPr>
          <p:cNvSpPr>
            <a:spLocks noGrp="1"/>
          </p:cNvSpPr>
          <p:nvPr>
            <p:ph idx="1"/>
          </p:nvPr>
        </p:nvSpPr>
        <p:spPr>
          <a:xfrm>
            <a:off x="330205" y="1774826"/>
            <a:ext cx="11123857" cy="2060056"/>
          </a:xfrm>
        </p:spPr>
        <p:txBody>
          <a:bodyPr/>
          <a:lstStyle/>
          <a:p>
            <a:r>
              <a:rPr lang="en-GB" dirty="0"/>
              <a:t>the list of clinical risk groups is not exhaustive, healthcare practitioners should apply clinical judgement to take into account the risk of flu exacerbating any underlying disease as well as the risk of serious illness from flu itself</a:t>
            </a:r>
          </a:p>
          <a:p>
            <a:r>
              <a:rPr lang="en-GB" dirty="0"/>
              <a:t>flu vaccine should be offered to such cases and will be reimbursed, even if the individual is not in the clinical risk groups specified</a:t>
            </a:r>
          </a:p>
        </p:txBody>
      </p:sp>
      <p:sp>
        <p:nvSpPr>
          <p:cNvPr id="7" name="Slide Number Placeholder 6">
            <a:extLst>
              <a:ext uri="{FF2B5EF4-FFF2-40B4-BE49-F238E27FC236}">
                <a16:creationId xmlns:a16="http://schemas.microsoft.com/office/drawing/2014/main" id="{09F7F0FF-59B7-4090-84AD-987E1641F6B1}"/>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
        <p:nvSpPr>
          <p:cNvPr id="9" name="Footer Placeholder 8">
            <a:extLst>
              <a:ext uri="{FF2B5EF4-FFF2-40B4-BE49-F238E27FC236}">
                <a16:creationId xmlns:a16="http://schemas.microsoft.com/office/drawing/2014/main" id="{5F59A361-125B-4EA1-AB21-BCF41760C08A}"/>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7914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7657-1A9E-48EA-A846-BD15A17ACD7B}"/>
              </a:ext>
            </a:extLst>
          </p:cNvPr>
          <p:cNvSpPr>
            <a:spLocks noGrp="1"/>
          </p:cNvSpPr>
          <p:nvPr>
            <p:ph type="title"/>
          </p:nvPr>
        </p:nvSpPr>
        <p:spPr>
          <a:xfrm>
            <a:off x="544806" y="440682"/>
            <a:ext cx="7759435" cy="634719"/>
          </a:xfrm>
        </p:spPr>
        <p:txBody>
          <a:bodyPr/>
          <a:lstStyle/>
          <a:p>
            <a:r>
              <a:rPr lang="en-GB" dirty="0"/>
              <a:t>Flu vaccine uptake in England (%)</a:t>
            </a:r>
          </a:p>
        </p:txBody>
      </p:sp>
      <p:sp>
        <p:nvSpPr>
          <p:cNvPr id="7" name="TextBox 6">
            <a:extLst>
              <a:ext uri="{FF2B5EF4-FFF2-40B4-BE49-F238E27FC236}">
                <a16:creationId xmlns:a16="http://schemas.microsoft.com/office/drawing/2014/main" id="{A191C81C-8910-4B38-87D6-0CCC5790C55F}"/>
              </a:ext>
            </a:extLst>
          </p:cNvPr>
          <p:cNvSpPr txBox="1"/>
          <p:nvPr/>
        </p:nvSpPr>
        <p:spPr>
          <a:xfrm>
            <a:off x="391924" y="6043865"/>
            <a:ext cx="8640960" cy="400110"/>
          </a:xfrm>
          <a:prstGeom prst="rect">
            <a:avLst/>
          </a:prstGeom>
          <a:noFill/>
        </p:spPr>
        <p:txBody>
          <a:bodyPr wrap="square" rtlCol="0">
            <a:spAutoFit/>
          </a:bodyPr>
          <a:lstStyle/>
          <a:p>
            <a:r>
              <a:rPr lang="en-GB" sz="1000" dirty="0"/>
              <a:t>*</a:t>
            </a:r>
            <a:r>
              <a:rPr lang="en-GB" sz="1000" dirty="0">
                <a:solidFill>
                  <a:srgbClr val="000000"/>
                </a:solidFill>
              </a:rPr>
              <a:t>The pregnant women and healthcare workers who are also in one or more clinical risk groups may also be included in the &lt;65 years at risk category</a:t>
            </a:r>
          </a:p>
          <a:p>
            <a:r>
              <a:rPr lang="en-GB" sz="1000" dirty="0">
                <a:solidFill>
                  <a:srgbClr val="000000"/>
                </a:solidFill>
              </a:rPr>
              <a:t>** Excludes social care workers </a:t>
            </a:r>
          </a:p>
        </p:txBody>
      </p:sp>
      <p:graphicFrame>
        <p:nvGraphicFramePr>
          <p:cNvPr id="3" name="Table 7">
            <a:extLst>
              <a:ext uri="{FF2B5EF4-FFF2-40B4-BE49-F238E27FC236}">
                <a16:creationId xmlns:a16="http://schemas.microsoft.com/office/drawing/2014/main" id="{B21B48C0-C1C9-4F39-BA04-744D2094716C}"/>
              </a:ext>
            </a:extLst>
          </p:cNvPr>
          <p:cNvGraphicFramePr>
            <a:graphicFrameLocks noGrp="1"/>
          </p:cNvGraphicFramePr>
          <p:nvPr>
            <p:extLst>
              <p:ext uri="{D42A27DB-BD31-4B8C-83A1-F6EECF244321}">
                <p14:modId xmlns:p14="http://schemas.microsoft.com/office/powerpoint/2010/main" val="2643984044"/>
              </p:ext>
            </p:extLst>
          </p:nvPr>
        </p:nvGraphicFramePr>
        <p:xfrm>
          <a:off x="625185" y="1462478"/>
          <a:ext cx="11285720" cy="4553394"/>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913785876"/>
                    </a:ext>
                  </a:extLst>
                </a:gridCol>
                <a:gridCol w="1856232">
                  <a:extLst>
                    <a:ext uri="{9D8B030D-6E8A-4147-A177-3AD203B41FA5}">
                      <a16:colId xmlns:a16="http://schemas.microsoft.com/office/drawing/2014/main" val="3157062728"/>
                    </a:ext>
                  </a:extLst>
                </a:gridCol>
                <a:gridCol w="2048256">
                  <a:extLst>
                    <a:ext uri="{9D8B030D-6E8A-4147-A177-3AD203B41FA5}">
                      <a16:colId xmlns:a16="http://schemas.microsoft.com/office/drawing/2014/main" val="1172778397"/>
                    </a:ext>
                  </a:extLst>
                </a:gridCol>
                <a:gridCol w="2011680">
                  <a:extLst>
                    <a:ext uri="{9D8B030D-6E8A-4147-A177-3AD203B41FA5}">
                      <a16:colId xmlns:a16="http://schemas.microsoft.com/office/drawing/2014/main" val="95895793"/>
                    </a:ext>
                  </a:extLst>
                </a:gridCol>
                <a:gridCol w="1986272">
                  <a:extLst>
                    <a:ext uri="{9D8B030D-6E8A-4147-A177-3AD203B41FA5}">
                      <a16:colId xmlns:a16="http://schemas.microsoft.com/office/drawing/2014/main" val="1777985944"/>
                    </a:ext>
                  </a:extLst>
                </a:gridCol>
              </a:tblGrid>
              <a:tr h="432247">
                <a:tc>
                  <a:txBody>
                    <a:bodyPr/>
                    <a:lstStyle/>
                    <a:p>
                      <a:r>
                        <a:rPr lang="en-GB" dirty="0"/>
                        <a:t>Target group</a:t>
                      </a:r>
                    </a:p>
                  </a:txBody>
                  <a:tcPr/>
                </a:tc>
                <a:tc>
                  <a:txBody>
                    <a:bodyPr/>
                    <a:lstStyle/>
                    <a:p>
                      <a:r>
                        <a:rPr lang="en-GB" dirty="0"/>
                        <a:t>2021/22</a:t>
                      </a:r>
                    </a:p>
                  </a:txBody>
                  <a:tcPr/>
                </a:tc>
                <a:tc>
                  <a:txBody>
                    <a:bodyPr/>
                    <a:lstStyle/>
                    <a:p>
                      <a:r>
                        <a:rPr lang="en-GB" dirty="0"/>
                        <a:t>2020/21</a:t>
                      </a:r>
                    </a:p>
                  </a:txBody>
                  <a:tcPr/>
                </a:tc>
                <a:tc>
                  <a:txBody>
                    <a:bodyPr/>
                    <a:lstStyle/>
                    <a:p>
                      <a:r>
                        <a:rPr lang="en-GB" dirty="0"/>
                        <a:t>2019/20</a:t>
                      </a:r>
                    </a:p>
                  </a:txBody>
                  <a:tcPr/>
                </a:tc>
                <a:tc>
                  <a:txBody>
                    <a:bodyPr/>
                    <a:lstStyle/>
                    <a:p>
                      <a:r>
                        <a:rPr lang="en-GB" dirty="0"/>
                        <a:t>2018/19</a:t>
                      </a:r>
                    </a:p>
                  </a:txBody>
                  <a:tcPr/>
                </a:tc>
                <a:extLst>
                  <a:ext uri="{0D108BD9-81ED-4DB2-BD59-A6C34878D82A}">
                    <a16:rowId xmlns:a16="http://schemas.microsoft.com/office/drawing/2014/main" val="2087846319"/>
                  </a:ext>
                </a:extLst>
              </a:tr>
              <a:tr h="603961">
                <a:tc>
                  <a:txBody>
                    <a:bodyPr/>
                    <a:lstStyle/>
                    <a:p>
                      <a:r>
                        <a:rPr lang="en-GB" sz="1600" dirty="0"/>
                        <a:t>Patients aged 65 years and over</a:t>
                      </a:r>
                    </a:p>
                  </a:txBody>
                  <a:tcPr/>
                </a:tc>
                <a:tc>
                  <a:txBody>
                    <a:bodyPr/>
                    <a:lstStyle/>
                    <a:p>
                      <a:r>
                        <a:rPr lang="en-GB" sz="1600" dirty="0"/>
                        <a:t>82.3</a:t>
                      </a:r>
                    </a:p>
                  </a:txBody>
                  <a:tcPr/>
                </a:tc>
                <a:tc>
                  <a:txBody>
                    <a:bodyPr/>
                    <a:lstStyle/>
                    <a:p>
                      <a:r>
                        <a:rPr lang="en-GB" sz="1600" dirty="0"/>
                        <a:t>80.9</a:t>
                      </a:r>
                    </a:p>
                  </a:txBody>
                  <a:tcPr/>
                </a:tc>
                <a:tc>
                  <a:txBody>
                    <a:bodyPr/>
                    <a:lstStyle/>
                    <a:p>
                      <a:r>
                        <a:rPr lang="en-GB" sz="1600" dirty="0"/>
                        <a:t>72.4</a:t>
                      </a:r>
                    </a:p>
                  </a:txBody>
                  <a:tcPr/>
                </a:tc>
                <a:tc>
                  <a:txBody>
                    <a:bodyPr/>
                    <a:lstStyle/>
                    <a:p>
                      <a:r>
                        <a:rPr lang="en-GB" sz="1600" dirty="0"/>
                        <a:t>72.0</a:t>
                      </a:r>
                    </a:p>
                  </a:txBody>
                  <a:tcPr/>
                </a:tc>
                <a:extLst>
                  <a:ext uri="{0D108BD9-81ED-4DB2-BD59-A6C34878D82A}">
                    <a16:rowId xmlns:a16="http://schemas.microsoft.com/office/drawing/2014/main" val="739745265"/>
                  </a:ext>
                </a:extLst>
              </a:tr>
              <a:tr h="1101342">
                <a:tc>
                  <a:txBody>
                    <a:bodyPr/>
                    <a:lstStyle/>
                    <a:p>
                      <a:r>
                        <a:rPr lang="en-GB" sz="1600" dirty="0"/>
                        <a:t>Patients aged 6 months to under 65 years in risk groups</a:t>
                      </a:r>
                    </a:p>
                  </a:txBody>
                  <a:tcPr/>
                </a:tc>
                <a:tc>
                  <a:txBody>
                    <a:bodyPr/>
                    <a:lstStyle/>
                    <a:p>
                      <a:r>
                        <a:rPr lang="en-GB" sz="1600" dirty="0"/>
                        <a:t>52.9</a:t>
                      </a:r>
                    </a:p>
                  </a:txBody>
                  <a:tcPr/>
                </a:tc>
                <a:tc>
                  <a:txBody>
                    <a:bodyPr/>
                    <a:lstStyle/>
                    <a:p>
                      <a:r>
                        <a:rPr lang="en-GB" sz="1600" dirty="0"/>
                        <a:t>53.0</a:t>
                      </a:r>
                    </a:p>
                  </a:txBody>
                  <a:tcPr/>
                </a:tc>
                <a:tc>
                  <a:txBody>
                    <a:bodyPr/>
                    <a:lstStyle/>
                    <a:p>
                      <a:r>
                        <a:rPr lang="en-GB" sz="1600" dirty="0"/>
                        <a:t>44.9</a:t>
                      </a:r>
                    </a:p>
                  </a:txBody>
                  <a:tcPr/>
                </a:tc>
                <a:tc>
                  <a:txBody>
                    <a:bodyPr/>
                    <a:lstStyle/>
                    <a:p>
                      <a:r>
                        <a:rPr lang="en-GB" sz="1600" dirty="0"/>
                        <a:t>48.0</a:t>
                      </a:r>
                    </a:p>
                  </a:txBody>
                  <a:tcPr/>
                </a:tc>
                <a:extLst>
                  <a:ext uri="{0D108BD9-81ED-4DB2-BD59-A6C34878D82A}">
                    <a16:rowId xmlns:a16="http://schemas.microsoft.com/office/drawing/2014/main" val="1084967271"/>
                  </a:ext>
                </a:extLst>
              </a:tr>
              <a:tr h="603961">
                <a:tc>
                  <a:txBody>
                    <a:bodyPr/>
                    <a:lstStyle/>
                    <a:p>
                      <a:r>
                        <a:rPr lang="en-GB" sz="1600" dirty="0"/>
                        <a:t>Pregnant women in risk groups*</a:t>
                      </a:r>
                    </a:p>
                  </a:txBody>
                  <a:tcPr/>
                </a:tc>
                <a:tc>
                  <a:txBody>
                    <a:bodyPr/>
                    <a:lstStyle/>
                    <a:p>
                      <a:r>
                        <a:rPr lang="en-GB" sz="1600" dirty="0"/>
                        <a:t>51.8</a:t>
                      </a:r>
                    </a:p>
                  </a:txBody>
                  <a:tcPr/>
                </a:tc>
                <a:tc>
                  <a:txBody>
                    <a:bodyPr/>
                    <a:lstStyle/>
                    <a:p>
                      <a:r>
                        <a:rPr lang="en-GB" sz="1600" dirty="0"/>
                        <a:t>57.7</a:t>
                      </a:r>
                    </a:p>
                  </a:txBody>
                  <a:tcPr/>
                </a:tc>
                <a:tc>
                  <a:txBody>
                    <a:bodyPr/>
                    <a:lstStyle/>
                    <a:p>
                      <a:r>
                        <a:rPr lang="en-GB" sz="1600" dirty="0"/>
                        <a:t>65.9</a:t>
                      </a:r>
                    </a:p>
                  </a:txBody>
                  <a:tcPr/>
                </a:tc>
                <a:tc>
                  <a:txBody>
                    <a:bodyPr/>
                    <a:lstStyle/>
                    <a:p>
                      <a:r>
                        <a:rPr lang="en-GB" sz="1600" dirty="0"/>
                        <a:t>60.2</a:t>
                      </a:r>
                    </a:p>
                  </a:txBody>
                  <a:tcPr/>
                </a:tc>
                <a:extLst>
                  <a:ext uri="{0D108BD9-81ED-4DB2-BD59-A6C34878D82A}">
                    <a16:rowId xmlns:a16="http://schemas.microsoft.com/office/drawing/2014/main" val="1185875197"/>
                  </a:ext>
                </a:extLst>
              </a:tr>
              <a:tr h="603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Pregnant women not in risk groups</a:t>
                      </a:r>
                    </a:p>
                  </a:txBody>
                  <a:tcPr/>
                </a:tc>
                <a:tc>
                  <a:txBody>
                    <a:bodyPr/>
                    <a:lstStyle/>
                    <a:p>
                      <a:r>
                        <a:rPr lang="en-GB" sz="1600" dirty="0"/>
                        <a:t>36.0</a:t>
                      </a:r>
                    </a:p>
                  </a:txBody>
                  <a:tcPr/>
                </a:tc>
                <a:tc>
                  <a:txBody>
                    <a:bodyPr/>
                    <a:lstStyle/>
                    <a:p>
                      <a:r>
                        <a:rPr lang="en-GB" sz="1600" dirty="0"/>
                        <a:t>41.5</a:t>
                      </a:r>
                    </a:p>
                  </a:txBody>
                  <a:tcPr/>
                </a:tc>
                <a:tc>
                  <a:txBody>
                    <a:bodyPr/>
                    <a:lstStyle/>
                    <a:p>
                      <a:r>
                        <a:rPr lang="en-GB" sz="1600" dirty="0"/>
                        <a:t>42.1</a:t>
                      </a:r>
                    </a:p>
                  </a:txBody>
                  <a:tcPr/>
                </a:tc>
                <a:tc>
                  <a:txBody>
                    <a:bodyPr/>
                    <a:lstStyle/>
                    <a:p>
                      <a:r>
                        <a:rPr lang="en-GB" sz="1600" dirty="0"/>
                        <a:t>43.7</a:t>
                      </a:r>
                    </a:p>
                  </a:txBody>
                  <a:tcPr/>
                </a:tc>
                <a:extLst>
                  <a:ext uri="{0D108BD9-81ED-4DB2-BD59-A6C34878D82A}">
                    <a16:rowId xmlns:a16="http://schemas.microsoft.com/office/drawing/2014/main" val="657034468"/>
                  </a:ext>
                </a:extLst>
              </a:tr>
              <a:tr h="603961">
                <a:tc>
                  <a:txBody>
                    <a:bodyPr/>
                    <a:lstStyle/>
                    <a:p>
                      <a:r>
                        <a:rPr lang="en-GB" sz="1600" dirty="0"/>
                        <a:t>All pregnant women</a:t>
                      </a:r>
                    </a:p>
                  </a:txBody>
                  <a:tcPr/>
                </a:tc>
                <a:tc>
                  <a:txBody>
                    <a:bodyPr/>
                    <a:lstStyle/>
                    <a:p>
                      <a:r>
                        <a:rPr lang="en-GB" sz="1600" dirty="0"/>
                        <a:t>37.9</a:t>
                      </a:r>
                    </a:p>
                  </a:txBody>
                  <a:tcPr/>
                </a:tc>
                <a:tc>
                  <a:txBody>
                    <a:bodyPr/>
                    <a:lstStyle/>
                    <a:p>
                      <a:r>
                        <a:rPr lang="en-GB" sz="1600" dirty="0"/>
                        <a:t>43.6</a:t>
                      </a:r>
                    </a:p>
                  </a:txBody>
                  <a:tcPr/>
                </a:tc>
                <a:tc>
                  <a:txBody>
                    <a:bodyPr/>
                    <a:lstStyle/>
                    <a:p>
                      <a:r>
                        <a:rPr lang="en-GB" sz="1600" dirty="0"/>
                        <a:t>43.7</a:t>
                      </a:r>
                    </a:p>
                  </a:txBody>
                  <a:tcPr/>
                </a:tc>
                <a:tc>
                  <a:txBody>
                    <a:bodyPr/>
                    <a:lstStyle/>
                    <a:p>
                      <a:r>
                        <a:rPr lang="en-GB" sz="1600" dirty="0"/>
                        <a:t>45.2</a:t>
                      </a:r>
                    </a:p>
                  </a:txBody>
                  <a:tcPr/>
                </a:tc>
                <a:extLst>
                  <a:ext uri="{0D108BD9-81ED-4DB2-BD59-A6C34878D82A}">
                    <a16:rowId xmlns:a16="http://schemas.microsoft.com/office/drawing/2014/main" val="4291094743"/>
                  </a:ext>
                </a:extLst>
              </a:tr>
              <a:tr h="603961">
                <a:tc>
                  <a:txBody>
                    <a:bodyPr/>
                    <a:lstStyle/>
                    <a:p>
                      <a:r>
                        <a:rPr lang="en-GB" sz="1600" dirty="0"/>
                        <a:t>Frontline health and social care workers</a:t>
                      </a:r>
                    </a:p>
                  </a:txBody>
                  <a:tcPr/>
                </a:tc>
                <a:tc>
                  <a:txBody>
                    <a:bodyPr/>
                    <a:lstStyle/>
                    <a:p>
                      <a:r>
                        <a:rPr lang="en-GB" sz="1600" dirty="0"/>
                        <a:t>60.5**</a:t>
                      </a:r>
                    </a:p>
                  </a:txBody>
                  <a:tcPr/>
                </a:tc>
                <a:tc>
                  <a:txBody>
                    <a:bodyPr/>
                    <a:lstStyle/>
                    <a:p>
                      <a:r>
                        <a:rPr lang="en-GB" sz="1600" dirty="0"/>
                        <a:t>76.8</a:t>
                      </a:r>
                    </a:p>
                  </a:txBody>
                  <a:tcPr/>
                </a:tc>
                <a:tc>
                  <a:txBody>
                    <a:bodyPr/>
                    <a:lstStyle/>
                    <a:p>
                      <a:r>
                        <a:rPr lang="en-GB" sz="1600" dirty="0"/>
                        <a:t>74.3</a:t>
                      </a:r>
                    </a:p>
                  </a:txBody>
                  <a:tcPr/>
                </a:tc>
                <a:tc>
                  <a:txBody>
                    <a:bodyPr/>
                    <a:lstStyle/>
                    <a:p>
                      <a:r>
                        <a:rPr lang="en-GB" sz="1600" dirty="0"/>
                        <a:t>70.3</a:t>
                      </a:r>
                    </a:p>
                  </a:txBody>
                  <a:tcPr/>
                </a:tc>
                <a:extLst>
                  <a:ext uri="{0D108BD9-81ED-4DB2-BD59-A6C34878D82A}">
                    <a16:rowId xmlns:a16="http://schemas.microsoft.com/office/drawing/2014/main" val="1163549569"/>
                  </a:ext>
                </a:extLst>
              </a:tr>
            </a:tbl>
          </a:graphicData>
        </a:graphic>
      </p:graphicFrame>
      <p:sp>
        <p:nvSpPr>
          <p:cNvPr id="8" name="Slide Number Placeholder 7">
            <a:extLst>
              <a:ext uri="{FF2B5EF4-FFF2-40B4-BE49-F238E27FC236}">
                <a16:creationId xmlns:a16="http://schemas.microsoft.com/office/drawing/2014/main" id="{F14E3E63-D80F-4774-8327-14B46EF6BC78}"/>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
        <p:nvSpPr>
          <p:cNvPr id="10" name="Footer Placeholder 9">
            <a:extLst>
              <a:ext uri="{FF2B5EF4-FFF2-40B4-BE49-F238E27FC236}">
                <a16:creationId xmlns:a16="http://schemas.microsoft.com/office/drawing/2014/main" id="{BAE26877-DC5F-416D-BA30-FE075E6F2F26}"/>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69698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3DAB-C926-4DCC-B634-A7BC1CB9C909}"/>
              </a:ext>
            </a:extLst>
          </p:cNvPr>
          <p:cNvSpPr>
            <a:spLocks noGrp="1"/>
          </p:cNvSpPr>
          <p:nvPr>
            <p:ph type="title"/>
          </p:nvPr>
        </p:nvSpPr>
        <p:spPr>
          <a:xfrm>
            <a:off x="330205" y="159573"/>
            <a:ext cx="10819575" cy="972607"/>
          </a:xfrm>
        </p:spPr>
        <p:txBody>
          <a:bodyPr>
            <a:normAutofit fontScale="90000"/>
          </a:bodyPr>
          <a:lstStyle/>
          <a:p>
            <a:r>
              <a:rPr lang="en-GB" sz="4000" dirty="0"/>
              <a:t>Flu vaccine uptake by individual clinical risk group in 2021 to 2022 (%)  </a:t>
            </a:r>
            <a:r>
              <a:rPr lang="en-GB" sz="2200" dirty="0"/>
              <a:t>GP registered patients aged 6 months to under 65 years</a:t>
            </a:r>
            <a:endParaRPr lang="en-GB" dirty="0"/>
          </a:p>
        </p:txBody>
      </p:sp>
      <p:sp>
        <p:nvSpPr>
          <p:cNvPr id="3" name="Content Placeholder 2">
            <a:extLst>
              <a:ext uri="{FF2B5EF4-FFF2-40B4-BE49-F238E27FC236}">
                <a16:creationId xmlns:a16="http://schemas.microsoft.com/office/drawing/2014/main" id="{6F3F4D5E-4CF6-45F2-A03D-ED8259E4BF61}"/>
              </a:ext>
            </a:extLst>
          </p:cNvPr>
          <p:cNvSpPr>
            <a:spLocks noGrp="1"/>
          </p:cNvSpPr>
          <p:nvPr>
            <p:ph idx="1"/>
          </p:nvPr>
        </p:nvSpPr>
        <p:spPr>
          <a:xfrm>
            <a:off x="8604504" y="1539605"/>
            <a:ext cx="3119952" cy="4833714"/>
          </a:xfrm>
        </p:spPr>
        <p:txBody>
          <a:bodyPr>
            <a:noAutofit/>
          </a:bodyPr>
          <a:lstStyle/>
          <a:p>
            <a:pPr>
              <a:lnSpc>
                <a:spcPct val="140000"/>
              </a:lnSpc>
              <a:spcAft>
                <a:spcPts val="1200"/>
              </a:spcAft>
            </a:pPr>
            <a:r>
              <a:rPr lang="en-GB" sz="1400" dirty="0">
                <a:solidFill>
                  <a:srgbClr val="333333"/>
                </a:solidFill>
                <a:effectLst/>
                <a:latin typeface="Arial" panose="020B0604020202020204" pitchFamily="34" charset="0"/>
                <a:ea typeface="Times New Roman" panose="02020603050405020304" pitchFamily="18" charset="0"/>
              </a:rPr>
              <a:t>vaccine uptake for those with an underlying clinical risk factor varies widely between the individual risk groups and by age category </a:t>
            </a:r>
          </a:p>
          <a:p>
            <a:pPr>
              <a:lnSpc>
                <a:spcPct val="140000"/>
              </a:lnSpc>
              <a:spcAft>
                <a:spcPts val="1200"/>
              </a:spcAft>
            </a:pPr>
            <a:r>
              <a:rPr lang="en-GB" sz="1400" dirty="0">
                <a:solidFill>
                  <a:srgbClr val="333333"/>
                </a:solidFill>
                <a:effectLst/>
                <a:latin typeface="Arial" panose="020B0604020202020204" pitchFamily="34" charset="0"/>
                <a:ea typeface="Times New Roman" panose="02020603050405020304" pitchFamily="18" charset="0"/>
              </a:rPr>
              <a:t>uptake for all those in clinical risk groups needs to improve since, despite continued efforts to improve uptake, only around half of those in most of the clinical risk groups are being immunised</a:t>
            </a:r>
          </a:p>
          <a:p>
            <a:pPr>
              <a:lnSpc>
                <a:spcPct val="140000"/>
              </a:lnSpc>
              <a:spcAft>
                <a:spcPts val="1200"/>
              </a:spcAft>
            </a:pPr>
            <a:r>
              <a:rPr lang="en-GB" sz="1400" dirty="0">
                <a:solidFill>
                  <a:srgbClr val="333333"/>
                </a:solidFill>
                <a:effectLst/>
                <a:latin typeface="Arial" panose="020B0604020202020204" pitchFamily="34" charset="0"/>
                <a:ea typeface="Times New Roman" panose="02020603050405020304" pitchFamily="18" charset="0"/>
              </a:rPr>
              <a:t>uptake in the youngest risk groups (6 months to 2 years) is below 20%</a:t>
            </a:r>
            <a:endParaRPr lang="en-GB" sz="1400" dirty="0">
              <a:effectLst/>
              <a:latin typeface="Times New Roman" panose="02020603050405020304" pitchFamily="18" charset="0"/>
              <a:ea typeface="Times New Roman" panose="02020603050405020304" pitchFamily="18" charset="0"/>
            </a:endParaRPr>
          </a:p>
        </p:txBody>
      </p:sp>
      <p:graphicFrame>
        <p:nvGraphicFramePr>
          <p:cNvPr id="6" name="Content Placeholder 9">
            <a:extLst>
              <a:ext uri="{FF2B5EF4-FFF2-40B4-BE49-F238E27FC236}">
                <a16:creationId xmlns:a16="http://schemas.microsoft.com/office/drawing/2014/main" id="{94DB3D9A-7FCA-47F4-A675-C46FDDF11970}"/>
              </a:ext>
            </a:extLst>
          </p:cNvPr>
          <p:cNvGraphicFramePr>
            <a:graphicFrameLocks/>
          </p:cNvGraphicFramePr>
          <p:nvPr>
            <p:extLst>
              <p:ext uri="{D42A27DB-BD31-4B8C-83A1-F6EECF244321}">
                <p14:modId xmlns:p14="http://schemas.microsoft.com/office/powerpoint/2010/main" val="2130577402"/>
              </p:ext>
            </p:extLst>
          </p:nvPr>
        </p:nvGraphicFramePr>
        <p:xfrm>
          <a:off x="467544" y="1412875"/>
          <a:ext cx="7992887" cy="4833714"/>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3388238660"/>
                    </a:ext>
                  </a:extLst>
                </a:gridCol>
                <a:gridCol w="1008112">
                  <a:extLst>
                    <a:ext uri="{9D8B030D-6E8A-4147-A177-3AD203B41FA5}">
                      <a16:colId xmlns:a16="http://schemas.microsoft.com/office/drawing/2014/main" val="578695182"/>
                    </a:ext>
                  </a:extLst>
                </a:gridCol>
                <a:gridCol w="1080120">
                  <a:extLst>
                    <a:ext uri="{9D8B030D-6E8A-4147-A177-3AD203B41FA5}">
                      <a16:colId xmlns:a16="http://schemas.microsoft.com/office/drawing/2014/main" val="553306484"/>
                    </a:ext>
                  </a:extLst>
                </a:gridCol>
                <a:gridCol w="1224136">
                  <a:extLst>
                    <a:ext uri="{9D8B030D-6E8A-4147-A177-3AD203B41FA5}">
                      <a16:colId xmlns:a16="http://schemas.microsoft.com/office/drawing/2014/main" val="536599735"/>
                    </a:ext>
                  </a:extLst>
                </a:gridCol>
                <a:gridCol w="1203076">
                  <a:extLst>
                    <a:ext uri="{9D8B030D-6E8A-4147-A177-3AD203B41FA5}">
                      <a16:colId xmlns:a16="http://schemas.microsoft.com/office/drawing/2014/main" val="154452998"/>
                    </a:ext>
                  </a:extLst>
                </a:gridCol>
                <a:gridCol w="1317203">
                  <a:extLst>
                    <a:ext uri="{9D8B030D-6E8A-4147-A177-3AD203B41FA5}">
                      <a16:colId xmlns:a16="http://schemas.microsoft.com/office/drawing/2014/main" val="4068439511"/>
                    </a:ext>
                  </a:extLst>
                </a:gridCol>
              </a:tblGrid>
              <a:tr h="314618">
                <a:tc>
                  <a:txBody>
                    <a:bodyPr/>
                    <a:lstStyle/>
                    <a:p>
                      <a:r>
                        <a:rPr lang="en-GB" sz="1200" dirty="0"/>
                        <a:t>Risk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6 months to under 2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2 years to under 5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5 years to under 16 years</a:t>
                      </a:r>
                      <a:r>
                        <a:rPr lang="en-GB" sz="1200" b="0" i="0" u="none" strike="noStrike" kern="1200" baseline="0" dirty="0">
                          <a:solidFill>
                            <a:schemeClr val="lt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16 years to under 65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Total under 65 years </a:t>
                      </a:r>
                    </a:p>
                  </a:txBody>
                  <a:tcPr/>
                </a:tc>
                <a:extLst>
                  <a:ext uri="{0D108BD9-81ED-4DB2-BD59-A6C34878D82A}">
                    <a16:rowId xmlns:a16="http://schemas.microsoft.com/office/drawing/2014/main" val="4159596747"/>
                  </a:ext>
                </a:extLst>
              </a:tr>
              <a:tr h="370840">
                <a:tc>
                  <a:txBody>
                    <a:bodyPr/>
                    <a:lstStyle/>
                    <a:p>
                      <a:r>
                        <a:rPr lang="en-GB" sz="1100" dirty="0"/>
                        <a:t>Patients with Diabetes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17.3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53.3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53.2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64.2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64.1</a:t>
                      </a:r>
                    </a:p>
                  </a:txBody>
                  <a:tcPr/>
                </a:tc>
                <a:extLst>
                  <a:ext uri="{0D108BD9-81ED-4DB2-BD59-A6C34878D82A}">
                    <a16:rowId xmlns:a16="http://schemas.microsoft.com/office/drawing/2014/main" val="3924948484"/>
                  </a:ext>
                </a:extLst>
              </a:tr>
              <a:tr h="370840">
                <a:tc>
                  <a:txBody>
                    <a:bodyPr/>
                    <a:lstStyle/>
                    <a:p>
                      <a:r>
                        <a:rPr lang="en-GB" sz="1100" dirty="0"/>
                        <a:t>Patients with Chronic Kidney Disease</a:t>
                      </a:r>
                    </a:p>
                  </a:txBody>
                  <a:tcPr/>
                </a:tc>
                <a:tc>
                  <a:txBody>
                    <a:bodyPr/>
                    <a:lstStyle/>
                    <a:p>
                      <a:pPr algn="ctr"/>
                      <a:r>
                        <a:rPr lang="en-GB" sz="1200" dirty="0">
                          <a:solidFill>
                            <a:schemeClr val="tx1"/>
                          </a:solidFill>
                        </a:rPr>
                        <a:t>11.4</a:t>
                      </a:r>
                    </a:p>
                  </a:txBody>
                  <a:tcPr/>
                </a:tc>
                <a:tc>
                  <a:txBody>
                    <a:bodyPr/>
                    <a:lstStyle/>
                    <a:p>
                      <a:pPr algn="ctr"/>
                      <a:r>
                        <a:rPr lang="en-GB" sz="1200" dirty="0">
                          <a:solidFill>
                            <a:schemeClr val="tx1"/>
                          </a:solidFill>
                        </a:rPr>
                        <a:t>48.3</a:t>
                      </a:r>
                    </a:p>
                  </a:txBody>
                  <a:tcPr/>
                </a:tc>
                <a:tc>
                  <a:txBody>
                    <a:bodyPr/>
                    <a:lstStyle/>
                    <a:p>
                      <a:pPr algn="ctr"/>
                      <a:r>
                        <a:rPr lang="en-GB" sz="1200" dirty="0">
                          <a:solidFill>
                            <a:schemeClr val="tx1"/>
                          </a:solidFill>
                        </a:rPr>
                        <a:t>44.4</a:t>
                      </a:r>
                    </a:p>
                  </a:txBody>
                  <a:tcPr/>
                </a:tc>
                <a:tc>
                  <a:txBody>
                    <a:bodyPr/>
                    <a:lstStyle/>
                    <a:p>
                      <a:pPr algn="ctr"/>
                      <a:r>
                        <a:rPr lang="en-GB" sz="1200" dirty="0">
                          <a:solidFill>
                            <a:schemeClr val="tx1"/>
                          </a:solidFill>
                        </a:rPr>
                        <a:t>62.4</a:t>
                      </a:r>
                    </a:p>
                  </a:txBody>
                  <a:tcPr/>
                </a:tc>
                <a:tc>
                  <a:txBody>
                    <a:bodyPr/>
                    <a:lstStyle/>
                    <a:p>
                      <a:pPr algn="ctr"/>
                      <a:r>
                        <a:rPr lang="en-GB" sz="1200" dirty="0">
                          <a:solidFill>
                            <a:schemeClr val="tx1"/>
                          </a:solidFill>
                        </a:rPr>
                        <a:t>62.0</a:t>
                      </a:r>
                    </a:p>
                  </a:txBody>
                  <a:tcPr/>
                </a:tc>
                <a:extLst>
                  <a:ext uri="{0D108BD9-81ED-4DB2-BD59-A6C34878D82A}">
                    <a16:rowId xmlns:a16="http://schemas.microsoft.com/office/drawing/2014/main" val="773518258"/>
                  </a:ext>
                </a:extLst>
              </a:tr>
              <a:tr h="370840">
                <a:tc>
                  <a:txBody>
                    <a:bodyPr/>
                    <a:lstStyle/>
                    <a:p>
                      <a:r>
                        <a:rPr lang="en-GB" sz="1100" dirty="0"/>
                        <a:t>Patients with immunosuppression</a:t>
                      </a:r>
                    </a:p>
                  </a:txBody>
                  <a:tcPr/>
                </a:tc>
                <a:tc>
                  <a:txBody>
                    <a:bodyPr/>
                    <a:lstStyle/>
                    <a:p>
                      <a:pPr algn="ctr"/>
                      <a:r>
                        <a:rPr lang="en-GB" sz="1200" dirty="0">
                          <a:solidFill>
                            <a:schemeClr val="tx1"/>
                          </a:solidFill>
                        </a:rPr>
                        <a:t>20.3</a:t>
                      </a:r>
                    </a:p>
                  </a:txBody>
                  <a:tcPr/>
                </a:tc>
                <a:tc>
                  <a:txBody>
                    <a:bodyPr/>
                    <a:lstStyle/>
                    <a:p>
                      <a:pPr algn="ctr"/>
                      <a:r>
                        <a:rPr lang="en-GB" sz="1200" dirty="0">
                          <a:solidFill>
                            <a:schemeClr val="tx1"/>
                          </a:solidFill>
                        </a:rPr>
                        <a:t>49.6</a:t>
                      </a:r>
                    </a:p>
                  </a:txBody>
                  <a:tcPr/>
                </a:tc>
                <a:tc>
                  <a:txBody>
                    <a:bodyPr/>
                    <a:lstStyle/>
                    <a:p>
                      <a:pPr algn="ctr"/>
                      <a:r>
                        <a:rPr lang="en-GB" sz="1200" dirty="0">
                          <a:solidFill>
                            <a:schemeClr val="tx1"/>
                          </a:solidFill>
                        </a:rPr>
                        <a:t>49.0</a:t>
                      </a:r>
                    </a:p>
                  </a:txBody>
                  <a:tcPr/>
                </a:tc>
                <a:tc>
                  <a:txBody>
                    <a:bodyPr/>
                    <a:lstStyle/>
                    <a:p>
                      <a:pPr algn="ctr"/>
                      <a:r>
                        <a:rPr lang="en-GB" sz="1200" dirty="0">
                          <a:solidFill>
                            <a:schemeClr val="tx1"/>
                          </a:solidFill>
                        </a:rPr>
                        <a:t>60.3</a:t>
                      </a:r>
                    </a:p>
                  </a:txBody>
                  <a:tcPr/>
                </a:tc>
                <a:tc>
                  <a:txBody>
                    <a:bodyPr/>
                    <a:lstStyle/>
                    <a:p>
                      <a:pPr algn="ctr"/>
                      <a:r>
                        <a:rPr lang="en-GB" sz="1200" dirty="0">
                          <a:solidFill>
                            <a:schemeClr val="tx1"/>
                          </a:solidFill>
                        </a:rPr>
                        <a:t>59.9</a:t>
                      </a:r>
                    </a:p>
                  </a:txBody>
                  <a:tcPr/>
                </a:tc>
                <a:extLst>
                  <a:ext uri="{0D108BD9-81ED-4DB2-BD59-A6C34878D82A}">
                    <a16:rowId xmlns:a16="http://schemas.microsoft.com/office/drawing/2014/main" val="1469723686"/>
                  </a:ext>
                </a:extLst>
              </a:tr>
              <a:tr h="657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with </a:t>
                      </a:r>
                      <a:r>
                        <a:rPr lang="en-GB" sz="1100" b="0" i="0" u="none" strike="noStrike" kern="1200" baseline="0" dirty="0">
                          <a:solidFill>
                            <a:schemeClr val="dk1"/>
                          </a:solidFill>
                          <a:latin typeface="+mn-lt"/>
                          <a:ea typeface="+mn-ea"/>
                          <a:cs typeface="+mn-cs"/>
                        </a:rPr>
                        <a:t>Chronic Neurological Disease (including Stroke/TIA, Cerebral Palsy or MS) </a:t>
                      </a:r>
                    </a:p>
                  </a:txBody>
                  <a:tcPr/>
                </a:tc>
                <a:tc>
                  <a:txBody>
                    <a:bodyPr/>
                    <a:lstStyle/>
                    <a:p>
                      <a:pPr algn="ctr"/>
                      <a:r>
                        <a:rPr lang="en-GB" sz="1200" dirty="0">
                          <a:solidFill>
                            <a:schemeClr val="tx1"/>
                          </a:solidFill>
                        </a:rPr>
                        <a:t>14.9</a:t>
                      </a:r>
                    </a:p>
                  </a:txBody>
                  <a:tcPr/>
                </a:tc>
                <a:tc>
                  <a:txBody>
                    <a:bodyPr/>
                    <a:lstStyle/>
                    <a:p>
                      <a:pPr algn="ctr"/>
                      <a:r>
                        <a:rPr lang="en-GB" sz="1200" dirty="0">
                          <a:solidFill>
                            <a:schemeClr val="tx1"/>
                          </a:solidFill>
                        </a:rPr>
                        <a:t>48.1</a:t>
                      </a:r>
                    </a:p>
                  </a:txBody>
                  <a:tcPr/>
                </a:tc>
                <a:tc>
                  <a:txBody>
                    <a:bodyPr/>
                    <a:lstStyle/>
                    <a:p>
                      <a:pPr algn="ctr"/>
                      <a:r>
                        <a:rPr lang="en-GB" sz="1200" dirty="0">
                          <a:solidFill>
                            <a:schemeClr val="tx1"/>
                          </a:solidFill>
                        </a:rPr>
                        <a:t>47.9</a:t>
                      </a:r>
                    </a:p>
                  </a:txBody>
                  <a:tcPr/>
                </a:tc>
                <a:tc>
                  <a:txBody>
                    <a:bodyPr/>
                    <a:lstStyle/>
                    <a:p>
                      <a:pPr algn="ctr"/>
                      <a:r>
                        <a:rPr lang="en-GB" sz="1200" dirty="0">
                          <a:solidFill>
                            <a:schemeClr val="tx1"/>
                          </a:solidFill>
                        </a:rPr>
                        <a:t>54.9</a:t>
                      </a:r>
                    </a:p>
                  </a:txBody>
                  <a:tcPr/>
                </a:tc>
                <a:tc>
                  <a:txBody>
                    <a:bodyPr/>
                    <a:lstStyle/>
                    <a:p>
                      <a:pPr algn="ctr"/>
                      <a:r>
                        <a:rPr lang="en-GB" sz="1200" dirty="0">
                          <a:solidFill>
                            <a:schemeClr val="tx1"/>
                          </a:solidFill>
                        </a:rPr>
                        <a:t>54.1</a:t>
                      </a:r>
                    </a:p>
                  </a:txBody>
                  <a:tcPr/>
                </a:tc>
                <a:extLst>
                  <a:ext uri="{0D108BD9-81ED-4DB2-BD59-A6C34878D82A}">
                    <a16:rowId xmlns:a16="http://schemas.microsoft.com/office/drawing/2014/main" val="2616128605"/>
                  </a:ext>
                </a:extLst>
              </a:tr>
              <a:tr h="500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Respiratory Disease 	</a:t>
                      </a:r>
                    </a:p>
                  </a:txBody>
                  <a:tcPr/>
                </a:tc>
                <a:tc>
                  <a:txBody>
                    <a:bodyPr/>
                    <a:lstStyle/>
                    <a:p>
                      <a:pPr algn="ctr"/>
                      <a:r>
                        <a:rPr lang="en-GB" sz="1200" dirty="0">
                          <a:solidFill>
                            <a:schemeClr val="tx1"/>
                          </a:solidFill>
                        </a:rPr>
                        <a:t>18.2</a:t>
                      </a:r>
                    </a:p>
                  </a:txBody>
                  <a:tcPr/>
                </a:tc>
                <a:tc>
                  <a:txBody>
                    <a:bodyPr/>
                    <a:lstStyle/>
                    <a:p>
                      <a:pPr algn="ctr"/>
                      <a:r>
                        <a:rPr lang="en-GB" sz="1200" dirty="0">
                          <a:solidFill>
                            <a:schemeClr val="tx1"/>
                          </a:solidFill>
                        </a:rPr>
                        <a:t>55.6</a:t>
                      </a:r>
                    </a:p>
                  </a:txBody>
                  <a:tcPr/>
                </a:tc>
                <a:tc>
                  <a:txBody>
                    <a:bodyPr/>
                    <a:lstStyle/>
                    <a:p>
                      <a:pPr algn="ctr"/>
                      <a:r>
                        <a:rPr lang="en-GB" sz="1200" dirty="0">
                          <a:solidFill>
                            <a:schemeClr val="tx1"/>
                          </a:solidFill>
                        </a:rPr>
                        <a:t>53.1</a:t>
                      </a:r>
                    </a:p>
                  </a:txBody>
                  <a:tcPr/>
                </a:tc>
                <a:tc>
                  <a:txBody>
                    <a:bodyPr/>
                    <a:lstStyle/>
                    <a:p>
                      <a:pPr algn="ctr"/>
                      <a:r>
                        <a:rPr lang="en-GB" sz="1200" dirty="0">
                          <a:solidFill>
                            <a:schemeClr val="tx1"/>
                          </a:solidFill>
                        </a:rPr>
                        <a:t>56.4</a:t>
                      </a:r>
                    </a:p>
                  </a:txBody>
                  <a:tcPr/>
                </a:tc>
                <a:tc>
                  <a:txBody>
                    <a:bodyPr/>
                    <a:lstStyle/>
                    <a:p>
                      <a:pPr algn="ctr"/>
                      <a:r>
                        <a:rPr lang="en-GB" sz="1200" dirty="0">
                          <a:solidFill>
                            <a:schemeClr val="tx1"/>
                          </a:solidFill>
                        </a:rPr>
                        <a:t>56.1</a:t>
                      </a:r>
                    </a:p>
                  </a:txBody>
                  <a:tcPr/>
                </a:tc>
                <a:extLst>
                  <a:ext uri="{0D108BD9-81ED-4DB2-BD59-A6C34878D82A}">
                    <a16:rowId xmlns:a16="http://schemas.microsoft.com/office/drawing/2014/main" val="4098364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Heart Disease 	</a:t>
                      </a:r>
                    </a:p>
                  </a:txBody>
                  <a:tcPr/>
                </a:tc>
                <a:tc>
                  <a:txBody>
                    <a:bodyPr/>
                    <a:lstStyle/>
                    <a:p>
                      <a:pPr algn="ctr"/>
                      <a:r>
                        <a:rPr lang="en-GB" sz="1200" dirty="0">
                          <a:solidFill>
                            <a:schemeClr val="tx1"/>
                          </a:solidFill>
                        </a:rPr>
                        <a:t>14.5</a:t>
                      </a:r>
                    </a:p>
                  </a:txBody>
                  <a:tcPr/>
                </a:tc>
                <a:tc>
                  <a:txBody>
                    <a:bodyPr/>
                    <a:lstStyle/>
                    <a:p>
                      <a:pPr algn="ctr"/>
                      <a:r>
                        <a:rPr lang="en-GB" sz="1200" dirty="0">
                          <a:solidFill>
                            <a:schemeClr val="tx1"/>
                          </a:solidFill>
                        </a:rPr>
                        <a:t>50.4</a:t>
                      </a:r>
                    </a:p>
                  </a:txBody>
                  <a:tcPr/>
                </a:tc>
                <a:tc>
                  <a:txBody>
                    <a:bodyPr/>
                    <a:lstStyle/>
                    <a:p>
                      <a:pPr algn="ctr"/>
                      <a:r>
                        <a:rPr lang="en-GB" sz="1200" dirty="0">
                          <a:solidFill>
                            <a:schemeClr val="tx1"/>
                          </a:solidFill>
                        </a:rPr>
                        <a:t>49.3</a:t>
                      </a:r>
                    </a:p>
                  </a:txBody>
                  <a:tcPr/>
                </a:tc>
                <a:tc>
                  <a:txBody>
                    <a:bodyPr/>
                    <a:lstStyle/>
                    <a:p>
                      <a:pPr algn="ctr"/>
                      <a:r>
                        <a:rPr lang="en-GB" sz="1200" dirty="0">
                          <a:solidFill>
                            <a:schemeClr val="tx1"/>
                          </a:solidFill>
                        </a:rPr>
                        <a:t>53.3</a:t>
                      </a:r>
                    </a:p>
                  </a:txBody>
                  <a:tcPr/>
                </a:tc>
                <a:tc>
                  <a:txBody>
                    <a:bodyPr/>
                    <a:lstStyle/>
                    <a:p>
                      <a:pPr algn="ctr"/>
                      <a:r>
                        <a:rPr lang="en-GB" sz="1200" dirty="0">
                          <a:solidFill>
                            <a:schemeClr val="tx1"/>
                          </a:solidFill>
                        </a:rPr>
                        <a:t>53.0</a:t>
                      </a:r>
                    </a:p>
                  </a:txBody>
                  <a:tcPr/>
                </a:tc>
                <a:extLst>
                  <a:ext uri="{0D108BD9-81ED-4DB2-BD59-A6C34878D82A}">
                    <a16:rowId xmlns:a16="http://schemas.microsoft.com/office/drawing/2014/main" val="49541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Liver Disease 	</a:t>
                      </a:r>
                    </a:p>
                  </a:txBody>
                  <a:tcPr/>
                </a:tc>
                <a:tc>
                  <a:txBody>
                    <a:bodyPr/>
                    <a:lstStyle/>
                    <a:p>
                      <a:pPr algn="ctr"/>
                      <a:r>
                        <a:rPr lang="en-GB" sz="1200" dirty="0">
                          <a:solidFill>
                            <a:schemeClr val="tx1"/>
                          </a:solidFill>
                        </a:rPr>
                        <a:t>16.9</a:t>
                      </a:r>
                    </a:p>
                  </a:txBody>
                  <a:tcPr/>
                </a:tc>
                <a:tc>
                  <a:txBody>
                    <a:bodyPr/>
                    <a:lstStyle/>
                    <a:p>
                      <a:pPr algn="ctr"/>
                      <a:r>
                        <a:rPr lang="en-GB" sz="1200" dirty="0">
                          <a:solidFill>
                            <a:schemeClr val="tx1"/>
                          </a:solidFill>
                        </a:rPr>
                        <a:t>49.9</a:t>
                      </a:r>
                    </a:p>
                  </a:txBody>
                  <a:tcPr/>
                </a:tc>
                <a:tc>
                  <a:txBody>
                    <a:bodyPr/>
                    <a:lstStyle/>
                    <a:p>
                      <a:pPr algn="ctr"/>
                      <a:r>
                        <a:rPr lang="en-GB" sz="1200" dirty="0">
                          <a:solidFill>
                            <a:schemeClr val="tx1"/>
                          </a:solidFill>
                        </a:rPr>
                        <a:t>42.0</a:t>
                      </a:r>
                    </a:p>
                  </a:txBody>
                  <a:tcPr/>
                </a:tc>
                <a:tc>
                  <a:txBody>
                    <a:bodyPr/>
                    <a:lstStyle/>
                    <a:p>
                      <a:pPr algn="ctr"/>
                      <a:r>
                        <a:rPr lang="en-GB" sz="1200" dirty="0">
                          <a:solidFill>
                            <a:schemeClr val="tx1"/>
                          </a:solidFill>
                        </a:rPr>
                        <a:t>48.3</a:t>
                      </a:r>
                    </a:p>
                  </a:txBody>
                  <a:tcPr/>
                </a:tc>
                <a:tc>
                  <a:txBody>
                    <a:bodyPr/>
                    <a:lstStyle/>
                    <a:p>
                      <a:pPr algn="ctr"/>
                      <a:r>
                        <a:rPr lang="en-GB" sz="1200" dirty="0">
                          <a:solidFill>
                            <a:schemeClr val="tx1"/>
                          </a:solidFill>
                        </a:rPr>
                        <a:t>48.2</a:t>
                      </a:r>
                    </a:p>
                  </a:txBody>
                  <a:tcPr/>
                </a:tc>
                <a:extLst>
                  <a:ext uri="{0D108BD9-81ED-4DB2-BD59-A6C34878D82A}">
                    <a16:rowId xmlns:a16="http://schemas.microsoft.com/office/drawing/2014/main" val="2409581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Asplenia or dysfunction of the spleen </a:t>
                      </a:r>
                    </a:p>
                  </a:txBody>
                  <a:tcPr/>
                </a:tc>
                <a:tc>
                  <a:txBody>
                    <a:bodyPr/>
                    <a:lstStyle/>
                    <a:p>
                      <a:pPr algn="ctr"/>
                      <a:r>
                        <a:rPr lang="en-GB" sz="1200" dirty="0">
                          <a:solidFill>
                            <a:schemeClr val="tx1"/>
                          </a:solidFill>
                        </a:rPr>
                        <a:t>21.9</a:t>
                      </a:r>
                    </a:p>
                  </a:txBody>
                  <a:tcPr/>
                </a:tc>
                <a:tc>
                  <a:txBody>
                    <a:bodyPr/>
                    <a:lstStyle/>
                    <a:p>
                      <a:pPr algn="ctr"/>
                      <a:r>
                        <a:rPr lang="en-GB" sz="1200" dirty="0">
                          <a:solidFill>
                            <a:schemeClr val="tx1"/>
                          </a:solidFill>
                        </a:rPr>
                        <a:t>56.6</a:t>
                      </a:r>
                    </a:p>
                  </a:txBody>
                  <a:tcPr/>
                </a:tc>
                <a:tc>
                  <a:txBody>
                    <a:bodyPr/>
                    <a:lstStyle/>
                    <a:p>
                      <a:pPr algn="ctr"/>
                      <a:r>
                        <a:rPr lang="en-GB" sz="1200" dirty="0">
                          <a:solidFill>
                            <a:schemeClr val="tx1"/>
                          </a:solidFill>
                        </a:rPr>
                        <a:t>53.6</a:t>
                      </a:r>
                    </a:p>
                  </a:txBody>
                  <a:tcPr/>
                </a:tc>
                <a:tc>
                  <a:txBody>
                    <a:bodyPr/>
                    <a:lstStyle/>
                    <a:p>
                      <a:pPr algn="ctr"/>
                      <a:r>
                        <a:rPr lang="en-GB" sz="1200" dirty="0">
                          <a:solidFill>
                            <a:schemeClr val="tx1"/>
                          </a:solidFill>
                        </a:rPr>
                        <a:t>55.6</a:t>
                      </a:r>
                    </a:p>
                  </a:txBody>
                  <a:tcPr/>
                </a:tc>
                <a:tc>
                  <a:txBody>
                    <a:bodyPr/>
                    <a:lstStyle/>
                    <a:p>
                      <a:pPr algn="ctr"/>
                      <a:r>
                        <a:rPr lang="en-GB" sz="1200" dirty="0">
                          <a:solidFill>
                            <a:schemeClr val="tx1"/>
                          </a:solidFill>
                        </a:rPr>
                        <a:t>55.3</a:t>
                      </a:r>
                    </a:p>
                  </a:txBody>
                  <a:tcPr/>
                </a:tc>
                <a:extLst>
                  <a:ext uri="{0D108BD9-81ED-4DB2-BD59-A6C34878D82A}">
                    <a16:rowId xmlns:a16="http://schemas.microsoft.com/office/drawing/2014/main" val="2272489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morbid obesity (BMI&gt;=40) (no other risk factor)</a:t>
                      </a:r>
                    </a:p>
                  </a:txBody>
                  <a:tcPr/>
                </a:tc>
                <a:tc>
                  <a:txBody>
                    <a:bodyPr/>
                    <a:lstStyle/>
                    <a:p>
                      <a:pPr algn="ctr"/>
                      <a:r>
                        <a:rPr lang="en-GB" sz="1200" dirty="0">
                          <a:solidFill>
                            <a:schemeClr val="tx1"/>
                          </a:solidFill>
                        </a:rPr>
                        <a:t>-</a:t>
                      </a:r>
                    </a:p>
                  </a:txBody>
                  <a:tcPr/>
                </a:tc>
                <a:tc>
                  <a:txBody>
                    <a:bodyPr/>
                    <a:lstStyle/>
                    <a:p>
                      <a:pPr algn="ctr"/>
                      <a:r>
                        <a:rPr lang="en-GB" sz="1200" dirty="0">
                          <a:solidFill>
                            <a:schemeClr val="tx1"/>
                          </a:solidFill>
                        </a:rPr>
                        <a:t>47.0</a:t>
                      </a:r>
                    </a:p>
                  </a:txBody>
                  <a:tcPr/>
                </a:tc>
                <a:tc>
                  <a:txBody>
                    <a:bodyPr/>
                    <a:lstStyle/>
                    <a:p>
                      <a:pPr algn="ctr"/>
                      <a:r>
                        <a:rPr lang="en-GB" sz="1200" dirty="0">
                          <a:solidFill>
                            <a:schemeClr val="tx1"/>
                          </a:solidFill>
                        </a:rPr>
                        <a:t>42.4</a:t>
                      </a:r>
                    </a:p>
                  </a:txBody>
                  <a:tcPr/>
                </a:tc>
                <a:tc>
                  <a:txBody>
                    <a:bodyPr/>
                    <a:lstStyle/>
                    <a:p>
                      <a:pPr algn="ctr"/>
                      <a:r>
                        <a:rPr lang="en-GB" sz="1200" dirty="0">
                          <a:solidFill>
                            <a:schemeClr val="tx1"/>
                          </a:solidFill>
                        </a:rPr>
                        <a:t>47.4</a:t>
                      </a:r>
                    </a:p>
                  </a:txBody>
                  <a:tcPr/>
                </a:tc>
                <a:tc>
                  <a:txBody>
                    <a:bodyPr/>
                    <a:lstStyle/>
                    <a:p>
                      <a:pPr algn="ctr"/>
                      <a:r>
                        <a:rPr lang="en-GB" sz="1200" dirty="0">
                          <a:solidFill>
                            <a:schemeClr val="tx1"/>
                          </a:solidFill>
                        </a:rPr>
                        <a:t>47.4</a:t>
                      </a:r>
                    </a:p>
                  </a:txBody>
                  <a:tcPr/>
                </a:tc>
                <a:extLst>
                  <a:ext uri="{0D108BD9-81ED-4DB2-BD59-A6C34878D82A}">
                    <a16:rowId xmlns:a16="http://schemas.microsoft.com/office/drawing/2014/main" val="1674023098"/>
                  </a:ext>
                </a:extLst>
              </a:tr>
            </a:tbl>
          </a:graphicData>
        </a:graphic>
      </p:graphicFrame>
      <p:sp>
        <p:nvSpPr>
          <p:cNvPr id="8" name="Slide Number Placeholder 7">
            <a:extLst>
              <a:ext uri="{FF2B5EF4-FFF2-40B4-BE49-F238E27FC236}">
                <a16:creationId xmlns:a16="http://schemas.microsoft.com/office/drawing/2014/main" id="{39ABAF3E-263D-4864-9588-6F877AD5F9D4}"/>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
        <p:nvSpPr>
          <p:cNvPr id="10" name="Footer Placeholder 9">
            <a:extLst>
              <a:ext uri="{FF2B5EF4-FFF2-40B4-BE49-F238E27FC236}">
                <a16:creationId xmlns:a16="http://schemas.microsoft.com/office/drawing/2014/main" id="{2C5A4796-6E84-4CAB-9C8C-55F70FD67EA0}"/>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02623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5612-16CA-455D-8C10-A9882B2B1816}"/>
              </a:ext>
            </a:extLst>
          </p:cNvPr>
          <p:cNvSpPr>
            <a:spLocks noGrp="1"/>
          </p:cNvSpPr>
          <p:nvPr>
            <p:ph type="title"/>
          </p:nvPr>
        </p:nvSpPr>
        <p:spPr>
          <a:xfrm>
            <a:off x="330206" y="338041"/>
            <a:ext cx="7675459" cy="669670"/>
          </a:xfrm>
        </p:spPr>
        <p:txBody>
          <a:bodyPr/>
          <a:lstStyle/>
          <a:p>
            <a:r>
              <a:rPr lang="en-GB" dirty="0"/>
              <a:t>2021 to 2022 childhood flu uptake</a:t>
            </a:r>
          </a:p>
        </p:txBody>
      </p:sp>
      <p:sp>
        <p:nvSpPr>
          <p:cNvPr id="3" name="Content Placeholder 2">
            <a:extLst>
              <a:ext uri="{FF2B5EF4-FFF2-40B4-BE49-F238E27FC236}">
                <a16:creationId xmlns:a16="http://schemas.microsoft.com/office/drawing/2014/main" id="{B91EE112-12F2-451B-8D06-7797E6AB6F14}"/>
              </a:ext>
            </a:extLst>
          </p:cNvPr>
          <p:cNvSpPr>
            <a:spLocks noGrp="1"/>
          </p:cNvSpPr>
          <p:nvPr>
            <p:ph idx="1"/>
          </p:nvPr>
        </p:nvSpPr>
        <p:spPr>
          <a:xfrm>
            <a:off x="330205" y="1504235"/>
            <a:ext cx="7319973" cy="4722286"/>
          </a:xfrm>
        </p:spPr>
        <p:txBody>
          <a:bodyPr>
            <a:noAutofit/>
          </a:bodyPr>
          <a:lstStyle/>
          <a:p>
            <a:pPr marL="0" indent="0">
              <a:lnSpc>
                <a:spcPct val="100000"/>
              </a:lnSpc>
              <a:buNone/>
            </a:pPr>
            <a:r>
              <a:rPr lang="en-GB" sz="1600" dirty="0"/>
              <a:t>In the 2021 to 2022 season:</a:t>
            </a:r>
          </a:p>
          <a:p>
            <a:pPr>
              <a:lnSpc>
                <a:spcPct val="100000"/>
              </a:lnSpc>
            </a:pPr>
            <a:r>
              <a:rPr lang="en-GB" sz="1600" dirty="0"/>
              <a:t>all 2 and 3 year olds were offered vaccination through GP surgeries</a:t>
            </a:r>
          </a:p>
          <a:p>
            <a:pPr lvl="1">
              <a:lnSpc>
                <a:spcPct val="100000"/>
              </a:lnSpc>
            </a:pPr>
            <a:r>
              <a:rPr lang="en-GB" sz="1600" dirty="0"/>
              <a:t>uptake for all GP-registered 2 year olds was 48.7% (55.3% in 2020 to 2021) </a:t>
            </a:r>
          </a:p>
          <a:p>
            <a:pPr lvl="1">
              <a:lnSpc>
                <a:spcPct val="100000"/>
              </a:lnSpc>
            </a:pPr>
            <a:r>
              <a:rPr lang="en-GB" sz="1600" dirty="0"/>
              <a:t>uptake for all GP-registered 3 year olds was 51.4% (58% in 2020 to 2021)</a:t>
            </a:r>
          </a:p>
          <a:p>
            <a:pPr lvl="1">
              <a:lnSpc>
                <a:spcPct val="100000"/>
              </a:lnSpc>
            </a:pPr>
            <a:r>
              <a:rPr lang="en-GB" sz="1600" dirty="0"/>
              <a:t>combined uptake for 2 and 3y olds was 50.1% (56.7% in 2020 to 2021)</a:t>
            </a:r>
          </a:p>
          <a:p>
            <a:pPr marL="457200" lvl="1" indent="0">
              <a:lnSpc>
                <a:spcPct val="100000"/>
              </a:lnSpc>
              <a:buNone/>
            </a:pPr>
            <a:endParaRPr lang="en-GB" sz="1600" dirty="0"/>
          </a:p>
          <a:p>
            <a:pPr>
              <a:lnSpc>
                <a:spcPct val="100000"/>
              </a:lnSpc>
            </a:pPr>
            <a:r>
              <a:rPr lang="en-GB" sz="1600" dirty="0"/>
              <a:t>flu vaccine programme was extended to include all children in secondary school (all children from Reception to Year 11, aged 4 to 16 years old)</a:t>
            </a:r>
          </a:p>
          <a:p>
            <a:pPr lvl="1">
              <a:lnSpc>
                <a:spcPct val="100000"/>
              </a:lnSpc>
            </a:pPr>
            <a:r>
              <a:rPr lang="en-GB" sz="1600" b="0" i="0" u="none" strike="noStrike" baseline="0" dirty="0">
                <a:solidFill>
                  <a:srgbClr val="000000"/>
                </a:solidFill>
                <a:latin typeface="Arial" panose="020B0604020202020204" pitchFamily="34" charset="0"/>
              </a:rPr>
              <a:t>primary school age (age 4 to 11 years old) uptake was 57.4% (61.9% in 2020 to 2021) </a:t>
            </a:r>
          </a:p>
          <a:p>
            <a:pPr lvl="1">
              <a:lnSpc>
                <a:spcPct val="100000"/>
              </a:lnSpc>
            </a:pPr>
            <a:r>
              <a:rPr lang="en-GB" sz="1600" b="0" i="0" u="none" strike="noStrike" baseline="0" dirty="0">
                <a:solidFill>
                  <a:srgbClr val="000000"/>
                </a:solidFill>
                <a:latin typeface="Arial" panose="020B0604020202020204" pitchFamily="34" charset="0"/>
              </a:rPr>
              <a:t>secondary school age children (age 11 to 16 years old) uptake was 43.6%</a:t>
            </a:r>
          </a:p>
          <a:p>
            <a:pPr lvl="1">
              <a:lnSpc>
                <a:spcPct val="100000"/>
              </a:lnSpc>
            </a:pPr>
            <a:r>
              <a:rPr lang="en-GB" sz="1600" b="0" i="0" u="none" strike="noStrike" baseline="0" dirty="0">
                <a:solidFill>
                  <a:srgbClr val="000000"/>
                </a:solidFill>
                <a:latin typeface="Arial" panose="020B0604020202020204" pitchFamily="34" charset="0"/>
              </a:rPr>
              <a:t>overall uptake in school age children was 51.7% </a:t>
            </a:r>
          </a:p>
          <a:p>
            <a:pPr lvl="1">
              <a:lnSpc>
                <a:spcPct val="100000"/>
              </a:lnSpc>
            </a:pPr>
            <a:r>
              <a:rPr lang="en-GB" sz="1600" dirty="0"/>
              <a:t>vaccine uptake in children of school age decreases with increasing age</a:t>
            </a:r>
          </a:p>
        </p:txBody>
      </p:sp>
      <p:pic>
        <p:nvPicPr>
          <p:cNvPr id="7" name="Picture 6">
            <a:extLst>
              <a:ext uri="{FF2B5EF4-FFF2-40B4-BE49-F238E27FC236}">
                <a16:creationId xmlns:a16="http://schemas.microsoft.com/office/drawing/2014/main" id="{B65B02C8-CF1D-4AC6-A607-B029D7FEBCEA}"/>
              </a:ext>
            </a:extLst>
          </p:cNvPr>
          <p:cNvPicPr>
            <a:picLocks noChangeAspect="1"/>
          </p:cNvPicPr>
          <p:nvPr/>
        </p:nvPicPr>
        <p:blipFill>
          <a:blip r:embed="rId2"/>
          <a:stretch>
            <a:fillRect/>
          </a:stretch>
        </p:blipFill>
        <p:spPr>
          <a:xfrm>
            <a:off x="7650178" y="1424764"/>
            <a:ext cx="4456333" cy="4857743"/>
          </a:xfrm>
          <a:prstGeom prst="rect">
            <a:avLst/>
          </a:prstGeom>
          <a:ln>
            <a:solidFill>
              <a:schemeClr val="tx1"/>
            </a:solidFill>
          </a:ln>
        </p:spPr>
      </p:pic>
      <p:sp>
        <p:nvSpPr>
          <p:cNvPr id="8" name="Slide Number Placeholder 7">
            <a:extLst>
              <a:ext uri="{FF2B5EF4-FFF2-40B4-BE49-F238E27FC236}">
                <a16:creationId xmlns:a16="http://schemas.microsoft.com/office/drawing/2014/main" id="{2C19719F-5844-4E36-977D-CC3D7F67033E}"/>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
        <p:nvSpPr>
          <p:cNvPr id="10" name="Footer Placeholder 9">
            <a:extLst>
              <a:ext uri="{FF2B5EF4-FFF2-40B4-BE49-F238E27FC236}">
                <a16:creationId xmlns:a16="http://schemas.microsoft.com/office/drawing/2014/main" id="{BC2359E4-DB34-4966-8ADC-FDEE98686134}"/>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77795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85EC-89E3-4379-B709-9F685BB97D81}"/>
              </a:ext>
            </a:extLst>
          </p:cNvPr>
          <p:cNvSpPr>
            <a:spLocks noGrp="1"/>
          </p:cNvSpPr>
          <p:nvPr>
            <p:ph type="title"/>
          </p:nvPr>
        </p:nvSpPr>
        <p:spPr>
          <a:xfrm>
            <a:off x="432847" y="375362"/>
            <a:ext cx="5967957" cy="660339"/>
          </a:xfrm>
        </p:spPr>
        <p:txBody>
          <a:bodyPr/>
          <a:lstStyle/>
          <a:p>
            <a:r>
              <a:rPr lang="en-GB" dirty="0"/>
              <a:t>Essential further reading</a:t>
            </a:r>
          </a:p>
        </p:txBody>
      </p:sp>
      <p:sp>
        <p:nvSpPr>
          <p:cNvPr id="3" name="Content Placeholder 2">
            <a:extLst>
              <a:ext uri="{FF2B5EF4-FFF2-40B4-BE49-F238E27FC236}">
                <a16:creationId xmlns:a16="http://schemas.microsoft.com/office/drawing/2014/main" id="{1F85DEFE-11AC-4AF0-8F7D-909277FA368D}"/>
              </a:ext>
            </a:extLst>
          </p:cNvPr>
          <p:cNvSpPr>
            <a:spLocks noGrp="1"/>
          </p:cNvSpPr>
          <p:nvPr>
            <p:ph idx="1"/>
          </p:nvPr>
        </p:nvSpPr>
        <p:spPr>
          <a:xfrm>
            <a:off x="330205" y="1774826"/>
            <a:ext cx="5582398" cy="4351338"/>
          </a:xfrm>
        </p:spPr>
        <p:txBody>
          <a:bodyPr>
            <a:normAutofit fontScale="85000" lnSpcReduction="10000"/>
          </a:bodyPr>
          <a:lstStyle/>
          <a:p>
            <a:pPr>
              <a:lnSpc>
                <a:spcPct val="110000"/>
              </a:lnSpc>
            </a:pPr>
            <a:r>
              <a:rPr lang="en-GB" sz="2000" dirty="0"/>
              <a:t>Please ensure that you read the </a:t>
            </a:r>
            <a:r>
              <a:rPr lang="en-GB" sz="2000" dirty="0">
                <a:hlinkClick r:id="rId3"/>
              </a:rPr>
              <a:t>national flu immunisation programme 2022 to 2023</a:t>
            </a:r>
            <a:r>
              <a:rPr lang="en-GB" sz="2000" dirty="0"/>
              <a:t> letter and the </a:t>
            </a:r>
            <a:r>
              <a:rPr lang="en-GB" sz="2000" dirty="0">
                <a:hlinkClick r:id="rId4"/>
              </a:rPr>
              <a:t>amendment statement </a:t>
            </a:r>
            <a:r>
              <a:rPr lang="en-GB" sz="2000" dirty="0"/>
              <a:t>(published 21 July)</a:t>
            </a:r>
          </a:p>
          <a:p>
            <a:pPr>
              <a:lnSpc>
                <a:spcPct val="110000"/>
              </a:lnSpc>
            </a:pPr>
            <a:r>
              <a:rPr lang="en-GB" sz="2000" dirty="0"/>
              <a:t>These provide key information about this year’s flu programme </a:t>
            </a:r>
          </a:p>
          <a:p>
            <a:pPr>
              <a:lnSpc>
                <a:spcPct val="110000"/>
              </a:lnSpc>
            </a:pPr>
            <a:r>
              <a:rPr lang="en-GB" sz="2000" dirty="0"/>
              <a:t>It is recommended that you regularly check the UKHSA ‘Annual flu programme’ webpage during the flu vaccination period as any further information that becomes available about the programme will be published here</a:t>
            </a:r>
          </a:p>
          <a:p>
            <a:pPr marL="0" indent="0">
              <a:lnSpc>
                <a:spcPct val="110000"/>
              </a:lnSpc>
              <a:buNone/>
            </a:pPr>
            <a:r>
              <a:rPr lang="en-GB" sz="2000" dirty="0">
                <a:hlinkClick r:id="rId5"/>
              </a:rPr>
              <a:t>www.gov.uk/government/collections/annual-flu-programme#2022-to-2023-flu-season</a:t>
            </a:r>
            <a:r>
              <a:rPr lang="en-GB" sz="2000" dirty="0"/>
              <a:t> </a:t>
            </a:r>
          </a:p>
          <a:p>
            <a:pPr marL="0" indent="0">
              <a:lnSpc>
                <a:spcPct val="110000"/>
              </a:lnSpc>
              <a:buNone/>
            </a:pPr>
            <a:endParaRPr lang="en-GB" sz="1100" dirty="0"/>
          </a:p>
          <a:p>
            <a:pPr>
              <a:lnSpc>
                <a:spcPct val="110000"/>
              </a:lnSpc>
            </a:pPr>
            <a:r>
              <a:rPr lang="en-GB" sz="2000" dirty="0"/>
              <a:t>Also read the </a:t>
            </a:r>
            <a:r>
              <a:rPr lang="en-GB" sz="2000" dirty="0">
                <a:hlinkClick r:id="rId6"/>
              </a:rPr>
              <a:t>Green Book Influenza chapter</a:t>
            </a:r>
            <a:endParaRPr lang="en-GB" sz="2000" dirty="0"/>
          </a:p>
        </p:txBody>
      </p:sp>
      <p:pic>
        <p:nvPicPr>
          <p:cNvPr id="8" name="Picture 7">
            <a:extLst>
              <a:ext uri="{FF2B5EF4-FFF2-40B4-BE49-F238E27FC236}">
                <a16:creationId xmlns:a16="http://schemas.microsoft.com/office/drawing/2014/main" id="{B2245A25-B615-4F03-9163-B6C9D5FE2D68}"/>
              </a:ext>
            </a:extLst>
          </p:cNvPr>
          <p:cNvPicPr>
            <a:picLocks noChangeAspect="1"/>
          </p:cNvPicPr>
          <p:nvPr/>
        </p:nvPicPr>
        <p:blipFill>
          <a:blip r:embed="rId7"/>
          <a:stretch>
            <a:fillRect/>
          </a:stretch>
        </p:blipFill>
        <p:spPr>
          <a:xfrm>
            <a:off x="9135901" y="3189227"/>
            <a:ext cx="2900726" cy="3091815"/>
          </a:xfrm>
          <a:prstGeom prst="rect">
            <a:avLst/>
          </a:prstGeom>
          <a:ln>
            <a:solidFill>
              <a:schemeClr val="tx1"/>
            </a:solidFill>
          </a:ln>
        </p:spPr>
      </p:pic>
      <p:pic>
        <p:nvPicPr>
          <p:cNvPr id="10" name="Picture 9">
            <a:extLst>
              <a:ext uri="{FF2B5EF4-FFF2-40B4-BE49-F238E27FC236}">
                <a16:creationId xmlns:a16="http://schemas.microsoft.com/office/drawing/2014/main" id="{04701C46-4F23-4CD4-8FB6-1850A46D9D28}"/>
              </a:ext>
            </a:extLst>
          </p:cNvPr>
          <p:cNvPicPr>
            <a:picLocks noChangeAspect="1"/>
          </p:cNvPicPr>
          <p:nvPr/>
        </p:nvPicPr>
        <p:blipFill>
          <a:blip r:embed="rId8"/>
          <a:stretch>
            <a:fillRect/>
          </a:stretch>
        </p:blipFill>
        <p:spPr>
          <a:xfrm>
            <a:off x="6162304" y="1471302"/>
            <a:ext cx="2827787" cy="3091815"/>
          </a:xfrm>
          <a:prstGeom prst="rect">
            <a:avLst/>
          </a:prstGeom>
          <a:ln>
            <a:solidFill>
              <a:schemeClr val="tx1"/>
            </a:solidFill>
          </a:ln>
        </p:spPr>
      </p:pic>
      <p:sp>
        <p:nvSpPr>
          <p:cNvPr id="7" name="Slide Number Placeholder 6">
            <a:extLst>
              <a:ext uri="{FF2B5EF4-FFF2-40B4-BE49-F238E27FC236}">
                <a16:creationId xmlns:a16="http://schemas.microsoft.com/office/drawing/2014/main" id="{CEE49450-7009-4A2E-8A23-9009EB0A08EB}"/>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
        <p:nvSpPr>
          <p:cNvPr id="11" name="Footer Placeholder 10">
            <a:extLst>
              <a:ext uri="{FF2B5EF4-FFF2-40B4-BE49-F238E27FC236}">
                <a16:creationId xmlns:a16="http://schemas.microsoft.com/office/drawing/2014/main" id="{E8AD6F07-DF49-4CDA-A1A2-F6141E770D62}"/>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214576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E141-7E65-4A87-8739-F586430E4F39}"/>
              </a:ext>
            </a:extLst>
          </p:cNvPr>
          <p:cNvSpPr>
            <a:spLocks noGrp="1"/>
          </p:cNvSpPr>
          <p:nvPr>
            <p:ph type="title"/>
          </p:nvPr>
        </p:nvSpPr>
        <p:spPr/>
        <p:txBody>
          <a:bodyPr>
            <a:normAutofit fontScale="90000"/>
          </a:bodyPr>
          <a:lstStyle/>
          <a:p>
            <a:r>
              <a:rPr lang="en-GB" sz="4000" dirty="0"/>
              <a:t>Vaccine uptake for children in a clinical risk group      2021 to 2022</a:t>
            </a:r>
            <a:endParaRPr lang="en-GB" dirty="0"/>
          </a:p>
        </p:txBody>
      </p:sp>
      <p:sp>
        <p:nvSpPr>
          <p:cNvPr id="7" name="TextBox 6">
            <a:extLst>
              <a:ext uri="{FF2B5EF4-FFF2-40B4-BE49-F238E27FC236}">
                <a16:creationId xmlns:a16="http://schemas.microsoft.com/office/drawing/2014/main" id="{6866D355-B413-4A6E-B459-81A25919F345}"/>
              </a:ext>
            </a:extLst>
          </p:cNvPr>
          <p:cNvSpPr txBox="1"/>
          <p:nvPr/>
        </p:nvSpPr>
        <p:spPr>
          <a:xfrm>
            <a:off x="393242" y="3365633"/>
            <a:ext cx="4363566" cy="2831544"/>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GB" dirty="0">
                <a:solidFill>
                  <a:prstClr val="black"/>
                </a:solidFill>
                <a:ea typeface="ヒラギノ角ゴ Pro W3" pitchFamily="84" charset="-128"/>
              </a:rPr>
              <a:t>figures show that vaccine uptake in children in clinical risk groups is higher in the age group where all children (healthy and clinical risk group) have been offered flu vaccination</a:t>
            </a:r>
          </a:p>
          <a:p>
            <a:pPr fontAlgn="base">
              <a:spcBef>
                <a:spcPct val="0"/>
              </a:spcBef>
              <a:spcAft>
                <a:spcPct val="0"/>
              </a:spcAft>
            </a:pPr>
            <a:endParaRPr lang="en-GB" sz="1600" dirty="0">
              <a:solidFill>
                <a:prstClr val="black"/>
              </a:solidFill>
            </a:endParaRPr>
          </a:p>
          <a:p>
            <a:pPr marL="285750" indent="-285750">
              <a:buFont typeface="Arial" panose="020B0604020202020204" pitchFamily="34" charset="0"/>
              <a:buChar char="•"/>
            </a:pPr>
            <a:r>
              <a:rPr lang="en-GB" dirty="0"/>
              <a:t>uptake in those aged 6 months to under 2 years remains the lowest in uptake by age band </a:t>
            </a:r>
            <a:endParaRPr lang="en-GB" sz="1200" dirty="0">
              <a:solidFill>
                <a:prstClr val="black"/>
              </a:solidFill>
            </a:endParaRPr>
          </a:p>
        </p:txBody>
      </p:sp>
      <p:sp>
        <p:nvSpPr>
          <p:cNvPr id="9" name="TextBox 8">
            <a:extLst>
              <a:ext uri="{FF2B5EF4-FFF2-40B4-BE49-F238E27FC236}">
                <a16:creationId xmlns:a16="http://schemas.microsoft.com/office/drawing/2014/main" id="{0F4206AD-3107-498E-97B5-3DD70841BC13}"/>
              </a:ext>
            </a:extLst>
          </p:cNvPr>
          <p:cNvSpPr txBox="1"/>
          <p:nvPr/>
        </p:nvSpPr>
        <p:spPr>
          <a:xfrm>
            <a:off x="5842003" y="3156940"/>
            <a:ext cx="5400600" cy="307777"/>
          </a:xfrm>
          <a:prstGeom prst="rect">
            <a:avLst/>
          </a:prstGeom>
          <a:noFill/>
        </p:spPr>
        <p:txBody>
          <a:bodyPr wrap="square" rtlCol="0">
            <a:spAutoFit/>
          </a:bodyPr>
          <a:lstStyle/>
          <a:p>
            <a:r>
              <a:rPr lang="en-GB" sz="1400" b="1" dirty="0"/>
              <a:t>Vaccine uptake in the under 65 at-risk by age group</a:t>
            </a:r>
            <a:endParaRPr lang="en-GB" sz="1400" dirty="0"/>
          </a:p>
        </p:txBody>
      </p:sp>
      <p:pic>
        <p:nvPicPr>
          <p:cNvPr id="10" name="Picture 9">
            <a:extLst>
              <a:ext uri="{FF2B5EF4-FFF2-40B4-BE49-F238E27FC236}">
                <a16:creationId xmlns:a16="http://schemas.microsoft.com/office/drawing/2014/main" id="{EA426D0A-A177-42A7-AE66-D9639CB7CD05}"/>
              </a:ext>
            </a:extLst>
          </p:cNvPr>
          <p:cNvPicPr>
            <a:picLocks noChangeAspect="1"/>
          </p:cNvPicPr>
          <p:nvPr/>
        </p:nvPicPr>
        <p:blipFill>
          <a:blip r:embed="rId3"/>
          <a:stretch>
            <a:fillRect/>
          </a:stretch>
        </p:blipFill>
        <p:spPr>
          <a:xfrm>
            <a:off x="5486332" y="3401085"/>
            <a:ext cx="5756271" cy="3101397"/>
          </a:xfrm>
          <a:prstGeom prst="rect">
            <a:avLst/>
          </a:prstGeom>
        </p:spPr>
      </p:pic>
      <p:graphicFrame>
        <p:nvGraphicFramePr>
          <p:cNvPr id="11" name="Table 11">
            <a:extLst>
              <a:ext uri="{FF2B5EF4-FFF2-40B4-BE49-F238E27FC236}">
                <a16:creationId xmlns:a16="http://schemas.microsoft.com/office/drawing/2014/main" id="{257F1D35-AF06-41AC-9EE5-8C42B4BFFFCA}"/>
              </a:ext>
            </a:extLst>
          </p:cNvPr>
          <p:cNvGraphicFramePr>
            <a:graphicFrameLocks noGrp="1"/>
          </p:cNvGraphicFramePr>
          <p:nvPr>
            <p:extLst>
              <p:ext uri="{D42A27DB-BD31-4B8C-83A1-F6EECF244321}">
                <p14:modId xmlns:p14="http://schemas.microsoft.com/office/powerpoint/2010/main" val="3216391880"/>
              </p:ext>
            </p:extLst>
          </p:nvPr>
        </p:nvGraphicFramePr>
        <p:xfrm>
          <a:off x="428794" y="1591686"/>
          <a:ext cx="10215775" cy="1483360"/>
        </p:xfrm>
        <a:graphic>
          <a:graphicData uri="http://schemas.openxmlformats.org/drawingml/2006/table">
            <a:tbl>
              <a:tblPr firstRow="1" bandRow="1">
                <a:tableStyleId>{5C22544A-7EE6-4342-B048-85BDC9FD1C3A}</a:tableStyleId>
              </a:tblPr>
              <a:tblGrid>
                <a:gridCol w="7142438">
                  <a:extLst>
                    <a:ext uri="{9D8B030D-6E8A-4147-A177-3AD203B41FA5}">
                      <a16:colId xmlns:a16="http://schemas.microsoft.com/office/drawing/2014/main" val="2442895897"/>
                    </a:ext>
                  </a:extLst>
                </a:gridCol>
                <a:gridCol w="3073337">
                  <a:extLst>
                    <a:ext uri="{9D8B030D-6E8A-4147-A177-3AD203B41FA5}">
                      <a16:colId xmlns:a16="http://schemas.microsoft.com/office/drawing/2014/main" val="503187253"/>
                    </a:ext>
                  </a:extLst>
                </a:gridCol>
              </a:tblGrid>
              <a:tr h="370840">
                <a:tc>
                  <a:txBody>
                    <a:bodyPr/>
                    <a:lstStyle/>
                    <a:p>
                      <a:r>
                        <a:rPr lang="en-GB" dirty="0"/>
                        <a:t>Target groups for vaccination</a:t>
                      </a:r>
                    </a:p>
                  </a:txBody>
                  <a:tcPr/>
                </a:tc>
                <a:tc>
                  <a:txBody>
                    <a:bodyPr/>
                    <a:lstStyle/>
                    <a:p>
                      <a:r>
                        <a:rPr lang="en-GB" dirty="0"/>
                        <a:t>% vaccine uptake</a:t>
                      </a:r>
                    </a:p>
                  </a:txBody>
                  <a:tcPr/>
                </a:tc>
                <a:extLst>
                  <a:ext uri="{0D108BD9-81ED-4DB2-BD59-A6C34878D82A}">
                    <a16:rowId xmlns:a16="http://schemas.microsoft.com/office/drawing/2014/main" val="3194173479"/>
                  </a:ext>
                </a:extLst>
              </a:tr>
              <a:tr h="370840">
                <a:tc>
                  <a:txBody>
                    <a:bodyPr/>
                    <a:lstStyle/>
                    <a:p>
                      <a:r>
                        <a:rPr lang="en-GB" dirty="0"/>
                        <a:t>6 months to under 2 years in a clinical risk group</a:t>
                      </a:r>
                    </a:p>
                  </a:txBody>
                  <a:tcPr/>
                </a:tc>
                <a:tc>
                  <a:txBody>
                    <a:bodyPr/>
                    <a:lstStyle/>
                    <a:p>
                      <a:pPr algn="ctr"/>
                      <a:r>
                        <a:rPr lang="en-GB" dirty="0"/>
                        <a:t>14.4</a:t>
                      </a:r>
                    </a:p>
                  </a:txBody>
                  <a:tcPr/>
                </a:tc>
                <a:extLst>
                  <a:ext uri="{0D108BD9-81ED-4DB2-BD59-A6C34878D82A}">
                    <a16:rowId xmlns:a16="http://schemas.microsoft.com/office/drawing/2014/main" val="363115162"/>
                  </a:ext>
                </a:extLst>
              </a:tr>
              <a:tr h="370840">
                <a:tc>
                  <a:txBody>
                    <a:bodyPr/>
                    <a:lstStyle/>
                    <a:p>
                      <a:r>
                        <a:rPr lang="en-GB" dirty="0"/>
                        <a:t>2 years to under 5 years in a clinical risk group</a:t>
                      </a:r>
                    </a:p>
                  </a:txBody>
                  <a:tcPr/>
                </a:tc>
                <a:tc>
                  <a:txBody>
                    <a:bodyPr/>
                    <a:lstStyle/>
                    <a:p>
                      <a:pPr algn="ctr"/>
                      <a:r>
                        <a:rPr lang="en-GB" dirty="0"/>
                        <a:t>51.8</a:t>
                      </a:r>
                    </a:p>
                  </a:txBody>
                  <a:tcPr/>
                </a:tc>
                <a:extLst>
                  <a:ext uri="{0D108BD9-81ED-4DB2-BD59-A6C34878D82A}">
                    <a16:rowId xmlns:a16="http://schemas.microsoft.com/office/drawing/2014/main" val="2489824119"/>
                  </a:ext>
                </a:extLst>
              </a:tr>
              <a:tr h="370840">
                <a:tc>
                  <a:txBody>
                    <a:bodyPr/>
                    <a:lstStyle/>
                    <a:p>
                      <a:r>
                        <a:rPr lang="en-GB" dirty="0"/>
                        <a:t>5 years to under 16 years in a clinical risk group</a:t>
                      </a:r>
                    </a:p>
                  </a:txBody>
                  <a:tcPr/>
                </a:tc>
                <a:tc>
                  <a:txBody>
                    <a:bodyPr/>
                    <a:lstStyle/>
                    <a:p>
                      <a:pPr algn="ctr"/>
                      <a:r>
                        <a:rPr lang="en-GB" dirty="0"/>
                        <a:t>51.2</a:t>
                      </a:r>
                    </a:p>
                  </a:txBody>
                  <a:tcPr/>
                </a:tc>
                <a:extLst>
                  <a:ext uri="{0D108BD9-81ED-4DB2-BD59-A6C34878D82A}">
                    <a16:rowId xmlns:a16="http://schemas.microsoft.com/office/drawing/2014/main" val="58978763"/>
                  </a:ext>
                </a:extLst>
              </a:tr>
            </a:tbl>
          </a:graphicData>
        </a:graphic>
      </p:graphicFrame>
      <p:sp>
        <p:nvSpPr>
          <p:cNvPr id="6" name="Slide Number Placeholder 5">
            <a:extLst>
              <a:ext uri="{FF2B5EF4-FFF2-40B4-BE49-F238E27FC236}">
                <a16:creationId xmlns:a16="http://schemas.microsoft.com/office/drawing/2014/main" id="{0CF0A1E0-5567-4817-8D98-6DCA540C2BEE}"/>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
        <p:nvSpPr>
          <p:cNvPr id="12" name="Footer Placeholder 11">
            <a:extLst>
              <a:ext uri="{FF2B5EF4-FFF2-40B4-BE49-F238E27FC236}">
                <a16:creationId xmlns:a16="http://schemas.microsoft.com/office/drawing/2014/main" id="{9F6BB539-E36B-46ED-BCF4-F48423D92176}"/>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46692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E4EF-2A8F-4D2E-91F7-49C8BFBD3104}"/>
              </a:ext>
            </a:extLst>
          </p:cNvPr>
          <p:cNvSpPr>
            <a:spLocks noGrp="1"/>
          </p:cNvSpPr>
          <p:nvPr>
            <p:ph type="title"/>
          </p:nvPr>
        </p:nvSpPr>
        <p:spPr>
          <a:xfrm>
            <a:off x="376861" y="412683"/>
            <a:ext cx="10515600" cy="632347"/>
          </a:xfrm>
        </p:spPr>
        <p:txBody>
          <a:bodyPr>
            <a:normAutofit fontScale="90000"/>
          </a:bodyPr>
          <a:lstStyle/>
          <a:p>
            <a:r>
              <a:rPr lang="en-GB" dirty="0"/>
              <a:t>Vaccine uptake </a:t>
            </a:r>
            <a:r>
              <a:rPr lang="en-GB"/>
              <a:t>for health </a:t>
            </a:r>
            <a:r>
              <a:rPr lang="en-GB" dirty="0"/>
              <a:t>and social care workers</a:t>
            </a:r>
          </a:p>
        </p:txBody>
      </p:sp>
      <p:sp>
        <p:nvSpPr>
          <p:cNvPr id="3" name="Content Placeholder 2">
            <a:extLst>
              <a:ext uri="{FF2B5EF4-FFF2-40B4-BE49-F238E27FC236}">
                <a16:creationId xmlns:a16="http://schemas.microsoft.com/office/drawing/2014/main" id="{3CAF6158-5157-4D85-BA92-448179352FAE}"/>
              </a:ext>
            </a:extLst>
          </p:cNvPr>
          <p:cNvSpPr>
            <a:spLocks noGrp="1"/>
          </p:cNvSpPr>
          <p:nvPr>
            <p:ph idx="1"/>
          </p:nvPr>
        </p:nvSpPr>
        <p:spPr>
          <a:xfrm>
            <a:off x="376861" y="1409701"/>
            <a:ext cx="11123857" cy="4537484"/>
          </a:xfrm>
        </p:spPr>
        <p:txBody>
          <a:bodyPr>
            <a:noAutofit/>
          </a:bodyPr>
          <a:lstStyle/>
          <a:p>
            <a:pPr>
              <a:lnSpc>
                <a:spcPct val="120000"/>
              </a:lnSpc>
            </a:pPr>
            <a:r>
              <a:rPr lang="en-GB" sz="1400" dirty="0"/>
              <a:t>During 2021 to 2022, 60.5% of frontline HCWs were vaccinated (813,435 doses given) </a:t>
            </a:r>
          </a:p>
          <a:p>
            <a:pPr lvl="1">
              <a:lnSpc>
                <a:spcPct val="120000"/>
              </a:lnSpc>
            </a:pPr>
            <a:r>
              <a:rPr lang="en-GB" sz="1400" dirty="0"/>
              <a:t>all doctors 63.5% </a:t>
            </a:r>
          </a:p>
          <a:p>
            <a:pPr lvl="1">
              <a:lnSpc>
                <a:spcPct val="120000"/>
              </a:lnSpc>
            </a:pPr>
            <a:r>
              <a:rPr lang="en-GB" sz="1400" dirty="0"/>
              <a:t>qualified nurses (including GP Practice Nurses) 61.5% </a:t>
            </a:r>
          </a:p>
          <a:p>
            <a:pPr>
              <a:lnSpc>
                <a:spcPct val="120000"/>
              </a:lnSpc>
            </a:pPr>
            <a:r>
              <a:rPr lang="en-GB" sz="1400" dirty="0"/>
              <a:t>all frontline health care and social care workers should be offered vaccination by their employer</a:t>
            </a:r>
          </a:p>
          <a:p>
            <a:pPr>
              <a:lnSpc>
                <a:spcPct val="120000"/>
              </a:lnSpc>
            </a:pPr>
            <a:r>
              <a:rPr lang="en-GB" sz="1400" dirty="0"/>
              <a:t>employer’s have a responsibility to help protect their staff and patients or clients and ensure the overall safe running of services </a:t>
            </a:r>
          </a:p>
          <a:p>
            <a:pPr>
              <a:lnSpc>
                <a:spcPct val="120000"/>
              </a:lnSpc>
            </a:pPr>
            <a:r>
              <a:rPr lang="en-GB" sz="1400" dirty="0"/>
              <a:t>employers should commission or implement a service which makes access to the vaccine easy for all frontline staff, encourages staff to get vaccinated, and monitors the delivery of their programme</a:t>
            </a:r>
          </a:p>
          <a:p>
            <a:pPr>
              <a:lnSpc>
                <a:spcPct val="120000"/>
              </a:lnSpc>
            </a:pPr>
            <a:r>
              <a:rPr lang="en-GB" sz="1400" dirty="0"/>
              <a:t>in 2022 to 2023, NHSE will continue to support vaccination of social care and hospice workers. Eligible groups will remain the same as in 2021 to 2022 and vaccination will be available through community pharmacy and general practice. This scheme is intended to complement, not replace, any established occupational health schemes that employers have in place to offer flu vaccination to their workforce</a:t>
            </a:r>
          </a:p>
          <a:p>
            <a:pPr>
              <a:lnSpc>
                <a:spcPct val="120000"/>
              </a:lnSpc>
            </a:pPr>
            <a:r>
              <a:rPr lang="en-GB" sz="1400" dirty="0"/>
              <a:t>Good practice guidance material can be found at </a:t>
            </a:r>
            <a:r>
              <a:rPr lang="en-GB" sz="1400" dirty="0">
                <a:hlinkClick r:id="rId3"/>
              </a:rPr>
              <a:t>Increasing Health Care Worker and Social Care Worker Flu Vaccinations: Five components </a:t>
            </a:r>
            <a:r>
              <a:rPr lang="en-GB" sz="1400" dirty="0"/>
              <a:t>and marketing resources will be available to download and order from the </a:t>
            </a:r>
            <a:r>
              <a:rPr lang="en-GB" sz="1400" dirty="0">
                <a:hlinkClick r:id="rId4"/>
              </a:rPr>
              <a:t>Campaign Resource Centre</a:t>
            </a:r>
            <a:endParaRPr lang="en-GB" sz="1400" dirty="0"/>
          </a:p>
          <a:p>
            <a:pPr>
              <a:lnSpc>
                <a:spcPct val="120000"/>
              </a:lnSpc>
            </a:pPr>
            <a:r>
              <a:rPr lang="en-GB" sz="1400" dirty="0"/>
              <a:t>A healthcare worker influenza vaccination best practice management checklist for Trusts can be found in Appendix H of the </a:t>
            </a:r>
            <a:r>
              <a:rPr lang="en-GB" sz="1400" dirty="0">
                <a:hlinkClick r:id="rId5"/>
              </a:rPr>
              <a:t>NHS influenza immunisation programme 2022 to 2023 </a:t>
            </a:r>
            <a:r>
              <a:rPr lang="en-GB" sz="1400" dirty="0"/>
              <a:t>letter</a:t>
            </a:r>
          </a:p>
        </p:txBody>
      </p:sp>
      <p:sp>
        <p:nvSpPr>
          <p:cNvPr id="7" name="Slide Number Placeholder 6">
            <a:extLst>
              <a:ext uri="{FF2B5EF4-FFF2-40B4-BE49-F238E27FC236}">
                <a16:creationId xmlns:a16="http://schemas.microsoft.com/office/drawing/2014/main" id="{CCBA1478-EF35-490D-ADBD-15B0752BB21B}"/>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
        <p:nvSpPr>
          <p:cNvPr id="9" name="Footer Placeholder 8">
            <a:extLst>
              <a:ext uri="{FF2B5EF4-FFF2-40B4-BE49-F238E27FC236}">
                <a16:creationId xmlns:a16="http://schemas.microsoft.com/office/drawing/2014/main" id="{857E041D-3FF3-4739-BBB1-D3901ACA2736}"/>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75582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C171-7138-4E5F-8B0C-572752782485}"/>
              </a:ext>
            </a:extLst>
          </p:cNvPr>
          <p:cNvSpPr>
            <a:spLocks noGrp="1"/>
          </p:cNvSpPr>
          <p:nvPr>
            <p:ph type="title"/>
          </p:nvPr>
        </p:nvSpPr>
        <p:spPr>
          <a:xfrm>
            <a:off x="488829" y="356702"/>
            <a:ext cx="9532251" cy="697662"/>
          </a:xfrm>
        </p:spPr>
        <p:txBody>
          <a:bodyPr/>
          <a:lstStyle/>
          <a:p>
            <a:r>
              <a:rPr lang="en-GB" sz="4000" dirty="0">
                <a:latin typeface="Arial" charset="0"/>
                <a:ea typeface="ヒラギノ角ゴ Pro W3" charset="-128"/>
                <a:cs typeface="ヒラギノ角ゴ Pro W3" charset="-128"/>
              </a:rPr>
              <a:t>Influenza vaccines and their components</a:t>
            </a:r>
            <a:endParaRPr lang="en-GB" dirty="0"/>
          </a:p>
        </p:txBody>
      </p:sp>
      <p:sp>
        <p:nvSpPr>
          <p:cNvPr id="3" name="Content Placeholder 2">
            <a:extLst>
              <a:ext uri="{FF2B5EF4-FFF2-40B4-BE49-F238E27FC236}">
                <a16:creationId xmlns:a16="http://schemas.microsoft.com/office/drawing/2014/main" id="{5DA8B713-7B7F-47CC-9818-C50251AF50C3}"/>
              </a:ext>
            </a:extLst>
          </p:cNvPr>
          <p:cNvSpPr>
            <a:spLocks noGrp="1"/>
          </p:cNvSpPr>
          <p:nvPr>
            <p:ph idx="1"/>
          </p:nvPr>
        </p:nvSpPr>
        <p:spPr>
          <a:xfrm>
            <a:off x="423512" y="1737502"/>
            <a:ext cx="11123857" cy="4355388"/>
          </a:xfrm>
        </p:spPr>
        <p:txBody>
          <a:bodyPr>
            <a:noAutofit/>
          </a:bodyPr>
          <a:lstStyle/>
          <a:p>
            <a:pPr marL="0" indent="0">
              <a:spcBef>
                <a:spcPts val="0"/>
              </a:spcBef>
              <a:spcAft>
                <a:spcPts val="600"/>
              </a:spcAft>
              <a:buNone/>
            </a:pPr>
            <a:r>
              <a:rPr lang="en-GB" sz="2000" b="1" dirty="0">
                <a:latin typeface="Arial" charset="0"/>
                <a:ea typeface="ヒラギノ角ゴ Pro W3" charset="-128"/>
                <a:cs typeface="ヒラギノ角ゴ Pro W3" charset="-128"/>
              </a:rPr>
              <a:t>Two main types of flu vaccine available:</a:t>
            </a:r>
          </a:p>
          <a:p>
            <a:pPr marL="0" indent="0">
              <a:spcBef>
                <a:spcPts val="0"/>
              </a:spcBef>
              <a:spcAft>
                <a:spcPts val="600"/>
              </a:spcAft>
            </a:pPr>
            <a:endParaRPr lang="en-GB" sz="2000" dirty="0">
              <a:latin typeface="Arial" charset="0"/>
              <a:ea typeface="ヒラギノ角ゴ Pro W3" charset="-128"/>
              <a:cs typeface="ヒラギノ角ゴ Pro W3" charset="-128"/>
            </a:endParaRPr>
          </a:p>
          <a:p>
            <a:pPr marL="447675" lvl="1" indent="-269875">
              <a:spcBef>
                <a:spcPts val="0"/>
              </a:spcBef>
              <a:spcAft>
                <a:spcPts val="600"/>
              </a:spcAft>
              <a:buFont typeface="Arial" charset="0"/>
              <a:buChar char="•"/>
            </a:pPr>
            <a:r>
              <a:rPr lang="en-GB" sz="2000" dirty="0">
                <a:latin typeface="Arial" charset="0"/>
              </a:rPr>
              <a:t>inactivated – given by injection </a:t>
            </a:r>
          </a:p>
          <a:p>
            <a:pPr marL="447675" lvl="1" indent="-269875">
              <a:spcBef>
                <a:spcPts val="0"/>
              </a:spcBef>
              <a:spcAft>
                <a:spcPts val="600"/>
              </a:spcAft>
              <a:buFont typeface="Arial" charset="0"/>
              <a:buChar char="•"/>
            </a:pPr>
            <a:r>
              <a:rPr lang="en-GB" sz="2000" dirty="0">
                <a:latin typeface="Arial" charset="0"/>
              </a:rPr>
              <a:t>live attenuated – given by nasal application</a:t>
            </a:r>
          </a:p>
          <a:p>
            <a:pPr>
              <a:spcBef>
                <a:spcPts val="0"/>
              </a:spcBef>
              <a:spcAft>
                <a:spcPts val="600"/>
              </a:spcAft>
            </a:pPr>
            <a:endParaRPr lang="en-GB" sz="2000" b="1" dirty="0"/>
          </a:p>
          <a:p>
            <a:pPr marL="0" indent="0">
              <a:spcBef>
                <a:spcPts val="0"/>
              </a:spcBef>
              <a:spcAft>
                <a:spcPts val="600"/>
              </a:spcAft>
              <a:buNone/>
            </a:pPr>
            <a:r>
              <a:rPr lang="en-GB" sz="2000" b="1" dirty="0"/>
              <a:t>None of the flu vaccines can cause clinical influenza in those that can be vaccinated</a:t>
            </a:r>
          </a:p>
          <a:p>
            <a:pPr>
              <a:spcBef>
                <a:spcPts val="0"/>
              </a:spcBef>
              <a:spcAft>
                <a:spcPts val="600"/>
              </a:spcAft>
            </a:pPr>
            <a:endParaRPr lang="en-GB" sz="2000" b="1" dirty="0"/>
          </a:p>
          <a:p>
            <a:pPr>
              <a:spcBef>
                <a:spcPts val="0"/>
              </a:spcBef>
              <a:spcAft>
                <a:spcPts val="600"/>
              </a:spcAft>
            </a:pPr>
            <a:r>
              <a:rPr lang="en-GB" sz="2000" dirty="0"/>
              <a:t>both the live and inactivated flu vaccines are quadrivalent vaccines – they contain 2 subtypes of Influenza A and both B lineages</a:t>
            </a:r>
          </a:p>
          <a:p>
            <a:pPr>
              <a:spcBef>
                <a:spcPts val="0"/>
              </a:spcBef>
              <a:spcAft>
                <a:spcPts val="600"/>
              </a:spcAft>
            </a:pPr>
            <a:r>
              <a:rPr lang="en-GB" sz="2000" dirty="0">
                <a:solidFill>
                  <a:prstClr val="black"/>
                </a:solidFill>
                <a:latin typeface="Arial" charset="0"/>
                <a:ea typeface="ヒラギノ角ゴ Pro W3" charset="-128"/>
                <a:cs typeface="ヒラギノ角ゴ Pro W3" charset="-128"/>
              </a:rPr>
              <a:t>the live attenuated vaccine is licensed for children aged 2 up to 18 years  - </a:t>
            </a:r>
          </a:p>
          <a:p>
            <a:pPr>
              <a:spcBef>
                <a:spcPts val="0"/>
              </a:spcBef>
              <a:spcAft>
                <a:spcPts val="600"/>
              </a:spcAft>
            </a:pPr>
            <a:r>
              <a:rPr lang="en-GB" sz="2000" dirty="0">
                <a:solidFill>
                  <a:prstClr val="black"/>
                </a:solidFill>
                <a:latin typeface="Arial" charset="0"/>
                <a:ea typeface="ヒラギノ角ゴ Pro W3" charset="-128"/>
                <a:cs typeface="ヒラギノ角ゴ Pro W3" charset="-128"/>
              </a:rPr>
              <a:t>the inactivated vaccines are recommended for people aged 18+, children in clinical risk groups aged 6m to 2 years and for children aged 2 to 18 years who cannot receive live attenuated vaccine</a:t>
            </a:r>
          </a:p>
        </p:txBody>
      </p:sp>
      <p:sp>
        <p:nvSpPr>
          <p:cNvPr id="7" name="Slide Number Placeholder 6">
            <a:extLst>
              <a:ext uri="{FF2B5EF4-FFF2-40B4-BE49-F238E27FC236}">
                <a16:creationId xmlns:a16="http://schemas.microsoft.com/office/drawing/2014/main" id="{CDBB2FF7-A191-48BE-85AC-253460991F91}"/>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
        <p:nvSpPr>
          <p:cNvPr id="9" name="Footer Placeholder 8">
            <a:extLst>
              <a:ext uri="{FF2B5EF4-FFF2-40B4-BE49-F238E27FC236}">
                <a16:creationId xmlns:a16="http://schemas.microsoft.com/office/drawing/2014/main" id="{48F29523-6B4C-4886-ABA6-3FA9BDD92BF8}"/>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70198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C573-F4E6-4AD1-8A5F-F3CFC824F4D8}"/>
              </a:ext>
            </a:extLst>
          </p:cNvPr>
          <p:cNvSpPr>
            <a:spLocks noGrp="1"/>
          </p:cNvSpPr>
          <p:nvPr>
            <p:ph type="title"/>
          </p:nvPr>
        </p:nvSpPr>
        <p:spPr>
          <a:xfrm>
            <a:off x="422787" y="159352"/>
            <a:ext cx="5161936" cy="1090953"/>
          </a:xfrm>
        </p:spPr>
        <p:txBody>
          <a:bodyPr>
            <a:normAutofit fontScale="90000"/>
          </a:bodyPr>
          <a:lstStyle/>
          <a:p>
            <a:r>
              <a:rPr lang="en-GB" dirty="0"/>
              <a:t>Influenza vaccines available for 2022 to 2023</a:t>
            </a:r>
          </a:p>
        </p:txBody>
      </p:sp>
      <p:pic>
        <p:nvPicPr>
          <p:cNvPr id="7" name="Content Placeholder 6">
            <a:extLst>
              <a:ext uri="{FF2B5EF4-FFF2-40B4-BE49-F238E27FC236}">
                <a16:creationId xmlns:a16="http://schemas.microsoft.com/office/drawing/2014/main" id="{FA3DF478-CBBC-4A2F-90F7-65230F7FE145}"/>
              </a:ext>
            </a:extLst>
          </p:cNvPr>
          <p:cNvPicPr>
            <a:picLocks noGrp="1" noChangeAspect="1"/>
          </p:cNvPicPr>
          <p:nvPr>
            <p:ph idx="1"/>
          </p:nvPr>
        </p:nvPicPr>
        <p:blipFill>
          <a:blip r:embed="rId3"/>
          <a:stretch>
            <a:fillRect/>
          </a:stretch>
        </p:blipFill>
        <p:spPr>
          <a:xfrm>
            <a:off x="5702708" y="55550"/>
            <a:ext cx="6372087" cy="6802450"/>
          </a:xfrm>
        </p:spPr>
      </p:pic>
      <p:sp>
        <p:nvSpPr>
          <p:cNvPr id="3" name="TextBox 2">
            <a:extLst>
              <a:ext uri="{FF2B5EF4-FFF2-40B4-BE49-F238E27FC236}">
                <a16:creationId xmlns:a16="http://schemas.microsoft.com/office/drawing/2014/main" id="{C31CFE42-2445-4E62-8633-AC40BEA4B1D6}"/>
              </a:ext>
            </a:extLst>
          </p:cNvPr>
          <p:cNvSpPr txBox="1"/>
          <p:nvPr/>
        </p:nvSpPr>
        <p:spPr>
          <a:xfrm>
            <a:off x="522614" y="1677198"/>
            <a:ext cx="4021394" cy="4154984"/>
          </a:xfrm>
          <a:prstGeom prst="rect">
            <a:avLst/>
          </a:prstGeom>
          <a:noFill/>
        </p:spPr>
        <p:txBody>
          <a:bodyPr wrap="square" rtlCol="0">
            <a:spAutoFit/>
          </a:bodyPr>
          <a:lstStyle/>
          <a:p>
            <a:r>
              <a:rPr lang="en-GB" sz="2400" dirty="0"/>
              <a:t>Several different flu vaccines are available for the 2022 to 2023 flu season</a:t>
            </a:r>
          </a:p>
          <a:p>
            <a:endParaRPr lang="en-GB" sz="2400" dirty="0"/>
          </a:p>
          <a:p>
            <a:r>
              <a:rPr lang="en-GB" sz="2400" dirty="0"/>
              <a:t>Poster detailing these available from GOV.UK website:</a:t>
            </a:r>
          </a:p>
          <a:p>
            <a:r>
              <a:rPr lang="en-GB" sz="2400" dirty="0">
                <a:hlinkClick r:id="rId4"/>
              </a:rPr>
              <a:t>www.gov.uk/government/publications/influenza-vaccines-marketed-in-the-uk</a:t>
            </a:r>
            <a:r>
              <a:rPr lang="en-GB" sz="2400" dirty="0"/>
              <a:t> </a:t>
            </a:r>
          </a:p>
        </p:txBody>
      </p:sp>
      <p:sp>
        <p:nvSpPr>
          <p:cNvPr id="8" name="Slide Number Placeholder 7">
            <a:extLst>
              <a:ext uri="{FF2B5EF4-FFF2-40B4-BE49-F238E27FC236}">
                <a16:creationId xmlns:a16="http://schemas.microsoft.com/office/drawing/2014/main" id="{BCD281AA-A1BC-431B-98D6-155B67EA7C44}"/>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
        <p:nvSpPr>
          <p:cNvPr id="10" name="Footer Placeholder 9">
            <a:extLst>
              <a:ext uri="{FF2B5EF4-FFF2-40B4-BE49-F238E27FC236}">
                <a16:creationId xmlns:a16="http://schemas.microsoft.com/office/drawing/2014/main" id="{37003909-AB0F-4858-BBB4-4F073030FC23}"/>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46254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8036-36D2-4E27-9870-36107F779969}"/>
              </a:ext>
            </a:extLst>
          </p:cNvPr>
          <p:cNvSpPr>
            <a:spLocks noGrp="1"/>
          </p:cNvSpPr>
          <p:nvPr>
            <p:ph type="title"/>
          </p:nvPr>
        </p:nvSpPr>
        <p:spPr>
          <a:xfrm>
            <a:off x="442176" y="319382"/>
            <a:ext cx="8673832" cy="706992"/>
          </a:xfrm>
        </p:spPr>
        <p:txBody>
          <a:bodyPr/>
          <a:lstStyle/>
          <a:p>
            <a:r>
              <a:rPr lang="en-GB" sz="4000" dirty="0">
                <a:latin typeface="Arial" charset="0"/>
                <a:ea typeface="ヒラギノ角ゴ Pro W3" charset="-128"/>
                <a:cs typeface="ヒラギノ角ゴ Pro W3" charset="-128"/>
              </a:rPr>
              <a:t>Flu vaccine presentation and dosage</a:t>
            </a:r>
            <a:endParaRPr lang="en-GB" dirty="0"/>
          </a:p>
        </p:txBody>
      </p:sp>
      <p:sp>
        <p:nvSpPr>
          <p:cNvPr id="3" name="Content Placeholder 2">
            <a:extLst>
              <a:ext uri="{FF2B5EF4-FFF2-40B4-BE49-F238E27FC236}">
                <a16:creationId xmlns:a16="http://schemas.microsoft.com/office/drawing/2014/main" id="{A96A70B6-E227-4697-A3D2-1A36285E73A2}"/>
              </a:ext>
            </a:extLst>
          </p:cNvPr>
          <p:cNvSpPr>
            <a:spLocks noGrp="1"/>
          </p:cNvSpPr>
          <p:nvPr>
            <p:ph idx="1"/>
          </p:nvPr>
        </p:nvSpPr>
        <p:spPr>
          <a:xfrm>
            <a:off x="367529" y="1728171"/>
            <a:ext cx="11123857" cy="3618268"/>
          </a:xfrm>
        </p:spPr>
        <p:txBody>
          <a:bodyPr>
            <a:normAutofit/>
          </a:bodyPr>
          <a:lstStyle/>
          <a:p>
            <a:pPr>
              <a:buFont typeface="Arial" panose="020B0604020202020204" pitchFamily="34" charset="0"/>
              <a:buChar char="•"/>
            </a:pPr>
            <a:r>
              <a:rPr lang="en-GB" dirty="0"/>
              <a:t>inactivated influenza vaccines are for intramuscular (IM) administration and are supplied as suspensions in pre-filled syringes containing a 0.5ml dose</a:t>
            </a:r>
          </a:p>
          <a:p>
            <a:pPr>
              <a:buFont typeface="Arial" panose="020B0604020202020204" pitchFamily="34" charset="0"/>
              <a:buChar char="•"/>
            </a:pPr>
            <a:r>
              <a:rPr lang="en-GB" dirty="0"/>
              <a:t>the live intranasal flu vaccine is supplied as a nasal spray suspension in a single use, pre-filled, nasal applicator with a divider clip. </a:t>
            </a:r>
            <a:r>
              <a:rPr lang="en-GB" dirty="0">
                <a:latin typeface="Arial" charset="0"/>
              </a:rPr>
              <a:t>N</a:t>
            </a:r>
            <a:r>
              <a:rPr lang="en-GB" dirty="0"/>
              <a:t>o reconstitution or dilution is required. </a:t>
            </a:r>
            <a:r>
              <a:rPr lang="en-GB" dirty="0">
                <a:latin typeface="Arial" charset="0"/>
              </a:rPr>
              <a:t>Each vaccine contains 0.2ml </a:t>
            </a:r>
            <a:r>
              <a:rPr lang="en-GB" dirty="0"/>
              <a:t>(administered as 0.1 ml per nostril)</a:t>
            </a:r>
            <a:endParaRPr lang="en-GB" dirty="0">
              <a:latin typeface="Arial" charset="0"/>
            </a:endParaRPr>
          </a:p>
          <a:p>
            <a:pPr>
              <a:buFont typeface="Arial" panose="020B0604020202020204" pitchFamily="34" charset="0"/>
              <a:buChar char="•"/>
            </a:pPr>
            <a:r>
              <a:rPr lang="en-GB" dirty="0"/>
              <a:t>some flu vaccines are restricted for use in particular age groups</a:t>
            </a:r>
          </a:p>
          <a:p>
            <a:pPr>
              <a:buFont typeface="Arial" panose="020B0604020202020204" pitchFamily="34" charset="0"/>
              <a:buChar char="•"/>
            </a:pPr>
            <a:r>
              <a:rPr lang="en-GB" dirty="0"/>
              <a:t>the SmPC for individual products should always be referred to when ordering vaccines for particular patients  </a:t>
            </a:r>
          </a:p>
        </p:txBody>
      </p:sp>
      <p:sp>
        <p:nvSpPr>
          <p:cNvPr id="7" name="Slide Number Placeholder 6">
            <a:extLst>
              <a:ext uri="{FF2B5EF4-FFF2-40B4-BE49-F238E27FC236}">
                <a16:creationId xmlns:a16="http://schemas.microsoft.com/office/drawing/2014/main" id="{86D43EA7-3C4F-412E-9D20-2DA01DC8609A}"/>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
        <p:nvSpPr>
          <p:cNvPr id="9" name="Footer Placeholder 8">
            <a:extLst>
              <a:ext uri="{FF2B5EF4-FFF2-40B4-BE49-F238E27FC236}">
                <a16:creationId xmlns:a16="http://schemas.microsoft.com/office/drawing/2014/main" id="{2458358C-7A8B-4460-8B56-5ADA9150BC59}"/>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11196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052B-CF3F-4D33-8046-D9B5FC532FE4}"/>
              </a:ext>
            </a:extLst>
          </p:cNvPr>
          <p:cNvSpPr>
            <a:spLocks noGrp="1"/>
          </p:cNvSpPr>
          <p:nvPr>
            <p:ph type="title"/>
          </p:nvPr>
        </p:nvSpPr>
        <p:spPr>
          <a:xfrm>
            <a:off x="628784" y="338044"/>
            <a:ext cx="6630431" cy="697662"/>
          </a:xfrm>
        </p:spPr>
        <p:txBody>
          <a:bodyPr/>
          <a:lstStyle/>
          <a:p>
            <a:r>
              <a:rPr lang="en-GB" dirty="0"/>
              <a:t>Inactivated influenza vaccine</a:t>
            </a:r>
          </a:p>
        </p:txBody>
      </p:sp>
      <p:sp>
        <p:nvSpPr>
          <p:cNvPr id="3" name="Content Placeholder 2">
            <a:extLst>
              <a:ext uri="{FF2B5EF4-FFF2-40B4-BE49-F238E27FC236}">
                <a16:creationId xmlns:a16="http://schemas.microsoft.com/office/drawing/2014/main" id="{97DC7A2E-C9D7-41E7-A38D-5A2C8C692684}"/>
              </a:ext>
            </a:extLst>
          </p:cNvPr>
          <p:cNvSpPr>
            <a:spLocks noGrp="1"/>
          </p:cNvSpPr>
          <p:nvPr>
            <p:ph idx="1"/>
          </p:nvPr>
        </p:nvSpPr>
        <p:spPr>
          <a:xfrm>
            <a:off x="666112" y="1644192"/>
            <a:ext cx="11123857" cy="4351338"/>
          </a:xfrm>
        </p:spPr>
        <p:txBody>
          <a:bodyPr>
            <a:normAutofit/>
          </a:bodyPr>
          <a:lstStyle/>
          <a:p>
            <a:pPr marL="0" indent="0">
              <a:lnSpc>
                <a:spcPts val="1600"/>
              </a:lnSpc>
              <a:spcBef>
                <a:spcPts val="600"/>
              </a:spcBef>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the 2022 to 2023 flu season (northern hemisphere winter), the WHO have recommended that quadrivalent vaccines contain the following:</a:t>
            </a:r>
          </a:p>
          <a:p>
            <a:pPr marL="0" marR="504190" indent="0">
              <a:lnSpc>
                <a:spcPts val="1600"/>
              </a:lnSpc>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Egg-based vaccines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A/Victoria/2570/2019 (H1N1)pdm09-like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A/Darwin/9/2021 (H3N2)-like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B/Austria/1359417/2021 (B/Victoria lineage)-like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B/Phuket/3073/2013 (B/Yamagata lineage)-like virus</a:t>
            </a:r>
          </a:p>
          <a:p>
            <a:pPr marL="685800" indent="0">
              <a:lnSpc>
                <a:spcPts val="1600"/>
              </a:lnSpc>
              <a:spcBef>
                <a:spcPts val="600"/>
              </a:spcBef>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504190" indent="0">
              <a:lnSpc>
                <a:spcPts val="1600"/>
              </a:lnSpc>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Cell or recombinant-based vaccines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A/Wisconsin/588/2019 (H1N1)pdm09-like virus</a:t>
            </a:r>
          </a:p>
          <a:p>
            <a:pPr marL="342900" marR="50419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A/Darwin/9/2021 (H3N2)-like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B/Austria/1359417/2021 (B/Victoria lineage)-like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B/Phuket/3073/2013 (B/Yamagata lineage)-like virus</a:t>
            </a:r>
          </a:p>
          <a:p>
            <a:endParaRPr lang="en-GB" dirty="0"/>
          </a:p>
        </p:txBody>
      </p:sp>
      <p:sp>
        <p:nvSpPr>
          <p:cNvPr id="6" name="TextBox 5">
            <a:extLst>
              <a:ext uri="{FF2B5EF4-FFF2-40B4-BE49-F238E27FC236}">
                <a16:creationId xmlns:a16="http://schemas.microsoft.com/office/drawing/2014/main" id="{2DE16CFC-AA45-42BF-B47F-0AD22A8BC8C2}"/>
              </a:ext>
            </a:extLst>
          </p:cNvPr>
          <p:cNvSpPr txBox="1"/>
          <p:nvPr/>
        </p:nvSpPr>
        <p:spPr>
          <a:xfrm>
            <a:off x="7731727" y="3250325"/>
            <a:ext cx="3722335" cy="1754326"/>
          </a:xfrm>
          <a:prstGeom prst="rect">
            <a:avLst/>
          </a:prstGeom>
          <a:solidFill>
            <a:schemeClr val="bg1">
              <a:lumMod val="85000"/>
            </a:schemeClr>
          </a:solidFill>
        </p:spPr>
        <p:txBody>
          <a:bodyPr wrap="square" rtlCol="0">
            <a:spAutoFit/>
          </a:bodyPr>
          <a:lstStyle/>
          <a:p>
            <a:pPr>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vaccine composition differs from the 2021 to 2022 vaccine composition as one of the influenza A virus strains and one of the influenza B virus strains have been replaced</a:t>
            </a:r>
          </a:p>
        </p:txBody>
      </p:sp>
      <p:sp>
        <p:nvSpPr>
          <p:cNvPr id="8" name="Slide Number Placeholder 7">
            <a:extLst>
              <a:ext uri="{FF2B5EF4-FFF2-40B4-BE49-F238E27FC236}">
                <a16:creationId xmlns:a16="http://schemas.microsoft.com/office/drawing/2014/main" id="{A013FD43-DB8D-48A9-A332-46257DB306A2}"/>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
        <p:nvSpPr>
          <p:cNvPr id="10" name="Footer Placeholder 9">
            <a:extLst>
              <a:ext uri="{FF2B5EF4-FFF2-40B4-BE49-F238E27FC236}">
                <a16:creationId xmlns:a16="http://schemas.microsoft.com/office/drawing/2014/main" id="{973B6467-11F8-4962-A9A1-A76CA8FDF572}"/>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9130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3AB0-BC33-4403-A641-5DE18D133353}"/>
              </a:ext>
            </a:extLst>
          </p:cNvPr>
          <p:cNvSpPr>
            <a:spLocks noGrp="1"/>
          </p:cNvSpPr>
          <p:nvPr>
            <p:ph type="title"/>
          </p:nvPr>
        </p:nvSpPr>
        <p:spPr>
          <a:xfrm>
            <a:off x="647448" y="338042"/>
            <a:ext cx="8963084" cy="716323"/>
          </a:xfrm>
        </p:spPr>
        <p:txBody>
          <a:bodyPr>
            <a:normAutofit/>
          </a:bodyPr>
          <a:lstStyle/>
          <a:p>
            <a:r>
              <a:rPr lang="en-GB" sz="4000" dirty="0"/>
              <a:t>Adjuvanted influenza vaccine (aQIV)</a:t>
            </a:r>
            <a:endParaRPr lang="en-GB" dirty="0"/>
          </a:p>
        </p:txBody>
      </p:sp>
      <p:sp>
        <p:nvSpPr>
          <p:cNvPr id="3" name="Content Placeholder 2">
            <a:extLst>
              <a:ext uri="{FF2B5EF4-FFF2-40B4-BE49-F238E27FC236}">
                <a16:creationId xmlns:a16="http://schemas.microsoft.com/office/drawing/2014/main" id="{481A8C3D-A09E-49D0-990B-2B8B79565932}"/>
              </a:ext>
            </a:extLst>
          </p:cNvPr>
          <p:cNvSpPr>
            <a:spLocks noGrp="1"/>
          </p:cNvSpPr>
          <p:nvPr>
            <p:ph idx="1"/>
          </p:nvPr>
        </p:nvSpPr>
        <p:spPr>
          <a:xfrm>
            <a:off x="610131" y="1662855"/>
            <a:ext cx="11123857" cy="4351338"/>
          </a:xfrm>
        </p:spPr>
        <p:txBody>
          <a:bodyPr>
            <a:normAutofit fontScale="77500" lnSpcReduction="20000"/>
          </a:bodyPr>
          <a:lstStyle/>
          <a:p>
            <a:pPr>
              <a:lnSpc>
                <a:spcPct val="110000"/>
              </a:lnSpc>
              <a:buFont typeface="Arial" panose="020B0604020202020204" pitchFamily="34" charset="0"/>
              <a:buChar char="•"/>
            </a:pPr>
            <a:r>
              <a:rPr lang="en-GB" dirty="0"/>
              <a:t>adjuvanted trivalent influenza vaccine (aTIV) was used in the UK in the 2018 to 2019 and 2019 to 2020 flu seasons in the 65y and over age group and has been given in other countries for a number of years with an excellent safety record</a:t>
            </a:r>
          </a:p>
          <a:p>
            <a:pPr>
              <a:lnSpc>
                <a:spcPct val="110000"/>
              </a:lnSpc>
            </a:pPr>
            <a:r>
              <a:rPr lang="en-GB" dirty="0"/>
              <a:t>an adjuvanted quadrivalent vaccine (aQIV) replaced aTIV for the 2021 to 2022 flu season onwards</a:t>
            </a:r>
          </a:p>
          <a:p>
            <a:pPr>
              <a:lnSpc>
                <a:spcPct val="110000"/>
              </a:lnSpc>
            </a:pPr>
            <a:r>
              <a:rPr lang="en-GB" dirty="0"/>
              <a:t>aQIV contains 2 subtypes of Influenza A (H3N2 and H1N1pdm09) and both B virus lineages</a:t>
            </a:r>
          </a:p>
          <a:p>
            <a:pPr>
              <a:lnSpc>
                <a:spcPct val="110000"/>
              </a:lnSpc>
            </a:pPr>
            <a:r>
              <a:rPr lang="en-GB" dirty="0"/>
              <a:t>adjuvanted vaccines have higher immunogenicity and effectiveness than non-adjuvanted, standard dose vaccines in older people</a:t>
            </a:r>
          </a:p>
          <a:p>
            <a:pPr>
              <a:lnSpc>
                <a:spcPct val="110000"/>
              </a:lnSpc>
              <a:buFont typeface="Arial" panose="020B0604020202020204" pitchFamily="34" charset="0"/>
              <a:buChar char="•"/>
            </a:pPr>
            <a:r>
              <a:rPr lang="en-GB" dirty="0"/>
              <a:t>the adjuvant known as MF59 has been added to the vaccine to enhance the immune response to counter the effect of </a:t>
            </a:r>
            <a:r>
              <a:rPr lang="en-GB" b="1" dirty="0"/>
              <a:t>immunosenescence</a:t>
            </a:r>
            <a:r>
              <a:rPr lang="en-GB" dirty="0"/>
              <a:t> (age related reduction in immune response)</a:t>
            </a:r>
            <a:endParaRPr lang="en-GB" b="1" dirty="0"/>
          </a:p>
          <a:p>
            <a:pPr>
              <a:lnSpc>
                <a:spcPct val="110000"/>
              </a:lnSpc>
              <a:buFont typeface="Arial" panose="020B0604020202020204" pitchFamily="34" charset="0"/>
              <a:buChar char="•"/>
            </a:pPr>
            <a:r>
              <a:rPr lang="en-GB" dirty="0"/>
              <a:t>MF59 adjuvant is an oil-in-water emulsion of squalene oil which is a naturally occurring substance found in humans, animals and plants. In humans, it is made in the liver and circulates in the bloodstream</a:t>
            </a:r>
          </a:p>
          <a:p>
            <a:pPr>
              <a:lnSpc>
                <a:spcPct val="110000"/>
              </a:lnSpc>
              <a:buFont typeface="Arial" panose="020B0604020202020204" pitchFamily="34" charset="0"/>
              <a:buChar char="•"/>
            </a:pPr>
            <a:r>
              <a:rPr lang="en-GB" dirty="0"/>
              <a:t>aQIV is made using an egg-based manufacturing process</a:t>
            </a:r>
          </a:p>
        </p:txBody>
      </p:sp>
      <p:sp>
        <p:nvSpPr>
          <p:cNvPr id="7" name="Slide Number Placeholder 6">
            <a:extLst>
              <a:ext uri="{FF2B5EF4-FFF2-40B4-BE49-F238E27FC236}">
                <a16:creationId xmlns:a16="http://schemas.microsoft.com/office/drawing/2014/main" id="{D942F9F0-9560-4C66-8CAB-0DB38CBCB300}"/>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
        <p:nvSpPr>
          <p:cNvPr id="9" name="Footer Placeholder 8">
            <a:extLst>
              <a:ext uri="{FF2B5EF4-FFF2-40B4-BE49-F238E27FC236}">
                <a16:creationId xmlns:a16="http://schemas.microsoft.com/office/drawing/2014/main" id="{60548C2A-C243-4F83-BB10-6063DF735984}"/>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392964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B732-79D5-4098-8BB3-09BDDEBE88D9}"/>
              </a:ext>
            </a:extLst>
          </p:cNvPr>
          <p:cNvSpPr>
            <a:spLocks noGrp="1"/>
          </p:cNvSpPr>
          <p:nvPr>
            <p:ph type="title"/>
          </p:nvPr>
        </p:nvSpPr>
        <p:spPr>
          <a:xfrm>
            <a:off x="488824" y="412688"/>
            <a:ext cx="10515600" cy="679000"/>
          </a:xfrm>
        </p:spPr>
        <p:txBody>
          <a:bodyPr>
            <a:normAutofit fontScale="90000"/>
          </a:bodyPr>
          <a:lstStyle/>
          <a:p>
            <a:r>
              <a:rPr lang="it-IT" sz="4000" dirty="0"/>
              <a:t>Quadrivalent influenza cell culture vaccine (QIVc) </a:t>
            </a:r>
            <a:endParaRPr lang="en-GB" dirty="0"/>
          </a:p>
        </p:txBody>
      </p:sp>
      <p:sp>
        <p:nvSpPr>
          <p:cNvPr id="3" name="Content Placeholder 2">
            <a:extLst>
              <a:ext uri="{FF2B5EF4-FFF2-40B4-BE49-F238E27FC236}">
                <a16:creationId xmlns:a16="http://schemas.microsoft.com/office/drawing/2014/main" id="{0B852AE5-FA4F-4476-93AB-30A42DD99E97}"/>
              </a:ext>
            </a:extLst>
          </p:cNvPr>
          <p:cNvSpPr>
            <a:spLocks noGrp="1"/>
          </p:cNvSpPr>
          <p:nvPr>
            <p:ph idx="1"/>
          </p:nvPr>
        </p:nvSpPr>
        <p:spPr>
          <a:xfrm>
            <a:off x="516821" y="1588208"/>
            <a:ext cx="11123857" cy="4351338"/>
          </a:xfrm>
        </p:spPr>
        <p:txBody>
          <a:bodyPr>
            <a:normAutofit fontScale="92500"/>
          </a:bodyPr>
          <a:lstStyle/>
          <a:p>
            <a:pPr lvl="0">
              <a:buFont typeface="Arial" panose="020B0604020202020204" pitchFamily="34" charset="0"/>
              <a:buChar char="•"/>
            </a:pPr>
            <a:r>
              <a:rPr lang="en-GB" sz="2400" dirty="0"/>
              <a:t>QIVc was licenced in the US in 2016 and in the UK in December 2018</a:t>
            </a:r>
          </a:p>
          <a:p>
            <a:pPr lvl="0">
              <a:buFont typeface="Arial" panose="020B0604020202020204" pitchFamily="34" charset="0"/>
              <a:buChar char="•"/>
            </a:pPr>
            <a:r>
              <a:rPr lang="en-GB" sz="2400" dirty="0"/>
              <a:t>QIVc is a quadrivalent vaccine containing 2 subtypes of Influenza A (H3N2 and H1N1pdm00) and both B virus lineages</a:t>
            </a:r>
            <a:endParaRPr lang="en-GB" dirty="0"/>
          </a:p>
          <a:p>
            <a:pPr lvl="0">
              <a:buFont typeface="Arial" panose="020B0604020202020204" pitchFamily="34" charset="0"/>
              <a:buChar char="•"/>
            </a:pPr>
            <a:r>
              <a:rPr lang="en-GB" sz="2400" dirty="0"/>
              <a:t>QIVc has a similar safety profile to other flu vaccines (similar rate and type of adverse reactions reported). Hundreds of millions of doses of cell-based vaccine have been administered worldwide with no serious safety concerns</a:t>
            </a:r>
          </a:p>
          <a:p>
            <a:pPr>
              <a:buFont typeface="Arial" panose="020B0604020202020204" pitchFamily="34" charset="0"/>
              <a:buChar char="•"/>
            </a:pPr>
            <a:r>
              <a:rPr lang="en-GB" sz="2400" dirty="0"/>
              <a:t>the cell-based vaccine manufacturing process uses an animal cell line (Madin-Darby Canine Kidney, or MDCK) to grow the influenza virus rather than the traditional egg based manufacturing methods </a:t>
            </a:r>
          </a:p>
          <a:p>
            <a:pPr>
              <a:buFont typeface="Arial" panose="020B0604020202020204" pitchFamily="34" charset="0"/>
              <a:buChar char="•"/>
            </a:pPr>
            <a:r>
              <a:rPr lang="en-GB" sz="2400" dirty="0"/>
              <a:t>this manufacturing process eliminates the risk of egg-adaptation and may result in the vaccine containing virus that is a closer match to wild-type circulating flu viruses </a:t>
            </a:r>
            <a:endParaRPr lang="en-GB" dirty="0">
              <a:solidFill>
                <a:srgbClr val="FF0000"/>
              </a:solidFill>
            </a:endParaRPr>
          </a:p>
          <a:p>
            <a:pPr>
              <a:buFont typeface="Arial" panose="020B0604020202020204" pitchFamily="34" charset="0"/>
              <a:buChar char="•"/>
            </a:pPr>
            <a:r>
              <a:rPr lang="en-GB" sz="2400" dirty="0"/>
              <a:t>QIVc is licenced for use in those aged 2 years and over and is egg free</a:t>
            </a:r>
          </a:p>
          <a:p>
            <a:endParaRPr lang="en-GB" dirty="0"/>
          </a:p>
        </p:txBody>
      </p:sp>
      <p:sp>
        <p:nvSpPr>
          <p:cNvPr id="7" name="Slide Number Placeholder 6">
            <a:extLst>
              <a:ext uri="{FF2B5EF4-FFF2-40B4-BE49-F238E27FC236}">
                <a16:creationId xmlns:a16="http://schemas.microsoft.com/office/drawing/2014/main" id="{E9CCC107-3E32-4AC2-B68C-1A10DA856F8D}"/>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
        <p:nvSpPr>
          <p:cNvPr id="9" name="Footer Placeholder 8">
            <a:extLst>
              <a:ext uri="{FF2B5EF4-FFF2-40B4-BE49-F238E27FC236}">
                <a16:creationId xmlns:a16="http://schemas.microsoft.com/office/drawing/2014/main" id="{28F724BC-18CB-4A4E-94A0-94082A097E05}"/>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32957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EDCB-3294-46D0-9E9C-D3380F0EA305}"/>
              </a:ext>
            </a:extLst>
          </p:cNvPr>
          <p:cNvSpPr>
            <a:spLocks noGrp="1"/>
          </p:cNvSpPr>
          <p:nvPr>
            <p:ph type="title"/>
          </p:nvPr>
        </p:nvSpPr>
        <p:spPr>
          <a:xfrm>
            <a:off x="358199" y="487332"/>
            <a:ext cx="10515600" cy="552420"/>
          </a:xfrm>
        </p:spPr>
        <p:txBody>
          <a:bodyPr>
            <a:normAutofit fontScale="90000"/>
          </a:bodyPr>
          <a:lstStyle/>
          <a:p>
            <a:r>
              <a:rPr lang="en-GB" dirty="0"/>
              <a:t>Quadrivalent recombinant influenza vaccine (QIVr)</a:t>
            </a:r>
          </a:p>
        </p:txBody>
      </p:sp>
      <p:sp>
        <p:nvSpPr>
          <p:cNvPr id="3" name="Content Placeholder 2">
            <a:extLst>
              <a:ext uri="{FF2B5EF4-FFF2-40B4-BE49-F238E27FC236}">
                <a16:creationId xmlns:a16="http://schemas.microsoft.com/office/drawing/2014/main" id="{53A67F6F-2218-44C7-A476-4D3568F5D5F9}"/>
              </a:ext>
            </a:extLst>
          </p:cNvPr>
          <p:cNvSpPr>
            <a:spLocks noGrp="1"/>
          </p:cNvSpPr>
          <p:nvPr>
            <p:ph idx="1"/>
          </p:nvPr>
        </p:nvSpPr>
        <p:spPr>
          <a:xfrm>
            <a:off x="330205" y="1653525"/>
            <a:ext cx="11123857" cy="4351338"/>
          </a:xfrm>
        </p:spPr>
        <p:txBody>
          <a:bodyPr>
            <a:normAutofit fontScale="92500"/>
          </a:bodyPr>
          <a:lstStyle/>
          <a:p>
            <a:pPr>
              <a:buFont typeface="Arial" panose="020B0604020202020204" pitchFamily="34" charset="0"/>
              <a:buChar char="•"/>
            </a:pPr>
            <a:r>
              <a:rPr lang="en-GB" dirty="0"/>
              <a:t>QIVr is a quadrivalent flu vaccine made using recombinant DNA technology </a:t>
            </a:r>
          </a:p>
          <a:p>
            <a:pPr>
              <a:buFont typeface="Arial" panose="020B0604020202020204" pitchFamily="34" charset="0"/>
              <a:buChar char="•"/>
            </a:pPr>
            <a:r>
              <a:rPr lang="en-GB" dirty="0"/>
              <a:t>it does not require the use of, or growth of flu virus during the manufacturing process which means that the antigen in the vaccine cannot adapt or mutate and should therefore be an exact match to the flu A and B strains contained in the vaccine </a:t>
            </a:r>
          </a:p>
          <a:p>
            <a:pPr>
              <a:buFont typeface="Arial" panose="020B0604020202020204" pitchFamily="34" charset="0"/>
              <a:buChar char="•"/>
            </a:pPr>
            <a:r>
              <a:rPr lang="en-GB" dirty="0"/>
              <a:t>it also contains 3 times the amount of flu virus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haemagglutinin </a:t>
            </a:r>
            <a:r>
              <a:rPr lang="en-GB" dirty="0"/>
              <a:t>antigen contained in standard inactivated flu vaccines in order to enhance the immune response made to it</a:t>
            </a:r>
          </a:p>
          <a:p>
            <a:pPr>
              <a:buFont typeface="Arial" panose="020B0604020202020204" pitchFamily="34" charset="0"/>
              <a:buChar char="•"/>
            </a:pPr>
            <a:r>
              <a:rPr lang="en-GB" dirty="0"/>
              <a:t>the type and rates of local and systemic reactions following vaccination with QIVr are similar to those seen following vaccination with other flu vaccines (injection site tenderness, headache, fatigue, muscle ache and joint pain) </a:t>
            </a:r>
          </a:p>
          <a:p>
            <a:pPr>
              <a:buFont typeface="Arial" panose="020B0604020202020204" pitchFamily="34" charset="0"/>
              <a:buChar char="•"/>
            </a:pPr>
            <a:r>
              <a:rPr lang="en-GB" dirty="0"/>
              <a:t>since eggs are not required to grow the flu virus, cell-based flu vaccines (QIVc and QIVr) contain no egg and they also do not contain any live virus, antibiotics or gelatine </a:t>
            </a:r>
          </a:p>
          <a:p>
            <a:pPr>
              <a:buFont typeface="Arial" panose="020B0604020202020204" pitchFamily="34" charset="0"/>
              <a:buChar char="•"/>
            </a:pPr>
            <a:r>
              <a:rPr lang="en-GB" dirty="0"/>
              <a:t>first used in the UK 2021 to 2022 flu season, QIVr is licensed from 18 years of age</a:t>
            </a:r>
          </a:p>
          <a:p>
            <a:endParaRPr lang="en-GB" dirty="0"/>
          </a:p>
        </p:txBody>
      </p:sp>
      <p:sp>
        <p:nvSpPr>
          <p:cNvPr id="7" name="Slide Number Placeholder 6">
            <a:extLst>
              <a:ext uri="{FF2B5EF4-FFF2-40B4-BE49-F238E27FC236}">
                <a16:creationId xmlns:a16="http://schemas.microsoft.com/office/drawing/2014/main" id="{8D913D75-A049-4F3A-A799-4CD6FD258A37}"/>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
        <p:nvSpPr>
          <p:cNvPr id="9" name="Footer Placeholder 8">
            <a:extLst>
              <a:ext uri="{FF2B5EF4-FFF2-40B4-BE49-F238E27FC236}">
                <a16:creationId xmlns:a16="http://schemas.microsoft.com/office/drawing/2014/main" id="{3F4BB12E-4977-4FCF-BCC8-D6A23FC50293}"/>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40868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DCB5-A7BC-4C5C-97FC-8F46B745A9DB}"/>
              </a:ext>
            </a:extLst>
          </p:cNvPr>
          <p:cNvSpPr>
            <a:spLocks noGrp="1"/>
          </p:cNvSpPr>
          <p:nvPr>
            <p:ph type="title"/>
          </p:nvPr>
        </p:nvSpPr>
        <p:spPr>
          <a:xfrm>
            <a:off x="498159" y="375364"/>
            <a:ext cx="7386210" cy="688331"/>
          </a:xfrm>
        </p:spPr>
        <p:txBody>
          <a:bodyPr/>
          <a:lstStyle/>
          <a:p>
            <a:r>
              <a:rPr lang="en-GB" dirty="0"/>
              <a:t>Recombinant vaccine technology</a:t>
            </a:r>
          </a:p>
        </p:txBody>
      </p:sp>
      <p:sp>
        <p:nvSpPr>
          <p:cNvPr id="3" name="Content Placeholder 2">
            <a:extLst>
              <a:ext uri="{FF2B5EF4-FFF2-40B4-BE49-F238E27FC236}">
                <a16:creationId xmlns:a16="http://schemas.microsoft.com/office/drawing/2014/main" id="{08B68DCB-11D1-4F20-8045-8AA5A1E505B7}"/>
              </a:ext>
            </a:extLst>
          </p:cNvPr>
          <p:cNvSpPr>
            <a:spLocks noGrp="1"/>
          </p:cNvSpPr>
          <p:nvPr>
            <p:ph idx="1"/>
          </p:nvPr>
        </p:nvSpPr>
        <p:spPr>
          <a:xfrm>
            <a:off x="488827" y="1672185"/>
            <a:ext cx="11123857" cy="4351338"/>
          </a:xfrm>
        </p:spPr>
        <p:txBody>
          <a:bodyPr>
            <a:normAutofit lnSpcReduction="10000"/>
          </a:bodyPr>
          <a:lstStyle/>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o make recombinant vaccine, the manufacturers take the DNA (genetic instructions) for making the surface protein, haemagglutinin, found on flu viruses </a:t>
            </a:r>
          </a:p>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 haemagglutinin DNA is then combined with a baculovirus (a virus that infects invertebrates); this results in a “recombinant” baculovirus</a:t>
            </a:r>
          </a:p>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 role of the baculovirus is to help transport the DNA instructions for making the haemagglutinin antigen into a host cell</a:t>
            </a:r>
          </a:p>
          <a:p>
            <a:r>
              <a:rPr lang="en-GB" sz="2200" dirty="0">
                <a:ea typeface="Times New Roman" panose="02020603050405020304" pitchFamily="18" charset="0"/>
                <a:cs typeface="Times New Roman" panose="02020603050405020304" pitchFamily="18" charset="0"/>
              </a:rPr>
              <a:t>o</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nce the recombinant virus enters the host cell line (an insect cell line in which the baculovirus grows well), it instructs the cells to rapidly produce the haemagglutinin antigen </a:t>
            </a:r>
          </a:p>
          <a:p>
            <a:r>
              <a:rPr lang="en-GB" sz="2200" dirty="0">
                <a:effectLst/>
                <a:latin typeface="Arial" panose="020B0604020202020204" pitchFamily="34" charset="0"/>
                <a:ea typeface="Times New Roman" panose="02020603050405020304" pitchFamily="18" charset="0"/>
                <a:cs typeface="Times New Roman" panose="02020603050405020304" pitchFamily="18" charset="0"/>
              </a:rPr>
              <a:t>this antigen is grown in bulk, collected, purified, and then packaged as recombinant flu vaccine </a:t>
            </a:r>
          </a:p>
          <a:p>
            <a:r>
              <a:rPr lang="en-GB" sz="2200" dirty="0">
                <a:ea typeface="Times New Roman" panose="02020603050405020304" pitchFamily="18" charset="0"/>
                <a:cs typeface="Times New Roman" panose="02020603050405020304" pitchFamily="18" charset="0"/>
              </a:rPr>
              <a:t>w</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hen the vaccine is injected, the haemagglutinin antigen in it triggers the immune system to create antibodies that specifically target the flu virus</a:t>
            </a:r>
          </a:p>
          <a:p>
            <a:endParaRPr lang="en-GB" dirty="0"/>
          </a:p>
        </p:txBody>
      </p:sp>
      <p:sp>
        <p:nvSpPr>
          <p:cNvPr id="7" name="Slide Number Placeholder 6">
            <a:extLst>
              <a:ext uri="{FF2B5EF4-FFF2-40B4-BE49-F238E27FC236}">
                <a16:creationId xmlns:a16="http://schemas.microsoft.com/office/drawing/2014/main" id="{0FD9D8C5-0ABB-442F-9136-CE54C73D0A2A}"/>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
        <p:nvSpPr>
          <p:cNvPr id="9" name="Footer Placeholder 8">
            <a:extLst>
              <a:ext uri="{FF2B5EF4-FFF2-40B4-BE49-F238E27FC236}">
                <a16:creationId xmlns:a16="http://schemas.microsoft.com/office/drawing/2014/main" id="{E53FF7EC-B802-4EAE-BEFA-FD9BD0DF8DA1}"/>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01487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8F9-D71A-45C3-B79F-9DF45F37FCB2}"/>
              </a:ext>
            </a:extLst>
          </p:cNvPr>
          <p:cNvSpPr>
            <a:spLocks noGrp="1"/>
          </p:cNvSpPr>
          <p:nvPr>
            <p:ph type="title"/>
          </p:nvPr>
        </p:nvSpPr>
        <p:spPr>
          <a:xfrm>
            <a:off x="367530" y="366032"/>
            <a:ext cx="3569990" cy="688331"/>
          </a:xfrm>
        </p:spPr>
        <p:txBody>
          <a:bodyPr/>
          <a:lstStyle/>
          <a:p>
            <a:r>
              <a:rPr lang="en-GB" dirty="0"/>
              <a:t>Key messages</a:t>
            </a:r>
          </a:p>
        </p:txBody>
      </p:sp>
      <p:sp>
        <p:nvSpPr>
          <p:cNvPr id="3" name="Content Placeholder 2">
            <a:extLst>
              <a:ext uri="{FF2B5EF4-FFF2-40B4-BE49-F238E27FC236}">
                <a16:creationId xmlns:a16="http://schemas.microsoft.com/office/drawing/2014/main" id="{E1FA3673-9D27-4131-AB53-1BCD430CE0D1}"/>
              </a:ext>
            </a:extLst>
          </p:cNvPr>
          <p:cNvSpPr>
            <a:spLocks noGrp="1"/>
          </p:cNvSpPr>
          <p:nvPr>
            <p:ph idx="1"/>
          </p:nvPr>
        </p:nvSpPr>
        <p:spPr>
          <a:xfrm>
            <a:off x="330205" y="1642191"/>
            <a:ext cx="10978497" cy="4633266"/>
          </a:xfrm>
        </p:spPr>
        <p:txBody>
          <a:bodyPr>
            <a:normAutofit fontScale="92500" lnSpcReduction="20000"/>
          </a:bodyPr>
          <a:lstStyle/>
          <a:p>
            <a:pPr marL="266700" indent="-266700">
              <a:lnSpc>
                <a:spcPct val="100000"/>
              </a:lnSpc>
              <a:spcBef>
                <a:spcPts val="0"/>
              </a:spcBef>
            </a:pPr>
            <a:r>
              <a:rPr lang="en-GB" sz="16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lnSpc>
                <a:spcPct val="100000"/>
              </a:lnSpc>
              <a:spcBef>
                <a:spcPts val="0"/>
              </a:spcBef>
              <a:spcAft>
                <a:spcPts val="0"/>
              </a:spcAft>
            </a:pPr>
            <a:endParaRPr lang="en-GB" sz="1600" dirty="0">
              <a:latin typeface="Arial" charset="0"/>
              <a:ea typeface="ヒラギノ角ゴ Pro W3" charset="-128"/>
              <a:cs typeface="ヒラギノ角ゴ Pro W3" charset="-128"/>
            </a:endParaRPr>
          </a:p>
          <a:p>
            <a:pPr marL="266700" indent="-266700">
              <a:lnSpc>
                <a:spcPct val="100000"/>
              </a:lnSpc>
              <a:spcBef>
                <a:spcPts val="0"/>
              </a:spcBef>
            </a:pPr>
            <a:r>
              <a:rPr lang="en-GB" sz="1600" dirty="0"/>
              <a:t>it is important to increase flu vaccine uptake in clinical risk groups because of  increased risk of death and serious illness if people in these groups catch flu </a:t>
            </a:r>
          </a:p>
          <a:p>
            <a:pPr marL="0" indent="0">
              <a:lnSpc>
                <a:spcPct val="100000"/>
              </a:lnSpc>
              <a:spcBef>
                <a:spcPts val="0"/>
              </a:spcBef>
              <a:spcAft>
                <a:spcPts val="0"/>
              </a:spcAft>
            </a:pPr>
            <a:endParaRPr lang="en-GB" sz="1600" dirty="0"/>
          </a:p>
          <a:p>
            <a:pPr marL="266700" indent="-266700">
              <a:lnSpc>
                <a:spcPct val="100000"/>
              </a:lnSpc>
              <a:spcBef>
                <a:spcPts val="0"/>
              </a:spcBef>
            </a:pPr>
            <a:r>
              <a:rPr lang="en-GB" sz="1600" dirty="0"/>
              <a:t>flu during pregnancy may be associated with perinatal mortality, prematurity, smaller neonatal size, lower birth weight and increased risk of complications for mother</a:t>
            </a:r>
          </a:p>
          <a:p>
            <a:pPr marL="0" indent="0">
              <a:lnSpc>
                <a:spcPct val="100000"/>
              </a:lnSpc>
              <a:spcBef>
                <a:spcPts val="0"/>
              </a:spcBef>
              <a:buNone/>
            </a:pPr>
            <a:endParaRPr lang="en-GB" sz="1600" dirty="0"/>
          </a:p>
          <a:p>
            <a:pPr marL="266700" indent="-266700">
              <a:lnSpc>
                <a:spcPct val="100000"/>
              </a:lnSpc>
              <a:spcBef>
                <a:spcPts val="0"/>
              </a:spcBef>
            </a:pPr>
            <a:r>
              <a:rPr lang="en-GB" sz="1600" dirty="0"/>
              <a:t>vaccination of health and social care workers protects them and reduces risk of spreading flu to their patients, service users, colleagues and family members</a:t>
            </a:r>
          </a:p>
          <a:p>
            <a:pPr marL="266700" indent="-266700">
              <a:lnSpc>
                <a:spcPct val="100000"/>
              </a:lnSpc>
              <a:spcBef>
                <a:spcPts val="0"/>
              </a:spcBef>
            </a:pPr>
            <a:endParaRPr lang="en-GB" sz="1600" dirty="0"/>
          </a:p>
          <a:p>
            <a:pPr marL="266700" indent="-266700">
              <a:lnSpc>
                <a:spcPct val="100000"/>
              </a:lnSpc>
              <a:spcBef>
                <a:spcPts val="0"/>
              </a:spcBef>
            </a:pPr>
            <a:r>
              <a:rPr lang="en-GB" sz="1600" dirty="0"/>
              <a:t>by preventing flu infection through vaccination, secondary bacterial infections such as pneumonia are prevented. This reduces the need for antibiotics and helps prevent antibiotic resistance</a:t>
            </a:r>
          </a:p>
          <a:p>
            <a:pPr marL="266700" indent="-266700">
              <a:lnSpc>
                <a:spcPct val="100000"/>
              </a:lnSpc>
              <a:spcBef>
                <a:spcPts val="0"/>
              </a:spcBef>
            </a:pPr>
            <a:endParaRPr lang="en-GB" sz="1600" dirty="0"/>
          </a:p>
          <a:p>
            <a:pPr marL="266700" indent="-266700">
              <a:lnSpc>
                <a:spcPct val="100000"/>
              </a:lnSpc>
              <a:spcBef>
                <a:spcPts val="0"/>
              </a:spcBef>
            </a:pPr>
            <a:r>
              <a:rPr lang="en-GB" sz="1600" dirty="0"/>
              <a:t>for a number of years, only around half of patients aged 6 months to under 65 years in clinical risk groups have been vaccinated</a:t>
            </a:r>
          </a:p>
          <a:p>
            <a:pPr marL="0" indent="0">
              <a:lnSpc>
                <a:spcPct val="100000"/>
              </a:lnSpc>
              <a:spcBef>
                <a:spcPts val="0"/>
              </a:spcBef>
              <a:spcAft>
                <a:spcPts val="0"/>
              </a:spcAft>
            </a:pPr>
            <a:endParaRPr lang="en-GB" sz="1600" dirty="0"/>
          </a:p>
          <a:p>
            <a:pPr marL="285750" indent="-285750">
              <a:lnSpc>
                <a:spcPct val="100000"/>
              </a:lnSpc>
              <a:spcBef>
                <a:spcPct val="0"/>
              </a:spcBef>
            </a:pPr>
            <a:r>
              <a:rPr lang="en-GB" sz="16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lnSpc>
                <a:spcPct val="100000"/>
              </a:lnSpc>
              <a:spcBef>
                <a:spcPct val="0"/>
              </a:spcBef>
            </a:pPr>
            <a:endParaRPr lang="en-GB" sz="1600" dirty="0">
              <a:latin typeface="Arial" charset="0"/>
              <a:ea typeface="ヒラギノ角ゴ Pro W3" charset="-128"/>
              <a:cs typeface="ヒラギノ角ゴ Pro W3" charset="-128"/>
            </a:endParaRPr>
          </a:p>
          <a:p>
            <a:pPr marL="285750" indent="-285750">
              <a:lnSpc>
                <a:spcPct val="100000"/>
              </a:lnSpc>
              <a:spcBef>
                <a:spcPct val="0"/>
              </a:spcBef>
            </a:pPr>
            <a:r>
              <a:rPr lang="en-GB" sz="16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p:txBody>
      </p:sp>
      <p:sp>
        <p:nvSpPr>
          <p:cNvPr id="7" name="Slide Number Placeholder 6">
            <a:extLst>
              <a:ext uri="{FF2B5EF4-FFF2-40B4-BE49-F238E27FC236}">
                <a16:creationId xmlns:a16="http://schemas.microsoft.com/office/drawing/2014/main" id="{34227926-F8A7-4A8F-AB5A-25CF69388E5F}"/>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
        <p:nvSpPr>
          <p:cNvPr id="9" name="Footer Placeholder 8">
            <a:extLst>
              <a:ext uri="{FF2B5EF4-FFF2-40B4-BE49-F238E27FC236}">
                <a16:creationId xmlns:a16="http://schemas.microsoft.com/office/drawing/2014/main" id="{6EB8419C-B3CF-4E46-A9F6-BFF9E03F3E7F}"/>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38120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0EB7-462B-4325-A63A-7B0BF98F9068}"/>
              </a:ext>
            </a:extLst>
          </p:cNvPr>
          <p:cNvSpPr>
            <a:spLocks noGrp="1"/>
          </p:cNvSpPr>
          <p:nvPr>
            <p:ph type="title"/>
          </p:nvPr>
        </p:nvSpPr>
        <p:spPr>
          <a:xfrm>
            <a:off x="498159" y="431347"/>
            <a:ext cx="9840161" cy="679000"/>
          </a:xfrm>
        </p:spPr>
        <p:txBody>
          <a:bodyPr>
            <a:normAutofit fontScale="90000"/>
          </a:bodyPr>
          <a:lstStyle/>
          <a:p>
            <a:r>
              <a:rPr lang="en-GB" dirty="0"/>
              <a:t>Egg grown quadrivalent influenza vaccine (QIVe)</a:t>
            </a:r>
          </a:p>
        </p:txBody>
      </p:sp>
      <p:sp>
        <p:nvSpPr>
          <p:cNvPr id="3" name="Content Placeholder 2">
            <a:extLst>
              <a:ext uri="{FF2B5EF4-FFF2-40B4-BE49-F238E27FC236}">
                <a16:creationId xmlns:a16="http://schemas.microsoft.com/office/drawing/2014/main" id="{AB64ACEE-A9BC-42EE-827D-A1641020EA6D}"/>
              </a:ext>
            </a:extLst>
          </p:cNvPr>
          <p:cNvSpPr>
            <a:spLocks noGrp="1"/>
          </p:cNvSpPr>
          <p:nvPr>
            <p:ph idx="1"/>
          </p:nvPr>
        </p:nvSpPr>
        <p:spPr>
          <a:xfrm>
            <a:off x="423515" y="1765495"/>
            <a:ext cx="11123857" cy="3804880"/>
          </a:xfrm>
        </p:spPr>
        <p:txBody>
          <a:bodyPr>
            <a:normAutofit fontScale="70000" lnSpcReduction="20000"/>
          </a:bodyPr>
          <a:lstStyle/>
          <a:p>
            <a:pPr>
              <a:lnSpc>
                <a:spcPct val="110000"/>
              </a:lnSpc>
              <a:buFont typeface="Arial" panose="020B0604020202020204" pitchFamily="34" charset="0"/>
              <a:buChar char="•"/>
            </a:pPr>
            <a:r>
              <a:rPr lang="en-GB" sz="3100" dirty="0"/>
              <a:t>the most common way to make flu vaccines is the egg-based manufacturing process</a:t>
            </a:r>
          </a:p>
          <a:p>
            <a:pPr>
              <a:lnSpc>
                <a:spcPct val="110000"/>
              </a:lnSpc>
              <a:buFont typeface="Arial" panose="020B0604020202020204" pitchFamily="34" charset="0"/>
              <a:buChar char="•"/>
            </a:pPr>
            <a:r>
              <a:rPr lang="en-GB" sz="3100" b="0" i="0" dirty="0">
                <a:solidFill>
                  <a:srgbClr val="000000"/>
                </a:solidFill>
                <a:effectLst/>
                <a:latin typeface="+mn-lt"/>
              </a:rPr>
              <a:t>flu viruses are injected into fertilised hen’s eggs and incubated for several days to allow the viruses to replicate. </a:t>
            </a:r>
          </a:p>
          <a:p>
            <a:pPr>
              <a:lnSpc>
                <a:spcPct val="110000"/>
              </a:lnSpc>
              <a:buFont typeface="Arial" panose="020B0604020202020204" pitchFamily="34" charset="0"/>
              <a:buChar char="•"/>
            </a:pPr>
            <a:r>
              <a:rPr lang="en-GB" sz="3100" b="0" i="0" dirty="0">
                <a:solidFill>
                  <a:srgbClr val="000000"/>
                </a:solidFill>
                <a:effectLst/>
                <a:latin typeface="+mn-lt"/>
              </a:rPr>
              <a:t>the fluid containing virus is harvested from the eggs and then, for inactivated flu vaccines, the vaccine viruses are inactivated (killed) and the virus antigen is purified</a:t>
            </a:r>
            <a:endParaRPr lang="en-GB" sz="3100" dirty="0">
              <a:latin typeface="+mn-lt"/>
            </a:endParaRPr>
          </a:p>
          <a:p>
            <a:pPr>
              <a:lnSpc>
                <a:spcPct val="110000"/>
              </a:lnSpc>
              <a:buFont typeface="Arial" panose="020B0604020202020204" pitchFamily="34" charset="0"/>
              <a:buChar char="•"/>
            </a:pPr>
            <a:r>
              <a:rPr lang="en-GB" sz="3100" dirty="0"/>
              <a:t>the egg-grown quadrivalent influenza vaccines (QIVe)</a:t>
            </a:r>
            <a:r>
              <a:rPr lang="en-GB" sz="3100" b="1" dirty="0"/>
              <a:t> </a:t>
            </a:r>
            <a:r>
              <a:rPr lang="en-GB" sz="3100" dirty="0"/>
              <a:t>protect against 4 strains of flu: 2 A types and both B lineages </a:t>
            </a:r>
          </a:p>
          <a:p>
            <a:pPr>
              <a:lnSpc>
                <a:spcPct val="110000"/>
              </a:lnSpc>
              <a:buFont typeface="Arial" panose="020B0604020202020204" pitchFamily="34" charset="0"/>
              <a:buChar char="•"/>
            </a:pPr>
            <a:r>
              <a:rPr lang="en-GB" sz="3100" dirty="0"/>
              <a:t>this vaccine can be considered for use in at risk adults and pregnant women aged less than 65 years if the JCVI preferred vaccines for these groups (QIVc and QIVr) are not available </a:t>
            </a:r>
          </a:p>
          <a:p>
            <a:endParaRPr lang="en-GB" dirty="0"/>
          </a:p>
        </p:txBody>
      </p:sp>
      <p:sp>
        <p:nvSpPr>
          <p:cNvPr id="7" name="Slide Number Placeholder 6">
            <a:extLst>
              <a:ext uri="{FF2B5EF4-FFF2-40B4-BE49-F238E27FC236}">
                <a16:creationId xmlns:a16="http://schemas.microsoft.com/office/drawing/2014/main" id="{C83EE0E5-BF11-407D-9D21-FDC4D15D727C}"/>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
        <p:nvSpPr>
          <p:cNvPr id="9" name="Footer Placeholder 8">
            <a:extLst>
              <a:ext uri="{FF2B5EF4-FFF2-40B4-BE49-F238E27FC236}">
                <a16:creationId xmlns:a16="http://schemas.microsoft.com/office/drawing/2014/main" id="{36EC3A6B-29E8-4DEC-81AB-1F7C63DC38D2}"/>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96833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4335-A5FE-4697-97A6-1125D5E64CFF}"/>
              </a:ext>
            </a:extLst>
          </p:cNvPr>
          <p:cNvSpPr>
            <a:spLocks noGrp="1"/>
          </p:cNvSpPr>
          <p:nvPr>
            <p:ph type="title"/>
          </p:nvPr>
        </p:nvSpPr>
        <p:spPr>
          <a:xfrm>
            <a:off x="395521" y="356704"/>
            <a:ext cx="10515600" cy="744315"/>
          </a:xfrm>
        </p:spPr>
        <p:txBody>
          <a:bodyPr>
            <a:normAutofit fontScale="90000"/>
          </a:bodyPr>
          <a:lstStyle/>
          <a:p>
            <a:r>
              <a:rPr lang="en-GB" sz="4000" dirty="0"/>
              <a:t>High dose quadrivalent influenza vaccine (QIV-HD)</a:t>
            </a:r>
            <a:endParaRPr lang="en-GB" dirty="0"/>
          </a:p>
        </p:txBody>
      </p:sp>
      <p:sp>
        <p:nvSpPr>
          <p:cNvPr id="3" name="Content Placeholder 2">
            <a:extLst>
              <a:ext uri="{FF2B5EF4-FFF2-40B4-BE49-F238E27FC236}">
                <a16:creationId xmlns:a16="http://schemas.microsoft.com/office/drawing/2014/main" id="{ED44A1BE-ABBA-42FE-9483-0309E85BF9C7}"/>
              </a:ext>
            </a:extLst>
          </p:cNvPr>
          <p:cNvSpPr>
            <a:spLocks noGrp="1"/>
          </p:cNvSpPr>
          <p:nvPr>
            <p:ph idx="1"/>
          </p:nvPr>
        </p:nvSpPr>
        <p:spPr>
          <a:xfrm>
            <a:off x="395521" y="1672185"/>
            <a:ext cx="11123857" cy="4351338"/>
          </a:xfrm>
        </p:spPr>
        <p:txBody>
          <a:bodyPr>
            <a:normAutofit fontScale="85000" lnSpcReduction="10000"/>
          </a:bodyPr>
          <a:lstStyle/>
          <a:p>
            <a:pPr lvl="0">
              <a:lnSpc>
                <a:spcPct val="110000"/>
              </a:lnSpc>
              <a:buFont typeface="Arial" panose="020B0604020202020204" pitchFamily="34" charset="0"/>
              <a:buChar char="•"/>
            </a:pPr>
            <a:r>
              <a:rPr lang="en-GB" dirty="0"/>
              <a:t>quadrivalent influenza vaccine high dose (QIV-HD) was first licenced in the US in 2009 and was licensed in the UK in January 2019 </a:t>
            </a:r>
          </a:p>
          <a:p>
            <a:pPr>
              <a:lnSpc>
                <a:spcPct val="110000"/>
              </a:lnSpc>
              <a:buFont typeface="Arial" panose="020B0604020202020204" pitchFamily="34" charset="0"/>
              <a:buChar char="•"/>
            </a:pPr>
            <a:r>
              <a:rPr lang="en-GB" dirty="0"/>
              <a:t>QIV-HD is a quadrivalent inactivated flu vaccine containing 2 subtypes of Influenza A and both B lineages</a:t>
            </a:r>
          </a:p>
          <a:p>
            <a:pPr>
              <a:lnSpc>
                <a:spcPct val="110000"/>
              </a:lnSpc>
              <a:buFont typeface="Arial" panose="020B0604020202020204" pitchFamily="34" charset="0"/>
              <a:buChar char="•"/>
            </a:pPr>
            <a:r>
              <a:rPr lang="en-GB" dirty="0"/>
              <a:t>QIV-HD contains 4 times the amount of antigen contained in standard-dose inactivated influenza vaccines. The additional antigen content is intended to enhance the immune response to counter the effect of </a:t>
            </a:r>
            <a:r>
              <a:rPr lang="en-GB" b="1" dirty="0"/>
              <a:t>immunosenescence </a:t>
            </a:r>
            <a:r>
              <a:rPr lang="en-GB" dirty="0"/>
              <a:t>in those aged 65 and over</a:t>
            </a:r>
          </a:p>
          <a:p>
            <a:pPr>
              <a:lnSpc>
                <a:spcPct val="110000"/>
              </a:lnSpc>
              <a:buFont typeface="Arial" panose="020B0604020202020204" pitchFamily="34" charset="0"/>
              <a:buChar char="•"/>
            </a:pPr>
            <a:r>
              <a:rPr lang="en-GB" dirty="0"/>
              <a:t>QIV-HD has been proven to be safe and effective</a:t>
            </a:r>
          </a:p>
          <a:p>
            <a:pPr>
              <a:lnSpc>
                <a:spcPct val="110000"/>
              </a:lnSpc>
              <a:buFont typeface="Arial" panose="020B0604020202020204" pitchFamily="34" charset="0"/>
              <a:buChar char="•"/>
            </a:pPr>
            <a:r>
              <a:rPr lang="en-GB" dirty="0"/>
              <a:t>QIV-HD is made using an egg-based manufacturing process</a:t>
            </a:r>
          </a:p>
          <a:p>
            <a:pPr marL="0" indent="0">
              <a:buNone/>
            </a:pPr>
            <a:endParaRPr lang="en-GB" sz="1100" dirty="0"/>
          </a:p>
          <a:p>
            <a:pPr marL="0" indent="0" algn="ctr">
              <a:buNone/>
            </a:pPr>
            <a:r>
              <a:rPr lang="en-GB" b="1" dirty="0"/>
              <a:t>High dose trivalent influenza vaccine is not available in the UK market for the 2022 to 2023 flu season</a:t>
            </a:r>
          </a:p>
        </p:txBody>
      </p:sp>
      <p:sp>
        <p:nvSpPr>
          <p:cNvPr id="7" name="Slide Number Placeholder 6">
            <a:extLst>
              <a:ext uri="{FF2B5EF4-FFF2-40B4-BE49-F238E27FC236}">
                <a16:creationId xmlns:a16="http://schemas.microsoft.com/office/drawing/2014/main" id="{E356FFB6-1A32-4D7C-A18E-2372B930F138}"/>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
        <p:nvSpPr>
          <p:cNvPr id="9" name="Footer Placeholder 8">
            <a:extLst>
              <a:ext uri="{FF2B5EF4-FFF2-40B4-BE49-F238E27FC236}">
                <a16:creationId xmlns:a16="http://schemas.microsoft.com/office/drawing/2014/main" id="{E956E960-B560-43FE-BA55-49E94AA533BC}"/>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907899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6EC6-6EB8-4348-B030-AF34C96D35E3}"/>
              </a:ext>
            </a:extLst>
          </p:cNvPr>
          <p:cNvSpPr>
            <a:spLocks noGrp="1"/>
          </p:cNvSpPr>
          <p:nvPr>
            <p:ph type="title"/>
          </p:nvPr>
        </p:nvSpPr>
        <p:spPr/>
        <p:txBody>
          <a:bodyPr>
            <a:normAutofit fontScale="90000"/>
          </a:bodyPr>
          <a:lstStyle/>
          <a:p>
            <a:r>
              <a:rPr lang="en-GB" sz="4000" dirty="0"/>
              <a:t>Inactivated influenza vaccine for children who cannot receive LAIV</a:t>
            </a:r>
            <a:endParaRPr lang="en-GB" dirty="0"/>
          </a:p>
        </p:txBody>
      </p:sp>
      <p:sp>
        <p:nvSpPr>
          <p:cNvPr id="3" name="Content Placeholder 2">
            <a:extLst>
              <a:ext uri="{FF2B5EF4-FFF2-40B4-BE49-F238E27FC236}">
                <a16:creationId xmlns:a16="http://schemas.microsoft.com/office/drawing/2014/main" id="{8326A23B-172B-4C1B-9939-2EC01BB2050A}"/>
              </a:ext>
            </a:extLst>
          </p:cNvPr>
          <p:cNvSpPr>
            <a:spLocks noGrp="1"/>
          </p:cNvSpPr>
          <p:nvPr>
            <p:ph idx="1"/>
          </p:nvPr>
        </p:nvSpPr>
        <p:spPr/>
        <p:txBody>
          <a:bodyPr>
            <a:normAutofit/>
          </a:bodyPr>
          <a:lstStyle/>
          <a:p>
            <a:pPr marL="285750" indent="-285750">
              <a:buFont typeface="Arial" panose="020B0604020202020204" pitchFamily="34" charset="0"/>
              <a:buChar char="•"/>
            </a:pPr>
            <a:r>
              <a:rPr lang="en-GB" dirty="0"/>
              <a:t>children in at-risk groups for whom LAIV is unsuitable, and healthy children whose parents object to LAIV on the grounds of its porcine gelatine content, should be offered QIVc </a:t>
            </a:r>
            <a:r>
              <a:rPr lang="en-GB" b="1" dirty="0"/>
              <a:t>if aged 2 years to less than 18 years</a:t>
            </a:r>
          </a:p>
          <a:p>
            <a:pPr marL="285750" indent="-285750">
              <a:buFont typeface="Arial" panose="020B0604020202020204" pitchFamily="34" charset="0"/>
              <a:buChar char="•"/>
            </a:pPr>
            <a:r>
              <a:rPr lang="en-GB" dirty="0"/>
              <a:t>where QIVc vaccine is unavailable, QIVe could be offered (unless contraindicated) but QIVe has not been procured by UKHSA for this age group</a:t>
            </a:r>
          </a:p>
          <a:p>
            <a:pPr>
              <a:buFont typeface="Arial" panose="020B0604020202020204" pitchFamily="34" charset="0"/>
              <a:buChar char="•"/>
            </a:pPr>
            <a:r>
              <a:rPr lang="en-GB" dirty="0"/>
              <a:t>if the inactivated vaccine (QIVc) supplied by UKHSA is not used, please be aware that not all inactivated flu vaccines are licensed for children and some contain too much ovalbumin for egg allergic children</a:t>
            </a:r>
          </a:p>
          <a:p>
            <a:pPr marL="285750" indent="-285750">
              <a:buFont typeface="Arial" panose="020B0604020202020204" pitchFamily="34" charset="0"/>
              <a:buChar char="•"/>
            </a:pPr>
            <a:r>
              <a:rPr lang="en-GB" dirty="0"/>
              <a:t>always check SmPC for vaccine suitability before administration</a:t>
            </a:r>
          </a:p>
          <a:p>
            <a:pPr marL="0" indent="0">
              <a:buNone/>
            </a:pPr>
            <a:endParaRPr lang="en-GB" dirty="0"/>
          </a:p>
        </p:txBody>
      </p:sp>
      <p:sp>
        <p:nvSpPr>
          <p:cNvPr id="7" name="Slide Number Placeholder 6">
            <a:extLst>
              <a:ext uri="{FF2B5EF4-FFF2-40B4-BE49-F238E27FC236}">
                <a16:creationId xmlns:a16="http://schemas.microsoft.com/office/drawing/2014/main" id="{2C216048-9001-49EE-B116-95B54492821C}"/>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
        <p:nvSpPr>
          <p:cNvPr id="9" name="Footer Placeholder 8">
            <a:extLst>
              <a:ext uri="{FF2B5EF4-FFF2-40B4-BE49-F238E27FC236}">
                <a16:creationId xmlns:a16="http://schemas.microsoft.com/office/drawing/2014/main" id="{C67E83FA-90D4-40EF-964D-B50E86B81453}"/>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78025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67B2-A55E-4078-A8FE-94971C11FEC6}"/>
              </a:ext>
            </a:extLst>
          </p:cNvPr>
          <p:cNvSpPr>
            <a:spLocks noGrp="1"/>
          </p:cNvSpPr>
          <p:nvPr>
            <p:ph type="title"/>
          </p:nvPr>
        </p:nvSpPr>
        <p:spPr>
          <a:xfrm>
            <a:off x="367530" y="347370"/>
            <a:ext cx="10515600" cy="706992"/>
          </a:xfrm>
        </p:spPr>
        <p:txBody>
          <a:bodyPr/>
          <a:lstStyle/>
          <a:p>
            <a:r>
              <a:rPr lang="en-GB" dirty="0"/>
              <a:t>Live attenuated influenza vaccine (LAIV)</a:t>
            </a:r>
          </a:p>
        </p:txBody>
      </p:sp>
      <p:sp>
        <p:nvSpPr>
          <p:cNvPr id="3" name="Content Placeholder 2">
            <a:extLst>
              <a:ext uri="{FF2B5EF4-FFF2-40B4-BE49-F238E27FC236}">
                <a16:creationId xmlns:a16="http://schemas.microsoft.com/office/drawing/2014/main" id="{A324D239-9C68-456B-AA26-7FC2A8594B0F}"/>
              </a:ext>
            </a:extLst>
          </p:cNvPr>
          <p:cNvSpPr>
            <a:spLocks noGrp="1"/>
          </p:cNvSpPr>
          <p:nvPr>
            <p:ph idx="1"/>
          </p:nvPr>
        </p:nvSpPr>
        <p:spPr/>
        <p:txBody>
          <a:bodyPr>
            <a:normAutofit fontScale="92500" lnSpcReduction="10000"/>
          </a:bodyPr>
          <a:lstStyle/>
          <a:p>
            <a:pPr>
              <a:buFont typeface="Arial" pitchFamily="34" charset="0"/>
              <a:buChar char="•"/>
            </a:pPr>
            <a:r>
              <a:rPr lang="en-US" sz="2400" dirty="0"/>
              <a:t>a live attenuated </a:t>
            </a:r>
            <a:r>
              <a:rPr lang="en-GB" sz="2400" dirty="0"/>
              <a:t>(weakened)</a:t>
            </a:r>
            <a:r>
              <a:rPr lang="en-US" sz="2400" dirty="0"/>
              <a:t> influenza vaccine (LAIV) given intranasally is the recommended vaccine for the childhood flu programme</a:t>
            </a:r>
          </a:p>
          <a:p>
            <a:pPr>
              <a:buFont typeface="Arial" pitchFamily="34" charset="0"/>
              <a:buChar char="•"/>
            </a:pPr>
            <a:r>
              <a:rPr lang="en-US" sz="2400" dirty="0"/>
              <a:t>LAIV has been shown to be more effective in children compared with inactivated influenza vaccines</a:t>
            </a:r>
          </a:p>
          <a:p>
            <a:pPr>
              <a:buFont typeface="Arial" pitchFamily="34" charset="0"/>
              <a:buChar char="•"/>
            </a:pPr>
            <a:r>
              <a:rPr lang="en-US" sz="2400" dirty="0"/>
              <a:t>it may offer some protection against strains not contained in the vaccine as well as to those that are </a:t>
            </a:r>
            <a:r>
              <a:rPr lang="en-US" sz="2400" dirty="0">
                <a:solidFill>
                  <a:srgbClr val="000000"/>
                </a:solidFill>
              </a:rPr>
              <a:t>and has the </a:t>
            </a:r>
            <a:r>
              <a:rPr lang="en-GB" sz="2400" dirty="0">
                <a:solidFill>
                  <a:srgbClr val="000000"/>
                </a:solidFill>
              </a:rPr>
              <a:t>potential to offer better protection against virus strains that have undergone antigenic drift</a:t>
            </a:r>
            <a:endParaRPr lang="en-US" sz="2400" dirty="0"/>
          </a:p>
          <a:p>
            <a:pPr>
              <a:buFont typeface="Arial" pitchFamily="34" charset="0"/>
              <a:buChar char="•"/>
            </a:pPr>
            <a:r>
              <a:rPr lang="en-US" sz="2400" dirty="0"/>
              <a:t>since this vaccine is comprised of weakened whole live virus, it replicates natural infection which induces better immune memory (thereby offering better long-term protection to children than from the inactivated vaccines)</a:t>
            </a:r>
          </a:p>
          <a:p>
            <a:pPr>
              <a:buFont typeface="Arial" pitchFamily="34" charset="0"/>
              <a:buChar char="•"/>
            </a:pPr>
            <a:r>
              <a:rPr lang="en-GB" sz="2400" dirty="0"/>
              <a:t>in addition to being attenuated, the live viruses in LAIV have been adapted to cold so that they cannot replicate efficiently at body temperature</a:t>
            </a:r>
            <a:endParaRPr lang="en-US" sz="2400" dirty="0"/>
          </a:p>
          <a:p>
            <a:pPr>
              <a:buFont typeface="Arial" pitchFamily="34" charset="0"/>
              <a:buChar char="•"/>
            </a:pPr>
            <a:r>
              <a:rPr lang="en-US" sz="2400" dirty="0"/>
              <a:t>LAIV has a good safety profile in children aged 2 years and older</a:t>
            </a:r>
            <a:endParaRPr lang="en-GB" sz="2400" dirty="0"/>
          </a:p>
          <a:p>
            <a:endParaRPr lang="en-GB" dirty="0"/>
          </a:p>
        </p:txBody>
      </p:sp>
      <p:sp>
        <p:nvSpPr>
          <p:cNvPr id="7" name="Slide Number Placeholder 6">
            <a:extLst>
              <a:ext uri="{FF2B5EF4-FFF2-40B4-BE49-F238E27FC236}">
                <a16:creationId xmlns:a16="http://schemas.microsoft.com/office/drawing/2014/main" id="{2DDF20E6-2876-4A20-AA57-F044846CDF81}"/>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
        <p:nvSpPr>
          <p:cNvPr id="9" name="Footer Placeholder 8">
            <a:extLst>
              <a:ext uri="{FF2B5EF4-FFF2-40B4-BE49-F238E27FC236}">
                <a16:creationId xmlns:a16="http://schemas.microsoft.com/office/drawing/2014/main" id="{D474802F-E65C-44BB-83CC-376D99500080}"/>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095465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77BE-77C6-46D1-B994-A3B8ACB9C237}"/>
              </a:ext>
            </a:extLst>
          </p:cNvPr>
          <p:cNvSpPr>
            <a:spLocks noGrp="1"/>
          </p:cNvSpPr>
          <p:nvPr>
            <p:ph type="title"/>
          </p:nvPr>
        </p:nvSpPr>
        <p:spPr>
          <a:xfrm>
            <a:off x="404853" y="347370"/>
            <a:ext cx="9849492" cy="716323"/>
          </a:xfrm>
        </p:spPr>
        <p:txBody>
          <a:bodyPr/>
          <a:lstStyle/>
          <a:p>
            <a:r>
              <a:rPr lang="en-GB" sz="4000" dirty="0">
                <a:latin typeface="Arial" charset="0"/>
                <a:ea typeface="ヒラギノ角ゴ Pro W3" charset="-128"/>
                <a:cs typeface="ヒラギノ角ゴ Pro W3" charset="-128"/>
              </a:rPr>
              <a:t>The LAIV used in the UK is Fluenz Tetra</a:t>
            </a:r>
            <a:endParaRPr lang="en-GB" dirty="0"/>
          </a:p>
        </p:txBody>
      </p:sp>
      <p:sp>
        <p:nvSpPr>
          <p:cNvPr id="3" name="Content Placeholder 2">
            <a:extLst>
              <a:ext uri="{FF2B5EF4-FFF2-40B4-BE49-F238E27FC236}">
                <a16:creationId xmlns:a16="http://schemas.microsoft.com/office/drawing/2014/main" id="{4C2F139A-6339-4E4B-805C-424ED1F76055}"/>
              </a:ext>
            </a:extLst>
          </p:cNvPr>
          <p:cNvSpPr>
            <a:spLocks noGrp="1"/>
          </p:cNvSpPr>
          <p:nvPr>
            <p:ph idx="1"/>
          </p:nvPr>
        </p:nvSpPr>
        <p:spPr>
          <a:xfrm>
            <a:off x="330205" y="1586204"/>
            <a:ext cx="11123857" cy="4539960"/>
          </a:xfrm>
        </p:spPr>
        <p:txBody>
          <a:bodyPr/>
          <a:lstStyle/>
          <a:p>
            <a:pPr marL="447675" lvl="1" indent="-269875">
              <a:lnSpc>
                <a:spcPct val="90000"/>
              </a:lnSpc>
              <a:spcBef>
                <a:spcPct val="0"/>
              </a:spcBef>
              <a:buFont typeface="Arial" charset="0"/>
              <a:buChar char="•"/>
            </a:pPr>
            <a:r>
              <a:rPr lang="en-GB" sz="2000">
                <a:latin typeface="Arial" charset="0"/>
              </a:rPr>
              <a:t>licensed </a:t>
            </a:r>
            <a:r>
              <a:rPr lang="en-GB" sz="2000" dirty="0">
                <a:latin typeface="Arial" charset="0"/>
              </a:rPr>
              <a:t>from 24 months to less than 18 years of age</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nasal spray (suspension) in a prefilled nasal applicator</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the suspension is colourless to pale yellow, clear to opalescent. Small white particles may be present</a:t>
            </a:r>
          </a:p>
          <a:p>
            <a:pPr marL="177800" lvl="1" indent="0">
              <a:lnSpc>
                <a:spcPct val="90000"/>
              </a:lnSpc>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supplied in a pack containing 10 doses (single use prefilled nasal applicators)</a:t>
            </a: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ready to use (n</a:t>
            </a:r>
            <a:r>
              <a:rPr lang="en-GB" sz="2000" dirty="0"/>
              <a:t>o reconstitution or dilution required)</a:t>
            </a:r>
            <a:endParaRPr lang="en-GB" sz="2000" dirty="0">
              <a:latin typeface="Arial" charset="0"/>
            </a:endParaRP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each applicator contains 0.2ml </a:t>
            </a:r>
            <a:r>
              <a:rPr lang="en-GB" sz="2000" dirty="0"/>
              <a:t>(administered as 0.1ml per nostril)</a:t>
            </a:r>
            <a:endParaRPr lang="en-GB" sz="2000" dirty="0">
              <a:latin typeface="Arial" charset="0"/>
            </a:endParaRPr>
          </a:p>
          <a:p>
            <a:endParaRPr lang="en-GB" dirty="0"/>
          </a:p>
        </p:txBody>
      </p:sp>
      <p:pic>
        <p:nvPicPr>
          <p:cNvPr id="6" name="Picture 5">
            <a:extLst>
              <a:ext uri="{FF2B5EF4-FFF2-40B4-BE49-F238E27FC236}">
                <a16:creationId xmlns:a16="http://schemas.microsoft.com/office/drawing/2014/main" id="{9E95EDD3-9319-4816-9D9F-CE21BC557B27}"/>
              </a:ext>
            </a:extLst>
          </p:cNvPr>
          <p:cNvPicPr>
            <a:picLocks noChangeAspect="1"/>
          </p:cNvPicPr>
          <p:nvPr/>
        </p:nvPicPr>
        <p:blipFill>
          <a:blip r:embed="rId2"/>
          <a:stretch>
            <a:fillRect/>
          </a:stretch>
        </p:blipFill>
        <p:spPr>
          <a:xfrm>
            <a:off x="1928225" y="5312203"/>
            <a:ext cx="2447751" cy="466467"/>
          </a:xfrm>
          <a:prstGeom prst="rect">
            <a:avLst/>
          </a:prstGeom>
        </p:spPr>
      </p:pic>
      <p:pic>
        <p:nvPicPr>
          <p:cNvPr id="7" name="Picture 2">
            <a:extLst>
              <a:ext uri="{FF2B5EF4-FFF2-40B4-BE49-F238E27FC236}">
                <a16:creationId xmlns:a16="http://schemas.microsoft.com/office/drawing/2014/main" id="{1D3E4E99-DC48-4EF1-BD65-622946119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873" y="5048687"/>
            <a:ext cx="3672406" cy="11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a:extLst>
              <a:ext uri="{FF2B5EF4-FFF2-40B4-BE49-F238E27FC236}">
                <a16:creationId xmlns:a16="http://schemas.microsoft.com/office/drawing/2014/main" id="{4881DEA2-F5A5-4C23-8C60-4B735FBF40FD}"/>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
        <p:nvSpPr>
          <p:cNvPr id="11" name="Footer Placeholder 10">
            <a:extLst>
              <a:ext uri="{FF2B5EF4-FFF2-40B4-BE49-F238E27FC236}">
                <a16:creationId xmlns:a16="http://schemas.microsoft.com/office/drawing/2014/main" id="{86756675-2C96-40ED-BD1C-E14D431C5550}"/>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972549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96BD-C97C-4CA2-BC3B-61AD170E2671}"/>
              </a:ext>
            </a:extLst>
          </p:cNvPr>
          <p:cNvSpPr>
            <a:spLocks noGrp="1"/>
          </p:cNvSpPr>
          <p:nvPr>
            <p:ph type="title"/>
          </p:nvPr>
        </p:nvSpPr>
        <p:spPr>
          <a:xfrm>
            <a:off x="647450" y="356702"/>
            <a:ext cx="3803255" cy="725653"/>
          </a:xfrm>
        </p:spPr>
        <p:txBody>
          <a:bodyPr/>
          <a:lstStyle/>
          <a:p>
            <a:r>
              <a:rPr lang="en-GB" dirty="0"/>
              <a:t>Porcine gelatine</a:t>
            </a:r>
          </a:p>
        </p:txBody>
      </p:sp>
      <p:sp>
        <p:nvSpPr>
          <p:cNvPr id="3" name="Content Placeholder 2">
            <a:extLst>
              <a:ext uri="{FF2B5EF4-FFF2-40B4-BE49-F238E27FC236}">
                <a16:creationId xmlns:a16="http://schemas.microsoft.com/office/drawing/2014/main" id="{D3D1E900-247A-42B3-8DF0-4C458E980632}"/>
              </a:ext>
            </a:extLst>
          </p:cNvPr>
          <p:cNvSpPr>
            <a:spLocks noGrp="1"/>
          </p:cNvSpPr>
          <p:nvPr>
            <p:ph idx="1"/>
          </p:nvPr>
        </p:nvSpPr>
        <p:spPr>
          <a:xfrm>
            <a:off x="675442" y="1616200"/>
            <a:ext cx="10913179" cy="4351338"/>
          </a:xfrm>
        </p:spPr>
        <p:txBody>
          <a:bodyPr>
            <a:normAutofit fontScale="92500" lnSpcReduction="10000"/>
          </a:bodyPr>
          <a:lstStyle/>
          <a:p>
            <a:pPr>
              <a:lnSpc>
                <a:spcPct val="110000"/>
              </a:lnSpc>
              <a:buFont typeface="Arial" panose="020B0604020202020204" pitchFamily="34" charset="0"/>
              <a:buChar char="•"/>
            </a:pPr>
            <a:r>
              <a:rPr lang="en-GB" sz="2400" dirty="0"/>
              <a:t>the LAIV contains a highly purified form of gelatine derived from pigs</a:t>
            </a:r>
          </a:p>
          <a:p>
            <a:pPr>
              <a:lnSpc>
                <a:spcPct val="110000"/>
              </a:lnSpc>
              <a:buFont typeface="Arial" panose="020B0604020202020204" pitchFamily="34" charset="0"/>
              <a:buChar char="•"/>
            </a:pPr>
            <a:r>
              <a:rPr lang="en-GB" sz="2400" dirty="0"/>
              <a:t>gelatine is used in LAIV as a stabiliser - it protects the live viruses from the effects of temperature</a:t>
            </a:r>
          </a:p>
          <a:p>
            <a:pPr>
              <a:lnSpc>
                <a:spcPct val="110000"/>
              </a:lnSpc>
              <a:buFont typeface="Arial" panose="020B0604020202020204" pitchFamily="34" charset="0"/>
              <a:buChar char="•"/>
            </a:pPr>
            <a:r>
              <a:rPr lang="en-GB" sz="2400" dirty="0"/>
              <a:t>gelatine is commonly used in a range of pharmaceutical products, including many capsules and some vaccines</a:t>
            </a:r>
          </a:p>
          <a:p>
            <a:pPr>
              <a:lnSpc>
                <a:spcPct val="110000"/>
              </a:lnSpc>
              <a:buFont typeface="Arial" panose="020B0604020202020204" pitchFamily="34" charset="0"/>
              <a:buChar char="•"/>
            </a:pPr>
            <a:r>
              <a:rPr lang="en-GB" sz="2400" dirty="0"/>
              <a:t>there is no other live attenuated flu vaccine available that does not contain porcine gelatine. The manufacturer of LAIV (Fluenz</a:t>
            </a:r>
            <a:r>
              <a:rPr lang="en-GB" sz="2400" dirty="0">
                <a:solidFill>
                  <a:prstClr val="black"/>
                </a:solidFill>
              </a:rPr>
              <a:t> Tetra</a:t>
            </a:r>
            <a:r>
              <a:rPr lang="en-GB" sz="2400" dirty="0"/>
              <a:t>) tested 40 potential stabilisers – gelatine was chosen because without it, stability was significantly reduced  </a:t>
            </a:r>
          </a:p>
          <a:p>
            <a:pPr>
              <a:lnSpc>
                <a:spcPct val="110000"/>
              </a:lnSpc>
              <a:buFont typeface="Arial" panose="020B0604020202020204" pitchFamily="34" charset="0"/>
              <a:buChar char="•"/>
            </a:pPr>
            <a:r>
              <a:rPr lang="en-GB" dirty="0"/>
              <a:t>for eligible </a:t>
            </a:r>
            <a:r>
              <a:rPr lang="en-GB" sz="2400" dirty="0"/>
              <a:t>children whose parents refuse LAIV due to the porcine gelatine content, </a:t>
            </a:r>
            <a:r>
              <a:rPr lang="en-GB" dirty="0"/>
              <a:t>the injectable cell-based Quadrivalent Influenza Vaccine (QIVc)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will be centrally supplied for these children and should</a:t>
            </a:r>
            <a:r>
              <a:rPr lang="en-GB" dirty="0"/>
              <a:t> be ordered from ImmForm</a:t>
            </a:r>
            <a:endParaRPr lang="en-GB" sz="2400" dirty="0"/>
          </a:p>
          <a:p>
            <a:pPr>
              <a:lnSpc>
                <a:spcPct val="110000"/>
              </a:lnSpc>
            </a:pPr>
            <a:endParaRPr lang="en-GB" dirty="0"/>
          </a:p>
        </p:txBody>
      </p:sp>
      <p:sp>
        <p:nvSpPr>
          <p:cNvPr id="7" name="Slide Number Placeholder 6">
            <a:extLst>
              <a:ext uri="{FF2B5EF4-FFF2-40B4-BE49-F238E27FC236}">
                <a16:creationId xmlns:a16="http://schemas.microsoft.com/office/drawing/2014/main" id="{9E67FC36-0BCD-4C7C-981D-DD26D771F092}"/>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
        <p:nvSpPr>
          <p:cNvPr id="9" name="Footer Placeholder 8">
            <a:extLst>
              <a:ext uri="{FF2B5EF4-FFF2-40B4-BE49-F238E27FC236}">
                <a16:creationId xmlns:a16="http://schemas.microsoft.com/office/drawing/2014/main" id="{B273291F-1EF8-43B2-8168-E37A473FC52C}"/>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160346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42C6-D08C-48E5-AD22-1D39CDC82D13}"/>
              </a:ext>
            </a:extLst>
          </p:cNvPr>
          <p:cNvSpPr>
            <a:spLocks noGrp="1"/>
          </p:cNvSpPr>
          <p:nvPr>
            <p:ph type="title"/>
          </p:nvPr>
        </p:nvSpPr>
        <p:spPr/>
        <p:txBody>
          <a:bodyPr>
            <a:normAutofit fontScale="90000"/>
          </a:bodyPr>
          <a:lstStyle/>
          <a:p>
            <a:r>
              <a:rPr lang="en-GB" sz="4000" dirty="0">
                <a:latin typeface="Arial" charset="0"/>
                <a:ea typeface="ヒラギノ角ゴ Pro W3" charset="-128"/>
                <a:cs typeface="ヒラギノ角ゴ Pro W3" charset="-128"/>
              </a:rPr>
              <a:t>2022 to 2023 flu vaccine recommendations for those aged </a:t>
            </a:r>
            <a:r>
              <a:rPr lang="en-GB" sz="4000" u="sng" dirty="0">
                <a:latin typeface="Arial" charset="0"/>
                <a:ea typeface="ヒラギノ角ゴ Pro W3" charset="-128"/>
                <a:cs typeface="ヒラギノ角ゴ Pro W3" charset="-128"/>
              </a:rPr>
              <a:t>65 years and over</a:t>
            </a:r>
            <a:endParaRPr lang="en-GB" dirty="0"/>
          </a:p>
        </p:txBody>
      </p:sp>
      <p:sp>
        <p:nvSpPr>
          <p:cNvPr id="3" name="Content Placeholder 2">
            <a:extLst>
              <a:ext uri="{FF2B5EF4-FFF2-40B4-BE49-F238E27FC236}">
                <a16:creationId xmlns:a16="http://schemas.microsoft.com/office/drawing/2014/main" id="{35AB2E09-7010-42FD-810C-E69014E53064}"/>
              </a:ext>
            </a:extLst>
          </p:cNvPr>
          <p:cNvSpPr>
            <a:spLocks noGrp="1"/>
          </p:cNvSpPr>
          <p:nvPr>
            <p:ph idx="1"/>
          </p:nvPr>
        </p:nvSpPr>
        <p:spPr/>
        <p:txBody>
          <a:bodyPr>
            <a:normAutofit/>
          </a:bodyPr>
          <a:lstStyle/>
          <a:p>
            <a:pPr marL="0" indent="0">
              <a:lnSpc>
                <a:spcPct val="110000"/>
              </a:lnSpc>
              <a:buNone/>
            </a:pPr>
            <a:r>
              <a:rPr lang="en-GB" sz="2000" dirty="0">
                <a:latin typeface="Arial" charset="0"/>
                <a:ea typeface="ヒラギノ角ゴ Pro W3" charset="-128"/>
              </a:rPr>
              <a:t>For those aged 65 years and over in the 2022 to 2023 flu season, and those aged 64 years who will become 65 before 31 March 2023, JCVI advises the use of the following inactivated vaccines:</a:t>
            </a:r>
          </a:p>
          <a:p>
            <a:pPr lvl="1">
              <a:lnSpc>
                <a:spcPct val="110000"/>
              </a:lnSpc>
            </a:pPr>
            <a:r>
              <a:rPr lang="en-GB" sz="2000" dirty="0">
                <a:latin typeface="Arial" charset="0"/>
                <a:ea typeface="ヒラギノ角ゴ Pro W3" charset="-128"/>
              </a:rPr>
              <a:t>adjuvanted quadrivalent influenza vaccine (</a:t>
            </a:r>
            <a:r>
              <a:rPr lang="en-GB" sz="2000" b="1" dirty="0">
                <a:latin typeface="Arial" charset="0"/>
                <a:ea typeface="ヒラギノ角ゴ Pro W3" charset="-128"/>
              </a:rPr>
              <a:t>aQIV</a:t>
            </a:r>
            <a:r>
              <a:rPr lang="en-GB" sz="2000" dirty="0">
                <a:latin typeface="Arial" charset="0"/>
                <a:ea typeface="ヒラギノ角ゴ Pro W3" charset="-128"/>
              </a:rPr>
              <a:t>)*</a:t>
            </a:r>
          </a:p>
          <a:p>
            <a:pPr lvl="1">
              <a:lnSpc>
                <a:spcPct val="110000"/>
              </a:lnSpc>
            </a:pPr>
            <a:r>
              <a:rPr lang="en-GB" sz="2000" dirty="0">
                <a:latin typeface="Arial" charset="0"/>
                <a:ea typeface="ヒラギノ角ゴ Pro W3" charset="-128"/>
              </a:rPr>
              <a:t>quadrivalent recombinant influenza vaccine (</a:t>
            </a:r>
            <a:r>
              <a:rPr lang="en-GB" sz="2000" b="1" dirty="0">
                <a:latin typeface="Arial" charset="0"/>
                <a:ea typeface="ヒラギノ角ゴ Pro W3" charset="-128"/>
              </a:rPr>
              <a:t>QIVr</a:t>
            </a:r>
            <a:r>
              <a:rPr lang="en-GB" sz="2000" dirty="0">
                <a:latin typeface="Arial" charset="0"/>
                <a:ea typeface="ヒラギノ角ゴ Pro W3" charset="-128"/>
              </a:rPr>
              <a:t>)</a:t>
            </a:r>
          </a:p>
          <a:p>
            <a:pPr lvl="1">
              <a:lnSpc>
                <a:spcPct val="110000"/>
              </a:lnSpc>
            </a:pPr>
            <a:r>
              <a:rPr lang="en-GB" sz="2000" dirty="0">
                <a:latin typeface="Arial" charset="0"/>
                <a:ea typeface="ヒラギノ角ゴ Pro W3" charset="-128"/>
              </a:rPr>
              <a:t>or, if aQIV and QIVr are not available, cell-based quadrivalent influenza vaccine (QIVc) </a:t>
            </a:r>
          </a:p>
          <a:p>
            <a:pPr marL="0" indent="0">
              <a:lnSpc>
                <a:spcPct val="110000"/>
              </a:lnSpc>
              <a:buNone/>
            </a:pPr>
            <a:r>
              <a:rPr lang="en-GB" sz="2000">
                <a:latin typeface="Arial" charset="0"/>
                <a:ea typeface="ヒラギノ角ゴ Pro W3" charset="-128"/>
              </a:rPr>
              <a: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aQIV may be offered ‘off-label’ to those who become 65 years of age before 31 March 2023</a:t>
            </a:r>
          </a:p>
          <a:p>
            <a:pPr>
              <a:lnSpc>
                <a:spcPct val="110000"/>
              </a:lnSpc>
            </a:pPr>
            <a:r>
              <a:rPr lang="en-GB" sz="2000" dirty="0">
                <a:latin typeface="Arial" charset="0"/>
                <a:ea typeface="ヒラギノ角ゴ Pro W3" charset="-128"/>
              </a:rPr>
              <a:t>the JCVI have advised that aQIV and QIVr are considered equally suitable for use in 2022 to 2023 and that they should be considered as equivalent</a:t>
            </a:r>
          </a:p>
          <a:p>
            <a:pPr>
              <a:lnSpc>
                <a:spcPct val="110000"/>
              </a:lnSpc>
            </a:pPr>
            <a:r>
              <a:rPr lang="en-GB" sz="2000" dirty="0">
                <a:latin typeface="Arial" charset="0"/>
                <a:ea typeface="ヒラギノ角ゴ Pro W3" charset="-128"/>
              </a:rPr>
              <a:t>if aQIV and QIVr are not available, QIVc is considered to be an acceptable alternative for use in this age group and preferable to standard egg culture influenza vaccines (QIVe)</a:t>
            </a:r>
          </a:p>
        </p:txBody>
      </p:sp>
      <p:sp>
        <p:nvSpPr>
          <p:cNvPr id="7" name="Slide Number Placeholder 6">
            <a:extLst>
              <a:ext uri="{FF2B5EF4-FFF2-40B4-BE49-F238E27FC236}">
                <a16:creationId xmlns:a16="http://schemas.microsoft.com/office/drawing/2014/main" id="{D666FE21-0938-4E2A-97A4-30D88E827B1B}"/>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
        <p:nvSpPr>
          <p:cNvPr id="9" name="Footer Placeholder 8">
            <a:extLst>
              <a:ext uri="{FF2B5EF4-FFF2-40B4-BE49-F238E27FC236}">
                <a16:creationId xmlns:a16="http://schemas.microsoft.com/office/drawing/2014/main" id="{F83E56A4-6206-4493-BBE9-A73EA8C42D28}"/>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245682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36C4-7F04-4466-AE5D-2F113E0943F4}"/>
              </a:ext>
            </a:extLst>
          </p:cNvPr>
          <p:cNvSpPr>
            <a:spLocks noGrp="1"/>
          </p:cNvSpPr>
          <p:nvPr>
            <p:ph type="title"/>
          </p:nvPr>
        </p:nvSpPr>
        <p:spPr/>
        <p:txBody>
          <a:bodyPr>
            <a:normAutofit fontScale="90000"/>
          </a:bodyPr>
          <a:lstStyle/>
          <a:p>
            <a:r>
              <a:rPr lang="en-GB" dirty="0"/>
              <a:t>At-risk adults aged under 65 years and pregnant women </a:t>
            </a:r>
          </a:p>
        </p:txBody>
      </p:sp>
      <p:sp>
        <p:nvSpPr>
          <p:cNvPr id="3" name="Content Placeholder 2">
            <a:extLst>
              <a:ext uri="{FF2B5EF4-FFF2-40B4-BE49-F238E27FC236}">
                <a16:creationId xmlns:a16="http://schemas.microsoft.com/office/drawing/2014/main" id="{83684CAE-86CB-4FAA-A20E-2957310E9873}"/>
              </a:ext>
            </a:extLst>
          </p:cNvPr>
          <p:cNvSpPr>
            <a:spLocks noGrp="1"/>
          </p:cNvSpPr>
          <p:nvPr>
            <p:ph idx="1"/>
          </p:nvPr>
        </p:nvSpPr>
        <p:spPr/>
        <p:txBody>
          <a:bodyPr>
            <a:normAutofit fontScale="92500" lnSpcReduction="20000"/>
          </a:bodyPr>
          <a:lstStyle/>
          <a:p>
            <a:pPr>
              <a:lnSpc>
                <a:spcPct val="110000"/>
              </a:lnSpc>
            </a:pPr>
            <a:r>
              <a:rPr lang="en-GB" dirty="0"/>
              <a:t>at-risk adults, including pregnant women, aged 18 to less than 65 years old should be offered:</a:t>
            </a:r>
          </a:p>
          <a:p>
            <a:pPr lvl="1">
              <a:lnSpc>
                <a:spcPct val="110000"/>
              </a:lnSpc>
            </a:pPr>
            <a:r>
              <a:rPr lang="en-GB" dirty="0"/>
              <a:t>cell-based quadrivalent influenza vaccine </a:t>
            </a:r>
            <a:r>
              <a:rPr lang="en-GB" b="1" dirty="0"/>
              <a:t>(QIVc) </a:t>
            </a:r>
            <a:r>
              <a:rPr lang="en-GB" dirty="0"/>
              <a:t>or recombinant quadrivalent influenza vaccine </a:t>
            </a:r>
            <a:r>
              <a:rPr lang="en-GB" b="1" dirty="0"/>
              <a:t>(QIVr)</a:t>
            </a:r>
          </a:p>
          <a:p>
            <a:pPr lvl="1">
              <a:lnSpc>
                <a:spcPct val="110000"/>
              </a:lnSpc>
            </a:pPr>
            <a:r>
              <a:rPr lang="en-GB" dirty="0"/>
              <a:t>if QIVc or QIVr are not available, egg-grown quadrivalent influenza vaccine (QIVe) can be considered for use</a:t>
            </a:r>
          </a:p>
          <a:p>
            <a:pPr>
              <a:lnSpc>
                <a:spcPct val="110000"/>
              </a:lnSpc>
            </a:pPr>
            <a:r>
              <a:rPr lang="en-GB" dirty="0"/>
              <a:t>limited evidence shows there is a potential advantage to using cell-cultured flu vaccines compared with egg-cultured flu vaccines, due to the possible impact of ‘egg-adaption’ on vaccine effectiveness, particularly against A(H3N2) strains. </a:t>
            </a:r>
          </a:p>
          <a:p>
            <a:pPr>
              <a:lnSpc>
                <a:spcPct val="110000"/>
              </a:lnSpc>
            </a:pPr>
            <a:r>
              <a:rPr lang="en-GB" dirty="0"/>
              <a:t>JCVI consider there is good evidence that QIVr is more effective than QIVe in adults under 65 years of age and it is also not affected by egg adaption</a:t>
            </a:r>
          </a:p>
          <a:p>
            <a:pPr>
              <a:lnSpc>
                <a:spcPct val="110000"/>
              </a:lnSpc>
            </a:pPr>
            <a:r>
              <a:rPr lang="en-GB" dirty="0"/>
              <a:t>however, QIVe can also be given to this age group if QIVc or QIVr are not available</a:t>
            </a:r>
          </a:p>
        </p:txBody>
      </p:sp>
      <p:sp>
        <p:nvSpPr>
          <p:cNvPr id="7" name="Slide Number Placeholder 6">
            <a:extLst>
              <a:ext uri="{FF2B5EF4-FFF2-40B4-BE49-F238E27FC236}">
                <a16:creationId xmlns:a16="http://schemas.microsoft.com/office/drawing/2014/main" id="{DBCF26F3-2CA8-4F06-A610-FDFB6E149C6A}"/>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
        <p:nvSpPr>
          <p:cNvPr id="9" name="Footer Placeholder 8">
            <a:extLst>
              <a:ext uri="{FF2B5EF4-FFF2-40B4-BE49-F238E27FC236}">
                <a16:creationId xmlns:a16="http://schemas.microsoft.com/office/drawing/2014/main" id="{D852A4B0-BA5A-4025-BFA6-F0122F90B3A4}"/>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852894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42C6-D08C-48E5-AD22-1D39CDC82D13}"/>
              </a:ext>
            </a:extLst>
          </p:cNvPr>
          <p:cNvSpPr>
            <a:spLocks noGrp="1"/>
          </p:cNvSpPr>
          <p:nvPr>
            <p:ph type="title"/>
          </p:nvPr>
        </p:nvSpPr>
        <p:spPr/>
        <p:txBody>
          <a:bodyPr>
            <a:normAutofit fontScale="90000"/>
          </a:bodyPr>
          <a:lstStyle/>
          <a:p>
            <a:r>
              <a:rPr lang="en-GB" sz="4000" dirty="0">
                <a:latin typeface="Arial" charset="0"/>
                <a:ea typeface="ヒラギノ角ゴ Pro W3" charset="-128"/>
                <a:cs typeface="ヒラギノ角ゴ Pro W3" charset="-128"/>
              </a:rPr>
              <a:t>2022 to 2023 flu vaccine recommendations for those aged </a:t>
            </a:r>
            <a:r>
              <a:rPr lang="en-GB" sz="4000" u="sng" dirty="0">
                <a:latin typeface="Arial" charset="0"/>
                <a:ea typeface="ヒラギノ角ゴ Pro W3" charset="-128"/>
                <a:cs typeface="ヒラギノ角ゴ Pro W3" charset="-128"/>
              </a:rPr>
              <a:t>50 to 64 years NOT in a risk group</a:t>
            </a:r>
            <a:endParaRPr lang="en-GB" dirty="0"/>
          </a:p>
        </p:txBody>
      </p:sp>
      <p:sp>
        <p:nvSpPr>
          <p:cNvPr id="3" name="Content Placeholder 2">
            <a:extLst>
              <a:ext uri="{FF2B5EF4-FFF2-40B4-BE49-F238E27FC236}">
                <a16:creationId xmlns:a16="http://schemas.microsoft.com/office/drawing/2014/main" id="{35AB2E09-7010-42FD-810C-E69014E53064}"/>
              </a:ext>
            </a:extLst>
          </p:cNvPr>
          <p:cNvSpPr>
            <a:spLocks noGrp="1"/>
          </p:cNvSpPr>
          <p:nvPr>
            <p:ph idx="1"/>
          </p:nvPr>
        </p:nvSpPr>
        <p:spPr>
          <a:xfrm>
            <a:off x="330205" y="1681518"/>
            <a:ext cx="11123857" cy="4351338"/>
          </a:xfrm>
        </p:spPr>
        <p:txBody>
          <a:bodyPr>
            <a:normAutofit/>
          </a:bodyPr>
          <a:lstStyle/>
          <a:p>
            <a:pPr marL="0" indent="0">
              <a:buNone/>
            </a:pPr>
            <a:r>
              <a:rPr lang="en-GB" sz="2400" dirty="0">
                <a:latin typeface="Arial" charset="0"/>
                <a:ea typeface="ヒラギノ角ゴ Pro W3" charset="-128"/>
              </a:rPr>
              <a:t>For those aged 50 to 64 years not in a risk group and over in the 2022 to 2023 flu season (and those who turn 50 by 31 March 2023), the following inactivated vaccines are recommended:</a:t>
            </a:r>
          </a:p>
          <a:p>
            <a:pPr lvl="1"/>
            <a:r>
              <a:rPr lang="en-GB" sz="2400" dirty="0">
                <a:latin typeface="Arial" charset="0"/>
                <a:ea typeface="ヒラギノ角ゴ Pro W3" charset="-128"/>
              </a:rPr>
              <a:t>QIVe</a:t>
            </a:r>
          </a:p>
          <a:p>
            <a:pPr lvl="1"/>
            <a:r>
              <a:rPr lang="en-GB" sz="2400" dirty="0">
                <a:latin typeface="Arial" charset="0"/>
                <a:ea typeface="ヒラギノ角ゴ Pro W3" charset="-128"/>
              </a:rPr>
              <a:t>QIVc or </a:t>
            </a:r>
            <a:r>
              <a:rPr lang="en-GB" sz="2400">
                <a:latin typeface="Arial" charset="0"/>
                <a:ea typeface="ヒラギノ角ゴ Pro W3" charset="-128"/>
              </a:rPr>
              <a:t>QIVr </a:t>
            </a:r>
          </a:p>
          <a:p>
            <a:pPr marL="457200" lvl="1" indent="0">
              <a:buNone/>
            </a:pPr>
            <a:endParaRPr lang="en-GB" sz="2000" dirty="0">
              <a:latin typeface="Arial" charset="0"/>
              <a:ea typeface="ヒラギノ角ゴ Pro W3" charset="-128"/>
            </a:endParaRPr>
          </a:p>
          <a:p>
            <a:r>
              <a:rPr lang="en-GB" dirty="0">
                <a:latin typeface="Arial" charset="0"/>
                <a:ea typeface="ヒラギノ角ゴ Pro W3" charset="-128"/>
              </a:rPr>
              <a:t>QIVc or QIVr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should only be offered where it does not divert stock from clinical at-risk groups and those age 65 years and over</a:t>
            </a:r>
            <a:endParaRPr lang="en-GB" dirty="0">
              <a:latin typeface="Arial" charset="0"/>
              <a:ea typeface="ヒラギノ角ゴ Pro W3" charset="-128"/>
            </a:endParaRPr>
          </a:p>
          <a:p>
            <a:r>
              <a:rPr lang="en-GB" sz="2400" dirty="0">
                <a:effectLst/>
                <a:latin typeface="Arial" panose="020B0604020202020204" pitchFamily="34" charset="0"/>
                <a:ea typeface="Times New Roman" panose="02020603050405020304" pitchFamily="18" charset="0"/>
                <a:cs typeface="Times New Roman" panose="02020603050405020304" pitchFamily="18" charset="0"/>
              </a:rPr>
              <a:t>Vaccine providers are asked not to start vaccinating this age group until mid-October 2022 to enable prioritisation of those with clinical risks and in the older age groups</a:t>
            </a:r>
            <a:endParaRPr lang="en-GB" sz="2400" dirty="0">
              <a:latin typeface="Arial" charset="0"/>
              <a:ea typeface="ヒラギノ角ゴ Pro W3" charset="-128"/>
            </a:endParaRPr>
          </a:p>
        </p:txBody>
      </p:sp>
      <p:sp>
        <p:nvSpPr>
          <p:cNvPr id="7" name="Slide Number Placeholder 6">
            <a:extLst>
              <a:ext uri="{FF2B5EF4-FFF2-40B4-BE49-F238E27FC236}">
                <a16:creationId xmlns:a16="http://schemas.microsoft.com/office/drawing/2014/main" id="{5A5EE7C8-EF24-4457-95B1-B7ED2D001140}"/>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
        <p:nvSpPr>
          <p:cNvPr id="9" name="Footer Placeholder 8">
            <a:extLst>
              <a:ext uri="{FF2B5EF4-FFF2-40B4-BE49-F238E27FC236}">
                <a16:creationId xmlns:a16="http://schemas.microsoft.com/office/drawing/2014/main" id="{8FDA90B7-7EA2-46ED-9B9E-01F6F5C24AAE}"/>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505129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3E7A-DEE1-47CA-986D-523D51B936A5}"/>
              </a:ext>
            </a:extLst>
          </p:cNvPr>
          <p:cNvSpPr>
            <a:spLocks noGrp="1"/>
          </p:cNvSpPr>
          <p:nvPr>
            <p:ph type="title"/>
          </p:nvPr>
        </p:nvSpPr>
        <p:spPr>
          <a:xfrm>
            <a:off x="498162" y="412689"/>
            <a:ext cx="5737801" cy="744314"/>
          </a:xfrm>
        </p:spPr>
        <p:txBody>
          <a:bodyPr>
            <a:normAutofit/>
          </a:bodyPr>
          <a:lstStyle/>
          <a:p>
            <a:r>
              <a:rPr lang="en-GB" sz="4000" dirty="0">
                <a:ea typeface="ヒラギノ角ゴ Pro W3" charset="-128"/>
                <a:cs typeface="ヒラギノ角ゴ Pro W3" charset="-128"/>
              </a:rPr>
              <a:t>Flu vaccine for children</a:t>
            </a:r>
            <a:endParaRPr lang="en-GB" dirty="0"/>
          </a:p>
        </p:txBody>
      </p:sp>
      <p:sp>
        <p:nvSpPr>
          <p:cNvPr id="3" name="Content Placeholder 2">
            <a:extLst>
              <a:ext uri="{FF2B5EF4-FFF2-40B4-BE49-F238E27FC236}">
                <a16:creationId xmlns:a16="http://schemas.microsoft.com/office/drawing/2014/main" id="{1123EF41-C6A3-4BE8-B3DD-775F97E94B52}"/>
              </a:ext>
            </a:extLst>
          </p:cNvPr>
          <p:cNvSpPr>
            <a:spLocks noGrp="1"/>
          </p:cNvSpPr>
          <p:nvPr>
            <p:ph idx="1"/>
          </p:nvPr>
        </p:nvSpPr>
        <p:spPr>
          <a:xfrm>
            <a:off x="330205" y="1774826"/>
            <a:ext cx="11123857" cy="3748896"/>
          </a:xfrm>
        </p:spPr>
        <p:txBody>
          <a:bodyPr/>
          <a:lstStyle/>
          <a:p>
            <a:pPr lvl="0">
              <a:buFont typeface="Arial" panose="020B0604020202020204" pitchFamily="34" charset="0"/>
              <a:buChar char="•"/>
            </a:pPr>
            <a:r>
              <a:rPr lang="en-GB" dirty="0"/>
              <a:t>children in risk groups aged 6 months to 2 years: offer </a:t>
            </a:r>
            <a:r>
              <a:rPr lang="en-GB" b="1" dirty="0"/>
              <a:t>QIVe</a:t>
            </a:r>
          </a:p>
          <a:p>
            <a:pPr lvl="0">
              <a:buFont typeface="Arial" panose="020B0604020202020204" pitchFamily="34" charset="0"/>
              <a:buChar char="•"/>
            </a:pPr>
            <a:r>
              <a:rPr lang="en-GB" dirty="0"/>
              <a:t>for egg-allergic children under 2 years it is advised that QIVc is offered off-label</a:t>
            </a:r>
            <a:endParaRPr lang="en-GB" b="1" dirty="0"/>
          </a:p>
          <a:p>
            <a:pPr lvl="0">
              <a:buFont typeface="Arial" panose="020B0604020202020204" pitchFamily="34" charset="0"/>
              <a:buChar char="•"/>
            </a:pPr>
            <a:r>
              <a:rPr lang="en-GB" dirty="0"/>
              <a:t>at risk children aged 2 years up to 18</a:t>
            </a:r>
            <a:r>
              <a:rPr lang="en-GB" baseline="30000" dirty="0"/>
              <a:t>th</a:t>
            </a:r>
            <a:r>
              <a:rPr lang="en-GB" dirty="0"/>
              <a:t> birthday, offer live attenuated influenza vaccine (</a:t>
            </a:r>
            <a:r>
              <a:rPr lang="en-GB" b="1" dirty="0"/>
              <a:t>LAIV</a:t>
            </a:r>
            <a:r>
              <a:rPr lang="en-GB" dirty="0"/>
              <a:t>) unless contraindicated or otherwise unsuitable*</a:t>
            </a:r>
          </a:p>
          <a:p>
            <a:pPr lvl="0">
              <a:buFont typeface="Arial" panose="020B0604020202020204" pitchFamily="34" charset="0"/>
              <a:buChar char="•"/>
            </a:pPr>
            <a:r>
              <a:rPr lang="en-GB" dirty="0"/>
              <a:t>children aged 2 and 3 years on 31 August 2022, all primary school aged children (from Reception to Year 6) and eligible secondary school aged children should be offered </a:t>
            </a:r>
            <a:r>
              <a:rPr lang="en-GB" b="1" dirty="0"/>
              <a:t>LAIV</a:t>
            </a:r>
            <a:r>
              <a:rPr lang="en-GB" dirty="0"/>
              <a:t> unless contraindicated or otherwise unsuitable</a:t>
            </a:r>
            <a:r>
              <a:rPr lang="en-GB"/>
              <a:t>* </a:t>
            </a:r>
          </a:p>
          <a:p>
            <a:pPr marL="0" lvl="0" indent="0">
              <a:buNone/>
            </a:pPr>
            <a:r>
              <a:rPr lang="en-GB" sz="2000"/>
              <a:t>* if </a:t>
            </a:r>
            <a:r>
              <a:rPr lang="en-GB" sz="2000" dirty="0"/>
              <a:t>LAIV is contraindicated or otherwise unsuitable, offer QIVc</a:t>
            </a:r>
          </a:p>
          <a:p>
            <a:endParaRPr lang="en-GB" dirty="0"/>
          </a:p>
        </p:txBody>
      </p:sp>
      <p:sp>
        <p:nvSpPr>
          <p:cNvPr id="7" name="Slide Number Placeholder 6">
            <a:extLst>
              <a:ext uri="{FF2B5EF4-FFF2-40B4-BE49-F238E27FC236}">
                <a16:creationId xmlns:a16="http://schemas.microsoft.com/office/drawing/2014/main" id="{6F886542-5955-4825-8D99-D3450ED5BFFC}"/>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
        <p:nvSpPr>
          <p:cNvPr id="9" name="Footer Placeholder 8">
            <a:extLst>
              <a:ext uri="{FF2B5EF4-FFF2-40B4-BE49-F238E27FC236}">
                <a16:creationId xmlns:a16="http://schemas.microsoft.com/office/drawing/2014/main" id="{5345E523-C1E7-48C4-A0F7-405B0D21498E}"/>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68297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6CA2-3EBE-4C62-B315-3F9056C55FA2}"/>
              </a:ext>
            </a:extLst>
          </p:cNvPr>
          <p:cNvSpPr>
            <a:spLocks noGrp="1"/>
          </p:cNvSpPr>
          <p:nvPr>
            <p:ph type="title"/>
          </p:nvPr>
        </p:nvSpPr>
        <p:spPr>
          <a:xfrm>
            <a:off x="367530" y="431345"/>
            <a:ext cx="3971206" cy="781637"/>
          </a:xfrm>
        </p:spPr>
        <p:txBody>
          <a:bodyPr/>
          <a:lstStyle/>
          <a:p>
            <a:r>
              <a:rPr lang="en-GB" dirty="0"/>
              <a:t>Aims of resource</a:t>
            </a:r>
          </a:p>
        </p:txBody>
      </p:sp>
      <p:sp>
        <p:nvSpPr>
          <p:cNvPr id="3" name="Content Placeholder 2">
            <a:extLst>
              <a:ext uri="{FF2B5EF4-FFF2-40B4-BE49-F238E27FC236}">
                <a16:creationId xmlns:a16="http://schemas.microsoft.com/office/drawing/2014/main" id="{7C7F3EF5-A95F-4940-A258-AEDB7663C532}"/>
              </a:ext>
            </a:extLst>
          </p:cNvPr>
          <p:cNvSpPr>
            <a:spLocks noGrp="1"/>
          </p:cNvSpPr>
          <p:nvPr>
            <p:ph idx="1"/>
          </p:nvPr>
        </p:nvSpPr>
        <p:spPr>
          <a:xfrm>
            <a:off x="367530" y="1653528"/>
            <a:ext cx="11123857" cy="4351338"/>
          </a:xfrm>
        </p:spPr>
        <p:txBody>
          <a:bodyPr/>
          <a:lstStyle/>
          <a:p>
            <a:pPr marL="0" indent="0">
              <a:buNone/>
            </a:pPr>
            <a:r>
              <a:rPr lang="en-GB" b="1" dirty="0">
                <a:latin typeface="Arial" charset="0"/>
                <a:ea typeface="ヒラギノ角ゴ Pro W3" charset="-128"/>
                <a:cs typeface="ヒラギノ角ゴ Pro W3" charset="-128"/>
              </a:rPr>
              <a:t>The purpose of this training resource is to:</a:t>
            </a:r>
          </a:p>
          <a:p>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develop the knowledge base of healthcare practitioners regarding the 2022 to 2023 seasonal flu vaccination programme </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support healthcare practitioners involved in discussing flu vaccination with those eligible by providing evidence based information </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promote high uptake of flu vaccination in all eligible groups by increasing the knowledge of those involved in delivering the vaccination programme</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provide information on the administration of flu vaccines</a:t>
            </a:r>
          </a:p>
          <a:p>
            <a:endParaRPr lang="en-GB" dirty="0"/>
          </a:p>
        </p:txBody>
      </p:sp>
      <p:sp>
        <p:nvSpPr>
          <p:cNvPr id="7" name="Slide Number Placeholder 6">
            <a:extLst>
              <a:ext uri="{FF2B5EF4-FFF2-40B4-BE49-F238E27FC236}">
                <a16:creationId xmlns:a16="http://schemas.microsoft.com/office/drawing/2014/main" id="{58A637EF-01CC-4C82-9A49-65CBA7F9362B}"/>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
        <p:nvSpPr>
          <p:cNvPr id="9" name="Footer Placeholder 8">
            <a:extLst>
              <a:ext uri="{FF2B5EF4-FFF2-40B4-BE49-F238E27FC236}">
                <a16:creationId xmlns:a16="http://schemas.microsoft.com/office/drawing/2014/main" id="{8DA0C9E4-3B3C-43EE-B2A7-7FF762C5A3D9}"/>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428808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9519-8773-4643-88BF-B0CD88317502}"/>
              </a:ext>
            </a:extLst>
          </p:cNvPr>
          <p:cNvSpPr>
            <a:spLocks noGrp="1"/>
          </p:cNvSpPr>
          <p:nvPr>
            <p:ph type="title"/>
          </p:nvPr>
        </p:nvSpPr>
        <p:spPr>
          <a:xfrm>
            <a:off x="507490" y="487330"/>
            <a:ext cx="4073843" cy="660339"/>
          </a:xfrm>
        </p:spPr>
        <p:txBody>
          <a:bodyPr/>
          <a:lstStyle/>
          <a:p>
            <a:r>
              <a:rPr lang="en-GB" dirty="0"/>
              <a:t>Number of doses</a:t>
            </a:r>
          </a:p>
        </p:txBody>
      </p:sp>
      <p:sp>
        <p:nvSpPr>
          <p:cNvPr id="3" name="Content Placeholder 2">
            <a:extLst>
              <a:ext uri="{FF2B5EF4-FFF2-40B4-BE49-F238E27FC236}">
                <a16:creationId xmlns:a16="http://schemas.microsoft.com/office/drawing/2014/main" id="{8238F200-48CE-4DC6-9926-865A9B08D693}"/>
              </a:ext>
            </a:extLst>
          </p:cNvPr>
          <p:cNvSpPr>
            <a:spLocks noGrp="1"/>
          </p:cNvSpPr>
          <p:nvPr>
            <p:ph idx="1"/>
          </p:nvPr>
        </p:nvSpPr>
        <p:spPr/>
        <p:txBody>
          <a:bodyPr>
            <a:normAutofit fontScale="92500"/>
          </a:bodyPr>
          <a:lstStyle/>
          <a:p>
            <a:pPr>
              <a:buFont typeface="Arial" panose="020B0604020202020204" pitchFamily="34" charset="0"/>
              <a:buChar char="•"/>
            </a:pPr>
            <a:r>
              <a:rPr lang="en-GB" dirty="0"/>
              <a:t>2 doses of the </a:t>
            </a:r>
            <a:r>
              <a:rPr lang="en-GB" b="1" dirty="0"/>
              <a:t>inactivated</a:t>
            </a:r>
            <a:r>
              <a:rPr lang="en-GB" dirty="0"/>
              <a:t> flu vaccines are required to achieve adequate antibody levels in younger children </a:t>
            </a:r>
          </a:p>
          <a:p>
            <a:pPr>
              <a:buFont typeface="Arial" panose="020B0604020202020204" pitchFamily="34" charset="0"/>
              <a:buChar char="•"/>
            </a:pPr>
            <a:r>
              <a:rPr lang="en-GB" dirty="0"/>
              <a:t>however, a </a:t>
            </a:r>
            <a:r>
              <a:rPr lang="en-GB" b="1" dirty="0"/>
              <a:t>single dose of LAIV </a:t>
            </a:r>
            <a:r>
              <a:rPr lang="en-GB" dirty="0"/>
              <a:t>should provide protection to previously unvaccinated healthy children </a:t>
            </a:r>
          </a:p>
          <a:p>
            <a:pPr>
              <a:buFont typeface="Arial" panose="020B0604020202020204" pitchFamily="34" charset="0"/>
              <a:buChar char="•"/>
            </a:pPr>
            <a:r>
              <a:rPr lang="en-GB" dirty="0"/>
              <a:t>only modest additional protection provided by a second dose of LAIV</a:t>
            </a:r>
          </a:p>
          <a:p>
            <a:pPr>
              <a:buFont typeface="Arial" panose="020B0604020202020204" pitchFamily="34" charset="0"/>
              <a:buChar char="•"/>
            </a:pPr>
            <a:r>
              <a:rPr lang="en-GB" dirty="0"/>
              <a:t>only children aged 6 months to less than 9 years who are in clinical risk groups </a:t>
            </a:r>
            <a:r>
              <a:rPr lang="en-GB" dirty="0">
                <a:cs typeface="Times New Roman" panose="02020603050405020304" pitchFamily="18" charset="0"/>
              </a:rPr>
              <a:t>or who are</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 household contact of an immunosuppressed individual </a:t>
            </a:r>
            <a:r>
              <a:rPr lang="en-GB" dirty="0"/>
              <a:t>who have not received flu vaccine previously should be offered a second dose of LAIV, given at least 4 weeks apart (if no contraindications – otherwise offer inactivated vaccine)</a:t>
            </a:r>
          </a:p>
          <a:p>
            <a:pPr>
              <a:buFont typeface="Arial" panose="020B0604020202020204" pitchFamily="34" charset="0"/>
              <a:buChar char="•"/>
            </a:pPr>
            <a:r>
              <a:rPr lang="en-GB" dirty="0"/>
              <a:t>healthy children under 9 years who cannot receive LAIV due to contraindications and those whose parents request they receive IIV instead of LAIV should be offered a single dose, even if they have not previously received influenza vaccine</a:t>
            </a:r>
          </a:p>
        </p:txBody>
      </p:sp>
      <p:sp>
        <p:nvSpPr>
          <p:cNvPr id="7" name="Slide Number Placeholder 6">
            <a:extLst>
              <a:ext uri="{FF2B5EF4-FFF2-40B4-BE49-F238E27FC236}">
                <a16:creationId xmlns:a16="http://schemas.microsoft.com/office/drawing/2014/main" id="{B58DC345-8C04-4FC2-8528-6101603512C5}"/>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
        <p:nvSpPr>
          <p:cNvPr id="9" name="Footer Placeholder 8">
            <a:extLst>
              <a:ext uri="{FF2B5EF4-FFF2-40B4-BE49-F238E27FC236}">
                <a16:creationId xmlns:a16="http://schemas.microsoft.com/office/drawing/2014/main" id="{D83B177E-9DF3-4EFA-BCFC-C7C8DD3C2F05}"/>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799629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4C5-638E-4990-B35B-87FF808BC27F}"/>
              </a:ext>
            </a:extLst>
          </p:cNvPr>
          <p:cNvSpPr>
            <a:spLocks noGrp="1"/>
          </p:cNvSpPr>
          <p:nvPr>
            <p:ph type="title"/>
          </p:nvPr>
        </p:nvSpPr>
        <p:spPr>
          <a:xfrm>
            <a:off x="526144" y="384693"/>
            <a:ext cx="7367549" cy="734984"/>
          </a:xfrm>
        </p:spPr>
        <p:txBody>
          <a:bodyPr/>
          <a:lstStyle/>
          <a:p>
            <a:r>
              <a:rPr lang="en-GB" sz="4000" dirty="0"/>
              <a:t>Influenza vaccine effectiveness</a:t>
            </a:r>
            <a:endParaRPr lang="en-GB" dirty="0"/>
          </a:p>
        </p:txBody>
      </p:sp>
      <p:sp>
        <p:nvSpPr>
          <p:cNvPr id="3" name="Content Placeholder 2">
            <a:extLst>
              <a:ext uri="{FF2B5EF4-FFF2-40B4-BE49-F238E27FC236}">
                <a16:creationId xmlns:a16="http://schemas.microsoft.com/office/drawing/2014/main" id="{AFA2AF72-015D-416F-A71C-F3CD4C42EEC6}"/>
              </a:ext>
            </a:extLst>
          </p:cNvPr>
          <p:cNvSpPr>
            <a:spLocks noGrp="1"/>
          </p:cNvSpPr>
          <p:nvPr>
            <p:ph idx="1"/>
          </p:nvPr>
        </p:nvSpPr>
        <p:spPr>
          <a:xfrm>
            <a:off x="507489" y="1428087"/>
            <a:ext cx="11123857" cy="4825671"/>
          </a:xfrm>
        </p:spPr>
        <p:txBody>
          <a:bodyPr>
            <a:noAutofit/>
          </a:bodyPr>
          <a:lstStyle/>
          <a:p>
            <a:pPr>
              <a:buFont typeface="Arial" panose="020B0604020202020204" pitchFamily="34" charset="0"/>
              <a:buChar char="•"/>
            </a:pPr>
            <a:r>
              <a:rPr lang="en-GB" sz="1800" dirty="0"/>
              <a:t>vaccine effectiveness (VE) varies from one season to the next. Overall effectiveness has been estimated at between 30% to 60% (adults aged 18 to 65 years) for flu infection in primary care</a:t>
            </a:r>
          </a:p>
          <a:p>
            <a:pPr>
              <a:buFont typeface="Arial" panose="020B0604020202020204" pitchFamily="34" charset="0"/>
              <a:buChar char="•"/>
            </a:pPr>
            <a:r>
              <a:rPr lang="en-GB" sz="1800" dirty="0"/>
              <a:t>there is lower effectiveness in older people although immunisation can provide important protection against flu GP consultation and severe disease/flu confirmed hospital admission </a:t>
            </a:r>
          </a:p>
          <a:p>
            <a:pPr>
              <a:buFont typeface="Arial" panose="020B0604020202020204" pitchFamily="34" charset="0"/>
              <a:buChar char="•"/>
            </a:pPr>
            <a:r>
              <a:rPr lang="en-GB" sz="1800" dirty="0"/>
              <a:t>in the last decade, there has generally been a good match between the strains of flu in the vaccine and those circulating but there has often been poorer effectiveness against influenza A (H3N2), particularly in the elderly, where burden of infection from that strain is highest</a:t>
            </a:r>
          </a:p>
          <a:p>
            <a:pPr>
              <a:buFont typeface="Arial" panose="020B0604020202020204" pitchFamily="34" charset="0"/>
              <a:buChar char="•"/>
            </a:pPr>
            <a:r>
              <a:rPr lang="en-GB" sz="1800" dirty="0"/>
              <a:t>potential explanations for the low effectiveness against influenza A(H3N2) include</a:t>
            </a:r>
          </a:p>
          <a:p>
            <a:pPr marL="1016000" lvl="4" indent="-285750"/>
            <a:r>
              <a:rPr lang="en-GB" sz="1800" dirty="0"/>
              <a:t>immunosenescence </a:t>
            </a:r>
            <a:r>
              <a:rPr lang="en-GB" sz="1800" dirty="0">
                <a:latin typeface="Arial"/>
                <a:ea typeface="+mn-ea"/>
              </a:rPr>
              <a:t>(age related reduction in immune response) </a:t>
            </a:r>
            <a:endParaRPr lang="en-GB" sz="1800" dirty="0"/>
          </a:p>
          <a:p>
            <a:pPr marL="1016000" lvl="4" indent="-285750"/>
            <a:r>
              <a:rPr lang="en-GB" sz="1800" dirty="0"/>
              <a:t>genetic drift of the circulating viral strain (compared to the vaccine strain, as happened in 2014 to 2015 flu season)</a:t>
            </a:r>
          </a:p>
          <a:p>
            <a:pPr marL="1016000" lvl="4" indent="-285750"/>
            <a:r>
              <a:rPr lang="en-GB" sz="1800" dirty="0"/>
              <a:t>egg adaptation (in recent seasons, changes to the virus during the manufacturing process have arisen with A(H3N2) strain when flu vaccine strains are propagated in eggs which means that the vaccines do not work as well) </a:t>
            </a:r>
          </a:p>
          <a:p>
            <a:pPr marL="274320">
              <a:spcAft>
                <a:spcPts val="800"/>
              </a:spcAft>
            </a:pPr>
            <a:r>
              <a:rPr lang="en-GB" sz="1800" dirty="0">
                <a:ea typeface="Calibri" panose="020F0502020204030204" pitchFamily="34" charset="0"/>
                <a:cs typeface="Times New Roman" panose="02020603050405020304" pitchFamily="18" charset="0"/>
              </a:rPr>
              <a:t>f</a:t>
            </a:r>
            <a:r>
              <a:rPr lang="en-GB" sz="1800" dirty="0">
                <a:effectLst/>
                <a:latin typeface="Arial" panose="020B0604020202020204" pitchFamily="34" charset="0"/>
                <a:ea typeface="Calibri" panose="020F0502020204030204" pitchFamily="34" charset="0"/>
                <a:cs typeface="Times New Roman" panose="02020603050405020304" pitchFamily="18" charset="0"/>
              </a:rPr>
              <a:t>or the 2021 to 2022 flu season, provisional end-of-season vaccine effectiveness was 26% against all laboratory-confirmed influenza illness in adults aged 50 years and over and 73% for children aged 1 to 17 years</a:t>
            </a:r>
            <a:endParaRPr lang="en-GB" sz="1800" dirty="0">
              <a:highlight>
                <a:srgbClr val="FFFF00"/>
              </a:highlight>
            </a:endParaRPr>
          </a:p>
        </p:txBody>
      </p:sp>
      <p:sp>
        <p:nvSpPr>
          <p:cNvPr id="7" name="Slide Number Placeholder 6">
            <a:extLst>
              <a:ext uri="{FF2B5EF4-FFF2-40B4-BE49-F238E27FC236}">
                <a16:creationId xmlns:a16="http://schemas.microsoft.com/office/drawing/2014/main" id="{6BE9B3A7-529B-490E-B2D4-D9221C49CA86}"/>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
        <p:nvSpPr>
          <p:cNvPr id="9" name="Footer Placeholder 8">
            <a:extLst>
              <a:ext uri="{FF2B5EF4-FFF2-40B4-BE49-F238E27FC236}">
                <a16:creationId xmlns:a16="http://schemas.microsoft.com/office/drawing/2014/main" id="{7CF57FC9-9F63-4E39-B11E-8D37A78F55A1}"/>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984470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96FE-0DE3-4F90-8997-912509272783}"/>
              </a:ext>
            </a:extLst>
          </p:cNvPr>
          <p:cNvSpPr>
            <a:spLocks noGrp="1"/>
          </p:cNvSpPr>
          <p:nvPr>
            <p:ph type="title"/>
          </p:nvPr>
        </p:nvSpPr>
        <p:spPr>
          <a:xfrm>
            <a:off x="367530" y="356701"/>
            <a:ext cx="7544830" cy="734984"/>
          </a:xfrm>
        </p:spPr>
        <p:txBody>
          <a:bodyPr>
            <a:normAutofit/>
          </a:bodyPr>
          <a:lstStyle/>
          <a:p>
            <a:r>
              <a:rPr lang="en-GB" sz="4000" dirty="0"/>
              <a:t>Improving vaccine effectiveness</a:t>
            </a:r>
            <a:endParaRPr lang="en-GB" dirty="0"/>
          </a:p>
        </p:txBody>
      </p:sp>
      <p:sp>
        <p:nvSpPr>
          <p:cNvPr id="3" name="Content Placeholder 2">
            <a:extLst>
              <a:ext uri="{FF2B5EF4-FFF2-40B4-BE49-F238E27FC236}">
                <a16:creationId xmlns:a16="http://schemas.microsoft.com/office/drawing/2014/main" id="{29444964-2B08-4BB1-B043-6F7446CCADA1}"/>
              </a:ext>
            </a:extLst>
          </p:cNvPr>
          <p:cNvSpPr>
            <a:spLocks noGrp="1"/>
          </p:cNvSpPr>
          <p:nvPr>
            <p:ph idx="1"/>
          </p:nvPr>
        </p:nvSpPr>
        <p:spPr>
          <a:xfrm>
            <a:off x="330205" y="1415845"/>
            <a:ext cx="2108195" cy="4710319"/>
          </a:xfrm>
        </p:spPr>
        <p:txBody>
          <a:bodyPr/>
          <a:lstStyle/>
          <a:p>
            <a:pPr marL="0" indent="0">
              <a:buNone/>
            </a:pPr>
            <a:endParaRPr lang="en-GB" dirty="0"/>
          </a:p>
          <a:p>
            <a:pPr marL="0" indent="0">
              <a:buNone/>
            </a:pPr>
            <a:r>
              <a:rPr lang="en-GB" dirty="0"/>
              <a:t>There are a number of potential factors leading to reduced vaccine effectiveness</a:t>
            </a:r>
          </a:p>
          <a:p>
            <a:pPr marL="0" indent="0">
              <a:buNone/>
            </a:pPr>
            <a:endParaRPr lang="en-GB" dirty="0"/>
          </a:p>
        </p:txBody>
      </p:sp>
      <p:pic>
        <p:nvPicPr>
          <p:cNvPr id="7" name="Picture 6">
            <a:extLst>
              <a:ext uri="{FF2B5EF4-FFF2-40B4-BE49-F238E27FC236}">
                <a16:creationId xmlns:a16="http://schemas.microsoft.com/office/drawing/2014/main" id="{5BB6A927-5827-4CA9-B0AA-F9BA73E19E77}"/>
              </a:ext>
            </a:extLst>
          </p:cNvPr>
          <p:cNvPicPr>
            <a:picLocks noChangeAspect="1"/>
          </p:cNvPicPr>
          <p:nvPr/>
        </p:nvPicPr>
        <p:blipFill>
          <a:blip r:embed="rId2"/>
          <a:stretch>
            <a:fillRect/>
          </a:stretch>
        </p:blipFill>
        <p:spPr>
          <a:xfrm>
            <a:off x="2474991" y="1415845"/>
            <a:ext cx="8843318" cy="5023005"/>
          </a:xfrm>
          <a:prstGeom prst="rect">
            <a:avLst/>
          </a:prstGeom>
        </p:spPr>
      </p:pic>
      <p:sp>
        <p:nvSpPr>
          <p:cNvPr id="8" name="Slide Number Placeholder 7">
            <a:extLst>
              <a:ext uri="{FF2B5EF4-FFF2-40B4-BE49-F238E27FC236}">
                <a16:creationId xmlns:a16="http://schemas.microsoft.com/office/drawing/2014/main" id="{124C7665-845A-4AF4-8DB0-A089244B37D7}"/>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
        <p:nvSpPr>
          <p:cNvPr id="10" name="Footer Placeholder 9">
            <a:extLst>
              <a:ext uri="{FF2B5EF4-FFF2-40B4-BE49-F238E27FC236}">
                <a16:creationId xmlns:a16="http://schemas.microsoft.com/office/drawing/2014/main" id="{B1389339-469A-489B-B971-C29BCC9E8D0B}"/>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017291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4D3-C8F1-4757-8450-87026316296B}"/>
              </a:ext>
            </a:extLst>
          </p:cNvPr>
          <p:cNvSpPr>
            <a:spLocks noGrp="1"/>
          </p:cNvSpPr>
          <p:nvPr>
            <p:ph type="title"/>
          </p:nvPr>
        </p:nvSpPr>
        <p:spPr>
          <a:xfrm>
            <a:off x="442174" y="384692"/>
            <a:ext cx="4335100" cy="725653"/>
          </a:xfrm>
        </p:spPr>
        <p:txBody>
          <a:bodyPr/>
          <a:lstStyle/>
          <a:p>
            <a:r>
              <a:rPr lang="en-GB" dirty="0"/>
              <a:t>LAIV effectiveness</a:t>
            </a:r>
          </a:p>
        </p:txBody>
      </p:sp>
      <p:sp>
        <p:nvSpPr>
          <p:cNvPr id="3" name="Content Placeholder 2">
            <a:extLst>
              <a:ext uri="{FF2B5EF4-FFF2-40B4-BE49-F238E27FC236}">
                <a16:creationId xmlns:a16="http://schemas.microsoft.com/office/drawing/2014/main" id="{DCB3E363-F2B1-4A3B-A606-2B5A69E1E74E}"/>
              </a:ext>
            </a:extLst>
          </p:cNvPr>
          <p:cNvSpPr>
            <a:spLocks noGrp="1"/>
          </p:cNvSpPr>
          <p:nvPr>
            <p:ph idx="1"/>
          </p:nvPr>
        </p:nvSpPr>
        <p:spPr/>
        <p:txBody>
          <a:bodyPr>
            <a:normAutofit/>
          </a:bodyPr>
          <a:lstStyle/>
          <a:p>
            <a:pPr>
              <a:buFont typeface="Arial" panose="020B0604020202020204" pitchFamily="34" charset="0"/>
              <a:buChar char="•"/>
            </a:pPr>
            <a:r>
              <a:rPr lang="en-GB" dirty="0"/>
              <a:t>overall adjusted vaccine effectiveness (VE) for 2021 to 2022 for 1 to 17 year olds receiving flu vaccine was 73% </a:t>
            </a:r>
          </a:p>
          <a:p>
            <a:r>
              <a:rPr lang="en-GB" dirty="0"/>
              <a:t>overall adjusted vaccine effectiveness (VE) for 2021 to 2022 for 2 to 17 year olds receiving LAIV specifically was 72% </a:t>
            </a:r>
          </a:p>
          <a:p>
            <a:pPr>
              <a:buFont typeface="Arial" panose="020B0604020202020204" pitchFamily="34" charset="0"/>
              <a:buChar char="•"/>
            </a:pPr>
            <a:r>
              <a:rPr lang="en-GB" dirty="0"/>
              <a:t>the results from research into the first 3 years of the children’s flu programme showed a positive impact on flu transmission from vaccinating children of primary school age </a:t>
            </a:r>
          </a:p>
          <a:p>
            <a:pPr>
              <a:buFont typeface="Arial" panose="020B0604020202020204" pitchFamily="34" charset="0"/>
              <a:buChar char="•"/>
            </a:pPr>
            <a:r>
              <a:rPr lang="en-GB" dirty="0"/>
              <a:t>these include reductions in: GP consultations for influenza-like illness, swab positivity in primary care, laboratory confirmed hospitalisations and percentage of respiratory emergency department attendances</a:t>
            </a:r>
          </a:p>
        </p:txBody>
      </p:sp>
      <p:sp>
        <p:nvSpPr>
          <p:cNvPr id="7" name="Slide Number Placeholder 6">
            <a:extLst>
              <a:ext uri="{FF2B5EF4-FFF2-40B4-BE49-F238E27FC236}">
                <a16:creationId xmlns:a16="http://schemas.microsoft.com/office/drawing/2014/main" id="{5585331E-F2EA-4873-B306-517288105860}"/>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
        <p:nvSpPr>
          <p:cNvPr id="9" name="Footer Placeholder 8">
            <a:extLst>
              <a:ext uri="{FF2B5EF4-FFF2-40B4-BE49-F238E27FC236}">
                <a16:creationId xmlns:a16="http://schemas.microsoft.com/office/drawing/2014/main" id="{F2AECB8F-913F-492C-8F21-4C09A98AFB80}"/>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867577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A30E-9235-47B5-8E8F-E18EF6426191}"/>
              </a:ext>
            </a:extLst>
          </p:cNvPr>
          <p:cNvSpPr>
            <a:spLocks noGrp="1"/>
          </p:cNvSpPr>
          <p:nvPr>
            <p:ph type="title"/>
          </p:nvPr>
        </p:nvSpPr>
        <p:spPr>
          <a:xfrm>
            <a:off x="330206" y="347370"/>
            <a:ext cx="7750104" cy="623017"/>
          </a:xfrm>
        </p:spPr>
        <p:txBody>
          <a:bodyPr>
            <a:normAutofit/>
          </a:bodyPr>
          <a:lstStyle/>
          <a:p>
            <a:r>
              <a:rPr lang="en-GB" dirty="0"/>
              <a:t>Contraindications to flu vaccination</a:t>
            </a:r>
          </a:p>
        </p:txBody>
      </p:sp>
      <p:sp>
        <p:nvSpPr>
          <p:cNvPr id="3" name="Content Placeholder 2">
            <a:extLst>
              <a:ext uri="{FF2B5EF4-FFF2-40B4-BE49-F238E27FC236}">
                <a16:creationId xmlns:a16="http://schemas.microsoft.com/office/drawing/2014/main" id="{DA52C757-79D2-4A24-B46B-F896329E3851}"/>
              </a:ext>
            </a:extLst>
          </p:cNvPr>
          <p:cNvSpPr>
            <a:spLocks noGrp="1"/>
          </p:cNvSpPr>
          <p:nvPr>
            <p:ph idx="1"/>
          </p:nvPr>
        </p:nvSpPr>
        <p:spPr>
          <a:xfrm>
            <a:off x="330206" y="1397877"/>
            <a:ext cx="11123857" cy="4549612"/>
          </a:xfrm>
        </p:spPr>
        <p:txBody>
          <a:bodyPr>
            <a:noAutofit/>
          </a:bodyPr>
          <a:lstStyle/>
          <a:p>
            <a:pPr marL="0" indent="0">
              <a:spcBef>
                <a:spcPts val="600"/>
              </a:spcBef>
            </a:pPr>
            <a:r>
              <a:rPr lang="en-GB" sz="1600" dirty="0"/>
              <a:t>there are very few individuals who cannot receive any flu vaccine </a:t>
            </a:r>
          </a:p>
          <a:p>
            <a:pPr marL="0" indent="0">
              <a:spcBef>
                <a:spcPts val="600"/>
              </a:spcBef>
            </a:pPr>
            <a:r>
              <a:rPr lang="en-GB" sz="1600" b="1" dirty="0"/>
              <a:t>where LAIV cannot be given to a child, it is likely that inactivated vaccine could be given instead</a:t>
            </a:r>
          </a:p>
          <a:p>
            <a:pPr marL="0" indent="0">
              <a:spcBef>
                <a:spcPts val="600"/>
              </a:spcBef>
            </a:pPr>
            <a:r>
              <a:rPr lang="en-GB" sz="1600" dirty="0"/>
              <a:t>where there is doubt, expert advice should be sought promptly so that the period the individual is left unvaccinated is minimised</a:t>
            </a:r>
          </a:p>
          <a:p>
            <a:pPr marL="0" indent="0">
              <a:spcBef>
                <a:spcPts val="600"/>
              </a:spcBef>
              <a:buNone/>
            </a:pPr>
            <a:r>
              <a:rPr lang="en-GB" sz="1600" b="1" dirty="0"/>
              <a:t>Contraindications for all flu vaccines:</a:t>
            </a:r>
          </a:p>
          <a:p>
            <a:pPr marL="285750" indent="-285750">
              <a:spcBef>
                <a:spcPts val="600"/>
              </a:spcBef>
              <a:buFont typeface="Arial" pitchFamily="34" charset="0"/>
              <a:buChar char="•"/>
            </a:pPr>
            <a:r>
              <a:rPr lang="en-GB" sz="1600" dirty="0">
                <a:latin typeface="Arial" charset="0"/>
                <a:ea typeface="ヒラギノ角ゴ Pro W3" charset="-128"/>
                <a:cs typeface="ヒラギノ角ゴ Pro W3" charset="-128"/>
              </a:rPr>
              <a:t>confirmed anaphylactic reaction to a previous dose of flu vaccine</a:t>
            </a:r>
          </a:p>
          <a:p>
            <a:pPr marL="285750" indent="-285750">
              <a:spcBef>
                <a:spcPts val="600"/>
              </a:spcBef>
              <a:buFont typeface="Arial" pitchFamily="34" charset="0"/>
              <a:buChar char="•"/>
            </a:pPr>
            <a:r>
              <a:rPr lang="en-GB" sz="1600" dirty="0">
                <a:latin typeface="Arial" charset="0"/>
                <a:ea typeface="ヒラギノ角ゴ Pro W3" charset="-128"/>
                <a:cs typeface="ヒラギノ角ゴ Pro W3" charset="-128"/>
              </a:rPr>
              <a:t>confirmed anaphylactic reaction </a:t>
            </a:r>
            <a:r>
              <a:rPr lang="en-GB" sz="1600" dirty="0"/>
              <a:t>to a component of flu vaccine (for example to gelatine in LAIV) or residue from the manufacturing process (gentamicin), except egg proteins (see slide on egg allergy) </a:t>
            </a:r>
            <a:endParaRPr lang="en-GB" sz="1600" dirty="0">
              <a:latin typeface="Arial" charset="0"/>
              <a:ea typeface="ヒラギノ角ゴ Pro W3" charset="-128"/>
              <a:cs typeface="ヒラギノ角ゴ Pro W3" charset="-128"/>
            </a:endParaRPr>
          </a:p>
          <a:p>
            <a:pPr marL="0" indent="0">
              <a:spcBef>
                <a:spcPts val="600"/>
              </a:spcBef>
              <a:buNone/>
            </a:pPr>
            <a:r>
              <a:rPr lang="en-GB" sz="1600" b="1" dirty="0">
                <a:latin typeface="Arial" charset="0"/>
                <a:ea typeface="ヒラギノ角ゴ Pro W3" charset="-128"/>
                <a:cs typeface="ヒラギノ角ゴ Pro W3" charset="-128"/>
              </a:rPr>
              <a:t>Additional contraindications for LAIV :</a:t>
            </a:r>
          </a:p>
          <a:p>
            <a:pPr lvl="4">
              <a:lnSpc>
                <a:spcPct val="90000"/>
              </a:lnSpc>
              <a:buFont typeface="Arial"/>
              <a:buChar char="•"/>
            </a:pPr>
            <a:r>
              <a:rPr lang="en-GB" dirty="0">
                <a:latin typeface="Arial" charset="0"/>
              </a:rPr>
              <a:t>clinically severely immunocompromised due to a condition or immunosuppressive therapy such as:</a:t>
            </a:r>
          </a:p>
          <a:p>
            <a:pPr lvl="4">
              <a:lnSpc>
                <a:spcPct val="90000"/>
              </a:lnSpc>
              <a:buFont typeface="Arial"/>
              <a:buChar char="•"/>
            </a:pPr>
            <a:r>
              <a:rPr lang="en-GB" dirty="0">
                <a:latin typeface="Arial" charset="0"/>
              </a:rPr>
              <a:t>acute and chronic leukaemias</a:t>
            </a:r>
          </a:p>
          <a:p>
            <a:pPr lvl="4">
              <a:lnSpc>
                <a:spcPct val="90000"/>
              </a:lnSpc>
              <a:buFont typeface="Arial"/>
              <a:buChar char="•"/>
            </a:pPr>
            <a:r>
              <a:rPr lang="en-GB" dirty="0">
                <a:latin typeface="Arial" charset="0"/>
              </a:rPr>
              <a:t>lymphoma</a:t>
            </a:r>
          </a:p>
          <a:p>
            <a:pPr lvl="4">
              <a:lnSpc>
                <a:spcPct val="90000"/>
              </a:lnSpc>
              <a:buFont typeface="Arial"/>
              <a:buChar char="•"/>
            </a:pPr>
            <a:r>
              <a:rPr lang="en-GB" dirty="0">
                <a:latin typeface="Arial" charset="0"/>
              </a:rPr>
              <a:t>HIV infection not suppressed by highly active antiretroviral therapy (HAART)</a:t>
            </a:r>
          </a:p>
          <a:p>
            <a:pPr lvl="4">
              <a:lnSpc>
                <a:spcPct val="90000"/>
              </a:lnSpc>
              <a:buFont typeface="Arial"/>
              <a:buChar char="•"/>
            </a:pPr>
            <a:r>
              <a:rPr lang="en-GB" dirty="0">
                <a:latin typeface="Arial" charset="0"/>
              </a:rPr>
              <a:t>cellular immune deficiencies</a:t>
            </a:r>
          </a:p>
          <a:p>
            <a:pPr lvl="4">
              <a:lnSpc>
                <a:spcPct val="90000"/>
              </a:lnSpc>
              <a:buFont typeface="Arial"/>
              <a:buChar char="•"/>
            </a:pPr>
            <a:r>
              <a:rPr lang="en-GB" dirty="0">
                <a:latin typeface="Arial" charset="0"/>
              </a:rPr>
              <a:t>high dose corticosteroids</a:t>
            </a:r>
          </a:p>
          <a:p>
            <a:pPr lvl="4">
              <a:lnSpc>
                <a:spcPct val="90000"/>
              </a:lnSpc>
              <a:buFont typeface="Arial"/>
              <a:buChar char="•"/>
            </a:pPr>
            <a:r>
              <a:rPr lang="en-GB" dirty="0">
                <a:latin typeface="Arial" charset="0"/>
              </a:rPr>
              <a:t>receiving salicylate therapy e.g. aspirin</a:t>
            </a:r>
          </a:p>
          <a:p>
            <a:pPr lvl="4">
              <a:lnSpc>
                <a:spcPct val="90000"/>
              </a:lnSpc>
              <a:buFont typeface="Arial"/>
              <a:buChar char="•"/>
            </a:pPr>
            <a:r>
              <a:rPr lang="en-GB" dirty="0">
                <a:latin typeface="Arial" charset="0"/>
              </a:rPr>
              <a:t>known to be pregnant</a:t>
            </a:r>
            <a:endParaRPr lang="en-GB" dirty="0">
              <a:latin typeface="Arial" charset="0"/>
              <a:ea typeface="ヒラギノ角ゴ Pro W3" charset="-128"/>
              <a:cs typeface="ヒラギノ角ゴ Pro W3" charset="-128"/>
            </a:endParaRPr>
          </a:p>
          <a:p>
            <a:pPr marL="0" indent="0">
              <a:lnSpc>
                <a:spcPct val="90000"/>
              </a:lnSpc>
              <a:spcBef>
                <a:spcPts val="600"/>
              </a:spcBef>
            </a:pPr>
            <a:r>
              <a:rPr lang="en-GB" sz="1600" dirty="0">
                <a:latin typeface="Arial" charset="0"/>
                <a:ea typeface="ヒラギノ角ゴ Pro W3" charset="-128"/>
                <a:cs typeface="ヒラギノ角ゴ Pro W3" charset="-128"/>
              </a:rPr>
              <a:t>Also contraindications for children with acute and </a:t>
            </a:r>
            <a:r>
              <a:rPr lang="en-GB" sz="1600" dirty="0"/>
              <a:t>severe asthma - see specific slide</a:t>
            </a:r>
            <a:endParaRPr lang="en-GB" sz="1600" dirty="0">
              <a:latin typeface="Arial" charset="0"/>
              <a:ea typeface="ヒラギノ角ゴ Pro W3" charset="-128"/>
              <a:cs typeface="ヒラギノ角ゴ Pro W3" charset="-128"/>
            </a:endParaRPr>
          </a:p>
        </p:txBody>
      </p:sp>
      <p:sp>
        <p:nvSpPr>
          <p:cNvPr id="7" name="Slide Number Placeholder 6">
            <a:extLst>
              <a:ext uri="{FF2B5EF4-FFF2-40B4-BE49-F238E27FC236}">
                <a16:creationId xmlns:a16="http://schemas.microsoft.com/office/drawing/2014/main" id="{92FA34B9-3CC6-483E-B4FD-230779EE27C5}"/>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sp>
        <p:nvSpPr>
          <p:cNvPr id="9" name="Footer Placeholder 8">
            <a:extLst>
              <a:ext uri="{FF2B5EF4-FFF2-40B4-BE49-F238E27FC236}">
                <a16:creationId xmlns:a16="http://schemas.microsoft.com/office/drawing/2014/main" id="{E2DD6D6D-CE11-45A9-9F94-574DABB7CD8D}"/>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300541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E51-7245-4D03-866C-3CDDCB0470C6}"/>
              </a:ext>
            </a:extLst>
          </p:cNvPr>
          <p:cNvSpPr>
            <a:spLocks noGrp="1"/>
          </p:cNvSpPr>
          <p:nvPr>
            <p:ph type="title"/>
          </p:nvPr>
        </p:nvSpPr>
        <p:spPr>
          <a:xfrm>
            <a:off x="470168" y="431349"/>
            <a:ext cx="6919680" cy="716323"/>
          </a:xfrm>
        </p:spPr>
        <p:txBody>
          <a:bodyPr/>
          <a:lstStyle/>
          <a:p>
            <a:r>
              <a:rPr lang="en-GB" sz="4000" dirty="0">
                <a:latin typeface="Arial" charset="0"/>
                <a:ea typeface="ヒラギノ角ゴ Pro W3" charset="-128"/>
                <a:cs typeface="ヒラギノ角ゴ Pro W3" charset="-128"/>
              </a:rPr>
              <a:t>Precautions to flu vaccination</a:t>
            </a:r>
            <a:endParaRPr lang="en-GB" dirty="0"/>
          </a:p>
        </p:txBody>
      </p:sp>
      <p:sp>
        <p:nvSpPr>
          <p:cNvPr id="3" name="Content Placeholder 2">
            <a:extLst>
              <a:ext uri="{FF2B5EF4-FFF2-40B4-BE49-F238E27FC236}">
                <a16:creationId xmlns:a16="http://schemas.microsoft.com/office/drawing/2014/main" id="{FB3926CE-763B-4D18-88D8-56F5895DF1B7}"/>
              </a:ext>
            </a:extLst>
          </p:cNvPr>
          <p:cNvSpPr>
            <a:spLocks noGrp="1"/>
          </p:cNvSpPr>
          <p:nvPr>
            <p:ph idx="1"/>
          </p:nvPr>
        </p:nvSpPr>
        <p:spPr/>
        <p:txBody>
          <a:bodyPr>
            <a:normAutofit lnSpcReduction="10000"/>
          </a:bodyPr>
          <a:lstStyle/>
          <a:p>
            <a:pPr>
              <a:lnSpc>
                <a:spcPct val="90000"/>
              </a:lnSpc>
              <a:spcBef>
                <a:spcPct val="0"/>
              </a:spcBef>
            </a:pPr>
            <a:r>
              <a:rPr lang="en-GB" dirty="0">
                <a:latin typeface="Arial" charset="0"/>
                <a:ea typeface="ヒラギノ角ゴ Pro W3" charset="-128"/>
                <a:cs typeface="ヒラギノ角ゴ Pro W3" charset="-128"/>
              </a:rPr>
              <a:t>Acutely unwell/severe febrile illness:</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until recovered</a:t>
            </a:r>
          </a:p>
          <a:p>
            <a:pPr lvl="1">
              <a:lnSpc>
                <a:spcPct val="90000"/>
              </a:lnSpc>
              <a:spcBef>
                <a:spcPct val="0"/>
              </a:spcBef>
              <a:buSzPct val="60000"/>
              <a:buFont typeface="Courier New" charset="0"/>
              <a:buNone/>
            </a:pPr>
            <a:endParaRPr lang="en-GB" dirty="0">
              <a:latin typeface="Arial" charset="0"/>
            </a:endParaRPr>
          </a:p>
          <a:p>
            <a:pPr>
              <a:lnSpc>
                <a:spcPct val="90000"/>
              </a:lnSpc>
              <a:spcBef>
                <a:spcPct val="0"/>
              </a:spcBef>
            </a:pPr>
            <a:r>
              <a:rPr lang="en-GB" dirty="0">
                <a:latin typeface="Arial" charset="0"/>
                <a:ea typeface="ヒラギノ角ゴ Pro W3" charset="-128"/>
                <a:cs typeface="ヒラギノ角ゴ Pro W3" charset="-128"/>
              </a:rPr>
              <a:t>Heavy nasal congestion:</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live intranasal vaccine until resolved or, if the child is in a risk group, consider inactivated flu vaccine to provide protection without delay</a:t>
            </a:r>
          </a:p>
          <a:p>
            <a:pPr lvl="1">
              <a:lnSpc>
                <a:spcPct val="90000"/>
              </a:lnSpc>
              <a:spcBef>
                <a:spcPct val="0"/>
              </a:spcBef>
              <a:buSzPct val="60000"/>
            </a:pPr>
            <a:endParaRPr lang="en-GB" dirty="0">
              <a:latin typeface="Arial" charset="0"/>
            </a:endParaRPr>
          </a:p>
          <a:p>
            <a:pPr>
              <a:lnSpc>
                <a:spcPct val="90000"/>
              </a:lnSpc>
              <a:spcBef>
                <a:spcPct val="0"/>
              </a:spcBef>
            </a:pPr>
            <a:r>
              <a:rPr lang="en-GB" dirty="0">
                <a:latin typeface="Arial" charset="0"/>
                <a:ea typeface="ヒラギノ角ゴ Pro W3" charset="-128"/>
                <a:cs typeface="ヒラギノ角ゴ Pro W3" charset="-128"/>
              </a:rPr>
              <a:t>Use with antiviral agents against flu:</a:t>
            </a:r>
          </a:p>
          <a:p>
            <a:pPr>
              <a:lnSpc>
                <a:spcPct val="90000"/>
              </a:lnSpc>
              <a:spcBef>
                <a:spcPct val="0"/>
              </a:spcBef>
            </a:pPr>
            <a:endParaRPr lang="en-GB" dirty="0">
              <a:latin typeface="Arial" charset="0"/>
              <a:ea typeface="ヒラギノ角ゴ Pro W3" charset="-128"/>
              <a:cs typeface="ヒラギノ角ゴ Pro W3" charset="-128"/>
            </a:endParaRPr>
          </a:p>
          <a:p>
            <a:pPr marL="742950" lvl="1" indent="-285750">
              <a:spcBef>
                <a:spcPct val="0"/>
              </a:spcBef>
            </a:pPr>
            <a:r>
              <a:rPr lang="en-GB" sz="2400" dirty="0">
                <a:latin typeface="Arial" charset="0"/>
                <a:ea typeface="ヒラギノ角ゴ Pro W3" charset="-128"/>
                <a:cs typeface="ヒラギノ角ゴ Pro W3" charset="-128"/>
              </a:rPr>
              <a:t>LAIV should not be administered at the same time or within 48 hours of cessation of treatment with flu antiviral agents</a:t>
            </a:r>
          </a:p>
          <a:p>
            <a:pPr marL="457200" lvl="1" indent="0">
              <a:spcBef>
                <a:spcPct val="0"/>
              </a:spcBef>
            </a:pPr>
            <a:endParaRPr lang="en-GB" sz="2400" dirty="0">
              <a:latin typeface="Arial" charset="0"/>
              <a:ea typeface="ヒラギノ角ゴ Pro W3" charset="-128"/>
              <a:cs typeface="ヒラギノ角ゴ Pro W3" charset="-128"/>
            </a:endParaRPr>
          </a:p>
          <a:p>
            <a:pPr marL="742950" lvl="1" indent="-285750">
              <a:spcBef>
                <a:spcPct val="0"/>
              </a:spcBef>
            </a:pPr>
            <a:r>
              <a:rPr lang="en-GB" sz="2400" dirty="0">
                <a:latin typeface="Arial" charset="0"/>
                <a:ea typeface="ヒラギノ角ゴ Pro W3" charset="-128"/>
                <a:cs typeface="ヒラギノ角ゴ Pro W3" charset="-128"/>
              </a:rPr>
              <a:t>administration of flu antiviral agents within 2 weeks of administration of LAIV may adversely affect the effectiveness of the vaccine </a:t>
            </a:r>
          </a:p>
          <a:p>
            <a:pPr marL="0" indent="0">
              <a:buNone/>
            </a:pPr>
            <a:endParaRPr lang="en-GB" dirty="0"/>
          </a:p>
        </p:txBody>
      </p:sp>
      <p:sp>
        <p:nvSpPr>
          <p:cNvPr id="7" name="Slide Number Placeholder 6">
            <a:extLst>
              <a:ext uri="{FF2B5EF4-FFF2-40B4-BE49-F238E27FC236}">
                <a16:creationId xmlns:a16="http://schemas.microsoft.com/office/drawing/2014/main" id="{27037DEC-65B6-4C6B-BA92-0E179C2E30F9}"/>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
        <p:nvSpPr>
          <p:cNvPr id="9" name="Footer Placeholder 8">
            <a:extLst>
              <a:ext uri="{FF2B5EF4-FFF2-40B4-BE49-F238E27FC236}">
                <a16:creationId xmlns:a16="http://schemas.microsoft.com/office/drawing/2014/main" id="{BF68AA7E-9343-4881-83B3-434A593FE142}"/>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147732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D61F-8930-4913-92A5-184AF6DE9802}"/>
              </a:ext>
            </a:extLst>
          </p:cNvPr>
          <p:cNvSpPr>
            <a:spLocks noGrp="1"/>
          </p:cNvSpPr>
          <p:nvPr>
            <p:ph type="title"/>
          </p:nvPr>
        </p:nvSpPr>
        <p:spPr>
          <a:xfrm>
            <a:off x="358199" y="356700"/>
            <a:ext cx="5921304" cy="753645"/>
          </a:xfrm>
        </p:spPr>
        <p:txBody>
          <a:bodyPr/>
          <a:lstStyle/>
          <a:p>
            <a:r>
              <a:rPr lang="en-GB" dirty="0"/>
              <a:t>Acute and severe asthma</a:t>
            </a:r>
          </a:p>
        </p:txBody>
      </p:sp>
      <p:sp>
        <p:nvSpPr>
          <p:cNvPr id="3" name="Content Placeholder 2">
            <a:extLst>
              <a:ext uri="{FF2B5EF4-FFF2-40B4-BE49-F238E27FC236}">
                <a16:creationId xmlns:a16="http://schemas.microsoft.com/office/drawing/2014/main" id="{4F0308FA-D7D8-4AFF-BDB3-FA5407E667EE}"/>
              </a:ext>
            </a:extLst>
          </p:cNvPr>
          <p:cNvSpPr>
            <a:spLocks noGrp="1"/>
          </p:cNvSpPr>
          <p:nvPr>
            <p:ph idx="1"/>
          </p:nvPr>
        </p:nvSpPr>
        <p:spPr>
          <a:xfrm>
            <a:off x="330205" y="1606872"/>
            <a:ext cx="11123857" cy="4351338"/>
          </a:xfrm>
        </p:spPr>
        <p:txBody>
          <a:bodyPr>
            <a:normAutofit fontScale="40000" lnSpcReduction="20000"/>
          </a:bodyPr>
          <a:lstStyle/>
          <a:p>
            <a:pPr>
              <a:lnSpc>
                <a:spcPct val="120000"/>
              </a:lnSpc>
            </a:pPr>
            <a:r>
              <a:rPr lang="en-GB" sz="4200" dirty="0"/>
              <a:t>children with asthma on </a:t>
            </a:r>
            <a:r>
              <a:rPr lang="en-GB" sz="4200" u="sng" dirty="0"/>
              <a:t>inhaled</a:t>
            </a:r>
            <a:r>
              <a:rPr lang="en-GB" sz="4200" dirty="0"/>
              <a:t> corticosteroids may safely be given LAIV irrespective of the dose prescribed</a:t>
            </a:r>
            <a:endParaRPr lang="en-GB" sz="4200" b="1" dirty="0"/>
          </a:p>
          <a:p>
            <a:pPr>
              <a:lnSpc>
                <a:spcPct val="120000"/>
              </a:lnSpc>
            </a:pPr>
            <a:r>
              <a:rPr lang="en-GB" sz="4200" dirty="0"/>
              <a:t>however, LAIV is not recommended for children and adolescents </a:t>
            </a:r>
            <a:r>
              <a:rPr lang="en-GB" sz="4200" u="sng" dirty="0"/>
              <a:t>currently experiencing an acute exacerbation of symptoms </a:t>
            </a:r>
            <a:r>
              <a:rPr lang="en-GB" sz="4200" dirty="0"/>
              <a:t>including                                                            	</a:t>
            </a:r>
          </a:p>
          <a:p>
            <a:pPr marL="457200" lvl="1" indent="0">
              <a:lnSpc>
                <a:spcPct val="120000"/>
              </a:lnSpc>
              <a:buNone/>
            </a:pPr>
            <a:r>
              <a:rPr lang="en-GB" sz="4200" dirty="0"/>
              <a:t>- those who have had increased wheezing and/or                                      	</a:t>
            </a:r>
          </a:p>
          <a:p>
            <a:pPr marL="457200" lvl="1" indent="0">
              <a:lnSpc>
                <a:spcPct val="120000"/>
              </a:lnSpc>
              <a:buNone/>
            </a:pPr>
            <a:r>
              <a:rPr lang="en-GB" sz="4200" dirty="0"/>
              <a:t>- needed additional bronchodilator treatment in the previous 72 hours</a:t>
            </a:r>
          </a:p>
          <a:p>
            <a:pPr marL="0" indent="0">
              <a:lnSpc>
                <a:spcPct val="120000"/>
              </a:lnSpc>
              <a:buNone/>
            </a:pPr>
            <a:r>
              <a:rPr lang="en-GB" sz="4200" dirty="0"/>
              <a:t>Such children should be offered a suitable inactivated influenza vaccine to avoid a delay in protection</a:t>
            </a:r>
          </a:p>
          <a:p>
            <a:pPr>
              <a:lnSpc>
                <a:spcPct val="120000"/>
              </a:lnSpc>
            </a:pPr>
            <a:r>
              <a:rPr lang="en-GB" sz="4200" dirty="0"/>
              <a:t>children who require </a:t>
            </a:r>
            <a:r>
              <a:rPr lang="en-GB" sz="4200" u="sng" dirty="0"/>
              <a:t>regular oral steroids for maintenance of asthma control</a:t>
            </a:r>
            <a:r>
              <a:rPr lang="en-GB" sz="4200" dirty="0"/>
              <a:t>, or </a:t>
            </a:r>
            <a:r>
              <a:rPr lang="en-GB" sz="4200" u="sng" dirty="0"/>
              <a:t>have previously required intensive care for asthma exacerbation </a:t>
            </a:r>
            <a:r>
              <a:rPr lang="en-GB" sz="4200" dirty="0"/>
              <a:t>should only be given LAIV on the advice of their specialist          </a:t>
            </a:r>
          </a:p>
          <a:p>
            <a:pPr>
              <a:lnSpc>
                <a:spcPct val="120000"/>
              </a:lnSpc>
            </a:pPr>
            <a:r>
              <a:rPr lang="en-GB" sz="4200" dirty="0"/>
              <a:t>as these children may be at higher risk from influenza infection, those who cannot receive LAIV should receive a suitable inactivated influenza vaccine</a:t>
            </a:r>
          </a:p>
          <a:p>
            <a:pPr marL="0" indent="0">
              <a:lnSpc>
                <a:spcPct val="120000"/>
              </a:lnSpc>
              <a:buNone/>
            </a:pPr>
            <a:endParaRPr lang="en-GB" sz="1800" dirty="0"/>
          </a:p>
          <a:p>
            <a:pPr>
              <a:lnSpc>
                <a:spcPct val="120000"/>
              </a:lnSpc>
            </a:pPr>
            <a:r>
              <a:rPr lang="en-GB" sz="4200" dirty="0"/>
              <a:t>children with significant asthma and aged under 9 years who have not been previously vaccinated against influenza will require a second dose (of either LAIV or inactivated vaccine as appropriate)</a:t>
            </a:r>
          </a:p>
          <a:p>
            <a:endParaRPr lang="en-GB" dirty="0"/>
          </a:p>
        </p:txBody>
      </p:sp>
      <p:sp>
        <p:nvSpPr>
          <p:cNvPr id="7" name="Slide Number Placeholder 6">
            <a:extLst>
              <a:ext uri="{FF2B5EF4-FFF2-40B4-BE49-F238E27FC236}">
                <a16:creationId xmlns:a16="http://schemas.microsoft.com/office/drawing/2014/main" id="{E6F338D0-0A28-41E0-A561-DFED6067DFBC}"/>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
        <p:nvSpPr>
          <p:cNvPr id="9" name="Footer Placeholder 8">
            <a:extLst>
              <a:ext uri="{FF2B5EF4-FFF2-40B4-BE49-F238E27FC236}">
                <a16:creationId xmlns:a16="http://schemas.microsoft.com/office/drawing/2014/main" id="{9F44ADFA-8550-46C9-B05F-5CE32E9E8A49}"/>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124147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FA53-A88F-43C2-8CD1-80D10D478CDF}"/>
              </a:ext>
            </a:extLst>
          </p:cNvPr>
          <p:cNvSpPr>
            <a:spLocks noGrp="1"/>
          </p:cNvSpPr>
          <p:nvPr>
            <p:ph type="title"/>
          </p:nvPr>
        </p:nvSpPr>
        <p:spPr>
          <a:xfrm>
            <a:off x="479500" y="403353"/>
            <a:ext cx="4605688" cy="688331"/>
          </a:xfrm>
        </p:spPr>
        <p:txBody>
          <a:bodyPr/>
          <a:lstStyle/>
          <a:p>
            <a:r>
              <a:rPr lang="en-GB" dirty="0"/>
              <a:t>Egg allergy in adults</a:t>
            </a:r>
          </a:p>
        </p:txBody>
      </p:sp>
      <p:sp>
        <p:nvSpPr>
          <p:cNvPr id="3" name="Content Placeholder 2">
            <a:extLst>
              <a:ext uri="{FF2B5EF4-FFF2-40B4-BE49-F238E27FC236}">
                <a16:creationId xmlns:a16="http://schemas.microsoft.com/office/drawing/2014/main" id="{C9B65D55-0C45-4493-AB6C-D95E93424DBE}"/>
              </a:ext>
            </a:extLst>
          </p:cNvPr>
          <p:cNvSpPr>
            <a:spLocks noGrp="1"/>
          </p:cNvSpPr>
          <p:nvPr>
            <p:ph idx="1"/>
          </p:nvPr>
        </p:nvSpPr>
        <p:spPr/>
        <p:txBody>
          <a:bodyPr>
            <a:normAutofit fontScale="55000" lnSpcReduction="20000"/>
          </a:bodyPr>
          <a:lstStyle/>
          <a:p>
            <a:pPr>
              <a:lnSpc>
                <a:spcPct val="110000"/>
              </a:lnSpc>
              <a:spcAft>
                <a:spcPts val="0"/>
              </a:spcAft>
              <a:buFont typeface="Arial" pitchFamily="34" charset="0"/>
              <a:buChar char="•"/>
            </a:pPr>
            <a:r>
              <a:rPr lang="en-GB" sz="3200" dirty="0">
                <a:latin typeface="+mj-lt"/>
              </a:rPr>
              <a:t>for many years, most flu vaccines have been prepared from flu viruses grown in embryonated hens’ eggs and the final vaccine product contains varying amounts of egg protein as ovalbumin </a:t>
            </a:r>
          </a:p>
          <a:p>
            <a:pPr>
              <a:lnSpc>
                <a:spcPct val="110000"/>
              </a:lnSpc>
              <a:spcAft>
                <a:spcPts val="0"/>
              </a:spcAft>
              <a:buFont typeface="Arial" pitchFamily="34" charset="0"/>
              <a:buChar char="•"/>
            </a:pPr>
            <a:r>
              <a:rPr lang="en-GB" sz="3200" dirty="0">
                <a:latin typeface="+mj-lt"/>
              </a:rPr>
              <a:t>the ovalbumin content for the 2022 to 2023 flu vaccines is published on the GOV.UK Annual flu programme webpage</a:t>
            </a:r>
          </a:p>
          <a:p>
            <a:pPr>
              <a:lnSpc>
                <a:spcPct val="110000"/>
              </a:lnSpc>
              <a:spcAft>
                <a:spcPts val="0"/>
              </a:spcAft>
              <a:buFont typeface="Arial" pitchFamily="34" charset="0"/>
              <a:buChar char="•"/>
            </a:pPr>
            <a:r>
              <a:rPr lang="en-GB" sz="3200" dirty="0">
                <a:solidFill>
                  <a:srgbClr val="000000"/>
                </a:solidFill>
                <a:latin typeface="+mj-lt"/>
                <a:ea typeface="Times New Roman"/>
                <a:cs typeface="Frutiger 45 Light"/>
              </a:rPr>
              <a:t>for the 2022 to 2023 season, those aged 18 years and over are recommended to receive either QIVc or QIVr, both of which are egg free</a:t>
            </a:r>
            <a:endParaRPr lang="en-GB" sz="3200" b="1" dirty="0">
              <a:latin typeface="+mj-lt"/>
            </a:endParaRPr>
          </a:p>
          <a:p>
            <a:pPr>
              <a:lnSpc>
                <a:spcPct val="110000"/>
              </a:lnSpc>
              <a:spcAft>
                <a:spcPts val="0"/>
              </a:spcAft>
              <a:buFont typeface="Arial" pitchFamily="34" charset="0"/>
              <a:buChar char="•"/>
            </a:pPr>
            <a:r>
              <a:rPr lang="en-GB" sz="3200" dirty="0">
                <a:latin typeface="+mj-lt"/>
              </a:rPr>
              <a:t>adults with egg allergy can be immunised in any setting using:</a:t>
            </a:r>
          </a:p>
          <a:p>
            <a:pPr lvl="1">
              <a:lnSpc>
                <a:spcPct val="110000"/>
              </a:lnSpc>
              <a:spcAft>
                <a:spcPts val="0"/>
              </a:spcAft>
              <a:buFont typeface="Arial" pitchFamily="34" charset="0"/>
              <a:buChar char="•"/>
            </a:pPr>
            <a:r>
              <a:rPr lang="en-GB" sz="3200" dirty="0">
                <a:latin typeface="+mj-lt"/>
              </a:rPr>
              <a:t>the cell-based quadrivalent inactivated egg-free vaccines QIVc or QIVr</a:t>
            </a:r>
          </a:p>
          <a:p>
            <a:pPr lvl="1">
              <a:lnSpc>
                <a:spcPct val="110000"/>
              </a:lnSpc>
            </a:pPr>
            <a:r>
              <a:rPr lang="en-GB" sz="3200" dirty="0">
                <a:latin typeface="+mj-lt"/>
              </a:rPr>
              <a:t>QIVe should only be offered if it is not possible to give QIVc or QIVr. If QIVe is given, it must have an ovalbumin content less than 0.12 micrograms/ml (equivalent to &lt;0.06 micrograms for 0.5ml dose)</a:t>
            </a:r>
          </a:p>
          <a:p>
            <a:pPr>
              <a:lnSpc>
                <a:spcPct val="110000"/>
              </a:lnSpc>
              <a:spcAft>
                <a:spcPts val="0"/>
              </a:spcAft>
              <a:buFont typeface="Arial" pitchFamily="34" charset="0"/>
              <a:buChar char="•"/>
            </a:pPr>
            <a:r>
              <a:rPr lang="en-GB" sz="3200" dirty="0">
                <a:latin typeface="+mj-lt"/>
              </a:rPr>
              <a:t>adults with severe anaphylaxis to egg which has previously required intensive care should be offered an egg-free vaccine or referred to a specialist for assessment with regard to receiving immunisation in hospital if this is not possible</a:t>
            </a:r>
          </a:p>
          <a:p>
            <a:pPr marL="0" indent="0">
              <a:buNone/>
            </a:pPr>
            <a:endParaRPr lang="en-GB" dirty="0"/>
          </a:p>
        </p:txBody>
      </p:sp>
      <p:sp>
        <p:nvSpPr>
          <p:cNvPr id="7" name="Slide Number Placeholder 6">
            <a:extLst>
              <a:ext uri="{FF2B5EF4-FFF2-40B4-BE49-F238E27FC236}">
                <a16:creationId xmlns:a16="http://schemas.microsoft.com/office/drawing/2014/main" id="{229BBC54-6338-4A58-833F-16F4DA7DFC3D}"/>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sp>
        <p:nvSpPr>
          <p:cNvPr id="9" name="Footer Placeholder 8">
            <a:extLst>
              <a:ext uri="{FF2B5EF4-FFF2-40B4-BE49-F238E27FC236}">
                <a16:creationId xmlns:a16="http://schemas.microsoft.com/office/drawing/2014/main" id="{A3B3D759-AF22-48B0-A27D-0767B32B803F}"/>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151363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3420-C557-4282-B745-C9AB88171C88}"/>
              </a:ext>
            </a:extLst>
          </p:cNvPr>
          <p:cNvSpPr>
            <a:spLocks noGrp="1"/>
          </p:cNvSpPr>
          <p:nvPr>
            <p:ph type="title"/>
          </p:nvPr>
        </p:nvSpPr>
        <p:spPr>
          <a:xfrm>
            <a:off x="628789" y="328710"/>
            <a:ext cx="5016235" cy="679000"/>
          </a:xfrm>
        </p:spPr>
        <p:txBody>
          <a:bodyPr/>
          <a:lstStyle/>
          <a:p>
            <a:r>
              <a:rPr lang="en-GB" dirty="0"/>
              <a:t>Egg allergy in children</a:t>
            </a:r>
          </a:p>
        </p:txBody>
      </p:sp>
      <p:sp>
        <p:nvSpPr>
          <p:cNvPr id="3" name="Content Placeholder 2">
            <a:extLst>
              <a:ext uri="{FF2B5EF4-FFF2-40B4-BE49-F238E27FC236}">
                <a16:creationId xmlns:a16="http://schemas.microsoft.com/office/drawing/2014/main" id="{64436CB0-84C0-462C-81C3-9CDCE5A2F46F}"/>
              </a:ext>
            </a:extLst>
          </p:cNvPr>
          <p:cNvSpPr>
            <a:spLocks noGrp="1"/>
          </p:cNvSpPr>
          <p:nvPr>
            <p:ph idx="1"/>
          </p:nvPr>
        </p:nvSpPr>
        <p:spPr>
          <a:xfrm>
            <a:off x="330205" y="1520890"/>
            <a:ext cx="11123857" cy="4605274"/>
          </a:xfrm>
        </p:spPr>
        <p:txBody>
          <a:bodyPr>
            <a:normAutofit fontScale="77500" lnSpcReduction="20000"/>
          </a:bodyPr>
          <a:lstStyle/>
          <a:p>
            <a:pPr>
              <a:lnSpc>
                <a:spcPct val="120000"/>
              </a:lnSpc>
              <a:buFont typeface="Arial" panose="020B0604020202020204" pitchFamily="34" charset="0"/>
              <a:buChar char="•"/>
            </a:pPr>
            <a:r>
              <a:rPr lang="en-US" sz="2400" dirty="0"/>
              <a:t>children with an egg allergy (</a:t>
            </a:r>
            <a:r>
              <a:rPr lang="en-GB" sz="2400" dirty="0"/>
              <a:t>including those with previous anaphylaxis to egg) </a:t>
            </a:r>
            <a:r>
              <a:rPr lang="en-US" sz="2400" dirty="0"/>
              <a:t>can be safely vaccinated with LAIV in any setting (including primary care and schools)</a:t>
            </a:r>
          </a:p>
          <a:p>
            <a:pPr>
              <a:lnSpc>
                <a:spcPct val="120000"/>
              </a:lnSpc>
              <a:buFont typeface="Arial" panose="020B0604020202020204" pitchFamily="34" charset="0"/>
              <a:buChar char="•"/>
            </a:pPr>
            <a:r>
              <a:rPr lang="en-GB" sz="2400" dirty="0"/>
              <a:t>children who have required </a:t>
            </a:r>
            <a:r>
              <a:rPr lang="en-GB" sz="2400" b="1" dirty="0"/>
              <a:t>admission to intensive care for a previous severe anaphylaxis to egg </a:t>
            </a:r>
            <a:r>
              <a:rPr lang="en-GB" sz="2400" dirty="0"/>
              <a:t>should be given LAIV in the hospital setting</a:t>
            </a:r>
            <a:endParaRPr lang="en-US" sz="2400" dirty="0"/>
          </a:p>
          <a:p>
            <a:pPr>
              <a:lnSpc>
                <a:spcPct val="120000"/>
              </a:lnSpc>
              <a:buFont typeface="Arial" panose="020B0604020202020204" pitchFamily="34" charset="0"/>
              <a:buChar char="•"/>
            </a:pPr>
            <a:r>
              <a:rPr lang="en-US" sz="2400" dirty="0"/>
              <a:t>children with both egg allergy and a clinical risk factor that contraindicate LAIV (for example immunosuppression) should be offered an* inactivated flu vaccine with a very low ovalbumin content (less than 0.12micrograms/ml)</a:t>
            </a:r>
          </a:p>
          <a:p>
            <a:pPr>
              <a:lnSpc>
                <a:spcPct val="120000"/>
              </a:lnSpc>
              <a:buFont typeface="Arial" panose="020B0604020202020204" pitchFamily="34" charset="0"/>
              <a:buChar char="•"/>
            </a:pPr>
            <a:r>
              <a:rPr lang="en-GB" sz="2400" dirty="0"/>
              <a:t>children over age 2 years with egg allergy can also be given the quadrivalent cell-based inactivated egg-free vaccine</a:t>
            </a:r>
            <a:r>
              <a:rPr lang="en-GB" dirty="0"/>
              <a:t> </a:t>
            </a:r>
            <a:r>
              <a:rPr lang="en-GB" sz="2400" dirty="0"/>
              <a:t>QIVc</a:t>
            </a:r>
          </a:p>
          <a:p>
            <a:pPr>
              <a:lnSpc>
                <a:spcPct val="120000"/>
              </a:lnSpc>
              <a:buFont typeface="Arial" panose="020B0604020202020204" pitchFamily="34" charset="0"/>
              <a:buChar char="•"/>
            </a:pPr>
            <a:r>
              <a:rPr lang="en-GB" sz="2400" dirty="0"/>
              <a:t>egg-allergic children with asthma can receive LAIV if their asthma is well-controlled (see previous slide on severe asthma)</a:t>
            </a:r>
          </a:p>
          <a:p>
            <a:pPr>
              <a:lnSpc>
                <a:spcPct val="120000"/>
              </a:lnSpc>
              <a:buFont typeface="Arial" panose="020B0604020202020204" pitchFamily="34" charset="0"/>
              <a:buChar char="•"/>
            </a:pPr>
            <a:endParaRPr lang="en-GB" sz="700" dirty="0">
              <a:solidFill>
                <a:srgbClr val="000000"/>
              </a:solidFill>
              <a:ea typeface="Times New Roman"/>
              <a:cs typeface="Frutiger 45 Light"/>
            </a:endParaRPr>
          </a:p>
          <a:p>
            <a:pPr marL="0" indent="0">
              <a:lnSpc>
                <a:spcPct val="120000"/>
              </a:lnSpc>
              <a:buNone/>
            </a:pPr>
            <a:r>
              <a:rPr lang="en-US" sz="2000" dirty="0"/>
              <a:t>*Children aged 6 months to under 9 years in a clinical risk group who have not been previously vaccinated against influenza will require </a:t>
            </a:r>
            <a:r>
              <a:rPr lang="en-US" sz="2000"/>
              <a:t>a second dose </a:t>
            </a:r>
            <a:r>
              <a:rPr lang="en-US" sz="2000" dirty="0"/>
              <a:t>(of either LAIV (</a:t>
            </a:r>
            <a:r>
              <a:rPr lang="en-US" sz="2000"/>
              <a:t>over 2 years) </a:t>
            </a:r>
            <a:r>
              <a:rPr lang="en-US" sz="2000" dirty="0"/>
              <a:t>or inactivated vaccine as appropriate) </a:t>
            </a:r>
            <a:endParaRPr lang="en-GB" sz="2000" dirty="0"/>
          </a:p>
          <a:p>
            <a:pPr marL="0" indent="0">
              <a:lnSpc>
                <a:spcPct val="120000"/>
              </a:lnSpc>
              <a:buNone/>
            </a:pPr>
            <a:endParaRPr lang="en-GB" dirty="0"/>
          </a:p>
        </p:txBody>
      </p:sp>
      <p:sp>
        <p:nvSpPr>
          <p:cNvPr id="7" name="Slide Number Placeholder 6">
            <a:extLst>
              <a:ext uri="{FF2B5EF4-FFF2-40B4-BE49-F238E27FC236}">
                <a16:creationId xmlns:a16="http://schemas.microsoft.com/office/drawing/2014/main" id="{A9E5929A-5B7F-4690-9F5F-59DFC24C88F1}"/>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
        <p:nvSpPr>
          <p:cNvPr id="9" name="Footer Placeholder 8">
            <a:extLst>
              <a:ext uri="{FF2B5EF4-FFF2-40B4-BE49-F238E27FC236}">
                <a16:creationId xmlns:a16="http://schemas.microsoft.com/office/drawing/2014/main" id="{1B6F605E-58EB-45D6-9E87-A7FB24A72D2E}"/>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875682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999D73-02F4-40CE-939D-DE737DB72222}"/>
              </a:ext>
            </a:extLst>
          </p:cNvPr>
          <p:cNvPicPr>
            <a:picLocks noGrp="1" noChangeAspect="1"/>
          </p:cNvPicPr>
          <p:nvPr>
            <p:ph idx="1"/>
          </p:nvPr>
        </p:nvPicPr>
        <p:blipFill>
          <a:blip r:embed="rId2"/>
          <a:stretch>
            <a:fillRect/>
          </a:stretch>
        </p:blipFill>
        <p:spPr>
          <a:xfrm>
            <a:off x="4955458" y="2"/>
            <a:ext cx="6807747" cy="6451634"/>
          </a:xfrm>
          <a:ln>
            <a:solidFill>
              <a:schemeClr val="tx1"/>
            </a:solidFill>
          </a:ln>
        </p:spPr>
      </p:pic>
      <p:sp>
        <p:nvSpPr>
          <p:cNvPr id="8" name="TextBox 7">
            <a:extLst>
              <a:ext uri="{FF2B5EF4-FFF2-40B4-BE49-F238E27FC236}">
                <a16:creationId xmlns:a16="http://schemas.microsoft.com/office/drawing/2014/main" id="{31D4BBC8-AE48-4E49-B135-48B63BA11DAA}"/>
              </a:ext>
            </a:extLst>
          </p:cNvPr>
          <p:cNvSpPr txBox="1"/>
          <p:nvPr/>
        </p:nvSpPr>
        <p:spPr>
          <a:xfrm>
            <a:off x="428795" y="1695932"/>
            <a:ext cx="3553536" cy="3539430"/>
          </a:xfrm>
          <a:prstGeom prst="rect">
            <a:avLst/>
          </a:prstGeom>
          <a:noFill/>
        </p:spPr>
        <p:txBody>
          <a:bodyPr wrap="square" rtlCol="0">
            <a:spAutoFit/>
          </a:bodyPr>
          <a:lstStyle/>
          <a:p>
            <a:r>
              <a:rPr lang="en-GB" sz="3200" dirty="0"/>
              <a:t>The ovalbumin content of the flu vaccines available for 2022 to 2023 is given on the table available on the GOV.UK website </a:t>
            </a:r>
          </a:p>
        </p:txBody>
      </p:sp>
      <p:sp>
        <p:nvSpPr>
          <p:cNvPr id="9" name="Title 1">
            <a:extLst>
              <a:ext uri="{FF2B5EF4-FFF2-40B4-BE49-F238E27FC236}">
                <a16:creationId xmlns:a16="http://schemas.microsoft.com/office/drawing/2014/main" id="{AE62F353-E8A9-4585-9147-20712B79B32A}"/>
              </a:ext>
            </a:extLst>
          </p:cNvPr>
          <p:cNvSpPr>
            <a:spLocks noGrp="1"/>
          </p:cNvSpPr>
          <p:nvPr>
            <p:ph type="title"/>
          </p:nvPr>
        </p:nvSpPr>
        <p:spPr>
          <a:xfrm>
            <a:off x="330206" y="358204"/>
            <a:ext cx="4369613" cy="705487"/>
          </a:xfrm>
        </p:spPr>
        <p:txBody>
          <a:bodyPr>
            <a:normAutofit fontScale="90000"/>
          </a:bodyPr>
          <a:lstStyle/>
          <a:p>
            <a:r>
              <a:rPr lang="en-GB" sz="4000" dirty="0"/>
              <a:t>Ovalbumin content</a:t>
            </a:r>
            <a:endParaRPr lang="en-GB" dirty="0"/>
          </a:p>
        </p:txBody>
      </p:sp>
      <p:sp>
        <p:nvSpPr>
          <p:cNvPr id="3" name="Slide Number Placeholder 2">
            <a:extLst>
              <a:ext uri="{FF2B5EF4-FFF2-40B4-BE49-F238E27FC236}">
                <a16:creationId xmlns:a16="http://schemas.microsoft.com/office/drawing/2014/main" id="{5D833B0D-5FB3-4740-947C-2EDB9536B939}"/>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
        <p:nvSpPr>
          <p:cNvPr id="10" name="Footer Placeholder 9">
            <a:extLst>
              <a:ext uri="{FF2B5EF4-FFF2-40B4-BE49-F238E27FC236}">
                <a16:creationId xmlns:a16="http://schemas.microsoft.com/office/drawing/2014/main" id="{44B8CB69-6342-460B-AFD0-E6A31FA1219F}"/>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19414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AE1B-DBA9-4051-9D3A-93ABC804249E}"/>
              </a:ext>
            </a:extLst>
          </p:cNvPr>
          <p:cNvSpPr>
            <a:spLocks noGrp="1"/>
          </p:cNvSpPr>
          <p:nvPr>
            <p:ph type="title"/>
          </p:nvPr>
        </p:nvSpPr>
        <p:spPr>
          <a:xfrm>
            <a:off x="348868" y="375361"/>
            <a:ext cx="4475059" cy="716323"/>
          </a:xfrm>
        </p:spPr>
        <p:txBody>
          <a:bodyPr/>
          <a:lstStyle/>
          <a:p>
            <a:r>
              <a:rPr lang="en-GB" dirty="0"/>
              <a:t>Learning outcomes</a:t>
            </a:r>
          </a:p>
        </p:txBody>
      </p:sp>
      <p:sp>
        <p:nvSpPr>
          <p:cNvPr id="3" name="Content Placeholder 2">
            <a:extLst>
              <a:ext uri="{FF2B5EF4-FFF2-40B4-BE49-F238E27FC236}">
                <a16:creationId xmlns:a16="http://schemas.microsoft.com/office/drawing/2014/main" id="{1EE91C48-1BD6-421A-8F3E-F68777BAB9CC}"/>
              </a:ext>
            </a:extLst>
          </p:cNvPr>
          <p:cNvSpPr>
            <a:spLocks noGrp="1"/>
          </p:cNvSpPr>
          <p:nvPr>
            <p:ph idx="1"/>
          </p:nvPr>
        </p:nvSpPr>
        <p:spPr>
          <a:xfrm>
            <a:off x="330205" y="1709509"/>
            <a:ext cx="11123857" cy="4351338"/>
          </a:xfrm>
        </p:spPr>
        <p:txBody>
          <a:bodyPr>
            <a:normAutofit fontScale="92500" lnSpcReduction="10000"/>
          </a:bodyPr>
          <a:lstStyle/>
          <a:p>
            <a:pPr marL="0" indent="0">
              <a:buNone/>
            </a:pPr>
            <a:r>
              <a:rPr lang="en-GB" b="1" dirty="0">
                <a:solidFill>
                  <a:srgbClr val="000000"/>
                </a:solidFill>
                <a:latin typeface="Arial" charset="0"/>
                <a:ea typeface="ヒラギノ角ゴ Pro W3" charset="-128"/>
                <a:cs typeface="ヒラギノ角ゴ Pro W3" charset="-128"/>
              </a:rPr>
              <a:t>On completion of this resource, healthcare practitioners will be able to:</a:t>
            </a:r>
          </a:p>
          <a:p>
            <a:pPr marL="266700" indent="-266700"/>
            <a:r>
              <a:rPr lang="en-GB" dirty="0">
                <a:latin typeface="Arial" charset="0"/>
                <a:ea typeface="ヒラギノ角ゴ Pro W3" charset="-128"/>
                <a:cs typeface="ヒラギノ角ゴ Pro W3" charset="-128"/>
              </a:rPr>
              <a:t>describe the cause of flu</a:t>
            </a:r>
          </a:p>
          <a:p>
            <a:pPr marL="266700" indent="-266700"/>
            <a:r>
              <a:rPr lang="en-GB" dirty="0">
                <a:latin typeface="Arial" charset="0"/>
                <a:ea typeface="ヒラギノ角ゴ Pro W3" charset="-128"/>
                <a:cs typeface="ヒラギノ角ゴ Pro W3" charset="-128"/>
              </a:rPr>
              <a:t>understand how flu is transmitted and the possible effects of flu</a:t>
            </a:r>
          </a:p>
          <a:p>
            <a:pPr marL="266700" indent="-266700"/>
            <a:r>
              <a:rPr lang="en-GB" dirty="0">
                <a:latin typeface="Arial" charset="0"/>
                <a:ea typeface="ヒラギノ角ゴ Pro W3" charset="-128"/>
                <a:cs typeface="ヒラギノ角ゴ Pro W3" charset="-128"/>
              </a:rPr>
              <a:t>understand the evidence base for the administration of flu vaccination those in clinical risk groups, to children and to those aged 50 years and over </a:t>
            </a:r>
          </a:p>
          <a:p>
            <a:pPr marL="266700" indent="-266700"/>
            <a:r>
              <a:rPr lang="en-GB" dirty="0">
                <a:latin typeface="Arial" charset="0"/>
                <a:ea typeface="ヒラギノ角ゴ Pro W3" charset="-128"/>
                <a:cs typeface="ヒラギノ角ゴ Pro W3" charset="-128"/>
              </a:rPr>
              <a:t>explain which vaccines should be used and the precautions and contraindications to the administration of these</a:t>
            </a:r>
          </a:p>
          <a:p>
            <a:pPr marL="266700" indent="-266700"/>
            <a:r>
              <a:rPr lang="en-GB" dirty="0">
                <a:latin typeface="Arial" charset="0"/>
                <a:ea typeface="ヒラギノ角ゴ Pro W3" charset="-128"/>
                <a:cs typeface="ヒラギノ角ゴ Pro W3" charset="-128"/>
              </a:rPr>
              <a:t>explain the sequence of steps in flu vaccine administration</a:t>
            </a:r>
          </a:p>
          <a:p>
            <a:pPr marL="266700" indent="-266700"/>
            <a:r>
              <a:rPr lang="en-GB" dirty="0">
                <a:latin typeface="Arial" charset="0"/>
                <a:ea typeface="ヒラギノ角ゴ Pro W3" charset="-128"/>
                <a:cs typeface="ヒラギノ角ゴ Pro W3" charset="-128"/>
              </a:rPr>
              <a:t>explain the possible side effects from flu vaccines</a:t>
            </a:r>
          </a:p>
          <a:p>
            <a:pPr marL="266700" indent="-266700"/>
            <a:r>
              <a:rPr lang="en-GB" dirty="0">
                <a:latin typeface="Arial" charset="0"/>
                <a:ea typeface="ヒラギノ角ゴ Pro W3" charset="-128"/>
                <a:cs typeface="ヒラギノ角ゴ Pro W3" charset="-128"/>
              </a:rPr>
              <a:t>understand the importance of their role in promoting and providing evidence based information about flu vaccination to patients</a:t>
            </a:r>
          </a:p>
          <a:p>
            <a:pPr marL="266700" indent="-266700"/>
            <a:r>
              <a:rPr lang="en-GB" dirty="0">
                <a:latin typeface="Arial" charset="0"/>
                <a:ea typeface="ヒラギノ角ゴ Pro W3" charset="-128"/>
                <a:cs typeface="ヒラギノ角ゴ Pro W3" charset="-128"/>
              </a:rPr>
              <a:t>identify sources of additional information</a:t>
            </a:r>
          </a:p>
          <a:p>
            <a:endParaRPr lang="en-GB" dirty="0"/>
          </a:p>
        </p:txBody>
      </p:sp>
      <p:sp>
        <p:nvSpPr>
          <p:cNvPr id="7" name="Slide Number Placeholder 6">
            <a:extLst>
              <a:ext uri="{FF2B5EF4-FFF2-40B4-BE49-F238E27FC236}">
                <a16:creationId xmlns:a16="http://schemas.microsoft.com/office/drawing/2014/main" id="{621FF7ED-C049-47D6-AD43-F2C352005DCD}"/>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
        <p:nvSpPr>
          <p:cNvPr id="9" name="Footer Placeholder 8">
            <a:extLst>
              <a:ext uri="{FF2B5EF4-FFF2-40B4-BE49-F238E27FC236}">
                <a16:creationId xmlns:a16="http://schemas.microsoft.com/office/drawing/2014/main" id="{AEDDDCED-00B8-4805-8038-8959774AE5E2}"/>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740019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C248-17BE-4DE1-B4E4-ADC5B82815E7}"/>
              </a:ext>
            </a:extLst>
          </p:cNvPr>
          <p:cNvSpPr>
            <a:spLocks noGrp="1"/>
          </p:cNvSpPr>
          <p:nvPr>
            <p:ph type="title"/>
          </p:nvPr>
        </p:nvSpPr>
        <p:spPr>
          <a:xfrm>
            <a:off x="414182" y="195937"/>
            <a:ext cx="6770389" cy="718457"/>
          </a:xfrm>
        </p:spPr>
        <p:txBody>
          <a:bodyPr>
            <a:normAutofit fontScale="90000"/>
          </a:bodyPr>
          <a:lstStyle/>
          <a:p>
            <a:pPr>
              <a:lnSpc>
                <a:spcPct val="140000"/>
              </a:lnSpc>
              <a:spcAft>
                <a:spcPts val="1200"/>
              </a:spcAft>
            </a:pPr>
            <a:r>
              <a:rPr lang="en-GB" sz="4400" dirty="0">
                <a:effectLst/>
                <a:latin typeface="+mn-lt"/>
                <a:ea typeface="Calibri" panose="020F0502020204030204" pitchFamily="34" charset="0"/>
                <a:cs typeface="Times New Roman" panose="02020603050405020304" pitchFamily="18" charset="0"/>
              </a:rPr>
              <a:t>Salicylate therapy and LAIV</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CE88144-BD14-4E77-8C90-5ED9B846E5F4}"/>
              </a:ext>
            </a:extLst>
          </p:cNvPr>
          <p:cNvSpPr>
            <a:spLocks noGrp="1"/>
          </p:cNvSpPr>
          <p:nvPr>
            <p:ph idx="1"/>
          </p:nvPr>
        </p:nvSpPr>
        <p:spPr/>
        <p:txBody>
          <a:bodyPr>
            <a:normAutofit fontScale="92500"/>
          </a:bodyPr>
          <a:lstStyle/>
          <a:p>
            <a:r>
              <a:rPr lang="en-GB" dirty="0"/>
              <a:t>children and adolescents who are receiving salicylate therapy (e.g. aspirin) (other than for topical treatment of localised conditions such as in skin creams for verrucae) should not be given LAIV </a:t>
            </a:r>
          </a:p>
          <a:p>
            <a:r>
              <a:rPr lang="en-GB" dirty="0"/>
              <a:t>this is because of the association of Reye’s syndrome with salicylates and wild-type influenza infection</a:t>
            </a:r>
          </a:p>
          <a:p>
            <a:r>
              <a:rPr lang="en-GB" dirty="0"/>
              <a:t>Reye's syndrome has been reported following the use of salicylates during wild-type influenza infection</a:t>
            </a:r>
          </a:p>
          <a:p>
            <a:r>
              <a:rPr lang="en-GB" dirty="0"/>
              <a:t>because of the theoretical risk of Reye’s syndrome following administration of the LAIV to children on aspirin therapy or other salicylate-containing medicine, they should not be given LAIV and should instead be offered an inactivated flu vaccine</a:t>
            </a:r>
          </a:p>
          <a:p>
            <a:r>
              <a:rPr lang="en-GB" dirty="0"/>
              <a:t>Reye's syndrome is a very rare disorder that can cause serious liver and brain damage. If not treated promptly, it may lead to permanent brain injury or death</a:t>
            </a:r>
          </a:p>
        </p:txBody>
      </p:sp>
      <p:sp>
        <p:nvSpPr>
          <p:cNvPr id="7" name="Slide Number Placeholder 6">
            <a:extLst>
              <a:ext uri="{FF2B5EF4-FFF2-40B4-BE49-F238E27FC236}">
                <a16:creationId xmlns:a16="http://schemas.microsoft.com/office/drawing/2014/main" id="{1A410667-F532-4AC7-95C4-F4D825C9A789}"/>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sp>
        <p:nvSpPr>
          <p:cNvPr id="9" name="Footer Placeholder 8">
            <a:extLst>
              <a:ext uri="{FF2B5EF4-FFF2-40B4-BE49-F238E27FC236}">
                <a16:creationId xmlns:a16="http://schemas.microsoft.com/office/drawing/2014/main" id="{D0C0313C-35DB-4EE3-BC95-ECC998E905C7}"/>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921753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AE1-72E5-44AE-BB61-9F37167E73F7}"/>
              </a:ext>
            </a:extLst>
          </p:cNvPr>
          <p:cNvSpPr>
            <a:spLocks noGrp="1"/>
          </p:cNvSpPr>
          <p:nvPr>
            <p:ph type="title"/>
          </p:nvPr>
        </p:nvSpPr>
        <p:spPr>
          <a:xfrm>
            <a:off x="516824" y="366034"/>
            <a:ext cx="7731443" cy="716323"/>
          </a:xfrm>
        </p:spPr>
        <p:txBody>
          <a:bodyPr/>
          <a:lstStyle/>
          <a:p>
            <a:r>
              <a:rPr lang="en-US" dirty="0"/>
              <a:t>Inadvertent administration of LAIV</a:t>
            </a:r>
            <a:endParaRPr lang="en-GB" dirty="0"/>
          </a:p>
        </p:txBody>
      </p:sp>
      <p:sp>
        <p:nvSpPr>
          <p:cNvPr id="3" name="Content Placeholder 2">
            <a:extLst>
              <a:ext uri="{FF2B5EF4-FFF2-40B4-BE49-F238E27FC236}">
                <a16:creationId xmlns:a16="http://schemas.microsoft.com/office/drawing/2014/main" id="{0D4868D4-004D-488C-A437-FAABECB0303F}"/>
              </a:ext>
            </a:extLst>
          </p:cNvPr>
          <p:cNvSpPr>
            <a:spLocks noGrp="1"/>
          </p:cNvSpPr>
          <p:nvPr>
            <p:ph idx="1"/>
          </p:nvPr>
        </p:nvSpPr>
        <p:spPr/>
        <p:txBody>
          <a:bodyPr/>
          <a:lstStyle/>
          <a:p>
            <a:pPr>
              <a:buFont typeface="Arial" panose="020B0604020202020204" pitchFamily="34" charset="0"/>
              <a:buChar char="•"/>
            </a:pPr>
            <a:r>
              <a:rPr lang="en-US" sz="2400" dirty="0"/>
              <a:t>if an immunocompromised individual receives LAIV,  the degree of immunosuppression should be assessed</a:t>
            </a:r>
          </a:p>
          <a:p>
            <a:pPr>
              <a:buFont typeface="Arial" panose="020B0604020202020204" pitchFamily="34" charset="0"/>
              <a:buChar char="•"/>
            </a:pPr>
            <a:r>
              <a:rPr lang="en-US" sz="2400" dirty="0"/>
              <a:t>if the individual is severely immunocompromised, antiviral prophylaxis should be considered</a:t>
            </a:r>
          </a:p>
          <a:p>
            <a:pPr>
              <a:buFont typeface="Arial" panose="020B0604020202020204" pitchFamily="34" charset="0"/>
              <a:buChar char="•"/>
            </a:pPr>
            <a:r>
              <a:rPr lang="en-US" sz="2400" dirty="0"/>
              <a:t>otherwise they should be advised to seek medical advice if they develop flu-like symptoms in the 4 days following administration of the vaccine</a:t>
            </a:r>
          </a:p>
          <a:p>
            <a:pPr>
              <a:buFont typeface="Arial" panose="020B0604020202020204" pitchFamily="34" charset="0"/>
              <a:buChar char="•"/>
            </a:pPr>
            <a:r>
              <a:rPr lang="en-US" sz="2400" dirty="0"/>
              <a:t>if antivirals are used for prophylaxis or treatment, the individual should also be offered inactivated flu vaccine in order to maximise their protection (this can be given straight away)</a:t>
            </a:r>
            <a:endParaRPr lang="en-GB" sz="2400" dirty="0"/>
          </a:p>
          <a:p>
            <a:endParaRPr lang="en-GB" dirty="0"/>
          </a:p>
        </p:txBody>
      </p:sp>
      <p:sp>
        <p:nvSpPr>
          <p:cNvPr id="7" name="Slide Number Placeholder 6">
            <a:extLst>
              <a:ext uri="{FF2B5EF4-FFF2-40B4-BE49-F238E27FC236}">
                <a16:creationId xmlns:a16="http://schemas.microsoft.com/office/drawing/2014/main" id="{D3D8B8B1-23BB-40EB-8CCE-9406CE080C95}"/>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sp>
        <p:nvSpPr>
          <p:cNvPr id="9" name="Footer Placeholder 8">
            <a:extLst>
              <a:ext uri="{FF2B5EF4-FFF2-40B4-BE49-F238E27FC236}">
                <a16:creationId xmlns:a16="http://schemas.microsoft.com/office/drawing/2014/main" id="{CCCD5906-9BDC-4FA1-8C54-2523F50D74A7}"/>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117422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5A9A-6BBC-473E-9FA5-4D6E20235D74}"/>
              </a:ext>
            </a:extLst>
          </p:cNvPr>
          <p:cNvSpPr>
            <a:spLocks noGrp="1"/>
          </p:cNvSpPr>
          <p:nvPr>
            <p:ph type="title"/>
          </p:nvPr>
        </p:nvSpPr>
        <p:spPr>
          <a:xfrm>
            <a:off x="582134" y="366033"/>
            <a:ext cx="5641386" cy="660339"/>
          </a:xfrm>
        </p:spPr>
        <p:txBody>
          <a:bodyPr/>
          <a:lstStyle/>
          <a:p>
            <a:r>
              <a:rPr lang="en-GB" dirty="0"/>
              <a:t>LAIV and ‘viral shedding’</a:t>
            </a:r>
          </a:p>
        </p:txBody>
      </p:sp>
      <p:sp>
        <p:nvSpPr>
          <p:cNvPr id="3" name="Content Placeholder 2">
            <a:extLst>
              <a:ext uri="{FF2B5EF4-FFF2-40B4-BE49-F238E27FC236}">
                <a16:creationId xmlns:a16="http://schemas.microsoft.com/office/drawing/2014/main" id="{3893DE1C-C973-4DDB-B527-AB317629C26E}"/>
              </a:ext>
            </a:extLst>
          </p:cNvPr>
          <p:cNvSpPr>
            <a:spLocks noGrp="1"/>
          </p:cNvSpPr>
          <p:nvPr>
            <p:ph idx="1"/>
          </p:nvPr>
        </p:nvSpPr>
        <p:spPr>
          <a:xfrm>
            <a:off x="432844" y="1401602"/>
            <a:ext cx="11123857" cy="4351338"/>
          </a:xfrm>
        </p:spPr>
        <p:txBody>
          <a:bodyPr>
            <a:noAutofit/>
          </a:bodyPr>
          <a:lstStyle/>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LAIV does not create an external mist of vaccine virus in the air when children are being vaccinated and others in the room should not be at risk of ‘catching’ the vaccine virus</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administration of the intranasal vaccine delivers just 0.1ml of fluid straight into each nostril and almost all the fluid is immediately absorbed into the child’s nose</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although vaccinated children are known to shed virus a few days after vaccination, the vaccine virus that is shed is less able to spread from person to person than natural flu infection </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the amount of virus shed is normally below the levels needed to pass on infection to others and the virus does not survive for long outside of the body. This is in contrast to natural flu infection, which spreads easily during the flu season </a:t>
            </a:r>
          </a:p>
          <a:p>
            <a:endParaRPr lang="en-GB" sz="2200" dirty="0"/>
          </a:p>
        </p:txBody>
      </p:sp>
      <p:sp>
        <p:nvSpPr>
          <p:cNvPr id="7" name="Slide Number Placeholder 6">
            <a:extLst>
              <a:ext uri="{FF2B5EF4-FFF2-40B4-BE49-F238E27FC236}">
                <a16:creationId xmlns:a16="http://schemas.microsoft.com/office/drawing/2014/main" id="{74DF4B99-13C7-4933-A5B5-45D1256657F2}"/>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sp>
        <p:nvSpPr>
          <p:cNvPr id="9" name="Footer Placeholder 8">
            <a:extLst>
              <a:ext uri="{FF2B5EF4-FFF2-40B4-BE49-F238E27FC236}">
                <a16:creationId xmlns:a16="http://schemas.microsoft.com/office/drawing/2014/main" id="{1F204897-76BF-4557-80E5-9607E344B93B}"/>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854555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A168-EAE0-4438-AC15-A5C691FAEE18}"/>
              </a:ext>
            </a:extLst>
          </p:cNvPr>
          <p:cNvSpPr>
            <a:spLocks noGrp="1"/>
          </p:cNvSpPr>
          <p:nvPr>
            <p:ph type="title"/>
          </p:nvPr>
        </p:nvSpPr>
        <p:spPr>
          <a:xfrm>
            <a:off x="563474" y="366032"/>
            <a:ext cx="9140365" cy="725653"/>
          </a:xfrm>
        </p:spPr>
        <p:txBody>
          <a:bodyPr>
            <a:normAutofit/>
          </a:bodyPr>
          <a:lstStyle/>
          <a:p>
            <a:r>
              <a:rPr lang="en-GB" dirty="0"/>
              <a:t>Risk of transmission of live vaccine virus </a:t>
            </a:r>
          </a:p>
        </p:txBody>
      </p:sp>
      <p:sp>
        <p:nvSpPr>
          <p:cNvPr id="3" name="Content Placeholder 2">
            <a:extLst>
              <a:ext uri="{FF2B5EF4-FFF2-40B4-BE49-F238E27FC236}">
                <a16:creationId xmlns:a16="http://schemas.microsoft.com/office/drawing/2014/main" id="{7BED6914-1BA9-44ED-B96A-5DBFE6CCF425}"/>
              </a:ext>
            </a:extLst>
          </p:cNvPr>
          <p:cNvSpPr>
            <a:spLocks noGrp="1"/>
          </p:cNvSpPr>
          <p:nvPr>
            <p:ph idx="1"/>
          </p:nvPr>
        </p:nvSpPr>
        <p:spPr/>
        <p:txBody>
          <a:bodyPr>
            <a:normAutofit lnSpcReduction="10000"/>
          </a:bodyPr>
          <a:lstStyle/>
          <a:p>
            <a:pPr>
              <a:lnSpc>
                <a:spcPct val="100000"/>
              </a:lnSpc>
              <a:spcBef>
                <a:spcPct val="0"/>
              </a:spcBef>
              <a:buFont typeface="Arial" pitchFamily="34" charset="0"/>
              <a:buChar char="•"/>
            </a:pPr>
            <a:r>
              <a:rPr lang="en-GB" dirty="0">
                <a:latin typeface="Arial" charset="0"/>
                <a:ea typeface="ヒラギノ角ゴ Pro W3" charset="-128"/>
                <a:cs typeface="ヒラギノ角ゴ Pro W3" charset="-128"/>
              </a:rPr>
              <a:t>there is a theoretical potential for transmission of live attenuated flu virus to very severely immunocompromised contacts for 1 to 2 weeks following vaccination</a:t>
            </a:r>
          </a:p>
          <a:p>
            <a:pPr>
              <a:lnSpc>
                <a:spcPct val="10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dirty="0"/>
              <a:t>following extensive use of LAIV in the US, there have been no reported instances of illness or infections from the vaccine virus among immunocompromised patients inadvertently exposed to vaccinated children</a:t>
            </a:r>
          </a:p>
          <a:p>
            <a:pPr>
              <a:lnSpc>
                <a:spcPct val="10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dirty="0">
                <a:latin typeface="Arial" charset="0"/>
                <a:ea typeface="ヒラギノ角ゴ Pro W3" charset="-128"/>
                <a:cs typeface="ヒラギノ角ゴ Pro W3" charset="-128"/>
              </a:rPr>
              <a:t>however, if close contact with very severely immunocompromised patients (such as bone marrow transplant patients requiring isolation) is likely or unavoidable (for example other household members) consider an appropriate inactivated flu vaccine instead</a:t>
            </a:r>
          </a:p>
        </p:txBody>
      </p:sp>
      <p:sp>
        <p:nvSpPr>
          <p:cNvPr id="7" name="Slide Number Placeholder 6">
            <a:extLst>
              <a:ext uri="{FF2B5EF4-FFF2-40B4-BE49-F238E27FC236}">
                <a16:creationId xmlns:a16="http://schemas.microsoft.com/office/drawing/2014/main" id="{1F9C03F2-BB46-419C-A117-BF4731795F7C}"/>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sp>
        <p:nvSpPr>
          <p:cNvPr id="9" name="Footer Placeholder 8">
            <a:extLst>
              <a:ext uri="{FF2B5EF4-FFF2-40B4-BE49-F238E27FC236}">
                <a16:creationId xmlns:a16="http://schemas.microsoft.com/office/drawing/2014/main" id="{77E80094-6FB6-46B0-B5DF-7647389B7B16}"/>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679414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A88E-DB35-49B0-B0F8-B40EAC5AD849}"/>
              </a:ext>
            </a:extLst>
          </p:cNvPr>
          <p:cNvSpPr>
            <a:spLocks noGrp="1"/>
          </p:cNvSpPr>
          <p:nvPr>
            <p:ph type="title"/>
          </p:nvPr>
        </p:nvSpPr>
        <p:spPr/>
        <p:txBody>
          <a:bodyPr>
            <a:normAutofit fontScale="90000"/>
          </a:bodyPr>
          <a:lstStyle/>
          <a:p>
            <a:r>
              <a:rPr lang="en-GB" sz="4000" dirty="0"/>
              <a:t>Exposure of healthcare professionals to live attenuated influenza vaccine viruses</a:t>
            </a:r>
            <a:endParaRPr lang="en-GB" dirty="0"/>
          </a:p>
        </p:txBody>
      </p:sp>
      <p:sp>
        <p:nvSpPr>
          <p:cNvPr id="3" name="Content Placeholder 2">
            <a:extLst>
              <a:ext uri="{FF2B5EF4-FFF2-40B4-BE49-F238E27FC236}">
                <a16:creationId xmlns:a16="http://schemas.microsoft.com/office/drawing/2014/main" id="{EDF1FC0D-55B2-4FD8-951A-0C7CE499B0FF}"/>
              </a:ext>
            </a:extLst>
          </p:cNvPr>
          <p:cNvSpPr>
            <a:spLocks noGrp="1"/>
          </p:cNvSpPr>
          <p:nvPr>
            <p:ph idx="1"/>
          </p:nvPr>
        </p:nvSpPr>
        <p:spPr>
          <a:xfrm>
            <a:off x="330205" y="1644194"/>
            <a:ext cx="11123857" cy="4351338"/>
          </a:xfrm>
        </p:spPr>
        <p:txBody>
          <a:bodyPr>
            <a:normAutofit fontScale="85000" lnSpcReduction="20000"/>
          </a:bodyPr>
          <a:lstStyle/>
          <a:p>
            <a:pPr>
              <a:lnSpc>
                <a:spcPct val="110000"/>
              </a:lnSpc>
              <a:buFont typeface="Arial" pitchFamily="34" charset="0"/>
              <a:buChar char="•"/>
            </a:pPr>
            <a:r>
              <a:rPr lang="en-GB" sz="2400" dirty="0"/>
              <a:t>theoretically there may be some low level exposure to the vaccine viruses for those administering LAIV and/or from recently vaccinated patients</a:t>
            </a:r>
          </a:p>
          <a:p>
            <a:pPr>
              <a:lnSpc>
                <a:spcPct val="110000"/>
              </a:lnSpc>
              <a:buFont typeface="Arial" pitchFamily="34" charset="0"/>
              <a:buChar char="•"/>
            </a:pPr>
            <a:r>
              <a:rPr lang="en-GB" sz="2400" dirty="0"/>
              <a:t>in the US, where there has been extensive use of LAIV, there have not been any reported instances of illness or infections from the vaccine virus among healthcare professionals inadvertently exposed  </a:t>
            </a:r>
          </a:p>
          <a:p>
            <a:pPr>
              <a:lnSpc>
                <a:spcPct val="110000"/>
              </a:lnSpc>
              <a:buFont typeface="Arial" pitchFamily="34" charset="0"/>
              <a:buChar char="•"/>
            </a:pPr>
            <a:r>
              <a:rPr lang="en-GB" sz="2400" dirty="0"/>
              <a:t>risk of acquiring vaccine viruses from the environment is unknown but probably low  </a:t>
            </a:r>
          </a:p>
          <a:p>
            <a:pPr>
              <a:lnSpc>
                <a:spcPct val="110000"/>
              </a:lnSpc>
              <a:buFont typeface="Arial" pitchFamily="34" charset="0"/>
              <a:buChar char="•"/>
            </a:pPr>
            <a:r>
              <a:rPr lang="en-GB" sz="2400" dirty="0"/>
              <a:t>the vaccine viruses are cold-adapted and attenuated and therefore unlikely to cause symptomatic flu </a:t>
            </a:r>
          </a:p>
          <a:p>
            <a:pPr>
              <a:lnSpc>
                <a:spcPct val="110000"/>
              </a:lnSpc>
              <a:buFont typeface="Arial" pitchFamily="34" charset="0"/>
              <a:buChar char="•"/>
            </a:pPr>
            <a:r>
              <a:rPr lang="en-GB" sz="2400" dirty="0"/>
              <a:t>as a precaution, </a:t>
            </a:r>
            <a:r>
              <a:rPr lang="en-GB" sz="2400" b="1" dirty="0"/>
              <a:t>very severely immunosuppressed individuals should not administer LAIV</a:t>
            </a:r>
          </a:p>
          <a:p>
            <a:pPr>
              <a:lnSpc>
                <a:spcPct val="110000"/>
              </a:lnSpc>
              <a:buFont typeface="Arial" pitchFamily="34" charset="0"/>
              <a:buChar char="•"/>
            </a:pPr>
            <a:r>
              <a:rPr lang="en-GB" sz="2400" dirty="0"/>
              <a:t>other healthcare workers who have less severe immunosuppression or are pregnant, should follow normal clinical practice to avoid inhaling the vaccine and ensure that they themselves are appropriately vaccinated</a:t>
            </a:r>
            <a:endParaRPr lang="en-GB" sz="2400" b="1" dirty="0"/>
          </a:p>
          <a:p>
            <a:endParaRPr lang="en-GB" dirty="0"/>
          </a:p>
        </p:txBody>
      </p:sp>
      <p:sp>
        <p:nvSpPr>
          <p:cNvPr id="7" name="Slide Number Placeholder 6">
            <a:extLst>
              <a:ext uri="{FF2B5EF4-FFF2-40B4-BE49-F238E27FC236}">
                <a16:creationId xmlns:a16="http://schemas.microsoft.com/office/drawing/2014/main" id="{4170B9A4-462F-4DB8-8EE6-5FB2C30D04EF}"/>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
        <p:nvSpPr>
          <p:cNvPr id="9" name="Footer Placeholder 8">
            <a:extLst>
              <a:ext uri="{FF2B5EF4-FFF2-40B4-BE49-F238E27FC236}">
                <a16:creationId xmlns:a16="http://schemas.microsoft.com/office/drawing/2014/main" id="{3B054F94-4F55-43E4-BE46-082CCA576848}"/>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21747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2BD1-9E98-4800-B218-0F09F7FE0F4B}"/>
              </a:ext>
            </a:extLst>
          </p:cNvPr>
          <p:cNvSpPr>
            <a:spLocks noGrp="1"/>
          </p:cNvSpPr>
          <p:nvPr>
            <p:ph type="title"/>
          </p:nvPr>
        </p:nvSpPr>
        <p:spPr>
          <a:xfrm>
            <a:off x="554139" y="375364"/>
            <a:ext cx="4008529" cy="806850"/>
          </a:xfrm>
        </p:spPr>
        <p:txBody>
          <a:bodyPr>
            <a:normAutofit/>
          </a:bodyPr>
          <a:lstStyle/>
          <a:p>
            <a:r>
              <a:rPr lang="en-US" dirty="0"/>
              <a:t>Vaccine ordering</a:t>
            </a:r>
            <a:endParaRPr lang="en-GB" dirty="0"/>
          </a:p>
        </p:txBody>
      </p:sp>
      <p:sp>
        <p:nvSpPr>
          <p:cNvPr id="3" name="Content Placeholder 2">
            <a:extLst>
              <a:ext uri="{FF2B5EF4-FFF2-40B4-BE49-F238E27FC236}">
                <a16:creationId xmlns:a16="http://schemas.microsoft.com/office/drawing/2014/main" id="{DAE4C9D0-6E1F-4558-8232-5EB201E4539C}"/>
              </a:ext>
            </a:extLst>
          </p:cNvPr>
          <p:cNvSpPr>
            <a:spLocks noGrp="1"/>
          </p:cNvSpPr>
          <p:nvPr>
            <p:ph idx="1"/>
          </p:nvPr>
        </p:nvSpPr>
        <p:spPr>
          <a:xfrm>
            <a:off x="479499" y="1578877"/>
            <a:ext cx="11123857" cy="4351338"/>
          </a:xfrm>
        </p:spPr>
        <p:txBody>
          <a:bodyPr>
            <a:normAutofit fontScale="92500"/>
          </a:bodyPr>
          <a:lstStyle/>
          <a:p>
            <a:pPr>
              <a:buFont typeface="Arial" panose="020B0604020202020204" pitchFamily="34" charset="0"/>
              <a:buChar char="•"/>
            </a:pPr>
            <a:r>
              <a:rPr lang="en-GB" sz="1600" dirty="0">
                <a:latin typeface="+mn-lt"/>
              </a:rPr>
              <a:t>UKHSA procures and supplies the flu vaccines (live and inactivated) for the children’s flu programme including:</a:t>
            </a:r>
            <a:endParaRPr lang="en-GB" sz="1400" dirty="0">
              <a:latin typeface="+mn-lt"/>
            </a:endParaRPr>
          </a:p>
          <a:p>
            <a:pPr marL="901700" lvl="4" indent="-171450"/>
            <a:r>
              <a:rPr lang="en-GB" dirty="0">
                <a:latin typeface="+mn-lt"/>
              </a:rPr>
              <a:t>LAIV for eligible children aged 2 to 18 years </a:t>
            </a:r>
          </a:p>
          <a:p>
            <a:pPr marL="901700" lvl="4" indent="-171450"/>
            <a:r>
              <a:rPr lang="en-GB" sz="1600" dirty="0"/>
              <a:t>QIVc </a:t>
            </a:r>
            <a:r>
              <a:rPr lang="en-GB" dirty="0"/>
              <a:t>for children</a:t>
            </a:r>
            <a:r>
              <a:rPr lang="en-GB" sz="1600" dirty="0"/>
              <a:t> aged 2 years to less than 18 years in at-risk groups for whom LAIV is unsuitable, and healthy children whose parents object to LAIV on the grounds of its porcine gelatine content</a:t>
            </a:r>
          </a:p>
          <a:p>
            <a:pPr marL="901700" lvl="4" indent="-171450"/>
            <a:r>
              <a:rPr lang="en-GB" sz="1600" dirty="0"/>
              <a:t>QIVe for children in clinical risk groups aged 6 months to less than 2 years </a:t>
            </a:r>
            <a:endParaRPr lang="en-GB" sz="1400" dirty="0">
              <a:latin typeface="+mn-lt"/>
            </a:endParaRPr>
          </a:p>
          <a:p>
            <a:pPr>
              <a:buFont typeface="Arial" panose="020B0604020202020204" pitchFamily="34" charset="0"/>
              <a:buChar char="•"/>
            </a:pPr>
            <a:r>
              <a:rPr lang="en-GB" sz="1600" dirty="0">
                <a:latin typeface="+mn-lt"/>
              </a:rPr>
              <a:t>flu vaccines for children can be ordered through the ImmForm website as for other centrally purchased vaccines </a:t>
            </a:r>
          </a:p>
          <a:p>
            <a:pPr>
              <a:buFont typeface="Arial" panose="020B0604020202020204" pitchFamily="34" charset="0"/>
              <a:buChar char="•"/>
            </a:pPr>
            <a:r>
              <a:rPr lang="en-GB" sz="1600" dirty="0"/>
              <a:t>providers are responsible for ordering sufficient flu vaccine for all other eligible patients aged 18 years and older directly from manufacturers</a:t>
            </a:r>
          </a:p>
          <a:p>
            <a:pPr>
              <a:buFont typeface="Arial" panose="020B0604020202020204" pitchFamily="34" charset="0"/>
              <a:buChar char="•"/>
            </a:pPr>
            <a:r>
              <a:rPr lang="en-GB" sz="1600" dirty="0"/>
              <a:t>providers should ensure they are able to offer the most effective vaccine for each eligible group consistent with national guidance </a:t>
            </a:r>
          </a:p>
          <a:p>
            <a:pPr>
              <a:buFont typeface="Arial" panose="020B0604020202020204" pitchFamily="34" charset="0"/>
              <a:buChar char="•"/>
            </a:pPr>
            <a:r>
              <a:rPr lang="en-GB" sz="1600" dirty="0"/>
              <a:t>provided a patient is offered a recommended vaccine for their age, providers are not expected to have to offer a choice between vaccines</a:t>
            </a:r>
          </a:p>
          <a:p>
            <a:pPr>
              <a:buFont typeface="Arial" panose="020B0604020202020204" pitchFamily="34" charset="0"/>
              <a:buChar char="•"/>
            </a:pPr>
            <a:r>
              <a:rPr lang="en-GB" sz="1600" dirty="0"/>
              <a:t>initial batches of vaccine may be subject to delay, or fewer doses than planned may be available initially. Providers should remain flexible when scheduling vaccination sessions and be prepared to reschedule if necessary</a:t>
            </a:r>
          </a:p>
          <a:p>
            <a:pPr>
              <a:buFont typeface="Arial" panose="020B0604020202020204" pitchFamily="34" charset="0"/>
              <a:buChar char="•"/>
            </a:pPr>
            <a:r>
              <a:rPr lang="en-GB" sz="1600" dirty="0"/>
              <a:t>it is important not to order or hold more than 2 weeks’ worth of LAIV – stockpiling increases the risk of significant loss if there are cold chain failures. It also increases the risk of out of date vaccine being used as Fluenz Tetra has a short shelf life</a:t>
            </a:r>
          </a:p>
        </p:txBody>
      </p:sp>
      <p:sp>
        <p:nvSpPr>
          <p:cNvPr id="7" name="Slide Number Placeholder 6">
            <a:extLst>
              <a:ext uri="{FF2B5EF4-FFF2-40B4-BE49-F238E27FC236}">
                <a16:creationId xmlns:a16="http://schemas.microsoft.com/office/drawing/2014/main" id="{9261BFB9-8A12-429E-8042-2BDFE0743F61}"/>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sp>
        <p:nvSpPr>
          <p:cNvPr id="9" name="Footer Placeholder 8">
            <a:extLst>
              <a:ext uri="{FF2B5EF4-FFF2-40B4-BE49-F238E27FC236}">
                <a16:creationId xmlns:a16="http://schemas.microsoft.com/office/drawing/2014/main" id="{5E97BBC6-0BCB-42FD-AFDF-98473160E279}"/>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658097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8D0D-17FB-402B-9E6E-01AE32C24FBC}"/>
              </a:ext>
            </a:extLst>
          </p:cNvPr>
          <p:cNvSpPr>
            <a:spLocks noGrp="1"/>
          </p:cNvSpPr>
          <p:nvPr>
            <p:ph type="title"/>
          </p:nvPr>
        </p:nvSpPr>
        <p:spPr>
          <a:xfrm>
            <a:off x="563471" y="384695"/>
            <a:ext cx="5557410" cy="753645"/>
          </a:xfrm>
        </p:spPr>
        <p:txBody>
          <a:bodyPr/>
          <a:lstStyle/>
          <a:p>
            <a:r>
              <a:rPr lang="en-GB" sz="4000" dirty="0">
                <a:latin typeface="Arial" charset="0"/>
                <a:ea typeface="ヒラギノ角ゴ Pro W3" charset="-128"/>
                <a:cs typeface="ヒラギノ角ゴ Pro W3" charset="-128"/>
              </a:rPr>
              <a:t>Storage of flu vaccine</a:t>
            </a:r>
            <a:endParaRPr lang="en-GB" dirty="0"/>
          </a:p>
        </p:txBody>
      </p:sp>
      <p:sp>
        <p:nvSpPr>
          <p:cNvPr id="3" name="Content Placeholder 2">
            <a:extLst>
              <a:ext uri="{FF2B5EF4-FFF2-40B4-BE49-F238E27FC236}">
                <a16:creationId xmlns:a16="http://schemas.microsoft.com/office/drawing/2014/main" id="{826B7E12-ED76-4A06-B505-E2ADF1DF740F}"/>
              </a:ext>
            </a:extLst>
          </p:cNvPr>
          <p:cNvSpPr>
            <a:spLocks noGrp="1"/>
          </p:cNvSpPr>
          <p:nvPr>
            <p:ph idx="1"/>
          </p:nvPr>
        </p:nvSpPr>
        <p:spPr>
          <a:xfrm>
            <a:off x="470169" y="1597538"/>
            <a:ext cx="11123857" cy="4351338"/>
          </a:xfrm>
        </p:spPr>
        <p:txBody>
          <a:bodyPr>
            <a:normAutofit fontScale="85000" lnSpcReduction="20000"/>
          </a:bodyPr>
          <a:lstStyle/>
          <a:p>
            <a:pPr marL="0" lvl="1" indent="0">
              <a:lnSpc>
                <a:spcPct val="120000"/>
              </a:lnSpc>
              <a:spcBef>
                <a:spcPts val="1200"/>
              </a:spcBef>
              <a:buNone/>
            </a:pPr>
            <a:r>
              <a:rPr lang="en-GB" b="1" dirty="0">
                <a:latin typeface="+mn-lt"/>
              </a:rPr>
              <a:t>Efficacy, safety and quality may be adversely affected if vaccines are not stored at the temperatures specified in the licence</a:t>
            </a:r>
          </a:p>
          <a:p>
            <a:pPr marL="0" indent="0">
              <a:lnSpc>
                <a:spcPct val="120000"/>
              </a:lnSpc>
              <a:buNone/>
            </a:pPr>
            <a:r>
              <a:rPr lang="en-GB" dirty="0">
                <a:latin typeface="+mn-lt"/>
                <a:ea typeface="ヒラギノ角ゴ Pro W3" charset="-128"/>
                <a:cs typeface="ヒラギノ角ゴ Pro W3" charset="-128"/>
              </a:rPr>
              <a:t>All flu vaccines, inactivated and LAIV, must be stored in accordance with manufacturer’s instructions:</a:t>
            </a:r>
          </a:p>
          <a:p>
            <a:pPr marL="342900" lvl="1">
              <a:lnSpc>
                <a:spcPct val="120000"/>
              </a:lnSpc>
              <a:spcBef>
                <a:spcPct val="0"/>
              </a:spcBef>
              <a:buFont typeface="Arial" charset="0"/>
              <a:buChar char="•"/>
            </a:pPr>
            <a:r>
              <a:rPr lang="en-GB" dirty="0">
                <a:latin typeface="+mn-lt"/>
              </a:rPr>
              <a:t>store between +2⁰C and +8⁰C </a:t>
            </a:r>
          </a:p>
          <a:p>
            <a:pPr marL="342900" lvl="1">
              <a:lnSpc>
                <a:spcPct val="120000"/>
              </a:lnSpc>
              <a:spcBef>
                <a:spcPct val="0"/>
              </a:spcBef>
              <a:buFont typeface="Arial" charset="0"/>
              <a:buChar char="•"/>
            </a:pPr>
            <a:r>
              <a:rPr lang="en-GB" dirty="0">
                <a:latin typeface="+mn-lt"/>
              </a:rPr>
              <a:t>do not freeze</a:t>
            </a:r>
          </a:p>
          <a:p>
            <a:pPr marL="342900" lvl="1">
              <a:lnSpc>
                <a:spcPct val="120000"/>
              </a:lnSpc>
              <a:spcBef>
                <a:spcPct val="0"/>
              </a:spcBef>
              <a:buFont typeface="Arial" charset="0"/>
              <a:buChar char="•"/>
            </a:pPr>
            <a:r>
              <a:rPr lang="en-GB" dirty="0">
                <a:latin typeface="+mn-lt"/>
              </a:rPr>
              <a:t>store in original packaging</a:t>
            </a:r>
          </a:p>
          <a:p>
            <a:pPr marL="342900" lvl="1">
              <a:lnSpc>
                <a:spcPct val="120000"/>
              </a:lnSpc>
              <a:spcBef>
                <a:spcPct val="0"/>
              </a:spcBef>
              <a:buFont typeface="Arial" charset="0"/>
              <a:buChar char="•"/>
            </a:pPr>
            <a:r>
              <a:rPr lang="en-GB" dirty="0">
                <a:latin typeface="+mn-lt"/>
              </a:rPr>
              <a:t>protect from light</a:t>
            </a:r>
          </a:p>
          <a:p>
            <a:pPr marL="0" indent="0">
              <a:buNone/>
            </a:pPr>
            <a:endParaRPr lang="en-GB" sz="1300" b="1" dirty="0">
              <a:latin typeface="+mn-lt"/>
              <a:ea typeface="Arial" charset="0"/>
              <a:cs typeface="Arial" charset="0"/>
            </a:endParaRPr>
          </a:p>
          <a:p>
            <a:pPr marL="0" indent="0">
              <a:buNone/>
            </a:pPr>
            <a:r>
              <a:rPr lang="en-GB" b="1" dirty="0">
                <a:latin typeface="+mn-lt"/>
                <a:ea typeface="Arial" charset="0"/>
                <a:cs typeface="Arial" charset="0"/>
              </a:rPr>
              <a:t>Check expiry dates regularly:</a:t>
            </a:r>
          </a:p>
          <a:p>
            <a:pPr marL="342900" lvl="1">
              <a:lnSpc>
                <a:spcPct val="120000"/>
              </a:lnSpc>
              <a:spcBef>
                <a:spcPts val="1200"/>
              </a:spcBef>
              <a:buFont typeface="Arial" charset="0"/>
              <a:buChar char="•"/>
            </a:pPr>
            <a:r>
              <a:rPr lang="en-GB" dirty="0">
                <a:latin typeface="+mn-lt"/>
              </a:rPr>
              <a:t>the LAIV has an expiry date 18 weeks after manufacture – this is much shorter than inactivated flu vaccines</a:t>
            </a:r>
          </a:p>
          <a:p>
            <a:pPr marL="342900" lvl="1">
              <a:lnSpc>
                <a:spcPct val="120000"/>
              </a:lnSpc>
              <a:spcBef>
                <a:spcPts val="1200"/>
              </a:spcBef>
              <a:buFont typeface="Arial" charset="0"/>
              <a:buChar char="•"/>
            </a:pPr>
            <a:r>
              <a:rPr lang="en-GB" dirty="0">
                <a:latin typeface="+mn-lt"/>
              </a:rPr>
              <a:t>it is important that the expiry date on the nasal spray applicator is checked before use</a:t>
            </a:r>
          </a:p>
          <a:p>
            <a:pPr marL="0" indent="0">
              <a:buNone/>
            </a:pPr>
            <a:endParaRPr lang="en-GB" dirty="0"/>
          </a:p>
        </p:txBody>
      </p:sp>
      <p:sp>
        <p:nvSpPr>
          <p:cNvPr id="7" name="Slide Number Placeholder 6">
            <a:extLst>
              <a:ext uri="{FF2B5EF4-FFF2-40B4-BE49-F238E27FC236}">
                <a16:creationId xmlns:a16="http://schemas.microsoft.com/office/drawing/2014/main" id="{98BB609E-D34E-45FF-AE34-7550552BD2DC}"/>
              </a:ext>
            </a:extLst>
          </p:cNvPr>
          <p:cNvSpPr>
            <a:spLocks noGrp="1"/>
          </p:cNvSpPr>
          <p:nvPr>
            <p:ph type="sldNum" sz="quarter" idx="11"/>
          </p:nvPr>
        </p:nvSpPr>
        <p:spPr/>
        <p:txBody>
          <a:bodyPr/>
          <a:lstStyle/>
          <a:p>
            <a:fld id="{344369E4-5DE7-46E5-874E-4FD437973785}" type="slidenum">
              <a:rPr lang="en-GB" smtClean="0"/>
              <a:pPr/>
              <a:t>66</a:t>
            </a:fld>
            <a:endParaRPr lang="en-GB" sz="1400" dirty="0"/>
          </a:p>
        </p:txBody>
      </p:sp>
      <p:sp>
        <p:nvSpPr>
          <p:cNvPr id="9" name="Footer Placeholder 8">
            <a:extLst>
              <a:ext uri="{FF2B5EF4-FFF2-40B4-BE49-F238E27FC236}">
                <a16:creationId xmlns:a16="http://schemas.microsoft.com/office/drawing/2014/main" id="{9606698A-DA15-4F7D-B264-48C6F703EB51}"/>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82921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BE98-EFF4-48EF-A45B-B5E0180EE19A}"/>
              </a:ext>
            </a:extLst>
          </p:cNvPr>
          <p:cNvSpPr>
            <a:spLocks noGrp="1"/>
          </p:cNvSpPr>
          <p:nvPr>
            <p:ph type="title"/>
          </p:nvPr>
        </p:nvSpPr>
        <p:spPr>
          <a:xfrm>
            <a:off x="544807" y="422018"/>
            <a:ext cx="7255582" cy="734984"/>
          </a:xfrm>
        </p:spPr>
        <p:txBody>
          <a:bodyPr/>
          <a:lstStyle/>
          <a:p>
            <a:r>
              <a:rPr lang="en-GB" dirty="0"/>
              <a:t>Legal framework for vaccination</a:t>
            </a:r>
          </a:p>
        </p:txBody>
      </p:sp>
      <p:sp>
        <p:nvSpPr>
          <p:cNvPr id="3" name="Content Placeholder 2">
            <a:extLst>
              <a:ext uri="{FF2B5EF4-FFF2-40B4-BE49-F238E27FC236}">
                <a16:creationId xmlns:a16="http://schemas.microsoft.com/office/drawing/2014/main" id="{BBCC554B-7D61-4D7A-961A-1BDE7A005F34}"/>
              </a:ext>
            </a:extLst>
          </p:cNvPr>
          <p:cNvSpPr>
            <a:spLocks noGrp="1"/>
          </p:cNvSpPr>
          <p:nvPr>
            <p:ph idx="1"/>
          </p:nvPr>
        </p:nvSpPr>
        <p:spPr>
          <a:xfrm>
            <a:off x="526151" y="1410925"/>
            <a:ext cx="11123857" cy="4351338"/>
          </a:xfrm>
        </p:spPr>
        <p:txBody>
          <a:bodyPr>
            <a:noAutofit/>
          </a:bodyPr>
          <a:lstStyle/>
          <a:p>
            <a:pPr marL="0" indent="0">
              <a:lnSpc>
                <a:spcPct val="110000"/>
              </a:lnSpc>
              <a:buNone/>
            </a:pPr>
            <a:r>
              <a:rPr lang="en-GB" sz="1600" dirty="0"/>
              <a:t>A range of mechanisms can be used for the supply and administration of vaccines, including:</a:t>
            </a:r>
          </a:p>
          <a:p>
            <a:pPr>
              <a:lnSpc>
                <a:spcPct val="110000"/>
              </a:lnSpc>
            </a:pPr>
            <a:r>
              <a:rPr lang="en-GB" sz="1600" dirty="0"/>
              <a:t> </a:t>
            </a:r>
            <a:r>
              <a:rPr lang="en-GB" sz="1600" b="1" dirty="0">
                <a:latin typeface="Arial" charset="0"/>
              </a:rPr>
              <a:t>Patient prescription </a:t>
            </a:r>
            <a:r>
              <a:rPr lang="en-GB" sz="1600" dirty="0">
                <a:latin typeface="Arial" charset="0"/>
              </a:rPr>
              <a:t>written manually or electronically by a registered medical practitioner or other authorised prescriber</a:t>
            </a:r>
          </a:p>
          <a:p>
            <a:pPr marL="166687" lvl="1">
              <a:lnSpc>
                <a:spcPct val="110000"/>
              </a:lnSpc>
              <a:spcBef>
                <a:spcPct val="0"/>
              </a:spcBef>
              <a:defRPr/>
            </a:pPr>
            <a:endParaRPr lang="en-GB" sz="1600" dirty="0">
              <a:latin typeface="Arial" charset="0"/>
            </a:endParaRPr>
          </a:p>
          <a:p>
            <a:pPr marL="342900" lvl="1">
              <a:lnSpc>
                <a:spcPct val="110000"/>
              </a:lnSpc>
              <a:spcBef>
                <a:spcPct val="0"/>
              </a:spcBef>
              <a:buFont typeface="Arial" charset="0"/>
              <a:buChar char="•"/>
              <a:defRPr/>
            </a:pPr>
            <a:r>
              <a:rPr lang="en-GB" sz="1600" b="1" dirty="0">
                <a:latin typeface="Arial" charset="0"/>
              </a:rPr>
              <a:t>Patient Specific Direction (PSD)</a:t>
            </a:r>
          </a:p>
          <a:p>
            <a:pPr marL="166687" lvl="1">
              <a:lnSpc>
                <a:spcPct val="110000"/>
              </a:lnSpc>
              <a:spcBef>
                <a:spcPct val="0"/>
              </a:spcBef>
              <a:defRPr/>
            </a:pPr>
            <a:endParaRPr lang="en-GB" sz="1600" b="1" dirty="0">
              <a:latin typeface="Arial" charset="0"/>
            </a:endParaRPr>
          </a:p>
          <a:p>
            <a:pPr marL="342900" lvl="1">
              <a:lnSpc>
                <a:spcPct val="110000"/>
              </a:lnSpc>
              <a:spcBef>
                <a:spcPct val="0"/>
              </a:spcBef>
              <a:buFont typeface="Arial" charset="0"/>
              <a:buChar char="•"/>
              <a:defRPr/>
            </a:pPr>
            <a:r>
              <a:rPr lang="en-GB" sz="1600" b="1" dirty="0">
                <a:latin typeface="Arial" charset="0"/>
              </a:rPr>
              <a:t>Patient Group Direction (PGD)</a:t>
            </a:r>
          </a:p>
          <a:p>
            <a:pPr marL="342900" lvl="1">
              <a:lnSpc>
                <a:spcPct val="110000"/>
              </a:lnSpc>
              <a:spcBef>
                <a:spcPct val="0"/>
              </a:spcBef>
              <a:buFont typeface="Arial" charset="0"/>
              <a:buChar char="•"/>
              <a:defRPr/>
            </a:pPr>
            <a:endParaRPr lang="en-GB" sz="1600" b="1" dirty="0">
              <a:latin typeface="Arial" charset="0"/>
            </a:endParaRPr>
          </a:p>
          <a:p>
            <a:pPr marL="342900" lvl="1">
              <a:lnSpc>
                <a:spcPct val="110000"/>
              </a:lnSpc>
              <a:spcBef>
                <a:spcPct val="0"/>
              </a:spcBef>
              <a:buFont typeface="Arial" charset="0"/>
              <a:buChar char="•"/>
              <a:defRPr/>
            </a:pPr>
            <a:r>
              <a:rPr lang="en-GB" sz="1600" b="1" dirty="0">
                <a:latin typeface="Arial" charset="0"/>
              </a:rPr>
              <a:t>Written instruction (WI)</a:t>
            </a:r>
          </a:p>
          <a:p>
            <a:pPr marL="0" indent="0">
              <a:lnSpc>
                <a:spcPct val="110000"/>
              </a:lnSpc>
              <a:buNone/>
            </a:pPr>
            <a:r>
              <a:rPr lang="en-GB" sz="1600" dirty="0"/>
              <a:t>PGD templates for the administration of the live and inactivated flu vaccines are available on the GOV.UK website: </a:t>
            </a:r>
          </a:p>
          <a:p>
            <a:pPr marL="0" indent="0">
              <a:lnSpc>
                <a:spcPct val="110000"/>
              </a:lnSpc>
              <a:buNone/>
            </a:pPr>
            <a:r>
              <a:rPr lang="en-GB" sz="1600" dirty="0">
                <a:hlinkClick r:id="rId2"/>
              </a:rPr>
              <a:t>www.gov.uk/government/collections/immunisation-patient-group-direction-pgd</a:t>
            </a:r>
            <a:r>
              <a:rPr lang="en-GB" sz="1600" dirty="0"/>
              <a:t> </a:t>
            </a:r>
          </a:p>
          <a:p>
            <a:pPr marL="0" indent="0">
              <a:lnSpc>
                <a:spcPct val="110000"/>
              </a:lnSpc>
              <a:buNone/>
            </a:pPr>
            <a:endParaRPr lang="en-GB" sz="1050" dirty="0"/>
          </a:p>
          <a:p>
            <a:pPr marL="0" lvl="2" indent="0">
              <a:lnSpc>
                <a:spcPct val="110000"/>
              </a:lnSpc>
              <a:buNone/>
            </a:pPr>
            <a:r>
              <a:rPr lang="en-GB" sz="1600" dirty="0"/>
              <a:t>Those using national immunisation PGDs developed by UKHSA must ensure that each PGD is organisationally authorised and signed in section 2 by an appropriate authorising person, in accordance with Human Medicines Regulations 2012 (HMR2012). </a:t>
            </a:r>
          </a:p>
          <a:p>
            <a:pPr marL="0" lvl="2" indent="0">
              <a:lnSpc>
                <a:spcPct val="110000"/>
              </a:lnSpc>
              <a:buNone/>
            </a:pPr>
            <a:r>
              <a:rPr lang="en-GB" sz="1600" dirty="0"/>
              <a:t>Without such authorisation, the PGD is not legal or valid.</a:t>
            </a:r>
          </a:p>
          <a:p>
            <a:pPr marL="0" indent="0">
              <a:buNone/>
            </a:pPr>
            <a:endParaRPr lang="en-GB" sz="1600" dirty="0"/>
          </a:p>
        </p:txBody>
      </p:sp>
      <p:sp>
        <p:nvSpPr>
          <p:cNvPr id="7" name="Slide Number Placeholder 6">
            <a:extLst>
              <a:ext uri="{FF2B5EF4-FFF2-40B4-BE49-F238E27FC236}">
                <a16:creationId xmlns:a16="http://schemas.microsoft.com/office/drawing/2014/main" id="{2B982F64-599D-4E0E-B6F5-24349D6E2191}"/>
              </a:ext>
            </a:extLst>
          </p:cNvPr>
          <p:cNvSpPr>
            <a:spLocks noGrp="1"/>
          </p:cNvSpPr>
          <p:nvPr>
            <p:ph type="sldNum" sz="quarter" idx="11"/>
          </p:nvPr>
        </p:nvSpPr>
        <p:spPr/>
        <p:txBody>
          <a:bodyPr/>
          <a:lstStyle/>
          <a:p>
            <a:fld id="{344369E4-5DE7-46E5-874E-4FD437973785}" type="slidenum">
              <a:rPr lang="en-GB" smtClean="0"/>
              <a:pPr/>
              <a:t>67</a:t>
            </a:fld>
            <a:endParaRPr lang="en-GB" sz="1400" dirty="0"/>
          </a:p>
        </p:txBody>
      </p:sp>
      <p:sp>
        <p:nvSpPr>
          <p:cNvPr id="9" name="Footer Placeholder 8">
            <a:extLst>
              <a:ext uri="{FF2B5EF4-FFF2-40B4-BE49-F238E27FC236}">
                <a16:creationId xmlns:a16="http://schemas.microsoft.com/office/drawing/2014/main" id="{5AA44F8C-8BB8-4657-8DB5-C8A8512F0505}"/>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761000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2FD0-4A6E-4631-83D1-48AB06A9BB12}"/>
              </a:ext>
            </a:extLst>
          </p:cNvPr>
          <p:cNvSpPr>
            <a:spLocks noGrp="1"/>
          </p:cNvSpPr>
          <p:nvPr>
            <p:ph type="title"/>
          </p:nvPr>
        </p:nvSpPr>
        <p:spPr>
          <a:xfrm>
            <a:off x="358199" y="356700"/>
            <a:ext cx="10515600" cy="669670"/>
          </a:xfrm>
        </p:spPr>
        <p:txBody>
          <a:bodyPr/>
          <a:lstStyle/>
          <a:p>
            <a:r>
              <a:rPr lang="en-GB" dirty="0"/>
              <a:t>Vaccine administration </a:t>
            </a:r>
            <a:r>
              <a:rPr lang="en-GB" sz="2800" dirty="0"/>
              <a:t>(inactivated vaccines)</a:t>
            </a:r>
            <a:endParaRPr lang="en-GB" dirty="0"/>
          </a:p>
        </p:txBody>
      </p:sp>
      <p:sp>
        <p:nvSpPr>
          <p:cNvPr id="3" name="Content Placeholder 2">
            <a:extLst>
              <a:ext uri="{FF2B5EF4-FFF2-40B4-BE49-F238E27FC236}">
                <a16:creationId xmlns:a16="http://schemas.microsoft.com/office/drawing/2014/main" id="{8546D23D-7826-4938-84F9-3B6DF79EA880}"/>
              </a:ext>
            </a:extLst>
          </p:cNvPr>
          <p:cNvSpPr>
            <a:spLocks noGrp="1"/>
          </p:cNvSpPr>
          <p:nvPr>
            <p:ph idx="1"/>
          </p:nvPr>
        </p:nvSpPr>
        <p:spPr>
          <a:xfrm>
            <a:off x="330205" y="1438916"/>
            <a:ext cx="11123857" cy="4933892"/>
          </a:xfrm>
        </p:spPr>
        <p:txBody>
          <a:bodyPr>
            <a:noAutofit/>
          </a:bodyPr>
          <a:lstStyle/>
          <a:p>
            <a:pPr marL="285750" indent="-285750">
              <a:lnSpc>
                <a:spcPct val="120000"/>
              </a:lnSpc>
              <a:buFont typeface="Arial" panose="020B0604020202020204" pitchFamily="34" charset="0"/>
              <a:buChar char="•"/>
              <a:tabLst>
                <a:tab pos="450850" algn="l"/>
              </a:tabLst>
            </a:pPr>
            <a:r>
              <a:rPr lang="en-GB" sz="1600" b="1" dirty="0"/>
              <a:t>inactivated</a:t>
            </a:r>
            <a:r>
              <a:rPr lang="en-GB" sz="1600" dirty="0"/>
              <a:t> flu vaccines should be given intramuscularly into the upper arm (deltoid muscle) of those aged 12 months or older and into the anterolateral aspect of the thigh in infants aged 6 months to one year of age</a:t>
            </a:r>
          </a:p>
          <a:p>
            <a:pPr marL="285750" indent="-285750">
              <a:lnSpc>
                <a:spcPct val="120000"/>
              </a:lnSpc>
              <a:buFont typeface="Arial" panose="020B0604020202020204" pitchFamily="34" charset="0"/>
              <a:buChar char="•"/>
              <a:tabLst>
                <a:tab pos="450850" algn="l"/>
              </a:tabLst>
            </a:pPr>
            <a:r>
              <a:rPr lang="en-US" sz="1600" dirty="0"/>
              <a:t>due to the presence of adjuvant </a:t>
            </a:r>
            <a:r>
              <a:rPr lang="en-GB" sz="1600" dirty="0"/>
              <a:t>and therefore increased potential for more local reactions if administered by subcutaneous injection</a:t>
            </a:r>
            <a:r>
              <a:rPr lang="en-US" sz="1600" dirty="0"/>
              <a:t>, </a:t>
            </a:r>
            <a:r>
              <a:rPr lang="en-US" sz="1600" b="1" dirty="0"/>
              <a:t>aQIV</a:t>
            </a:r>
            <a:r>
              <a:rPr lang="en-US" sz="1600" dirty="0"/>
              <a:t> </a:t>
            </a:r>
            <a:r>
              <a:rPr lang="en-US" sz="1600" b="1" dirty="0"/>
              <a:t>should only be administered intramuscularly using a 25mm length needle</a:t>
            </a:r>
          </a:p>
          <a:p>
            <a:pPr marL="285750" indent="-285750">
              <a:lnSpc>
                <a:spcPct val="120000"/>
              </a:lnSpc>
              <a:buFont typeface="Arial" panose="020B0604020202020204" pitchFamily="34" charset="0"/>
              <a:buChar char="•"/>
              <a:tabLst>
                <a:tab pos="450850" algn="l"/>
              </a:tabLst>
            </a:pPr>
            <a:r>
              <a:rPr lang="en-GB" sz="1600" dirty="0">
                <a:ea typeface="Times New Roman" panose="02020603050405020304" pitchFamily="18" charset="0"/>
                <a:cs typeface="Times New Roman" panose="02020603050405020304" pitchFamily="18" charset="0"/>
              </a:rPr>
              <a:t>t</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he cell-based quadrivalent vaccines (QIVc and QIVr) are also not licensed for subcutaneous administration so should only be administered intramuscularly </a:t>
            </a:r>
          </a:p>
          <a:p>
            <a:pPr marL="285750" indent="-285750">
              <a:lnSpc>
                <a:spcPct val="120000"/>
              </a:lnSpc>
              <a:buFont typeface="Arial" panose="020B0604020202020204" pitchFamily="34" charset="0"/>
              <a:buChar char="•"/>
              <a:tabLst>
                <a:tab pos="450850" algn="l"/>
              </a:tabLst>
            </a:pPr>
            <a:r>
              <a:rPr lang="en-GB" sz="1600" dirty="0"/>
              <a:t>inactivated and live flu vaccines can currently be given at the same time as, or at any interval before or after, other currently used live and inactivated vaccines except Shingrix</a:t>
            </a:r>
          </a:p>
          <a:p>
            <a:pPr marL="285750" indent="-285750">
              <a:lnSpc>
                <a:spcPct val="120000"/>
              </a:lnSpc>
              <a:buFont typeface="Arial" panose="020B0604020202020204" pitchFamily="34" charset="0"/>
              <a:buChar char="•"/>
              <a:tabLst>
                <a:tab pos="450850" algn="l"/>
              </a:tabLst>
            </a:pPr>
            <a:r>
              <a:rPr lang="en-GB" sz="1600" dirty="0"/>
              <a:t>Shingrix and the aQIV should ideally be separated by an interval of at least 7 days to avoid incorrect attribution of potential adverse events</a:t>
            </a:r>
          </a:p>
          <a:p>
            <a:pPr marL="285750" indent="-285750">
              <a:lnSpc>
                <a:spcPct val="120000"/>
              </a:lnSpc>
              <a:buFont typeface="Arial" panose="020B0604020202020204" pitchFamily="34" charset="0"/>
              <a:buChar char="•"/>
              <a:tabLst>
                <a:tab pos="450850" algn="l"/>
              </a:tabLst>
            </a:pPr>
            <a:r>
              <a:rPr lang="en-GB" sz="1600" dirty="0"/>
              <a:t>if any new vaccines are introduced during the flu vaccination season, please ensure any specific guidance given about concomitant administration for these is followed</a:t>
            </a:r>
          </a:p>
          <a:p>
            <a:pPr marL="285750" indent="-285750">
              <a:lnSpc>
                <a:spcPct val="120000"/>
              </a:lnSpc>
              <a:buFont typeface="Arial" panose="020B0604020202020204" pitchFamily="34" charset="0"/>
              <a:buChar char="•"/>
            </a:pPr>
            <a:r>
              <a:rPr lang="en-GB" sz="1600" dirty="0"/>
              <a:t>if given at the same time, different vaccines should be given at separate sites, preferably in a different limb. If given in the same limb, they should be given at least 2.5cm apart</a:t>
            </a:r>
          </a:p>
        </p:txBody>
      </p:sp>
      <p:sp>
        <p:nvSpPr>
          <p:cNvPr id="7" name="Slide Number Placeholder 6">
            <a:extLst>
              <a:ext uri="{FF2B5EF4-FFF2-40B4-BE49-F238E27FC236}">
                <a16:creationId xmlns:a16="http://schemas.microsoft.com/office/drawing/2014/main" id="{7F1CF6DD-A37A-4776-88C6-5FCAB8118C5A}"/>
              </a:ext>
            </a:extLst>
          </p:cNvPr>
          <p:cNvSpPr>
            <a:spLocks noGrp="1"/>
          </p:cNvSpPr>
          <p:nvPr>
            <p:ph type="sldNum" sz="quarter" idx="11"/>
          </p:nvPr>
        </p:nvSpPr>
        <p:spPr/>
        <p:txBody>
          <a:bodyPr/>
          <a:lstStyle/>
          <a:p>
            <a:fld id="{344369E4-5DE7-46E5-874E-4FD437973785}" type="slidenum">
              <a:rPr lang="en-GB" smtClean="0"/>
              <a:pPr/>
              <a:t>68</a:t>
            </a:fld>
            <a:endParaRPr lang="en-GB" sz="1400" dirty="0"/>
          </a:p>
        </p:txBody>
      </p:sp>
      <p:sp>
        <p:nvSpPr>
          <p:cNvPr id="9" name="Footer Placeholder 8">
            <a:extLst>
              <a:ext uri="{FF2B5EF4-FFF2-40B4-BE49-F238E27FC236}">
                <a16:creationId xmlns:a16="http://schemas.microsoft.com/office/drawing/2014/main" id="{6D190CE2-A7A5-462D-A148-CA1010402D04}"/>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236816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FE69-9BC8-423A-8291-8E3D1BD063D2}"/>
              </a:ext>
            </a:extLst>
          </p:cNvPr>
          <p:cNvSpPr>
            <a:spLocks noGrp="1"/>
          </p:cNvSpPr>
          <p:nvPr>
            <p:ph type="title"/>
          </p:nvPr>
        </p:nvSpPr>
        <p:spPr/>
        <p:txBody>
          <a:bodyPr>
            <a:normAutofit fontScale="90000"/>
          </a:bodyPr>
          <a:lstStyle/>
          <a:p>
            <a:r>
              <a:rPr lang="en-GB" sz="4000" dirty="0"/>
              <a:t>Patients taking anticoagulants or with a bleeding disorder</a:t>
            </a:r>
            <a:endParaRPr lang="en-GB" dirty="0"/>
          </a:p>
        </p:txBody>
      </p:sp>
      <p:sp>
        <p:nvSpPr>
          <p:cNvPr id="3" name="Content Placeholder 2">
            <a:extLst>
              <a:ext uri="{FF2B5EF4-FFF2-40B4-BE49-F238E27FC236}">
                <a16:creationId xmlns:a16="http://schemas.microsoft.com/office/drawing/2014/main" id="{A6FFB3B5-CD71-43D6-AAAB-E5B508F0A239}"/>
              </a:ext>
            </a:extLst>
          </p:cNvPr>
          <p:cNvSpPr>
            <a:spLocks noGrp="1"/>
          </p:cNvSpPr>
          <p:nvPr>
            <p:ph idx="1"/>
          </p:nvPr>
        </p:nvSpPr>
        <p:spPr>
          <a:xfrm>
            <a:off x="395520" y="1466918"/>
            <a:ext cx="11123857" cy="4905890"/>
          </a:xfrm>
        </p:spPr>
        <p:txBody>
          <a:bodyPr>
            <a:noAutofit/>
          </a:bodyPr>
          <a:lstStyle/>
          <a:p>
            <a:pPr marL="0" indent="0">
              <a:lnSpc>
                <a:spcPct val="120000"/>
              </a:lnSpc>
              <a:buNone/>
              <a:tabLst>
                <a:tab pos="450850" algn="l"/>
              </a:tabLst>
            </a:pPr>
            <a:r>
              <a:rPr lang="en-GB" sz="1600" u="sng" dirty="0"/>
              <a:t>Individuals on stable anticoagulation therapy</a:t>
            </a:r>
            <a:r>
              <a:rPr lang="en-GB" sz="1600" dirty="0"/>
              <a:t>  (including individuals on warfarin who are up-to-date with their scheduled INR testing and whose latest INR was below the upper threshold of their therapeutic range) can receive intramuscular vaccination </a:t>
            </a:r>
          </a:p>
          <a:p>
            <a:pPr marL="285750" indent="-285750">
              <a:lnSpc>
                <a:spcPct val="120000"/>
              </a:lnSpc>
              <a:buFont typeface="Arial" panose="020B0604020202020204" pitchFamily="34" charset="0"/>
              <a:buChar char="•"/>
              <a:tabLst>
                <a:tab pos="450850" algn="l"/>
              </a:tabLst>
            </a:pPr>
            <a:r>
              <a:rPr lang="en-GB" sz="1600" dirty="0"/>
              <a:t>if in any doubt, consult with the clinician responsible for prescribing or monitoring the individual’s anticoagulant therapy </a:t>
            </a:r>
          </a:p>
          <a:p>
            <a:pPr marL="0" indent="0">
              <a:lnSpc>
                <a:spcPct val="120000"/>
              </a:lnSpc>
              <a:buNone/>
              <a:tabLst>
                <a:tab pos="450850" algn="l"/>
              </a:tabLst>
            </a:pPr>
            <a:r>
              <a:rPr lang="en-GB" sz="1600" u="sng" dirty="0"/>
              <a:t>Individuals with bleeding disorders </a:t>
            </a:r>
            <a:r>
              <a:rPr lang="en-GB" sz="1600" dirty="0"/>
              <a:t>may be vaccinated intramuscularly if, in the opinion of a doctor familiar with the individual's bleeding risk, vaccines or similar small volume intramuscular injections can be administered with reasonable safety by this route</a:t>
            </a:r>
          </a:p>
          <a:p>
            <a:pPr marL="285750" indent="-285750">
              <a:lnSpc>
                <a:spcPct val="120000"/>
              </a:lnSpc>
              <a:buFont typeface="Arial" panose="020B0604020202020204" pitchFamily="34" charset="0"/>
              <a:buChar char="•"/>
              <a:tabLst>
                <a:tab pos="450850" algn="l"/>
              </a:tabLst>
            </a:pPr>
            <a:r>
              <a:rPr lang="en-GB" sz="1600" dirty="0"/>
              <a:t>if the individual receives medication/treatment to reduce bleeding, for example treatment for haemophilia, intramuscular vaccination can be scheduled shortly after such medication/treatment is administered </a:t>
            </a:r>
          </a:p>
          <a:p>
            <a:pPr marL="285750" indent="-285750">
              <a:lnSpc>
                <a:spcPct val="120000"/>
              </a:lnSpc>
              <a:buFont typeface="Arial" panose="020B0604020202020204" pitchFamily="34" charset="0"/>
              <a:buChar char="•"/>
              <a:tabLst>
                <a:tab pos="450850" algn="l"/>
              </a:tabLst>
            </a:pPr>
            <a:r>
              <a:rPr lang="en-GB" sz="1600" dirty="0"/>
              <a:t>a fine needle (equal to 23 gauge or finer calibre) should be used for the vaccination, followed by firm pressure applied to the site (without rubbing) for at least 2 minutes </a:t>
            </a:r>
          </a:p>
          <a:p>
            <a:pPr marL="285750" indent="-285750">
              <a:lnSpc>
                <a:spcPct val="120000"/>
              </a:lnSpc>
              <a:buFont typeface="Arial" panose="020B0604020202020204" pitchFamily="34" charset="0"/>
              <a:buChar char="•"/>
              <a:tabLst>
                <a:tab pos="450850" algn="l"/>
              </a:tabLst>
            </a:pPr>
            <a:r>
              <a:rPr lang="en-GB" sz="1600" dirty="0"/>
              <a:t>influenza vaccines licensed for intramuscular or subcutaneous administration may alternatively be administered by the subcutaneous route </a:t>
            </a:r>
          </a:p>
          <a:p>
            <a:pPr marL="285750" indent="-285750">
              <a:lnSpc>
                <a:spcPct val="120000"/>
              </a:lnSpc>
              <a:buFont typeface="Arial" panose="020B0604020202020204" pitchFamily="34" charset="0"/>
              <a:buChar char="•"/>
              <a:tabLst>
                <a:tab pos="450850" algn="l"/>
              </a:tabLst>
            </a:pPr>
            <a:r>
              <a:rPr lang="en-GB" sz="1600" dirty="0"/>
              <a:t>QIVc, QIVr and aQIV are not licensed for subcutaneous administration so should only be </a:t>
            </a:r>
            <a:r>
              <a:rPr lang="en-GB" sz="1600"/>
              <a:t>administered intramuscularly</a:t>
            </a:r>
            <a:endParaRPr lang="en-GB" sz="1600" dirty="0"/>
          </a:p>
        </p:txBody>
      </p:sp>
      <p:sp>
        <p:nvSpPr>
          <p:cNvPr id="7" name="Slide Number Placeholder 6">
            <a:extLst>
              <a:ext uri="{FF2B5EF4-FFF2-40B4-BE49-F238E27FC236}">
                <a16:creationId xmlns:a16="http://schemas.microsoft.com/office/drawing/2014/main" id="{6A7146A5-A0D7-4A36-9587-596A45E7D105}"/>
              </a:ext>
            </a:extLst>
          </p:cNvPr>
          <p:cNvSpPr>
            <a:spLocks noGrp="1"/>
          </p:cNvSpPr>
          <p:nvPr>
            <p:ph type="sldNum" sz="quarter" idx="11"/>
          </p:nvPr>
        </p:nvSpPr>
        <p:spPr/>
        <p:txBody>
          <a:bodyPr/>
          <a:lstStyle/>
          <a:p>
            <a:fld id="{344369E4-5DE7-46E5-874E-4FD437973785}" type="slidenum">
              <a:rPr lang="en-GB" smtClean="0"/>
              <a:pPr/>
              <a:t>69</a:t>
            </a:fld>
            <a:endParaRPr lang="en-GB" sz="1400" dirty="0"/>
          </a:p>
        </p:txBody>
      </p:sp>
      <p:sp>
        <p:nvSpPr>
          <p:cNvPr id="9" name="Footer Placeholder 8">
            <a:extLst>
              <a:ext uri="{FF2B5EF4-FFF2-40B4-BE49-F238E27FC236}">
                <a16:creationId xmlns:a16="http://schemas.microsoft.com/office/drawing/2014/main" id="{16A47E8B-7082-4B82-BF1D-83529DF8BB95}"/>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17883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CE70-1166-4630-8FCD-5F017B85B02F}"/>
              </a:ext>
            </a:extLst>
          </p:cNvPr>
          <p:cNvSpPr>
            <a:spLocks noGrp="1"/>
          </p:cNvSpPr>
          <p:nvPr>
            <p:ph type="title"/>
          </p:nvPr>
        </p:nvSpPr>
        <p:spPr>
          <a:xfrm>
            <a:off x="367530" y="384696"/>
            <a:ext cx="8020692" cy="706992"/>
          </a:xfrm>
        </p:spPr>
        <p:txBody>
          <a:bodyPr/>
          <a:lstStyle/>
          <a:p>
            <a:r>
              <a:rPr lang="en-GB" dirty="0"/>
              <a:t>Key roles of healthcare practitioners</a:t>
            </a:r>
          </a:p>
        </p:txBody>
      </p:sp>
      <p:sp>
        <p:nvSpPr>
          <p:cNvPr id="3" name="Content Placeholder 2">
            <a:extLst>
              <a:ext uri="{FF2B5EF4-FFF2-40B4-BE49-F238E27FC236}">
                <a16:creationId xmlns:a16="http://schemas.microsoft.com/office/drawing/2014/main" id="{38E5FA21-A7E3-4DD5-A7DD-F65566EBD187}"/>
              </a:ext>
            </a:extLst>
          </p:cNvPr>
          <p:cNvSpPr>
            <a:spLocks noGrp="1"/>
          </p:cNvSpPr>
          <p:nvPr>
            <p:ph idx="1"/>
          </p:nvPr>
        </p:nvSpPr>
        <p:spPr>
          <a:xfrm>
            <a:off x="330205" y="1774826"/>
            <a:ext cx="11123857" cy="3664921"/>
          </a:xfrm>
        </p:spPr>
        <p:txBody>
          <a:bodyPr>
            <a:normAutofit/>
          </a:bodyPr>
          <a:lstStyle/>
          <a:p>
            <a:pPr marL="0" indent="0">
              <a:spcBef>
                <a:spcPct val="0"/>
              </a:spcBef>
              <a:spcAft>
                <a:spcPts val="600"/>
              </a:spcAft>
              <a:buNone/>
            </a:pPr>
            <a:r>
              <a:rPr lang="en-GB" sz="2500" dirty="0">
                <a:solidFill>
                  <a:srgbClr val="000000"/>
                </a:solidFill>
              </a:rPr>
              <a:t>Key roles of healthcare practitioners in relation to the flu programme are to:</a:t>
            </a:r>
          </a:p>
          <a:p>
            <a:pPr marL="0" indent="0">
              <a:spcBef>
                <a:spcPct val="0"/>
              </a:spcBef>
              <a:spcAft>
                <a:spcPts val="600"/>
              </a:spcAft>
              <a:buNone/>
            </a:pPr>
            <a:endParaRPr lang="en-GB" sz="2500" dirty="0">
              <a:solidFill>
                <a:srgbClr val="000000"/>
              </a:solidFill>
            </a:endParaRPr>
          </a:p>
          <a:p>
            <a:pPr>
              <a:spcBef>
                <a:spcPct val="0"/>
              </a:spcBef>
              <a:spcAft>
                <a:spcPts val="600"/>
              </a:spcAft>
              <a:buFont typeface="Arial"/>
              <a:buChar char="•"/>
            </a:pPr>
            <a:r>
              <a:rPr lang="en-GB" sz="2500" dirty="0">
                <a:solidFill>
                  <a:srgbClr val="000000"/>
                </a:solidFill>
              </a:rPr>
              <a:t>be able to describe the evidence base for the administration of the flu vaccination to all eligible groups</a:t>
            </a:r>
          </a:p>
          <a:p>
            <a:pPr>
              <a:spcBef>
                <a:spcPct val="0"/>
              </a:spcBef>
              <a:spcAft>
                <a:spcPts val="600"/>
              </a:spcAft>
              <a:buFont typeface="Arial"/>
              <a:buChar char="•"/>
            </a:pPr>
            <a:r>
              <a:rPr lang="en-GB" sz="2500" dirty="0">
                <a:solidFill>
                  <a:srgbClr val="000000"/>
                </a:solidFill>
              </a:rPr>
              <a:t>advise individuals (or their parents or carers) who are eligible to receive the flu vaccination why it is strongly recommended that they are vaccinated against flu</a:t>
            </a:r>
          </a:p>
          <a:p>
            <a:pPr>
              <a:spcBef>
                <a:spcPct val="0"/>
              </a:spcBef>
              <a:spcAft>
                <a:spcPts val="600"/>
              </a:spcAft>
              <a:buFont typeface="Arial"/>
              <a:buChar char="•"/>
            </a:pPr>
            <a:r>
              <a:rPr lang="en-GB" sz="2500" dirty="0">
                <a:solidFill>
                  <a:srgbClr val="000000"/>
                </a:solidFill>
              </a:rPr>
              <a:t>safely administer flu vaccines in accordance with the vaccine schedule</a:t>
            </a:r>
          </a:p>
          <a:p>
            <a:pPr>
              <a:spcBef>
                <a:spcPct val="0"/>
              </a:spcBef>
              <a:spcAft>
                <a:spcPts val="600"/>
              </a:spcAft>
              <a:buFont typeface="Arial"/>
              <a:buChar char="•"/>
            </a:pPr>
            <a:r>
              <a:rPr lang="en-GB" sz="2500" dirty="0">
                <a:solidFill>
                  <a:srgbClr val="000000"/>
                </a:solidFill>
              </a:rPr>
              <a:t>ensure any adverse effects are managed and </a:t>
            </a:r>
            <a:r>
              <a:rPr lang="en-GB" sz="2500">
                <a:solidFill>
                  <a:srgbClr val="000000"/>
                </a:solidFill>
              </a:rPr>
              <a:t>reported appropriately</a:t>
            </a:r>
            <a:endParaRPr lang="en-GB" sz="2500" dirty="0">
              <a:solidFill>
                <a:srgbClr val="000000"/>
              </a:solidFill>
            </a:endParaRPr>
          </a:p>
        </p:txBody>
      </p:sp>
      <p:sp>
        <p:nvSpPr>
          <p:cNvPr id="7" name="Slide Number Placeholder 6">
            <a:extLst>
              <a:ext uri="{FF2B5EF4-FFF2-40B4-BE49-F238E27FC236}">
                <a16:creationId xmlns:a16="http://schemas.microsoft.com/office/drawing/2014/main" id="{537A0756-F094-456D-8726-DB66AF5889DE}"/>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
        <p:nvSpPr>
          <p:cNvPr id="9" name="Footer Placeholder 8">
            <a:extLst>
              <a:ext uri="{FF2B5EF4-FFF2-40B4-BE49-F238E27FC236}">
                <a16:creationId xmlns:a16="http://schemas.microsoft.com/office/drawing/2014/main" id="{FDE4574E-F72E-46F5-8F53-2A9406B5D373}"/>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613867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2143-0F68-43F3-88C2-24508872AF88}"/>
              </a:ext>
            </a:extLst>
          </p:cNvPr>
          <p:cNvSpPr>
            <a:spLocks noGrp="1"/>
          </p:cNvSpPr>
          <p:nvPr>
            <p:ph type="title"/>
          </p:nvPr>
        </p:nvSpPr>
        <p:spPr>
          <a:xfrm>
            <a:off x="460834" y="403358"/>
            <a:ext cx="9177688" cy="641678"/>
          </a:xfrm>
        </p:spPr>
        <p:txBody>
          <a:bodyPr>
            <a:normAutofit fontScale="90000"/>
          </a:bodyPr>
          <a:lstStyle/>
          <a:p>
            <a:r>
              <a:rPr lang="en-GB" dirty="0"/>
              <a:t>Consequences of incorrect injection technique</a:t>
            </a:r>
            <a:br>
              <a:rPr lang="en-GB" dirty="0"/>
            </a:br>
            <a:endParaRPr lang="en-GB" dirty="0"/>
          </a:p>
        </p:txBody>
      </p:sp>
      <p:sp>
        <p:nvSpPr>
          <p:cNvPr id="3" name="Content Placeholder 2">
            <a:extLst>
              <a:ext uri="{FF2B5EF4-FFF2-40B4-BE49-F238E27FC236}">
                <a16:creationId xmlns:a16="http://schemas.microsoft.com/office/drawing/2014/main" id="{5CBCEB1C-8DDA-41CC-BE88-88885A3DFC8A}"/>
              </a:ext>
            </a:extLst>
          </p:cNvPr>
          <p:cNvSpPr>
            <a:spLocks noGrp="1"/>
          </p:cNvSpPr>
          <p:nvPr>
            <p:ph idx="1"/>
          </p:nvPr>
        </p:nvSpPr>
        <p:spPr>
          <a:xfrm>
            <a:off x="414184" y="1662856"/>
            <a:ext cx="11123857" cy="4351338"/>
          </a:xfrm>
        </p:spPr>
        <p:txBody>
          <a:bodyPr>
            <a:noAutofit/>
          </a:bodyPr>
          <a:lstStyle/>
          <a:p>
            <a:pPr>
              <a:lnSpc>
                <a:spcPct val="110000"/>
              </a:lnSpc>
            </a:pPr>
            <a:r>
              <a:rPr lang="en-GB" sz="2000" dirty="0"/>
              <a:t>it is essential that the correct site and injection technique are used to administer vaccines</a:t>
            </a:r>
          </a:p>
          <a:p>
            <a:pPr>
              <a:lnSpc>
                <a:spcPct val="110000"/>
              </a:lnSpc>
            </a:pPr>
            <a:r>
              <a:rPr lang="en-GB" sz="2000" dirty="0"/>
              <a:t>injecting too high into the upper arm might result in the vaccine being deposited in the shoulder capsule rather than the deltoid muscle </a:t>
            </a:r>
          </a:p>
          <a:p>
            <a:pPr>
              <a:lnSpc>
                <a:spcPct val="110000"/>
              </a:lnSpc>
            </a:pPr>
            <a:r>
              <a:rPr lang="en-GB" sz="2000" dirty="0"/>
              <a:t>if this happens, inflammation can occur, leading to a shoulder injury or a frozen shoulder</a:t>
            </a:r>
          </a:p>
          <a:p>
            <a:pPr lvl="1">
              <a:lnSpc>
                <a:spcPct val="110000"/>
              </a:lnSpc>
            </a:pPr>
            <a:r>
              <a:rPr lang="en-GB" sz="2000" dirty="0"/>
              <a:t>this leads to pain, weakness and a limited range of motion that can last for months</a:t>
            </a:r>
          </a:p>
          <a:p>
            <a:pPr>
              <a:lnSpc>
                <a:spcPct val="110000"/>
              </a:lnSpc>
            </a:pPr>
            <a:r>
              <a:rPr lang="en-GB" sz="2000" dirty="0"/>
              <a:t>injecting too far to the side of the arm or too low on the arm risks injecting into the axillary nerve or the radial nerve </a:t>
            </a:r>
          </a:p>
          <a:p>
            <a:pPr lvl="1">
              <a:lnSpc>
                <a:spcPct val="110000"/>
              </a:lnSpc>
            </a:pPr>
            <a:r>
              <a:rPr lang="en-GB" sz="2000" dirty="0"/>
              <a:t>this can cause a burning or shooting pain during the procedure and can lead to nerve damage (neuropathy/paralysis)</a:t>
            </a:r>
          </a:p>
          <a:p>
            <a:pPr>
              <a:lnSpc>
                <a:spcPct val="110000"/>
              </a:lnSpc>
            </a:pPr>
            <a:r>
              <a:rPr lang="en-GB" sz="2000" dirty="0"/>
              <a:t>to avoid shoulder injury, always assess the limb before administering the vaccine to identify the correct site </a:t>
            </a:r>
            <a:r>
              <a:rPr lang="en-GB" sz="2000"/>
              <a:t>for injection</a:t>
            </a:r>
            <a:endParaRPr lang="en-GB" sz="2000" dirty="0"/>
          </a:p>
        </p:txBody>
      </p:sp>
      <p:sp>
        <p:nvSpPr>
          <p:cNvPr id="7" name="Slide Number Placeholder 6">
            <a:extLst>
              <a:ext uri="{FF2B5EF4-FFF2-40B4-BE49-F238E27FC236}">
                <a16:creationId xmlns:a16="http://schemas.microsoft.com/office/drawing/2014/main" id="{2E998DFC-6733-401B-A538-6CC094AF8DCB}"/>
              </a:ext>
            </a:extLst>
          </p:cNvPr>
          <p:cNvSpPr>
            <a:spLocks noGrp="1"/>
          </p:cNvSpPr>
          <p:nvPr>
            <p:ph type="sldNum" sz="quarter" idx="11"/>
          </p:nvPr>
        </p:nvSpPr>
        <p:spPr/>
        <p:txBody>
          <a:bodyPr/>
          <a:lstStyle/>
          <a:p>
            <a:fld id="{344369E4-5DE7-46E5-874E-4FD437973785}" type="slidenum">
              <a:rPr lang="en-GB" smtClean="0"/>
              <a:pPr/>
              <a:t>70</a:t>
            </a:fld>
            <a:endParaRPr lang="en-GB" sz="1400" dirty="0"/>
          </a:p>
        </p:txBody>
      </p:sp>
      <p:sp>
        <p:nvSpPr>
          <p:cNvPr id="9" name="Footer Placeholder 8">
            <a:extLst>
              <a:ext uri="{FF2B5EF4-FFF2-40B4-BE49-F238E27FC236}">
                <a16:creationId xmlns:a16="http://schemas.microsoft.com/office/drawing/2014/main" id="{DD789136-55FC-47D0-80F0-4D1B3FA1389B}"/>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719179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E648-0892-4A8C-B2A5-65206308836C}"/>
              </a:ext>
            </a:extLst>
          </p:cNvPr>
          <p:cNvSpPr>
            <a:spLocks noGrp="1"/>
          </p:cNvSpPr>
          <p:nvPr>
            <p:ph type="title"/>
          </p:nvPr>
        </p:nvSpPr>
        <p:spPr/>
        <p:txBody>
          <a:bodyPr>
            <a:normAutofit fontScale="90000"/>
          </a:bodyPr>
          <a:lstStyle/>
          <a:p>
            <a:r>
              <a:rPr lang="en-GB" dirty="0">
                <a:latin typeface="Arial" charset="0"/>
                <a:ea typeface="ヒラギノ角ゴ Pro W3" charset="-128"/>
                <a:cs typeface="ヒラギノ角ゴ Pro W3" charset="-128"/>
              </a:rPr>
              <a:t>Administration of L</a:t>
            </a:r>
            <a:r>
              <a:rPr lang="en-GB" dirty="0">
                <a:latin typeface="Arial" charset="0"/>
              </a:rPr>
              <a:t>ive Attenuated Influenza  vaccine (</a:t>
            </a:r>
            <a:r>
              <a:rPr lang="en-GB" dirty="0">
                <a:latin typeface="Arial" charset="0"/>
                <a:ea typeface="ヒラギノ角ゴ Pro W3" charset="-128"/>
                <a:cs typeface="ヒラギノ角ゴ Pro W3" charset="-128"/>
              </a:rPr>
              <a:t>LAIV)</a:t>
            </a:r>
            <a:endParaRPr lang="en-GB" dirty="0"/>
          </a:p>
        </p:txBody>
      </p:sp>
      <p:sp>
        <p:nvSpPr>
          <p:cNvPr id="3" name="Content Placeholder 2">
            <a:extLst>
              <a:ext uri="{FF2B5EF4-FFF2-40B4-BE49-F238E27FC236}">
                <a16:creationId xmlns:a16="http://schemas.microsoft.com/office/drawing/2014/main" id="{F24E6CE4-0F1F-4020-B791-98DAB91645DB}"/>
              </a:ext>
            </a:extLst>
          </p:cNvPr>
          <p:cNvSpPr>
            <a:spLocks noGrp="1"/>
          </p:cNvSpPr>
          <p:nvPr>
            <p:ph idx="1"/>
          </p:nvPr>
        </p:nvSpPr>
        <p:spPr>
          <a:xfrm>
            <a:off x="236896" y="1485578"/>
            <a:ext cx="9121705" cy="5866945"/>
          </a:xfrm>
        </p:spPr>
        <p:txBody>
          <a:bodyPr>
            <a:noAutofit/>
          </a:bodyPr>
          <a:lstStyle/>
          <a:p>
            <a:pPr marL="342900" lvl="1">
              <a:lnSpc>
                <a:spcPct val="120000"/>
              </a:lnSpc>
              <a:spcBef>
                <a:spcPct val="0"/>
              </a:spcBef>
              <a:buFont typeface="Arial" charset="0"/>
              <a:buChar char="•"/>
            </a:pPr>
            <a:r>
              <a:rPr lang="en-GB" sz="1800" dirty="0">
                <a:latin typeface="Arial" charset="0"/>
              </a:rPr>
              <a:t>LAIV is different from other flu vaccines – it is a </a:t>
            </a:r>
            <a:r>
              <a:rPr lang="en-GB" sz="1800" b="1" dirty="0">
                <a:latin typeface="Arial" charset="0"/>
              </a:rPr>
              <a:t>live attenuated nasal vaccine and must not be injected</a:t>
            </a:r>
          </a:p>
          <a:p>
            <a:pPr marL="166687" lvl="1" indent="0">
              <a:lnSpc>
                <a:spcPct val="120000"/>
              </a:lnSpc>
              <a:spcBef>
                <a:spcPct val="0"/>
              </a:spcBef>
            </a:pPr>
            <a:endParaRPr lang="en-GB" sz="1400" b="1" u="sng" dirty="0">
              <a:latin typeface="Arial" charset="0"/>
            </a:endParaRPr>
          </a:p>
          <a:p>
            <a:pPr marL="342900" lvl="1">
              <a:lnSpc>
                <a:spcPct val="120000"/>
              </a:lnSpc>
              <a:spcBef>
                <a:spcPct val="0"/>
              </a:spcBef>
              <a:buFont typeface="Arial" charset="0"/>
              <a:buChar char="•"/>
            </a:pPr>
            <a:r>
              <a:rPr lang="en-GB" sz="1800" dirty="0">
                <a:latin typeface="Arial" charset="0"/>
              </a:rPr>
              <a:t>do not attempt to attach a needle</a:t>
            </a:r>
          </a:p>
          <a:p>
            <a:pPr marL="166687" lvl="1" indent="0">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LAIV can be administered at the same time as, or at any interval from other currently used vaccines including live vaccines</a:t>
            </a:r>
          </a:p>
          <a:p>
            <a:pPr marL="166687" lvl="1" indent="0">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applicator has a divider clip to enable one application in each nostril</a:t>
            </a:r>
          </a:p>
          <a:p>
            <a:pPr marL="342900" lvl="1">
              <a:lnSpc>
                <a:spcPct val="120000"/>
              </a:lnSpc>
              <a:spcBef>
                <a:spcPct val="0"/>
              </a:spcBef>
              <a:buFont typeface="Arial" charset="0"/>
              <a:buChar char="•"/>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vaccinee should breathe normally - they do not need to actively inhale or sniff</a:t>
            </a:r>
          </a:p>
          <a:p>
            <a:pPr marL="342900" lvl="1">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vaccine is rapidly absorbed so there is no need to repeat either half of dose if patient sneezes, blows their nose </a:t>
            </a:r>
            <a:r>
              <a:rPr lang="en-US" sz="1800" dirty="0">
                <a:latin typeface="Arial" charset="0"/>
              </a:rPr>
              <a:t>or their nose drips </a:t>
            </a:r>
            <a:r>
              <a:rPr lang="en-GB" sz="1800">
                <a:latin typeface="Arial" charset="0"/>
              </a:rPr>
              <a:t>following administration</a:t>
            </a:r>
            <a:endParaRPr lang="en-GB" sz="1800" dirty="0">
              <a:latin typeface="Arial" charset="0"/>
            </a:endParaRPr>
          </a:p>
        </p:txBody>
      </p:sp>
      <p:pic>
        <p:nvPicPr>
          <p:cNvPr id="6" name="Picture 5">
            <a:extLst>
              <a:ext uri="{FF2B5EF4-FFF2-40B4-BE49-F238E27FC236}">
                <a16:creationId xmlns:a16="http://schemas.microsoft.com/office/drawing/2014/main" id="{19ECC345-8306-485D-A8AA-E1D73D614CBA}"/>
              </a:ext>
            </a:extLst>
          </p:cNvPr>
          <p:cNvPicPr>
            <a:picLocks noChangeAspect="1"/>
          </p:cNvPicPr>
          <p:nvPr/>
        </p:nvPicPr>
        <p:blipFill>
          <a:blip r:embed="rId2"/>
          <a:stretch>
            <a:fillRect/>
          </a:stretch>
        </p:blipFill>
        <p:spPr>
          <a:xfrm>
            <a:off x="9698114" y="2507088"/>
            <a:ext cx="2014188" cy="1288348"/>
          </a:xfrm>
          <a:prstGeom prst="rect">
            <a:avLst/>
          </a:prstGeom>
        </p:spPr>
      </p:pic>
      <p:sp>
        <p:nvSpPr>
          <p:cNvPr id="8" name="Slide Number Placeholder 7">
            <a:extLst>
              <a:ext uri="{FF2B5EF4-FFF2-40B4-BE49-F238E27FC236}">
                <a16:creationId xmlns:a16="http://schemas.microsoft.com/office/drawing/2014/main" id="{BFFC4AFD-446B-4B50-84DC-DD3B7DB49E24}"/>
              </a:ext>
            </a:extLst>
          </p:cNvPr>
          <p:cNvSpPr>
            <a:spLocks noGrp="1"/>
          </p:cNvSpPr>
          <p:nvPr>
            <p:ph type="sldNum" sz="quarter" idx="11"/>
          </p:nvPr>
        </p:nvSpPr>
        <p:spPr/>
        <p:txBody>
          <a:bodyPr/>
          <a:lstStyle/>
          <a:p>
            <a:fld id="{344369E4-5DE7-46E5-874E-4FD437973785}" type="slidenum">
              <a:rPr lang="en-GB" smtClean="0"/>
              <a:pPr/>
              <a:t>71</a:t>
            </a:fld>
            <a:endParaRPr lang="en-GB" sz="1400" dirty="0"/>
          </a:p>
        </p:txBody>
      </p:sp>
      <p:sp>
        <p:nvSpPr>
          <p:cNvPr id="10" name="Footer Placeholder 9">
            <a:extLst>
              <a:ext uri="{FF2B5EF4-FFF2-40B4-BE49-F238E27FC236}">
                <a16:creationId xmlns:a16="http://schemas.microsoft.com/office/drawing/2014/main" id="{719A51DE-5AB4-44B3-B1A8-E7DEBDDE2AE7}"/>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786799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1A10-B17A-4A0C-B73C-77CACE8F534F}"/>
              </a:ext>
            </a:extLst>
          </p:cNvPr>
          <p:cNvSpPr>
            <a:spLocks noGrp="1"/>
          </p:cNvSpPr>
          <p:nvPr>
            <p:ph type="title"/>
          </p:nvPr>
        </p:nvSpPr>
        <p:spPr>
          <a:xfrm>
            <a:off x="526154" y="310050"/>
            <a:ext cx="6238545" cy="762976"/>
          </a:xfrm>
        </p:spPr>
        <p:txBody>
          <a:bodyPr/>
          <a:lstStyle/>
          <a:p>
            <a:r>
              <a:rPr lang="en-GB" sz="4000" dirty="0">
                <a:ea typeface="ヒラギノ角ゴ Pro W3" charset="-128"/>
                <a:cs typeface="ヒラギノ角ゴ Pro W3" charset="-128"/>
              </a:rPr>
              <a:t>Administration of LAIV (1)</a:t>
            </a:r>
            <a:endParaRPr lang="en-GB" dirty="0"/>
          </a:p>
        </p:txBody>
      </p:sp>
      <p:pic>
        <p:nvPicPr>
          <p:cNvPr id="6" name="Picture 3">
            <a:extLst>
              <a:ext uri="{FF2B5EF4-FFF2-40B4-BE49-F238E27FC236}">
                <a16:creationId xmlns:a16="http://schemas.microsoft.com/office/drawing/2014/main" id="{2C2EE827-7B25-4FC6-84CF-60C3E4B69F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83837"/>
            <a:ext cx="9749882" cy="459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a:extLst>
              <a:ext uri="{FF2B5EF4-FFF2-40B4-BE49-F238E27FC236}">
                <a16:creationId xmlns:a16="http://schemas.microsoft.com/office/drawing/2014/main" id="{E7587523-B80C-48EE-B66E-635E69782762}"/>
              </a:ext>
            </a:extLst>
          </p:cNvPr>
          <p:cNvSpPr>
            <a:spLocks noGrp="1"/>
          </p:cNvSpPr>
          <p:nvPr>
            <p:ph type="sldNum" sz="quarter" idx="11"/>
          </p:nvPr>
        </p:nvSpPr>
        <p:spPr/>
        <p:txBody>
          <a:bodyPr/>
          <a:lstStyle/>
          <a:p>
            <a:fld id="{344369E4-5DE7-46E5-874E-4FD437973785}" type="slidenum">
              <a:rPr lang="en-GB" smtClean="0"/>
              <a:pPr/>
              <a:t>72</a:t>
            </a:fld>
            <a:endParaRPr lang="en-GB" sz="1400" dirty="0"/>
          </a:p>
        </p:txBody>
      </p:sp>
      <p:sp>
        <p:nvSpPr>
          <p:cNvPr id="9" name="Footer Placeholder 8">
            <a:extLst>
              <a:ext uri="{FF2B5EF4-FFF2-40B4-BE49-F238E27FC236}">
                <a16:creationId xmlns:a16="http://schemas.microsoft.com/office/drawing/2014/main" id="{568B04E1-85F1-4E05-879C-C88FF81A99DF}"/>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204053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B8A3-E2A9-4C87-83A2-621078E5447B}"/>
              </a:ext>
            </a:extLst>
          </p:cNvPr>
          <p:cNvSpPr>
            <a:spLocks noGrp="1"/>
          </p:cNvSpPr>
          <p:nvPr>
            <p:ph type="title"/>
          </p:nvPr>
        </p:nvSpPr>
        <p:spPr>
          <a:xfrm>
            <a:off x="591464" y="328711"/>
            <a:ext cx="6257204" cy="632347"/>
          </a:xfrm>
        </p:spPr>
        <p:txBody>
          <a:bodyPr>
            <a:noAutofit/>
          </a:bodyPr>
          <a:lstStyle/>
          <a:p>
            <a:r>
              <a:rPr lang="en-GB" sz="4000" dirty="0">
                <a:ea typeface="ヒラギノ角ゴ Pro W3" charset="-128"/>
                <a:cs typeface="ヒラギノ角ゴ Pro W3" charset="-128"/>
              </a:rPr>
              <a:t>Administration of LAIV (2)</a:t>
            </a:r>
            <a:endParaRPr lang="en-GB" sz="4000" dirty="0"/>
          </a:p>
        </p:txBody>
      </p:sp>
      <p:pic>
        <p:nvPicPr>
          <p:cNvPr id="6" name="Picture 3">
            <a:extLst>
              <a:ext uri="{FF2B5EF4-FFF2-40B4-BE49-F238E27FC236}">
                <a16:creationId xmlns:a16="http://schemas.microsoft.com/office/drawing/2014/main" id="{E9649F4E-AAA4-4B38-B435-03A953D22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803" y="1581328"/>
            <a:ext cx="9854400" cy="469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2DBE8E08-9439-497A-B2FE-CAE789178768}"/>
              </a:ext>
            </a:extLst>
          </p:cNvPr>
          <p:cNvSpPr>
            <a:spLocks noGrp="1"/>
          </p:cNvSpPr>
          <p:nvPr>
            <p:ph type="sldNum" sz="quarter" idx="11"/>
          </p:nvPr>
        </p:nvSpPr>
        <p:spPr/>
        <p:txBody>
          <a:bodyPr/>
          <a:lstStyle/>
          <a:p>
            <a:fld id="{344369E4-5DE7-46E5-874E-4FD437973785}" type="slidenum">
              <a:rPr lang="en-GB" smtClean="0"/>
              <a:pPr/>
              <a:t>73</a:t>
            </a:fld>
            <a:endParaRPr lang="en-GB" sz="1400" dirty="0"/>
          </a:p>
        </p:txBody>
      </p:sp>
      <p:sp>
        <p:nvSpPr>
          <p:cNvPr id="9" name="Footer Placeholder 8">
            <a:extLst>
              <a:ext uri="{FF2B5EF4-FFF2-40B4-BE49-F238E27FC236}">
                <a16:creationId xmlns:a16="http://schemas.microsoft.com/office/drawing/2014/main" id="{C2DDC9A7-64AE-4230-8189-502793A72464}"/>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182272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9F46-CA43-4C5A-B578-282568517B9C}"/>
              </a:ext>
            </a:extLst>
          </p:cNvPr>
          <p:cNvSpPr>
            <a:spLocks noGrp="1"/>
          </p:cNvSpPr>
          <p:nvPr>
            <p:ph type="title"/>
          </p:nvPr>
        </p:nvSpPr>
        <p:spPr>
          <a:xfrm>
            <a:off x="591460" y="366031"/>
            <a:ext cx="5874651" cy="706992"/>
          </a:xfrm>
        </p:spPr>
        <p:txBody>
          <a:bodyPr/>
          <a:lstStyle/>
          <a:p>
            <a:r>
              <a:rPr lang="en-GB" dirty="0"/>
              <a:t>LAIV administration video</a:t>
            </a:r>
          </a:p>
        </p:txBody>
      </p:sp>
      <p:sp>
        <p:nvSpPr>
          <p:cNvPr id="3" name="Content Placeholder 2">
            <a:extLst>
              <a:ext uri="{FF2B5EF4-FFF2-40B4-BE49-F238E27FC236}">
                <a16:creationId xmlns:a16="http://schemas.microsoft.com/office/drawing/2014/main" id="{D4247E07-04F1-4F57-93AF-09FB5DB83DC9}"/>
              </a:ext>
            </a:extLst>
          </p:cNvPr>
          <p:cNvSpPr>
            <a:spLocks noGrp="1"/>
          </p:cNvSpPr>
          <p:nvPr>
            <p:ph idx="1"/>
          </p:nvPr>
        </p:nvSpPr>
        <p:spPr>
          <a:xfrm>
            <a:off x="414184" y="1616201"/>
            <a:ext cx="5765795" cy="4351338"/>
          </a:xfrm>
        </p:spPr>
        <p:txBody>
          <a:bodyPr>
            <a:normAutofit/>
          </a:bodyPr>
          <a:lstStyle/>
          <a:p>
            <a:pPr marL="0" indent="0">
              <a:lnSpc>
                <a:spcPct val="100000"/>
              </a:lnSpc>
            </a:pPr>
            <a:r>
              <a:rPr lang="en-GB" sz="2400">
                <a:latin typeface="Arial" charset="0"/>
                <a:ea typeface="ヒラギノ角ゴ Pro W3" charset="-128"/>
                <a:cs typeface="ヒラギノ角ゴ Pro W3" charset="-128"/>
              </a:rPr>
              <a:t> A video for healthcare practitioners on how to administer LAIV has been produced by NHS Education for Scotland and Public Health Scotland</a:t>
            </a:r>
            <a:endParaRPr lang="en-GB" sz="2400" dirty="0">
              <a:latin typeface="Arial" charset="0"/>
              <a:ea typeface="ヒラギノ角ゴ Pro W3" charset="-128"/>
              <a:cs typeface="ヒラギノ角ゴ Pro W3" charset="-128"/>
            </a:endParaRPr>
          </a:p>
          <a:p>
            <a:pPr marL="0" indent="0">
              <a:lnSpc>
                <a:spcPct val="100000"/>
              </a:lnSpc>
            </a:pPr>
            <a:r>
              <a:rPr lang="en-GB" sz="2400">
                <a:latin typeface="Arial" charset="0"/>
                <a:ea typeface="ヒラギノ角ゴ Pro W3" charset="-128"/>
                <a:cs typeface="ヒラギノ角ゴ Pro W3" charset="-128"/>
              </a:rPr>
              <a:t> It </a:t>
            </a:r>
            <a:r>
              <a:rPr lang="en-GB" sz="2400" dirty="0">
                <a:latin typeface="Arial" charset="0"/>
                <a:ea typeface="ヒラギノ角ゴ Pro W3" charset="-128"/>
                <a:cs typeface="ヒラギノ角ゴ Pro W3" charset="-128"/>
              </a:rPr>
              <a:t>is available to view on the NES website at: </a:t>
            </a:r>
            <a:r>
              <a:rPr lang="en-GB" sz="2400" dirty="0">
                <a:latin typeface="Arial" charset="0"/>
                <a:ea typeface="ヒラギノ角ゴ Pro W3" charset="-128"/>
                <a:cs typeface="ヒラギノ角ゴ Pro W3" charset="-128"/>
                <a:hlinkClick r:id="rId2"/>
              </a:rPr>
              <a:t>https://learn.nes.nhs.scot/63183/immunisation/seasonal-flu/administration-of-fluenz-tetra-video</a:t>
            </a:r>
            <a:r>
              <a:rPr lang="en-GB" sz="2400" dirty="0">
                <a:latin typeface="Arial" charset="0"/>
                <a:ea typeface="ヒラギノ角ゴ Pro W3" charset="-128"/>
                <a:cs typeface="ヒラギノ角ゴ Pro W3" charset="-128"/>
              </a:rPr>
              <a:t> </a:t>
            </a:r>
            <a:r>
              <a:rPr lang="en-GB" sz="1800" dirty="0">
                <a:latin typeface="Arial" charset="0"/>
                <a:ea typeface="ヒラギノ角ゴ Pro W3" charset="-128"/>
                <a:cs typeface="ヒラギノ角ゴ Pro W3" charset="-128"/>
              </a:rPr>
              <a:t>(recommended watching from 2 minutes </a:t>
            </a:r>
            <a:r>
              <a:rPr lang="en-GB" sz="1800">
                <a:latin typeface="Arial" charset="0"/>
                <a:ea typeface="ヒラギノ角ゴ Pro W3" charset="-128"/>
                <a:cs typeface="ヒラギノ角ゴ Pro W3" charset="-128"/>
              </a:rPr>
              <a:t>to 4m 30s </a:t>
            </a:r>
            <a:r>
              <a:rPr lang="en-GB" sz="1800" dirty="0">
                <a:latin typeface="Arial" charset="0"/>
                <a:ea typeface="ヒラギノ角ゴ Pro W3" charset="-128"/>
                <a:cs typeface="ヒラギノ角ゴ Pro W3" charset="-128"/>
              </a:rPr>
              <a:t>for vaccinators in England)</a:t>
            </a:r>
            <a:endParaRPr lang="en-GB" sz="2400" dirty="0">
              <a:latin typeface="Arial" charset="0"/>
              <a:ea typeface="ヒラギノ角ゴ Pro W3" charset="-128"/>
              <a:cs typeface="ヒラギノ角ゴ Pro W3" charset="-128"/>
            </a:endParaRPr>
          </a:p>
        </p:txBody>
      </p:sp>
      <p:pic>
        <p:nvPicPr>
          <p:cNvPr id="8" name="Picture 7">
            <a:extLst>
              <a:ext uri="{FF2B5EF4-FFF2-40B4-BE49-F238E27FC236}">
                <a16:creationId xmlns:a16="http://schemas.microsoft.com/office/drawing/2014/main" id="{FFA8FB90-85EA-46F7-9400-EEF3A6C77E8A}"/>
              </a:ext>
            </a:extLst>
          </p:cNvPr>
          <p:cNvPicPr>
            <a:picLocks noChangeAspect="1"/>
          </p:cNvPicPr>
          <p:nvPr/>
        </p:nvPicPr>
        <p:blipFill>
          <a:blip r:embed="rId3"/>
          <a:stretch>
            <a:fillRect/>
          </a:stretch>
        </p:blipFill>
        <p:spPr>
          <a:xfrm>
            <a:off x="6393825" y="1657346"/>
            <a:ext cx="5467970" cy="2924175"/>
          </a:xfrm>
          <a:prstGeom prst="rect">
            <a:avLst/>
          </a:prstGeom>
          <a:ln>
            <a:solidFill>
              <a:schemeClr val="tx1"/>
            </a:solidFill>
          </a:ln>
        </p:spPr>
      </p:pic>
      <p:sp>
        <p:nvSpPr>
          <p:cNvPr id="7" name="Slide Number Placeholder 6">
            <a:extLst>
              <a:ext uri="{FF2B5EF4-FFF2-40B4-BE49-F238E27FC236}">
                <a16:creationId xmlns:a16="http://schemas.microsoft.com/office/drawing/2014/main" id="{6629BE65-7319-4DF2-AF7C-6E6FB0F2A18F}"/>
              </a:ext>
            </a:extLst>
          </p:cNvPr>
          <p:cNvSpPr>
            <a:spLocks noGrp="1"/>
          </p:cNvSpPr>
          <p:nvPr>
            <p:ph type="sldNum" sz="quarter" idx="11"/>
          </p:nvPr>
        </p:nvSpPr>
        <p:spPr/>
        <p:txBody>
          <a:bodyPr/>
          <a:lstStyle/>
          <a:p>
            <a:fld id="{344369E4-5DE7-46E5-874E-4FD437973785}" type="slidenum">
              <a:rPr lang="en-GB" smtClean="0"/>
              <a:pPr/>
              <a:t>74</a:t>
            </a:fld>
            <a:endParaRPr lang="en-GB" sz="1400" dirty="0"/>
          </a:p>
        </p:txBody>
      </p:sp>
      <p:sp>
        <p:nvSpPr>
          <p:cNvPr id="10" name="Footer Placeholder 9">
            <a:extLst>
              <a:ext uri="{FF2B5EF4-FFF2-40B4-BE49-F238E27FC236}">
                <a16:creationId xmlns:a16="http://schemas.microsoft.com/office/drawing/2014/main" id="{19D94975-3870-4E1F-9D20-7A4347491EED}"/>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8026226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3A2-389A-42CC-9B92-2907A4EFC1C7}"/>
              </a:ext>
            </a:extLst>
          </p:cNvPr>
          <p:cNvSpPr>
            <a:spLocks noGrp="1"/>
          </p:cNvSpPr>
          <p:nvPr>
            <p:ph type="title"/>
          </p:nvPr>
        </p:nvSpPr>
        <p:spPr>
          <a:xfrm>
            <a:off x="516816" y="328710"/>
            <a:ext cx="8785802" cy="688331"/>
          </a:xfrm>
        </p:spPr>
        <p:txBody>
          <a:bodyPr/>
          <a:lstStyle/>
          <a:p>
            <a:r>
              <a:rPr lang="en-GB" dirty="0"/>
              <a:t>Commonly reported adverse reactions</a:t>
            </a:r>
          </a:p>
        </p:txBody>
      </p:sp>
      <p:sp>
        <p:nvSpPr>
          <p:cNvPr id="3" name="Content Placeholder 2">
            <a:extLst>
              <a:ext uri="{FF2B5EF4-FFF2-40B4-BE49-F238E27FC236}">
                <a16:creationId xmlns:a16="http://schemas.microsoft.com/office/drawing/2014/main" id="{B1BBBCE2-EF65-42AB-B861-35D1B6145C86}"/>
              </a:ext>
            </a:extLst>
          </p:cNvPr>
          <p:cNvSpPr>
            <a:spLocks noGrp="1"/>
          </p:cNvSpPr>
          <p:nvPr>
            <p:ph idx="1"/>
          </p:nvPr>
        </p:nvSpPr>
        <p:spPr>
          <a:xfrm>
            <a:off x="582128" y="1420262"/>
            <a:ext cx="11123857" cy="4999926"/>
          </a:xfrm>
        </p:spPr>
        <p:txBody>
          <a:bodyPr>
            <a:noAutofit/>
          </a:bodyPr>
          <a:lstStyle/>
          <a:p>
            <a:pPr marL="0" indent="0">
              <a:lnSpc>
                <a:spcPct val="120000"/>
              </a:lnSpc>
              <a:buNone/>
            </a:pPr>
            <a:r>
              <a:rPr lang="en-GB" sz="1800" b="1" dirty="0"/>
              <a:t>Following inactivated flu vaccine:</a:t>
            </a:r>
          </a:p>
          <a:p>
            <a:pPr>
              <a:lnSpc>
                <a:spcPct val="120000"/>
              </a:lnSpc>
              <a:buFont typeface="Arial" panose="020B0604020202020204" pitchFamily="34" charset="0"/>
              <a:buChar char="•"/>
            </a:pPr>
            <a:r>
              <a:rPr lang="en-GB" sz="1800" dirty="0"/>
              <a:t>pain, swelling or redness at the injection site, low grade fever, malaise, shivering, sweating, fatigue, headache, myalgia and arthralgia </a:t>
            </a:r>
          </a:p>
          <a:p>
            <a:pPr>
              <a:lnSpc>
                <a:spcPct val="120000"/>
              </a:lnSpc>
              <a:buFont typeface="Arial" panose="020B0604020202020204" pitchFamily="34" charset="0"/>
              <a:buChar char="•"/>
            </a:pPr>
            <a:r>
              <a:rPr lang="en-GB" sz="1800" dirty="0"/>
              <a:t>a small painless nodule may also form at the injection site</a:t>
            </a:r>
          </a:p>
          <a:p>
            <a:pPr>
              <a:lnSpc>
                <a:spcPct val="120000"/>
              </a:lnSpc>
              <a:buFont typeface="Arial" panose="020B0604020202020204" pitchFamily="34" charset="0"/>
              <a:buChar char="•"/>
            </a:pPr>
            <a:r>
              <a:rPr lang="en-GB" sz="1800" dirty="0"/>
              <a:t>these symptoms usually disappear within 1 to 2 days without treatment</a:t>
            </a:r>
          </a:p>
          <a:p>
            <a:pPr>
              <a:lnSpc>
                <a:spcPct val="120000"/>
              </a:lnSpc>
              <a:buFont typeface="Arial" panose="020B0604020202020204" pitchFamily="34" charset="0"/>
              <a:buChar char="•"/>
            </a:pPr>
            <a:r>
              <a:rPr lang="en-GB" sz="1800" dirty="0"/>
              <a:t>due to the MF59 adjuvant, a higher incidence of mild post-immunisation reactions has been reported with aTIV, compared to non-adjuvanted influenza vaccines</a:t>
            </a:r>
          </a:p>
          <a:p>
            <a:pPr>
              <a:lnSpc>
                <a:spcPct val="120000"/>
              </a:lnSpc>
            </a:pPr>
            <a:endParaRPr lang="en-GB" sz="100" b="1" dirty="0"/>
          </a:p>
          <a:p>
            <a:pPr marL="0" indent="0">
              <a:lnSpc>
                <a:spcPct val="120000"/>
              </a:lnSpc>
              <a:buNone/>
            </a:pPr>
            <a:r>
              <a:rPr lang="en-GB" sz="1800" b="1" dirty="0"/>
              <a:t>Following live attenuated flu vaccine:</a:t>
            </a:r>
          </a:p>
          <a:p>
            <a:pPr>
              <a:lnSpc>
                <a:spcPct val="120000"/>
              </a:lnSpc>
              <a:buFont typeface="Arial" panose="020B0604020202020204" pitchFamily="34" charset="0"/>
              <a:buChar char="•"/>
            </a:pPr>
            <a:r>
              <a:rPr lang="en-GB" sz="1800" dirty="0"/>
              <a:t>nasal congestion/rhinorrhoea, reduced appetite, weakness, fever and </a:t>
            </a:r>
            <a:r>
              <a:rPr lang="en-GB" sz="1800"/>
              <a:t>headache </a:t>
            </a:r>
            <a:endParaRPr lang="en-GB" sz="1800" dirty="0"/>
          </a:p>
          <a:p>
            <a:pPr marL="0" indent="0">
              <a:lnSpc>
                <a:spcPct val="120000"/>
              </a:lnSpc>
              <a:buNone/>
            </a:pPr>
            <a:r>
              <a:rPr lang="en-GB" sz="1800" dirty="0"/>
              <a:t>Rarely, after live or inactivated vaccine, immediate reactions such as urticaria, angio-oedema, bronchospasm and anaphylaxis can occur</a:t>
            </a:r>
          </a:p>
        </p:txBody>
      </p:sp>
      <p:sp>
        <p:nvSpPr>
          <p:cNvPr id="7" name="Slide Number Placeholder 6">
            <a:extLst>
              <a:ext uri="{FF2B5EF4-FFF2-40B4-BE49-F238E27FC236}">
                <a16:creationId xmlns:a16="http://schemas.microsoft.com/office/drawing/2014/main" id="{4F3F1BF6-ACA9-48CD-B0F6-2436D1950E47}"/>
              </a:ext>
            </a:extLst>
          </p:cNvPr>
          <p:cNvSpPr>
            <a:spLocks noGrp="1"/>
          </p:cNvSpPr>
          <p:nvPr>
            <p:ph type="sldNum" sz="quarter" idx="11"/>
          </p:nvPr>
        </p:nvSpPr>
        <p:spPr/>
        <p:txBody>
          <a:bodyPr/>
          <a:lstStyle/>
          <a:p>
            <a:fld id="{344369E4-5DE7-46E5-874E-4FD437973785}" type="slidenum">
              <a:rPr lang="en-GB" smtClean="0"/>
              <a:pPr/>
              <a:t>75</a:t>
            </a:fld>
            <a:endParaRPr lang="en-GB" sz="1400" dirty="0"/>
          </a:p>
        </p:txBody>
      </p:sp>
      <p:sp>
        <p:nvSpPr>
          <p:cNvPr id="9" name="Footer Placeholder 8">
            <a:extLst>
              <a:ext uri="{FF2B5EF4-FFF2-40B4-BE49-F238E27FC236}">
                <a16:creationId xmlns:a16="http://schemas.microsoft.com/office/drawing/2014/main" id="{4C5247F2-AB7C-438B-BDC2-78C00027EF9C}"/>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6516476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327B-A65D-4B75-B668-62A3B05E9CD5}"/>
              </a:ext>
            </a:extLst>
          </p:cNvPr>
          <p:cNvSpPr>
            <a:spLocks noGrp="1"/>
          </p:cNvSpPr>
          <p:nvPr>
            <p:ph type="title"/>
          </p:nvPr>
        </p:nvSpPr>
        <p:spPr>
          <a:xfrm>
            <a:off x="535475" y="366033"/>
            <a:ext cx="5986618" cy="623017"/>
          </a:xfrm>
        </p:spPr>
        <p:txBody>
          <a:bodyPr/>
          <a:lstStyle/>
          <a:p>
            <a:r>
              <a:rPr lang="en-GB" dirty="0"/>
              <a:t>Reporting adverse events</a:t>
            </a:r>
          </a:p>
        </p:txBody>
      </p:sp>
      <p:sp>
        <p:nvSpPr>
          <p:cNvPr id="3" name="Content Placeholder 2">
            <a:extLst>
              <a:ext uri="{FF2B5EF4-FFF2-40B4-BE49-F238E27FC236}">
                <a16:creationId xmlns:a16="http://schemas.microsoft.com/office/drawing/2014/main" id="{B33A87A9-CF72-4694-AAEC-8CE66F8B5C54}"/>
              </a:ext>
            </a:extLst>
          </p:cNvPr>
          <p:cNvSpPr>
            <a:spLocks noGrp="1"/>
          </p:cNvSpPr>
          <p:nvPr>
            <p:ph idx="1"/>
          </p:nvPr>
        </p:nvSpPr>
        <p:spPr>
          <a:xfrm>
            <a:off x="544814" y="1597538"/>
            <a:ext cx="11043811" cy="4351338"/>
          </a:xfrm>
        </p:spPr>
        <p:txBody>
          <a:bodyPr>
            <a:normAutofit fontScale="92500" lnSpcReduction="20000"/>
          </a:bodyPr>
          <a:lstStyle/>
          <a:p>
            <a:pPr marL="0" indent="0">
              <a:lnSpc>
                <a:spcPct val="110000"/>
              </a:lnSpc>
              <a:spcBef>
                <a:spcPts val="1000"/>
              </a:spcBef>
              <a:buNone/>
            </a:pPr>
            <a:r>
              <a:rPr lang="en-GB" sz="2400" dirty="0">
                <a:solidFill>
                  <a:schemeClr val="tx1"/>
                </a:solidFill>
              </a:rPr>
              <a:t>All serious suspected reactions following flu vaccination should be reported to the Medicines and Healthcare products Regulatory Agency (MHRA) using the Yellow Card scheme </a:t>
            </a:r>
          </a:p>
          <a:p>
            <a:pPr>
              <a:lnSpc>
                <a:spcPct val="110000"/>
              </a:lnSpc>
            </a:pPr>
            <a:r>
              <a:rPr lang="en-GB" sz="2400" dirty="0">
                <a:solidFill>
                  <a:schemeClr val="tx1"/>
                </a:solidFill>
              </a:rPr>
              <a:t>five of the flu vaccines recommended for use during the 2022 to 2023 flu season carry a black triangle symbol (▼) to encourage reporting of all serious suspected adverse reactions</a:t>
            </a:r>
            <a:endParaRPr lang="en-GB" sz="2400" b="1" dirty="0">
              <a:solidFill>
                <a:schemeClr val="tx1"/>
              </a:solidFill>
              <a:latin typeface="Arial" charset="0"/>
              <a:ea typeface="ヒラギノ角ゴ Pro W3" charset="-128"/>
              <a:cs typeface="ヒラギノ角ゴ Pro W3" charset="-128"/>
            </a:endParaRPr>
          </a:p>
          <a:p>
            <a:pPr>
              <a:lnSpc>
                <a:spcPct val="110000"/>
              </a:lnSpc>
            </a:pPr>
            <a:r>
              <a:rPr lang="en-GB" dirty="0"/>
              <a:t>anyone (patients and HCWs) can make a Yellow Card report, even if they are uncertain as to whether a vaccine caused the condition/side effect</a:t>
            </a:r>
          </a:p>
          <a:p>
            <a:pPr>
              <a:lnSpc>
                <a:spcPct val="110000"/>
              </a:lnSpc>
            </a:pPr>
            <a:r>
              <a:rPr lang="en-GB" dirty="0"/>
              <a:t>vaccinees should be advised that they can report any adverse reactions using the MHRA’s online Yellow Card scheme (</a:t>
            </a:r>
            <a:r>
              <a:rPr lang="en-GB" sz="2400" u="sng" dirty="0">
                <a:solidFill>
                  <a:srgbClr val="0563C1"/>
                </a:solidFill>
                <a:effectLst/>
                <a:latin typeface="Calibri" panose="020F0502020204030204" pitchFamily="34" charset="0"/>
                <a:ea typeface="Calibri" panose="020F0502020204030204" pitchFamily="34" charset="0"/>
                <a:hlinkClick r:id="rId2"/>
              </a:rPr>
              <a:t>www.mhra.gov.uk/yellowcard</a:t>
            </a:r>
            <a:r>
              <a:rPr lang="en-GB" dirty="0"/>
              <a:t>), by downloading the Yellow Card app or by calling the Yellow Card scheme on 0800 731 6789 </a:t>
            </a:r>
            <a:r>
              <a:rPr lang="en-GB"/>
              <a:t>9am to </a:t>
            </a:r>
            <a:r>
              <a:rPr lang="en-GB" dirty="0"/>
              <a:t>5pm Monday </a:t>
            </a:r>
            <a:r>
              <a:rPr lang="en-GB"/>
              <a:t>to Friday</a:t>
            </a:r>
            <a:endParaRPr lang="en-GB" dirty="0"/>
          </a:p>
        </p:txBody>
      </p:sp>
      <p:pic>
        <p:nvPicPr>
          <p:cNvPr id="6" name="Picture 2">
            <a:extLst>
              <a:ext uri="{FF2B5EF4-FFF2-40B4-BE49-F238E27FC236}">
                <a16:creationId xmlns:a16="http://schemas.microsoft.com/office/drawing/2014/main" id="{93035227-4D85-4763-B14A-A631E6530256}"/>
              </a:ext>
            </a:extLst>
          </p:cNvPr>
          <p:cNvPicPr>
            <a:picLocks noChangeAspect="1" noChangeArrowheads="1"/>
          </p:cNvPicPr>
          <p:nvPr/>
        </p:nvPicPr>
        <p:blipFill>
          <a:blip r:embed="rId3" cstate="print"/>
          <a:srcRect t="22614" r="84051" b="64341"/>
          <a:stretch>
            <a:fillRect/>
          </a:stretch>
        </p:blipFill>
        <p:spPr bwMode="auto">
          <a:xfrm>
            <a:off x="7352801" y="55550"/>
            <a:ext cx="2823587" cy="1226916"/>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2CA16AFF-A465-465C-B083-A8508D2B487E}"/>
              </a:ext>
            </a:extLst>
          </p:cNvPr>
          <p:cNvSpPr>
            <a:spLocks noGrp="1"/>
          </p:cNvSpPr>
          <p:nvPr>
            <p:ph type="sldNum" sz="quarter" idx="11"/>
          </p:nvPr>
        </p:nvSpPr>
        <p:spPr/>
        <p:txBody>
          <a:bodyPr/>
          <a:lstStyle/>
          <a:p>
            <a:fld id="{344369E4-5DE7-46E5-874E-4FD437973785}" type="slidenum">
              <a:rPr lang="en-GB" smtClean="0"/>
              <a:pPr/>
              <a:t>76</a:t>
            </a:fld>
            <a:endParaRPr lang="en-GB" sz="1400" dirty="0"/>
          </a:p>
        </p:txBody>
      </p:sp>
      <p:sp>
        <p:nvSpPr>
          <p:cNvPr id="10" name="Footer Placeholder 9">
            <a:extLst>
              <a:ext uri="{FF2B5EF4-FFF2-40B4-BE49-F238E27FC236}">
                <a16:creationId xmlns:a16="http://schemas.microsoft.com/office/drawing/2014/main" id="{3BE5253C-33A3-43BB-A062-09F13AAB54BB}"/>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526529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D7A7-2BC6-4968-8490-9C05424A7856}"/>
              </a:ext>
            </a:extLst>
          </p:cNvPr>
          <p:cNvSpPr>
            <a:spLocks noGrp="1"/>
          </p:cNvSpPr>
          <p:nvPr>
            <p:ph type="title"/>
          </p:nvPr>
        </p:nvSpPr>
        <p:spPr>
          <a:xfrm>
            <a:off x="488823" y="366034"/>
            <a:ext cx="6658423" cy="744315"/>
          </a:xfrm>
        </p:spPr>
        <p:txBody>
          <a:bodyPr/>
          <a:lstStyle/>
          <a:p>
            <a:r>
              <a:rPr lang="en-GB" sz="4000" dirty="0">
                <a:latin typeface="Arial" charset="0"/>
                <a:ea typeface="ヒラギノ角ゴ Pro W3" charset="-128"/>
                <a:cs typeface="ヒラギノ角ゴ Pro W3" charset="-128"/>
              </a:rPr>
              <a:t>Recording flu vaccine given </a:t>
            </a:r>
            <a:endParaRPr lang="en-GB" dirty="0"/>
          </a:p>
        </p:txBody>
      </p:sp>
      <p:sp>
        <p:nvSpPr>
          <p:cNvPr id="3" name="Content Placeholder 2">
            <a:extLst>
              <a:ext uri="{FF2B5EF4-FFF2-40B4-BE49-F238E27FC236}">
                <a16:creationId xmlns:a16="http://schemas.microsoft.com/office/drawing/2014/main" id="{FE51ACD6-DDDB-42DB-A3F5-8F3564CA46C8}"/>
              </a:ext>
            </a:extLst>
          </p:cNvPr>
          <p:cNvSpPr>
            <a:spLocks noGrp="1"/>
          </p:cNvSpPr>
          <p:nvPr>
            <p:ph idx="1"/>
          </p:nvPr>
        </p:nvSpPr>
        <p:spPr>
          <a:xfrm>
            <a:off x="535474" y="1351659"/>
            <a:ext cx="11123857" cy="4351338"/>
          </a:xfrm>
        </p:spPr>
        <p:txBody>
          <a:bodyPr>
            <a:noAutofit/>
          </a:bodyPr>
          <a:lstStyle/>
          <a:p>
            <a:pPr marL="0" indent="0">
              <a:lnSpc>
                <a:spcPct val="110000"/>
              </a:lnSpc>
              <a:spcBef>
                <a:spcPts val="600"/>
              </a:spcBef>
              <a:buNone/>
            </a:pPr>
            <a:r>
              <a:rPr lang="en-GB" sz="1600" dirty="0"/>
              <a:t>As a wide variety of influenza vaccines are on the UK market each year, it is especially important that the following information be recorded:</a:t>
            </a:r>
          </a:p>
          <a:p>
            <a:pPr>
              <a:lnSpc>
                <a:spcPct val="110000"/>
              </a:lnSpc>
              <a:spcBef>
                <a:spcPts val="600"/>
              </a:spcBef>
              <a:buFont typeface="Arial" panose="020B0604020202020204" pitchFamily="34" charset="0"/>
              <a:buChar char="•"/>
            </a:pPr>
            <a:r>
              <a:rPr lang="en-GB" sz="1600" dirty="0"/>
              <a:t>vaccine name, product name, batch number and expiry date </a:t>
            </a:r>
          </a:p>
          <a:p>
            <a:pPr>
              <a:lnSpc>
                <a:spcPct val="110000"/>
              </a:lnSpc>
              <a:spcBef>
                <a:spcPts val="600"/>
              </a:spcBef>
              <a:buFont typeface="Arial" panose="020B0604020202020204" pitchFamily="34" charset="0"/>
              <a:buChar char="•"/>
            </a:pPr>
            <a:r>
              <a:rPr lang="en-GB" sz="1600" dirty="0"/>
              <a:t>dose administered </a:t>
            </a:r>
          </a:p>
          <a:p>
            <a:pPr>
              <a:lnSpc>
                <a:spcPct val="110000"/>
              </a:lnSpc>
              <a:spcBef>
                <a:spcPts val="600"/>
              </a:spcBef>
              <a:buFont typeface="Arial" panose="020B0604020202020204" pitchFamily="34" charset="0"/>
              <a:buChar char="•"/>
            </a:pPr>
            <a:r>
              <a:rPr lang="en-GB" sz="1600" dirty="0"/>
              <a:t>date immunisation given </a:t>
            </a:r>
          </a:p>
          <a:p>
            <a:pPr>
              <a:lnSpc>
                <a:spcPct val="110000"/>
              </a:lnSpc>
              <a:spcBef>
                <a:spcPts val="600"/>
              </a:spcBef>
              <a:buFont typeface="Arial" panose="020B0604020202020204" pitchFamily="34" charset="0"/>
              <a:buChar char="•"/>
            </a:pPr>
            <a:r>
              <a:rPr lang="en-GB" sz="1600" dirty="0"/>
              <a:t>route/site used</a:t>
            </a:r>
          </a:p>
          <a:p>
            <a:pPr>
              <a:lnSpc>
                <a:spcPct val="110000"/>
              </a:lnSpc>
              <a:spcBef>
                <a:spcPts val="600"/>
              </a:spcBef>
              <a:buFont typeface="Arial" panose="020B0604020202020204" pitchFamily="34" charset="0"/>
              <a:buChar char="•"/>
            </a:pPr>
            <a:r>
              <a:rPr lang="en-GB" sz="1600" dirty="0"/>
              <a:t>name and signature of vaccinator</a:t>
            </a:r>
          </a:p>
          <a:p>
            <a:pPr marL="0" indent="0">
              <a:lnSpc>
                <a:spcPct val="110000"/>
              </a:lnSpc>
              <a:spcBef>
                <a:spcPts val="600"/>
              </a:spcBef>
              <a:buNone/>
            </a:pPr>
            <a:endParaRPr lang="en-GB" sz="900" dirty="0"/>
          </a:p>
          <a:p>
            <a:pPr marL="0" indent="0">
              <a:lnSpc>
                <a:spcPct val="110000"/>
              </a:lnSpc>
              <a:spcBef>
                <a:spcPts val="600"/>
              </a:spcBef>
              <a:buNone/>
            </a:pPr>
            <a:r>
              <a:rPr lang="en-GB" sz="1600" dirty="0"/>
              <a:t>This information should be recorded in: </a:t>
            </a:r>
          </a:p>
          <a:p>
            <a:pPr>
              <a:lnSpc>
                <a:spcPct val="110000"/>
              </a:lnSpc>
              <a:spcBef>
                <a:spcPts val="600"/>
              </a:spcBef>
              <a:buFont typeface="Arial" panose="020B0604020202020204" pitchFamily="34" charset="0"/>
              <a:buChar char="•"/>
            </a:pPr>
            <a:r>
              <a:rPr lang="en-GB" sz="1600" dirty="0"/>
              <a:t>patient's GP record (or other patient record, depending on location)  </a:t>
            </a:r>
          </a:p>
          <a:p>
            <a:pPr>
              <a:lnSpc>
                <a:spcPct val="110000"/>
              </a:lnSpc>
              <a:spcBef>
                <a:spcPts val="600"/>
              </a:spcBef>
              <a:buFont typeface="Arial" panose="020B0604020202020204" pitchFamily="34" charset="0"/>
              <a:buChar char="•"/>
            </a:pPr>
            <a:r>
              <a:rPr lang="en-GB" sz="1600" dirty="0"/>
              <a:t>personal Child Health Record (the ‘Red Book’) if a child</a:t>
            </a:r>
          </a:p>
          <a:p>
            <a:pPr>
              <a:lnSpc>
                <a:spcPct val="110000"/>
              </a:lnSpc>
              <a:spcBef>
                <a:spcPts val="600"/>
              </a:spcBef>
              <a:buFont typeface="Arial" panose="020B0604020202020204" pitchFamily="34" charset="0"/>
              <a:buChar char="•"/>
            </a:pPr>
            <a:r>
              <a:rPr lang="en-GB" sz="1600" dirty="0"/>
              <a:t>practice computer system</a:t>
            </a:r>
          </a:p>
          <a:p>
            <a:pPr>
              <a:lnSpc>
                <a:spcPct val="110000"/>
              </a:lnSpc>
              <a:spcBef>
                <a:spcPts val="600"/>
              </a:spcBef>
              <a:buFont typeface="Arial" panose="020B0604020202020204" pitchFamily="34" charset="0"/>
              <a:buChar char="•"/>
            </a:pPr>
            <a:r>
              <a:rPr lang="en-GB" sz="1600" dirty="0"/>
              <a:t>Child Health Information System if a child</a:t>
            </a:r>
          </a:p>
          <a:p>
            <a:pPr marL="0" indent="0">
              <a:lnSpc>
                <a:spcPct val="110000"/>
              </a:lnSpc>
              <a:spcBef>
                <a:spcPts val="600"/>
              </a:spcBef>
              <a:buNone/>
            </a:pPr>
            <a:endParaRPr lang="en-GB" sz="100" dirty="0"/>
          </a:p>
          <a:p>
            <a:pPr marL="0" indent="0">
              <a:lnSpc>
                <a:spcPct val="110000"/>
              </a:lnSpc>
              <a:spcBef>
                <a:spcPts val="600"/>
              </a:spcBef>
              <a:buNone/>
            </a:pPr>
            <a:r>
              <a:rPr lang="en-GB" sz="1600" dirty="0"/>
              <a:t>Information on flu vaccines administered outside general practice (for example maternity providers, pharmacies, schools) must be passed back to the patient’s GP practice in a timely manner so patient records can be updated</a:t>
            </a:r>
            <a:endParaRPr lang="en-US" sz="1600" dirty="0"/>
          </a:p>
        </p:txBody>
      </p:sp>
      <p:sp>
        <p:nvSpPr>
          <p:cNvPr id="7" name="Slide Number Placeholder 6">
            <a:extLst>
              <a:ext uri="{FF2B5EF4-FFF2-40B4-BE49-F238E27FC236}">
                <a16:creationId xmlns:a16="http://schemas.microsoft.com/office/drawing/2014/main" id="{37D8695C-1B1D-4E62-BD50-C0D536920CEF}"/>
              </a:ext>
            </a:extLst>
          </p:cNvPr>
          <p:cNvSpPr>
            <a:spLocks noGrp="1"/>
          </p:cNvSpPr>
          <p:nvPr>
            <p:ph type="sldNum" sz="quarter" idx="11"/>
          </p:nvPr>
        </p:nvSpPr>
        <p:spPr/>
        <p:txBody>
          <a:bodyPr/>
          <a:lstStyle/>
          <a:p>
            <a:fld id="{344369E4-5DE7-46E5-874E-4FD437973785}" type="slidenum">
              <a:rPr lang="en-GB" smtClean="0"/>
              <a:pPr/>
              <a:t>77</a:t>
            </a:fld>
            <a:endParaRPr lang="en-GB" sz="1400" dirty="0"/>
          </a:p>
        </p:txBody>
      </p:sp>
      <p:sp>
        <p:nvSpPr>
          <p:cNvPr id="9" name="Footer Placeholder 8">
            <a:extLst>
              <a:ext uri="{FF2B5EF4-FFF2-40B4-BE49-F238E27FC236}">
                <a16:creationId xmlns:a16="http://schemas.microsoft.com/office/drawing/2014/main" id="{044816DE-7DB3-442D-A37E-2473215E0870}"/>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943659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249E-A297-446E-B6D6-EBA9F1079658}"/>
              </a:ext>
            </a:extLst>
          </p:cNvPr>
          <p:cNvSpPr>
            <a:spLocks noGrp="1"/>
          </p:cNvSpPr>
          <p:nvPr>
            <p:ph type="title"/>
          </p:nvPr>
        </p:nvSpPr>
        <p:spPr>
          <a:xfrm>
            <a:off x="470168" y="338039"/>
            <a:ext cx="3495345" cy="632347"/>
          </a:xfrm>
        </p:spPr>
        <p:txBody>
          <a:bodyPr/>
          <a:lstStyle/>
          <a:p>
            <a:r>
              <a:rPr lang="en-GB" dirty="0"/>
              <a:t>Data collection</a:t>
            </a:r>
          </a:p>
        </p:txBody>
      </p:sp>
      <p:sp>
        <p:nvSpPr>
          <p:cNvPr id="3" name="Content Placeholder 2">
            <a:extLst>
              <a:ext uri="{FF2B5EF4-FFF2-40B4-BE49-F238E27FC236}">
                <a16:creationId xmlns:a16="http://schemas.microsoft.com/office/drawing/2014/main" id="{A2B6395A-ED47-4ACF-9510-C7606134214E}"/>
              </a:ext>
            </a:extLst>
          </p:cNvPr>
          <p:cNvSpPr>
            <a:spLocks noGrp="1"/>
          </p:cNvSpPr>
          <p:nvPr>
            <p:ph idx="1"/>
          </p:nvPr>
        </p:nvSpPr>
        <p:spPr>
          <a:xfrm>
            <a:off x="479496" y="1588212"/>
            <a:ext cx="11123857" cy="4351338"/>
          </a:xfrm>
        </p:spPr>
        <p:txBody>
          <a:bodyPr>
            <a:normAutofit fontScale="77500" lnSpcReduction="20000"/>
          </a:bodyPr>
          <a:lstStyle/>
          <a:p>
            <a:pPr>
              <a:lnSpc>
                <a:spcPct val="120000"/>
              </a:lnSpc>
              <a:buFont typeface="Arial" panose="020B0604020202020204" pitchFamily="34" charset="0"/>
              <a:buChar char="•"/>
            </a:pPr>
            <a:r>
              <a:rPr lang="en-GB" sz="2400" dirty="0"/>
              <a:t>flu vaccine uptake data is collected via the web-based  ImmForm system (</a:t>
            </a:r>
            <a:r>
              <a:rPr lang="en-GB" sz="2400" dirty="0">
                <a:hlinkClick r:id="rId3"/>
              </a:rPr>
              <a:t>www.immform.phe.gov.uk</a:t>
            </a:r>
            <a:r>
              <a:rPr lang="en-GB" sz="2400" dirty="0"/>
              <a:t>) where it is managed and published by UKHSA</a:t>
            </a:r>
          </a:p>
          <a:p>
            <a:pPr>
              <a:lnSpc>
                <a:spcPct val="120000"/>
              </a:lnSpc>
              <a:buFont typeface="Arial" panose="020B0604020202020204" pitchFamily="34" charset="0"/>
              <a:buChar char="•"/>
            </a:pPr>
            <a:r>
              <a:rPr lang="en-GB" sz="2400" dirty="0"/>
              <a:t>over 95% GP practices are able to make automated data returns where the number of their patients vaccinated is directly extracted from their IT system and put into ImmForm</a:t>
            </a:r>
          </a:p>
          <a:p>
            <a:pPr>
              <a:lnSpc>
                <a:spcPct val="120000"/>
              </a:lnSpc>
              <a:buFont typeface="Arial" panose="020B0604020202020204" pitchFamily="34" charset="0"/>
              <a:buChar char="•"/>
            </a:pPr>
            <a:r>
              <a:rPr lang="en-GB" sz="2400" dirty="0"/>
              <a:t>for data to be accurate and complete, it is critical that any vaccines given outside the surgery, such as those given in pharmacies, are reported to the patient’s GP</a:t>
            </a:r>
          </a:p>
          <a:p>
            <a:pPr>
              <a:lnSpc>
                <a:spcPct val="120000"/>
              </a:lnSpc>
              <a:buFont typeface="Arial" panose="020B0604020202020204" pitchFamily="34" charset="0"/>
              <a:buChar char="•"/>
            </a:pPr>
            <a:r>
              <a:rPr lang="en-GB" sz="2400" dirty="0"/>
              <a:t>data is collected and published monthly on all the groups for whom flu vaccine is indicated at national level and local NHS England team level to enable performance to be reviewed and time to take action if needed </a:t>
            </a:r>
          </a:p>
          <a:p>
            <a:pPr>
              <a:lnSpc>
                <a:spcPct val="120000"/>
              </a:lnSpc>
              <a:buFont typeface="Arial" panose="020B0604020202020204" pitchFamily="34" charset="0"/>
              <a:buChar char="•"/>
            </a:pPr>
            <a:r>
              <a:rPr lang="en-GB" sz="2400" dirty="0"/>
              <a:t>uptake data for HCWs and school-aged children is manually submitted by trusts and area teams via ImmForm </a:t>
            </a:r>
          </a:p>
          <a:p>
            <a:pPr>
              <a:lnSpc>
                <a:spcPct val="120000"/>
              </a:lnSpc>
              <a:buFont typeface="Arial" panose="020B0604020202020204" pitchFamily="34" charset="0"/>
              <a:buChar char="•"/>
            </a:pPr>
            <a:r>
              <a:rPr lang="en-GB" sz="2400" dirty="0"/>
              <a:t>flu vaccine uptake data is published at: </a:t>
            </a:r>
            <a:r>
              <a:rPr lang="en-GB" sz="2400" dirty="0">
                <a:hlinkClick r:id="rId4"/>
              </a:rPr>
              <a:t>www.gov.uk/government/collections/</a:t>
            </a:r>
            <a:r>
              <a:rPr lang="en-GB" sz="2400">
                <a:hlinkClick r:id="rId4"/>
              </a:rPr>
              <a:t>vaccine-uptake</a:t>
            </a:r>
            <a:r>
              <a:rPr lang="en-GB" sz="2400"/>
              <a:t> </a:t>
            </a:r>
            <a:endParaRPr lang="en-GB" sz="2400" dirty="0"/>
          </a:p>
        </p:txBody>
      </p:sp>
      <p:sp>
        <p:nvSpPr>
          <p:cNvPr id="7" name="Slide Number Placeholder 6">
            <a:extLst>
              <a:ext uri="{FF2B5EF4-FFF2-40B4-BE49-F238E27FC236}">
                <a16:creationId xmlns:a16="http://schemas.microsoft.com/office/drawing/2014/main" id="{E66BAC64-43C9-4B00-BE47-72C69468AF60}"/>
              </a:ext>
            </a:extLst>
          </p:cNvPr>
          <p:cNvSpPr>
            <a:spLocks noGrp="1"/>
          </p:cNvSpPr>
          <p:nvPr>
            <p:ph type="sldNum" sz="quarter" idx="11"/>
          </p:nvPr>
        </p:nvSpPr>
        <p:spPr/>
        <p:txBody>
          <a:bodyPr/>
          <a:lstStyle/>
          <a:p>
            <a:fld id="{344369E4-5DE7-46E5-874E-4FD437973785}" type="slidenum">
              <a:rPr lang="en-GB" smtClean="0"/>
              <a:pPr/>
              <a:t>78</a:t>
            </a:fld>
            <a:endParaRPr lang="en-GB" sz="1400" dirty="0"/>
          </a:p>
        </p:txBody>
      </p:sp>
      <p:sp>
        <p:nvSpPr>
          <p:cNvPr id="9" name="Footer Placeholder 8">
            <a:extLst>
              <a:ext uri="{FF2B5EF4-FFF2-40B4-BE49-F238E27FC236}">
                <a16:creationId xmlns:a16="http://schemas.microsoft.com/office/drawing/2014/main" id="{156133F3-BB94-4878-BC10-EFEBFEF5B038}"/>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2608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4816-E157-4B42-B241-3A1C2C18A8D3}"/>
              </a:ext>
            </a:extLst>
          </p:cNvPr>
          <p:cNvSpPr>
            <a:spLocks noGrp="1"/>
          </p:cNvSpPr>
          <p:nvPr>
            <p:ph type="title"/>
          </p:nvPr>
        </p:nvSpPr>
        <p:spPr>
          <a:xfrm>
            <a:off x="470164" y="450010"/>
            <a:ext cx="8496553" cy="632347"/>
          </a:xfrm>
        </p:spPr>
        <p:txBody>
          <a:bodyPr>
            <a:normAutofit fontScale="90000"/>
          </a:bodyPr>
          <a:lstStyle/>
          <a:p>
            <a:r>
              <a:rPr lang="en-GB" dirty="0"/>
              <a:t>Vaccine uptake ambitions for 2022 to 2023</a:t>
            </a:r>
            <a:br>
              <a:rPr lang="en-GB" b="1" dirty="0"/>
            </a:br>
            <a:endParaRPr lang="en-GB" dirty="0"/>
          </a:p>
        </p:txBody>
      </p:sp>
      <p:sp>
        <p:nvSpPr>
          <p:cNvPr id="3" name="Content Placeholder 2">
            <a:extLst>
              <a:ext uri="{FF2B5EF4-FFF2-40B4-BE49-F238E27FC236}">
                <a16:creationId xmlns:a16="http://schemas.microsoft.com/office/drawing/2014/main" id="{70673172-B5C6-4403-A87A-5A63742017DA}"/>
              </a:ext>
            </a:extLst>
          </p:cNvPr>
          <p:cNvSpPr>
            <a:spLocks noGrp="1"/>
          </p:cNvSpPr>
          <p:nvPr>
            <p:ph idx="1"/>
          </p:nvPr>
        </p:nvSpPr>
        <p:spPr>
          <a:xfrm>
            <a:off x="451504" y="1494907"/>
            <a:ext cx="11123857" cy="4700619"/>
          </a:xfrm>
        </p:spPr>
        <p:txBody>
          <a:bodyPr>
            <a:noAutofit/>
          </a:bodyPr>
          <a:lstStyle/>
          <a:p>
            <a:pPr>
              <a:lnSpc>
                <a:spcPct val="110000"/>
              </a:lnSpc>
            </a:pPr>
            <a:r>
              <a:rPr lang="en-GB" sz="2000" dirty="0"/>
              <a:t>the last 2 seasons have had the most successful flu vaccination programme ever, </a:t>
            </a:r>
          </a:p>
          <a:p>
            <a:pPr>
              <a:lnSpc>
                <a:spcPct val="110000"/>
              </a:lnSpc>
            </a:pPr>
            <a:r>
              <a:rPr lang="en-GB" sz="2000" dirty="0"/>
              <a:t>WHO target of 75% was exceeded for those aged 65 years and over for 2 years in a row and higher uptake in most other cohorts compared to previous years was achieved </a:t>
            </a:r>
          </a:p>
          <a:p>
            <a:pPr>
              <a:lnSpc>
                <a:spcPct val="110000"/>
              </a:lnSpc>
            </a:pPr>
            <a:r>
              <a:rPr lang="en-GB" sz="2000" dirty="0"/>
              <a:t>higher uptake likely partly driven by: </a:t>
            </a:r>
          </a:p>
          <a:p>
            <a:pPr lvl="1">
              <a:lnSpc>
                <a:spcPct val="110000"/>
              </a:lnSpc>
            </a:pPr>
            <a:r>
              <a:rPr lang="en-GB" sz="2000" dirty="0"/>
              <a:t>concerns about the COVID-19 pandemic</a:t>
            </a:r>
          </a:p>
          <a:p>
            <a:pPr lvl="1">
              <a:lnSpc>
                <a:spcPct val="110000"/>
              </a:lnSpc>
            </a:pPr>
            <a:r>
              <a:rPr lang="en-GB" sz="2000" dirty="0"/>
              <a:t>a greater understanding about the role of vaccines in preventing illness</a:t>
            </a:r>
          </a:p>
          <a:p>
            <a:pPr lvl="1">
              <a:lnSpc>
                <a:spcPct val="110000"/>
              </a:lnSpc>
            </a:pPr>
            <a:r>
              <a:rPr lang="en-GB" sz="2000" dirty="0"/>
              <a:t>flu vaccination being offered to some eligible patients when they presented for their COVID-19 vaccination or booster </a:t>
            </a:r>
          </a:p>
          <a:p>
            <a:pPr>
              <a:lnSpc>
                <a:spcPct val="110000"/>
              </a:lnSpc>
            </a:pPr>
            <a:r>
              <a:rPr lang="en-GB" sz="2000" dirty="0"/>
              <a:t>aim of the 2022 to 2023 flu programme is to: </a:t>
            </a:r>
          </a:p>
          <a:p>
            <a:pPr marL="914400" lvl="1" indent="-457200">
              <a:lnSpc>
                <a:spcPct val="110000"/>
              </a:lnSpc>
              <a:buFont typeface="+mj-lt"/>
              <a:buAutoNum type="arabicPeriod"/>
            </a:pPr>
            <a:r>
              <a:rPr lang="en-GB" sz="2000" dirty="0"/>
              <a:t>demonstrate a 100% offer to all those eligible </a:t>
            </a:r>
          </a:p>
          <a:p>
            <a:pPr marL="914400" lvl="1" indent="-457200">
              <a:lnSpc>
                <a:spcPct val="110000"/>
              </a:lnSpc>
              <a:buFont typeface="+mj-lt"/>
              <a:buAutoNum type="arabicPeriod"/>
            </a:pPr>
            <a:r>
              <a:rPr lang="en-GB" sz="2000" dirty="0"/>
              <a:t>achieve at least the uptake levels of 2021 to 2022 for each cohort and ideally </a:t>
            </a:r>
            <a:r>
              <a:rPr lang="en-GB" sz="2000"/>
              <a:t>exceed them</a:t>
            </a:r>
            <a:endParaRPr lang="en-GB" sz="2000" dirty="0"/>
          </a:p>
        </p:txBody>
      </p:sp>
      <p:sp>
        <p:nvSpPr>
          <p:cNvPr id="7" name="Slide Number Placeholder 6">
            <a:extLst>
              <a:ext uri="{FF2B5EF4-FFF2-40B4-BE49-F238E27FC236}">
                <a16:creationId xmlns:a16="http://schemas.microsoft.com/office/drawing/2014/main" id="{DB67E980-84AD-4361-A62A-70C30DAD6650}"/>
              </a:ext>
            </a:extLst>
          </p:cNvPr>
          <p:cNvSpPr>
            <a:spLocks noGrp="1"/>
          </p:cNvSpPr>
          <p:nvPr>
            <p:ph type="sldNum" sz="quarter" idx="11"/>
          </p:nvPr>
        </p:nvSpPr>
        <p:spPr/>
        <p:txBody>
          <a:bodyPr/>
          <a:lstStyle/>
          <a:p>
            <a:fld id="{344369E4-5DE7-46E5-874E-4FD437973785}" type="slidenum">
              <a:rPr lang="en-GB" smtClean="0"/>
              <a:pPr/>
              <a:t>79</a:t>
            </a:fld>
            <a:endParaRPr lang="en-GB" sz="1400" dirty="0"/>
          </a:p>
        </p:txBody>
      </p:sp>
      <p:sp>
        <p:nvSpPr>
          <p:cNvPr id="9" name="Footer Placeholder 8">
            <a:extLst>
              <a:ext uri="{FF2B5EF4-FFF2-40B4-BE49-F238E27FC236}">
                <a16:creationId xmlns:a16="http://schemas.microsoft.com/office/drawing/2014/main" id="{6B54171F-6213-4A28-932A-ADD95A1E83B1}"/>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78872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3A00-3E14-4017-8925-1611862A0B76}"/>
              </a:ext>
            </a:extLst>
          </p:cNvPr>
          <p:cNvSpPr>
            <a:spLocks noGrp="1"/>
          </p:cNvSpPr>
          <p:nvPr>
            <p:ph type="title"/>
          </p:nvPr>
        </p:nvSpPr>
        <p:spPr>
          <a:xfrm>
            <a:off x="414185" y="375364"/>
            <a:ext cx="9532251" cy="697662"/>
          </a:xfrm>
        </p:spPr>
        <p:txBody>
          <a:bodyPr/>
          <a:lstStyle/>
          <a:p>
            <a:r>
              <a:rPr lang="en-GB" dirty="0"/>
              <a:t>Evolution of UK flu vaccination programme</a:t>
            </a:r>
          </a:p>
        </p:txBody>
      </p:sp>
      <p:sp>
        <p:nvSpPr>
          <p:cNvPr id="3" name="Content Placeholder 2">
            <a:extLst>
              <a:ext uri="{FF2B5EF4-FFF2-40B4-BE49-F238E27FC236}">
                <a16:creationId xmlns:a16="http://schemas.microsoft.com/office/drawing/2014/main" id="{A86FAD31-6DBD-4730-878F-7AC593FEE197}"/>
              </a:ext>
            </a:extLst>
          </p:cNvPr>
          <p:cNvSpPr>
            <a:spLocks noGrp="1"/>
          </p:cNvSpPr>
          <p:nvPr>
            <p:ph idx="1"/>
          </p:nvPr>
        </p:nvSpPr>
        <p:spPr>
          <a:xfrm>
            <a:off x="236895" y="1555644"/>
            <a:ext cx="11123857" cy="4629150"/>
          </a:xfrm>
        </p:spPr>
        <p:txBody>
          <a:bodyPr>
            <a:normAutofit fontScale="85000" lnSpcReduction="20000"/>
          </a:bodyPr>
          <a:lstStyle/>
          <a:p>
            <a:pPr marL="436562" indent="-269875">
              <a:lnSpc>
                <a:spcPct val="100000"/>
              </a:lnSpc>
              <a:spcBef>
                <a:spcPct val="0"/>
              </a:spcBef>
              <a:buFont typeface="Arial" charset="0"/>
              <a:buChar char="•"/>
            </a:pPr>
            <a:r>
              <a:rPr lang="en-GB" sz="1500" b="1" dirty="0"/>
              <a:t>Late 1960s</a:t>
            </a:r>
            <a:r>
              <a:rPr lang="en-GB" sz="1500" dirty="0"/>
              <a:t>: annual flu immunisation recommended to directly protect those in clinical risk groups who are at a higher risk of influenza associated morbidity and mortality </a:t>
            </a:r>
          </a:p>
          <a:p>
            <a:pPr marL="436562" indent="-269875">
              <a:lnSpc>
                <a:spcPct val="100000"/>
              </a:lnSpc>
              <a:spcBef>
                <a:spcPct val="0"/>
              </a:spcBef>
              <a:buFont typeface="Arial" charset="0"/>
              <a:buChar char="•"/>
            </a:pPr>
            <a:endParaRPr lang="en-GB" sz="1500" dirty="0"/>
          </a:p>
          <a:p>
            <a:pPr marL="436562" indent="-269875">
              <a:lnSpc>
                <a:spcPct val="100000"/>
              </a:lnSpc>
              <a:spcBef>
                <a:spcPct val="0"/>
              </a:spcBef>
              <a:buFont typeface="Arial" charset="0"/>
              <a:buChar char="•"/>
            </a:pPr>
            <a:r>
              <a:rPr lang="en-GB" sz="1500" b="1" dirty="0"/>
              <a:t>2000</a:t>
            </a:r>
            <a:r>
              <a:rPr lang="en-GB" sz="1500" dirty="0"/>
              <a:t>: flu vaccine policy extended to include all people aged 65 years or over</a:t>
            </a:r>
          </a:p>
          <a:p>
            <a:pPr marL="436562" indent="-269875">
              <a:lnSpc>
                <a:spcPct val="100000"/>
              </a:lnSpc>
              <a:spcBef>
                <a:spcPct val="0"/>
              </a:spcBef>
              <a:buFont typeface="Arial" charset="0"/>
              <a:buChar char="•"/>
            </a:pPr>
            <a:endParaRPr lang="en-GB" sz="1500" dirty="0"/>
          </a:p>
          <a:p>
            <a:pPr marL="436562" indent="-269875">
              <a:lnSpc>
                <a:spcPct val="100000"/>
              </a:lnSpc>
              <a:spcBef>
                <a:spcPct val="0"/>
              </a:spcBef>
              <a:buFont typeface="Arial" charset="0"/>
              <a:buChar char="•"/>
            </a:pPr>
            <a:r>
              <a:rPr lang="en-GB" sz="1500" b="1" dirty="0"/>
              <a:t>2010</a:t>
            </a:r>
            <a:r>
              <a:rPr lang="en-GB" sz="1500" dirty="0"/>
              <a:t>: pregnancy added as a clinical risk category for routine flu immunisation</a:t>
            </a:r>
          </a:p>
          <a:p>
            <a:pPr marL="436562" indent="-269875">
              <a:lnSpc>
                <a:spcPct val="100000"/>
              </a:lnSpc>
              <a:spcBef>
                <a:spcPct val="0"/>
              </a:spcBef>
            </a:pPr>
            <a:endParaRPr lang="en-GB" sz="1500" dirty="0"/>
          </a:p>
          <a:p>
            <a:pPr marL="436562" indent="-269875">
              <a:lnSpc>
                <a:spcPct val="100000"/>
              </a:lnSpc>
              <a:spcBef>
                <a:spcPct val="0"/>
              </a:spcBef>
              <a:buFont typeface="Arial" charset="0"/>
              <a:buChar char="•"/>
            </a:pPr>
            <a:r>
              <a:rPr lang="en-GB" sz="1500" b="1" dirty="0"/>
              <a:t>2013</a:t>
            </a:r>
            <a:r>
              <a:rPr lang="en-GB" sz="1500" dirty="0"/>
              <a:t>: phased introduction of an annual childhood flu vaccination programme for all children aged 2 to 16y began with vaccine offered to all children aged 2 and 3 years and 7 geographical pilots in primary school aged children</a:t>
            </a:r>
          </a:p>
          <a:p>
            <a:pPr marL="166687" indent="0">
              <a:lnSpc>
                <a:spcPct val="100000"/>
              </a:lnSpc>
              <a:spcBef>
                <a:spcPct val="0"/>
              </a:spcBef>
            </a:pPr>
            <a:endParaRPr lang="en-GB" sz="1500" dirty="0"/>
          </a:p>
          <a:p>
            <a:pPr marL="436562" indent="-269875">
              <a:lnSpc>
                <a:spcPct val="100000"/>
              </a:lnSpc>
              <a:spcBef>
                <a:spcPct val="0"/>
              </a:spcBef>
              <a:buFont typeface="Arial" charset="0"/>
              <a:buChar char="•"/>
            </a:pPr>
            <a:r>
              <a:rPr lang="en-GB" sz="1500" b="1" dirty="0"/>
              <a:t>2014</a:t>
            </a:r>
            <a:r>
              <a:rPr lang="en-GB" sz="1500" dirty="0"/>
              <a:t>: phased introduction of childhood flu vaccination programme continued with vaccine offered to all children aged 2, 3 and 4 years and geographical pilots in primary and secondary school aged children</a:t>
            </a:r>
          </a:p>
          <a:p>
            <a:pPr marL="436562" indent="-269875">
              <a:lnSpc>
                <a:spcPct val="100000"/>
              </a:lnSpc>
              <a:spcBef>
                <a:spcPct val="0"/>
              </a:spcBef>
              <a:buFont typeface="Arial" charset="0"/>
              <a:buChar char="•"/>
            </a:pPr>
            <a:endParaRPr lang="en-GB" sz="1500" b="1" dirty="0"/>
          </a:p>
          <a:p>
            <a:pPr marL="436562" indent="-269875">
              <a:lnSpc>
                <a:spcPct val="100000"/>
              </a:lnSpc>
              <a:spcBef>
                <a:spcPct val="0"/>
              </a:spcBef>
              <a:buFont typeface="Arial" charset="0"/>
              <a:buChar char="•"/>
            </a:pPr>
            <a:r>
              <a:rPr lang="en-GB" sz="1500" b="1" dirty="0"/>
              <a:t>2015</a:t>
            </a:r>
            <a:r>
              <a:rPr lang="en-GB" sz="1500" dirty="0"/>
              <a:t>: in addition to vaccinating 2, 3, and 4 year olds in primary care, the programme began nationally in primary schools in a phased roll-out starting with the youngest school-aged children first. </a:t>
            </a:r>
          </a:p>
          <a:p>
            <a:pPr marL="436562" indent="-269875">
              <a:lnSpc>
                <a:spcPct val="100000"/>
              </a:lnSpc>
              <a:spcBef>
                <a:spcPct val="0"/>
              </a:spcBef>
              <a:buFont typeface="Arial" charset="0"/>
              <a:buChar char="•"/>
            </a:pPr>
            <a:endParaRPr lang="en-GB" sz="1500" b="1" dirty="0"/>
          </a:p>
          <a:p>
            <a:pPr marL="436562" indent="-269875">
              <a:lnSpc>
                <a:spcPct val="100000"/>
              </a:lnSpc>
              <a:spcBef>
                <a:spcPct val="0"/>
              </a:spcBef>
              <a:buFont typeface="Arial" charset="0"/>
              <a:buChar char="•"/>
            </a:pPr>
            <a:r>
              <a:rPr lang="en-GB" sz="1500" b="1" dirty="0"/>
              <a:t>Between 2016 and 2019</a:t>
            </a:r>
            <a:r>
              <a:rPr lang="en-GB" sz="1500" dirty="0"/>
              <a:t>: phased introduction of childhood flu vaccination programme continued with a year on year addition of the next school year </a:t>
            </a:r>
          </a:p>
          <a:p>
            <a:pPr marL="166687" indent="0">
              <a:lnSpc>
                <a:spcPct val="100000"/>
              </a:lnSpc>
              <a:spcBef>
                <a:spcPct val="0"/>
              </a:spcBef>
              <a:buNone/>
            </a:pPr>
            <a:endParaRPr lang="en-GB" sz="1500" dirty="0"/>
          </a:p>
          <a:p>
            <a:pPr marL="436562" indent="-269875">
              <a:lnSpc>
                <a:spcPct val="100000"/>
              </a:lnSpc>
              <a:spcBef>
                <a:spcPct val="0"/>
              </a:spcBef>
              <a:buFont typeface="Arial" charset="0"/>
              <a:buChar char="•"/>
            </a:pPr>
            <a:r>
              <a:rPr lang="en-GB" sz="1500" b="1" dirty="0"/>
              <a:t>2020</a:t>
            </a:r>
            <a:r>
              <a:rPr lang="en-GB" sz="1500" dirty="0"/>
              <a:t>: offer to all children aged 2 to 11 years old (but not 12 years or older) on 31 August 2020 and extended to those aged 50 to 64 years</a:t>
            </a:r>
          </a:p>
          <a:p>
            <a:pPr marL="436562" indent="-269875">
              <a:lnSpc>
                <a:spcPct val="100000"/>
              </a:lnSpc>
              <a:spcBef>
                <a:spcPct val="0"/>
              </a:spcBef>
              <a:buFont typeface="Arial" charset="0"/>
              <a:buChar char="•"/>
            </a:pPr>
            <a:endParaRPr lang="en-GB" sz="1500" dirty="0"/>
          </a:p>
          <a:p>
            <a:pPr marL="463550" lvl="1" indent="-285750">
              <a:lnSpc>
                <a:spcPct val="100000"/>
              </a:lnSpc>
            </a:pPr>
            <a:r>
              <a:rPr lang="en-GB" sz="1500" b="1" dirty="0"/>
              <a:t>2021:</a:t>
            </a:r>
            <a:r>
              <a:rPr lang="en-GB" sz="1500" dirty="0"/>
              <a:t> offer to all children aged 2 to 15 years old (but not 16 years or older  on 31 August 2021 and extended to those aged 50 to 64 years</a:t>
            </a:r>
          </a:p>
          <a:p>
            <a:pPr marL="463550" lvl="1" indent="-285750">
              <a:lnSpc>
                <a:spcPct val="100000"/>
              </a:lnSpc>
            </a:pPr>
            <a:endParaRPr lang="en-GB" sz="1500" dirty="0"/>
          </a:p>
          <a:p>
            <a:pPr marL="463550" lvl="1" indent="-285750">
              <a:lnSpc>
                <a:spcPct val="100000"/>
              </a:lnSpc>
            </a:pPr>
            <a:r>
              <a:rPr lang="en-GB" sz="1500" b="1" dirty="0"/>
              <a:t>2022 </a:t>
            </a:r>
            <a:r>
              <a:rPr lang="en-GB" sz="1500" dirty="0"/>
              <a:t>offer to all children aged 2 to 3 on 31 Aug 2022, to primary school aged children (Reception to Year 6), and extended to secondary school age (Years 7 to 9, then 10 &amp; 11 if vaccine supply allows) and to all those aged 50 years and over (starting with risk groups and over 65 years first)</a:t>
            </a:r>
            <a:endParaRPr lang="en-GB" sz="1500" b="1" dirty="0"/>
          </a:p>
          <a:p>
            <a:endParaRPr lang="en-GB" dirty="0"/>
          </a:p>
        </p:txBody>
      </p:sp>
      <p:sp>
        <p:nvSpPr>
          <p:cNvPr id="7" name="Slide Number Placeholder 6">
            <a:extLst>
              <a:ext uri="{FF2B5EF4-FFF2-40B4-BE49-F238E27FC236}">
                <a16:creationId xmlns:a16="http://schemas.microsoft.com/office/drawing/2014/main" id="{7023AAEC-16D3-4D64-97CB-22FD64C16D1C}"/>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9" name="Footer Placeholder 8">
            <a:extLst>
              <a:ext uri="{FF2B5EF4-FFF2-40B4-BE49-F238E27FC236}">
                <a16:creationId xmlns:a16="http://schemas.microsoft.com/office/drawing/2014/main" id="{BD9E41D5-4B2D-407F-A76A-E2F1097DB1AE}"/>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000315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0D48-5AF8-4FA1-8FC9-32752C86F7D7}"/>
              </a:ext>
            </a:extLst>
          </p:cNvPr>
          <p:cNvSpPr>
            <a:spLocks noGrp="1"/>
          </p:cNvSpPr>
          <p:nvPr>
            <p:ph type="title"/>
          </p:nvPr>
        </p:nvSpPr>
        <p:spPr>
          <a:xfrm>
            <a:off x="498158" y="356699"/>
            <a:ext cx="7367549" cy="725651"/>
          </a:xfrm>
        </p:spPr>
        <p:txBody>
          <a:bodyPr/>
          <a:lstStyle/>
          <a:p>
            <a:r>
              <a:rPr lang="en-GB" dirty="0"/>
              <a:t>Achieving high flu vaccine uptake</a:t>
            </a:r>
          </a:p>
        </p:txBody>
      </p:sp>
      <p:sp>
        <p:nvSpPr>
          <p:cNvPr id="3" name="Content Placeholder 2">
            <a:extLst>
              <a:ext uri="{FF2B5EF4-FFF2-40B4-BE49-F238E27FC236}">
                <a16:creationId xmlns:a16="http://schemas.microsoft.com/office/drawing/2014/main" id="{7D913B23-F307-4978-9494-F9E4FD5ED8C9}"/>
              </a:ext>
            </a:extLst>
          </p:cNvPr>
          <p:cNvSpPr>
            <a:spLocks noGrp="1"/>
          </p:cNvSpPr>
          <p:nvPr>
            <p:ph idx="1"/>
          </p:nvPr>
        </p:nvSpPr>
        <p:spPr>
          <a:xfrm>
            <a:off x="479494" y="1634866"/>
            <a:ext cx="11123857" cy="4351338"/>
          </a:xfrm>
        </p:spPr>
        <p:txBody>
          <a:bodyPr>
            <a:normAutofit fontScale="85000" lnSpcReduction="20000"/>
          </a:bodyPr>
          <a:lstStyle/>
          <a:p>
            <a:pPr>
              <a:lnSpc>
                <a:spcPct val="110000"/>
              </a:lnSpc>
              <a:buFont typeface="Arial" panose="020B0604020202020204" pitchFamily="34" charset="0"/>
              <a:buChar char="•"/>
            </a:pPr>
            <a:r>
              <a:rPr lang="en-GB" dirty="0"/>
              <a:t>many of the groups who are vulnerable to flu are also more vulnerable to COVID-19. Not only is it important to help protect those most at risk of flu, it is also important to protect the health of those who are vulnerable to hospitalisation and death from COVID-19 by ensuring they do not get flu </a:t>
            </a:r>
          </a:p>
          <a:p>
            <a:pPr>
              <a:lnSpc>
                <a:spcPct val="110000"/>
              </a:lnSpc>
              <a:buFont typeface="Arial" panose="020B0604020202020204" pitchFamily="34" charset="0"/>
              <a:buChar char="•"/>
            </a:pPr>
            <a:r>
              <a:rPr lang="en-GB" dirty="0"/>
              <a:t>it is essential to increase flu vaccination levels for those living in the most deprived areas, from ethnic minorities and other underserved communities to have as high uptake as the population as a whole</a:t>
            </a:r>
          </a:p>
          <a:p>
            <a:pPr>
              <a:lnSpc>
                <a:spcPct val="110000"/>
              </a:lnSpc>
              <a:buFont typeface="Arial" panose="020B0604020202020204" pitchFamily="34" charset="0"/>
              <a:buChar char="•"/>
            </a:pPr>
            <a:r>
              <a:rPr lang="en-GB" dirty="0"/>
              <a:t>high quality, dedicated and interculturally competent engagement with local communities, employers, faith and advocacy groups will be required</a:t>
            </a:r>
          </a:p>
          <a:p>
            <a:pPr>
              <a:lnSpc>
                <a:spcPct val="110000"/>
              </a:lnSpc>
              <a:buFont typeface="Arial" panose="020B0604020202020204" pitchFamily="34" charset="0"/>
              <a:buChar char="•"/>
            </a:pPr>
            <a:r>
              <a:rPr lang="en-GB" dirty="0"/>
              <a:t>providers should ensure they have robust plans in place for tackling health inequalities for all underserved groups to ensure equality of access to the flu vaccine</a:t>
            </a:r>
          </a:p>
          <a:p>
            <a:pPr>
              <a:lnSpc>
                <a:spcPct val="110000"/>
              </a:lnSpc>
              <a:buFont typeface="Arial" panose="020B0604020202020204" pitchFamily="34" charset="0"/>
              <a:buChar char="•"/>
            </a:pPr>
            <a:r>
              <a:rPr lang="en-GB" dirty="0"/>
              <a:t>efforts should be made to show improvement in coverage in those groups who were more than 5% lower than the </a:t>
            </a:r>
            <a:r>
              <a:rPr lang="en-GB"/>
              <a:t>national average</a:t>
            </a:r>
            <a:endParaRPr lang="en-GB" dirty="0"/>
          </a:p>
        </p:txBody>
      </p:sp>
      <p:sp>
        <p:nvSpPr>
          <p:cNvPr id="7" name="Slide Number Placeholder 6">
            <a:extLst>
              <a:ext uri="{FF2B5EF4-FFF2-40B4-BE49-F238E27FC236}">
                <a16:creationId xmlns:a16="http://schemas.microsoft.com/office/drawing/2014/main" id="{64F9EE76-2844-47EE-8403-6140B956D807}"/>
              </a:ext>
            </a:extLst>
          </p:cNvPr>
          <p:cNvSpPr>
            <a:spLocks noGrp="1"/>
          </p:cNvSpPr>
          <p:nvPr>
            <p:ph type="sldNum" sz="quarter" idx="11"/>
          </p:nvPr>
        </p:nvSpPr>
        <p:spPr/>
        <p:txBody>
          <a:bodyPr/>
          <a:lstStyle/>
          <a:p>
            <a:fld id="{344369E4-5DE7-46E5-874E-4FD437973785}" type="slidenum">
              <a:rPr lang="en-GB" smtClean="0"/>
              <a:pPr/>
              <a:t>80</a:t>
            </a:fld>
            <a:endParaRPr lang="en-GB" sz="1400" dirty="0"/>
          </a:p>
        </p:txBody>
      </p:sp>
      <p:sp>
        <p:nvSpPr>
          <p:cNvPr id="9" name="Footer Placeholder 8">
            <a:extLst>
              <a:ext uri="{FF2B5EF4-FFF2-40B4-BE49-F238E27FC236}">
                <a16:creationId xmlns:a16="http://schemas.microsoft.com/office/drawing/2014/main" id="{E5090320-D581-471A-BAA7-523F667840D8}"/>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25989672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21" y="196610"/>
            <a:ext cx="9562363" cy="951057"/>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14697" y="1508863"/>
            <a:ext cx="7220380" cy="4619341"/>
          </a:xfrm>
        </p:spPr>
        <p:txBody>
          <a:bodyPr>
            <a:noAutofit/>
          </a:bodyPr>
          <a:lstStyle/>
          <a:p>
            <a:pPr marL="0" indent="0">
              <a:buNone/>
            </a:pPr>
            <a:r>
              <a:rPr lang="en-GB" sz="2200" dirty="0">
                <a:latin typeface="+mn-lt"/>
              </a:rPr>
              <a:t>UKHSA (formerly PHE) have previously produced a summary of key strategies to help to increase flu vaccine uptake in pre-school children (</a:t>
            </a:r>
            <a:r>
              <a:rPr lang="en-GB" sz="2200">
                <a:latin typeface="+mn-lt"/>
              </a:rPr>
              <a:t>from 2 years</a:t>
            </a:r>
            <a:r>
              <a:rPr lang="en-GB" sz="2200" dirty="0">
                <a:latin typeface="+mn-lt"/>
              </a:rPr>
              <a:t>) which consider the following areas:</a:t>
            </a:r>
          </a:p>
          <a:p>
            <a:pPr>
              <a:buFont typeface="Arial" panose="020B0604020202020204" pitchFamily="34" charset="0"/>
              <a:buChar char="•"/>
            </a:pPr>
            <a:r>
              <a:rPr lang="en-GB" sz="2200" dirty="0">
                <a:latin typeface="+mn-lt"/>
              </a:rPr>
              <a:t>staff responsibilities</a:t>
            </a:r>
          </a:p>
          <a:p>
            <a:pPr>
              <a:buFont typeface="Arial" panose="020B0604020202020204" pitchFamily="34" charset="0"/>
              <a:buChar char="•"/>
            </a:pPr>
            <a:r>
              <a:rPr lang="en-GB" sz="2200" dirty="0">
                <a:latin typeface="+mn-lt"/>
              </a:rPr>
              <a:t>practice goals</a:t>
            </a:r>
          </a:p>
          <a:p>
            <a:pPr>
              <a:buFont typeface="Arial" panose="020B0604020202020204" pitchFamily="34" charset="0"/>
              <a:buChar char="•"/>
            </a:pPr>
            <a:r>
              <a:rPr lang="en-GB" sz="2200" dirty="0">
                <a:latin typeface="+mn-lt"/>
              </a:rPr>
              <a:t>identifying eligible children</a:t>
            </a:r>
          </a:p>
          <a:p>
            <a:pPr>
              <a:buFont typeface="Arial" panose="020B0604020202020204" pitchFamily="34" charset="0"/>
              <a:buChar char="•"/>
            </a:pPr>
            <a:r>
              <a:rPr lang="en-GB" sz="2200" dirty="0">
                <a:latin typeface="+mn-lt"/>
              </a:rPr>
              <a:t>inviting/contacting parents</a:t>
            </a:r>
          </a:p>
          <a:p>
            <a:pPr>
              <a:buFont typeface="Arial" panose="020B0604020202020204" pitchFamily="34" charset="0"/>
              <a:buChar char="•"/>
            </a:pPr>
            <a:r>
              <a:rPr lang="en-GB" sz="2200" dirty="0">
                <a:latin typeface="+mn-lt"/>
              </a:rPr>
              <a:t>ordering vaccines and clinics and appointments</a:t>
            </a:r>
          </a:p>
          <a:p>
            <a:pPr>
              <a:buFont typeface="Arial" panose="020B0604020202020204" pitchFamily="34" charset="0"/>
              <a:buChar char="•"/>
            </a:pPr>
            <a:r>
              <a:rPr lang="en-GB" sz="2200" dirty="0">
                <a:latin typeface="+mn-lt"/>
              </a:rPr>
              <a:t>promoting the vaccine offer to parents</a:t>
            </a:r>
          </a:p>
          <a:p>
            <a:pPr>
              <a:buFont typeface="Arial" panose="020B0604020202020204" pitchFamily="34" charset="0"/>
              <a:buChar char="•"/>
            </a:pPr>
            <a:r>
              <a:rPr lang="en-GB" sz="2200" dirty="0">
                <a:latin typeface="+mn-lt"/>
              </a:rPr>
              <a:t>ideas to sustain and promote uptake during flu season</a:t>
            </a:r>
          </a:p>
          <a:p>
            <a:pPr>
              <a:buFont typeface="Arial" panose="020B0604020202020204" pitchFamily="34" charset="0"/>
              <a:buChar char="•"/>
            </a:pPr>
            <a:r>
              <a:rPr lang="en-GB" sz="2200" dirty="0">
                <a:latin typeface="+mn-lt"/>
              </a:rPr>
              <a:t>recommendations for end of flu season review</a:t>
            </a:r>
            <a:endParaRPr lang="en-GB" sz="2200" b="1" dirty="0">
              <a:latin typeface="+mn-lt"/>
            </a:endParaRPr>
          </a:p>
        </p:txBody>
      </p:sp>
      <p:pic>
        <p:nvPicPr>
          <p:cNvPr id="8" name="Picture 7" descr="A screenshot of a social media post&#10;&#10;Description generated with very high confidence">
            <a:extLst>
              <a:ext uri="{FF2B5EF4-FFF2-40B4-BE49-F238E27FC236}">
                <a16:creationId xmlns:a16="http://schemas.microsoft.com/office/drawing/2014/main" id="{D570A5F4-0362-4CCF-8F60-478EC868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232" y="2060848"/>
            <a:ext cx="2112392" cy="2985604"/>
          </a:xfrm>
          <a:prstGeom prst="rect">
            <a:avLst/>
          </a:prstGeom>
          <a:ln>
            <a:solidFill>
              <a:schemeClr val="tx1"/>
            </a:solidFill>
          </a:ln>
        </p:spPr>
      </p:pic>
      <p:sp>
        <p:nvSpPr>
          <p:cNvPr id="6" name="Slide Number Placeholder 5">
            <a:extLst>
              <a:ext uri="{FF2B5EF4-FFF2-40B4-BE49-F238E27FC236}">
                <a16:creationId xmlns:a16="http://schemas.microsoft.com/office/drawing/2014/main" id="{2D570CEB-80EE-4B7E-A240-BC5E2C45A8F2}"/>
              </a:ext>
            </a:extLst>
          </p:cNvPr>
          <p:cNvSpPr>
            <a:spLocks noGrp="1"/>
          </p:cNvSpPr>
          <p:nvPr>
            <p:ph type="sldNum" sz="quarter" idx="11"/>
          </p:nvPr>
        </p:nvSpPr>
        <p:spPr/>
        <p:txBody>
          <a:bodyPr/>
          <a:lstStyle/>
          <a:p>
            <a:fld id="{344369E4-5DE7-46E5-874E-4FD437973785}" type="slidenum">
              <a:rPr lang="en-GB" smtClean="0"/>
              <a:pPr/>
              <a:t>81</a:t>
            </a:fld>
            <a:endParaRPr lang="en-GB" sz="1400" dirty="0"/>
          </a:p>
        </p:txBody>
      </p:sp>
      <p:sp>
        <p:nvSpPr>
          <p:cNvPr id="9" name="Footer Placeholder 8">
            <a:extLst>
              <a:ext uri="{FF2B5EF4-FFF2-40B4-BE49-F238E27FC236}">
                <a16:creationId xmlns:a16="http://schemas.microsoft.com/office/drawing/2014/main" id="{9B684996-F280-4BAE-8089-7FFDD4FD04F6}"/>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948541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56" y="221491"/>
            <a:ext cx="9675833"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65149" y="1571896"/>
            <a:ext cx="8613534" cy="4623631"/>
          </a:xfrm>
        </p:spPr>
        <p:txBody>
          <a:bodyPr>
            <a:noAutofit/>
          </a:bodyPr>
          <a:lstStyle/>
          <a:p>
            <a:pPr marL="0" indent="0">
              <a:buNone/>
            </a:pPr>
            <a:r>
              <a:rPr lang="en-GB" sz="2200" b="1" dirty="0"/>
              <a:t>Staff responsibilities</a:t>
            </a:r>
          </a:p>
          <a:p>
            <a:pPr>
              <a:spcBef>
                <a:spcPts val="600"/>
              </a:spcBef>
            </a:pPr>
            <a:r>
              <a:rPr lang="en-GB" sz="2200" dirty="0"/>
              <a:t>every practice should have </a:t>
            </a:r>
            <a:r>
              <a:rPr lang="en-GB" sz="2200" b="1" dirty="0"/>
              <a:t>a lead member of staff </a:t>
            </a:r>
            <a:r>
              <a:rPr lang="en-GB" sz="2200" dirty="0"/>
              <a:t>with responsibility for running the flu immunisation campaign and all staff should know who the lead person is</a:t>
            </a:r>
          </a:p>
          <a:p>
            <a:pPr>
              <a:spcBef>
                <a:spcPts val="600"/>
              </a:spcBef>
            </a:pPr>
            <a:r>
              <a:rPr lang="en-GB" sz="2200" dirty="0"/>
              <a:t>all staff should understand the reason for the programme and have access to UKHSA flu resources</a:t>
            </a:r>
          </a:p>
          <a:p>
            <a:pPr>
              <a:spcBef>
                <a:spcPts val="600"/>
              </a:spcBef>
            </a:pPr>
            <a:r>
              <a:rPr lang="en-GB" sz="2200" dirty="0"/>
              <a:t>every member of the practice should know their role and responsibilities</a:t>
            </a:r>
          </a:p>
          <a:p>
            <a:pPr>
              <a:spcBef>
                <a:spcPts val="600"/>
              </a:spcBef>
            </a:pPr>
            <a:r>
              <a:rPr lang="en-GB" sz="2200" dirty="0"/>
              <a:t>get all staff involved in promoting the vaccine message to parents</a:t>
            </a:r>
          </a:p>
          <a:p>
            <a:pPr>
              <a:spcBef>
                <a:spcPts val="600"/>
              </a:spcBef>
            </a:pPr>
            <a:r>
              <a:rPr lang="en-GB" sz="2200" dirty="0"/>
              <a:t>hold regular meetings so that all staff know the practice plan and progress</a:t>
            </a:r>
          </a:p>
          <a:p>
            <a:pPr>
              <a:spcBef>
                <a:spcPts val="600"/>
              </a:spcBef>
            </a:pPr>
            <a:r>
              <a:rPr lang="en-GB" sz="2200" dirty="0"/>
              <a:t>include health visitors, midwives, pharmacists and other healthcare professionals linked to your practice in your planning</a:t>
            </a:r>
          </a:p>
        </p:txBody>
      </p:sp>
      <p:pic>
        <p:nvPicPr>
          <p:cNvPr id="8" name="Picture 7" descr="A picture containing text, person, child&#10;&#10;Description automatically generated">
            <a:extLst>
              <a:ext uri="{FF2B5EF4-FFF2-40B4-BE49-F238E27FC236}">
                <a16:creationId xmlns:a16="http://schemas.microsoft.com/office/drawing/2014/main" id="{E293F974-1A56-444C-894A-61FD4EA61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392" y="1846308"/>
            <a:ext cx="1458373" cy="3138420"/>
          </a:xfrm>
          <a:prstGeom prst="rect">
            <a:avLst/>
          </a:prstGeom>
          <a:ln>
            <a:solidFill>
              <a:schemeClr val="tx1"/>
            </a:solidFill>
          </a:ln>
        </p:spPr>
      </p:pic>
      <p:sp>
        <p:nvSpPr>
          <p:cNvPr id="7" name="Slide Number Placeholder 6">
            <a:extLst>
              <a:ext uri="{FF2B5EF4-FFF2-40B4-BE49-F238E27FC236}">
                <a16:creationId xmlns:a16="http://schemas.microsoft.com/office/drawing/2014/main" id="{44ACEED4-5527-408D-9C31-C52E8856B544}"/>
              </a:ext>
            </a:extLst>
          </p:cNvPr>
          <p:cNvSpPr>
            <a:spLocks noGrp="1"/>
          </p:cNvSpPr>
          <p:nvPr>
            <p:ph type="sldNum" sz="quarter" idx="11"/>
          </p:nvPr>
        </p:nvSpPr>
        <p:spPr/>
        <p:txBody>
          <a:bodyPr/>
          <a:lstStyle/>
          <a:p>
            <a:fld id="{344369E4-5DE7-46E5-874E-4FD437973785}" type="slidenum">
              <a:rPr lang="en-GB" smtClean="0"/>
              <a:pPr/>
              <a:t>82</a:t>
            </a:fld>
            <a:endParaRPr lang="en-GB" sz="1400" dirty="0"/>
          </a:p>
        </p:txBody>
      </p:sp>
      <p:sp>
        <p:nvSpPr>
          <p:cNvPr id="10" name="Footer Placeholder 9">
            <a:extLst>
              <a:ext uri="{FF2B5EF4-FFF2-40B4-BE49-F238E27FC236}">
                <a16:creationId xmlns:a16="http://schemas.microsoft.com/office/drawing/2014/main" id="{FAC64994-A97A-4426-B916-17E185D324EA}"/>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43191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19" y="215127"/>
            <a:ext cx="9626401" cy="1197708"/>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67958" y="1394870"/>
            <a:ext cx="10404837" cy="4899839"/>
          </a:xfrm>
        </p:spPr>
        <p:txBody>
          <a:bodyPr>
            <a:noAutofit/>
          </a:bodyPr>
          <a:lstStyle/>
          <a:p>
            <a:pPr marL="0" indent="0">
              <a:lnSpc>
                <a:spcPct val="100000"/>
              </a:lnSpc>
              <a:spcBef>
                <a:spcPts val="600"/>
              </a:spcBef>
              <a:buNone/>
            </a:pPr>
            <a:r>
              <a:rPr lang="en-GB" sz="1800" b="1" dirty="0"/>
              <a:t>Practice goals</a:t>
            </a:r>
          </a:p>
          <a:p>
            <a:pPr marL="358775" indent="-358775">
              <a:lnSpc>
                <a:spcPct val="100000"/>
              </a:lnSpc>
              <a:spcBef>
                <a:spcPts val="600"/>
              </a:spcBef>
            </a:pPr>
            <a:r>
              <a:rPr lang="en-GB" sz="1800" dirty="0"/>
              <a:t>set a higher goal than the previous season</a:t>
            </a:r>
          </a:p>
          <a:p>
            <a:pPr marL="358775" indent="-358775">
              <a:lnSpc>
                <a:spcPct val="100000"/>
              </a:lnSpc>
              <a:spcBef>
                <a:spcPts val="600"/>
              </a:spcBef>
            </a:pPr>
            <a:r>
              <a:rPr lang="en-GB" sz="1800" dirty="0"/>
              <a:t>create computer searches to measure uptake and assess progress towards the goal</a:t>
            </a:r>
          </a:p>
          <a:p>
            <a:pPr marL="358775" indent="-358775">
              <a:lnSpc>
                <a:spcPct val="100000"/>
              </a:lnSpc>
              <a:spcBef>
                <a:spcPts val="600"/>
              </a:spcBef>
            </a:pPr>
            <a:r>
              <a:rPr lang="en-GB" sz="1800" dirty="0"/>
              <a:t>calculate practice income depending on uptake</a:t>
            </a:r>
          </a:p>
          <a:p>
            <a:pPr marL="358775" indent="-358775">
              <a:lnSpc>
                <a:spcPct val="100000"/>
              </a:lnSpc>
              <a:spcBef>
                <a:spcPts val="600"/>
              </a:spcBef>
            </a:pPr>
            <a:r>
              <a:rPr lang="en-GB" sz="1800" dirty="0"/>
              <a:t>advertise the practice goal and have a ‘Blue Peter’ style ‘Totaliser’</a:t>
            </a:r>
          </a:p>
          <a:p>
            <a:pPr marL="0" indent="0">
              <a:lnSpc>
                <a:spcPct val="100000"/>
              </a:lnSpc>
              <a:buNone/>
            </a:pPr>
            <a:endParaRPr lang="en-GB" sz="500" b="1" dirty="0"/>
          </a:p>
          <a:p>
            <a:pPr marL="0" indent="0">
              <a:lnSpc>
                <a:spcPct val="100000"/>
              </a:lnSpc>
              <a:buNone/>
            </a:pPr>
            <a:r>
              <a:rPr lang="en-GB" sz="1800" b="1" dirty="0"/>
              <a:t>Identifying eligible children</a:t>
            </a:r>
          </a:p>
          <a:p>
            <a:pPr marL="358775" indent="-358775">
              <a:lnSpc>
                <a:spcPct val="100000"/>
              </a:lnSpc>
              <a:spcBef>
                <a:spcPts val="600"/>
              </a:spcBef>
            </a:pPr>
            <a:r>
              <a:rPr lang="en-GB" sz="1800" dirty="0"/>
              <a:t>the lead member of staff to </a:t>
            </a:r>
            <a:r>
              <a:rPr lang="en-GB" sz="1800" b="1" dirty="0"/>
              <a:t>identify eligible children</a:t>
            </a:r>
          </a:p>
          <a:p>
            <a:pPr marL="358775" indent="-358775">
              <a:lnSpc>
                <a:spcPct val="100000"/>
              </a:lnSpc>
              <a:spcBef>
                <a:spcPts val="600"/>
              </a:spcBef>
            </a:pPr>
            <a:r>
              <a:rPr lang="en-GB" sz="1800" dirty="0"/>
              <a:t>check accuracy of searches and coding to ensure all eligible children are identified</a:t>
            </a:r>
          </a:p>
          <a:p>
            <a:pPr marL="358775" indent="-358775">
              <a:lnSpc>
                <a:spcPct val="100000"/>
              </a:lnSpc>
              <a:spcBef>
                <a:spcPts val="600"/>
              </a:spcBef>
            </a:pPr>
            <a:r>
              <a:rPr lang="en-GB" sz="1800" dirty="0"/>
              <a:t>make sure the correct flu vaccination codes are in your system and that staff are aware –don’t let hard work go unmeasured</a:t>
            </a:r>
          </a:p>
          <a:p>
            <a:pPr marL="358775" indent="-358775">
              <a:lnSpc>
                <a:spcPct val="100000"/>
              </a:lnSpc>
              <a:spcBef>
                <a:spcPts val="600"/>
              </a:spcBef>
            </a:pPr>
            <a:r>
              <a:rPr lang="en-GB" sz="1800" dirty="0"/>
              <a:t>create IT system reminders so that opportunistic immunisation happens</a:t>
            </a:r>
          </a:p>
          <a:p>
            <a:pPr marL="358775" indent="-358775">
              <a:lnSpc>
                <a:spcPct val="100000"/>
              </a:lnSpc>
              <a:spcBef>
                <a:spcPts val="600"/>
              </a:spcBef>
            </a:pPr>
            <a:r>
              <a:rPr lang="en-GB" sz="1800" dirty="0"/>
              <a:t>create a system for opportunistic identification of eligible children attending the practice for other clinics or with parents and siblings – use flags or sticky notes to alert staff. Don’t send a child away unimmunised</a:t>
            </a:r>
            <a:endParaRPr lang="en-GB" sz="1800" b="1" dirty="0"/>
          </a:p>
        </p:txBody>
      </p:sp>
      <p:sp>
        <p:nvSpPr>
          <p:cNvPr id="8" name="Slide Number Placeholder 7">
            <a:extLst>
              <a:ext uri="{FF2B5EF4-FFF2-40B4-BE49-F238E27FC236}">
                <a16:creationId xmlns:a16="http://schemas.microsoft.com/office/drawing/2014/main" id="{6B10B46F-51E8-42AD-94C7-8C977E7C2379}"/>
              </a:ext>
            </a:extLst>
          </p:cNvPr>
          <p:cNvSpPr>
            <a:spLocks noGrp="1"/>
          </p:cNvSpPr>
          <p:nvPr>
            <p:ph type="sldNum" sz="quarter" idx="11"/>
          </p:nvPr>
        </p:nvSpPr>
        <p:spPr/>
        <p:txBody>
          <a:bodyPr/>
          <a:lstStyle/>
          <a:p>
            <a:fld id="{344369E4-5DE7-46E5-874E-4FD437973785}" type="slidenum">
              <a:rPr lang="en-GB" smtClean="0"/>
              <a:pPr/>
              <a:t>83</a:t>
            </a:fld>
            <a:endParaRPr lang="en-GB" sz="1400" dirty="0"/>
          </a:p>
        </p:txBody>
      </p:sp>
      <p:sp>
        <p:nvSpPr>
          <p:cNvPr id="10" name="Footer Placeholder 9">
            <a:extLst>
              <a:ext uri="{FF2B5EF4-FFF2-40B4-BE49-F238E27FC236}">
                <a16:creationId xmlns:a16="http://schemas.microsoft.com/office/drawing/2014/main" id="{7345DE7D-94BA-44A6-8197-A7F15CB89E54}"/>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933828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72" y="227369"/>
            <a:ext cx="9428707" cy="1279278"/>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45712" y="1483424"/>
            <a:ext cx="6909445" cy="5256584"/>
          </a:xfrm>
        </p:spPr>
        <p:txBody>
          <a:bodyPr>
            <a:normAutofit/>
          </a:bodyPr>
          <a:lstStyle/>
          <a:p>
            <a:pPr marL="0" indent="0">
              <a:spcBef>
                <a:spcPts val="600"/>
              </a:spcBef>
              <a:buNone/>
            </a:pPr>
            <a:r>
              <a:rPr lang="en-GB" sz="2000" b="1" dirty="0"/>
              <a:t>Invitation/contacting parents</a:t>
            </a:r>
          </a:p>
          <a:p>
            <a:pPr>
              <a:spcBef>
                <a:spcPts val="600"/>
              </a:spcBef>
            </a:pPr>
            <a:r>
              <a:rPr lang="en-GB" sz="2000" b="1" dirty="0"/>
              <a:t>send a personalised invitation </a:t>
            </a:r>
            <a:r>
              <a:rPr lang="en-GB" sz="2000" dirty="0"/>
              <a:t>to eligible children – use the parent’s and child’s names, sign your name at the bottom</a:t>
            </a:r>
          </a:p>
          <a:p>
            <a:pPr>
              <a:spcBef>
                <a:spcPts val="600"/>
              </a:spcBef>
            </a:pPr>
            <a:r>
              <a:rPr lang="en-GB" sz="2000" dirty="0"/>
              <a:t>phone calls can be more effective than letters; and try text messages for reminders</a:t>
            </a:r>
          </a:p>
          <a:p>
            <a:pPr>
              <a:spcBef>
                <a:spcPts val="600"/>
              </a:spcBef>
            </a:pPr>
            <a:r>
              <a:rPr lang="en-GB" sz="2000" dirty="0"/>
              <a:t>ensure that staff phoning patients have a script but can also answer questions and address concerns</a:t>
            </a:r>
          </a:p>
          <a:p>
            <a:pPr>
              <a:spcBef>
                <a:spcPts val="600"/>
              </a:spcBef>
            </a:pPr>
            <a:r>
              <a:rPr lang="en-GB" sz="2000" dirty="0"/>
              <a:t>plan phone calls after 4pm when more working parents might be available</a:t>
            </a:r>
          </a:p>
          <a:p>
            <a:pPr>
              <a:spcBef>
                <a:spcPts val="600"/>
              </a:spcBef>
            </a:pPr>
            <a:r>
              <a:rPr lang="en-GB" sz="2000" dirty="0"/>
              <a:t>send letters if telephone contact is not possible</a:t>
            </a:r>
          </a:p>
          <a:p>
            <a:pPr>
              <a:spcBef>
                <a:spcPts val="600"/>
              </a:spcBef>
            </a:pPr>
            <a:r>
              <a:rPr lang="en-GB" sz="2000" dirty="0"/>
              <a:t>set a date – invite every eligible child before the end of October</a:t>
            </a:r>
          </a:p>
          <a:p>
            <a:pPr>
              <a:spcBef>
                <a:spcPts val="600"/>
              </a:spcBef>
            </a:pPr>
            <a:r>
              <a:rPr lang="en-GB" sz="2000" b="1" dirty="0"/>
              <a:t>be tenacious </a:t>
            </a:r>
            <a:r>
              <a:rPr lang="en-GB" sz="2000" dirty="0"/>
              <a:t>– make multiple contacts until child is immunised</a:t>
            </a:r>
            <a:endParaRPr lang="en-GB" sz="2000" b="1" dirty="0"/>
          </a:p>
        </p:txBody>
      </p:sp>
      <p:pic>
        <p:nvPicPr>
          <p:cNvPr id="8" name="Picture 7">
            <a:extLst>
              <a:ext uri="{FF2B5EF4-FFF2-40B4-BE49-F238E27FC236}">
                <a16:creationId xmlns:a16="http://schemas.microsoft.com/office/drawing/2014/main" id="{048F7707-011F-4D82-BDF3-0F64E1EC3C36}"/>
              </a:ext>
            </a:extLst>
          </p:cNvPr>
          <p:cNvPicPr>
            <a:picLocks noChangeAspect="1"/>
          </p:cNvPicPr>
          <p:nvPr/>
        </p:nvPicPr>
        <p:blipFill>
          <a:blip r:embed="rId3"/>
          <a:stretch>
            <a:fillRect/>
          </a:stretch>
        </p:blipFill>
        <p:spPr>
          <a:xfrm>
            <a:off x="7977187" y="1478948"/>
            <a:ext cx="3319463" cy="4829778"/>
          </a:xfrm>
          <a:prstGeom prst="rect">
            <a:avLst/>
          </a:prstGeom>
          <a:ln>
            <a:solidFill>
              <a:schemeClr val="tx1"/>
            </a:solidFill>
          </a:ln>
        </p:spPr>
      </p:pic>
      <p:sp>
        <p:nvSpPr>
          <p:cNvPr id="6" name="Slide Number Placeholder 5">
            <a:extLst>
              <a:ext uri="{FF2B5EF4-FFF2-40B4-BE49-F238E27FC236}">
                <a16:creationId xmlns:a16="http://schemas.microsoft.com/office/drawing/2014/main" id="{EA243223-E983-404E-91F0-A254053D429F}"/>
              </a:ext>
            </a:extLst>
          </p:cNvPr>
          <p:cNvSpPr>
            <a:spLocks noGrp="1"/>
          </p:cNvSpPr>
          <p:nvPr>
            <p:ph type="sldNum" sz="quarter" idx="11"/>
          </p:nvPr>
        </p:nvSpPr>
        <p:spPr/>
        <p:txBody>
          <a:bodyPr/>
          <a:lstStyle/>
          <a:p>
            <a:fld id="{344369E4-5DE7-46E5-874E-4FD437973785}" type="slidenum">
              <a:rPr lang="en-GB" smtClean="0"/>
              <a:pPr/>
              <a:t>84</a:t>
            </a:fld>
            <a:endParaRPr lang="en-GB" sz="1400" dirty="0"/>
          </a:p>
        </p:txBody>
      </p:sp>
      <p:sp>
        <p:nvSpPr>
          <p:cNvPr id="10" name="Footer Placeholder 9">
            <a:extLst>
              <a:ext uri="{FF2B5EF4-FFF2-40B4-BE49-F238E27FC236}">
                <a16:creationId xmlns:a16="http://schemas.microsoft.com/office/drawing/2014/main" id="{C5BD890D-35AF-4A42-874A-00B9BF19D987}"/>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9875004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79" y="235272"/>
            <a:ext cx="9401205"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86266" y="1471221"/>
            <a:ext cx="10007606" cy="4351082"/>
          </a:xfrm>
        </p:spPr>
        <p:txBody>
          <a:bodyPr>
            <a:normAutofit/>
          </a:bodyPr>
          <a:lstStyle/>
          <a:p>
            <a:pPr marL="0" indent="0">
              <a:lnSpc>
                <a:spcPct val="100000"/>
              </a:lnSpc>
              <a:spcBef>
                <a:spcPts val="600"/>
              </a:spcBef>
              <a:buNone/>
            </a:pPr>
            <a:r>
              <a:rPr lang="en-GB" sz="2200" b="1" dirty="0"/>
              <a:t>Ordering vaccines</a:t>
            </a:r>
          </a:p>
          <a:p>
            <a:pPr>
              <a:lnSpc>
                <a:spcPct val="100000"/>
              </a:lnSpc>
              <a:spcBef>
                <a:spcPts val="600"/>
              </a:spcBef>
            </a:pPr>
            <a:r>
              <a:rPr lang="en-GB" sz="2200" dirty="0"/>
              <a:t>Centrally procured flu vaccines for children will be available to order via </a:t>
            </a:r>
            <a:r>
              <a:rPr lang="en-GB" sz="2200" dirty="0">
                <a:hlinkClick r:id="rId2"/>
              </a:rPr>
              <a:t>www.ImmForm.phe.gov.uk</a:t>
            </a:r>
            <a:endParaRPr lang="en-GB" sz="2200" dirty="0"/>
          </a:p>
          <a:p>
            <a:pPr>
              <a:lnSpc>
                <a:spcPct val="100000"/>
              </a:lnSpc>
              <a:spcBef>
                <a:spcPts val="600"/>
              </a:spcBef>
            </a:pPr>
            <a:r>
              <a:rPr lang="en-GB" sz="2200" dirty="0"/>
              <a:t>Order small and frequent quantities of flu vaccines, spread throughout the flu vaccination period</a:t>
            </a:r>
          </a:p>
          <a:p>
            <a:pPr>
              <a:lnSpc>
                <a:spcPct val="100000"/>
              </a:lnSpc>
              <a:spcBef>
                <a:spcPts val="600"/>
              </a:spcBef>
            </a:pPr>
            <a:r>
              <a:rPr lang="en-GB" sz="2200" dirty="0"/>
              <a:t>Remember that you can order weekly and receive weekly deliveries </a:t>
            </a:r>
          </a:p>
          <a:p>
            <a:pPr>
              <a:lnSpc>
                <a:spcPct val="100000"/>
              </a:lnSpc>
              <a:spcBef>
                <a:spcPts val="600"/>
              </a:spcBef>
            </a:pPr>
            <a:r>
              <a:rPr lang="en-GB" sz="2200" dirty="0"/>
              <a:t>Hold no more than 2 to 3 weeks stock in your practice fridge to reduce the risk of stock loss through cold chain failures or expiry before use  </a:t>
            </a:r>
          </a:p>
          <a:p>
            <a:pPr>
              <a:lnSpc>
                <a:spcPct val="100000"/>
              </a:lnSpc>
              <a:spcBef>
                <a:spcPts val="600"/>
              </a:spcBef>
            </a:pPr>
            <a:r>
              <a:rPr lang="en-GB" sz="2200" dirty="0"/>
              <a:t>Remember that stock ordered later will have a later expiry date </a:t>
            </a:r>
          </a:p>
          <a:p>
            <a:pPr>
              <a:lnSpc>
                <a:spcPct val="100000"/>
              </a:lnSpc>
              <a:spcBef>
                <a:spcPts val="600"/>
              </a:spcBef>
            </a:pPr>
            <a:r>
              <a:rPr lang="en-GB" sz="2200" dirty="0"/>
              <a:t>Ordering will be subject to controls and the most up to date information on these will be available on ImmForm news throughout the ordering period </a:t>
            </a:r>
          </a:p>
        </p:txBody>
      </p:sp>
      <p:sp>
        <p:nvSpPr>
          <p:cNvPr id="6" name="Slide Number Placeholder 5">
            <a:extLst>
              <a:ext uri="{FF2B5EF4-FFF2-40B4-BE49-F238E27FC236}">
                <a16:creationId xmlns:a16="http://schemas.microsoft.com/office/drawing/2014/main" id="{10F31A48-5932-4801-83AB-DA8A796C9ACA}"/>
              </a:ext>
            </a:extLst>
          </p:cNvPr>
          <p:cNvSpPr>
            <a:spLocks noGrp="1"/>
          </p:cNvSpPr>
          <p:nvPr>
            <p:ph type="sldNum" sz="quarter" idx="11"/>
          </p:nvPr>
        </p:nvSpPr>
        <p:spPr/>
        <p:txBody>
          <a:bodyPr/>
          <a:lstStyle/>
          <a:p>
            <a:fld id="{344369E4-5DE7-46E5-874E-4FD437973785}" type="slidenum">
              <a:rPr lang="en-GB" smtClean="0"/>
              <a:pPr/>
              <a:t>85</a:t>
            </a:fld>
            <a:endParaRPr lang="en-GB" sz="1400" dirty="0"/>
          </a:p>
        </p:txBody>
      </p:sp>
      <p:sp>
        <p:nvSpPr>
          <p:cNvPr id="10" name="Footer Placeholder 9">
            <a:extLst>
              <a:ext uri="{FF2B5EF4-FFF2-40B4-BE49-F238E27FC236}">
                <a16:creationId xmlns:a16="http://schemas.microsoft.com/office/drawing/2014/main" id="{7A842E43-06A0-4B83-BE60-A2EDE9389E96}"/>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9759459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93" y="238914"/>
            <a:ext cx="9671192" cy="119208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75861" y="1555234"/>
            <a:ext cx="9878722" cy="4565650"/>
          </a:xfrm>
        </p:spPr>
        <p:txBody>
          <a:bodyPr/>
          <a:lstStyle/>
          <a:p>
            <a:pPr marL="0" indent="0">
              <a:lnSpc>
                <a:spcPct val="100000"/>
              </a:lnSpc>
              <a:spcBef>
                <a:spcPts val="600"/>
              </a:spcBef>
              <a:buNone/>
            </a:pPr>
            <a:r>
              <a:rPr lang="en-GB" sz="2000" b="1" dirty="0"/>
              <a:t>Clinics and appointments </a:t>
            </a:r>
          </a:p>
          <a:p>
            <a:pPr>
              <a:lnSpc>
                <a:spcPct val="100000"/>
              </a:lnSpc>
              <a:spcBef>
                <a:spcPts val="600"/>
              </a:spcBef>
            </a:pPr>
            <a:r>
              <a:rPr lang="en-GB" sz="2000" dirty="0"/>
              <a:t>plan to have completed all routine immunisation activity by Christmas  </a:t>
            </a:r>
          </a:p>
          <a:p>
            <a:pPr>
              <a:lnSpc>
                <a:spcPct val="100000"/>
              </a:lnSpc>
              <a:spcBef>
                <a:spcPts val="600"/>
              </a:spcBef>
            </a:pPr>
            <a:r>
              <a:rPr lang="en-GB" sz="2000" dirty="0"/>
              <a:t>use time after Christmas to mop-up unimmunised children, particularly children in at risk groups. If clinically indicated vaccination can be given up to the end of March</a:t>
            </a:r>
          </a:p>
          <a:p>
            <a:pPr>
              <a:lnSpc>
                <a:spcPct val="100000"/>
              </a:lnSpc>
              <a:spcBef>
                <a:spcPts val="600"/>
              </a:spcBef>
            </a:pPr>
            <a:r>
              <a:rPr lang="en-GB" sz="2000" dirty="0"/>
              <a:t>decide whether you will give timed appointments, run an open access clinic or invite parents to make appointments </a:t>
            </a:r>
          </a:p>
          <a:p>
            <a:pPr>
              <a:lnSpc>
                <a:spcPct val="100000"/>
              </a:lnSpc>
              <a:spcBef>
                <a:spcPts val="600"/>
              </a:spcBef>
            </a:pPr>
            <a:r>
              <a:rPr lang="en-GB" sz="2000" dirty="0"/>
              <a:t>allow online booking for appointments </a:t>
            </a:r>
          </a:p>
          <a:p>
            <a:pPr>
              <a:lnSpc>
                <a:spcPct val="100000"/>
              </a:lnSpc>
              <a:spcBef>
                <a:spcPts val="600"/>
              </a:spcBef>
            </a:pPr>
            <a:r>
              <a:rPr lang="en-GB" sz="2000" dirty="0"/>
              <a:t>consider family friendly clinic/appointment times such as after school 3.30pm – 6.30pm, Saturday mornings, or October half term – consider health fairs or parties – incorporating flu vaccination with other vaccines, health checks, health visitor advice </a:t>
            </a:r>
          </a:p>
          <a:p>
            <a:pPr>
              <a:lnSpc>
                <a:spcPct val="100000"/>
              </a:lnSpc>
              <a:spcBef>
                <a:spcPts val="600"/>
              </a:spcBef>
            </a:pPr>
            <a:r>
              <a:rPr lang="en-GB" sz="2000" dirty="0"/>
              <a:t>create a child friendly environment; including room for pushchairs </a:t>
            </a:r>
          </a:p>
          <a:p>
            <a:pPr>
              <a:lnSpc>
                <a:spcPct val="100000"/>
              </a:lnSpc>
              <a:spcBef>
                <a:spcPts val="600"/>
              </a:spcBef>
            </a:pPr>
            <a:r>
              <a:rPr lang="en-GB" sz="2000" dirty="0"/>
              <a:t>consider other clinics and busy </a:t>
            </a:r>
            <a:r>
              <a:rPr lang="en-GB" sz="2000"/>
              <a:t>waiting rooms</a:t>
            </a:r>
            <a:endParaRPr lang="en-GB" sz="2000" b="1" dirty="0"/>
          </a:p>
        </p:txBody>
      </p:sp>
      <p:sp>
        <p:nvSpPr>
          <p:cNvPr id="6" name="Slide Number Placeholder 5">
            <a:extLst>
              <a:ext uri="{FF2B5EF4-FFF2-40B4-BE49-F238E27FC236}">
                <a16:creationId xmlns:a16="http://schemas.microsoft.com/office/drawing/2014/main" id="{21EA9FF9-7F4B-4547-AA1D-E6934E1E5019}"/>
              </a:ext>
            </a:extLst>
          </p:cNvPr>
          <p:cNvSpPr>
            <a:spLocks noGrp="1"/>
          </p:cNvSpPr>
          <p:nvPr>
            <p:ph type="sldNum" sz="quarter" idx="11"/>
          </p:nvPr>
        </p:nvSpPr>
        <p:spPr/>
        <p:txBody>
          <a:bodyPr/>
          <a:lstStyle/>
          <a:p>
            <a:fld id="{344369E4-5DE7-46E5-874E-4FD437973785}" type="slidenum">
              <a:rPr lang="en-GB" smtClean="0"/>
              <a:pPr/>
              <a:t>86</a:t>
            </a:fld>
            <a:endParaRPr lang="en-GB" sz="1400" dirty="0"/>
          </a:p>
        </p:txBody>
      </p:sp>
      <p:sp>
        <p:nvSpPr>
          <p:cNvPr id="9" name="Footer Placeholder 8">
            <a:extLst>
              <a:ext uri="{FF2B5EF4-FFF2-40B4-BE49-F238E27FC236}">
                <a16:creationId xmlns:a16="http://schemas.microsoft.com/office/drawing/2014/main" id="{2E1FD826-C939-42E7-9459-9A898137562D}"/>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0336958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28" y="251366"/>
            <a:ext cx="9742626"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32722" y="1448176"/>
            <a:ext cx="7193023" cy="4968552"/>
          </a:xfrm>
        </p:spPr>
        <p:txBody>
          <a:bodyPr>
            <a:normAutofit fontScale="92500" lnSpcReduction="10000"/>
          </a:bodyPr>
          <a:lstStyle/>
          <a:p>
            <a:pPr marL="0" indent="0">
              <a:lnSpc>
                <a:spcPct val="110000"/>
              </a:lnSpc>
              <a:spcBef>
                <a:spcPts val="600"/>
              </a:spcBef>
              <a:buNone/>
            </a:pPr>
            <a:r>
              <a:rPr lang="en-GB" sz="1800" b="1" dirty="0"/>
              <a:t>Promote the vaccination offer to parents</a:t>
            </a:r>
          </a:p>
          <a:p>
            <a:pPr>
              <a:lnSpc>
                <a:spcPct val="110000"/>
              </a:lnSpc>
              <a:spcBef>
                <a:spcPts val="600"/>
              </a:spcBef>
            </a:pPr>
            <a:r>
              <a:rPr lang="en-GB" sz="1800" dirty="0"/>
              <a:t>ensure every parent has a </a:t>
            </a:r>
            <a:r>
              <a:rPr lang="en-GB" sz="1800" b="1" dirty="0"/>
              <a:t>personalised invitation </a:t>
            </a:r>
            <a:r>
              <a:rPr lang="en-GB" sz="1800" dirty="0"/>
              <a:t>for their child</a:t>
            </a:r>
          </a:p>
          <a:p>
            <a:pPr>
              <a:lnSpc>
                <a:spcPct val="110000"/>
              </a:lnSpc>
              <a:spcBef>
                <a:spcPts val="600"/>
              </a:spcBef>
            </a:pPr>
            <a:r>
              <a:rPr lang="en-GB" sz="1800" dirty="0"/>
              <a:t>display UKHSA child flu immunisation posters and leaflets in the reception and waiting rooms</a:t>
            </a:r>
          </a:p>
          <a:p>
            <a:pPr>
              <a:lnSpc>
                <a:spcPct val="110000"/>
              </a:lnSpc>
              <a:spcBef>
                <a:spcPts val="600"/>
              </a:spcBef>
            </a:pPr>
            <a:r>
              <a:rPr lang="en-GB" sz="1800" dirty="0"/>
              <a:t>create attractive displays in waiting rooms. Consider posters or banners outside the practice – on a notice board, walls or even on the roof</a:t>
            </a:r>
          </a:p>
          <a:p>
            <a:pPr>
              <a:lnSpc>
                <a:spcPct val="110000"/>
              </a:lnSpc>
              <a:spcBef>
                <a:spcPts val="600"/>
              </a:spcBef>
            </a:pPr>
            <a:r>
              <a:rPr lang="en-GB" sz="1800" dirty="0"/>
              <a:t>place prominent information about the child flu immunisation programme on the practice website</a:t>
            </a:r>
          </a:p>
          <a:p>
            <a:pPr>
              <a:lnSpc>
                <a:spcPct val="110000"/>
              </a:lnSpc>
              <a:spcBef>
                <a:spcPts val="600"/>
              </a:spcBef>
            </a:pPr>
            <a:r>
              <a:rPr lang="en-GB" sz="1800" dirty="0"/>
              <a:t>engage with the local primary school – ask if they can give leaflets to parents with preschool age children and/or display posters on school/parent notice boards</a:t>
            </a:r>
          </a:p>
          <a:p>
            <a:pPr>
              <a:lnSpc>
                <a:spcPct val="110000"/>
              </a:lnSpc>
              <a:spcBef>
                <a:spcPts val="600"/>
              </a:spcBef>
            </a:pPr>
            <a:r>
              <a:rPr lang="en-GB" sz="1800" dirty="0"/>
              <a:t>engage with local pre-school nurseries, children’s centres, libraries, toddler groups in your area. Ask staff to put up posters and issue leaflets to parents of children who are 2 years old and older. Highlight the benefits of their children being immunised to these preschool groups and nurseries</a:t>
            </a:r>
            <a:endParaRPr lang="en-GB" sz="1800" b="1" dirty="0"/>
          </a:p>
        </p:txBody>
      </p:sp>
      <p:pic>
        <p:nvPicPr>
          <p:cNvPr id="10" name="Picture 9" descr="A picture containing text, screenshot&#10;&#10;Description automatically generated">
            <a:extLst>
              <a:ext uri="{FF2B5EF4-FFF2-40B4-BE49-F238E27FC236}">
                <a16:creationId xmlns:a16="http://schemas.microsoft.com/office/drawing/2014/main" id="{7FB5756C-77F5-4773-862A-27953155D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301" y="1606803"/>
            <a:ext cx="3075801" cy="4344570"/>
          </a:xfrm>
          <a:prstGeom prst="rect">
            <a:avLst/>
          </a:prstGeom>
          <a:ln>
            <a:solidFill>
              <a:schemeClr val="tx1"/>
            </a:solidFill>
          </a:ln>
        </p:spPr>
      </p:pic>
      <p:sp>
        <p:nvSpPr>
          <p:cNvPr id="6" name="Slide Number Placeholder 5">
            <a:extLst>
              <a:ext uri="{FF2B5EF4-FFF2-40B4-BE49-F238E27FC236}">
                <a16:creationId xmlns:a16="http://schemas.microsoft.com/office/drawing/2014/main" id="{45B5EDAE-4C49-4816-AC36-ECDAD7E3A5EF}"/>
              </a:ext>
            </a:extLst>
          </p:cNvPr>
          <p:cNvSpPr>
            <a:spLocks noGrp="1"/>
          </p:cNvSpPr>
          <p:nvPr>
            <p:ph type="sldNum" sz="quarter" idx="11"/>
          </p:nvPr>
        </p:nvSpPr>
        <p:spPr/>
        <p:txBody>
          <a:bodyPr/>
          <a:lstStyle/>
          <a:p>
            <a:fld id="{344369E4-5DE7-46E5-874E-4FD437973785}" type="slidenum">
              <a:rPr lang="en-GB" smtClean="0"/>
              <a:pPr/>
              <a:t>87</a:t>
            </a:fld>
            <a:endParaRPr lang="en-GB" sz="1400" dirty="0"/>
          </a:p>
        </p:txBody>
      </p:sp>
      <p:sp>
        <p:nvSpPr>
          <p:cNvPr id="9" name="Footer Placeholder 8">
            <a:extLst>
              <a:ext uri="{FF2B5EF4-FFF2-40B4-BE49-F238E27FC236}">
                <a16:creationId xmlns:a16="http://schemas.microsoft.com/office/drawing/2014/main" id="{252A3D0C-9F4B-4549-A4B6-DB5AB26B99EE}"/>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6324133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9" y="240762"/>
            <a:ext cx="9578186" cy="961332"/>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45525" y="1486040"/>
            <a:ext cx="10203337" cy="4968552"/>
          </a:xfrm>
        </p:spPr>
        <p:txBody>
          <a:bodyPr>
            <a:normAutofit/>
          </a:bodyPr>
          <a:lstStyle/>
          <a:p>
            <a:pPr marL="0" indent="0">
              <a:spcBef>
                <a:spcPts val="600"/>
              </a:spcBef>
              <a:buNone/>
            </a:pPr>
            <a:r>
              <a:rPr lang="en-GB" sz="1800" b="1" dirty="0"/>
              <a:t>During the season</a:t>
            </a:r>
          </a:p>
          <a:p>
            <a:pPr marL="0" indent="0">
              <a:spcBef>
                <a:spcPts val="600"/>
              </a:spcBef>
              <a:buNone/>
            </a:pPr>
            <a:r>
              <a:rPr lang="en-GB" sz="1800" dirty="0"/>
              <a:t>Increasing resources in-season is difficult so comprehensive preparation and planning is critical. There are things you can do to help sustain efforts and uptake:</a:t>
            </a:r>
          </a:p>
          <a:p>
            <a:pPr>
              <a:spcBef>
                <a:spcPts val="600"/>
              </a:spcBef>
            </a:pPr>
            <a:r>
              <a:rPr lang="en-GB" sz="1800" dirty="0"/>
              <a:t>review your uptake against your goals and financial plan; celebrate/promote success as the programme progresses</a:t>
            </a:r>
          </a:p>
          <a:p>
            <a:pPr>
              <a:spcBef>
                <a:spcPts val="600"/>
              </a:spcBef>
            </a:pPr>
            <a:r>
              <a:rPr lang="en-GB" sz="1800" b="1" dirty="0"/>
              <a:t>remain tenacious </a:t>
            </a:r>
            <a:r>
              <a:rPr lang="en-GB" sz="1800" dirty="0"/>
              <a:t>– re-run searches for eligible children</a:t>
            </a:r>
          </a:p>
          <a:p>
            <a:pPr>
              <a:spcBef>
                <a:spcPts val="600"/>
              </a:spcBef>
            </a:pPr>
            <a:r>
              <a:rPr lang="en-GB" sz="1800" b="1" dirty="0"/>
              <a:t>continue to offer vaccination</a:t>
            </a:r>
            <a:r>
              <a:rPr lang="en-GB" sz="1800" dirty="0"/>
              <a:t>, even once you have achieved your practice and campaign goals</a:t>
            </a:r>
          </a:p>
          <a:p>
            <a:pPr>
              <a:spcBef>
                <a:spcPts val="600"/>
              </a:spcBef>
            </a:pPr>
            <a:r>
              <a:rPr lang="en-GB" sz="1800" dirty="0"/>
              <a:t>keep staff engaged and enthused – consider incentives, promoting staff competition</a:t>
            </a:r>
          </a:p>
          <a:p>
            <a:pPr>
              <a:spcBef>
                <a:spcPts val="600"/>
              </a:spcBef>
            </a:pPr>
            <a:r>
              <a:rPr lang="en-GB" sz="1800" dirty="0"/>
              <a:t>ensure all practice staff have their flu jab – it is powerful to be able to say to patients “I’ve had mine”</a:t>
            </a:r>
          </a:p>
          <a:p>
            <a:pPr marL="0" indent="0">
              <a:spcBef>
                <a:spcPts val="600"/>
              </a:spcBef>
              <a:buNone/>
            </a:pPr>
            <a:r>
              <a:rPr lang="en-GB" sz="1800" b="1" dirty="0"/>
              <a:t>Post season</a:t>
            </a:r>
          </a:p>
          <a:p>
            <a:pPr>
              <a:spcBef>
                <a:spcPts val="600"/>
              </a:spcBef>
            </a:pPr>
            <a:r>
              <a:rPr lang="en-GB" sz="1800" dirty="0"/>
              <a:t>review your campaign, measure and celebrate success – </a:t>
            </a:r>
            <a:r>
              <a:rPr lang="en-GB" sz="1800" b="1" dirty="0"/>
              <a:t>thank everyone involved</a:t>
            </a:r>
            <a:endParaRPr lang="en-GB" sz="1800" dirty="0"/>
          </a:p>
          <a:p>
            <a:pPr>
              <a:spcBef>
                <a:spcPts val="600"/>
              </a:spcBef>
            </a:pPr>
            <a:r>
              <a:rPr lang="en-GB" sz="1800" dirty="0"/>
              <a:t>share the </a:t>
            </a:r>
            <a:r>
              <a:rPr lang="en-GB" sz="1800" b="1" dirty="0"/>
              <a:t>review of your campaign </a:t>
            </a:r>
            <a:r>
              <a:rPr lang="en-GB" sz="1800" dirty="0"/>
              <a:t>with your stakeholders, patient focus group and partners who helped you achieve your goals</a:t>
            </a:r>
          </a:p>
          <a:p>
            <a:pPr>
              <a:spcBef>
                <a:spcPts val="600"/>
              </a:spcBef>
            </a:pPr>
            <a:r>
              <a:rPr lang="en-GB" sz="1800" dirty="0"/>
              <a:t>capture lessons learnt and adapt next year’s plan – aim for higher uptake next year</a:t>
            </a:r>
            <a:endParaRPr lang="en-GB" sz="1800" b="1" dirty="0"/>
          </a:p>
        </p:txBody>
      </p:sp>
      <p:sp>
        <p:nvSpPr>
          <p:cNvPr id="6" name="Slide Number Placeholder 5">
            <a:extLst>
              <a:ext uri="{FF2B5EF4-FFF2-40B4-BE49-F238E27FC236}">
                <a16:creationId xmlns:a16="http://schemas.microsoft.com/office/drawing/2014/main" id="{7F526F16-9C4A-4F58-801A-374F66273C1B}"/>
              </a:ext>
            </a:extLst>
          </p:cNvPr>
          <p:cNvSpPr>
            <a:spLocks noGrp="1"/>
          </p:cNvSpPr>
          <p:nvPr>
            <p:ph type="sldNum" sz="quarter" idx="11"/>
          </p:nvPr>
        </p:nvSpPr>
        <p:spPr/>
        <p:txBody>
          <a:bodyPr/>
          <a:lstStyle/>
          <a:p>
            <a:fld id="{344369E4-5DE7-46E5-874E-4FD437973785}" type="slidenum">
              <a:rPr lang="en-GB" smtClean="0"/>
              <a:pPr/>
              <a:t>88</a:t>
            </a:fld>
            <a:endParaRPr lang="en-GB" sz="1400" dirty="0"/>
          </a:p>
        </p:txBody>
      </p:sp>
      <p:sp>
        <p:nvSpPr>
          <p:cNvPr id="9" name="Footer Placeholder 8">
            <a:extLst>
              <a:ext uri="{FF2B5EF4-FFF2-40B4-BE49-F238E27FC236}">
                <a16:creationId xmlns:a16="http://schemas.microsoft.com/office/drawing/2014/main" id="{7F917FE6-F7A4-45B4-9112-4792A3F174DA}"/>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5953751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9C38-D4F4-45A5-BFF5-E7E64FCD0613}"/>
              </a:ext>
            </a:extLst>
          </p:cNvPr>
          <p:cNvSpPr>
            <a:spLocks noGrp="1"/>
          </p:cNvSpPr>
          <p:nvPr>
            <p:ph type="title"/>
          </p:nvPr>
        </p:nvSpPr>
        <p:spPr>
          <a:xfrm>
            <a:off x="516816" y="394026"/>
            <a:ext cx="10515600" cy="663319"/>
          </a:xfrm>
        </p:spPr>
        <p:txBody>
          <a:bodyPr>
            <a:normAutofit fontScale="90000"/>
          </a:bodyPr>
          <a:lstStyle/>
          <a:p>
            <a:r>
              <a:rPr lang="en-GB" dirty="0"/>
              <a:t>Delivering the programme if COVID-19 is circulating</a:t>
            </a:r>
          </a:p>
        </p:txBody>
      </p:sp>
      <p:sp>
        <p:nvSpPr>
          <p:cNvPr id="3" name="Content Placeholder 2">
            <a:extLst>
              <a:ext uri="{FF2B5EF4-FFF2-40B4-BE49-F238E27FC236}">
                <a16:creationId xmlns:a16="http://schemas.microsoft.com/office/drawing/2014/main" id="{8945378C-3EBC-411D-83E0-E19972F22F1A}"/>
              </a:ext>
            </a:extLst>
          </p:cNvPr>
          <p:cNvSpPr>
            <a:spLocks noGrp="1"/>
          </p:cNvSpPr>
          <p:nvPr>
            <p:ph sz="half" idx="1"/>
          </p:nvPr>
        </p:nvSpPr>
        <p:spPr>
          <a:xfrm>
            <a:off x="516816" y="1558432"/>
            <a:ext cx="5181600" cy="4351338"/>
          </a:xfrm>
        </p:spPr>
        <p:txBody>
          <a:bodyPr>
            <a:normAutofit fontScale="92500"/>
          </a:bodyPr>
          <a:lstStyle/>
          <a:p>
            <a:pPr lvl="0">
              <a:buFont typeface="Arial" panose="020B0604020202020204" pitchFamily="34" charset="0"/>
              <a:buChar char="•"/>
            </a:pPr>
            <a:r>
              <a:rPr lang="en-GB" dirty="0"/>
              <a:t>patients will need reassurance that appropriate measures are in place to keep them safe from COVID-19 as it is likely to be co-circulating with flu  </a:t>
            </a:r>
          </a:p>
          <a:p>
            <a:pPr>
              <a:buFont typeface="Arial" panose="020B0604020202020204" pitchFamily="34" charset="0"/>
              <a:buChar char="•"/>
            </a:pPr>
            <a:r>
              <a:rPr lang="en-GB" dirty="0"/>
              <a:t>providers will be expected to deliver the programme according to any guidelines on social distancing and PPE that are current at the time </a:t>
            </a:r>
          </a:p>
          <a:p>
            <a:pPr>
              <a:buFont typeface="Arial" panose="020B0604020202020204" pitchFamily="34" charset="0"/>
              <a:buChar char="•"/>
            </a:pPr>
            <a:r>
              <a:rPr lang="en-GB" dirty="0"/>
              <a:t>providers need to be prepared to make any necessary adjustments to the programme to ensure those at highest risk can continue to be vaccinated </a:t>
            </a:r>
          </a:p>
          <a:p>
            <a:pPr>
              <a:buFont typeface="Arial" panose="020B0604020202020204" pitchFamily="34" charset="0"/>
              <a:buChar char="•"/>
            </a:pPr>
            <a:endParaRPr lang="en-GB" dirty="0"/>
          </a:p>
          <a:p>
            <a:pPr marL="0" indent="0">
              <a:buNone/>
            </a:pPr>
            <a:endParaRPr lang="en-GB" dirty="0"/>
          </a:p>
        </p:txBody>
      </p:sp>
      <p:sp>
        <p:nvSpPr>
          <p:cNvPr id="6" name="Content Placeholder 5">
            <a:extLst>
              <a:ext uri="{FF2B5EF4-FFF2-40B4-BE49-F238E27FC236}">
                <a16:creationId xmlns:a16="http://schemas.microsoft.com/office/drawing/2014/main" id="{C70DB705-3F5F-4A0F-AEE1-76D4DBD991BD}"/>
              </a:ext>
            </a:extLst>
          </p:cNvPr>
          <p:cNvSpPr>
            <a:spLocks noGrp="1"/>
          </p:cNvSpPr>
          <p:nvPr>
            <p:ph sz="half" idx="2"/>
          </p:nvPr>
        </p:nvSpPr>
        <p:spPr>
          <a:xfrm>
            <a:off x="6058676" y="1583444"/>
            <a:ext cx="5181600" cy="4351338"/>
          </a:xfrm>
        </p:spPr>
        <p:txBody>
          <a:bodyPr>
            <a:normAutofit fontScale="92500"/>
          </a:bodyPr>
          <a:lstStyle/>
          <a:p>
            <a:pPr lvl="0">
              <a:buFont typeface="Arial" panose="020B0604020202020204" pitchFamily="34" charset="0"/>
              <a:buChar char="•"/>
            </a:pPr>
            <a:r>
              <a:rPr lang="en-GB" dirty="0"/>
              <a:t>careful appointment planning to minimise waiting times when attending</a:t>
            </a:r>
          </a:p>
          <a:p>
            <a:pPr lvl="0">
              <a:buFont typeface="Arial" panose="020B0604020202020204" pitchFamily="34" charset="0"/>
              <a:buChar char="•"/>
            </a:pPr>
            <a:r>
              <a:rPr lang="en-GB" dirty="0"/>
              <a:t>provide patients with information in advance of their appointment to explain what to expect</a:t>
            </a:r>
          </a:p>
          <a:p>
            <a:pPr lvl="0">
              <a:buFont typeface="Arial" panose="020B0604020202020204" pitchFamily="34" charset="0"/>
              <a:buChar char="•"/>
            </a:pPr>
            <a:r>
              <a:rPr lang="en-GB" dirty="0"/>
              <a:t>recall at risk patients if they do not attend </a:t>
            </a:r>
          </a:p>
          <a:p>
            <a:pPr lvl="0">
              <a:buFont typeface="Arial" panose="020B0604020202020204" pitchFamily="34" charset="0"/>
              <a:buChar char="•"/>
            </a:pPr>
            <a:r>
              <a:rPr lang="en-GB" dirty="0"/>
              <a:t>consider other innovative methods to deliver flu vaccinations when appropriate to do so</a:t>
            </a:r>
          </a:p>
          <a:p>
            <a:pPr marL="0" indent="0">
              <a:buNone/>
            </a:pPr>
            <a:endParaRPr lang="en-GB" dirty="0"/>
          </a:p>
        </p:txBody>
      </p:sp>
      <p:sp>
        <p:nvSpPr>
          <p:cNvPr id="8" name="Slide Number Placeholder 7">
            <a:extLst>
              <a:ext uri="{FF2B5EF4-FFF2-40B4-BE49-F238E27FC236}">
                <a16:creationId xmlns:a16="http://schemas.microsoft.com/office/drawing/2014/main" id="{5E0EF6E6-0DD8-4198-B740-C6F90B29897A}"/>
              </a:ext>
            </a:extLst>
          </p:cNvPr>
          <p:cNvSpPr>
            <a:spLocks noGrp="1"/>
          </p:cNvSpPr>
          <p:nvPr>
            <p:ph type="sldNum" sz="quarter" idx="11"/>
          </p:nvPr>
        </p:nvSpPr>
        <p:spPr/>
        <p:txBody>
          <a:bodyPr/>
          <a:lstStyle/>
          <a:p>
            <a:fld id="{344369E4-5DE7-46E5-874E-4FD437973785}" type="slidenum">
              <a:rPr lang="en-GB" smtClean="0"/>
              <a:pPr/>
              <a:t>89</a:t>
            </a:fld>
            <a:endParaRPr lang="en-GB" sz="1400" dirty="0"/>
          </a:p>
        </p:txBody>
      </p:sp>
      <p:sp>
        <p:nvSpPr>
          <p:cNvPr id="10" name="Footer Placeholder 9">
            <a:extLst>
              <a:ext uri="{FF2B5EF4-FFF2-40B4-BE49-F238E27FC236}">
                <a16:creationId xmlns:a16="http://schemas.microsoft.com/office/drawing/2014/main" id="{DEA044B8-D56C-49C4-83FC-77B599A5FA39}"/>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41505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022-5577-4C53-8630-122804039421}"/>
              </a:ext>
            </a:extLst>
          </p:cNvPr>
          <p:cNvSpPr>
            <a:spLocks noGrp="1"/>
          </p:cNvSpPr>
          <p:nvPr>
            <p:ph type="title"/>
          </p:nvPr>
        </p:nvSpPr>
        <p:spPr>
          <a:xfrm>
            <a:off x="432845" y="403355"/>
            <a:ext cx="4344431" cy="669670"/>
          </a:xfrm>
        </p:spPr>
        <p:txBody>
          <a:bodyPr/>
          <a:lstStyle/>
          <a:p>
            <a:r>
              <a:rPr lang="en-GB" dirty="0">
                <a:latin typeface="Arial" charset="0"/>
                <a:ea typeface="ヒラギノ角ゴ Pro W3" charset="-128"/>
                <a:cs typeface="ヒラギノ角ゴ Pro W3" charset="-128"/>
              </a:rPr>
              <a:t>Influenza overview</a:t>
            </a:r>
            <a:endParaRPr lang="en-GB" dirty="0"/>
          </a:p>
        </p:txBody>
      </p:sp>
      <p:sp>
        <p:nvSpPr>
          <p:cNvPr id="3" name="Content Placeholder 2">
            <a:extLst>
              <a:ext uri="{FF2B5EF4-FFF2-40B4-BE49-F238E27FC236}">
                <a16:creationId xmlns:a16="http://schemas.microsoft.com/office/drawing/2014/main" id="{E15DAF42-67BF-457A-80D3-CEAFC57E6ABA}"/>
              </a:ext>
            </a:extLst>
          </p:cNvPr>
          <p:cNvSpPr>
            <a:spLocks noGrp="1"/>
          </p:cNvSpPr>
          <p:nvPr>
            <p:ph idx="1"/>
          </p:nvPr>
        </p:nvSpPr>
        <p:spPr/>
        <p:txBody>
          <a:bodyPr/>
          <a:lstStyle/>
          <a:p>
            <a:pPr marL="457200" indent="-457200"/>
            <a:r>
              <a:rPr lang="en-GB" dirty="0">
                <a:latin typeface="Arial" charset="0"/>
                <a:ea typeface="ヒラギノ角ゴ Pro W3" charset="-128"/>
                <a:cs typeface="ヒラギノ角ゴ Pro W3" charset="-128"/>
              </a:rPr>
              <a:t>flu is an acute viral infection of the respiratory tract (nose, mouth, throat, bronchial tubes and lungs)</a:t>
            </a:r>
          </a:p>
          <a:p>
            <a:pPr marL="457200" indent="-457200"/>
            <a:r>
              <a:rPr lang="en-GB" dirty="0">
                <a:latin typeface="Arial" charset="0"/>
                <a:ea typeface="ヒラギノ角ゴ Pro W3" charset="-128"/>
                <a:cs typeface="ヒラギノ角ゴ Pro W3" charset="-128"/>
              </a:rPr>
              <a:t>it is a highly infectious illness which spreads rapidly in communities</a:t>
            </a:r>
          </a:p>
          <a:p>
            <a:pPr marL="457200" indent="-457200"/>
            <a:r>
              <a:rPr lang="en-GB" dirty="0"/>
              <a:t>even people with mild or no symptoms can infect others</a:t>
            </a:r>
            <a:endParaRPr lang="en-GB" dirty="0">
              <a:latin typeface="Arial" charset="0"/>
              <a:ea typeface="ヒラギノ角ゴ Pro W3" charset="-128"/>
              <a:cs typeface="ヒラギノ角ゴ Pro W3" charset="-128"/>
            </a:endParaRPr>
          </a:p>
          <a:p>
            <a:pPr marL="457200" indent="-457200"/>
            <a:r>
              <a:rPr lang="en-GB" dirty="0">
                <a:latin typeface="Arial" charset="0"/>
                <a:ea typeface="ヒラギノ角ゴ Pro W3" charset="-128"/>
                <a:cs typeface="ヒラギノ角ゴ Pro W3" charset="-128"/>
              </a:rPr>
              <a:t>most cases in the UK occur during an 8 to 10 week period during the winter</a:t>
            </a:r>
          </a:p>
          <a:p>
            <a:endParaRPr lang="en-GB" dirty="0"/>
          </a:p>
        </p:txBody>
      </p:sp>
      <p:sp>
        <p:nvSpPr>
          <p:cNvPr id="7" name="Slide Number Placeholder 6">
            <a:extLst>
              <a:ext uri="{FF2B5EF4-FFF2-40B4-BE49-F238E27FC236}">
                <a16:creationId xmlns:a16="http://schemas.microsoft.com/office/drawing/2014/main" id="{F8D06104-CF0B-4DEF-8640-DE2533C081C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
        <p:nvSpPr>
          <p:cNvPr id="9" name="Footer Placeholder 8">
            <a:extLst>
              <a:ext uri="{FF2B5EF4-FFF2-40B4-BE49-F238E27FC236}">
                <a16:creationId xmlns:a16="http://schemas.microsoft.com/office/drawing/2014/main" id="{4416B949-4F84-4361-836F-63B78170748F}"/>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41554481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16BE-491D-459F-9607-C78CC6EB0D18}"/>
              </a:ext>
            </a:extLst>
          </p:cNvPr>
          <p:cNvSpPr>
            <a:spLocks noGrp="1"/>
          </p:cNvSpPr>
          <p:nvPr>
            <p:ph type="title"/>
          </p:nvPr>
        </p:nvSpPr>
        <p:spPr>
          <a:xfrm>
            <a:off x="395522" y="394025"/>
            <a:ext cx="10515600" cy="679000"/>
          </a:xfrm>
        </p:spPr>
        <p:txBody>
          <a:bodyPr>
            <a:normAutofit fontScale="90000"/>
          </a:bodyPr>
          <a:lstStyle/>
          <a:p>
            <a:r>
              <a:rPr lang="en-GB" sz="4000" dirty="0"/>
              <a:t>Key messages to health and social care workers</a:t>
            </a:r>
            <a:r>
              <a:rPr lang="en-GB" dirty="0"/>
              <a:t> </a:t>
            </a:r>
          </a:p>
        </p:txBody>
      </p:sp>
      <p:sp>
        <p:nvSpPr>
          <p:cNvPr id="3" name="Content Placeholder 2">
            <a:extLst>
              <a:ext uri="{FF2B5EF4-FFF2-40B4-BE49-F238E27FC236}">
                <a16:creationId xmlns:a16="http://schemas.microsoft.com/office/drawing/2014/main" id="{54CEDEBC-69A7-47A2-BF89-B9814DA6B9C7}"/>
              </a:ext>
            </a:extLst>
          </p:cNvPr>
          <p:cNvSpPr>
            <a:spLocks noGrp="1"/>
          </p:cNvSpPr>
          <p:nvPr>
            <p:ph idx="1"/>
          </p:nvPr>
        </p:nvSpPr>
        <p:spPr>
          <a:xfrm>
            <a:off x="376860" y="1466918"/>
            <a:ext cx="10903852" cy="4351338"/>
          </a:xfrm>
        </p:spPr>
        <p:txBody>
          <a:bodyPr>
            <a:noAutofit/>
          </a:bodyPr>
          <a:lstStyle/>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getting vaccinated against flu can help protect you, your patients and family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everyone is susceptible to flu, even if you are in good health and eat well</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you can be infected with the virus and have no symptoms but can still pass flu virus to others including patients or residents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good infection control measures reduce spread of flu and other acute respiratory infections in healthcare settings but are not sufficient alone to prevent them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throughout the last 10 years there has generally been a good to moderate match between the strains of flu virus in the vaccine and those that subsequently circulated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impact of flu on frail and vulnerable patients can be fatal and outbreaks can cause severe disruption in communities, care homes and hospitals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flu vaccine has a good safety record and will help protect you. It cannot give you flu. Having the vaccination can encourage your colleagues to do likewise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staff act as positive role models for patients aged 50 and over, those with long-term health conditions and pregnant women to take up the offer too</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duty of care as professionals to patients or residents to do everything in your power to protect them against infection, including being immunised against flu </a:t>
            </a:r>
          </a:p>
        </p:txBody>
      </p:sp>
      <p:sp>
        <p:nvSpPr>
          <p:cNvPr id="7" name="Slide Number Placeholder 6">
            <a:extLst>
              <a:ext uri="{FF2B5EF4-FFF2-40B4-BE49-F238E27FC236}">
                <a16:creationId xmlns:a16="http://schemas.microsoft.com/office/drawing/2014/main" id="{0980E9B1-53BA-48FB-BFB1-E98902F5D9B7}"/>
              </a:ext>
            </a:extLst>
          </p:cNvPr>
          <p:cNvSpPr>
            <a:spLocks noGrp="1"/>
          </p:cNvSpPr>
          <p:nvPr>
            <p:ph type="sldNum" sz="quarter" idx="11"/>
          </p:nvPr>
        </p:nvSpPr>
        <p:spPr/>
        <p:txBody>
          <a:bodyPr/>
          <a:lstStyle/>
          <a:p>
            <a:fld id="{344369E4-5DE7-46E5-874E-4FD437973785}" type="slidenum">
              <a:rPr lang="en-GB" smtClean="0"/>
              <a:pPr/>
              <a:t>90</a:t>
            </a:fld>
            <a:endParaRPr lang="en-GB" sz="1400" dirty="0"/>
          </a:p>
        </p:txBody>
      </p:sp>
      <p:sp>
        <p:nvSpPr>
          <p:cNvPr id="9" name="Footer Placeholder 8">
            <a:extLst>
              <a:ext uri="{FF2B5EF4-FFF2-40B4-BE49-F238E27FC236}">
                <a16:creationId xmlns:a16="http://schemas.microsoft.com/office/drawing/2014/main" id="{460E7767-B7DE-4DF5-B242-47980EB2A19C}"/>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6503051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8F9-D71A-45C3-B79F-9DF45F37FCB2}"/>
              </a:ext>
            </a:extLst>
          </p:cNvPr>
          <p:cNvSpPr>
            <a:spLocks noGrp="1"/>
          </p:cNvSpPr>
          <p:nvPr>
            <p:ph type="title"/>
          </p:nvPr>
        </p:nvSpPr>
        <p:spPr>
          <a:xfrm>
            <a:off x="442168" y="394025"/>
            <a:ext cx="3569990" cy="711037"/>
          </a:xfrm>
        </p:spPr>
        <p:txBody>
          <a:bodyPr>
            <a:normAutofit/>
          </a:bodyPr>
          <a:lstStyle/>
          <a:p>
            <a:r>
              <a:rPr lang="en-GB" dirty="0"/>
              <a:t>Key messages</a:t>
            </a:r>
          </a:p>
        </p:txBody>
      </p:sp>
      <p:sp>
        <p:nvSpPr>
          <p:cNvPr id="3" name="Content Placeholder 2">
            <a:extLst>
              <a:ext uri="{FF2B5EF4-FFF2-40B4-BE49-F238E27FC236}">
                <a16:creationId xmlns:a16="http://schemas.microsoft.com/office/drawing/2014/main" id="{E1FA3673-9D27-4131-AB53-1BCD430CE0D1}"/>
              </a:ext>
            </a:extLst>
          </p:cNvPr>
          <p:cNvSpPr>
            <a:spLocks noGrp="1"/>
          </p:cNvSpPr>
          <p:nvPr>
            <p:ph idx="1"/>
          </p:nvPr>
        </p:nvSpPr>
        <p:spPr>
          <a:xfrm>
            <a:off x="414184" y="1410931"/>
            <a:ext cx="10858905" cy="4351338"/>
          </a:xfrm>
        </p:spPr>
        <p:txBody>
          <a:bodyPr>
            <a:noAutofit/>
          </a:bodyPr>
          <a:lstStyle/>
          <a:p>
            <a:pPr marL="266700" indent="-266700">
              <a:lnSpc>
                <a:spcPct val="120000"/>
              </a:lnSpc>
              <a:spcBef>
                <a:spcPts val="0"/>
              </a:spcBef>
            </a:pPr>
            <a:r>
              <a:rPr lang="en-GB" sz="14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lnSpc>
                <a:spcPct val="120000"/>
              </a:lnSpc>
              <a:spcBef>
                <a:spcPts val="0"/>
              </a:spcBef>
              <a:spcAft>
                <a:spcPts val="0"/>
              </a:spcAft>
            </a:pPr>
            <a:endParaRPr lang="en-GB" sz="800" dirty="0">
              <a:latin typeface="Arial" charset="0"/>
              <a:ea typeface="ヒラギノ角ゴ Pro W3" charset="-128"/>
              <a:cs typeface="ヒラギノ角ゴ Pro W3" charset="-128"/>
            </a:endParaRPr>
          </a:p>
          <a:p>
            <a:pPr marL="266700" indent="-266700">
              <a:lnSpc>
                <a:spcPct val="120000"/>
              </a:lnSpc>
              <a:spcBef>
                <a:spcPts val="0"/>
              </a:spcBef>
            </a:pPr>
            <a:r>
              <a:rPr lang="en-GB" sz="1400" dirty="0"/>
              <a:t>it is important to increase flu vaccine uptake in clinical risk groups because of  increased risk of death and serious illness if people in these groups catch flu </a:t>
            </a:r>
          </a:p>
          <a:p>
            <a:pPr marL="0" indent="0">
              <a:lnSpc>
                <a:spcPct val="120000"/>
              </a:lnSpc>
              <a:spcBef>
                <a:spcPts val="0"/>
              </a:spcBef>
              <a:spcAft>
                <a:spcPts val="0"/>
              </a:spcAft>
            </a:pPr>
            <a:endParaRPr lang="en-GB" sz="800" dirty="0"/>
          </a:p>
          <a:p>
            <a:pPr marL="266700" indent="-266700">
              <a:lnSpc>
                <a:spcPct val="120000"/>
              </a:lnSpc>
              <a:spcBef>
                <a:spcPts val="0"/>
              </a:spcBef>
            </a:pPr>
            <a:r>
              <a:rPr lang="en-GB" sz="1400" dirty="0"/>
              <a:t>influenza during pregnancy may be associated with perinatal mortality, prematurity, smaller neonatal size, lower birth weight and increased risk of complications for mother</a:t>
            </a:r>
          </a:p>
          <a:p>
            <a:pPr marL="266700" indent="-266700">
              <a:lnSpc>
                <a:spcPct val="120000"/>
              </a:lnSpc>
              <a:spcBef>
                <a:spcPts val="0"/>
              </a:spcBef>
            </a:pPr>
            <a:endParaRPr lang="en-GB" sz="800" dirty="0"/>
          </a:p>
          <a:p>
            <a:pPr marL="266700" indent="-266700">
              <a:lnSpc>
                <a:spcPct val="120000"/>
              </a:lnSpc>
              <a:spcBef>
                <a:spcPts val="0"/>
              </a:spcBef>
            </a:pPr>
            <a:r>
              <a:rPr lang="en-GB" sz="1400" dirty="0"/>
              <a:t>vaccination of health and social care workers protects them and reduces risk of spreading flu to their patients, service users, colleagues and family members</a:t>
            </a:r>
          </a:p>
          <a:p>
            <a:pPr marL="266700" indent="-266700">
              <a:lnSpc>
                <a:spcPct val="120000"/>
              </a:lnSpc>
              <a:spcBef>
                <a:spcPts val="0"/>
              </a:spcBef>
            </a:pPr>
            <a:endParaRPr lang="en-GB" sz="800" dirty="0"/>
          </a:p>
          <a:p>
            <a:pPr marL="266700" indent="-266700">
              <a:lnSpc>
                <a:spcPct val="120000"/>
              </a:lnSpc>
              <a:spcBef>
                <a:spcPts val="0"/>
              </a:spcBef>
            </a:pPr>
            <a:r>
              <a:rPr lang="en-GB" sz="1400" dirty="0"/>
              <a:t>by preventing flu infection through vaccination, secondary bacterial infections such as pneumonia are prevented. This reduces the need for antibiotics and helps prevent antibiotic resistance</a:t>
            </a:r>
          </a:p>
          <a:p>
            <a:pPr marL="266700" indent="-266700">
              <a:lnSpc>
                <a:spcPct val="120000"/>
              </a:lnSpc>
              <a:spcBef>
                <a:spcPts val="0"/>
              </a:spcBef>
            </a:pPr>
            <a:endParaRPr lang="en-GB" sz="800" dirty="0"/>
          </a:p>
          <a:p>
            <a:pPr marL="266700" indent="-266700">
              <a:lnSpc>
                <a:spcPct val="120000"/>
              </a:lnSpc>
              <a:spcBef>
                <a:spcPts val="0"/>
              </a:spcBef>
            </a:pPr>
            <a:r>
              <a:rPr lang="en-GB" sz="1400" dirty="0"/>
              <a:t>for a number of years, only around half of patients aged 6 months to under 65 years in clinical risk groups have been vaccinated</a:t>
            </a:r>
          </a:p>
          <a:p>
            <a:pPr marL="0" indent="0">
              <a:lnSpc>
                <a:spcPct val="120000"/>
              </a:lnSpc>
              <a:spcBef>
                <a:spcPts val="0"/>
              </a:spcBef>
              <a:spcAft>
                <a:spcPts val="0"/>
              </a:spcAft>
            </a:pPr>
            <a:endParaRPr lang="en-GB" sz="800" dirty="0"/>
          </a:p>
          <a:p>
            <a:pPr marL="285750" indent="-285750">
              <a:lnSpc>
                <a:spcPct val="120000"/>
              </a:lnSpc>
              <a:spcBef>
                <a:spcPct val="0"/>
              </a:spcBef>
            </a:pPr>
            <a:r>
              <a:rPr lang="en-GB" sz="14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lnSpc>
                <a:spcPct val="120000"/>
              </a:lnSpc>
              <a:spcBef>
                <a:spcPct val="0"/>
              </a:spcBef>
            </a:pPr>
            <a:endParaRPr lang="en-GB" sz="600" dirty="0">
              <a:latin typeface="Arial" charset="0"/>
              <a:ea typeface="ヒラギノ角ゴ Pro W3" charset="-128"/>
              <a:cs typeface="ヒラギノ角ゴ Pro W3" charset="-128"/>
            </a:endParaRPr>
          </a:p>
          <a:p>
            <a:pPr marL="285750" indent="-285750">
              <a:lnSpc>
                <a:spcPct val="120000"/>
              </a:lnSpc>
              <a:spcBef>
                <a:spcPct val="0"/>
              </a:spcBef>
            </a:pPr>
            <a:r>
              <a:rPr lang="en-GB" sz="14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p:txBody>
      </p:sp>
      <p:sp>
        <p:nvSpPr>
          <p:cNvPr id="7" name="Slide Number Placeholder 6">
            <a:extLst>
              <a:ext uri="{FF2B5EF4-FFF2-40B4-BE49-F238E27FC236}">
                <a16:creationId xmlns:a16="http://schemas.microsoft.com/office/drawing/2014/main" id="{EDD4B9D5-8CE2-4F10-9A89-6AE606EB3BDC}"/>
              </a:ext>
            </a:extLst>
          </p:cNvPr>
          <p:cNvSpPr>
            <a:spLocks noGrp="1"/>
          </p:cNvSpPr>
          <p:nvPr>
            <p:ph type="sldNum" sz="quarter" idx="11"/>
          </p:nvPr>
        </p:nvSpPr>
        <p:spPr/>
        <p:txBody>
          <a:bodyPr/>
          <a:lstStyle/>
          <a:p>
            <a:fld id="{344369E4-5DE7-46E5-874E-4FD437973785}" type="slidenum">
              <a:rPr lang="en-GB" smtClean="0"/>
              <a:pPr/>
              <a:t>91</a:t>
            </a:fld>
            <a:endParaRPr lang="en-GB" sz="1400" dirty="0"/>
          </a:p>
        </p:txBody>
      </p:sp>
      <p:sp>
        <p:nvSpPr>
          <p:cNvPr id="9" name="Footer Placeholder 8">
            <a:extLst>
              <a:ext uri="{FF2B5EF4-FFF2-40B4-BE49-F238E27FC236}">
                <a16:creationId xmlns:a16="http://schemas.microsoft.com/office/drawing/2014/main" id="{1FC9D91B-A452-443C-90A2-7302F79311EC}"/>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078448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8F73-1EA3-4DBB-9185-4B14D1755BF4}"/>
              </a:ext>
            </a:extLst>
          </p:cNvPr>
          <p:cNvSpPr>
            <a:spLocks noGrp="1"/>
          </p:cNvSpPr>
          <p:nvPr>
            <p:ph type="title"/>
          </p:nvPr>
        </p:nvSpPr>
        <p:spPr>
          <a:xfrm>
            <a:off x="572802" y="366034"/>
            <a:ext cx="2646259" cy="734984"/>
          </a:xfrm>
        </p:spPr>
        <p:txBody>
          <a:bodyPr/>
          <a:lstStyle/>
          <a:p>
            <a:r>
              <a:rPr lang="en-GB" dirty="0">
                <a:latin typeface="Arial" charset="0"/>
                <a:ea typeface="ヒラギノ角ゴ Pro W3" charset="-128"/>
                <a:cs typeface="ヒラギノ角ゴ Pro W3" charset="-128"/>
              </a:rPr>
              <a:t>Resources</a:t>
            </a:r>
            <a:endParaRPr lang="en-GB" dirty="0"/>
          </a:p>
        </p:txBody>
      </p:sp>
      <p:sp>
        <p:nvSpPr>
          <p:cNvPr id="3" name="Content Placeholder 2">
            <a:extLst>
              <a:ext uri="{FF2B5EF4-FFF2-40B4-BE49-F238E27FC236}">
                <a16:creationId xmlns:a16="http://schemas.microsoft.com/office/drawing/2014/main" id="{3C7A81D6-3C8D-420B-BB58-92C4A697858F}"/>
              </a:ext>
            </a:extLst>
          </p:cNvPr>
          <p:cNvSpPr>
            <a:spLocks noGrp="1"/>
          </p:cNvSpPr>
          <p:nvPr>
            <p:ph idx="1"/>
          </p:nvPr>
        </p:nvSpPr>
        <p:spPr>
          <a:xfrm>
            <a:off x="488828" y="1541559"/>
            <a:ext cx="11123857" cy="4351338"/>
          </a:xfrm>
        </p:spPr>
        <p:txBody>
          <a:bodyPr>
            <a:noAutofit/>
          </a:bodyPr>
          <a:lstStyle/>
          <a:p>
            <a:pPr>
              <a:lnSpc>
                <a:spcPct val="100000"/>
              </a:lnSpc>
              <a:spcBef>
                <a:spcPts val="600"/>
              </a:spcBef>
              <a:buFont typeface="Arial"/>
              <a:buChar char="•"/>
            </a:pPr>
            <a:r>
              <a:rPr lang="en-GB" sz="1600" b="1" dirty="0">
                <a:solidFill>
                  <a:srgbClr val="000000"/>
                </a:solidFill>
                <a:latin typeface="Arial"/>
                <a:ea typeface="ヒラギノ角ゴ Pro W3"/>
                <a:cs typeface="ヒラギノ角ゴ Pro W3"/>
              </a:rPr>
              <a:t>Letters detailing 2022/23 flu programme</a:t>
            </a:r>
            <a:r>
              <a:rPr lang="en-GB" sz="1600" dirty="0">
                <a:solidFill>
                  <a:srgbClr val="000000"/>
                </a:solidFill>
                <a:latin typeface="Arial"/>
                <a:ea typeface="ヒラギノ角ゴ Pro W3"/>
                <a:cs typeface="ヒラギノ角ゴ Pro W3"/>
              </a:rPr>
              <a:t>              </a:t>
            </a:r>
            <a:br>
              <a:rPr lang="en-GB" sz="1600" dirty="0">
                <a:solidFill>
                  <a:srgbClr val="000000"/>
                </a:solidFill>
                <a:latin typeface="Arial"/>
                <a:ea typeface="ヒラギノ角ゴ Pro W3"/>
                <a:cs typeface="ヒラギノ角ゴ Pro W3"/>
              </a:rPr>
            </a:br>
            <a:r>
              <a:rPr lang="en-GB" sz="1600" dirty="0">
                <a:solidFill>
                  <a:srgbClr val="000000"/>
                </a:solidFill>
                <a:latin typeface="Arial"/>
                <a:ea typeface="ヒラギノ角ゴ Pro W3"/>
                <a:cs typeface="ヒラギノ角ゴ Pro W3"/>
              </a:rPr>
              <a:t>Available at: </a:t>
            </a:r>
            <a:r>
              <a:rPr lang="en-GB" sz="1600" dirty="0">
                <a:solidFill>
                  <a:srgbClr val="98002E"/>
                </a:solidFill>
                <a:latin typeface="Arial"/>
                <a:ea typeface="ヒラギノ角ゴ Pro W3"/>
                <a:cs typeface="ヒラギノ角ゴ Pro W3"/>
                <a:hlinkClick r:id="rId2"/>
              </a:rPr>
              <a:t>www.gov.uk/government/publications/national-flu-immunisation-programme-plan</a:t>
            </a:r>
            <a:endParaRPr lang="en-GB" sz="1600" b="1" dirty="0">
              <a:solidFill>
                <a:schemeClr val="tx1"/>
              </a:solidFill>
              <a:latin typeface="Arial" charset="0"/>
              <a:ea typeface="ヒラギノ角ゴ Pro W3" charset="-128"/>
              <a:cs typeface="ヒラギノ角ゴ Pro W3" charset="-128"/>
            </a:endParaRPr>
          </a:p>
          <a:p>
            <a:pPr>
              <a:lnSpc>
                <a:spcPct val="100000"/>
              </a:lnSpc>
              <a:spcBef>
                <a:spcPts val="600"/>
              </a:spcBef>
              <a:buFont typeface="Arial"/>
              <a:buChar char="•"/>
            </a:pPr>
            <a:r>
              <a:rPr lang="en-GB" sz="1600" b="1" dirty="0">
                <a:solidFill>
                  <a:schemeClr val="tx1"/>
                </a:solidFill>
                <a:latin typeface="Arial" charset="0"/>
                <a:ea typeface="ヒラギノ角ゴ Pro W3" charset="-128"/>
                <a:cs typeface="ヒラギノ角ゴ Pro W3" charset="-128"/>
              </a:rPr>
              <a:t>Green Book Influenza chapter </a:t>
            </a:r>
            <a:r>
              <a:rPr lang="en-GB" sz="1600" dirty="0">
                <a:solidFill>
                  <a:schemeClr val="tx1"/>
                </a:solidFill>
                <a:latin typeface="Arial" charset="0"/>
                <a:ea typeface="ヒラギノ角ゴ Pro W3" charset="-128"/>
                <a:cs typeface="ヒラギノ角ゴ Pro W3" charset="-128"/>
              </a:rPr>
              <a:t>Available at: </a:t>
            </a:r>
            <a:r>
              <a:rPr lang="en-GB" sz="1600" dirty="0">
                <a:solidFill>
                  <a:schemeClr val="tx1"/>
                </a:solidFill>
                <a:latin typeface="Arial" charset="0"/>
                <a:ea typeface="ヒラギノ角ゴ Pro W3" charset="-128"/>
                <a:cs typeface="ヒラギノ角ゴ Pro W3" charset="-128"/>
                <a:hlinkClick r:id="rId3"/>
              </a:rPr>
              <a:t>www.gov.uk/government/collections/immunisation-against-infectious-disease-the-green-book</a:t>
            </a:r>
            <a:r>
              <a:rPr lang="en-GB" sz="16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600" b="1" dirty="0">
                <a:solidFill>
                  <a:schemeClr val="tx1"/>
                </a:solidFill>
                <a:latin typeface="Arial" charset="0"/>
                <a:ea typeface="ヒラギノ角ゴ Pro W3" charset="-128"/>
                <a:cs typeface="ヒラギノ角ゴ Pro W3" charset="-128"/>
              </a:rPr>
              <a:t>Leaflets, posters, information materials and other resources to support the annual flu programme </a:t>
            </a:r>
            <a:r>
              <a:rPr lang="en-GB" sz="1600" dirty="0">
                <a:solidFill>
                  <a:schemeClr val="tx1"/>
                </a:solidFill>
                <a:latin typeface="Arial" charset="0"/>
                <a:ea typeface="ヒラギノ角ゴ Pro W3" charset="-128"/>
                <a:cs typeface="ヒラギノ角ゴ Pro W3" charset="-128"/>
              </a:rPr>
              <a:t>Available at: </a:t>
            </a:r>
            <a:r>
              <a:rPr lang="en-GB" sz="1600" dirty="0">
                <a:solidFill>
                  <a:schemeClr val="tx1"/>
                </a:solidFill>
                <a:latin typeface="Arial" charset="0"/>
                <a:ea typeface="ヒラギノ角ゴ Pro W3" charset="-128"/>
                <a:cs typeface="ヒラギノ角ゴ Pro W3" charset="-128"/>
                <a:hlinkClick r:id="rId4"/>
              </a:rPr>
              <a:t>www.gov.uk/government/collections/annual-flu-programme</a:t>
            </a:r>
            <a:r>
              <a:rPr lang="en-GB" sz="16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600" b="1" dirty="0">
                <a:latin typeface="Arial" charset="0"/>
                <a:ea typeface="ヒラギノ角ゴ Pro W3" charset="-128"/>
                <a:cs typeface="ヒラギノ角ゴ Pro W3" charset="-128"/>
              </a:rPr>
              <a:t>A Flu elearning programme is freely available to access </a:t>
            </a:r>
            <a:r>
              <a:rPr lang="en-GB" sz="1600" dirty="0">
                <a:latin typeface="Arial" charset="0"/>
                <a:ea typeface="ヒラギノ角ゴ Pro W3" charset="-128"/>
                <a:cs typeface="ヒラギノ角ゴ Pro W3" charset="-128"/>
                <a:hlinkClick r:id="rId5"/>
              </a:rPr>
              <a:t>https://www.e-lfh.org.uk/programmes/flu-immunisation/</a:t>
            </a:r>
            <a:r>
              <a:rPr lang="en-GB" sz="1600" dirty="0">
                <a:latin typeface="Arial" charset="0"/>
                <a:ea typeface="ヒラギノ角ゴ Pro W3" charset="-128"/>
                <a:cs typeface="ヒラギノ角ゴ Pro W3" charset="-128"/>
              </a:rPr>
              <a:t> </a:t>
            </a:r>
          </a:p>
          <a:p>
            <a:pPr>
              <a:lnSpc>
                <a:spcPct val="100000"/>
              </a:lnSpc>
              <a:spcBef>
                <a:spcPts val="600"/>
              </a:spcBef>
              <a:buFont typeface="Arial"/>
              <a:buChar char="•"/>
            </a:pPr>
            <a:r>
              <a:rPr lang="en-GB" sz="1600" b="1" dirty="0">
                <a:solidFill>
                  <a:schemeClr val="tx1"/>
                </a:solidFill>
                <a:latin typeface="Arial" charset="0"/>
                <a:ea typeface="ヒラギノ角ゴ Pro W3" charset="-128"/>
                <a:cs typeface="ヒラギノ角ゴ Pro W3" charset="-128"/>
              </a:rPr>
              <a:t>PGD templates for flu vaccines </a:t>
            </a:r>
            <a:r>
              <a:rPr lang="en-GB" sz="1600" dirty="0">
                <a:solidFill>
                  <a:schemeClr val="tx1"/>
                </a:solidFill>
                <a:latin typeface="Arial" charset="0"/>
                <a:ea typeface="ヒラギノ角ゴ Pro W3" charset="-128"/>
                <a:cs typeface="ヒラギノ角ゴ Pro W3" charset="-128"/>
                <a:hlinkClick r:id="rId6"/>
              </a:rPr>
              <a:t>www.gov.uk/government/collections/immunisation-patient-group-direction-pgd</a:t>
            </a:r>
            <a:r>
              <a:rPr lang="en-GB" sz="16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600" b="1" dirty="0">
                <a:solidFill>
                  <a:schemeClr val="tx1"/>
                </a:solidFill>
                <a:latin typeface="Arial" charset="0"/>
                <a:ea typeface="ヒラギノ角ゴ Pro W3" charset="-128"/>
                <a:cs typeface="ヒラギノ角ゴ Pro W3" charset="-128"/>
              </a:rPr>
              <a:t>A video for health professionals on how to administer the LAIV vaccine </a:t>
            </a:r>
            <a:r>
              <a:rPr lang="en-GB" sz="1600" dirty="0">
                <a:solidFill>
                  <a:schemeClr val="tx1"/>
                </a:solidFill>
                <a:latin typeface="Arial" charset="0"/>
                <a:ea typeface="ヒラギノ角ゴ Pro W3" charset="-128"/>
                <a:cs typeface="ヒラギノ角ゴ Pro W3" charset="-128"/>
              </a:rPr>
              <a:t>produced by NHS Education for Scotland is available at </a:t>
            </a:r>
            <a:r>
              <a:rPr lang="en-GB" sz="1600" dirty="0">
                <a:latin typeface="Arial" charset="0"/>
                <a:ea typeface="ヒラギノ角ゴ Pro W3" charset="-128"/>
                <a:cs typeface="ヒラギノ角ゴ Pro W3" charset="-128"/>
                <a:hlinkClick r:id="rId7"/>
              </a:rPr>
              <a:t>https://learn.nes.nhs.scot/63183/immunisation/seasonal-flu/administration-of-fluenz-tetra-video</a:t>
            </a:r>
            <a:r>
              <a:rPr lang="en-GB" sz="1600" dirty="0">
                <a:latin typeface="Arial" charset="0"/>
                <a:ea typeface="ヒラギノ角ゴ Pro W3" charset="-128"/>
                <a:cs typeface="ヒラギノ角ゴ Pro W3" charset="-128"/>
              </a:rPr>
              <a:t> </a:t>
            </a:r>
            <a:endParaRPr lang="en-GB" sz="1600" dirty="0">
              <a:solidFill>
                <a:schemeClr val="tx1"/>
              </a:solidFill>
              <a:latin typeface="Arial" charset="0"/>
              <a:ea typeface="ヒラギノ角ゴ Pro W3" charset="-128"/>
              <a:cs typeface="ヒラギノ角ゴ Pro W3" charset="-128"/>
            </a:endParaRPr>
          </a:p>
          <a:p>
            <a:pPr>
              <a:lnSpc>
                <a:spcPct val="100000"/>
              </a:lnSpc>
              <a:spcBef>
                <a:spcPts val="600"/>
              </a:spcBef>
              <a:buFont typeface="Arial"/>
              <a:buChar char="•"/>
            </a:pPr>
            <a:r>
              <a:rPr lang="en-GB" sz="1600" b="1" dirty="0">
                <a:solidFill>
                  <a:schemeClr val="tx1"/>
                </a:solidFill>
                <a:latin typeface="Arial" charset="0"/>
                <a:ea typeface="ヒラギノ角ゴ Pro W3" charset="-128"/>
                <a:cs typeface="ヒラギノ角ゴ Pro W3" charset="-128"/>
              </a:rPr>
              <a:t>Summaries of Product Characteristics (SmPC) for flu vaccines </a:t>
            </a:r>
            <a:r>
              <a:rPr lang="en-GB" sz="1600" dirty="0">
                <a:solidFill>
                  <a:schemeClr val="tx1"/>
                </a:solidFill>
                <a:latin typeface="Arial" charset="0"/>
                <a:ea typeface="ヒラギノ角ゴ Pro W3" charset="-128"/>
                <a:cs typeface="ヒラギノ角ゴ Pro W3" charset="-128"/>
              </a:rPr>
              <a:t>are</a:t>
            </a:r>
            <a:r>
              <a:rPr lang="en-GB" sz="1600" b="1" dirty="0">
                <a:solidFill>
                  <a:schemeClr val="tx1"/>
                </a:solidFill>
                <a:latin typeface="Arial" charset="0"/>
                <a:ea typeface="ヒラギノ角ゴ Pro W3" charset="-128"/>
                <a:cs typeface="ヒラギノ角ゴ Pro W3" charset="-128"/>
              </a:rPr>
              <a:t> </a:t>
            </a:r>
            <a:r>
              <a:rPr lang="en-GB" sz="1600" dirty="0">
                <a:solidFill>
                  <a:schemeClr val="tx1"/>
                </a:solidFill>
                <a:latin typeface="Arial" charset="0"/>
                <a:ea typeface="ヒラギノ角ゴ Pro W3" charset="-128"/>
                <a:cs typeface="ヒラギノ角ゴ Pro W3" charset="-128"/>
              </a:rPr>
              <a:t>available at </a:t>
            </a:r>
            <a:r>
              <a:rPr lang="en-GB" sz="1600" dirty="0">
                <a:solidFill>
                  <a:schemeClr val="tx1"/>
                </a:solidFill>
                <a:latin typeface="Arial" charset="0"/>
                <a:ea typeface="ヒラギノ角ゴ Pro W3" charset="-128"/>
                <a:cs typeface="ヒラギノ角ゴ Pro W3" charset="-128"/>
                <a:hlinkClick r:id="rId8"/>
              </a:rPr>
              <a:t>www.medicines.org.uk/emc/</a:t>
            </a:r>
            <a:r>
              <a:rPr lang="en-GB" sz="1600" dirty="0">
                <a:solidFill>
                  <a:schemeClr val="tx1"/>
                </a:solidFill>
                <a:latin typeface="Arial" charset="0"/>
                <a:ea typeface="ヒラギノ角ゴ Pro W3" charset="-128"/>
                <a:cs typeface="ヒラギノ角ゴ Pro W3" charset="-128"/>
              </a:rPr>
              <a:t> </a:t>
            </a:r>
          </a:p>
          <a:p>
            <a:pPr lvl="0">
              <a:lnSpc>
                <a:spcPct val="100000"/>
              </a:lnSpc>
              <a:spcBef>
                <a:spcPts val="600"/>
              </a:spcBef>
              <a:buFont typeface="Arial"/>
              <a:buChar char="•"/>
            </a:pPr>
            <a:r>
              <a:rPr lang="en-GB" sz="1600" b="1" dirty="0">
                <a:solidFill>
                  <a:srgbClr val="000000"/>
                </a:solidFill>
                <a:latin typeface="Arial" charset="0"/>
                <a:ea typeface="ヒラギノ角ゴ Pro W3" charset="-128"/>
                <a:cs typeface="ヒラギノ角ゴ Pro W3" charset="-128"/>
              </a:rPr>
              <a:t>Leaflets and posters </a:t>
            </a:r>
            <a:r>
              <a:rPr lang="en-GB" sz="1600" dirty="0">
                <a:solidFill>
                  <a:srgbClr val="000000"/>
                </a:solidFill>
                <a:latin typeface="Arial" charset="0"/>
                <a:ea typeface="ヒラギノ角ゴ Pro W3" charset="-128"/>
                <a:cs typeface="ヒラギノ角ゴ Pro W3" charset="-128"/>
              </a:rPr>
              <a:t>prepared specifically for the flu programme. Available at: </a:t>
            </a:r>
            <a:r>
              <a:rPr lang="en-GB" sz="1600" dirty="0">
                <a:solidFill>
                  <a:srgbClr val="000000"/>
                </a:solidFill>
                <a:latin typeface="Arial" charset="0"/>
                <a:ea typeface="ヒラギノ角ゴ Pro W3" charset="-128"/>
                <a:cs typeface="ヒラギノ角ゴ Pro W3" charset="-128"/>
                <a:hlinkClick r:id="rId9"/>
              </a:rPr>
              <a:t>www.gov.uk/government/collections/annual-flu-programme#2022-to-2023-flu-season</a:t>
            </a:r>
            <a:r>
              <a:rPr lang="en-GB" sz="1600" dirty="0">
                <a:solidFill>
                  <a:srgbClr val="000000"/>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600" b="1" dirty="0">
                <a:solidFill>
                  <a:schemeClr val="tx1"/>
                </a:solidFill>
                <a:latin typeface="Arial" charset="0"/>
                <a:ea typeface="ヒラギノ角ゴ Pro W3" charset="-128"/>
                <a:cs typeface="ヒラギノ角ゴ Pro W3" charset="-128"/>
              </a:rPr>
              <a:t>Healthcare Workers Flu Immunisation resources </a:t>
            </a:r>
            <a:r>
              <a:rPr lang="en-GB" sz="1600" dirty="0">
                <a:solidFill>
                  <a:schemeClr val="tx1"/>
                </a:solidFill>
                <a:latin typeface="Arial" charset="0"/>
                <a:ea typeface="ヒラギノ角ゴ Pro W3" charset="-128"/>
                <a:cs typeface="ヒラギノ角ゴ Pro W3" charset="-128"/>
              </a:rPr>
              <a:t>(leaflets, posters, guides and resource packs) available at </a:t>
            </a:r>
            <a:r>
              <a:rPr lang="en-GB" sz="1600" dirty="0">
                <a:solidFill>
                  <a:schemeClr val="tx1"/>
                </a:solidFill>
                <a:latin typeface="Arial" charset="0"/>
                <a:ea typeface="ヒラギノ角ゴ Pro W3" charset="-128"/>
                <a:cs typeface="ヒラギノ角ゴ Pro W3" charset="-128"/>
                <a:hlinkClick r:id="rId10"/>
              </a:rPr>
              <a:t>https://campaignresources.phe.gov.uk/resources/campaigns/92-healthcare-workers-flu-immunisation-/resources</a:t>
            </a:r>
            <a:r>
              <a:rPr lang="en-GB" sz="1600" dirty="0">
                <a:solidFill>
                  <a:schemeClr val="tx1"/>
                </a:solidFill>
                <a:latin typeface="Arial" charset="0"/>
                <a:ea typeface="ヒラギノ角ゴ Pro W3" charset="-128"/>
                <a:cs typeface="ヒラギノ角ゴ Pro W3" charset="-128"/>
              </a:rPr>
              <a:t> </a:t>
            </a:r>
          </a:p>
        </p:txBody>
      </p:sp>
      <p:sp>
        <p:nvSpPr>
          <p:cNvPr id="7" name="Slide Number Placeholder 6">
            <a:extLst>
              <a:ext uri="{FF2B5EF4-FFF2-40B4-BE49-F238E27FC236}">
                <a16:creationId xmlns:a16="http://schemas.microsoft.com/office/drawing/2014/main" id="{BEF0DDFC-AAA3-4D69-9427-B57D8CFD8E79}"/>
              </a:ext>
            </a:extLst>
          </p:cNvPr>
          <p:cNvSpPr>
            <a:spLocks noGrp="1"/>
          </p:cNvSpPr>
          <p:nvPr>
            <p:ph type="sldNum" sz="quarter" idx="11"/>
          </p:nvPr>
        </p:nvSpPr>
        <p:spPr/>
        <p:txBody>
          <a:bodyPr/>
          <a:lstStyle/>
          <a:p>
            <a:fld id="{344369E4-5DE7-46E5-874E-4FD437973785}" type="slidenum">
              <a:rPr lang="en-GB" smtClean="0"/>
              <a:pPr/>
              <a:t>92</a:t>
            </a:fld>
            <a:endParaRPr lang="en-GB" sz="1400" dirty="0"/>
          </a:p>
        </p:txBody>
      </p:sp>
      <p:sp>
        <p:nvSpPr>
          <p:cNvPr id="9" name="Footer Placeholder 8">
            <a:extLst>
              <a:ext uri="{FF2B5EF4-FFF2-40B4-BE49-F238E27FC236}">
                <a16:creationId xmlns:a16="http://schemas.microsoft.com/office/drawing/2014/main" id="{18A4EAEC-42E9-482A-B69E-CD3AF22E982E}"/>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14391190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05257" y="381874"/>
            <a:ext cx="5077088" cy="747131"/>
          </a:xfrm>
        </p:spPr>
        <p:txBody>
          <a:bodyPr wrap="square" numCol="1" anchorCtr="0" compatLnSpc="1">
            <a:prstTxWarp prst="textNoShape">
              <a:avLst/>
            </a:prstTxWarp>
            <a:normAutofit fontScale="90000"/>
          </a:bodyPr>
          <a:lstStyle/>
          <a:p>
            <a:r>
              <a:rPr lang="en-GB" dirty="0">
                <a:latin typeface="Arial" charset="0"/>
                <a:ea typeface="ヒラギノ角ゴ Pro W3" charset="-128"/>
                <a:cs typeface="ヒラギノ角ゴ Pro W3" charset="-128"/>
              </a:rPr>
              <a:t>Resources </a:t>
            </a:r>
            <a:r>
              <a:rPr lang="en-GB">
                <a:latin typeface="Arial" charset="0"/>
                <a:ea typeface="ヒラギノ角ゴ Pro W3" charset="-128"/>
                <a:cs typeface="ヒラギノ角ゴ Pro W3" charset="-128"/>
              </a:rPr>
              <a:t>(continued)</a:t>
            </a:r>
            <a:br>
              <a:rPr lang="en-GB" b="1" dirty="0">
                <a:solidFill>
                  <a:schemeClr val="tx1"/>
                </a:solidFill>
                <a:ea typeface="ヒラギノ角ゴ Pro W3" charset="-128"/>
                <a:cs typeface="ヒラギノ角ゴ Pro W3" charset="-128"/>
              </a:rPr>
            </a:br>
            <a:endParaRPr lang="en-GB" dirty="0">
              <a:ea typeface="ヒラギノ角ゴ Pro W3" charset="-128"/>
              <a:cs typeface="ヒラギノ角ゴ Pro W3" charset="-128"/>
            </a:endParaRPr>
          </a:p>
        </p:txBody>
      </p:sp>
      <p:sp>
        <p:nvSpPr>
          <p:cNvPr id="8" name="Content Placeholder 2"/>
          <p:cNvSpPr>
            <a:spLocks noGrp="1"/>
          </p:cNvSpPr>
          <p:nvPr>
            <p:ph idx="4294967295"/>
          </p:nvPr>
        </p:nvSpPr>
        <p:spPr>
          <a:xfrm>
            <a:off x="363794" y="1529096"/>
            <a:ext cx="5152103" cy="4735209"/>
          </a:xfrm>
        </p:spPr>
        <p:txBody>
          <a:bodyPr>
            <a:normAutofit/>
          </a:bodyPr>
          <a:lstStyle/>
          <a:p>
            <a:pPr>
              <a:spcBef>
                <a:spcPts val="600"/>
              </a:spcBef>
              <a:buFont typeface="Arial"/>
              <a:buChar char="•"/>
            </a:pPr>
            <a:r>
              <a:rPr lang="en-GB" sz="2000" b="1" i="0" dirty="0">
                <a:solidFill>
                  <a:srgbClr val="0B0C0C"/>
                </a:solidFill>
                <a:effectLst/>
                <a:latin typeface="+mn-lt"/>
              </a:rPr>
              <a:t>Flu vaccination guidance and resources for schools </a:t>
            </a:r>
            <a:r>
              <a:rPr lang="en-GB" sz="1800" i="0" dirty="0">
                <a:solidFill>
                  <a:srgbClr val="0B0C0C"/>
                </a:solidFill>
                <a:effectLst/>
                <a:latin typeface="+mn-lt"/>
                <a:hlinkClick r:id="rId3"/>
              </a:rPr>
              <a:t>www.gov.uk/government/publications/flu-vaccination-in-schools</a:t>
            </a:r>
            <a:r>
              <a:rPr lang="en-GB" sz="1800" i="0" dirty="0">
                <a:solidFill>
                  <a:srgbClr val="0B0C0C"/>
                </a:solidFill>
                <a:effectLst/>
                <a:latin typeface="+mn-lt"/>
              </a:rPr>
              <a:t> </a:t>
            </a:r>
            <a:endParaRPr lang="en-GB" sz="1800" dirty="0">
              <a:solidFill>
                <a:srgbClr val="000000"/>
              </a:solidFill>
              <a:latin typeface="+mn-lt"/>
              <a:ea typeface="ヒラギノ角ゴ Pro W3" charset="-128"/>
              <a:cs typeface="ヒラギノ角ゴ Pro W3" charset="-128"/>
            </a:endParaRPr>
          </a:p>
          <a:p>
            <a:pPr>
              <a:spcBef>
                <a:spcPts val="600"/>
              </a:spcBef>
              <a:buFont typeface="Arial"/>
              <a:buChar char="•"/>
            </a:pPr>
            <a:r>
              <a:rPr lang="en-GB" sz="2000" b="1" dirty="0">
                <a:solidFill>
                  <a:srgbClr val="000000"/>
                </a:solidFill>
                <a:latin typeface="Arial" charset="0"/>
                <a:ea typeface="ヒラギノ角ゴ Pro W3" charset="-128"/>
                <a:cs typeface="ヒラギノ角ゴ Pro W3" charset="-128"/>
              </a:rPr>
              <a:t>Flu immunisation: toolkit for programme extension to children </a:t>
            </a:r>
            <a:r>
              <a:rPr lang="en-GB" sz="1800" dirty="0">
                <a:solidFill>
                  <a:srgbClr val="000000"/>
                </a:solidFill>
                <a:latin typeface="Arial" charset="0"/>
                <a:ea typeface="ヒラギノ角ゴ Pro W3" charset="-128"/>
                <a:cs typeface="ヒラギノ角ゴ Pro W3" charset="-128"/>
                <a:hlinkClick r:id="rId4"/>
              </a:rPr>
              <a:t>www.gov.uk/government/publications/flu-immunisation-toolkit-for-programme-extension-to-children</a:t>
            </a:r>
            <a:r>
              <a:rPr lang="en-GB" sz="18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2000" b="1" dirty="0">
                <a:solidFill>
                  <a:srgbClr val="000000"/>
                </a:solidFill>
                <a:latin typeface="Arial" charset="0"/>
                <a:ea typeface="ヒラギノ角ゴ Pro W3" charset="-128"/>
                <a:cs typeface="ヒラギノ角ゴ Pro W3" charset="-128"/>
              </a:rPr>
              <a:t>Increasing flu immunisation uptake among children: Best Practice Guidance for General Practice</a:t>
            </a:r>
          </a:p>
          <a:p>
            <a:pPr marL="457200" lvl="1" indent="0">
              <a:spcBef>
                <a:spcPts val="600"/>
              </a:spcBef>
              <a:buNone/>
            </a:pPr>
            <a:r>
              <a:rPr lang="en-GB" sz="1800" dirty="0">
                <a:solidFill>
                  <a:srgbClr val="000000"/>
                </a:solidFill>
                <a:latin typeface="Arial" charset="0"/>
                <a:ea typeface="ヒラギノ角ゴ Pro W3" charset="-128"/>
                <a:cs typeface="ヒラギノ角ゴ Pro W3" charset="-128"/>
                <a:hlinkClick r:id="rId5"/>
              </a:rPr>
              <a:t>www.gov.uk/government/organisations/public-health-england/series/annual-flu-programme</a:t>
            </a:r>
            <a:r>
              <a:rPr lang="en-GB" sz="1800" dirty="0">
                <a:solidFill>
                  <a:srgbClr val="000000"/>
                </a:solidFill>
                <a:latin typeface="Arial" charset="0"/>
                <a:ea typeface="ヒラギノ角ゴ Pro W3" charset="-128"/>
                <a:cs typeface="ヒラギノ角ゴ Pro W3" charset="-128"/>
              </a:rPr>
              <a:t> </a:t>
            </a:r>
            <a:endParaRPr lang="en-GB" sz="1800" b="1" dirty="0">
              <a:solidFill>
                <a:srgbClr val="000000"/>
              </a:solidFill>
              <a:latin typeface="Arial" charset="0"/>
              <a:ea typeface="ヒラギノ角ゴ Pro W3" charset="-128"/>
              <a:cs typeface="ヒラギノ角ゴ Pro W3" charset="-128"/>
            </a:endParaRPr>
          </a:p>
        </p:txBody>
      </p:sp>
      <p:sp>
        <p:nvSpPr>
          <p:cNvPr id="14" name="Footer Placeholder 3">
            <a:extLst>
              <a:ext uri="{FF2B5EF4-FFF2-40B4-BE49-F238E27FC236}">
                <a16:creationId xmlns:a16="http://schemas.microsoft.com/office/drawing/2014/main" id="{0A9D4079-2B8D-4301-B2E4-0299CBE0E121}"/>
              </a:ext>
            </a:extLst>
          </p:cNvPr>
          <p:cNvSpPr txBox="1">
            <a:spLocks/>
          </p:cNvSpPr>
          <p:nvPr/>
        </p:nvSpPr>
        <p:spPr>
          <a:xfrm>
            <a:off x="838200" y="6438850"/>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The national flu immunisation programme 2022 to 2023</a:t>
            </a:r>
          </a:p>
        </p:txBody>
      </p:sp>
      <p:pic>
        <p:nvPicPr>
          <p:cNvPr id="3" name="Picture 2">
            <a:extLst>
              <a:ext uri="{FF2B5EF4-FFF2-40B4-BE49-F238E27FC236}">
                <a16:creationId xmlns:a16="http://schemas.microsoft.com/office/drawing/2014/main" id="{DE91CBD5-9C00-49C3-81C0-942613883AC0}"/>
              </a:ext>
            </a:extLst>
          </p:cNvPr>
          <p:cNvPicPr>
            <a:picLocks noChangeAspect="1"/>
          </p:cNvPicPr>
          <p:nvPr/>
        </p:nvPicPr>
        <p:blipFill>
          <a:blip r:embed="rId6"/>
          <a:stretch>
            <a:fillRect/>
          </a:stretch>
        </p:blipFill>
        <p:spPr>
          <a:xfrm>
            <a:off x="6303868" y="1529096"/>
            <a:ext cx="2199227" cy="4582218"/>
          </a:xfrm>
          <a:prstGeom prst="rect">
            <a:avLst/>
          </a:prstGeom>
          <a:ln>
            <a:solidFill>
              <a:schemeClr val="tx1"/>
            </a:solidFill>
          </a:ln>
        </p:spPr>
      </p:pic>
      <p:pic>
        <p:nvPicPr>
          <p:cNvPr id="11" name="Picture 10">
            <a:extLst>
              <a:ext uri="{FF2B5EF4-FFF2-40B4-BE49-F238E27FC236}">
                <a16:creationId xmlns:a16="http://schemas.microsoft.com/office/drawing/2014/main" id="{403F03BC-73D3-4A18-9C42-7196C7A983ED}"/>
              </a:ext>
            </a:extLst>
          </p:cNvPr>
          <p:cNvPicPr>
            <a:picLocks noChangeAspect="1"/>
          </p:cNvPicPr>
          <p:nvPr/>
        </p:nvPicPr>
        <p:blipFill>
          <a:blip r:embed="rId7"/>
          <a:stretch>
            <a:fillRect/>
          </a:stretch>
        </p:blipFill>
        <p:spPr>
          <a:xfrm>
            <a:off x="8858088" y="1529096"/>
            <a:ext cx="3237437" cy="4582218"/>
          </a:xfrm>
          <a:prstGeom prst="rect">
            <a:avLst/>
          </a:prstGeom>
          <a:ln>
            <a:solidFill>
              <a:schemeClr val="tx1"/>
            </a:solidFill>
          </a:ln>
        </p:spPr>
      </p:pic>
      <p:sp>
        <p:nvSpPr>
          <p:cNvPr id="5" name="Slide Number Placeholder 4">
            <a:extLst>
              <a:ext uri="{FF2B5EF4-FFF2-40B4-BE49-F238E27FC236}">
                <a16:creationId xmlns:a16="http://schemas.microsoft.com/office/drawing/2014/main" id="{5D7AF007-543A-487B-B5CE-7E0EAA75E3EC}"/>
              </a:ext>
            </a:extLst>
          </p:cNvPr>
          <p:cNvSpPr>
            <a:spLocks noGrp="1"/>
          </p:cNvSpPr>
          <p:nvPr>
            <p:ph type="sldNum" sz="quarter" idx="11"/>
          </p:nvPr>
        </p:nvSpPr>
        <p:spPr/>
        <p:txBody>
          <a:bodyPr/>
          <a:lstStyle/>
          <a:p>
            <a:fld id="{344369E4-5DE7-46E5-874E-4FD437973785}" type="slidenum">
              <a:rPr lang="en-GB" smtClean="0"/>
              <a:pPr/>
              <a:t>93</a:t>
            </a:fld>
            <a:endParaRPr lang="en-GB" sz="1400" dirty="0"/>
          </a:p>
        </p:txBody>
      </p:sp>
      <p:sp>
        <p:nvSpPr>
          <p:cNvPr id="9" name="Footer Placeholder 8">
            <a:extLst>
              <a:ext uri="{FF2B5EF4-FFF2-40B4-BE49-F238E27FC236}">
                <a16:creationId xmlns:a16="http://schemas.microsoft.com/office/drawing/2014/main" id="{E329208E-FC50-4FA1-A018-096423847AAB}"/>
              </a:ext>
            </a:extLst>
          </p:cNvPr>
          <p:cNvSpPr>
            <a:spLocks noGrp="1"/>
          </p:cNvSpPr>
          <p:nvPr>
            <p:ph type="ftr" sz="quarter" idx="10"/>
          </p:nvPr>
        </p:nvSpPr>
        <p:spPr/>
        <p:txBody>
          <a:bodyPr/>
          <a:lstStyle/>
          <a:p>
            <a:r>
              <a:rPr lang="en-GB"/>
              <a:t>The national flu immunisation programme 2022 to 2023</a:t>
            </a:r>
            <a:endParaRPr lang="en-GB" sz="1400" dirty="0"/>
          </a:p>
        </p:txBody>
      </p:sp>
    </p:spTree>
    <p:extLst>
      <p:ext uri="{BB962C8B-B14F-4D97-AF65-F5344CB8AC3E}">
        <p14:creationId xmlns:p14="http://schemas.microsoft.com/office/powerpoint/2010/main" val="309014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3384</TotalTime>
  <Words>19530</Words>
  <Application>Microsoft Office PowerPoint</Application>
  <PresentationFormat>Widescreen</PresentationFormat>
  <Paragraphs>1326</Paragraphs>
  <Slides>93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Courier New</vt:lpstr>
      <vt:lpstr>Symbol</vt:lpstr>
      <vt:lpstr>Times New Roman</vt:lpstr>
      <vt:lpstr>Office Theme</vt:lpstr>
      <vt:lpstr>The national flu immunisation programme 2022 to 2023  Training for healthcare practitioners</vt:lpstr>
      <vt:lpstr>Flu vaccine programme 2022 to 2023</vt:lpstr>
      <vt:lpstr>Essential further reading</vt:lpstr>
      <vt:lpstr>Key messages</vt:lpstr>
      <vt:lpstr>Aims of resource</vt:lpstr>
      <vt:lpstr>Learning outcomes</vt:lpstr>
      <vt:lpstr>Key roles of healthcare practitioners</vt:lpstr>
      <vt:lpstr>Evolution of UK flu vaccination programme</vt:lpstr>
      <vt:lpstr>Influenza overview</vt:lpstr>
      <vt:lpstr>Influenza viruses</vt:lpstr>
      <vt:lpstr>Flu A virus</vt:lpstr>
      <vt:lpstr>Genetic changes in the flu virus – what this means</vt:lpstr>
      <vt:lpstr>Features of flu</vt:lpstr>
      <vt:lpstr>Possible complications of flu</vt:lpstr>
      <vt:lpstr>Flu epidemiology </vt:lpstr>
      <vt:lpstr>When to vaccinate</vt:lpstr>
      <vt:lpstr>Rollout of the childhood flu vaccination programme in England</vt:lpstr>
      <vt:lpstr>Flu vaccine eligibility: 2022 to 2023 flu season</vt:lpstr>
      <vt:lpstr>Clinical risk groups</vt:lpstr>
      <vt:lpstr>Clinical risk groups who should receive flu vaccine (1)</vt:lpstr>
      <vt:lpstr>Clinical risk groups who should receive flu vaccine (2)</vt:lpstr>
      <vt:lpstr>Why vaccinate these risk groups?</vt:lpstr>
      <vt:lpstr>Pregnant women</vt:lpstr>
      <vt:lpstr>Residential care/nursing home residents and staff</vt:lpstr>
      <vt:lpstr>Health and social care workers</vt:lpstr>
      <vt:lpstr>Vaccination of those not in a clinical risk group</vt:lpstr>
      <vt:lpstr>Flu vaccine uptake in England (%)</vt:lpstr>
      <vt:lpstr>Flu vaccine uptake by individual clinical risk group in 2021 to 2022 (%)  GP registered patients aged 6 months to under 65 years</vt:lpstr>
      <vt:lpstr>2021 to 2022 childhood flu uptake</vt:lpstr>
      <vt:lpstr>Vaccine uptake for children in a clinical risk group      2021 to 2022</vt:lpstr>
      <vt:lpstr>Vaccine uptake for health and social care workers</vt:lpstr>
      <vt:lpstr>Influenza vaccines and their components</vt:lpstr>
      <vt:lpstr>Influenza vaccines available for 2022 to 2023</vt:lpstr>
      <vt:lpstr>Flu vaccine presentation and dosage</vt:lpstr>
      <vt:lpstr>Inactivated influenza vaccine</vt:lpstr>
      <vt:lpstr>Adjuvanted influenza vaccine (aQIV)</vt:lpstr>
      <vt:lpstr>Quadrivalent influenza cell culture vaccine (QIVc) </vt:lpstr>
      <vt:lpstr>Quadrivalent recombinant influenza vaccine (QIVr)</vt:lpstr>
      <vt:lpstr>Recombinant vaccine technology</vt:lpstr>
      <vt:lpstr>Egg grown quadrivalent influenza vaccine (QIVe)</vt:lpstr>
      <vt:lpstr>High dose quadrivalent influenza vaccine (QIV-HD)</vt:lpstr>
      <vt:lpstr>Inactivated influenza vaccine for children who cannot receive LAIV</vt:lpstr>
      <vt:lpstr>Live attenuated influenza vaccine (LAIV)</vt:lpstr>
      <vt:lpstr>The LAIV used in the UK is Fluenz Tetra</vt:lpstr>
      <vt:lpstr>Porcine gelatine</vt:lpstr>
      <vt:lpstr>2022 to 2023 flu vaccine recommendations for those aged 65 years and over</vt:lpstr>
      <vt:lpstr>At-risk adults aged under 65 years and pregnant women </vt:lpstr>
      <vt:lpstr>2022 to 2023 flu vaccine recommendations for those aged 50 to 64 years NOT in a risk group</vt:lpstr>
      <vt:lpstr>Flu vaccine for children</vt:lpstr>
      <vt:lpstr>Number of doses</vt:lpstr>
      <vt:lpstr>Influenza vaccine effectiveness</vt:lpstr>
      <vt:lpstr>Improving vaccine effectiveness</vt:lpstr>
      <vt:lpstr>LAIV effectiveness</vt:lpstr>
      <vt:lpstr>Contraindications to flu vaccination</vt:lpstr>
      <vt:lpstr>Precautions to flu vaccination</vt:lpstr>
      <vt:lpstr>Acute and severe asthma</vt:lpstr>
      <vt:lpstr>Egg allergy in adults</vt:lpstr>
      <vt:lpstr>Egg allergy in children</vt:lpstr>
      <vt:lpstr>Ovalbumin content</vt:lpstr>
      <vt:lpstr>Salicylate therapy and LAIV </vt:lpstr>
      <vt:lpstr>Inadvertent administration of LAIV</vt:lpstr>
      <vt:lpstr>LAIV and ‘viral shedding’</vt:lpstr>
      <vt:lpstr>Risk of transmission of live vaccine virus </vt:lpstr>
      <vt:lpstr>Exposure of healthcare professionals to live attenuated influenza vaccine viruses</vt:lpstr>
      <vt:lpstr>Vaccine ordering</vt:lpstr>
      <vt:lpstr>Storage of flu vaccine</vt:lpstr>
      <vt:lpstr>Legal framework for vaccination</vt:lpstr>
      <vt:lpstr>Vaccine administration (inactivated vaccines)</vt:lpstr>
      <vt:lpstr>Patients taking anticoagulants or with a bleeding disorder</vt:lpstr>
      <vt:lpstr>Consequences of incorrect injection technique </vt:lpstr>
      <vt:lpstr>Administration of Live Attenuated Influenza  vaccine (LAIV)</vt:lpstr>
      <vt:lpstr>Administration of LAIV (1)</vt:lpstr>
      <vt:lpstr>Administration of LAIV (2)</vt:lpstr>
      <vt:lpstr>LAIV administration video</vt:lpstr>
      <vt:lpstr>Commonly reported adverse reactions</vt:lpstr>
      <vt:lpstr>Reporting adverse events</vt:lpstr>
      <vt:lpstr>Recording flu vaccine given </vt:lpstr>
      <vt:lpstr>Data collection</vt:lpstr>
      <vt:lpstr>Vaccine uptake ambitions for 2022 to 2023 </vt:lpstr>
      <vt:lpstr>Achieving high flu vaccine uptake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Delivering the programme if COVID-19 is circulating</vt:lpstr>
      <vt:lpstr>Key messages to health and social care workers </vt:lpstr>
      <vt:lpstr>Key messages</vt:lpstr>
      <vt:lpstr>Resources</vt:lpstr>
      <vt:lpstr>Resources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flu immunisation programme 2022 to 2023 training for healthcare practitioners</dc:title>
  <dc:creator>UKHSA</dc:creator>
  <cp:keywords>national flu immunisation programme; flu immunisation</cp:keywords>
  <cp:lastModifiedBy>Simon Port</cp:lastModifiedBy>
  <cp:revision>126</cp:revision>
  <cp:lastPrinted>2021-08-09T14:01:33Z</cp:lastPrinted>
  <dcterms:created xsi:type="dcterms:W3CDTF">2022-05-17T10:54:07Z</dcterms:created>
  <dcterms:modified xsi:type="dcterms:W3CDTF">2022-08-09T09:56:30Z</dcterms:modified>
</cp:coreProperties>
</file>