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6"/>
  </p:notesMasterIdLst>
  <p:handoutMasterIdLst>
    <p:handoutMasterId r:id="rId37"/>
  </p:handoutMasterIdLst>
  <p:sldIdLst>
    <p:sldId id="261" r:id="rId5"/>
    <p:sldId id="263" r:id="rId6"/>
    <p:sldId id="291" r:id="rId7"/>
    <p:sldId id="292" r:id="rId8"/>
    <p:sldId id="264" r:id="rId9"/>
    <p:sldId id="265" r:id="rId10"/>
    <p:sldId id="266" r:id="rId11"/>
    <p:sldId id="267" r:id="rId12"/>
    <p:sldId id="268" r:id="rId13"/>
    <p:sldId id="269" r:id="rId14"/>
    <p:sldId id="271" r:id="rId15"/>
    <p:sldId id="270" r:id="rId16"/>
    <p:sldId id="272" r:id="rId17"/>
    <p:sldId id="273" r:id="rId18"/>
    <p:sldId id="274" r:id="rId19"/>
    <p:sldId id="306" r:id="rId20"/>
    <p:sldId id="275" r:id="rId21"/>
    <p:sldId id="276" r:id="rId22"/>
    <p:sldId id="309" r:id="rId23"/>
    <p:sldId id="303" r:id="rId24"/>
    <p:sldId id="307" r:id="rId25"/>
    <p:sldId id="278" r:id="rId26"/>
    <p:sldId id="279" r:id="rId27"/>
    <p:sldId id="280" r:id="rId28"/>
    <p:sldId id="281" r:id="rId29"/>
    <p:sldId id="284" r:id="rId30"/>
    <p:sldId id="285" r:id="rId31"/>
    <p:sldId id="283" r:id="rId32"/>
    <p:sldId id="308" r:id="rId33"/>
    <p:sldId id="296" r:id="rId34"/>
    <p:sldId id="297" r:id="rId35"/>
  </p:sldIdLst>
  <p:sldSz cx="9144000" cy="6858000" type="screen4x3"/>
  <p:notesSz cx="7104063" cy="10234613"/>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ECBCC3"/>
    <a:srgbClr val="D97888"/>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0EEFF-A9BA-4CE3-9F51-FA3350311FE1}" v="32" dt="2020-11-17T14:57:08.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7312" autoAdjust="0"/>
  </p:normalViewPr>
  <p:slideViewPr>
    <p:cSldViewPr>
      <p:cViewPr varScale="1">
        <p:scale>
          <a:sx n="71" d="100"/>
          <a:sy n="71" d="100"/>
        </p:scale>
        <p:origin x="105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Casale" userId="0e6bdaa6-ef34-437b-ba29-55cf09b5805e" providerId="ADAL" clId="{2920EEFF-A9BA-4CE3-9F51-FA3350311FE1}"/>
    <pc:docChg chg="custSel modSld">
      <pc:chgData name="Ella Casale" userId="0e6bdaa6-ef34-437b-ba29-55cf09b5805e" providerId="ADAL" clId="{2920EEFF-A9BA-4CE3-9F51-FA3350311FE1}" dt="2020-11-17T14:56:25.780" v="5" actId="27636"/>
      <pc:docMkLst>
        <pc:docMk/>
      </pc:docMkLst>
      <pc:sldChg chg="modNotesTx">
        <pc:chgData name="Ella Casale" userId="0e6bdaa6-ef34-437b-ba29-55cf09b5805e" providerId="ADAL" clId="{2920EEFF-A9BA-4CE3-9F51-FA3350311FE1}" dt="2020-11-17T14:29:42.874" v="1" actId="20577"/>
        <pc:sldMkLst>
          <pc:docMk/>
          <pc:sldMk cId="3954153173" sldId="263"/>
        </pc:sldMkLst>
      </pc:sldChg>
      <pc:sldChg chg="modNotesTx">
        <pc:chgData name="Ella Casale" userId="0e6bdaa6-ef34-437b-ba29-55cf09b5805e" providerId="ADAL" clId="{2920EEFF-A9BA-4CE3-9F51-FA3350311FE1}" dt="2020-11-17T14:52:31.276" v="3" actId="6549"/>
        <pc:sldMkLst>
          <pc:docMk/>
          <pc:sldMk cId="376134225" sldId="267"/>
        </pc:sldMkLst>
      </pc:sldChg>
      <pc:sldChg chg="modNotes">
        <pc:chgData name="Ella Casale" userId="0e6bdaa6-ef34-437b-ba29-55cf09b5805e" providerId="ADAL" clId="{2920EEFF-A9BA-4CE3-9F51-FA3350311FE1}" dt="2020-11-17T14:54:25.320" v="4" actId="27636"/>
        <pc:sldMkLst>
          <pc:docMk/>
          <pc:sldMk cId="404194869" sldId="276"/>
        </pc:sldMkLst>
      </pc:sldChg>
      <pc:sldChg chg="modNotes">
        <pc:chgData name="Ella Casale" userId="0e6bdaa6-ef34-437b-ba29-55cf09b5805e" providerId="ADAL" clId="{2920EEFF-A9BA-4CE3-9F51-FA3350311FE1}" dt="2020-11-17T14:56:25.780" v="5" actId="27636"/>
        <pc:sldMkLst>
          <pc:docMk/>
          <pc:sldMk cId="1927136107" sldId="279"/>
        </pc:sldMkLst>
      </pc:sldChg>
      <pc:sldChg chg="modNotes">
        <pc:chgData name="Ella Casale" userId="0e6bdaa6-ef34-437b-ba29-55cf09b5805e" providerId="ADAL" clId="{2920EEFF-A9BA-4CE3-9F51-FA3350311FE1}" dt="2020-11-17T14:30:09.585" v="2" actId="27636"/>
        <pc:sldMkLst>
          <pc:docMk/>
          <pc:sldMk cId="1594943543"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C8D4BE7D-B0FF-463E-A6E6-1A4E88221ECF}" type="datetimeFigureOut">
              <a:rPr lang="en-GB" smtClean="0"/>
              <a:t>17/11/2020</a:t>
            </a:fld>
            <a:endParaRPr lang="en-GB"/>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r>
              <a:rPr lang="en-GB"/>
              <a:t>ESPAUR - AMU</a:t>
            </a:r>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2C82C3BC-207E-49C5-A14F-EAF15D2C41ED}" type="slidenum">
              <a:rPr lang="en-GB" smtClean="0"/>
              <a:t>‹#›</a:t>
            </a:fld>
            <a:endParaRPr lang="en-GB"/>
          </a:p>
        </p:txBody>
      </p:sp>
    </p:spTree>
    <p:extLst>
      <p:ext uri="{BB962C8B-B14F-4D97-AF65-F5344CB8AC3E}">
        <p14:creationId xmlns:p14="http://schemas.microsoft.com/office/powerpoint/2010/main" val="5038811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fontAlgn="auto">
              <a:spcBef>
                <a:spcPts val="0"/>
              </a:spcBef>
              <a:spcAft>
                <a:spcPts val="0"/>
              </a:spcAft>
              <a:defRPr sz="1300">
                <a:latin typeface="+mn-lt"/>
                <a:ea typeface="+mn-ea"/>
                <a:cs typeface="+mn-cs"/>
              </a:defRPr>
            </a:lvl1pPr>
          </a:lstStyle>
          <a:p>
            <a:pPr>
              <a:defRPr/>
            </a:pPr>
            <a:fld id="{6949E6C6-4B8F-4672-8CF4-FB16948CBE13}" type="datetimeFigureOut">
              <a:rPr lang="en-US"/>
              <a:pPr>
                <a:defRPr/>
              </a:pPr>
              <a:t>11/17/2020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en-US" noProof="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fontAlgn="auto">
              <a:spcBef>
                <a:spcPts val="0"/>
              </a:spcBef>
              <a:spcAft>
                <a:spcPts val="0"/>
              </a:spcAft>
              <a:defRPr sz="1300">
                <a:latin typeface="+mn-lt"/>
                <a:ea typeface="+mn-ea"/>
                <a:cs typeface="+mn-cs"/>
              </a:defRPr>
            </a:lvl1pPr>
          </a:lstStyle>
          <a:p>
            <a:pPr>
              <a:defRPr/>
            </a:pPr>
            <a:r>
              <a:rPr lang="en-US"/>
              <a:t>ESPAUR - AMU</a:t>
            </a:r>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fontAlgn="auto">
              <a:spcBef>
                <a:spcPts val="0"/>
              </a:spcBef>
              <a:spcAft>
                <a:spcPts val="0"/>
              </a:spcAft>
              <a:defRPr sz="13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37613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sulfonamides and trimethoprim consumption has decreased from 1.357 to 0.777 DID. The GP setting prescribed the most sulphonamides and trimethoprim, and is the main driver (1.085 to 0.558 DID) of the overall observed reduction.</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306555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Nitrofurantoin consumption has increased from 0.866 to 1.219 DID. Nitrofurantoin was prescribed the most in the GP settings, and is the main driver (0.774 to 1.057 DID) of the overall observed increase.</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57790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Aminoglycosides consumption has increased from 0.119 to 0.127 DID. Aminoglycosides are mainly prescribed in hospital inpatients, which has increased from 0.082 to 0.091 DID. The second most prescribed setting was in hospital outpatients, which has also increased (0.026 to 0.031 DID). Consumption of aminoglycosides has decreased in the GP setting (0.011 to 0.005) and is consumed on low levels in the other community setting (&lt;0.001).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197412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Consumption of parenteral glycopeptides and daptomycin has increased from 0.099 to 0.110 DID. This increase was mainly driven by the increase observed in hospital inpatients, which has increased from 0.083 to 0.096 DID. Hospital outpatients has remained largely stable (0.013 DID in 2019).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350419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Consumption of parenteral glycopeptides and daptomycin has increased from 0.099 to 0.110 DID. Teicoplanin (0.070 to 0.081 DID) was the main driver of the overall increase. Consumption of parenteral vancomycin (0.022 DID in 2019) and daptomycin (0.007 DID in 2019) remained stable.</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124483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Consumption of colistin has increased from 0.037 to 0.040 DID. Colistin was prescribed the most in the GP setting, which has been decreasing (0.025 to 0.020 DID). The second most prescribed location for colistin was in hospital outpatients and it has been increasing since 2015 (0.010 to 0.018). Low levels were prescribed in hospital inpatients (0.002 DID in 2019) and the other community (&lt;0.001).</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30979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antibiotic consumption (per 1,000 inhabitants per day) in primary care with items in columns, overlay with DDDs as the line. Consumption measured in both DDDs have decreased over the five-year period; DDD have decreased from 15.903 to 14.137 and whilst items have decreased from 1.912 to 1.650.</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172784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an overall decrease of antibiotic items prescribed in primary care over the last five-years (from 1.912 to 1.650 DID). This is mainly driven by the items prescribed in the GP settings, which has been decreasing (from 1.649 to 1.413 DID). Antibiotic items are prescribed at low levels in dental practices (0.129 DID in 2019) and other community (0.109 DID in 2019).</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48383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90752">
              <a:defRPr/>
            </a:pPr>
            <a:r>
              <a:rPr lang="en-GB" dirty="0"/>
              <a:t>Total antibiotic items prescribed by GP by antibiotic groups from 2015 to 2019, with trend and p-values for trend.</a:t>
            </a:r>
          </a:p>
          <a:p>
            <a:pPr defTabSz="990752">
              <a:defRPr/>
            </a:pPr>
            <a:r>
              <a:rPr lang="en-GB" dirty="0"/>
              <a:t>1. Penicillins (excluding inhibitors), decreasing trend from 0.731 to 0.613, p-value is statistically significant at 0.002 </a:t>
            </a:r>
          </a:p>
          <a:p>
            <a:pPr defTabSz="990752">
              <a:defRPr/>
            </a:pPr>
            <a:r>
              <a:rPr lang="en-GB" dirty="0"/>
              <a:t>2. Penicillins (inhibitor combinations only), decreasing trend from 0.086 to 0.056, p-value is statistically significant at 0.009</a:t>
            </a:r>
          </a:p>
          <a:p>
            <a:pPr defTabSz="990752">
              <a:defRPr/>
            </a:pPr>
            <a:r>
              <a:rPr lang="en-GB" dirty="0"/>
              <a:t>3. First and second-generation cephalosporins, decreasing trend from 0.049 to 0.035, p-value is statistically significant at 0.005</a:t>
            </a:r>
          </a:p>
          <a:p>
            <a:pPr defTabSz="990752">
              <a:defRPr/>
            </a:pPr>
            <a:r>
              <a:rPr lang="en-GB" dirty="0"/>
              <a:t>4. Third, fourth and fifth-generation cephalosporins, remained stable at &lt;0.001, p-value is not statistically significant at &lt;0.001</a:t>
            </a:r>
          </a:p>
          <a:p>
            <a:pPr defTabSz="990752">
              <a:defRPr/>
            </a:pPr>
            <a:r>
              <a:rPr lang="en-GB" dirty="0"/>
              <a:t>5. Carbapenems, remained stable at &lt;0.001, p-value is not statistically significant at &lt;0.001</a:t>
            </a:r>
          </a:p>
          <a:p>
            <a:pPr defTabSz="990752">
              <a:defRPr/>
            </a:pPr>
            <a:r>
              <a:rPr lang="en-GB" dirty="0"/>
              <a:t>6. Tetracyclines, decreasing trend from 0.210 in 2015 to 0.212 in 2019, p-value is not statistically significant at 0.788</a:t>
            </a:r>
          </a:p>
          <a:p>
            <a:pPr defTabSz="990752">
              <a:defRPr/>
            </a:pPr>
            <a:r>
              <a:rPr lang="en-GB" dirty="0"/>
              <a:t>7. Macrolides, lincosamides and streptogramins, decreasing trend from 0.209 to 0.165, p-value is statistically significant at &lt;0.001</a:t>
            </a:r>
          </a:p>
          <a:p>
            <a:pPr defTabSz="990752">
              <a:defRPr/>
            </a:pPr>
            <a:r>
              <a:rPr lang="en-GB" dirty="0"/>
              <a:t>8. Sulfonamides and trimethoprim, decreasing trend from 0.181 to 0.084 p-value is statistically significant at 0.002</a:t>
            </a:r>
          </a:p>
          <a:p>
            <a:pPr defTabSz="990752">
              <a:defRPr/>
            </a:pPr>
            <a:r>
              <a:rPr lang="en-GB" dirty="0"/>
              <a:t>9. Quinolone antibacterials, decreased from 0.036 in 2014 to 0.030 in 2018, p-value is statistically significant at 0.022</a:t>
            </a:r>
          </a:p>
          <a:p>
            <a:pPr defTabSz="990752">
              <a:defRPr/>
            </a:pPr>
            <a:r>
              <a:rPr lang="en-GB" dirty="0"/>
              <a:t>10. Anti-Clostridioides difficile agents, remained stable at &lt;0.001, p-value is not statistically significant at 0.037</a:t>
            </a:r>
          </a:p>
          <a:p>
            <a:pPr defTabSz="990752">
              <a:defRPr/>
            </a:pPr>
            <a:r>
              <a:rPr lang="en-GB" dirty="0"/>
              <a:t>11. Oral metronidazole, decreasing trend from 0.034 to 0.026, but p-value is not statistically significant at &lt;0.001</a:t>
            </a:r>
          </a:p>
          <a:p>
            <a:pPr defTabSz="990752">
              <a:defRPr/>
            </a:pPr>
            <a:r>
              <a:rPr lang="en-GB" dirty="0"/>
              <a:t>12. Other antibacterials (full list in chapter annex), increasing trend from 0.116 to 0.195, p-value is statistically significant at 0.003</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421354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antibiotic consumption in items in general practices by age group (0 to 4, 5 to 14, 15 to 64, 65 to 74 and over 75) from 2016 to 2019. </a:t>
            </a:r>
          </a:p>
          <a:p>
            <a:r>
              <a:rPr lang="en-GB" dirty="0"/>
              <a:t>Reduction in consumption was observed in all age group (in stacked columns)</a:t>
            </a:r>
          </a:p>
          <a:p>
            <a:r>
              <a:rPr lang="en-GB" dirty="0"/>
              <a:t>1. Zero to four; 0.709 to 0.570</a:t>
            </a:r>
          </a:p>
          <a:p>
            <a:r>
              <a:rPr lang="en-GB" dirty="0"/>
              <a:t>2. Five to 14; 0.343 to 0.284</a:t>
            </a:r>
          </a:p>
          <a:p>
            <a:r>
              <a:rPr lang="en-GB" dirty="0"/>
              <a:t>3. 15 to 64; 0.489 to 0.440</a:t>
            </a:r>
          </a:p>
          <a:p>
            <a:r>
              <a:rPr lang="en-GB" dirty="0"/>
              <a:t>4. 65 to 74; 0.903 to 0.827</a:t>
            </a:r>
          </a:p>
          <a:p>
            <a:r>
              <a:rPr lang="en-GB" dirty="0"/>
              <a:t>5. Over 75 0.971 to 0.908</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211866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Antibiotic consumption by settings</a:t>
            </a:r>
          </a:p>
          <a:p>
            <a:endParaRPr lang="en-GB" dirty="0"/>
          </a:p>
          <a:p>
            <a:r>
              <a:rPr lang="en-GB" dirty="0"/>
              <a:t>Antibiotic consumption by settings: general practice, hospital inpatient, hospital outpatient, dentist and other community, from 2015 to 2019. </a:t>
            </a:r>
          </a:p>
          <a:p>
            <a:r>
              <a:rPr lang="en-GB" dirty="0"/>
              <a:t>In 2019, the majority of antibiotics were prescribed in the GP setting (71.4%; 12.8 DID), followed by hospital inpatients (13.3%; 2.4 DID), hospital outpatients (7.7%; 1.4 DID) other community settings (4.1%; 0.737 DID) and dental practice (3.4%; 0.611 DID).</a:t>
            </a:r>
          </a:p>
          <a:p>
            <a:r>
              <a:rPr lang="en-GB" dirty="0"/>
              <a:t>In the last five years, the overall antibiotic consumption has decreased by 7.5 %. Decreasing trends were observed for the GP setting ( from 14.7 to12.8 DID) and dentist (0.759 to 0.611 ). An 8.8% increase was observed for combined hospital settings both  hospital inpatients and hospital outpatients.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394109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out-of-hours setting prescribed the most antimicrobial items in the other community at 0.054 items per 1,000 inhabitants per day in 2019. This is followed by walk-in centres (0.015 items per 1,000 inhabitants per day) and the other settings (0.020 items per 1,000 inhabitants per day) in 2019. Low levels (&lt;0.001 items per 1,000 inhabitants per day) of antimicrobial items were prescribed in nursing homes, public health service, hospice and custody settings.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87179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Dental antibiotic consumption, measured in DDDs and items (per 1,000 inhabitants per day) from 2015 to 2019:</a:t>
            </a:r>
          </a:p>
          <a:p>
            <a:r>
              <a:rPr lang="en-GB" dirty="0"/>
              <a:t>1. Amoxicillin has decreased in both items and DDDs; 0.112 to 0.085 in items and 0.567 to 0.460 in DDDs</a:t>
            </a:r>
          </a:p>
          <a:p>
            <a:r>
              <a:rPr lang="en-GB" dirty="0"/>
              <a:t>2. Co-amoxiclav remained broadly stable; 0.001 in items and decrease slightly in DDDs from 0.003 to 0.002</a:t>
            </a:r>
          </a:p>
          <a:p>
            <a:r>
              <a:rPr lang="en-GB" dirty="0"/>
              <a:t>3. Clarithromycin in items remained stable at &lt;0.001 and increased slightly in DDDs from 0.003 to 0.004</a:t>
            </a:r>
          </a:p>
          <a:p>
            <a:r>
              <a:rPr lang="en-GB" dirty="0"/>
              <a:t>4. Clindamycin in items remained stable at 0.001 and broadly stable at 0.002 DDDs in 2019</a:t>
            </a:r>
          </a:p>
          <a:p>
            <a:r>
              <a:rPr lang="en-GB" dirty="0"/>
              <a:t>5. Erythromycin in items and DDDs have both reduced; items: 0.007 to 0.004 and DDDs: 0.048 to 0.031</a:t>
            </a:r>
          </a:p>
          <a:p>
            <a:r>
              <a:rPr lang="en-GB" dirty="0"/>
              <a:t>6. Metronidazole in items and DDDs have both reduced; items: 0.049 to 0.037 and DDDs: 0.124 to 0.106</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752215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Acute small Trusts consumption decreased slightly with 4543 DDDs per 1,000 admissions.</a:t>
            </a:r>
          </a:p>
          <a:p>
            <a:r>
              <a:rPr lang="en-GB" dirty="0"/>
              <a:t>Acute medium Trusts consumption increased slightly from 4640 in 2015 to 4902 in 2019 DDDs per 1,000 admissions.</a:t>
            </a:r>
          </a:p>
          <a:p>
            <a:r>
              <a:rPr lang="en-GB" dirty="0"/>
              <a:t>Acute large Trusts consumption increased slightly from 4281 to 4387 DDDs per 1,000 admissions.</a:t>
            </a:r>
          </a:p>
          <a:p>
            <a:r>
              <a:rPr lang="en-GB" dirty="0"/>
              <a:t>Consumption in acute multiservice Trusts has an increasing trend from 5928 to 6183 DDDs per 1,000 admissions.</a:t>
            </a:r>
          </a:p>
          <a:p>
            <a:r>
              <a:rPr lang="en-GB" dirty="0"/>
              <a:t>Acute specialist Trusts consumption has increased from 4954 to 5195 DDDs per 1,000 admissions. </a:t>
            </a:r>
          </a:p>
          <a:p>
            <a:r>
              <a:rPr lang="en-GB" dirty="0"/>
              <a:t>Acute teaching Trusts consumption has increased from 4672 to 4851 DDDs per 1,000 admissions.</a:t>
            </a:r>
          </a:p>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1864928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Antibiotic consumption in Trusts by antibiotic groups from 2015 to 2019, with trend and p-values for trend.</a:t>
            </a:r>
          </a:p>
          <a:p>
            <a:r>
              <a:rPr lang="en-GB" dirty="0"/>
              <a:t>1. Penicillins (excluding inhibitors), decreasing trend from 1144.7 to 1125.5, p-value is not statistically significant at 0.333 </a:t>
            </a:r>
          </a:p>
          <a:p>
            <a:r>
              <a:rPr lang="en-GB" dirty="0"/>
              <a:t>2. Penicillins (inhibitor combinations only), increasing trend from 802.5 to 842.4, p-value is not statistically significant at 0.140</a:t>
            </a:r>
          </a:p>
          <a:p>
            <a:r>
              <a:rPr lang="en-GB" dirty="0"/>
              <a:t>3. First and second-generation cephalosporins, decreasing trend from 97.5 to 95.0, p-value is not statistically significant at 0.923</a:t>
            </a:r>
          </a:p>
          <a:p>
            <a:r>
              <a:rPr lang="en-GB" dirty="0"/>
              <a:t>4. Third, fourth and fifth-generation cephalosporins, decreasing trend in 2018 from 100.3 to 97.3 in 2019 , p-value is statistically significant at 0.030</a:t>
            </a:r>
          </a:p>
          <a:p>
            <a:r>
              <a:rPr lang="en-GB" dirty="0"/>
              <a:t>5. Carbapenems, decreasing trend from 76.3 to 64.6, p-value is statistically significant at 0.007</a:t>
            </a:r>
          </a:p>
          <a:p>
            <a:r>
              <a:rPr lang="en-GB" dirty="0"/>
              <a:t>6. Tetracyclines, increasing trend from 528.1 to 714.1, p-value is statistically significant at 0.009</a:t>
            </a:r>
          </a:p>
          <a:p>
            <a:r>
              <a:rPr lang="en-GB" dirty="0"/>
              <a:t>7. Macrolides, lincosamides and streptogramins, decreasing trend from 681.4 to 583.0, p-value is statistically significant at 0.035</a:t>
            </a:r>
          </a:p>
          <a:p>
            <a:r>
              <a:rPr lang="en-GB" dirty="0"/>
              <a:t>8. Sulfonamides and trimethoprim, decreasing trend from 290.0 to 245.5, p-value is statistically significant at 0.009</a:t>
            </a:r>
          </a:p>
          <a:p>
            <a:r>
              <a:rPr lang="en-GB" dirty="0"/>
              <a:t>9. Quinolone antibacterials, increasing trend from 259.9 to 304.5, p-value is statistically significant at 0.011</a:t>
            </a:r>
          </a:p>
          <a:p>
            <a:r>
              <a:rPr lang="en-GB" dirty="0"/>
              <a:t>10. Anti-Clostridioides difficile agents (includes oral vancomycin and fidaxomicin), increasing trend from 4.3 to 4.4, p-value is not statistically significant at 0.422</a:t>
            </a:r>
          </a:p>
          <a:p>
            <a:r>
              <a:rPr lang="en-GB" dirty="0"/>
              <a:t>11. Oral metronidazole, decreasing trend from 131.5 to 113.8, p-value is statistically significant at 0.003</a:t>
            </a:r>
          </a:p>
          <a:p>
            <a:r>
              <a:rPr lang="en-GB" dirty="0"/>
              <a:t>12. Other antibacterials (ATC 3rd level pharmacological subgroup ‘J01X’) include: glycopeptide antibacterials, polymyxin, steroid antibacterials, imidazole derivatives, nitrofuran derivatives, other antibacterials (full list in chapter annex), increasing trend from 323.4 to 392.4, p-value is statistically significant at 0.004</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1778944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Colistin consumption has increased from 15.8 to 25.2 DDDs per 1,000 admissions. The inhaled route (13.7 DDDs per 1,000 admissions) was used more than the parenteral route (11.5 DDDs per 1,000 admissions) in 2019.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426889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Colistin was consumed the most in specialist Trusts, which has increased from 66.8 to 208.4 DDDs per 1,000 admissions. The consumption of colistin has increased in teaching and medium Trusts, whereas decreases in usage was observed in multiservice, large and small acute trusts types.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81141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Meropenem was the highest consumed carbapenem, although a small decrease in usage was observed (from 63.9 to 53.9 DDDs per 1,000 admissions). Ertapenem usage has also decreased (from 12.0 to 10.4 DDDs per 1,000 admissions). Imipenem/</a:t>
            </a:r>
            <a:r>
              <a:rPr lang="en-GB" dirty="0" err="1"/>
              <a:t>cilastin</a:t>
            </a:r>
            <a:r>
              <a:rPr lang="en-GB" dirty="0"/>
              <a:t> is used in low levels (0.4 DDDs per 1,000 admissions in 2019).</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171530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carbapenem consumption has decreased from 76.3 to 64.6 DDDs per 1,000 admissions. By Trust type, carbapenems were used the most in specialist Trusts and it has decreased from 145.1 to 155.5 DDDs per 1,000 admissions. Consumption in other Trust types have all decreased, with the exception of multiservice Trusts.</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3300593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Piperacillin/tazobactam usage by acute trust type: small, medium, large, multiservice, specialist and teaching. </a:t>
            </a:r>
          </a:p>
          <a:p>
            <a:pPr defTabSz="990752">
              <a:defRPr/>
            </a:pPr>
            <a:endParaRPr lang="en-GB" dirty="0"/>
          </a:p>
          <a:p>
            <a:pPr defTabSz="990752">
              <a:defRPr/>
            </a:pPr>
            <a:r>
              <a:rPr lang="en-GB" dirty="0"/>
              <a:t>Usage has increased slightly in acute large, medium, small and acute teaching in 2019. The highest consumption was in acute multiservice in 2019, with 193.0 DDDs per 1,000 admissions.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3314839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Consumption of quinolone antibacterials and cephalosporins including  levofloxacin, ceftazidime/avibactam and ceftolozane/tazobactam have all increased from 2018 to 2019. However ciprofloxacin, cefuroxime, cefotaxime, ceftazidime and  ceftriaxone have all decreased in 2019.</a:t>
            </a:r>
          </a:p>
          <a:p>
            <a:r>
              <a:rPr lang="en-GB" dirty="0"/>
              <a:t> </a:t>
            </a:r>
          </a:p>
          <a:p>
            <a:r>
              <a:rPr lang="en-GB" dirty="0"/>
              <a:t>Ciprofloxacin was consumed the most in 2019 (184.7 DDDs per 1,000 admissions), followed by levofloxacin (75.6 DDDs per 1,000 admissions). Ceftazidime/avibactam (0.5 DDDs per 1,000 admissions) and ceftolozane/tazobactam (0.5 DDDs per 1,000 admissions) were used in low volumes.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346785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Total antibiotic consumption by antibiotic groups from 2015 to 2019, with trend and p-values for trend.</a:t>
            </a:r>
          </a:p>
          <a:p>
            <a:r>
              <a:rPr lang="en-GB" dirty="0"/>
              <a:t>1. Penicillins (excluding inhibitors), decreasing trend from 6.161 to 5.653, p-value is statistically significant at 0.018</a:t>
            </a:r>
          </a:p>
          <a:p>
            <a:r>
              <a:rPr lang="en-GB" dirty="0"/>
              <a:t>2. Penicillins (inhibitor combinations only), decreasing trend from 1.208 to 1.106, p-value is statistically significant at 0.078</a:t>
            </a:r>
          </a:p>
          <a:p>
            <a:r>
              <a:rPr lang="en-GB" dirty="0"/>
              <a:t>3. First and second-generation cephalosporins, decreasing trend from 0.301 to 0.238, p-value is statistically significant at 0.012</a:t>
            </a:r>
          </a:p>
          <a:p>
            <a:r>
              <a:rPr lang="en-GB" dirty="0"/>
              <a:t>4. Third, fourth and fifth-generation cephalosporins, increasing trend from 0.057 to 0.078, p-value is statistically significant at 0.015</a:t>
            </a:r>
          </a:p>
          <a:p>
            <a:r>
              <a:rPr lang="en-GB" dirty="0"/>
              <a:t>5. Carbapenems, decreasing trend from 0.058 to 0.052, p-value is not statistically significant at 0.012</a:t>
            </a:r>
          </a:p>
          <a:p>
            <a:r>
              <a:rPr lang="en-GB" dirty="0"/>
              <a:t>6. Tetracyclines, decreasing trend from 4.828 to 4.730, p-value is not statistically significant at 0.260</a:t>
            </a:r>
          </a:p>
          <a:p>
            <a:r>
              <a:rPr lang="en-GB" dirty="0"/>
              <a:t>7. Macrolides, lincosamides and streptogramins, decreasing trend from 3.230 to 2.730, p-value is statistically significant at 0.006</a:t>
            </a:r>
          </a:p>
          <a:p>
            <a:r>
              <a:rPr lang="en-GB" dirty="0"/>
              <a:t>8. Sulfonamides and trimethoprim, decreasing trend from 1.357 to 0.777, p-value is statistically significant at 0.002</a:t>
            </a:r>
          </a:p>
          <a:p>
            <a:r>
              <a:rPr lang="en-GB" dirty="0"/>
              <a:t>9. Quinolone antibacterials, increased from 0.515 in 2016 to 0.548 in 2018, then decreased to 0.499 in 2019, p-value is not statistically significant at 0.914</a:t>
            </a:r>
          </a:p>
          <a:p>
            <a:r>
              <a:rPr lang="en-GB" dirty="0"/>
              <a:t>10. Anti-Clostridioides difficile agents (includes oral vancomycin and fidaxomicin), remained stabled at 0.004, p-value is not statistically significant at 0.310</a:t>
            </a:r>
          </a:p>
          <a:p>
            <a:r>
              <a:rPr lang="en-GB" dirty="0"/>
              <a:t>11. Oral metronidazole, decreasing trend from 0.359 to 0.298, p-value is statistically significant at 0.002</a:t>
            </a:r>
          </a:p>
          <a:p>
            <a:r>
              <a:rPr lang="en-GB" dirty="0"/>
              <a:t>12. Other antibacterials (ATC 3rd level pharmacological subgroup ‘J01X’) include: glycopeptide antibacterials, polymyxin, steroid antibacterials, imidazole derivatives, nitrofuran derivatives, other antibacterials (full list in chapter annex), increasing trend from 1.156 to 1.603, p-value is statistically significant at 0.002</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3479055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highest consumption by specialist group was Intensive Care Unit (55.8 DDDs per admission in 2019), followed by AE/Non-specific out-patient department (14.5 DDDs per admission in 2019). The lowest consumptions were observed in specialist surgery and paediatrics (2.2 DDDs per admission in 2019).</a:t>
            </a:r>
          </a:p>
        </p:txBody>
      </p:sp>
      <p:sp>
        <p:nvSpPr>
          <p:cNvPr id="4" name="Footer Placeholder 3"/>
          <p:cNvSpPr>
            <a:spLocks noGrp="1"/>
          </p:cNvSpPr>
          <p:nvPr>
            <p:ph type="ftr" sz="quarter" idx="4"/>
          </p:nvPr>
        </p:nvSpPr>
        <p:spPr/>
        <p:txBody>
          <a:bodyPr/>
          <a:lstStyle/>
          <a:p>
            <a:pPr>
              <a:defRPr/>
            </a:pPr>
            <a:r>
              <a:rPr lang="en-US"/>
              <a:t>ESPAUR - AMU</a:t>
            </a:r>
          </a:p>
        </p:txBody>
      </p:sp>
      <p:sp>
        <p:nvSpPr>
          <p:cNvPr id="5" name="Slide Number Placeholder 4"/>
          <p:cNvSpPr>
            <a:spLocks noGrp="1"/>
          </p:cNvSpPr>
          <p:nvPr>
            <p:ph type="sldNum" sz="quarter" idx="5"/>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2657734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piperacillin/tazobactam, the highest prescribing occurred in ICU (6.0%). The highest carbapenems prescribing also occurred in ICU (5.0%), whereas the highest colistin prescribing was in paediatrics (2.8%).</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116046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1. Penicillins (excluding inhibitors) was prescribed the most in the GP setting (3.939 DID)</a:t>
            </a:r>
          </a:p>
          <a:p>
            <a:r>
              <a:rPr lang="en-GB" baseline="0" dirty="0"/>
              <a:t>2. Penicillins (inhibitor combinations only) was prescribed the most in hospital inpatients (0.472 DID)</a:t>
            </a:r>
          </a:p>
          <a:p>
            <a:r>
              <a:rPr lang="en-GB" baseline="0" dirty="0"/>
              <a:t>3. First and second-generation cephalosporins was prescribed the most in the GP setting (0.153 DID)</a:t>
            </a:r>
          </a:p>
          <a:p>
            <a:r>
              <a:rPr lang="en-GB" baseline="0" dirty="0"/>
              <a:t>4. Third, fourth and fifth-generation cephalosporins was prescribed the most in hospital inpatients (0.064 DID)</a:t>
            </a:r>
          </a:p>
          <a:p>
            <a:r>
              <a:rPr lang="en-GB" baseline="0" dirty="0"/>
              <a:t>5. Carbapenems was prescribed the most in hospital inpatients (0.045 DID)</a:t>
            </a:r>
          </a:p>
          <a:p>
            <a:r>
              <a:rPr lang="en-GB" baseline="0" dirty="0"/>
              <a:t>6. Tetracyclines was prescribed the most in the GP setting (4.062 DID)</a:t>
            </a:r>
          </a:p>
          <a:p>
            <a:r>
              <a:rPr lang="en-GB" baseline="0" dirty="0"/>
              <a:t>7. Macrolides, lincosamides and streptogramins was prescribed the most in the GP setting (2.111 DID)</a:t>
            </a:r>
          </a:p>
          <a:p>
            <a:r>
              <a:rPr lang="en-GB" baseline="0" dirty="0"/>
              <a:t>8. Sulfonamides and trimethoprim was prescribed the most in the GP setting (0.558 DID)</a:t>
            </a:r>
          </a:p>
          <a:p>
            <a:r>
              <a:rPr lang="en-GB" baseline="0" dirty="0"/>
              <a:t>9. Quinolone antibacterials was prescribed the most in GP setting  (0.257 DID)</a:t>
            </a:r>
          </a:p>
          <a:p>
            <a:r>
              <a:rPr lang="en-GB" baseline="0" dirty="0"/>
              <a:t>10. Anti-Clostridioides difficile agents (includes oral vancomycin and fidaxomicin), was prescribed the most in hospital inpatients (0.002 DID)</a:t>
            </a:r>
          </a:p>
          <a:p>
            <a:r>
              <a:rPr lang="en-GB" baseline="0" dirty="0"/>
              <a:t>11. Oral metronidazole was prescribed the most in dental practices (0.106 DID)</a:t>
            </a:r>
          </a:p>
          <a:p>
            <a:r>
              <a:rPr lang="en-GB" baseline="0" dirty="0"/>
              <a:t>12. Other antibacterials (ATC 3rd level pharmacological subgroup ‘J01X’) include: glycopeptide antibacterials, polymyxin, steroid antibacterials, imidazole derivatives, nitrofuran derivatives, other antibacterials (full list in chapter annex), was prescribed the most in the GP settings (1.216 DID)</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180769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Penicillins consumption have decreased from 7.369 to 6.759 DID during the last 5 years. Amoxicillin was the most commonly used penicillin and has decreased from 3.507 to 2.976 DID. This was followed by flucloxacillin, which have also decreased (1.814 to 1.795 DID). </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111222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Cephalosporins consumption have decreased from 0.358 to 0.316 DID during the last 5 years. The most commonly used cephalosporin was cefalexin and has decreased from 0.239 to 0.185 DID. The second most commonly prescribed cephalosporin was ceftriaxone, which has increased from 0.030 to 0.045 DID.</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242485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Tetracyclines consumption have decreased from 4.828 to 4.730 DID during the last 5 years. The most commonly used tetracycline was doxycycline, which has increased from 2.202 to 2.568 DID. The second most commonly prescribed tetracycline was lymecycline, which slightly increased from 1.673 in 2018 to 1.682 in 2019.</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227670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Quinolones consumption have decreased from 0.519 to 0.499 DID during the last 5 years. The most commonly used quinolone was ciprofloxacin, which has decreased from 0.422 to 0.369 DID. The second most commonly prescribed quinolone was levofloxacin, which has increased from 0.042 to 0.077.</a:t>
            </a:r>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70074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Marcolides</a:t>
            </a:r>
            <a:r>
              <a:rPr lang="en-GB" dirty="0"/>
              <a:t> consumption have decreased from 3.230 to 2.730 DID during the last 5 years. The most commonly used </a:t>
            </a:r>
            <a:r>
              <a:rPr lang="en-GB" dirty="0" err="1"/>
              <a:t>marcolide</a:t>
            </a:r>
            <a:r>
              <a:rPr lang="en-GB" dirty="0"/>
              <a:t> was clarithromycin, which has decreased from 1.841 to 1.642 DID. The second most commonly prescribed </a:t>
            </a:r>
            <a:r>
              <a:rPr lang="en-GB" dirty="0" err="1"/>
              <a:t>marcolide</a:t>
            </a:r>
            <a:r>
              <a:rPr lang="en-GB" dirty="0"/>
              <a:t> was erythromycin, which has decreased from 0.842 to 0.444.</a:t>
            </a:r>
          </a:p>
        </p:txBody>
      </p:sp>
      <p:sp>
        <p:nvSpPr>
          <p:cNvPr id="4" name="Footer Placeholder 3"/>
          <p:cNvSpPr>
            <a:spLocks noGrp="1"/>
          </p:cNvSpPr>
          <p:nvPr>
            <p:ph type="ftr" sz="quarter" idx="10"/>
          </p:nvPr>
        </p:nvSpPr>
        <p:spPr/>
        <p:txBody>
          <a:bodyPr/>
          <a:lstStyle/>
          <a:p>
            <a:pPr>
              <a:defRPr/>
            </a:pPr>
            <a:r>
              <a:rPr lang="en-US"/>
              <a:t>ESPAUR - AMU</a:t>
            </a:r>
          </a:p>
        </p:txBody>
      </p:sp>
      <p:sp>
        <p:nvSpPr>
          <p:cNvPr id="5" name="Slide Number Placeholder 4"/>
          <p:cNvSpPr>
            <a:spLocks noGrp="1"/>
          </p:cNvSpPr>
          <p:nvPr>
            <p:ph type="sldNum" sz="quarter" idx="11"/>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2518575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fr-FR"/>
              <a:t>ESPAUR 2019-20 – Chapter 4 AMC</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fr-FR"/>
              <a:t>ESPAUR 2019-20 – Chapter 4 AMC</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Antibiotic consumption</a:t>
            </a:r>
          </a:p>
        </p:txBody>
      </p:sp>
      <p:sp>
        <p:nvSpPr>
          <p:cNvPr id="3" name="Subtitle 2"/>
          <p:cNvSpPr>
            <a:spLocks noGrp="1"/>
          </p:cNvSpPr>
          <p:nvPr>
            <p:ph type="subTitle" idx="1"/>
          </p:nvPr>
        </p:nvSpPr>
        <p:spPr>
          <a:xfrm>
            <a:off x="558000" y="5949280"/>
            <a:ext cx="7633648" cy="410344"/>
          </a:xfrm>
        </p:spPr>
        <p:txBody>
          <a:bodyPr>
            <a:normAutofit/>
          </a:bodyPr>
          <a:lstStyle/>
          <a:p>
            <a:r>
              <a:rPr lang="en-GB" dirty="0"/>
              <a:t>ESPAUR Report 2019-20 – Chapter 4 Figure Annex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sulfonamides and trimethoprim by prescriber setting,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Overall sulfonamides and trimethoprim consumption has decreased from 1.357 to 0.777 DID. The GP setting prescribed the most sulphonamides and trimethoprim, and is the main driver (1.085 to 0.558 DID) of the overall observed reduction."/>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59737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nitrofurantoin by prescriber location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Nitrofurantoin consumption has increased from 0.866 to 1.219 DID. Nitrofurantoin was prescribed the most in the GP settings, and is the main driver (0.774 to 1.057 DID) of the overall observed increase."/>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159067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aminoglycosides by prescriber location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Aminoglycosides consumption has increased from 0.119 to 0.127 DID. Aminoglycosides are mainly prescribed in hospital inpatients, which has increased from 0.082 to 0.091 DID. The second most prescribed setting was in hospital outpatients, which has also increased (0.026 to 0.031 DID). Consumption of aminoglycosides has decreased in the GP setting (0.011 to 0.005) and is consumed on low levels in the other community setting (&lt;0.001). "/>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256440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parenteral glycopeptides and daptomycin by prescriber location,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Consumption of parenteral glycopeptides and daptomycin has increased from 0.099 to 0.110 DID. This increase was mainly driven by the increase observed in hospital inpatients, which has increased from 0.083 to 0.096 DID. Hospital outpatients has remained largely stable (0.013 DID in 2019). "/>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410079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parenteral glycopeptides and daptomycin,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Consumption of parenteral glycopeptides and daptomycin has increased from 0.099 to 0.110 DID. Teicoplanin (0.070 to 0.081 DID) was the main driver of the overall increase. Consumption of parenteral vancomycin (0.022 DID in 2019) and daptomycin (0.007 DID in 2019) remained stable."/>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173814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Consumption of colistin in by prescriber location,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Consumption of colistin has increased from 0.037 to 0.040 DID. Colistin was prescribed the most in the GP setting, which has been decreasing (0.025 to 0.020 DID). The second most prescribed location for colistin was in hospital outpatients and it has been increasing since 2015 (0.010 to 0.018). Low levels were prescribed in hospital inpatients (0.002 DID in 2019) and the other community (&lt;0.001)."/>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61437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Total antibiotic consumption in primary care, expressed as items and DDDs per 1000 inhabitants per day, England, 2015-2019</a:t>
            </a:r>
            <a:br>
              <a:rPr lang="en-GB" sz="2000"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Total antibiotic consumption (per 1,000 inhabitants per day) in primary care with items in columns, overlay with DDDs as the line. Consumption measured in both DDDs have decreased over the five-year period; DDD have decreased from 15.903 to 14.137 and whilst items have decreased from 1.912 to 1.650."/>
          <p:cNvPicPr>
            <a:picLocks noGrp="1" noChangeAspect="1"/>
          </p:cNvPicPr>
          <p:nvPr>
            <p:ph idx="1"/>
          </p:nvPr>
        </p:nvPicPr>
        <p:blipFill>
          <a:blip r:embed="rId3"/>
          <a:stretch>
            <a:fillRect/>
          </a:stretch>
        </p:blipFill>
        <p:spPr>
          <a:xfrm>
            <a:off x="917514" y="1736514"/>
            <a:ext cx="7308972" cy="4032448"/>
          </a:xfrm>
          <a:prstGeom prst="rect">
            <a:avLst/>
          </a:prstGeom>
        </p:spPr>
      </p:pic>
    </p:spTree>
    <p:extLst>
      <p:ext uri="{BB962C8B-B14F-4D97-AF65-F5344CB8AC3E}">
        <p14:creationId xmlns:p14="http://schemas.microsoft.com/office/powerpoint/2010/main" val="388184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Antibiotic items in primary care by prescriber group, expressed as items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There has been an overall decrease of antibiotic items prescribed in primary care over the last five-years (from 1.912 to 1.650 DID). This is mainly driven by the items prescribed in the GP settings, which has been decreasing (from 1.649 to 1.413 DID). Antibiotic items are prescribed at low levels in dental practices (0.129 DID in 2019) and other community (0.109 DID in 2019)."/>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103665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Antibiotic items prescribed by GP, expressed as items per 1,000 inhabitants per day, England</a:t>
            </a:r>
            <a:r>
              <a:rPr lang="en-GB" sz="2000"/>
              <a:t>, 2015-2019</a:t>
            </a:r>
            <a:endParaRPr lang="en-GB" sz="2000" dirty="0">
              <a:highlight>
                <a:srgbClr val="FFFF00"/>
              </a:highlight>
            </a:endParaRP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9" name="Content Placeholder 8" descr="Total antibiotic items prescribed by GP by antibiotic groups from 2015 to 2019, with trend and p-values for trend.&#10;1. Penicillins (excluding inhibitors), decreasing trend from 0.731 to 0.613, p-value is statistically significant at 0.002 &#10;2. Penicillins (inhibitor combinations only), decreasing trend from 0.086 to 0.056, p-value is statistically significant at 0.009&#10;3. First and second-generation cephalosporins, decreasing trend from 0.049 to 0.035, p-value is statistically significant at 0.005&#10;4. Third, fourth and fifth-generation cephalosporins, remained stable at &lt;0.001, p-value is not statistically significant at &lt;0.001&#10;5. Carbapenems, remained stable at &lt;0.001, p-value is not statistically significant at &lt;0.001&#10;6. Tetracyclines, decreasing trend from 0.210 in 2015 to 0.212 in 2019, p-value is not statistically significant at 0.788&#10;7. Macrolides, lincosamides and streptogramins, decreasing trend from 0.209 to 0.165, p-value is statistically significant at &lt;0.001&#10;8. Sulfonamides and trimethoprim, decreasing trend from 0.181 to 0.084 p-value is statistically significant at 0.002&#10;9. Quinolone antibacterials, decreased from 0.036 in 2014 to 0.030 in 2018, p-value is statistically significant at 0.022&#10;10. Anti-Clostridioides difficile agents, remained stable at &lt;0.001, p-value is not statistically significant at 0.037&#10;11. Oral metronidazole, decreasing trend from 0.034 to 0.026, but p-value is not statistically significant at &lt;0.001&#10;12. Other antibacterials (full list in chapter annex), increasing trend from 0.116 to 0.195, p-value is statistically significant at 0.003"/>
          <p:cNvPicPr>
            <a:picLocks noGrp="1" noChangeAspect="1"/>
          </p:cNvPicPr>
          <p:nvPr>
            <p:ph idx="1"/>
          </p:nvPr>
        </p:nvPicPr>
        <p:blipFill>
          <a:blip r:embed="rId3"/>
          <a:stretch>
            <a:fillRect/>
          </a:stretch>
        </p:blipFill>
        <p:spPr>
          <a:xfrm>
            <a:off x="467544" y="1254213"/>
            <a:ext cx="7704856" cy="4767075"/>
          </a:xfrm>
          <a:prstGeom prst="rect">
            <a:avLst/>
          </a:prstGeom>
        </p:spPr>
      </p:pic>
    </p:spTree>
    <p:extLst>
      <p:ext uri="{BB962C8B-B14F-4D97-AF65-F5344CB8AC3E}">
        <p14:creationId xmlns:p14="http://schemas.microsoft.com/office/powerpoint/2010/main" val="404194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Total consumption in items in general practices by age group, expressed as items per 1,000 inhabitants per day, England, 2016-2019</a:t>
            </a:r>
            <a:br>
              <a:rPr lang="en-GB" sz="2000"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8" name="Picture 7">
            <a:extLst>
              <a:ext uri="{FF2B5EF4-FFF2-40B4-BE49-F238E27FC236}">
                <a16:creationId xmlns:a16="http://schemas.microsoft.com/office/drawing/2014/main" id="{2B4A4C77-6872-46C1-947E-93A9723C0F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028000" cy="4680520"/>
          </a:xfrm>
          <a:prstGeom prst="rect">
            <a:avLst/>
          </a:prstGeom>
          <a:noFill/>
          <a:ln>
            <a:noFill/>
          </a:ln>
        </p:spPr>
      </p:pic>
    </p:spTree>
    <p:extLst>
      <p:ext uri="{BB962C8B-B14F-4D97-AF65-F5344CB8AC3E}">
        <p14:creationId xmlns:p14="http://schemas.microsoft.com/office/powerpoint/2010/main" val="103111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Total antibiotic consumption by prescriber setting,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dirty="0"/>
              <a:t>ESPAUR 2019-20 – Chapter 4 AMC</a:t>
            </a:r>
          </a:p>
        </p:txBody>
      </p:sp>
      <p:pic>
        <p:nvPicPr>
          <p:cNvPr id="8" name="Picture 7">
            <a:extLst>
              <a:ext uri="{FF2B5EF4-FFF2-40B4-BE49-F238E27FC236}">
                <a16:creationId xmlns:a16="http://schemas.microsoft.com/office/drawing/2014/main" id="{CA098450-93D3-484D-BBD4-FFD7905CC5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76864" cy="4320480"/>
          </a:xfrm>
          <a:prstGeom prst="rect">
            <a:avLst/>
          </a:prstGeom>
          <a:noFill/>
          <a:ln>
            <a:noFill/>
          </a:ln>
        </p:spPr>
      </p:pic>
    </p:spTree>
    <p:extLst>
      <p:ext uri="{BB962C8B-B14F-4D97-AF65-F5344CB8AC3E}">
        <p14:creationId xmlns:p14="http://schemas.microsoft.com/office/powerpoint/2010/main" val="395415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Other community antimicrobial consumption, expressed as items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7" name="Content Placeholder 6" descr="The out-of-hours setting prescribed the most antimicrobial items in the other community at 0.054 items per 1,000 inhabitants per day in 2019. This is followed by walk-in centres (0.015 items per 1,000 inhabitants per day) and the other settings (0.020 items per 1,000 inhabitants per day) in 2019. Low levels (&lt;0.001 items per 1,000 inhabitants per day) of antimicrobial items were prescribed in nursing homes, public health service, hospice and custody settings. "/>
          <p:cNvPicPr>
            <a:picLocks noGrp="1" noChangeAspect="1"/>
          </p:cNvPicPr>
          <p:nvPr>
            <p:ph idx="1"/>
          </p:nvPr>
        </p:nvPicPr>
        <p:blipFill>
          <a:blip r:embed="rId3"/>
          <a:stretch>
            <a:fillRect/>
          </a:stretch>
        </p:blipFill>
        <p:spPr>
          <a:xfrm>
            <a:off x="670222" y="2054646"/>
            <a:ext cx="7803556" cy="3456732"/>
          </a:xfrm>
          <a:prstGeom prst="rect">
            <a:avLst/>
          </a:prstGeom>
        </p:spPr>
      </p:pic>
    </p:spTree>
    <p:extLst>
      <p:ext uri="{BB962C8B-B14F-4D97-AF65-F5344CB8AC3E}">
        <p14:creationId xmlns:p14="http://schemas.microsoft.com/office/powerpoint/2010/main" val="207280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Autofit/>
          </a:bodyPr>
          <a:lstStyle/>
          <a:p>
            <a:r>
              <a:rPr lang="en-GB" sz="2000"/>
              <a:t>Dental antibiotic consumption for the most commonly used antibiotic, expressed as DDDs and items per 1,000 inhabitants per day, 2015-2019 </a:t>
            </a:r>
            <a:endParaRPr lang="en-GB" sz="2000" dirty="0"/>
          </a:p>
        </p:txBody>
      </p:sp>
      <p:sp>
        <p:nvSpPr>
          <p:cNvPr id="4" name="Slide Number Placeholder 3"/>
          <p:cNvSpPr>
            <a:spLocks noGrp="1"/>
          </p:cNvSpPr>
          <p:nvPr>
            <p:ph type="sldNum" sz="quarter" idx="10"/>
          </p:nvPr>
        </p:nvSpPr>
        <p:spPr>
          <a:xfrm>
            <a:off x="0" y="6308725"/>
            <a:ext cx="9144000" cy="549275"/>
          </a:xfrm>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a:xfrm>
            <a:off x="900113" y="6308725"/>
            <a:ext cx="8064375" cy="549275"/>
          </a:xfrm>
        </p:spPr>
        <p:txBody>
          <a:bodyPr/>
          <a:lstStyle/>
          <a:p>
            <a:pPr>
              <a:defRPr/>
            </a:pPr>
            <a:r>
              <a:rPr lang="fr-FR"/>
              <a:t>ESPAUR 2019-20 – Chapter 4 AMC</a:t>
            </a:r>
            <a:endParaRPr lang="en-US" dirty="0"/>
          </a:p>
        </p:txBody>
      </p:sp>
      <p:pic>
        <p:nvPicPr>
          <p:cNvPr id="7" name="Content Placeholder 6" descr="Dental antibiotic consumption, measured in DDDs and items (per 1,000 inhabitants per day) from 2015 to 2019:&#10;1. Amoxicillin has decreased in both items and DDDs; 0.112 to 0.085 in items and 0.567 to 0.460 in DDDs&#10;2. Co-amoxiclav remained broadly stable; 0.001 in items and decrease slightly in DDDs from 0.003 to 0.002&#10;3. Clarithromycin in items remained stable at &lt;0.001 and increased slightly in DDDs from 0.003 to 0.004&#10;4. Clindamycin in items remained stable at 0.001 and broadly stable at 0.002 DDDs in 2019&#10;5. Erythromycin in items and DDDs have both reduced; items: 0.007 to 0.004 and DDDs: 0.048 to 0.031&#10;6. Metronidazole in items and DDDs have both reduced; items: 0.049 to 0.037 and DDDs: 0.124 to 0.106">
            <a:extLst>
              <a:ext uri="{FF2B5EF4-FFF2-40B4-BE49-F238E27FC236}">
                <a16:creationId xmlns:a16="http://schemas.microsoft.com/office/drawing/2014/main" id="{651A9367-8EBA-4C49-8C1E-EFCFC805F0AA}"/>
              </a:ext>
            </a:extLst>
          </p:cNvPr>
          <p:cNvPicPr>
            <a:picLocks noGrp="1" noChangeAspect="1"/>
          </p:cNvPicPr>
          <p:nvPr>
            <p:ph idx="1"/>
          </p:nvPr>
        </p:nvPicPr>
        <p:blipFill>
          <a:blip r:embed="rId3"/>
          <a:stretch>
            <a:fillRect/>
          </a:stretch>
        </p:blipFill>
        <p:spPr>
          <a:xfrm>
            <a:off x="1039714" y="2059737"/>
            <a:ext cx="7064572" cy="3446550"/>
          </a:xfrm>
          <a:prstGeom prst="rect">
            <a:avLst/>
          </a:prstGeom>
        </p:spPr>
      </p:pic>
    </p:spTree>
    <p:extLst>
      <p:ext uri="{BB962C8B-B14F-4D97-AF65-F5344CB8AC3E}">
        <p14:creationId xmlns:p14="http://schemas.microsoft.com/office/powerpoint/2010/main" val="367954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Antibiotic prescribing in acute Trusts, by Trust type,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Acute small Trusts consumption decreased slightly with 4543 DDDs per 1,000 admissions.&#10;Acute medium Trusts consumption increased slightly from 4640 in 2015 to 4902 in 2019 DDDs per 1,000 admissions.&#10;Acute large Trusts consumption increased slightly from 4281 to 4387 DDDs per 1,000 admissions.&#10;Consumption in acute multiservice Trusts has an increasing trend from 5928 to 6183 DDDs per 1,000 admissions.&#10;Acute specialist Trusts consumption has increased from 4954 to 5195 DDDs per 1,000 admissions. &#10;Acute teaching Trusts consumption has increased from 4672 to 4851 DDDs per 1,000 admissions.&#10;"/>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36542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Antibiotic consumption in Trusts, by antibiotic group,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Antibiotic consumption in Trusts by antibiotic groups from 2015 to 2019, with trend and p-values for trend.&#10;1. Penicillins (excluding inhibitors), decreasing trend from 1144.7 to 1125.5, p-value is not statistically significant at 0.333 &#10;2. Penicillins (inhibitor combinations only), increasing trend from 802.5 to 842.4, p-value is not statistically significant at 0.140&#10;3. First and second-generation cephalosporins, decreasing trend from 97.5 to 95.0, p-value is not statistically significant at 0.923&#10;4. Third, fourth and fifth-generation cephalosporins, decreasing trend in 2018 from 100.3 to 97.3 in 2019 , p-value is statistically significant at 0.030&#10;5. Carbapenems, decreasing trend from 76.3 to 64.6, p-value is statistically significant at 0.007&#10;6. Tetracyclines, increasing trend from 528.1 to 714.1, p-value is statistically significant at 0.009&#10;7. Macrolides, lincosamides and streptogramins, decreasing trend from 681.4 to 583.0, p-value is statistically significant at 0.035&#10;8. Sulfonamides and trimethoprim, decreasing trend from 290.0 to 245.5, p-value is statistically significant at 0.009&#10;9. Quinolone antibacterials, increasing trend from 259.9 to 304.5, p-value is statistically significant at 0.011&#10;10. Anti-Clostridioides difficile agents (includes oral vancomycin and fidaxomicin), increasing trend from 4.3 to 4.4, p-value is not statistically significant at 0.422&#10;11. Oral metronidazole, decreasing trend from 131.5 to 113.8, p-value is statistically significant at 0.003&#10;12. Other antibacterials (ATC 3rd level pharmacological subgroup ‘J01X’) include: glycopeptide antibacterials, polymyxin, steroid antibacterials, imidazole derivatives, nitrofuran derivatives, other antibacterials (full list in chapter annex), increasing trend from 323.4 to 392.4, p-value is statistically significant at 0.004"/>
          <p:cNvPicPr>
            <a:picLocks noGrp="1" noChangeAspect="1"/>
          </p:cNvPicPr>
          <p:nvPr>
            <p:ph idx="1"/>
          </p:nvPr>
        </p:nvPicPr>
        <p:blipFill>
          <a:blip r:embed="rId3"/>
          <a:stretch>
            <a:fillRect/>
          </a:stretch>
        </p:blipFill>
        <p:spPr>
          <a:xfrm>
            <a:off x="467544" y="1268760"/>
            <a:ext cx="7776864" cy="4764119"/>
          </a:xfrm>
          <a:prstGeom prst="rect">
            <a:avLst/>
          </a:prstGeom>
        </p:spPr>
      </p:pic>
    </p:spTree>
    <p:extLst>
      <p:ext uri="{BB962C8B-B14F-4D97-AF65-F5344CB8AC3E}">
        <p14:creationId xmlns:p14="http://schemas.microsoft.com/office/powerpoint/2010/main" val="192713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colistin in secondary care by administration route,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Colistin consumption has increased from 15.8 to 25.2 DDDs per 1,000 admissions. The inhaled route (13.7 DDDs per 1,000 admissions) was used more than the parenteral route (11.5 DDDs per 1,000 admissions) in 2019. "/>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274454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colistin in secondary care by Trust type,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Colistin was consumed the most in specialist Trusts, which has increased from 66.8 to 208.4 DDDs per 1,000 admissions. The consumption of colistin has increased in teaching and medium Trusts, whereas decreases in usage was observed in multiservice, large and small acute trusts types. "/>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1076049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carbapenems in secondary care,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Meropenem was the highest consumed carbapenem, although a small decrease in usage was observed (from 63.9 to 53.9 DDDs per 1,000 admissions). Ertapenem usage has also decreased (from 12.0 to 10.4 DDDs per 1,000 admissions). Imipenem/cilastin is used in low levels (0.4 DDDs per 1,000 admissions in 2019)."/>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211800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carbapenems in secondary care by Trust type,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7" name="Content Placeholder 6" descr="Total carbapenem consumption has decreased from 76.3 to 64.6 DDDs per 1,000 admissions. By Trust type, carbapenems were used the most in specialist Trusts and it has decreased from 145.1 to 155.5 DDDs per 1,000 admissions. Consumption in other Trust types have all decreased, with the exception of multiservice Trusts."/>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248253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piperacillin/tazobactam in secondary care by trust type, expressed as DDDs per 1,000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9" name="Content Placeholder 8" descr="Piperacillin/tazobactam usage by acute trust type: small, medium, large, multiservice, specialist and teaching. &#10;&#10;Usage has increased slightly in acute large, medium, small and acute teaching in 2019. The highest consumption was in acute multiservice in 2019, with 193.0 DDDs per 1,000 admissions. "/>
          <p:cNvPicPr>
            <a:picLocks noGrp="1" noChangeAspect="1"/>
          </p:cNvPicPr>
          <p:nvPr>
            <p:ph idx="1"/>
          </p:nvPr>
        </p:nvPicPr>
        <p:blipFill>
          <a:blip r:embed="rId3"/>
          <a:stretch>
            <a:fillRect/>
          </a:stretch>
        </p:blipFill>
        <p:spPr>
          <a:xfrm>
            <a:off x="347790" y="1556792"/>
            <a:ext cx="7968626" cy="4248472"/>
          </a:xfrm>
          <a:prstGeom prst="rect">
            <a:avLst/>
          </a:prstGeom>
        </p:spPr>
      </p:pic>
    </p:spTree>
    <p:extLst>
      <p:ext uri="{BB962C8B-B14F-4D97-AF65-F5344CB8AC3E}">
        <p14:creationId xmlns:p14="http://schemas.microsoft.com/office/powerpoint/2010/main" val="207549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Quinolone antibacterials and cephalosporins consumption in Trusts, expressed as DDDs per 1,000 admissions, England, 2015-2019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29</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7" name="Content Placeholder 6">
            <a:extLst>
              <a:ext uri="{FF2B5EF4-FFF2-40B4-BE49-F238E27FC236}">
                <a16:creationId xmlns:a16="http://schemas.microsoft.com/office/drawing/2014/main" id="{69402600-B1AA-449B-A6C8-6FBE5C5C9FFA}"/>
              </a:ext>
            </a:extLst>
          </p:cNvPr>
          <p:cNvPicPr>
            <a:picLocks noGrp="1" noChangeAspect="1"/>
          </p:cNvPicPr>
          <p:nvPr>
            <p:ph idx="1"/>
          </p:nvPr>
        </p:nvPicPr>
        <p:blipFill>
          <a:blip r:embed="rId3"/>
          <a:stretch>
            <a:fillRect/>
          </a:stretch>
        </p:blipFill>
        <p:spPr>
          <a:xfrm>
            <a:off x="1192743" y="4869160"/>
            <a:ext cx="5733106" cy="204329"/>
          </a:xfrm>
          <a:prstGeom prst="rect">
            <a:avLst/>
          </a:prstGeom>
        </p:spPr>
      </p:pic>
      <p:pic>
        <p:nvPicPr>
          <p:cNvPr id="8" name="Picture 7" descr="Consumption of quinolone antibacterials and cephalosporins including  levofloxacin, ceftazidime/avibactam and ceftolozane/tazobactam have all increased from 2018 to 2019. However ciprofloxacin, cefuroxime, cefotaxime, ceftazidime and  ceftriaxone have all decreased in 2019.&#10; &#10;Ciprofloxacin was consumed the most in 2019 (184.7 DDDs per 1,000 admissions), followed by levofloxacin (75.6 DDDs per 1,000 admissions). Ceftazidime/avibactam (0.5 DDDs per 1,000 admissions) and ceftolozane/tazobactam (0.5 DDDs per 1,000 admissions) were used in low volumes. ">
            <a:extLst>
              <a:ext uri="{FF2B5EF4-FFF2-40B4-BE49-F238E27FC236}">
                <a16:creationId xmlns:a16="http://schemas.microsoft.com/office/drawing/2014/main" id="{91F61114-98F7-462F-A119-5FA27B022B5B}"/>
              </a:ext>
            </a:extLst>
          </p:cNvPr>
          <p:cNvPicPr>
            <a:picLocks noChangeAspect="1"/>
          </p:cNvPicPr>
          <p:nvPr/>
        </p:nvPicPr>
        <p:blipFill>
          <a:blip r:embed="rId4"/>
          <a:stretch>
            <a:fillRect/>
          </a:stretch>
        </p:blipFill>
        <p:spPr>
          <a:xfrm>
            <a:off x="1189846" y="2259337"/>
            <a:ext cx="6764307" cy="2339325"/>
          </a:xfrm>
          <a:prstGeom prst="rect">
            <a:avLst/>
          </a:prstGeom>
        </p:spPr>
      </p:pic>
    </p:spTree>
    <p:extLst>
      <p:ext uri="{BB962C8B-B14F-4D97-AF65-F5344CB8AC3E}">
        <p14:creationId xmlns:p14="http://schemas.microsoft.com/office/powerpoint/2010/main" val="41811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ble 3.1 Total antibiotic consumption by antibiotic groups, expressed as DDDs per 1,000 inhabitants per day, 2013-2017 "/>
          <p:cNvSpPr>
            <a:spLocks noGrp="1"/>
          </p:cNvSpPr>
          <p:nvPr>
            <p:ph type="title"/>
          </p:nvPr>
        </p:nvSpPr>
        <p:spPr/>
        <p:txBody>
          <a:bodyPr>
            <a:noAutofit/>
          </a:bodyPr>
          <a:lstStyle/>
          <a:p>
            <a:r>
              <a:rPr lang="en-GB" sz="2000" dirty="0"/>
              <a:t>Total antibiotic consumption by antibiotic groups, expressed as DDDs per 1,000 inhabitants per day, England, 2015-2019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sp>
        <p:nvSpPr>
          <p:cNvPr id="7" name="Rectangle 6" descr="Note: p-value for trend from 2013 to 2017; + where trend is statistically significant trend (p&lt;0.05)&#10;"/>
          <p:cNvSpPr/>
          <p:nvPr/>
        </p:nvSpPr>
        <p:spPr>
          <a:xfrm>
            <a:off x="539552" y="6074876"/>
            <a:ext cx="7776864" cy="646331"/>
          </a:xfrm>
          <a:prstGeom prst="rect">
            <a:avLst/>
          </a:prstGeom>
        </p:spPr>
        <p:txBody>
          <a:bodyPr wrap="square">
            <a:spAutoFit/>
          </a:bodyPr>
          <a:lstStyle/>
          <a:p>
            <a:r>
              <a:rPr lang="en-GB" sz="1200" dirty="0"/>
              <a:t>Note: p-value for trend from 2015 to 2019; </a:t>
            </a:r>
            <a:r>
              <a:rPr lang="en-GB" sz="1200" baseline="30000" dirty="0"/>
              <a:t>+ </a:t>
            </a:r>
            <a:r>
              <a:rPr lang="en-GB" sz="1200" dirty="0"/>
              <a:t>where trend is statistically significant trend (p&lt;0.05)</a:t>
            </a:r>
          </a:p>
          <a:p>
            <a:r>
              <a:rPr lang="en-GB" sz="1200" dirty="0"/>
              <a:t> </a:t>
            </a:r>
          </a:p>
          <a:p>
            <a:r>
              <a:rPr lang="en-GB" sz="1200" dirty="0"/>
              <a:t>.</a:t>
            </a:r>
          </a:p>
        </p:txBody>
      </p:sp>
      <p:pic>
        <p:nvPicPr>
          <p:cNvPr id="6" name="Content Placeholder 5" descr="Total antibiotic consumption by antibiotic groups from 2015 to 2019, with trend and p-values for trend.&#10;1. Penicillins (excluding inhibitors), decreasing trend from 6.161 to 5.653, p-value is statistically significant at 0.018&#10;2. Penicillins (inhibitor combinations only), decreasing trend from 1.208 to 1.106, p-value is statistically significant at 0.078&#10;3. First and second-generation cephalosporins, decreasing trend from 0.301 to 0.238, p-value is statistically significant at 0.012&#10;4. Third, fourth and fifth-generation cephalosporins, increasing trend from 0.057 to 0.078, p-value is statistically significant at 0.015&#10;5. Carbapenems, decreasing trend from 0.058 to 0.052, p-value is not statistically significant at 0.012&#10;6. Tetracyclines, decreasing trend from 4.828 to 4.730, p-value is not statistically significant at 0.260&#10;7. Macrolides, lincosamides and streptogramins, decreasing trend from 3.230 to 2.730, p-value is statistically significant at 0.006&#10;8. Sulfonamides and trimethoprim, decreasing trend from 1.357 to 0.777, p-value is statistically significant at 0.002&#10;9. Quinolone antibacterials, increased from 0.515 in 2016 to 0.548 in 2018, then decreased to 0.499 in 2019, p-value is not statistically significant at 0.914&#10;10. Anti-Clostridioides difficile agents (includes oral vancomycin and fidaxomicin), remained stabled at 0.004, p-value is not statistically significant at 0.310&#10;11. Oral metronidazole, decreasing trend from 0.359 to 0.298, p-value is statistically significant at 0.002&#10;12. Other antibacterials (ATC 3rd level pharmacological subgroup ‘J01X’) include: glycopeptide antibacterials, polymyxin, steroid antibacterials, imidazole derivatives, nitrofuran derivatives, other antibacterials (full list in chapter annex), increasing trend from 1.156 to 1.603, p-value is statistically significant at 0.002"/>
          <p:cNvPicPr>
            <a:picLocks noGrp="1" noChangeAspect="1"/>
          </p:cNvPicPr>
          <p:nvPr>
            <p:ph idx="1"/>
          </p:nvPr>
        </p:nvPicPr>
        <p:blipFill>
          <a:blip r:embed="rId3"/>
          <a:stretch>
            <a:fillRect/>
          </a:stretch>
        </p:blipFill>
        <p:spPr>
          <a:xfrm>
            <a:off x="611560" y="1430601"/>
            <a:ext cx="7704856" cy="4540311"/>
          </a:xfrm>
          <a:prstGeom prst="rect">
            <a:avLst/>
          </a:prstGeom>
        </p:spPr>
      </p:pic>
    </p:spTree>
    <p:extLst>
      <p:ext uri="{BB962C8B-B14F-4D97-AF65-F5344CB8AC3E}">
        <p14:creationId xmlns:p14="http://schemas.microsoft.com/office/powerpoint/2010/main" val="159494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Prescribing in secondary care by speciality, expressed as DDDs per admissions,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30</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9" name="Content Placeholder 8" descr="The highest consumption by specialist group was Intensive Care Unit (55.8 DDDs per admission in 2019), followed by AE/Non-specific out-patient department (14.5 DDDs per admission in 2019). The lowest consumptions were observed in specialist surgery and paediatrics (2.2 DDDs per admission in 2019).">
            <a:extLst>
              <a:ext uri="{FF2B5EF4-FFF2-40B4-BE49-F238E27FC236}">
                <a16:creationId xmlns:a16="http://schemas.microsoft.com/office/drawing/2014/main" id="{DE986F82-D2D1-4E09-BD3C-EFEECC4D73F6}"/>
              </a:ext>
            </a:extLst>
          </p:cNvPr>
          <p:cNvPicPr>
            <a:picLocks noGrp="1" noChangeAspect="1"/>
          </p:cNvPicPr>
          <p:nvPr>
            <p:ph idx="1"/>
          </p:nvPr>
        </p:nvPicPr>
        <p:blipFill>
          <a:blip r:embed="rId3"/>
          <a:stretch>
            <a:fillRect/>
          </a:stretch>
        </p:blipFill>
        <p:spPr>
          <a:xfrm>
            <a:off x="1002181" y="2097200"/>
            <a:ext cx="7139638" cy="3371625"/>
          </a:xfrm>
          <a:prstGeom prst="rect">
            <a:avLst/>
          </a:prstGeom>
        </p:spPr>
      </p:pic>
    </p:spTree>
    <p:extLst>
      <p:ext uri="{BB962C8B-B14F-4D97-AF65-F5344CB8AC3E}">
        <p14:creationId xmlns:p14="http://schemas.microsoft.com/office/powerpoint/2010/main" val="161646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a:t>Proportion of all prescribing attributed to piperacillin/tazobactam, carbapenems and colistin in secondary care by speciality, expressed as DDDs per admissions, England, 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Picture 5" descr="For piperacillin/tazobactam, the highest prescribing occurred in ICU (6.0%). The highest carbapenems prescribing also occurred in ICU (5.0%), whereas the highest colistin prescribing was in paediatrics (2.8%).">
            <a:extLst>
              <a:ext uri="{FF2B5EF4-FFF2-40B4-BE49-F238E27FC236}">
                <a16:creationId xmlns:a16="http://schemas.microsoft.com/office/drawing/2014/main" id="{54B246D0-EB89-4ECD-9499-5839616F061A}"/>
              </a:ext>
            </a:extLst>
          </p:cNvPr>
          <p:cNvPicPr>
            <a:picLocks noChangeAspect="1"/>
          </p:cNvPicPr>
          <p:nvPr/>
        </p:nvPicPr>
        <p:blipFill>
          <a:blip r:embed="rId3"/>
          <a:stretch>
            <a:fillRect/>
          </a:stretch>
        </p:blipFill>
        <p:spPr>
          <a:xfrm>
            <a:off x="380799" y="1614150"/>
            <a:ext cx="8382402" cy="3629700"/>
          </a:xfrm>
          <a:prstGeom prst="rect">
            <a:avLst/>
          </a:prstGeom>
        </p:spPr>
      </p:pic>
    </p:spTree>
    <p:extLst>
      <p:ext uri="{BB962C8B-B14F-4D97-AF65-F5344CB8AC3E}">
        <p14:creationId xmlns:p14="http://schemas.microsoft.com/office/powerpoint/2010/main" val="390743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1. Penicillins (excluding inhibitors) was prescribed the most in the GP setting (3.939 DID)&#10;2. Penicillins (inhibitor combinations only) was prescribed the most in hospital inpatients (0.472 DID)&#10;3. First and second-generation cephalosporins was prescribed the most in the GP setting (0.153 DID)&#10;4. Third, fourth and fifth-generation cephalosporins was prescribed the most in hospital inpatients (0.064 DID)&#10;5. Carbapenems was prescribed the most in hospital inpatients (0.045 DID)&#10;6. Tetracyclines was prescribed the most in the GP setting (4.062 DID)&#10;7. Macrolides, lincosamides and streptogramins was prescribed the most in the GP setting (2.111 DID)&#10;8. Sulfonamides and trimethoprim was prescribed the most in the GP setting (0.558 DID)&#10;9. Quinolone antibacterials was prescribed the most in GP setting (0.257 DID)&#10;10. Anti-Clostridioides difficile agents (includes oral vancomycin and fidaxomicin), was prescribed the most in hospital inpatients (0.002 DID)&#10;11. Oral metronidazole was prescribed the most in dental practices (0.106 DID)&#10;12. Other antibacterials (ATC 3rd level pharmacological subgroup ‘J01X’) include: glycopeptide antibacterials, polymyxin, steroid antibacterials, imidazole derivatives, nitrofuran derivatives, other antibacterials (full list in chapter annex), was prescribed the most in the GP settings (1.216 DID)" title="Total antibiotic consumption by antibiotic groups "/>
          <p:cNvSpPr>
            <a:spLocks noGrp="1"/>
          </p:cNvSpPr>
          <p:nvPr>
            <p:ph type="title"/>
          </p:nvPr>
        </p:nvSpPr>
        <p:spPr/>
        <p:txBody>
          <a:bodyPr>
            <a:noAutofit/>
          </a:bodyPr>
          <a:lstStyle/>
          <a:p>
            <a:r>
              <a:rPr lang="en-GB" sz="2000" dirty="0"/>
              <a:t>Total antibiotic consumption by antibiotic groups and prescriber settings, expressed as DDDs per 1,000 inhabitants per day, England, 2019</a:t>
            </a:r>
            <a:br>
              <a:rPr lang="en-GB" sz="2000"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graphicFrame>
        <p:nvGraphicFramePr>
          <p:cNvPr id="6" name="Content Placeholder 5" descr="1. Penicillins (excluding inhibitors) was prescribed the most in the GP setting (3.939 DID)&#10;2. Penicillins (inhibitor combinations only) was prescribed the most in hospital inpatients (0.472 DID)&#10;3. First and second-generation cephalosporins was prescribed the most in the GP setting (0.153 DID)&#10;4. Third, fourth and fifth-generation cephalosporins was prescribed the most in hospital inpatients (0.064 DID)&#10;5. Carbapenems was prescribed the most in hospital inpatients (0.045 DID)&#10;6. Tetracyclines was prescribed the most in the GP setting (4.062 DID)&#10;7. Macrolides, lincosamides and streptogramins was prescribed the most in the GP setting (2.111 DID)&#10;8. Sulfonamides and trimethoprim was prescribed the most in the GP setting (0.558 DID)&#10;9. Quinolone antibacterials was prescribed the most in GP setting  (0.257 DID)&#10;10. Anti-Clostridioides difficile agents (includes oral vancomycin and fidaxomicin), was prescribed the most in hospital inpatients (0.002 DID)&#10;11. Oral metronidazole was prescribed the most in dental practices (0.106 DID)&#10;12. Other antibacterials (ATC 3rd level pharmacological subgroup ‘J01X’) include: glycopeptide antibacterials, polymyxin, steroid antibacterials, imidazole derivatives, nitrofuran derivatives, other antibacterials (full list in chapter annex), was prescribed the most in the GP settings (1.216 DID)"/>
          <p:cNvGraphicFramePr>
            <a:graphicFrameLocks noGrp="1"/>
          </p:cNvGraphicFramePr>
          <p:nvPr>
            <p:ph idx="1"/>
            <p:extLst>
              <p:ext uri="{D42A27DB-BD31-4B8C-83A1-F6EECF244321}">
                <p14:modId xmlns:p14="http://schemas.microsoft.com/office/powerpoint/2010/main" val="1773106106"/>
              </p:ext>
            </p:extLst>
          </p:nvPr>
        </p:nvGraphicFramePr>
        <p:xfrm>
          <a:off x="562703" y="1381191"/>
          <a:ext cx="7753713" cy="4786361"/>
        </p:xfrm>
        <a:graphic>
          <a:graphicData uri="http://schemas.openxmlformats.org/drawingml/2006/table">
            <a:tbl>
              <a:tblPr/>
              <a:tblGrid>
                <a:gridCol w="2331837">
                  <a:extLst>
                    <a:ext uri="{9D8B030D-6E8A-4147-A177-3AD203B41FA5}">
                      <a16:colId xmlns:a16="http://schemas.microsoft.com/office/drawing/2014/main" val="2038039605"/>
                    </a:ext>
                  </a:extLst>
                </a:gridCol>
                <a:gridCol w="801122">
                  <a:extLst>
                    <a:ext uri="{9D8B030D-6E8A-4147-A177-3AD203B41FA5}">
                      <a16:colId xmlns:a16="http://schemas.microsoft.com/office/drawing/2014/main" val="2756069246"/>
                    </a:ext>
                  </a:extLst>
                </a:gridCol>
                <a:gridCol w="844039">
                  <a:extLst>
                    <a:ext uri="{9D8B030D-6E8A-4147-A177-3AD203B41FA5}">
                      <a16:colId xmlns:a16="http://schemas.microsoft.com/office/drawing/2014/main" val="2487821905"/>
                    </a:ext>
                  </a:extLst>
                </a:gridCol>
                <a:gridCol w="958484">
                  <a:extLst>
                    <a:ext uri="{9D8B030D-6E8A-4147-A177-3AD203B41FA5}">
                      <a16:colId xmlns:a16="http://schemas.microsoft.com/office/drawing/2014/main" val="2275409912"/>
                    </a:ext>
                  </a:extLst>
                </a:gridCol>
                <a:gridCol w="758204">
                  <a:extLst>
                    <a:ext uri="{9D8B030D-6E8A-4147-A177-3AD203B41FA5}">
                      <a16:colId xmlns:a16="http://schemas.microsoft.com/office/drawing/2014/main" val="3642108992"/>
                    </a:ext>
                  </a:extLst>
                </a:gridCol>
                <a:gridCol w="1058625">
                  <a:extLst>
                    <a:ext uri="{9D8B030D-6E8A-4147-A177-3AD203B41FA5}">
                      <a16:colId xmlns:a16="http://schemas.microsoft.com/office/drawing/2014/main" val="1633686401"/>
                    </a:ext>
                  </a:extLst>
                </a:gridCol>
                <a:gridCol w="1001402">
                  <a:extLst>
                    <a:ext uri="{9D8B030D-6E8A-4147-A177-3AD203B41FA5}">
                      <a16:colId xmlns:a16="http://schemas.microsoft.com/office/drawing/2014/main" val="2687823247"/>
                    </a:ext>
                  </a:extLst>
                </a:gridCol>
              </a:tblGrid>
              <a:tr h="411899">
                <a:tc>
                  <a:txBody>
                    <a:bodyPr/>
                    <a:lstStyle/>
                    <a:p>
                      <a:pPr algn="l" fontAlgn="t"/>
                      <a:r>
                        <a:rPr lang="en-GB" sz="1100" b="1" i="0" u="none" strike="noStrike">
                          <a:solidFill>
                            <a:srgbClr val="FFFFFF"/>
                          </a:solidFill>
                          <a:effectLst/>
                          <a:latin typeface="Arial" panose="020B0604020202020204" pitchFamily="34" charset="0"/>
                        </a:rPr>
                        <a:t>Antibiotic Group</a:t>
                      </a:r>
                    </a:p>
                  </a:txBody>
                  <a:tcPr marL="5721" marR="5721" marT="5721" marB="41190">
                    <a:lnL>
                      <a:noFill/>
                    </a:lnL>
                    <a:lnR>
                      <a:noFill/>
                    </a:lnR>
                    <a:lnT>
                      <a:noFill/>
                    </a:lnT>
                    <a:lnB>
                      <a:noFill/>
                    </a:lnB>
                    <a:solidFill>
                      <a:srgbClr val="822433"/>
                    </a:solidFill>
                  </a:tcPr>
                </a:tc>
                <a:tc>
                  <a:txBody>
                    <a:bodyPr/>
                    <a:lstStyle/>
                    <a:p>
                      <a:pPr algn="l" fontAlgn="t"/>
                      <a:r>
                        <a:rPr lang="en-GB" sz="1100" b="1" i="0" u="none" strike="noStrike">
                          <a:solidFill>
                            <a:srgbClr val="FFFFFF"/>
                          </a:solidFill>
                          <a:effectLst/>
                          <a:latin typeface="Arial" panose="020B0604020202020204" pitchFamily="34" charset="0"/>
                        </a:rPr>
                        <a:t>General Practice</a:t>
                      </a:r>
                    </a:p>
                  </a:txBody>
                  <a:tcPr marL="5721" marR="5721" marT="5721" marB="41190">
                    <a:lnL>
                      <a:noFill/>
                    </a:lnL>
                    <a:lnR>
                      <a:noFill/>
                    </a:lnR>
                    <a:lnT>
                      <a:noFill/>
                    </a:lnT>
                    <a:lnB>
                      <a:noFill/>
                    </a:lnB>
                    <a:solidFill>
                      <a:srgbClr val="822433"/>
                    </a:solidFill>
                  </a:tcPr>
                </a:tc>
                <a:tc>
                  <a:txBody>
                    <a:bodyPr/>
                    <a:lstStyle/>
                    <a:p>
                      <a:pPr algn="l" fontAlgn="t"/>
                      <a:r>
                        <a:rPr lang="en-GB" sz="1100" b="1" i="0" u="none" strike="noStrike">
                          <a:solidFill>
                            <a:srgbClr val="FFFFFF"/>
                          </a:solidFill>
                          <a:effectLst/>
                          <a:latin typeface="Arial" panose="020B0604020202020204" pitchFamily="34" charset="0"/>
                        </a:rPr>
                        <a:t>Hospital Inpatient</a:t>
                      </a:r>
                    </a:p>
                  </a:txBody>
                  <a:tcPr marL="5721" marR="5721" marT="5721" marB="41190">
                    <a:lnL>
                      <a:noFill/>
                    </a:lnL>
                    <a:lnR>
                      <a:noFill/>
                    </a:lnR>
                    <a:lnT>
                      <a:noFill/>
                    </a:lnT>
                    <a:lnB>
                      <a:noFill/>
                    </a:lnB>
                    <a:solidFill>
                      <a:srgbClr val="822433"/>
                    </a:solidFill>
                  </a:tcPr>
                </a:tc>
                <a:tc>
                  <a:txBody>
                    <a:bodyPr/>
                    <a:lstStyle/>
                    <a:p>
                      <a:pPr algn="l" fontAlgn="t"/>
                      <a:r>
                        <a:rPr lang="en-GB" sz="1100" b="1" i="0" u="none" strike="noStrike">
                          <a:solidFill>
                            <a:srgbClr val="FFFFFF"/>
                          </a:solidFill>
                          <a:effectLst/>
                          <a:latin typeface="Arial" panose="020B0604020202020204" pitchFamily="34" charset="0"/>
                        </a:rPr>
                        <a:t>Hospital Outpatient</a:t>
                      </a:r>
                    </a:p>
                  </a:txBody>
                  <a:tcPr marL="5721" marR="5721" marT="5721" marB="41190">
                    <a:lnL>
                      <a:noFill/>
                    </a:lnL>
                    <a:lnR>
                      <a:noFill/>
                    </a:lnR>
                    <a:lnT>
                      <a:noFill/>
                    </a:lnT>
                    <a:lnB>
                      <a:noFill/>
                    </a:lnB>
                    <a:solidFill>
                      <a:srgbClr val="822433"/>
                    </a:solidFill>
                  </a:tcPr>
                </a:tc>
                <a:tc>
                  <a:txBody>
                    <a:bodyPr/>
                    <a:lstStyle/>
                    <a:p>
                      <a:pPr algn="l" fontAlgn="t"/>
                      <a:r>
                        <a:rPr lang="en-GB" sz="1100" b="1" i="0" u="none" strike="noStrike">
                          <a:solidFill>
                            <a:srgbClr val="FFFFFF"/>
                          </a:solidFill>
                          <a:effectLst/>
                          <a:latin typeface="Arial" panose="020B0604020202020204" pitchFamily="34" charset="0"/>
                        </a:rPr>
                        <a:t>Dentist</a:t>
                      </a:r>
                    </a:p>
                  </a:txBody>
                  <a:tcPr marL="5721" marR="5721" marT="5721" marB="41190">
                    <a:lnL>
                      <a:noFill/>
                    </a:lnL>
                    <a:lnR>
                      <a:noFill/>
                    </a:lnR>
                    <a:lnT>
                      <a:noFill/>
                    </a:lnT>
                    <a:lnB>
                      <a:noFill/>
                    </a:lnB>
                    <a:solidFill>
                      <a:srgbClr val="822433"/>
                    </a:solidFill>
                  </a:tcPr>
                </a:tc>
                <a:tc>
                  <a:txBody>
                    <a:bodyPr/>
                    <a:lstStyle/>
                    <a:p>
                      <a:pPr algn="l" fontAlgn="t"/>
                      <a:r>
                        <a:rPr lang="en-GB" sz="1100" b="1" i="0" u="none" strike="noStrike">
                          <a:solidFill>
                            <a:srgbClr val="FFFFFF"/>
                          </a:solidFill>
                          <a:effectLst/>
                          <a:latin typeface="Arial" panose="020B0604020202020204" pitchFamily="34" charset="0"/>
                        </a:rPr>
                        <a:t>Other Community</a:t>
                      </a:r>
                    </a:p>
                  </a:txBody>
                  <a:tcPr marL="5721" marR="5721" marT="5721" marB="41190">
                    <a:lnL>
                      <a:noFill/>
                    </a:lnL>
                    <a:lnR>
                      <a:noFill/>
                    </a:lnR>
                    <a:lnT>
                      <a:noFill/>
                    </a:lnT>
                    <a:lnB>
                      <a:noFill/>
                    </a:lnB>
                    <a:solidFill>
                      <a:srgbClr val="822433"/>
                    </a:solidFill>
                  </a:tcPr>
                </a:tc>
                <a:tc>
                  <a:txBody>
                    <a:bodyPr/>
                    <a:lstStyle/>
                    <a:p>
                      <a:pPr algn="l" fontAlgn="t"/>
                      <a:r>
                        <a:rPr lang="en-GB" sz="1100" b="1" i="0" u="none" strike="noStrike">
                          <a:solidFill>
                            <a:srgbClr val="FFFFFF"/>
                          </a:solidFill>
                          <a:effectLst/>
                          <a:latin typeface="Arial" panose="020B0604020202020204" pitchFamily="34" charset="0"/>
                        </a:rPr>
                        <a:t>Total</a:t>
                      </a:r>
                    </a:p>
                  </a:txBody>
                  <a:tcPr marL="5721" marR="5721" marT="5721" marB="41190">
                    <a:lnL>
                      <a:noFill/>
                    </a:lnL>
                    <a:lnR>
                      <a:noFill/>
                    </a:lnR>
                    <a:lnT>
                      <a:noFill/>
                    </a:lnT>
                    <a:lnB>
                      <a:noFill/>
                    </a:lnB>
                    <a:solidFill>
                      <a:srgbClr val="822433"/>
                    </a:solidFill>
                  </a:tcPr>
                </a:tc>
                <a:extLst>
                  <a:ext uri="{0D108BD9-81ED-4DB2-BD59-A6C34878D82A}">
                    <a16:rowId xmlns:a16="http://schemas.microsoft.com/office/drawing/2014/main" val="2433669468"/>
                  </a:ext>
                </a:extLst>
              </a:tr>
              <a:tr h="376430">
                <a:tc>
                  <a:txBody>
                    <a:bodyPr/>
                    <a:lstStyle/>
                    <a:p>
                      <a:pPr algn="l" fontAlgn="t"/>
                      <a:r>
                        <a:rPr lang="en-GB" sz="1100" b="0" i="0" u="none" strike="noStrike">
                          <a:solidFill>
                            <a:srgbClr val="000000"/>
                          </a:solidFill>
                          <a:effectLst/>
                          <a:latin typeface="Arial" panose="020B0604020202020204" pitchFamily="34" charset="0"/>
                        </a:rPr>
                        <a:t>Penicillins (excluding inhibitors)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a:noFill/>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3.939</a:t>
                      </a:r>
                    </a:p>
                  </a:txBody>
                  <a:tcPr marL="5721" marR="5721" marT="5721" marB="41190">
                    <a:lnL w="6350" cap="flat" cmpd="sng" algn="ctr">
                      <a:solidFill>
                        <a:srgbClr val="822433"/>
                      </a:solidFill>
                      <a:prstDash val="solid"/>
                      <a:round/>
                      <a:headEnd type="none" w="med" len="med"/>
                      <a:tailEnd type="none" w="med" len="med"/>
                    </a:lnL>
                    <a:lnR>
                      <a:noFill/>
                    </a:lnR>
                    <a:lnT>
                      <a:noFill/>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0.620</a:t>
                      </a:r>
                    </a:p>
                  </a:txBody>
                  <a:tcPr marL="5721" marR="5721" marT="5721" marB="41190">
                    <a:lnL>
                      <a:noFill/>
                    </a:lnL>
                    <a:lnR>
                      <a:noFill/>
                    </a:lnR>
                    <a:lnT>
                      <a:noFill/>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0.276</a:t>
                      </a:r>
                    </a:p>
                  </a:txBody>
                  <a:tcPr marL="5721" marR="5721" marT="5721" marB="41190">
                    <a:lnL>
                      <a:noFill/>
                    </a:lnL>
                    <a:lnR>
                      <a:noFill/>
                    </a:lnR>
                    <a:lnT>
                      <a:noFill/>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0.461</a:t>
                      </a:r>
                    </a:p>
                  </a:txBody>
                  <a:tcPr marL="5721" marR="5721" marT="5721" marB="41190">
                    <a:lnL>
                      <a:noFill/>
                    </a:lnL>
                    <a:lnR>
                      <a:noFill/>
                    </a:lnR>
                    <a:lnT>
                      <a:noFill/>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0.357</a:t>
                      </a:r>
                    </a:p>
                  </a:txBody>
                  <a:tcPr marL="5721" marR="5721" marT="5721" marB="41190">
                    <a:lnL>
                      <a:noFill/>
                    </a:lnL>
                    <a:lnR w="6350" cap="flat" cmpd="sng" algn="ctr">
                      <a:solidFill>
                        <a:srgbClr val="822433"/>
                      </a:solidFill>
                      <a:prstDash val="solid"/>
                      <a:round/>
                      <a:headEnd type="none" w="med" len="med"/>
                      <a:tailEnd type="none" w="med" len="med"/>
                    </a:lnR>
                    <a:lnT>
                      <a:noFill/>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dirty="0">
                          <a:solidFill>
                            <a:srgbClr val="000000"/>
                          </a:solidFill>
                          <a:effectLst/>
                          <a:latin typeface="Arial" panose="020B0604020202020204" pitchFamily="34" charset="0"/>
                        </a:rPr>
                        <a:t>5.653</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a:noFill/>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2438675930"/>
                  </a:ext>
                </a:extLst>
              </a:tr>
              <a:tr h="376430">
                <a:tc>
                  <a:txBody>
                    <a:bodyPr/>
                    <a:lstStyle/>
                    <a:p>
                      <a:pPr algn="l" fontAlgn="t"/>
                      <a:r>
                        <a:rPr lang="en-GB" sz="1100" b="0" i="0" u="none" strike="noStrike">
                          <a:solidFill>
                            <a:srgbClr val="000000"/>
                          </a:solidFill>
                          <a:effectLst/>
                          <a:latin typeface="Arial" panose="020B0604020202020204" pitchFamily="34" charset="0"/>
                        </a:rPr>
                        <a:t>Penicillins (inhibitor combinations only)</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0.392</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0.472</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0.199</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0.002</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0.042</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a:solidFill>
                            <a:srgbClr val="000000"/>
                          </a:solidFill>
                          <a:effectLst/>
                          <a:latin typeface="Arial" panose="020B0604020202020204" pitchFamily="34" charset="0"/>
                        </a:rPr>
                        <a:t>1.106</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4283932530"/>
                  </a:ext>
                </a:extLst>
              </a:tr>
              <a:tr h="376430">
                <a:tc>
                  <a:txBody>
                    <a:bodyPr/>
                    <a:lstStyle/>
                    <a:p>
                      <a:pPr algn="l" fontAlgn="t"/>
                      <a:r>
                        <a:rPr lang="en-GB" sz="1100" b="0" i="0" u="none" strike="noStrike">
                          <a:solidFill>
                            <a:srgbClr val="000000"/>
                          </a:solidFill>
                          <a:effectLst/>
                          <a:latin typeface="Arial" panose="020B0604020202020204" pitchFamily="34" charset="0"/>
                        </a:rPr>
                        <a:t>First and second-generations cephalosporins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0.153</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0.055</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0.021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0.008</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0.238</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4087838254"/>
                  </a:ext>
                </a:extLst>
              </a:tr>
              <a:tr h="376430">
                <a:tc>
                  <a:txBody>
                    <a:bodyPr/>
                    <a:lstStyle/>
                    <a:p>
                      <a:pPr algn="l" fontAlgn="t"/>
                      <a:r>
                        <a:rPr lang="en-GB" sz="1100" b="0" i="0" u="none" strike="noStrike">
                          <a:solidFill>
                            <a:srgbClr val="000000"/>
                          </a:solidFill>
                          <a:effectLst/>
                          <a:latin typeface="Arial" panose="020B0604020202020204" pitchFamily="34" charset="0"/>
                        </a:rPr>
                        <a:t>Third, fourth and fifth-generations cephalosporins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0.001</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0.064</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0.013</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dirty="0">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a:solidFill>
                            <a:srgbClr val="000000"/>
                          </a:solidFill>
                          <a:effectLst/>
                          <a:latin typeface="Arial" panose="020B0604020202020204" pitchFamily="34" charset="0"/>
                        </a:rPr>
                        <a:t>0.078</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2081626393"/>
                  </a:ext>
                </a:extLst>
              </a:tr>
              <a:tr h="211670">
                <a:tc>
                  <a:txBody>
                    <a:bodyPr/>
                    <a:lstStyle/>
                    <a:p>
                      <a:pPr algn="l" fontAlgn="t"/>
                      <a:r>
                        <a:rPr lang="en-GB" sz="1100" b="0" i="0" u="none" strike="noStrike">
                          <a:solidFill>
                            <a:srgbClr val="000000"/>
                          </a:solidFill>
                          <a:effectLst/>
                          <a:latin typeface="Arial" panose="020B0604020202020204" pitchFamily="34" charset="0"/>
                        </a:rPr>
                        <a:t>Carbapenems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0.045</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0.007</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0.052</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4029405145"/>
                  </a:ext>
                </a:extLst>
              </a:tr>
              <a:tr h="211670">
                <a:tc>
                  <a:txBody>
                    <a:bodyPr/>
                    <a:lstStyle/>
                    <a:p>
                      <a:pPr algn="l" fontAlgn="t"/>
                      <a:r>
                        <a:rPr lang="en-GB" sz="1100" b="0" i="0" u="none" strike="noStrike">
                          <a:solidFill>
                            <a:srgbClr val="000000"/>
                          </a:solidFill>
                          <a:effectLst/>
                          <a:latin typeface="Arial" panose="020B0604020202020204" pitchFamily="34" charset="0"/>
                        </a:rPr>
                        <a:t>Tetracyclines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4.062</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0.286</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0.283</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0.003</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0.097</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dirty="0">
                          <a:solidFill>
                            <a:srgbClr val="000000"/>
                          </a:solidFill>
                          <a:effectLst/>
                          <a:latin typeface="Arial" panose="020B0604020202020204" pitchFamily="34" charset="0"/>
                        </a:rPr>
                        <a:t>4.730</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1544850737"/>
                  </a:ext>
                </a:extLst>
              </a:tr>
              <a:tr h="376430">
                <a:tc>
                  <a:txBody>
                    <a:bodyPr/>
                    <a:lstStyle/>
                    <a:p>
                      <a:pPr algn="l" fontAlgn="t"/>
                      <a:r>
                        <a:rPr lang="en-GB" sz="1100" b="0" i="0" u="none" strike="noStrike" dirty="0">
                          <a:solidFill>
                            <a:srgbClr val="000000"/>
                          </a:solidFill>
                          <a:effectLst/>
                          <a:latin typeface="Arial" panose="020B0604020202020204" pitchFamily="34" charset="0"/>
                        </a:rPr>
                        <a:t>Macrolides, lincosamides and streptogramins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2.111</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dirty="0">
                          <a:solidFill>
                            <a:srgbClr val="000000"/>
                          </a:solidFill>
                          <a:effectLst/>
                          <a:latin typeface="Arial" panose="020B0604020202020204" pitchFamily="34" charset="0"/>
                        </a:rPr>
                        <a:t>0.272</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0.192</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dirty="0">
                          <a:solidFill>
                            <a:srgbClr val="000000"/>
                          </a:solidFill>
                          <a:effectLst/>
                          <a:latin typeface="Arial" panose="020B0604020202020204" pitchFamily="34" charset="0"/>
                        </a:rPr>
                        <a:t>0.038</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0.117</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2.730</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2687107326"/>
                  </a:ext>
                </a:extLst>
              </a:tr>
              <a:tr h="376430">
                <a:tc>
                  <a:txBody>
                    <a:bodyPr/>
                    <a:lstStyle/>
                    <a:p>
                      <a:pPr algn="l" fontAlgn="t"/>
                      <a:r>
                        <a:rPr lang="en-GB" sz="1100" b="0" i="0" u="none" strike="noStrike">
                          <a:solidFill>
                            <a:srgbClr val="000000"/>
                          </a:solidFill>
                          <a:effectLst/>
                          <a:latin typeface="Arial" panose="020B0604020202020204" pitchFamily="34" charset="0"/>
                        </a:rPr>
                        <a:t>Sulfonamides and trimethoprim</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0.558</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0.086</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0.110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dirty="0">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0.024</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a:solidFill>
                            <a:srgbClr val="000000"/>
                          </a:solidFill>
                          <a:effectLst/>
                          <a:latin typeface="Arial" panose="020B0604020202020204" pitchFamily="34" charset="0"/>
                        </a:rPr>
                        <a:t>0.777</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569907099"/>
                  </a:ext>
                </a:extLst>
              </a:tr>
              <a:tr h="211670">
                <a:tc>
                  <a:txBody>
                    <a:bodyPr/>
                    <a:lstStyle/>
                    <a:p>
                      <a:pPr algn="l" fontAlgn="t"/>
                      <a:r>
                        <a:rPr lang="en-GB" sz="1100" b="0" i="0" u="none" strike="noStrike">
                          <a:solidFill>
                            <a:srgbClr val="000000"/>
                          </a:solidFill>
                          <a:effectLst/>
                          <a:latin typeface="Arial" panose="020B0604020202020204" pitchFamily="34" charset="0"/>
                        </a:rPr>
                        <a:t>Quinolone antibacterials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0.257</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0.115</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0.114</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dirty="0">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0.014</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0.499</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4129843648"/>
                  </a:ext>
                </a:extLst>
              </a:tr>
              <a:tr h="376430">
                <a:tc>
                  <a:txBody>
                    <a:bodyPr/>
                    <a:lstStyle/>
                    <a:p>
                      <a:pPr algn="l" fontAlgn="t"/>
                      <a:r>
                        <a:rPr lang="en-GB" sz="1100" b="0" i="0" u="none" strike="noStrike">
                          <a:solidFill>
                            <a:srgbClr val="000000"/>
                          </a:solidFill>
                          <a:effectLst/>
                          <a:latin typeface="Arial" panose="020B0604020202020204" pitchFamily="34" charset="0"/>
                        </a:rPr>
                        <a:t>Anti-</a:t>
                      </a:r>
                      <a:r>
                        <a:rPr lang="en-GB" sz="1100" b="0" i="1" u="none" strike="noStrike">
                          <a:solidFill>
                            <a:srgbClr val="000000"/>
                          </a:solidFill>
                          <a:effectLst/>
                          <a:latin typeface="Arial" panose="020B0604020202020204" pitchFamily="34" charset="0"/>
                        </a:rPr>
                        <a:t>Clostridioides difficile </a:t>
                      </a:r>
                      <a:r>
                        <a:rPr lang="en-GB" sz="1100" b="0" i="0" u="none" strike="noStrike">
                          <a:solidFill>
                            <a:srgbClr val="000000"/>
                          </a:solidFill>
                          <a:effectLst/>
                          <a:latin typeface="Arial" panose="020B0604020202020204" pitchFamily="34" charset="0"/>
                        </a:rPr>
                        <a:t>agents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0.001</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0.002</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dirty="0">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a:solidFill>
                            <a:srgbClr val="000000"/>
                          </a:solidFill>
                          <a:effectLst/>
                          <a:latin typeface="Arial" panose="020B0604020202020204" pitchFamily="34" charset="0"/>
                        </a:rPr>
                        <a:t>0.004</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3535258219"/>
                  </a:ext>
                </a:extLst>
              </a:tr>
              <a:tr h="211670">
                <a:tc>
                  <a:txBody>
                    <a:bodyPr/>
                    <a:lstStyle/>
                    <a:p>
                      <a:pPr algn="l" fontAlgn="t"/>
                      <a:r>
                        <a:rPr lang="en-GB" sz="1100" b="0" i="0" u="none" strike="noStrike">
                          <a:solidFill>
                            <a:srgbClr val="000000"/>
                          </a:solidFill>
                          <a:effectLst/>
                          <a:latin typeface="Arial" panose="020B0604020202020204" pitchFamily="34" charset="0"/>
                        </a:rPr>
                        <a:t>Oral metronidazole</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0.095</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0.054</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0.038</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0.106</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0.005</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0.298</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1105488655"/>
                  </a:ext>
                </a:extLst>
              </a:tr>
              <a:tr h="211670">
                <a:tc>
                  <a:txBody>
                    <a:bodyPr/>
                    <a:lstStyle/>
                    <a:p>
                      <a:pPr algn="l" fontAlgn="t"/>
                      <a:r>
                        <a:rPr lang="en-GB" sz="1100" b="0" i="0" u="none" strike="noStrike">
                          <a:solidFill>
                            <a:srgbClr val="000000"/>
                          </a:solidFill>
                          <a:effectLst/>
                          <a:latin typeface="Arial" panose="020B0604020202020204" pitchFamily="34" charset="0"/>
                        </a:rPr>
                        <a:t>Other antibacterials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1.216</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0.225</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0.088</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0.075</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a:solidFill>
                            <a:srgbClr val="000000"/>
                          </a:solidFill>
                          <a:effectLst/>
                          <a:latin typeface="Arial" panose="020B0604020202020204" pitchFamily="34" charset="0"/>
                        </a:rPr>
                        <a:t>1.603</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1839853052"/>
                  </a:ext>
                </a:extLst>
              </a:tr>
              <a:tr h="211670">
                <a:tc>
                  <a:txBody>
                    <a:bodyPr/>
                    <a:lstStyle/>
                    <a:p>
                      <a:pPr algn="l" fontAlgn="t"/>
                      <a:r>
                        <a:rPr lang="en-GB" sz="1100" b="0" i="0" u="none" strike="noStrike">
                          <a:solidFill>
                            <a:srgbClr val="000000"/>
                          </a:solidFill>
                          <a:effectLst/>
                          <a:latin typeface="Arial" panose="020B0604020202020204" pitchFamily="34" charset="0"/>
                        </a:rPr>
                        <a:t>Aminoglycosides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0.005</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0.091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0.031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0.127</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3755583136"/>
                  </a:ext>
                </a:extLst>
              </a:tr>
              <a:tr h="211670">
                <a:tc>
                  <a:txBody>
                    <a:bodyPr/>
                    <a:lstStyle/>
                    <a:p>
                      <a:pPr algn="l" fontAlgn="t"/>
                      <a:r>
                        <a:rPr lang="en-GB" sz="1100" b="0" i="0" u="none" strike="noStrike">
                          <a:solidFill>
                            <a:srgbClr val="000000"/>
                          </a:solidFill>
                          <a:effectLst/>
                          <a:latin typeface="Arial" panose="020B0604020202020204" pitchFamily="34" charset="0"/>
                        </a:rPr>
                        <a:t>Amphenicols</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0" i="0" u="none" strike="noStrike">
                          <a:solidFill>
                            <a:srgbClr val="000000"/>
                          </a:solidFill>
                          <a:effectLst/>
                          <a:latin typeface="Arial" panose="020B0604020202020204" pitchFamily="34" charset="0"/>
                        </a:rPr>
                        <a:t>0.000</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tc>
                  <a:txBody>
                    <a:bodyPr/>
                    <a:lstStyle/>
                    <a:p>
                      <a:pPr algn="l" fontAlgn="t"/>
                      <a:r>
                        <a:rPr lang="en-GB" sz="1100" b="1" i="0" u="none" strike="noStrike">
                          <a:solidFill>
                            <a:srgbClr val="000000"/>
                          </a:solidFill>
                          <a:effectLst/>
                          <a:latin typeface="Arial" panose="020B0604020202020204" pitchFamily="34" charset="0"/>
                        </a:rPr>
                        <a:t>0.001</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C19299"/>
                    </a:solidFill>
                  </a:tcPr>
                </a:tc>
                <a:extLst>
                  <a:ext uri="{0D108BD9-81ED-4DB2-BD59-A6C34878D82A}">
                    <a16:rowId xmlns:a16="http://schemas.microsoft.com/office/drawing/2014/main" val="2727440168"/>
                  </a:ext>
                </a:extLst>
              </a:tr>
              <a:tr h="211670">
                <a:tc>
                  <a:txBody>
                    <a:bodyPr/>
                    <a:lstStyle/>
                    <a:p>
                      <a:pPr algn="l" fontAlgn="t"/>
                      <a:r>
                        <a:rPr lang="en-GB" sz="1100" b="1" i="0" u="none" strike="noStrike">
                          <a:solidFill>
                            <a:srgbClr val="000000"/>
                          </a:solidFill>
                          <a:effectLst/>
                          <a:latin typeface="Arial" panose="020B0604020202020204" pitchFamily="34" charset="0"/>
                        </a:rPr>
                        <a:t>Total</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12.789</a:t>
                      </a:r>
                    </a:p>
                  </a:txBody>
                  <a:tcPr marL="5721" marR="5721" marT="5721" marB="41190">
                    <a:lnL w="6350" cap="flat" cmpd="sng" algn="ctr">
                      <a:solidFill>
                        <a:srgbClr val="822433"/>
                      </a:solidFill>
                      <a:prstDash val="solid"/>
                      <a:round/>
                      <a:headEnd type="none" w="med" len="med"/>
                      <a:tailEnd type="none" w="med" len="med"/>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2.386</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1.374</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0.611</a:t>
                      </a:r>
                    </a:p>
                  </a:txBody>
                  <a:tcPr marL="5721" marR="5721" marT="5721" marB="41190">
                    <a:lnL>
                      <a:noFill/>
                    </a:lnL>
                    <a:lnR>
                      <a:noFill/>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a:solidFill>
                            <a:srgbClr val="000000"/>
                          </a:solidFill>
                          <a:effectLst/>
                          <a:latin typeface="Arial" panose="020B0604020202020204" pitchFamily="34" charset="0"/>
                        </a:rPr>
                        <a:t>0.737</a:t>
                      </a:r>
                    </a:p>
                  </a:txBody>
                  <a:tcPr marL="5721" marR="5721" marT="5721" marB="41190">
                    <a:lnL>
                      <a:noFill/>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tc>
                  <a:txBody>
                    <a:bodyPr/>
                    <a:lstStyle/>
                    <a:p>
                      <a:pPr algn="l" fontAlgn="t"/>
                      <a:r>
                        <a:rPr lang="en-GB" sz="1100" b="1" i="0" u="none" strike="noStrike" dirty="0">
                          <a:solidFill>
                            <a:srgbClr val="000000"/>
                          </a:solidFill>
                          <a:effectLst/>
                          <a:latin typeface="Arial" panose="020B0604020202020204" pitchFamily="34" charset="0"/>
                        </a:rPr>
                        <a:t>17.896</a:t>
                      </a:r>
                    </a:p>
                  </a:txBody>
                  <a:tcPr marL="5721" marR="5721" marT="5721" marB="41190">
                    <a:lnL w="6350" cap="flat" cmpd="sng" algn="ctr">
                      <a:solidFill>
                        <a:srgbClr val="822433"/>
                      </a:solidFill>
                      <a:prstDash val="solid"/>
                      <a:round/>
                      <a:headEnd type="none" w="med" len="med"/>
                      <a:tailEnd type="none" w="med" len="med"/>
                    </a:lnL>
                    <a:lnR w="6350" cap="flat" cmpd="sng" algn="ctr">
                      <a:solidFill>
                        <a:srgbClr val="822433"/>
                      </a:solidFill>
                      <a:prstDash val="solid"/>
                      <a:round/>
                      <a:headEnd type="none" w="med" len="med"/>
                      <a:tailEnd type="none" w="med" len="med"/>
                    </a:lnR>
                    <a:lnT w="6350" cap="flat" cmpd="sng" algn="ctr">
                      <a:solidFill>
                        <a:srgbClr val="822433"/>
                      </a:solidFill>
                      <a:prstDash val="solid"/>
                      <a:round/>
                      <a:headEnd type="none" w="med" len="med"/>
                      <a:tailEnd type="none" w="med" len="med"/>
                    </a:lnT>
                    <a:lnB w="6350" cap="flat" cmpd="sng" algn="ctr">
                      <a:solidFill>
                        <a:srgbClr val="822433"/>
                      </a:solidFill>
                      <a:prstDash val="solid"/>
                      <a:round/>
                      <a:headEnd type="none" w="med" len="med"/>
                      <a:tailEnd type="none" w="med" len="med"/>
                    </a:lnB>
                    <a:solidFill>
                      <a:srgbClr val="E6D3D6"/>
                    </a:solidFill>
                  </a:tcPr>
                </a:tc>
                <a:extLst>
                  <a:ext uri="{0D108BD9-81ED-4DB2-BD59-A6C34878D82A}">
                    <a16:rowId xmlns:a16="http://schemas.microsoft.com/office/drawing/2014/main" val="98802623"/>
                  </a:ext>
                </a:extLst>
              </a:tr>
            </a:tbl>
          </a:graphicData>
        </a:graphic>
      </p:graphicFrame>
    </p:spTree>
    <p:extLst>
      <p:ext uri="{BB962C8B-B14F-4D97-AF65-F5344CB8AC3E}">
        <p14:creationId xmlns:p14="http://schemas.microsoft.com/office/powerpoint/2010/main" val="122955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the most commonly utilised penicillins,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Penicillins consumption have decreased from 7.369 to 6.759 DID during the last 5 years. Amoxicillin was the most commonly used penicillin and has decreased from 3.507 to 2.976 DID. This was followed by flucloxacillin, which have also decreased (1.814 to 1.795 DID). "/>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266770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Consumption of the most commonly utilised cephalosporins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Cephalosporins consumption have decreased from 0.358 to 0.316 DID during the last 5 years. The most commonly used cephalosporin was cefalexin and has decreased from 0.239 to 0.185 DID. The second most commonly prescribed cephalosporin was ceftriaxone, which has increased from 0.030 to 0.045 DID."/>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282090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Consumption of tetracyclines,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Tetracyclines consumption have decreased from 4.828 to 4.730 DID during the last 5 years. The most commonly used tetracycline was doxycycline, which has increased from 2.202 to 2.568 DID. The second most commonly prescribed tetracycline was lymecycline, which slightly increased from 1.673 in 2018 to 1.682 in 2019."/>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71910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Consumption of quinolones,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Quinolones consumption have decreased from 0.519 to 0.499 DID during the last 5 years. The most commonly used quinolone was ciprofloxacin, which has decreased from 0.422 to 0.369 DID. The second most commonly prescribed quinolone was levofloxacin, which has increased from 0.042 to 0.077."/>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37613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Consumption of macrolides, expressed as DDDs per 1,000 inhabitants per day, England, 2015-2019</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fr-FR"/>
              <a:t>ESPAUR 2019-20 – Chapter 4 AMC</a:t>
            </a:r>
            <a:endParaRPr lang="en-US" dirty="0"/>
          </a:p>
        </p:txBody>
      </p:sp>
      <p:pic>
        <p:nvPicPr>
          <p:cNvPr id="6" name="Content Placeholder 5" descr="Marcolides consumption have decreased from 3.230 to 2.730 DID during the last 5 years. The most commonly used marcolide was clarithromycin, which has decreased from 1.841 to 1.642 DID. The second most commonly prescribed marcolide was erythromycin, which has decreased from 0.842 to 0.444."/>
          <p:cNvPicPr>
            <a:picLocks noGrp="1" noChangeAspect="1"/>
          </p:cNvPicPr>
          <p:nvPr>
            <p:ph idx="1"/>
          </p:nvPr>
        </p:nvPicPr>
        <p:blipFill>
          <a:blip r:embed="rId3"/>
          <a:stretch>
            <a:fillRect/>
          </a:stretch>
        </p:blipFill>
        <p:spPr>
          <a:xfrm>
            <a:off x="557213" y="1416176"/>
            <a:ext cx="8029575" cy="4733672"/>
          </a:xfrm>
          <a:prstGeom prst="rect">
            <a:avLst/>
          </a:prstGeom>
        </p:spPr>
      </p:pic>
    </p:spTree>
    <p:extLst>
      <p:ext uri="{BB962C8B-B14F-4D97-AF65-F5344CB8AC3E}">
        <p14:creationId xmlns:p14="http://schemas.microsoft.com/office/powerpoint/2010/main" val="4112729154"/>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5D6BFB689F3548BAF5ECD824627985" ma:contentTypeVersion="8" ma:contentTypeDescription="Create a new document." ma:contentTypeScope="" ma:versionID="fd7dadcc8a0413d05654a18a6fbd2e4e">
  <xsd:schema xmlns:xsd="http://www.w3.org/2001/XMLSchema" xmlns:xs="http://www.w3.org/2001/XMLSchema" xmlns:p="http://schemas.microsoft.com/office/2006/metadata/properties" xmlns:ns2="02104ae5-1337-48b3-820d-0c01340aa8d4" targetNamespace="http://schemas.microsoft.com/office/2006/metadata/properties" ma:root="true" ma:fieldsID="13a3f00d86d912bd3c0fa729955e8afa" ns2:_="">
    <xsd:import namespace="02104ae5-1337-48b3-820d-0c01340aa8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04ae5-1337-48b3-820d-0c01340aa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934C49-7D2E-40EC-B85F-725FDC76E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04ae5-1337-48b3-820d-0c01340aa8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02104ae5-1337-48b3-820d-0c01340aa8d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17116</TotalTime>
  <Words>3918</Words>
  <Application>Microsoft Office PowerPoint</Application>
  <PresentationFormat>On-screen Show (4:3)</PresentationFormat>
  <Paragraphs>371</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Antibiotic consumption</vt:lpstr>
      <vt:lpstr>Total antibiotic consumption by prescriber setting, expressed as DDDs per 1,000 inhabitants per day, England, 2015-2019</vt:lpstr>
      <vt:lpstr>Total antibiotic consumption by antibiotic groups, expressed as DDDs per 1,000 inhabitants per day, England, 2015-2019 </vt:lpstr>
      <vt:lpstr>Total antibiotic consumption by antibiotic groups and prescriber settings, expressed as DDDs per 1,000 inhabitants per day, England, 2019 </vt:lpstr>
      <vt:lpstr>Consumption of the most commonly utilised penicillins, expressed as DDDs per 1,000 inhabitants per day, England, 2015-2019</vt:lpstr>
      <vt:lpstr>Consumption of the most commonly utilised cephalosporins expressed as DDDs per 1,000 inhabitants per day, England, 2015-2019</vt:lpstr>
      <vt:lpstr>Consumption of tetracyclines, expressed as DDDs per 1,000 inhabitants per day, England, 2015-2019</vt:lpstr>
      <vt:lpstr>Consumption of quinolones, expressed as DDDs per 1,000 inhabitants per day, England 2015-2019</vt:lpstr>
      <vt:lpstr>Consumption of macrolides, expressed as DDDs per 1,000 inhabitants per day, England, 2015-2019</vt:lpstr>
      <vt:lpstr>Consumption of sulfonamides and trimethoprim by prescriber setting, expressed as DDDs per 1,000 inhabitants per day, England, 2015-2019</vt:lpstr>
      <vt:lpstr>Consumption of nitrofurantoin by prescriber location expressed as DDDs per 1,000 inhabitants per day, England, 2015-2019</vt:lpstr>
      <vt:lpstr>Consumption of aminoglycosides by prescriber location expressed as DDDs per 1,000 inhabitants per day, England, 2015-2019</vt:lpstr>
      <vt:lpstr>Consumption of parenteral glycopeptides and daptomycin by prescriber location, expressed as DDDs per 1,000 inhabitants per day, England, 2015-2019</vt:lpstr>
      <vt:lpstr>Consumption of parenteral glycopeptides and daptomycin, expressed as DDDs per 1,000 inhabitants per day, England, 2015-2019</vt:lpstr>
      <vt:lpstr>Consumption of colistin in by prescriber location, expressed as DDDs per 1,000 inhabitants per day, England, 2015-2019</vt:lpstr>
      <vt:lpstr>Total antibiotic consumption in primary care, expressed as items and DDDs per 1000 inhabitants per day, England, 2015-2019 </vt:lpstr>
      <vt:lpstr>Antibiotic items in primary care by prescriber group, expressed as items per 1,000 inhabitants per day, England, 2015-2019</vt:lpstr>
      <vt:lpstr>Antibiotic items prescribed by GP, expressed as items per 1,000 inhabitants per day, England, 2015-2019</vt:lpstr>
      <vt:lpstr>Total consumption in items in general practices by age group, expressed as items per 1,000 inhabitants per day, England, 2016-2019 </vt:lpstr>
      <vt:lpstr>Other community antimicrobial consumption, expressed as items per 1,000 inhabitants per day, England, 2015-2019</vt:lpstr>
      <vt:lpstr>Dental antibiotic consumption for the most commonly used antibiotic, expressed as DDDs and items per 1,000 inhabitants per day, 2015-2019 </vt:lpstr>
      <vt:lpstr>Antibiotic prescribing in acute Trusts, by Trust type, expressed as DDDs per 1,000 admissions, England, 2015-2019</vt:lpstr>
      <vt:lpstr>Antibiotic consumption in Trusts, by antibiotic group, expressed as DDDs per 1,000 admissions, England, 2015-2019</vt:lpstr>
      <vt:lpstr>Consumption of colistin in secondary care by administration route, expressed as DDDs per 1,000 admissions, England, 2015-2019</vt:lpstr>
      <vt:lpstr>Consumption of colistin in secondary care by Trust type, expressed as DDDs per 1,000 admissions, England, 2015-2019</vt:lpstr>
      <vt:lpstr>Consumption of carbapenems in secondary care, expressed as DDDs per 1,000 admissions, England, 2015-2019</vt:lpstr>
      <vt:lpstr>Consumption of carbapenems in secondary care by Trust type, expressed as DDDs per 1,000 admissions, England, 2015-2019</vt:lpstr>
      <vt:lpstr>Consumption of piperacillin/tazobactam in secondary care by trust type, expressed as DDDs per 1,000 admissions, England, 2015-2019</vt:lpstr>
      <vt:lpstr>Quinolone antibacterials and cephalosporins consumption in Trusts, expressed as DDDs per 1,000 admissions, England, 2015-2019 </vt:lpstr>
      <vt:lpstr>Prescribing in secondary care by speciality, expressed as DDDs per admissions, England, 2015-2019</vt:lpstr>
      <vt:lpstr>Proportion of all prescribing attributed to piperacillin/tazobactam, carbapenems and colistin in secondary care by speciality, expressed as DDDs per admissions, England, 2019</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ESPAUR: report 2018: figures slideset Antibiotic Consumption</dc:title>
  <dc:subject>Antibiotic Consumption</dc:subject>
  <dc:creator>Public Health England</dc:creator>
  <cp:lastModifiedBy>Ella Casale</cp:lastModifiedBy>
  <cp:revision>615</cp:revision>
  <cp:lastPrinted>2019-06-28T16:05:28Z</cp:lastPrinted>
  <dcterms:created xsi:type="dcterms:W3CDTF">2012-10-10T09:02:29Z</dcterms:created>
  <dcterms:modified xsi:type="dcterms:W3CDTF">2020-11-17T14:57:10Z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0x010100C25D6BFB689F3548BAF5ECD824627985</vt:lpwstr>
  </property>
</Properties>
</file>