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6" r:id="rId5"/>
    <p:sldId id="2147471354" r:id="rId6"/>
    <p:sldId id="2147471349" r:id="rId7"/>
    <p:sldId id="2147471350" r:id="rId8"/>
    <p:sldId id="2147471351" r:id="rId9"/>
    <p:sldId id="2147471352" r:id="rId10"/>
    <p:sldId id="214747135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7977E4-21F8-9D77-C0C2-881E9F36CA82}" name="Michael Mullan" initials="MM" userId="S::michael.mullan@ukhsa.gov.uk::62ffff29-d855-4584-aba3-1fcd763509ac" providerId="AD"/>
  <p188:author id="{0461D7ED-733E-65B3-F4F5-600510C3EEB5}" name="Jasmine Conroy" initials="JC" userId="S::Jasmine.Conroy@ukhsa.gov.uk::8c025582-625e-49ba-ac89-13868db655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B07E"/>
    <a:srgbClr val="EFCBBB"/>
    <a:srgbClr val="F6E3DA"/>
    <a:srgbClr val="EDC4B1"/>
    <a:srgbClr val="71A6AF"/>
    <a:srgbClr val="003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78138" autoAdjust="0"/>
  </p:normalViewPr>
  <p:slideViewPr>
    <p:cSldViewPr snapToGrid="0">
      <p:cViewPr varScale="1">
        <p:scale>
          <a:sx n="97" d="100"/>
          <a:sy n="97" d="100"/>
        </p:scale>
        <p:origin x="16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2F728-9F9F-44E4-BFC7-A20B02B88C40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B84CD-F47D-429F-82C7-66C9E0C3E4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267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reach out to us with how we can improve our engagement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BB4A2-4B3D-46E3-988E-D63CF69B41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92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reach out to us with how we can improve our engagement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BB4A2-4B3D-46E3-988E-D63CF69B41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463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reach out to us with how we can improve our engagement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BB4A2-4B3D-46E3-988E-D63CF69B41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060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reach out to us with how we can improve our engagement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BB4A2-4B3D-46E3-988E-D63CF69B41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262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reach out to us with how we can improve our engagement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BB4A2-4B3D-46E3-988E-D63CF69B41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04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mailto:publications@phe.gov.uk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872656"/>
            <a:ext cx="12192000" cy="4985345"/>
          </a:xfrm>
          <a:prstGeom prst="rect">
            <a:avLst/>
          </a:prstGeom>
          <a:solidFill>
            <a:srgbClr val="007C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2232249"/>
            <a:ext cx="112332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5333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5760638"/>
            <a:ext cx="11233248" cy="356661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667" b="0" i="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9AF3C-0450-F444-9AF7-DBA47B14A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31149"/>
            <a:ext cx="1248139" cy="119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69" y="548680"/>
            <a:ext cx="10704000" cy="648072"/>
          </a:xfrm>
          <a:noFill/>
        </p:spPr>
        <p:txBody>
          <a:bodyPr anchor="t" anchorCtr="0">
            <a:noAutofit/>
          </a:bodyPr>
          <a:lstStyle>
            <a:lvl1pPr>
              <a:defRPr sz="4267" baseline="0">
                <a:solidFill>
                  <a:srgbClr val="007C91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44000" y="1412778"/>
            <a:ext cx="10704000" cy="4739679"/>
          </a:xfrm>
        </p:spPr>
        <p:txBody>
          <a:bodyPr/>
          <a:lstStyle>
            <a:lvl1pPr marL="6351" indent="-6351">
              <a:lnSpc>
                <a:spcPct val="114000"/>
              </a:lnSpc>
              <a:spcBef>
                <a:spcPts val="0"/>
              </a:spcBef>
              <a:defRPr sz="2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Text should be 12-18pt Arial. Do not use other fonts.</a:t>
            </a:r>
          </a:p>
          <a:p>
            <a:pPr lvl="0"/>
            <a:endParaRPr lang="en-US" b="1">
              <a:latin typeface="Arial" pitchFamily="84" charset="0"/>
            </a:endParaRPr>
          </a:p>
          <a:p>
            <a:pPr lvl="0"/>
            <a:r>
              <a:rPr lang="en-US" b="1">
                <a:latin typeface="Arial" pitchFamily="84" charset="0"/>
              </a:rPr>
              <a:t>Note</a:t>
            </a:r>
          </a:p>
          <a:p>
            <a:pPr lvl="0"/>
            <a:r>
              <a:rPr lang="en-US">
                <a:latin typeface="Arial" pitchFamily="84" charset="0"/>
              </a:rPr>
              <a:t>This template should NOT be used to create publications, as this may mean</a:t>
            </a:r>
          </a:p>
          <a:p>
            <a:pPr lvl="0"/>
            <a:r>
              <a:rPr lang="en-US">
                <a:latin typeface="Arial" pitchFamily="84" charset="0"/>
              </a:rPr>
              <a:t>publication on GOV.UK will not be possible. </a:t>
            </a:r>
          </a:p>
          <a:p>
            <a:pPr lvl="0"/>
            <a:endParaRPr lang="en-US">
              <a:latin typeface="Arial" pitchFamily="84" charset="0"/>
            </a:endParaRPr>
          </a:p>
          <a:p>
            <a:pPr lvl="0"/>
            <a:r>
              <a:rPr lang="en-US">
                <a:latin typeface="Arial" pitchFamily="84" charset="0"/>
              </a:rPr>
              <a:t>Please contact </a:t>
            </a:r>
            <a:r>
              <a:rPr lang="en-US">
                <a:latin typeface="Arial" pitchFamily="84" charset="0"/>
                <a:hlinkClick r:id="rId2"/>
              </a:rPr>
              <a:t>publications@phe.gov.uk</a:t>
            </a:r>
            <a:r>
              <a:rPr lang="en-US">
                <a:latin typeface="Arial" pitchFamily="84" charset="0"/>
              </a:rPr>
              <a:t> for more details</a:t>
            </a:r>
          </a:p>
          <a:p>
            <a:pPr lvl="0"/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5"/>
            <a:ext cx="12192000" cy="549275"/>
          </a:xfrm>
          <a:solidFill>
            <a:srgbClr val="007C91"/>
          </a:solidFill>
        </p:spPr>
        <p:txBody>
          <a:bodyPr/>
          <a:lstStyle>
            <a:lvl1pPr>
              <a:defRPr/>
            </a:lvl1pPr>
          </a:lstStyle>
          <a:p>
            <a:pPr marL="709066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709066"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230712" indent="0" algn="l">
              <a:defRPr sz="16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Presentation title - edit in Header and Footer</a:t>
            </a:r>
          </a:p>
        </p:txBody>
      </p:sp>
    </p:spTree>
    <p:extLst>
      <p:ext uri="{BB962C8B-B14F-4D97-AF65-F5344CB8AC3E}">
        <p14:creationId xmlns:p14="http://schemas.microsoft.com/office/powerpoint/2010/main" val="113567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69" y="92629"/>
            <a:ext cx="10704000" cy="648072"/>
          </a:xfrm>
          <a:noFill/>
        </p:spPr>
        <p:txBody>
          <a:bodyPr anchor="ctr" anchorCtr="0">
            <a:noAutofit/>
          </a:bodyPr>
          <a:lstStyle>
            <a:lvl1pPr>
              <a:defRPr sz="3733" baseline="0">
                <a:solidFill>
                  <a:srgbClr val="007C91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1604797"/>
            <a:ext cx="10704000" cy="4547659"/>
          </a:xfrm>
        </p:spPr>
        <p:txBody>
          <a:bodyPr/>
          <a:lstStyle>
            <a:lvl1pPr marL="6351" indent="-6351">
              <a:lnSpc>
                <a:spcPct val="114000"/>
              </a:lnSpc>
              <a:spcBef>
                <a:spcPts val="0"/>
              </a:spcBef>
              <a:defRPr sz="1600" b="0" baseline="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5"/>
            <a:ext cx="12192000" cy="549275"/>
          </a:xfrm>
          <a:solidFill>
            <a:srgbClr val="007C91"/>
          </a:solidFill>
        </p:spPr>
        <p:txBody>
          <a:bodyPr/>
          <a:lstStyle>
            <a:lvl1pPr>
              <a:defRPr/>
            </a:lvl1pPr>
          </a:lstStyle>
          <a:p>
            <a:pPr marL="709049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709049"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517ACE-079D-40C5-8AB4-176D4ADDE2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2951" y="760690"/>
            <a:ext cx="10706100" cy="552449"/>
          </a:xfrm>
        </p:spPr>
        <p:txBody>
          <a:bodyPr/>
          <a:lstStyle>
            <a:lvl1pPr marL="0" indent="0">
              <a:defRPr sz="1867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46390-DE3D-4C12-873D-3246078FE88C}"/>
              </a:ext>
            </a:extLst>
          </p:cNvPr>
          <p:cNvSpPr txBox="1"/>
          <p:nvPr userDrawn="1"/>
        </p:nvSpPr>
        <p:spPr>
          <a:xfrm>
            <a:off x="9174822" y="6308725"/>
            <a:ext cx="3017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IN DRAFT</a:t>
            </a:r>
          </a:p>
        </p:txBody>
      </p:sp>
    </p:spTree>
    <p:extLst>
      <p:ext uri="{BB962C8B-B14F-4D97-AF65-F5344CB8AC3E}">
        <p14:creationId xmlns:p14="http://schemas.microsoft.com/office/powerpoint/2010/main" val="212670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E70080D-90DF-D845-96FF-17ED7C185A4B}"/>
              </a:ext>
            </a:extLst>
          </p:cNvPr>
          <p:cNvSpPr/>
          <p:nvPr userDrawn="1"/>
        </p:nvSpPr>
        <p:spPr>
          <a:xfrm>
            <a:off x="-1" y="2078658"/>
            <a:ext cx="11594728" cy="4779342"/>
          </a:xfrm>
          <a:custGeom>
            <a:avLst/>
            <a:gdLst>
              <a:gd name="connsiteX0" fmla="*/ 0 w 11594728"/>
              <a:gd name="connsiteY0" fmla="*/ 0 h 4779342"/>
              <a:gd name="connsiteX1" fmla="*/ 10694728 w 11594728"/>
              <a:gd name="connsiteY1" fmla="*/ 0 h 4779342"/>
              <a:gd name="connsiteX2" fmla="*/ 11594728 w 11594728"/>
              <a:gd name="connsiteY2" fmla="*/ 900000 h 4779342"/>
              <a:gd name="connsiteX3" fmla="*/ 11594728 w 11594728"/>
              <a:gd name="connsiteY3" fmla="*/ 4779342 h 4779342"/>
              <a:gd name="connsiteX4" fmla="*/ 0 w 11594728"/>
              <a:gd name="connsiteY4" fmla="*/ 4779342 h 4779342"/>
              <a:gd name="connsiteX5" fmla="*/ 0 w 11594728"/>
              <a:gd name="connsiteY5" fmla="*/ 0 h 477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94728" h="4779342">
                <a:moveTo>
                  <a:pt x="0" y="0"/>
                </a:moveTo>
                <a:lnTo>
                  <a:pt x="10694728" y="0"/>
                </a:lnTo>
                <a:cubicBezTo>
                  <a:pt x="11191784" y="0"/>
                  <a:pt x="11594728" y="402944"/>
                  <a:pt x="11594728" y="900000"/>
                </a:cubicBezTo>
                <a:lnTo>
                  <a:pt x="11594728" y="4779342"/>
                </a:lnTo>
                <a:lnTo>
                  <a:pt x="0" y="4779342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6BF148-DB91-0D0E-1879-0741E79D5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64765"/>
            <a:ext cx="1376811" cy="140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60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953" y="274639"/>
            <a:ext cx="107061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42953" y="1600201"/>
            <a:ext cx="107061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007C91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  </a:t>
            </a:r>
            <a:fld id="{45F8D313-CCBE-49D6-A3BC-57B1848DFB52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200153" y="6308725"/>
            <a:ext cx="10752500" cy="5492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Presentation title - edit in Header and Footer</a:t>
            </a:r>
          </a:p>
        </p:txBody>
      </p:sp>
    </p:spTree>
    <p:extLst>
      <p:ext uri="{BB962C8B-B14F-4D97-AF65-F5344CB8AC3E}">
        <p14:creationId xmlns:p14="http://schemas.microsoft.com/office/powerpoint/2010/main" val="268511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7" r:id="rId3"/>
    <p:sldLayoutId id="2147483688" r:id="rId4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 kern="1200" spc="0">
          <a:solidFill>
            <a:srgbClr val="007C91"/>
          </a:solidFill>
          <a:latin typeface="+mj-lt"/>
          <a:ea typeface="ヒラギノ角ゴ Pro W3" pitchFamily="84" charset="-128"/>
          <a:cs typeface="ヒラギノ角ゴ Pro W3" pitchFamily="84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5333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9pPr>
    </p:titleStyle>
    <p:bodyStyle>
      <a:lvl1pPr marL="457189" indent="-457189" algn="l" rtl="0" eaLnBrk="1" fontAlgn="base" hangingPunct="1">
        <a:spcBef>
          <a:spcPts val="1600"/>
        </a:spcBef>
        <a:spcAft>
          <a:spcPct val="0"/>
        </a:spcAft>
        <a:buFont typeface="Arial" pitchFamily="84" charset="0"/>
        <a:defRPr kern="1200" baseline="0">
          <a:solidFill>
            <a:srgbClr val="007C91"/>
          </a:solidFill>
          <a:latin typeface="Arial" pitchFamily="34" charset="0"/>
          <a:ea typeface="ヒラギノ角ゴ Pro W3" pitchFamily="84" charset="-128"/>
          <a:cs typeface="ヒラギノ角ゴ Pro W3" pitchFamily="84" charset="-128"/>
        </a:defRPr>
      </a:lvl1pPr>
      <a:lvl2pPr marL="472006" indent="-234945" algn="l" rtl="0" eaLnBrk="1" fontAlgn="base" hangingPunct="1">
        <a:spcBef>
          <a:spcPts val="800"/>
        </a:spcBef>
        <a:spcAft>
          <a:spcPct val="0"/>
        </a:spcAft>
        <a:defRPr kern="1200" baseline="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2pPr>
      <a:lvl3pPr marL="287859" indent="-287859" algn="l" rtl="0" eaLnBrk="1" fontAlgn="base" hangingPunct="1">
        <a:spcBef>
          <a:spcPts val="800"/>
        </a:spcBef>
        <a:spcAft>
          <a:spcPct val="0"/>
        </a:spcAft>
        <a:buFont typeface="Arial" pitchFamily="8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3pPr>
      <a:lvl4pPr marL="833946" indent="-253994" algn="l" rtl="0" eaLnBrk="1" fontAlgn="base" hangingPunct="1">
        <a:spcBef>
          <a:spcPts val="800"/>
        </a:spcBef>
        <a:spcAft>
          <a:spcPct val="0"/>
        </a:spcAft>
        <a:buFont typeface="Arial" pitchFamily="34" charset="0"/>
        <a:buChar char="•"/>
        <a:defRPr sz="2133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4pPr>
      <a:lvl5pPr marL="1430831" indent="-2370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5pPr>
      <a:lvl6pPr marL="2027716" indent="-249760" algn="l" defTabSz="1219170" rtl="0" eaLnBrk="1" latinLnBrk="0" hangingPunct="1">
        <a:spcBef>
          <a:spcPct val="20000"/>
        </a:spcBef>
        <a:buFontTx/>
        <a:buNone/>
        <a:defRPr sz="1867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Commercial, Vaccines and Countermeasures Delivery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Pipeline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2025</a:t>
            </a:r>
            <a:endParaRPr lang="en-GB" sz="44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B1AA91-860D-D322-416E-DCB28535DC0D}"/>
              </a:ext>
            </a:extLst>
          </p:cNvPr>
          <p:cNvGrpSpPr/>
          <p:nvPr/>
        </p:nvGrpSpPr>
        <p:grpSpPr>
          <a:xfrm>
            <a:off x="6755218" y="1846281"/>
            <a:ext cx="5221148" cy="5221148"/>
            <a:chOff x="7105134" y="1778187"/>
            <a:chExt cx="5221148" cy="522114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2D4FE9-850E-5E69-B1A7-34207AE38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5134" y="1778187"/>
              <a:ext cx="5221148" cy="5221148"/>
            </a:xfrm>
            <a:prstGeom prst="rect">
              <a:avLst/>
            </a:prstGeom>
          </p:spPr>
        </p:pic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024728F9-D2D3-0207-2754-8613F2EE184F}"/>
                </a:ext>
              </a:extLst>
            </p:cNvPr>
            <p:cNvSpPr txBox="1">
              <a:spLocks/>
            </p:cNvSpPr>
            <p:nvPr/>
          </p:nvSpPr>
          <p:spPr>
            <a:xfrm>
              <a:off x="9261942" y="5136870"/>
              <a:ext cx="1490662" cy="139064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333" kern="120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9300" b="1">
                  <a:solidFill>
                    <a:srgbClr val="66B0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£</a:t>
              </a:r>
              <a:r>
                <a:rPr lang="en-GB" sz="6000">
                  <a:solidFill>
                    <a:srgbClr val="007C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6000" i="1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974" y="3263055"/>
            <a:ext cx="10481617" cy="2387600"/>
          </a:xfrm>
        </p:spPr>
        <p:txBody>
          <a:bodyPr>
            <a:no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Snapshot Pipeline </a:t>
            </a:r>
            <a:b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pipeline to be published May 2025 </a:t>
            </a:r>
            <a:br>
              <a:rPr lang="en-US" sz="3000" dirty="0">
                <a:solidFill>
                  <a:schemeClr val="bg1"/>
                </a:solidFill>
              </a:rPr>
            </a:br>
            <a:endParaRPr lang="en-GB" sz="3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B03E7F-7A07-C581-EF74-C5BBCF6ECB61}"/>
              </a:ext>
            </a:extLst>
          </p:cNvPr>
          <p:cNvGrpSpPr/>
          <p:nvPr/>
        </p:nvGrpSpPr>
        <p:grpSpPr>
          <a:xfrm>
            <a:off x="6774878" y="1846281"/>
            <a:ext cx="5221148" cy="5221148"/>
            <a:chOff x="7105134" y="1778187"/>
            <a:chExt cx="5221148" cy="522114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DDED37-44C8-58D7-1B50-6A46E92ED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5134" y="1778187"/>
              <a:ext cx="5221148" cy="5221148"/>
            </a:xfrm>
            <a:prstGeom prst="rect">
              <a:avLst/>
            </a:prstGeom>
          </p:spPr>
        </p:pic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AC23EC36-DAED-04DA-3F56-47DC052838A8}"/>
                </a:ext>
              </a:extLst>
            </p:cNvPr>
            <p:cNvSpPr txBox="1">
              <a:spLocks/>
            </p:cNvSpPr>
            <p:nvPr/>
          </p:nvSpPr>
          <p:spPr>
            <a:xfrm>
              <a:off x="9261942" y="5136870"/>
              <a:ext cx="1490662" cy="139064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333" kern="1200" baseline="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9300" b="1">
                  <a:solidFill>
                    <a:srgbClr val="66B0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£</a:t>
              </a:r>
              <a:r>
                <a:rPr lang="en-GB" sz="6000">
                  <a:solidFill>
                    <a:srgbClr val="007C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6000" i="1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816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8">
            <a:extLst>
              <a:ext uri="{FF2B5EF4-FFF2-40B4-BE49-F238E27FC236}">
                <a16:creationId xmlns:a16="http://schemas.microsoft.com/office/drawing/2014/main" id="{A0C6E4CE-7F56-40A6-8ADA-0E506CD9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28" y="184057"/>
            <a:ext cx="5002831" cy="648072"/>
          </a:xfrm>
        </p:spPr>
        <p:txBody>
          <a:bodyPr/>
          <a:lstStyle/>
          <a:p>
            <a:r>
              <a:rPr lang="en-GB" sz="3600" dirty="0">
                <a:cs typeface="Arial" panose="020B0604020202020204" pitchFamily="34" charset="0"/>
              </a:rPr>
              <a:t>Digital 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C8B2EE9-896E-4436-89DD-6440516FB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307812"/>
            <a:ext cx="12192000" cy="549275"/>
          </a:xfrm>
        </p:spPr>
        <p:txBody>
          <a:bodyPr/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02BB8-AE59-42FF-9320-FEFC009C4599}"/>
              </a:ext>
            </a:extLst>
          </p:cNvPr>
          <p:cNvSpPr txBox="1"/>
          <p:nvPr/>
        </p:nvSpPr>
        <p:spPr>
          <a:xfrm>
            <a:off x="9817240" y="6437057"/>
            <a:ext cx="18878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DC7BDD1B-4B99-6BF3-C359-04B27D781A2C}"/>
              </a:ext>
            </a:extLst>
          </p:cNvPr>
          <p:cNvSpPr txBox="1">
            <a:spLocks/>
          </p:cNvSpPr>
          <p:nvPr/>
        </p:nvSpPr>
        <p:spPr>
          <a:xfrm>
            <a:off x="399228" y="3398018"/>
            <a:ext cx="5002831" cy="64807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733" kern="1200" spc="0" baseline="0">
                <a:solidFill>
                  <a:srgbClr val="007C91"/>
                </a:solidFill>
                <a:latin typeface="Arial" pitchFamily="34" charset="0"/>
                <a:ea typeface="ヒラギノ角ゴ Pro W3" pitchFamily="84" charset="-128"/>
                <a:cs typeface="ヒラギノ角ゴ Pro W3" pitchFamily="84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r>
              <a:rPr lang="en-GB" sz="3600" dirty="0">
                <a:cs typeface="Arial" panose="020B0604020202020204" pitchFamily="34" charset="0"/>
              </a:rPr>
              <a:t>Diagnostics &amp; Labs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91D1C4D-5D74-3D2D-9287-469643820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143677"/>
              </p:ext>
            </p:extLst>
          </p:nvPr>
        </p:nvGraphicFramePr>
        <p:xfrm>
          <a:off x="399228" y="4114262"/>
          <a:ext cx="11393544" cy="1780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946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484556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721224">
                  <a:extLst>
                    <a:ext uri="{9D8B030D-6E8A-4147-A177-3AD203B41FA5}">
                      <a16:colId xmlns:a16="http://schemas.microsoft.com/office/drawing/2014/main" val="4056269057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1753496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741537">
                <a:tc>
                  <a:txBody>
                    <a:bodyPr/>
                    <a:lstStyle/>
                    <a:p>
                      <a:r>
                        <a:rPr lang="en-GB" sz="1200" dirty="0"/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Value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r>
                        <a:rPr lang="en-GB" sz="1400" dirty="0"/>
                        <a:t>PCR Viral Load Detection and Immunocompromised Assays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7 April 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26 May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£2.94m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7882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r>
                        <a:rPr lang="en-GB" sz="1400" dirty="0"/>
                        <a:t>Culture Media in UKHSA Regional and Reference laboratories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27 March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April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£6m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to 2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– Direct Award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912376"/>
                  </a:ext>
                </a:extLst>
              </a:tr>
            </a:tbl>
          </a:graphicData>
        </a:graphic>
      </p:graphicFrame>
      <p:graphicFrame>
        <p:nvGraphicFramePr>
          <p:cNvPr id="20" name="Table 3">
            <a:extLst>
              <a:ext uri="{FF2B5EF4-FFF2-40B4-BE49-F238E27FC236}">
                <a16:creationId xmlns:a16="http://schemas.microsoft.com/office/drawing/2014/main" id="{9670D9BC-C44C-6A49-8458-A6D4B171D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436668"/>
              </p:ext>
            </p:extLst>
          </p:nvPr>
        </p:nvGraphicFramePr>
        <p:xfrm>
          <a:off x="399228" y="962865"/>
          <a:ext cx="11393544" cy="1780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946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484556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473797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721224">
                  <a:extLst>
                    <a:ext uri="{9D8B030D-6E8A-4147-A177-3AD203B41FA5}">
                      <a16:colId xmlns:a16="http://schemas.microsoft.com/office/drawing/2014/main" val="4056269057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1753496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741537">
                <a:tc>
                  <a:txBody>
                    <a:bodyPr/>
                    <a:lstStyle/>
                    <a:p>
                      <a:r>
                        <a:rPr lang="en-GB" sz="1200" dirty="0"/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Value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(IACS) Cyber Security Management System implementation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April 2025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April 2025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£2m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7882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Microsoft Azure Cloud Platform Tender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27 March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1 </a:t>
                      </a:r>
                      <a:r>
                        <a:rPr lang="en-GB" sz="1400" dirty="0"/>
                        <a:t>April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£6m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to 2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– Direct Award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912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76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C8B2EE9-896E-4436-89DD-6440516FB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307812"/>
            <a:ext cx="12192000" cy="549275"/>
          </a:xfrm>
        </p:spPr>
        <p:txBody>
          <a:bodyPr/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02BB8-AE59-42FF-9320-FEFC009C4599}"/>
              </a:ext>
            </a:extLst>
          </p:cNvPr>
          <p:cNvSpPr txBox="1"/>
          <p:nvPr/>
        </p:nvSpPr>
        <p:spPr>
          <a:xfrm>
            <a:off x="9817240" y="6437057"/>
            <a:ext cx="18878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7D7F19-F9B5-2506-5200-D0CB03839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090184"/>
              </p:ext>
            </p:extLst>
          </p:nvPr>
        </p:nvGraphicFramePr>
        <p:xfrm>
          <a:off x="399228" y="1052194"/>
          <a:ext cx="11393544" cy="2903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946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898966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225686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554925">
                  <a:extLst>
                    <a:ext uri="{9D8B030D-6E8A-4147-A177-3AD203B41FA5}">
                      <a16:colId xmlns:a16="http://schemas.microsoft.com/office/drawing/2014/main" val="4056269057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1753496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689125">
                <a:tc>
                  <a:txBody>
                    <a:bodyPr/>
                    <a:lstStyle/>
                    <a:p>
                      <a:r>
                        <a:rPr lang="en-GB" sz="1200" dirty="0"/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Value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488130">
                <a:tc>
                  <a:txBody>
                    <a:bodyPr/>
                    <a:lstStyle/>
                    <a:p>
                      <a:r>
                        <a:rPr lang="en-GB" sz="1400" dirty="0"/>
                        <a:t>Furniture and Removals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28 June 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20 Oct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£2m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7882"/>
                  </a:ext>
                </a:extLst>
              </a:tr>
              <a:tr h="340646">
                <a:tc>
                  <a:txBody>
                    <a:bodyPr/>
                    <a:lstStyle/>
                    <a:p>
                      <a:r>
                        <a:rPr lang="en-GB" sz="1400" dirty="0"/>
                        <a:t>Supply of Electricity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January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21 Feb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£10m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PA 23 Framework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912376"/>
                  </a:ext>
                </a:extLst>
              </a:tr>
              <a:tr h="486714">
                <a:tc>
                  <a:txBody>
                    <a:bodyPr/>
                    <a:lstStyle/>
                    <a:p>
                      <a:r>
                        <a:rPr lang="en-GB" sz="1400" dirty="0" err="1"/>
                        <a:t>Porton</a:t>
                      </a:r>
                      <a:r>
                        <a:rPr lang="en-GB" sz="1400" dirty="0"/>
                        <a:t> Main Plenum Replacement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June 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 Oct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£30m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PA23 Open Procedure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742553"/>
                  </a:ext>
                </a:extLst>
              </a:tr>
              <a:tr h="349348">
                <a:tc>
                  <a:txBody>
                    <a:bodyPr/>
                    <a:lstStyle/>
                    <a:p>
                      <a:r>
                        <a:rPr lang="en-GB" sz="1400" dirty="0" err="1"/>
                        <a:t>Porton</a:t>
                      </a:r>
                      <a:r>
                        <a:rPr lang="en-GB" sz="1400" dirty="0"/>
                        <a:t> – Hard Facilities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20 September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4 Jan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£35m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5+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PCR Framework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349202"/>
                  </a:ext>
                </a:extLst>
              </a:tr>
              <a:tr h="349348">
                <a:tc>
                  <a:txBody>
                    <a:bodyPr/>
                    <a:lstStyle/>
                    <a:p>
                      <a:r>
                        <a:rPr lang="en-US" sz="1400" dirty="0"/>
                        <a:t>Corporate Supply of Contingent </a:t>
                      </a:r>
                      <a:r>
                        <a:rPr lang="en-US" sz="1400" dirty="0" err="1"/>
                        <a:t>Labour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1 April 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1 June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£18m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PCR Framework – Direct Award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52206"/>
                  </a:ext>
                </a:extLst>
              </a:tr>
            </a:tbl>
          </a:graphicData>
        </a:graphic>
      </p:graphicFrame>
      <p:sp>
        <p:nvSpPr>
          <p:cNvPr id="5" name="Title 8">
            <a:extLst>
              <a:ext uri="{FF2B5EF4-FFF2-40B4-BE49-F238E27FC236}">
                <a16:creationId xmlns:a16="http://schemas.microsoft.com/office/drawing/2014/main" id="{DC7BDD1B-4B99-6BF3-C359-04B27D781A2C}"/>
              </a:ext>
            </a:extLst>
          </p:cNvPr>
          <p:cNvSpPr txBox="1">
            <a:spLocks/>
          </p:cNvSpPr>
          <p:nvPr/>
        </p:nvSpPr>
        <p:spPr>
          <a:xfrm>
            <a:off x="399228" y="274877"/>
            <a:ext cx="5002831" cy="64807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733" kern="1200" spc="0" baseline="0">
                <a:solidFill>
                  <a:srgbClr val="007C91"/>
                </a:solidFill>
                <a:latin typeface="Arial" pitchFamily="34" charset="0"/>
                <a:ea typeface="ヒラギノ角ゴ Pro W3" pitchFamily="84" charset="-128"/>
                <a:cs typeface="ヒラギノ角ゴ Pro W3" pitchFamily="84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r>
              <a:rPr lang="en-GB" sz="3600" dirty="0">
                <a:cs typeface="Arial" panose="020B0604020202020204" pitchFamily="34" charset="0"/>
              </a:rPr>
              <a:t>Estates  </a:t>
            </a:r>
          </a:p>
        </p:txBody>
      </p:sp>
    </p:spTree>
    <p:extLst>
      <p:ext uri="{BB962C8B-B14F-4D97-AF65-F5344CB8AC3E}">
        <p14:creationId xmlns:p14="http://schemas.microsoft.com/office/powerpoint/2010/main" val="1841011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C8B2EE9-896E-4436-89DD-6440516FB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307812"/>
            <a:ext cx="12192000" cy="549275"/>
          </a:xfrm>
        </p:spPr>
        <p:txBody>
          <a:bodyPr/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02BB8-AE59-42FF-9320-FEFC009C4599}"/>
              </a:ext>
            </a:extLst>
          </p:cNvPr>
          <p:cNvSpPr txBox="1"/>
          <p:nvPr/>
        </p:nvSpPr>
        <p:spPr>
          <a:xfrm>
            <a:off x="9817240" y="6437057"/>
            <a:ext cx="18878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7D7F19-F9B5-2506-5200-D0CB03839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406358"/>
              </p:ext>
            </p:extLst>
          </p:nvPr>
        </p:nvGraphicFramePr>
        <p:xfrm>
          <a:off x="357780" y="898922"/>
          <a:ext cx="11393544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946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745861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643975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289741">
                  <a:extLst>
                    <a:ext uri="{9D8B030D-6E8A-4147-A177-3AD203B41FA5}">
                      <a16:colId xmlns:a16="http://schemas.microsoft.com/office/drawing/2014/main" val="4056269057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1753496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581830">
                <a:tc>
                  <a:txBody>
                    <a:bodyPr/>
                    <a:lstStyle/>
                    <a:p>
                      <a:r>
                        <a:rPr lang="en-GB" sz="1200" dirty="0"/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Value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336106">
                <a:tc>
                  <a:txBody>
                    <a:bodyPr/>
                    <a:lstStyle/>
                    <a:p>
                      <a:r>
                        <a:rPr lang="en-US" sz="1400" dirty="0"/>
                        <a:t>Single Service Centre (SSC)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22 September 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18 November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£253.6m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2 to 5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PA23 Open Procedure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7882"/>
                  </a:ext>
                </a:extLst>
              </a:tr>
            </a:tbl>
          </a:graphicData>
        </a:graphic>
      </p:graphicFrame>
      <p:sp>
        <p:nvSpPr>
          <p:cNvPr id="5" name="Title 8">
            <a:extLst>
              <a:ext uri="{FF2B5EF4-FFF2-40B4-BE49-F238E27FC236}">
                <a16:creationId xmlns:a16="http://schemas.microsoft.com/office/drawing/2014/main" id="{DC7BDD1B-4B99-6BF3-C359-04B27D781A2C}"/>
              </a:ext>
            </a:extLst>
          </p:cNvPr>
          <p:cNvSpPr txBox="1">
            <a:spLocks/>
          </p:cNvSpPr>
          <p:nvPr/>
        </p:nvSpPr>
        <p:spPr>
          <a:xfrm>
            <a:off x="357780" y="116014"/>
            <a:ext cx="5002831" cy="64807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733" kern="1200" spc="0" baseline="0">
                <a:solidFill>
                  <a:srgbClr val="007C91"/>
                </a:solidFill>
                <a:latin typeface="Arial" pitchFamily="34" charset="0"/>
                <a:ea typeface="ヒラギノ角ゴ Pro W3" pitchFamily="84" charset="-128"/>
                <a:cs typeface="ヒラギノ角ゴ Pro W3" pitchFamily="84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r>
              <a:rPr lang="en-GB" sz="3600" dirty="0">
                <a:cs typeface="Arial" panose="020B0604020202020204" pitchFamily="34" charset="0"/>
              </a:rPr>
              <a:t>Corporate</a:t>
            </a:r>
            <a:r>
              <a:rPr lang="en-GB" sz="3200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479C3734-13C0-A2C2-0D1B-118D21E2D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80" y="2516681"/>
            <a:ext cx="5002831" cy="648072"/>
          </a:xfrm>
        </p:spPr>
        <p:txBody>
          <a:bodyPr/>
          <a:lstStyle/>
          <a:p>
            <a:r>
              <a:rPr lang="en-GB" sz="3600" dirty="0">
                <a:cs typeface="Arial" panose="020B0604020202020204" pitchFamily="34" charset="0"/>
              </a:rPr>
              <a:t>Science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175F57E-F4D3-1F22-7D48-35024C0A3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36813"/>
              </p:ext>
            </p:extLst>
          </p:nvPr>
        </p:nvGraphicFramePr>
        <p:xfrm>
          <a:off x="311552" y="3327271"/>
          <a:ext cx="1139354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946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811545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789889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078143">
                  <a:extLst>
                    <a:ext uri="{9D8B030D-6E8A-4147-A177-3AD203B41FA5}">
                      <a16:colId xmlns:a16="http://schemas.microsoft.com/office/drawing/2014/main" val="4056269057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1753496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605268">
                <a:tc>
                  <a:txBody>
                    <a:bodyPr/>
                    <a:lstStyle/>
                    <a:p>
                      <a:r>
                        <a:rPr lang="en-GB" sz="1200" dirty="0"/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Value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519668">
                <a:tc>
                  <a:txBody>
                    <a:bodyPr/>
                    <a:lstStyle/>
                    <a:p>
                      <a:r>
                        <a:rPr lang="en-US" sz="1400" dirty="0"/>
                        <a:t>UKHSA Diagnostics and Research Open Framework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August 2025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November 2025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£5b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5+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PA23 Open or Competitive Flexible Procedure – New Framework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7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787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C8B2EE9-896E-4436-89DD-6440516FB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307812"/>
            <a:ext cx="12192000" cy="549275"/>
          </a:xfrm>
        </p:spPr>
        <p:txBody>
          <a:bodyPr/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02BB8-AE59-42FF-9320-FEFC009C4599}"/>
              </a:ext>
            </a:extLst>
          </p:cNvPr>
          <p:cNvSpPr txBox="1"/>
          <p:nvPr/>
        </p:nvSpPr>
        <p:spPr>
          <a:xfrm>
            <a:off x="9817240" y="6437057"/>
            <a:ext cx="18878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7D7F19-F9B5-2506-5200-D0CB03839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395987"/>
              </p:ext>
            </p:extLst>
          </p:nvPr>
        </p:nvGraphicFramePr>
        <p:xfrm>
          <a:off x="399228" y="1087109"/>
          <a:ext cx="11305868" cy="4057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3257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735281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722705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684983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2049642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77931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461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Centralised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Adult Flu Dynamic Market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October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 November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5+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Establishing a Dynamic Market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4126718"/>
                  </a:ext>
                </a:extLst>
              </a:tr>
              <a:tr h="6886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Centralised Adult Flu Procurement under Dynamic Market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 August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 November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to 2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Competitive award by reference to a Dynamic Market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21385505"/>
                  </a:ext>
                </a:extLst>
              </a:tr>
              <a:tr h="461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Storage &amp; Distribution Medicines, Vaccines &amp; Associated Medical Products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 April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 September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5+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9216504"/>
                  </a:ext>
                </a:extLst>
              </a:tr>
              <a:tr h="372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Herpes zoster vaccine, inactivated (2027)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February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April 2027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to 2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TBC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30633298"/>
                  </a:ext>
                </a:extLst>
              </a:tr>
              <a:tr h="461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Live attenuated intranasal influenza vaccine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September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August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4987709"/>
                  </a:ext>
                </a:extLst>
              </a:tr>
              <a:tr h="372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Meningitis B vaccine (2026)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January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August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to 2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TBC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50885870"/>
                  </a:ext>
                </a:extLst>
              </a:tr>
              <a:tr h="461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Pneumococcal conjugate vaccine for children (2026))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 November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 July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68132998"/>
                  </a:ext>
                </a:extLst>
              </a:tr>
            </a:tbl>
          </a:graphicData>
        </a:graphic>
      </p:graphicFrame>
      <p:sp>
        <p:nvSpPr>
          <p:cNvPr id="5" name="Title 8">
            <a:extLst>
              <a:ext uri="{FF2B5EF4-FFF2-40B4-BE49-F238E27FC236}">
                <a16:creationId xmlns:a16="http://schemas.microsoft.com/office/drawing/2014/main" id="{DC7BDD1B-4B99-6BF3-C359-04B27D781A2C}"/>
              </a:ext>
            </a:extLst>
          </p:cNvPr>
          <p:cNvSpPr txBox="1">
            <a:spLocks/>
          </p:cNvSpPr>
          <p:nvPr/>
        </p:nvSpPr>
        <p:spPr>
          <a:xfrm>
            <a:off x="399228" y="309793"/>
            <a:ext cx="5002831" cy="64807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733" kern="1200" spc="0" baseline="0">
                <a:solidFill>
                  <a:srgbClr val="007C91"/>
                </a:solidFill>
                <a:latin typeface="Arial" pitchFamily="34" charset="0"/>
                <a:ea typeface="ヒラギノ角ゴ Pro W3" pitchFamily="84" charset="-128"/>
                <a:cs typeface="ヒラギノ角ゴ Pro W3" pitchFamily="84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r>
              <a:rPr lang="en-GB" sz="3600" dirty="0">
                <a:cs typeface="Arial" panose="020B0604020202020204" pitchFamily="34" charset="0"/>
              </a:rPr>
              <a:t>Vaccines</a:t>
            </a:r>
          </a:p>
        </p:txBody>
      </p:sp>
    </p:spTree>
    <p:extLst>
      <p:ext uri="{BB962C8B-B14F-4D97-AF65-F5344CB8AC3E}">
        <p14:creationId xmlns:p14="http://schemas.microsoft.com/office/powerpoint/2010/main" val="155866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C8B2EE9-896E-4436-89DD-6440516FB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307812"/>
            <a:ext cx="12192000" cy="549275"/>
          </a:xfrm>
        </p:spPr>
        <p:txBody>
          <a:bodyPr/>
          <a:lstStyle/>
          <a:p>
            <a:pPr marL="36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902BB8-AE59-42FF-9320-FEFC009C4599}"/>
              </a:ext>
            </a:extLst>
          </p:cNvPr>
          <p:cNvSpPr txBox="1"/>
          <p:nvPr/>
        </p:nvSpPr>
        <p:spPr>
          <a:xfrm>
            <a:off x="9817240" y="6437057"/>
            <a:ext cx="188785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Commercial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DC7BDD1B-4B99-6BF3-C359-04B27D781A2C}"/>
              </a:ext>
            </a:extLst>
          </p:cNvPr>
          <p:cNvSpPr txBox="1">
            <a:spLocks/>
          </p:cNvSpPr>
          <p:nvPr/>
        </p:nvSpPr>
        <p:spPr>
          <a:xfrm>
            <a:off x="399228" y="309793"/>
            <a:ext cx="5002831" cy="64807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733" kern="1200" spc="0" baseline="0">
                <a:solidFill>
                  <a:srgbClr val="007C91"/>
                </a:solidFill>
                <a:latin typeface="Arial" pitchFamily="34" charset="0"/>
                <a:ea typeface="ヒラギノ角ゴ Pro W3" pitchFamily="84" charset="-128"/>
                <a:cs typeface="ヒラギノ角ゴ Pro W3" pitchFamily="84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5333">
                <a:solidFill>
                  <a:schemeClr val="tx2"/>
                </a:solidFill>
                <a:latin typeface="Arial" pitchFamily="84" charset="0"/>
                <a:ea typeface="ヒラギノ角ゴ Pro W3" pitchFamily="84" charset="-128"/>
                <a:cs typeface="ヒラギノ角ゴ Pro W3" pitchFamily="84" charset="-128"/>
              </a:defRPr>
            </a:lvl9pPr>
          </a:lstStyle>
          <a:p>
            <a:r>
              <a:rPr lang="en-GB" sz="3600" dirty="0">
                <a:cs typeface="Arial" panose="020B0604020202020204" pitchFamily="34" charset="0"/>
              </a:rPr>
              <a:t>Vaccines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1151D7-F0F1-DF6C-F224-C4E5F72F7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136454"/>
              </p:ext>
            </p:extLst>
          </p:nvPr>
        </p:nvGraphicFramePr>
        <p:xfrm>
          <a:off x="399228" y="1294839"/>
          <a:ext cx="11305868" cy="431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3257">
                  <a:extLst>
                    <a:ext uri="{9D8B030D-6E8A-4147-A177-3AD203B41FA5}">
                      <a16:colId xmlns:a16="http://schemas.microsoft.com/office/drawing/2014/main" val="2722993038"/>
                    </a:ext>
                  </a:extLst>
                </a:gridCol>
                <a:gridCol w="1735281">
                  <a:extLst>
                    <a:ext uri="{9D8B030D-6E8A-4147-A177-3AD203B41FA5}">
                      <a16:colId xmlns:a16="http://schemas.microsoft.com/office/drawing/2014/main" val="763128553"/>
                    </a:ext>
                  </a:extLst>
                </a:gridCol>
                <a:gridCol w="1722705">
                  <a:extLst>
                    <a:ext uri="{9D8B030D-6E8A-4147-A177-3AD203B41FA5}">
                      <a16:colId xmlns:a16="http://schemas.microsoft.com/office/drawing/2014/main" val="4238646144"/>
                    </a:ext>
                  </a:extLst>
                </a:gridCol>
                <a:gridCol w="1684983">
                  <a:extLst>
                    <a:ext uri="{9D8B030D-6E8A-4147-A177-3AD203B41FA5}">
                      <a16:colId xmlns:a16="http://schemas.microsoft.com/office/drawing/2014/main" val="2087720842"/>
                    </a:ext>
                  </a:extLst>
                </a:gridCol>
                <a:gridCol w="2049642">
                  <a:extLst>
                    <a:ext uri="{9D8B030D-6E8A-4147-A177-3AD203B41FA5}">
                      <a16:colId xmlns:a16="http://schemas.microsoft.com/office/drawing/2014/main" val="2805378377"/>
                    </a:ext>
                  </a:extLst>
                </a:gridCol>
              </a:tblGrid>
              <a:tr h="79896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Title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Procurement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Contract Start date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Estimated Contract Length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Planned Procurement Route </a:t>
                      </a:r>
                    </a:p>
                  </a:txBody>
                  <a:tcPr>
                    <a:solidFill>
                      <a:srgbClr val="70B07E">
                        <a:shade val="30000"/>
                        <a:satMod val="1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125103"/>
                  </a:ext>
                </a:extLst>
              </a:tr>
              <a:tr h="4115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RSV immunisation products - Adults (2028)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December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 June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4126718"/>
                  </a:ext>
                </a:extLst>
              </a:tr>
              <a:tr h="70603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Meningococcal ACWY vaccine (2027)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February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August 2027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or Competitive Flexible Procedure – New Framework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21385505"/>
                  </a:ext>
                </a:extLst>
              </a:tr>
              <a:tr h="41150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RSV immunisation products - Infants (2028)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December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 June 2028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9216504"/>
                  </a:ext>
                </a:extLst>
              </a:tr>
              <a:tr h="473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Inactivated vaccine for childrens flu programme (08-2025)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August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August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to 2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30633298"/>
                  </a:ext>
                </a:extLst>
              </a:tr>
              <a:tr h="4115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BCG (tuberculosis) vaccine (2027)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April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April 2027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Open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4987709"/>
                  </a:ext>
                </a:extLst>
              </a:tr>
              <a:tr h="473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PPER response replacement of DPS for procurement of Antibiotics and IV Fluids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 April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 May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5+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Establishing a Dynamic Market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50885870"/>
                  </a:ext>
                </a:extLst>
              </a:tr>
              <a:tr h="473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Pandemic preparedness replacement Antiviral medicines contracts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May 2025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April 2026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to 5 years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PA23 Competitive Flexible Procedure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68132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97253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ublic Health England">
      <a:dk1>
        <a:sysClr val="windowText" lastClr="000000"/>
      </a:dk1>
      <a:lt1>
        <a:sysClr val="window" lastClr="FFFFFF"/>
      </a:lt1>
      <a:dk2>
        <a:srgbClr val="009966"/>
      </a:dk2>
      <a:lt2>
        <a:srgbClr val="98002E"/>
      </a:lt2>
      <a:accent1>
        <a:srgbClr val="11175E"/>
      </a:accent1>
      <a:accent2>
        <a:srgbClr val="D8B5A3"/>
      </a:accent2>
      <a:accent3>
        <a:srgbClr val="F9A25E"/>
      </a:accent3>
      <a:accent4>
        <a:srgbClr val="EEB111"/>
      </a:accent4>
      <a:accent5>
        <a:srgbClr val="00B274"/>
      </a:accent5>
      <a:accent6>
        <a:srgbClr val="A7A9AC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16-9.pptx  -  Read-Only" id="{3C8884F9-2346-4087-B75C-CE93BF3468F2}" vid="{96D2237F-9ECD-490D-8F9F-E4FBD26E36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BA552325B3924080398B39C3ED63C8" ma:contentTypeVersion="17" ma:contentTypeDescription="Create a new document." ma:contentTypeScope="" ma:versionID="5acdbf183d1e25bff13191554b06abbe">
  <xsd:schema xmlns:xsd="http://www.w3.org/2001/XMLSchema" xmlns:xs="http://www.w3.org/2001/XMLSchema" xmlns:p="http://schemas.microsoft.com/office/2006/metadata/properties" xmlns:ns2="514d2754-a6d2-444f-bf3c-749523e068c3" xmlns:ns3="c6c44f9e-7a64-4374-a024-9da0cf0f158d" targetNamespace="http://schemas.microsoft.com/office/2006/metadata/properties" ma:root="true" ma:fieldsID="0637fc56a5cc2922d40a2bb3b5ffe4b0" ns2:_="" ns3:_="">
    <xsd:import namespace="514d2754-a6d2-444f-bf3c-749523e068c3"/>
    <xsd:import namespace="c6c44f9e-7a64-4374-a024-9da0cf0f15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Blurb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d2754-a6d2-444f-bf3c-749523e068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289f538-edf0-4bde-b084-18e01efd0e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lurb" ma:index="23" nillable="true" ma:displayName="Blurb" ma:format="Dropdown" ma:internalName="Blurb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44f9e-7a64-4374-a024-9da0cf0f158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db27ba6-5b04-4b3c-88bc-fdc7728c3501}" ma:internalName="TaxCatchAll" ma:showField="CatchAllData" ma:web="c6c44f9e-7a64-4374-a024-9da0cf0f15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lurb xmlns="514d2754-a6d2-444f-bf3c-749523e068c3" xsi:nil="true"/>
    <lcf76f155ced4ddcb4097134ff3c332f xmlns="514d2754-a6d2-444f-bf3c-749523e068c3">
      <Terms xmlns="http://schemas.microsoft.com/office/infopath/2007/PartnerControls"/>
    </lcf76f155ced4ddcb4097134ff3c332f>
    <TaxCatchAll xmlns="c6c44f9e-7a64-4374-a024-9da0cf0f158d" xsi:nil="true"/>
  </documentManagement>
</p:properties>
</file>

<file path=customXml/itemProps1.xml><?xml version="1.0" encoding="utf-8"?>
<ds:datastoreItem xmlns:ds="http://schemas.openxmlformats.org/officeDocument/2006/customXml" ds:itemID="{C8A5AF1D-7B7A-461E-B0C8-3B369F58AE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29C199-571F-4288-9C07-C1652CB36C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4d2754-a6d2-444f-bf3c-749523e068c3"/>
    <ds:schemaRef ds:uri="c6c44f9e-7a64-4374-a024-9da0cf0f15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5341F4-5A32-4444-B359-CF4C18F5E3EF}">
  <ds:schemaRefs>
    <ds:schemaRef ds:uri="http://purl.org/dc/terms/"/>
    <ds:schemaRef ds:uri="514d2754-a6d2-444f-bf3c-749523e068c3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c6c44f9e-7a64-4374-a024-9da0cf0f158d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7324</TotalTime>
  <Words>760</Words>
  <Application>Microsoft Office PowerPoint</Application>
  <PresentationFormat>Widescreen</PresentationFormat>
  <Paragraphs>207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1_Office Theme</vt:lpstr>
      <vt:lpstr>Commercial, Vaccines and Countermeasures Delivery Pipeline   March 2025</vt:lpstr>
      <vt:lpstr>Snapshot Pipeline   Full pipeline to be published May 2025  </vt:lpstr>
      <vt:lpstr>Digital </vt:lpstr>
      <vt:lpstr>PowerPoint Presentation</vt:lpstr>
      <vt:lpstr>Science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Breakfast Workshop How to partner with UKHSA</dc:title>
  <dc:creator>UKHSA</dc:creator>
  <cp:lastModifiedBy>Will Spurr</cp:lastModifiedBy>
  <cp:revision>77</cp:revision>
  <dcterms:created xsi:type="dcterms:W3CDTF">2023-10-16T21:35:09Z</dcterms:created>
  <dcterms:modified xsi:type="dcterms:W3CDTF">2025-04-28T15:39:17Z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0x0101008BBA552325B3924080398B39C3ED63C8</vt:lpwstr>
  </property>
  <property fmtid="{D5CDD505-2E9C-101B-9397-08002B2CF9AE}" pid="3" name="MediaServiceImageTags">
    <vt:lpwstr/>
  </property>
</Properties>
</file>