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66" r:id="rId3"/>
    <p:sldId id="329" r:id="rId4"/>
    <p:sldId id="290" r:id="rId5"/>
    <p:sldId id="310" r:id="rId6"/>
    <p:sldId id="323" r:id="rId7"/>
    <p:sldId id="364" r:id="rId8"/>
    <p:sldId id="367" r:id="rId9"/>
    <p:sldId id="283" r:id="rId10"/>
    <p:sldId id="312" r:id="rId11"/>
    <p:sldId id="368" r:id="rId12"/>
    <p:sldId id="319" r:id="rId13"/>
    <p:sldId id="320" r:id="rId14"/>
    <p:sldId id="285" r:id="rId15"/>
    <p:sldId id="317" r:id="rId16"/>
    <p:sldId id="321" r:id="rId17"/>
    <p:sldId id="301" r:id="rId18"/>
    <p:sldId id="305" r:id="rId19"/>
    <p:sldId id="366"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026" autoAdjust="0"/>
  </p:normalViewPr>
  <p:slideViewPr>
    <p:cSldViewPr snapToGrid="0">
      <p:cViewPr varScale="1">
        <p:scale>
          <a:sx n="52" d="100"/>
          <a:sy n="52" d="100"/>
        </p:scale>
        <p:origin x="1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554A9-BE9D-4971-B241-341AAA4DA967}"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4BDD40EC-0D0B-4374-8EF8-08B986D8EA97}">
      <dgm:prSet custT="1"/>
      <dgm:spPr>
        <a:solidFill>
          <a:schemeClr val="tx2"/>
        </a:solidFill>
      </dgm:spPr>
      <dgm:t>
        <a:bodyPr/>
        <a:lstStyle/>
        <a:p>
          <a:r>
            <a:rPr lang="en-GB" sz="1400" dirty="0"/>
            <a:t>1. With a long bevelled needle constitute the BCG diluent and the freeze-dried powder. </a:t>
          </a:r>
          <a:endParaRPr lang="en-US" sz="1400" dirty="0"/>
        </a:p>
      </dgm:t>
    </dgm:pt>
    <dgm:pt modelId="{778E6B93-3336-4957-A23D-AEA628B0A399}" type="parTrans" cxnId="{D5ACC943-5F2D-4D65-9BFD-5E627A348D6C}">
      <dgm:prSet/>
      <dgm:spPr/>
      <dgm:t>
        <a:bodyPr/>
        <a:lstStyle/>
        <a:p>
          <a:endParaRPr lang="en-US"/>
        </a:p>
      </dgm:t>
    </dgm:pt>
    <dgm:pt modelId="{C2C320ED-EB3F-47AA-BF68-58D72F21B5CA}" type="sibTrans" cxnId="{D5ACC943-5F2D-4D65-9BFD-5E627A348D6C}">
      <dgm:prSet/>
      <dgm:spPr/>
      <dgm:t>
        <a:bodyPr/>
        <a:lstStyle/>
        <a:p>
          <a:endParaRPr lang="en-US"/>
        </a:p>
      </dgm:t>
    </dgm:pt>
    <dgm:pt modelId="{99DEF954-5AF5-4C35-BFDA-347CFAAC6BDB}">
      <dgm:prSet custT="1"/>
      <dgm:spPr>
        <a:solidFill>
          <a:schemeClr val="tx2"/>
        </a:solidFill>
      </dgm:spPr>
      <dgm:t>
        <a:bodyPr/>
        <a:lstStyle/>
        <a:p>
          <a:r>
            <a:rPr lang="en-GB" sz="1400" dirty="0"/>
            <a:t>2. Remove needle and syringe and gently invert or swirl the vial to mix vaccine – do not shake vigorously.</a:t>
          </a:r>
          <a:endParaRPr lang="en-US" sz="1400" dirty="0"/>
        </a:p>
      </dgm:t>
    </dgm:pt>
    <dgm:pt modelId="{EF1A2773-CB2F-4584-A16A-5207F01D0437}" type="parTrans" cxnId="{AE57D7E6-FB0E-4996-AA38-86491B2BB366}">
      <dgm:prSet/>
      <dgm:spPr/>
      <dgm:t>
        <a:bodyPr/>
        <a:lstStyle/>
        <a:p>
          <a:endParaRPr lang="en-US"/>
        </a:p>
      </dgm:t>
    </dgm:pt>
    <dgm:pt modelId="{CB74E45E-9D0B-4681-AD71-D1ED375BD061}" type="sibTrans" cxnId="{AE57D7E6-FB0E-4996-AA38-86491B2BB366}">
      <dgm:prSet/>
      <dgm:spPr/>
      <dgm:t>
        <a:bodyPr/>
        <a:lstStyle/>
        <a:p>
          <a:endParaRPr lang="en-US"/>
        </a:p>
      </dgm:t>
    </dgm:pt>
    <dgm:pt modelId="{8A6D445E-DA22-48FA-83AE-A443CE315A75}">
      <dgm:prSet custT="1"/>
      <dgm:spPr>
        <a:solidFill>
          <a:schemeClr val="tx2"/>
        </a:solidFill>
      </dgm:spPr>
      <dgm:t>
        <a:bodyPr/>
        <a:lstStyle/>
        <a:p>
          <a:r>
            <a:rPr lang="en-GB" sz="1400" dirty="0"/>
            <a:t>3. Using a long bevelled needle fitted to a 1ml  graduated syringe, draw just above the required dose with needle (no air bubbles) to be left in the syringe. </a:t>
          </a:r>
          <a:endParaRPr lang="en-US" sz="1400" dirty="0"/>
        </a:p>
      </dgm:t>
    </dgm:pt>
    <dgm:pt modelId="{1E8DA1AE-AAD6-49FE-9C0D-68C71E851C18}" type="parTrans" cxnId="{184B7B0C-6B8C-4F39-AE19-B5172A08D8AE}">
      <dgm:prSet/>
      <dgm:spPr/>
      <dgm:t>
        <a:bodyPr/>
        <a:lstStyle/>
        <a:p>
          <a:endParaRPr lang="en-US"/>
        </a:p>
      </dgm:t>
    </dgm:pt>
    <dgm:pt modelId="{8A2D1A51-8A8A-4515-85B9-B00733D2D6BB}" type="sibTrans" cxnId="{184B7B0C-6B8C-4F39-AE19-B5172A08D8AE}">
      <dgm:prSet/>
      <dgm:spPr/>
      <dgm:t>
        <a:bodyPr/>
        <a:lstStyle/>
        <a:p>
          <a:endParaRPr lang="en-US"/>
        </a:p>
      </dgm:t>
    </dgm:pt>
    <dgm:pt modelId="{A7A42923-BB5D-4E05-936D-3BBFC20C4DB8}">
      <dgm:prSet custT="1"/>
      <dgm:spPr>
        <a:solidFill>
          <a:schemeClr val="tx2"/>
        </a:solidFill>
      </dgm:spPr>
      <dgm:t>
        <a:bodyPr/>
        <a:lstStyle/>
        <a:p>
          <a:r>
            <a:rPr lang="en-GB" sz="1400" dirty="0"/>
            <a:t>4. Remove  and attach firmly the short-bevelled needle and prime to remove any excess vaccine/air.</a:t>
          </a:r>
          <a:endParaRPr lang="en-US" sz="1400" dirty="0"/>
        </a:p>
      </dgm:t>
    </dgm:pt>
    <dgm:pt modelId="{CDA73E46-476E-4AD6-AA21-A725C6E8301C}" type="parTrans" cxnId="{75698ABC-1C03-4C42-9743-54792D56271D}">
      <dgm:prSet/>
      <dgm:spPr/>
      <dgm:t>
        <a:bodyPr/>
        <a:lstStyle/>
        <a:p>
          <a:endParaRPr lang="en-US"/>
        </a:p>
      </dgm:t>
    </dgm:pt>
    <dgm:pt modelId="{45C8F767-E47A-4946-B836-E4DE1C102AAB}" type="sibTrans" cxnId="{75698ABC-1C03-4C42-9743-54792D56271D}">
      <dgm:prSet/>
      <dgm:spPr/>
      <dgm:t>
        <a:bodyPr/>
        <a:lstStyle/>
        <a:p>
          <a:endParaRPr lang="en-US"/>
        </a:p>
      </dgm:t>
    </dgm:pt>
    <dgm:pt modelId="{CF042370-B8A8-44DB-917B-12F52B97DC57}">
      <dgm:prSet custT="1"/>
      <dgm:spPr>
        <a:solidFill>
          <a:srgbClr val="C00000"/>
        </a:solidFill>
      </dgm:spPr>
      <dgm:t>
        <a:bodyPr/>
        <a:lstStyle/>
        <a:p>
          <a:r>
            <a:rPr lang="en-GB" sz="1400" dirty="0"/>
            <a:t>Constituted vaccine should be used within 4 hours.</a:t>
          </a:r>
          <a:endParaRPr lang="en-US" sz="1400" dirty="0"/>
        </a:p>
      </dgm:t>
    </dgm:pt>
    <dgm:pt modelId="{AD548F39-B1ED-40D4-896E-B82DA3FCF0F7}" type="parTrans" cxnId="{D8E567F6-E324-4B44-97B3-086511ABE1FE}">
      <dgm:prSet/>
      <dgm:spPr/>
      <dgm:t>
        <a:bodyPr/>
        <a:lstStyle/>
        <a:p>
          <a:endParaRPr lang="en-GB"/>
        </a:p>
      </dgm:t>
    </dgm:pt>
    <dgm:pt modelId="{B048946A-B9A7-4121-9EDB-ED67D8FD579F}" type="sibTrans" cxnId="{D8E567F6-E324-4B44-97B3-086511ABE1FE}">
      <dgm:prSet/>
      <dgm:spPr/>
      <dgm:t>
        <a:bodyPr/>
        <a:lstStyle/>
        <a:p>
          <a:endParaRPr lang="en-GB"/>
        </a:p>
      </dgm:t>
    </dgm:pt>
    <dgm:pt modelId="{178756D9-F374-4D73-B2A2-13C7C5A9D446}">
      <dgm:prSet custT="1"/>
      <dgm:spPr>
        <a:solidFill>
          <a:schemeClr val="tx2"/>
        </a:solidFill>
      </dgm:spPr>
      <dgm:t>
        <a:bodyPr/>
        <a:lstStyle/>
        <a:p>
          <a:r>
            <a:rPr lang="en-GB" sz="1400" dirty="0"/>
            <a:t>5. Primed needle to the require dose now  ready to administer the vaccine through the intradermal technique.</a:t>
          </a:r>
        </a:p>
      </dgm:t>
    </dgm:pt>
    <dgm:pt modelId="{CD467D17-DF69-4336-9F10-FF107CB7516B}" type="parTrans" cxnId="{668CD3A0-90E6-45D8-816B-33DD295B6E26}">
      <dgm:prSet/>
      <dgm:spPr/>
      <dgm:t>
        <a:bodyPr/>
        <a:lstStyle/>
        <a:p>
          <a:endParaRPr lang="en-GB"/>
        </a:p>
      </dgm:t>
    </dgm:pt>
    <dgm:pt modelId="{0CE10CAE-DCD2-406E-AE85-587F24D2DE55}" type="sibTrans" cxnId="{668CD3A0-90E6-45D8-816B-33DD295B6E26}">
      <dgm:prSet/>
      <dgm:spPr/>
      <dgm:t>
        <a:bodyPr/>
        <a:lstStyle/>
        <a:p>
          <a:endParaRPr lang="en-GB"/>
        </a:p>
      </dgm:t>
    </dgm:pt>
    <dgm:pt modelId="{2AD7C264-F8B2-43BA-8C7E-0147641FD963}" type="pres">
      <dgm:prSet presAssocID="{899554A9-BE9D-4971-B241-341AAA4DA967}" presName="linear" presStyleCnt="0">
        <dgm:presLayoutVars>
          <dgm:animLvl val="lvl"/>
          <dgm:resizeHandles val="exact"/>
        </dgm:presLayoutVars>
      </dgm:prSet>
      <dgm:spPr/>
    </dgm:pt>
    <dgm:pt modelId="{6F778C70-08C1-4306-B0A1-E77B2B2BF7C6}" type="pres">
      <dgm:prSet presAssocID="{4BDD40EC-0D0B-4374-8EF8-08B986D8EA97}" presName="parentText" presStyleLbl="node1" presStyleIdx="0" presStyleCnt="6">
        <dgm:presLayoutVars>
          <dgm:chMax val="0"/>
          <dgm:bulletEnabled val="1"/>
        </dgm:presLayoutVars>
      </dgm:prSet>
      <dgm:spPr/>
    </dgm:pt>
    <dgm:pt modelId="{F91B46B5-466E-4361-A516-8D802704DDD6}" type="pres">
      <dgm:prSet presAssocID="{C2C320ED-EB3F-47AA-BF68-58D72F21B5CA}" presName="spacer" presStyleCnt="0"/>
      <dgm:spPr/>
    </dgm:pt>
    <dgm:pt modelId="{02DC23F5-17E9-46B2-A1A2-44B1587E44E4}" type="pres">
      <dgm:prSet presAssocID="{99DEF954-5AF5-4C35-BFDA-347CFAAC6BDB}" presName="parentText" presStyleLbl="node1" presStyleIdx="1" presStyleCnt="6" custLinFactNeighborX="-719" custLinFactNeighborY="-3316">
        <dgm:presLayoutVars>
          <dgm:chMax val="0"/>
          <dgm:bulletEnabled val="1"/>
        </dgm:presLayoutVars>
      </dgm:prSet>
      <dgm:spPr/>
    </dgm:pt>
    <dgm:pt modelId="{F976239C-E887-460A-A2EB-D6233646011F}" type="pres">
      <dgm:prSet presAssocID="{CB74E45E-9D0B-4681-AD71-D1ED375BD061}" presName="spacer" presStyleCnt="0"/>
      <dgm:spPr/>
    </dgm:pt>
    <dgm:pt modelId="{E3FE4A5D-EF24-4C46-8B53-19D4A42A251C}" type="pres">
      <dgm:prSet presAssocID="{8A6D445E-DA22-48FA-83AE-A443CE315A75}" presName="parentText" presStyleLbl="node1" presStyleIdx="2" presStyleCnt="6">
        <dgm:presLayoutVars>
          <dgm:chMax val="0"/>
          <dgm:bulletEnabled val="1"/>
        </dgm:presLayoutVars>
      </dgm:prSet>
      <dgm:spPr/>
    </dgm:pt>
    <dgm:pt modelId="{32B39567-746F-40A6-B660-3BEF3EA44E81}" type="pres">
      <dgm:prSet presAssocID="{8A2D1A51-8A8A-4515-85B9-B00733D2D6BB}" presName="spacer" presStyleCnt="0"/>
      <dgm:spPr/>
    </dgm:pt>
    <dgm:pt modelId="{1131185D-2162-4B0A-BFCA-FCA5DE344AE3}" type="pres">
      <dgm:prSet presAssocID="{A7A42923-BB5D-4E05-936D-3BBFC20C4DB8}" presName="parentText" presStyleLbl="node1" presStyleIdx="3" presStyleCnt="6" custScaleY="74940" custLinFactY="2563" custLinFactNeighborX="508" custLinFactNeighborY="100000">
        <dgm:presLayoutVars>
          <dgm:chMax val="0"/>
          <dgm:bulletEnabled val="1"/>
        </dgm:presLayoutVars>
      </dgm:prSet>
      <dgm:spPr/>
    </dgm:pt>
    <dgm:pt modelId="{284EFAEC-03AB-43BE-821E-55E30BE1145E}" type="pres">
      <dgm:prSet presAssocID="{45C8F767-E47A-4946-B836-E4DE1C102AAB}" presName="spacer" presStyleCnt="0"/>
      <dgm:spPr/>
    </dgm:pt>
    <dgm:pt modelId="{4E8035B3-A329-4991-B1EE-C2F60F457AC0}" type="pres">
      <dgm:prSet presAssocID="{178756D9-F374-4D73-B2A2-13C7C5A9D446}" presName="parentText" presStyleLbl="node1" presStyleIdx="4" presStyleCnt="6">
        <dgm:presLayoutVars>
          <dgm:chMax val="0"/>
          <dgm:bulletEnabled val="1"/>
        </dgm:presLayoutVars>
      </dgm:prSet>
      <dgm:spPr/>
    </dgm:pt>
    <dgm:pt modelId="{BB29F974-1972-4D97-B3C8-CFABCDA52C82}" type="pres">
      <dgm:prSet presAssocID="{0CE10CAE-DCD2-406E-AE85-587F24D2DE55}" presName="spacer" presStyleCnt="0"/>
      <dgm:spPr/>
    </dgm:pt>
    <dgm:pt modelId="{7552B6D1-C74E-4AFA-ADCA-3932469436E8}" type="pres">
      <dgm:prSet presAssocID="{CF042370-B8A8-44DB-917B-12F52B97DC57}" presName="parentText" presStyleLbl="node1" presStyleIdx="5" presStyleCnt="6">
        <dgm:presLayoutVars>
          <dgm:chMax val="0"/>
          <dgm:bulletEnabled val="1"/>
        </dgm:presLayoutVars>
      </dgm:prSet>
      <dgm:spPr/>
    </dgm:pt>
  </dgm:ptLst>
  <dgm:cxnLst>
    <dgm:cxn modelId="{184B7B0C-6B8C-4F39-AE19-B5172A08D8AE}" srcId="{899554A9-BE9D-4971-B241-341AAA4DA967}" destId="{8A6D445E-DA22-48FA-83AE-A443CE315A75}" srcOrd="2" destOrd="0" parTransId="{1E8DA1AE-AAD6-49FE-9C0D-68C71E851C18}" sibTransId="{8A2D1A51-8A8A-4515-85B9-B00733D2D6BB}"/>
    <dgm:cxn modelId="{2BE5FC1A-5AAD-4EEF-B3E1-6E32E2AB553D}" type="presOf" srcId="{899554A9-BE9D-4971-B241-341AAA4DA967}" destId="{2AD7C264-F8B2-43BA-8C7E-0147641FD963}" srcOrd="0" destOrd="0" presId="urn:microsoft.com/office/officeart/2005/8/layout/vList2"/>
    <dgm:cxn modelId="{BD16642D-A412-45B8-9102-B03A1CEC6C13}" type="presOf" srcId="{CF042370-B8A8-44DB-917B-12F52B97DC57}" destId="{7552B6D1-C74E-4AFA-ADCA-3932469436E8}" srcOrd="0" destOrd="0" presId="urn:microsoft.com/office/officeart/2005/8/layout/vList2"/>
    <dgm:cxn modelId="{CA7D645B-9837-4CA6-B202-65677127DCBB}" type="presOf" srcId="{178756D9-F374-4D73-B2A2-13C7C5A9D446}" destId="{4E8035B3-A329-4991-B1EE-C2F60F457AC0}" srcOrd="0" destOrd="0" presId="urn:microsoft.com/office/officeart/2005/8/layout/vList2"/>
    <dgm:cxn modelId="{D5ACC943-5F2D-4D65-9BFD-5E627A348D6C}" srcId="{899554A9-BE9D-4971-B241-341AAA4DA967}" destId="{4BDD40EC-0D0B-4374-8EF8-08B986D8EA97}" srcOrd="0" destOrd="0" parTransId="{778E6B93-3336-4957-A23D-AEA628B0A399}" sibTransId="{C2C320ED-EB3F-47AA-BF68-58D72F21B5CA}"/>
    <dgm:cxn modelId="{668CD3A0-90E6-45D8-816B-33DD295B6E26}" srcId="{899554A9-BE9D-4971-B241-341AAA4DA967}" destId="{178756D9-F374-4D73-B2A2-13C7C5A9D446}" srcOrd="4" destOrd="0" parTransId="{CD467D17-DF69-4336-9F10-FF107CB7516B}" sibTransId="{0CE10CAE-DCD2-406E-AE85-587F24D2DE55}"/>
    <dgm:cxn modelId="{75698ABC-1C03-4C42-9743-54792D56271D}" srcId="{899554A9-BE9D-4971-B241-341AAA4DA967}" destId="{A7A42923-BB5D-4E05-936D-3BBFC20C4DB8}" srcOrd="3" destOrd="0" parTransId="{CDA73E46-476E-4AD6-AA21-A725C6E8301C}" sibTransId="{45C8F767-E47A-4946-B836-E4DE1C102AAB}"/>
    <dgm:cxn modelId="{D3EFD7C7-3AEA-482A-9C06-37C50E4FF9F7}" type="presOf" srcId="{99DEF954-5AF5-4C35-BFDA-347CFAAC6BDB}" destId="{02DC23F5-17E9-46B2-A1A2-44B1587E44E4}" srcOrd="0" destOrd="0" presId="urn:microsoft.com/office/officeart/2005/8/layout/vList2"/>
    <dgm:cxn modelId="{EF672FCC-1EE6-4A68-98C7-4FB7B0A103DC}" type="presOf" srcId="{8A6D445E-DA22-48FA-83AE-A443CE315A75}" destId="{E3FE4A5D-EF24-4C46-8B53-19D4A42A251C}" srcOrd="0" destOrd="0" presId="urn:microsoft.com/office/officeart/2005/8/layout/vList2"/>
    <dgm:cxn modelId="{40A1D3D6-6320-4E9B-A5D6-AFD5D175A2EC}" type="presOf" srcId="{A7A42923-BB5D-4E05-936D-3BBFC20C4DB8}" destId="{1131185D-2162-4B0A-BFCA-FCA5DE344AE3}" srcOrd="0" destOrd="0" presId="urn:microsoft.com/office/officeart/2005/8/layout/vList2"/>
    <dgm:cxn modelId="{AE57D7E6-FB0E-4996-AA38-86491B2BB366}" srcId="{899554A9-BE9D-4971-B241-341AAA4DA967}" destId="{99DEF954-5AF5-4C35-BFDA-347CFAAC6BDB}" srcOrd="1" destOrd="0" parTransId="{EF1A2773-CB2F-4584-A16A-5207F01D0437}" sibTransId="{CB74E45E-9D0B-4681-AD71-D1ED375BD061}"/>
    <dgm:cxn modelId="{D8E567F6-E324-4B44-97B3-086511ABE1FE}" srcId="{899554A9-BE9D-4971-B241-341AAA4DA967}" destId="{CF042370-B8A8-44DB-917B-12F52B97DC57}" srcOrd="5" destOrd="0" parTransId="{AD548F39-B1ED-40D4-896E-B82DA3FCF0F7}" sibTransId="{B048946A-B9A7-4121-9EDB-ED67D8FD579F}"/>
    <dgm:cxn modelId="{A2B6AFF7-26DD-45B6-ADD6-D096F0C6A0C0}" type="presOf" srcId="{4BDD40EC-0D0B-4374-8EF8-08B986D8EA97}" destId="{6F778C70-08C1-4306-B0A1-E77B2B2BF7C6}" srcOrd="0" destOrd="0" presId="urn:microsoft.com/office/officeart/2005/8/layout/vList2"/>
    <dgm:cxn modelId="{F7398142-BD7F-4392-891B-EADC96DC27A6}" type="presParOf" srcId="{2AD7C264-F8B2-43BA-8C7E-0147641FD963}" destId="{6F778C70-08C1-4306-B0A1-E77B2B2BF7C6}" srcOrd="0" destOrd="0" presId="urn:microsoft.com/office/officeart/2005/8/layout/vList2"/>
    <dgm:cxn modelId="{8D4904D2-84F0-4D7A-9B69-6DCA5F5A6AF7}" type="presParOf" srcId="{2AD7C264-F8B2-43BA-8C7E-0147641FD963}" destId="{F91B46B5-466E-4361-A516-8D802704DDD6}" srcOrd="1" destOrd="0" presId="urn:microsoft.com/office/officeart/2005/8/layout/vList2"/>
    <dgm:cxn modelId="{E64EC4C4-047C-44A1-9354-BD6150EC83C7}" type="presParOf" srcId="{2AD7C264-F8B2-43BA-8C7E-0147641FD963}" destId="{02DC23F5-17E9-46B2-A1A2-44B1587E44E4}" srcOrd="2" destOrd="0" presId="urn:microsoft.com/office/officeart/2005/8/layout/vList2"/>
    <dgm:cxn modelId="{D085E38C-DDFA-4E8D-AC38-E2051525797A}" type="presParOf" srcId="{2AD7C264-F8B2-43BA-8C7E-0147641FD963}" destId="{F976239C-E887-460A-A2EB-D6233646011F}" srcOrd="3" destOrd="0" presId="urn:microsoft.com/office/officeart/2005/8/layout/vList2"/>
    <dgm:cxn modelId="{0808F745-D241-4021-B485-5534EB9D6F8B}" type="presParOf" srcId="{2AD7C264-F8B2-43BA-8C7E-0147641FD963}" destId="{E3FE4A5D-EF24-4C46-8B53-19D4A42A251C}" srcOrd="4" destOrd="0" presId="urn:microsoft.com/office/officeart/2005/8/layout/vList2"/>
    <dgm:cxn modelId="{957FFDB5-58EA-4F0C-B6EC-FAB728EA63C0}" type="presParOf" srcId="{2AD7C264-F8B2-43BA-8C7E-0147641FD963}" destId="{32B39567-746F-40A6-B660-3BEF3EA44E81}" srcOrd="5" destOrd="0" presId="urn:microsoft.com/office/officeart/2005/8/layout/vList2"/>
    <dgm:cxn modelId="{C1782375-64B7-41D2-803B-8893F87032E6}" type="presParOf" srcId="{2AD7C264-F8B2-43BA-8C7E-0147641FD963}" destId="{1131185D-2162-4B0A-BFCA-FCA5DE344AE3}" srcOrd="6" destOrd="0" presId="urn:microsoft.com/office/officeart/2005/8/layout/vList2"/>
    <dgm:cxn modelId="{76A60F1A-88B9-4E5F-9B85-9F76B393151E}" type="presParOf" srcId="{2AD7C264-F8B2-43BA-8C7E-0147641FD963}" destId="{284EFAEC-03AB-43BE-821E-55E30BE1145E}" srcOrd="7" destOrd="0" presId="urn:microsoft.com/office/officeart/2005/8/layout/vList2"/>
    <dgm:cxn modelId="{FB4CAA12-CD76-436A-BE0C-FB4D6DC10837}" type="presParOf" srcId="{2AD7C264-F8B2-43BA-8C7E-0147641FD963}" destId="{4E8035B3-A329-4991-B1EE-C2F60F457AC0}" srcOrd="8" destOrd="0" presId="urn:microsoft.com/office/officeart/2005/8/layout/vList2"/>
    <dgm:cxn modelId="{D4228524-3C9A-4EEA-B59F-BFD89BF9E807}" type="presParOf" srcId="{2AD7C264-F8B2-43BA-8C7E-0147641FD963}" destId="{BB29F974-1972-4D97-B3C8-CFABCDA52C82}" srcOrd="9" destOrd="0" presId="urn:microsoft.com/office/officeart/2005/8/layout/vList2"/>
    <dgm:cxn modelId="{8762FE96-5C5E-47B3-9267-5B4E523CDD95}" type="presParOf" srcId="{2AD7C264-F8B2-43BA-8C7E-0147641FD963}" destId="{7552B6D1-C74E-4AFA-ADCA-3932469436E8}"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78C70-08C1-4306-B0A1-E77B2B2BF7C6}">
      <dsp:nvSpPr>
        <dsp:cNvPr id="0" name=""/>
        <dsp:cNvSpPr/>
      </dsp:nvSpPr>
      <dsp:spPr>
        <a:xfrm>
          <a:off x="0" y="1857"/>
          <a:ext cx="3999971" cy="766877"/>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1. With a long bevelled needle constitute the BCG diluent and the freeze-dried powder. </a:t>
          </a:r>
          <a:endParaRPr lang="en-US" sz="1400" kern="1200" dirty="0"/>
        </a:p>
      </dsp:txBody>
      <dsp:txXfrm>
        <a:off x="37436" y="39293"/>
        <a:ext cx="3925099" cy="692005"/>
      </dsp:txXfrm>
    </dsp:sp>
    <dsp:sp modelId="{02DC23F5-17E9-46B2-A1A2-44B1587E44E4}">
      <dsp:nvSpPr>
        <dsp:cNvPr id="0" name=""/>
        <dsp:cNvSpPr/>
      </dsp:nvSpPr>
      <dsp:spPr>
        <a:xfrm>
          <a:off x="0" y="777169"/>
          <a:ext cx="3999971" cy="766877"/>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2. Remove needle and syringe and gently invert or swirl the vial to mix vaccine – do not shake vigorously.</a:t>
          </a:r>
          <a:endParaRPr lang="en-US" sz="1400" kern="1200" dirty="0"/>
        </a:p>
      </dsp:txBody>
      <dsp:txXfrm>
        <a:off x="37436" y="814605"/>
        <a:ext cx="3925099" cy="692005"/>
      </dsp:txXfrm>
    </dsp:sp>
    <dsp:sp modelId="{E3FE4A5D-EF24-4C46-8B53-19D4A42A251C}">
      <dsp:nvSpPr>
        <dsp:cNvPr id="0" name=""/>
        <dsp:cNvSpPr/>
      </dsp:nvSpPr>
      <dsp:spPr>
        <a:xfrm>
          <a:off x="0" y="1553060"/>
          <a:ext cx="3999971" cy="766877"/>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3. Using a long bevelled needle fitted to a 1ml  graduated syringe, draw just above the required dose with needle (no air bubbles) to be left in the syringe. </a:t>
          </a:r>
          <a:endParaRPr lang="en-US" sz="1400" kern="1200" dirty="0"/>
        </a:p>
      </dsp:txBody>
      <dsp:txXfrm>
        <a:off x="37436" y="1590496"/>
        <a:ext cx="3925099" cy="692005"/>
      </dsp:txXfrm>
    </dsp:sp>
    <dsp:sp modelId="{1131185D-2162-4B0A-BFCA-FCA5DE344AE3}">
      <dsp:nvSpPr>
        <dsp:cNvPr id="0" name=""/>
        <dsp:cNvSpPr/>
      </dsp:nvSpPr>
      <dsp:spPr>
        <a:xfrm>
          <a:off x="0" y="2357040"/>
          <a:ext cx="3999971" cy="574697"/>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4. Remove  and attach firmly the short-bevelled needle and prime to remove any excess vaccine/air.</a:t>
          </a:r>
          <a:endParaRPr lang="en-US" sz="1400" kern="1200" dirty="0"/>
        </a:p>
      </dsp:txBody>
      <dsp:txXfrm>
        <a:off x="28054" y="2385094"/>
        <a:ext cx="3943863" cy="518589"/>
      </dsp:txXfrm>
    </dsp:sp>
    <dsp:sp modelId="{4E8035B3-A329-4991-B1EE-C2F60F457AC0}">
      <dsp:nvSpPr>
        <dsp:cNvPr id="0" name=""/>
        <dsp:cNvSpPr/>
      </dsp:nvSpPr>
      <dsp:spPr>
        <a:xfrm>
          <a:off x="0" y="2912082"/>
          <a:ext cx="3999971" cy="766877"/>
        </a:xfrm>
        <a:prstGeom prst="roundRect">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5. Primed needle to the require dose now  ready to administer the vaccine through the intradermal technique.</a:t>
          </a:r>
        </a:p>
      </dsp:txBody>
      <dsp:txXfrm>
        <a:off x="37436" y="2949518"/>
        <a:ext cx="3925099" cy="692005"/>
      </dsp:txXfrm>
    </dsp:sp>
    <dsp:sp modelId="{7552B6D1-C74E-4AFA-ADCA-3932469436E8}">
      <dsp:nvSpPr>
        <dsp:cNvPr id="0" name=""/>
        <dsp:cNvSpPr/>
      </dsp:nvSpPr>
      <dsp:spPr>
        <a:xfrm>
          <a:off x="0" y="3687683"/>
          <a:ext cx="3999971" cy="766877"/>
        </a:xfrm>
        <a:prstGeom prst="round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Constituted vaccine should be used within 4 hours.</a:t>
          </a:r>
          <a:endParaRPr lang="en-US" sz="1400" kern="1200" dirty="0"/>
        </a:p>
      </dsp:txBody>
      <dsp:txXfrm>
        <a:off x="37436" y="3725119"/>
        <a:ext cx="3925099" cy="6920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spcBef>
                <a:spcPct val="0"/>
              </a:spcBef>
              <a:spcAft>
                <a:spcPct val="0"/>
              </a:spcAft>
              <a:buFont typeface="Wingdings" panose="05000000000000000000" pitchFamily="2" charset="2"/>
              <a:buChar char="Ø"/>
            </a:pP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BCG vaccine AJV contains a live attenuated Danish strain 1331 derived from M. </a:t>
            </a:r>
            <a:r>
              <a:rPr lang="en-GB" sz="1600" b="1" dirty="0" err="1">
                <a:solidFill>
                  <a:prstClr val="black"/>
                </a:solidFill>
                <a:latin typeface="Arial" panose="020B0604020202020204" pitchFamily="34" charset="0"/>
                <a:ea typeface="ヒラギノ角ゴ Pro W3" pitchFamily="84" charset="-128"/>
                <a:cs typeface="Arial" panose="020B0604020202020204" pitchFamily="34" charset="0"/>
              </a:rPr>
              <a:t>bovis</a:t>
            </a: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 is the only licensed BCG vaccine in the UK</a:t>
            </a:r>
          </a:p>
          <a:p>
            <a:pPr marL="285750" indent="-285750" fontAlgn="base">
              <a:spcBef>
                <a:spcPct val="0"/>
              </a:spcBef>
              <a:spcAft>
                <a:spcPct val="0"/>
              </a:spcAft>
              <a:buFont typeface="Wingdings" panose="05000000000000000000" pitchFamily="2" charset="2"/>
              <a:buChar char="Ø"/>
            </a:pP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the vaccine does not contain thiomersal or any other preservatives and is presented as a powder for reconstitution in a glass vial with synthetic stopper </a:t>
            </a:r>
          </a:p>
          <a:p>
            <a:pPr marL="285750" indent="-285750" fontAlgn="base">
              <a:spcBef>
                <a:spcPct val="0"/>
              </a:spcBef>
              <a:spcAft>
                <a:spcPct val="0"/>
              </a:spcAft>
              <a:buFont typeface="Wingdings" panose="05000000000000000000" pitchFamily="2" charset="2"/>
              <a:buChar char="Ø"/>
            </a:pP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each pack contains 10 vials of Diluted Sauton AJV Solvent and BCG vaccine AJV powder for suspension for (intradermal) injection</a:t>
            </a:r>
          </a:p>
          <a:p>
            <a:pPr marL="285750" indent="-285750" algn="just" fontAlgn="base">
              <a:spcBef>
                <a:spcPct val="0"/>
              </a:spcBef>
              <a:spcAft>
                <a:spcPct val="0"/>
              </a:spcAft>
              <a:buFont typeface="Wingdings" panose="05000000000000000000" pitchFamily="2" charset="2"/>
              <a:buChar char="Ø"/>
            </a:pP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the powder must be reconstituted with 1ml of the Diluted Sauton AJV Solvent which is supplied separately</a:t>
            </a:r>
          </a:p>
          <a:p>
            <a:pPr marL="285750" indent="-285750" algn="just" fontAlgn="base">
              <a:spcBef>
                <a:spcPct val="0"/>
              </a:spcBef>
              <a:spcAft>
                <a:spcPct val="0"/>
              </a:spcAft>
              <a:buFont typeface="Wingdings" panose="05000000000000000000" pitchFamily="2" charset="2"/>
              <a:buChar char="Ø"/>
            </a:pPr>
            <a:r>
              <a:rPr lang="en-GB" sz="1600" b="1" dirty="0">
                <a:solidFill>
                  <a:prstClr val="black"/>
                </a:solidFill>
                <a:latin typeface="Arial" panose="020B0604020202020204" pitchFamily="34" charset="0"/>
                <a:ea typeface="ヒラギノ角ゴ Pro W3" pitchFamily="84" charset="-128"/>
                <a:cs typeface="Arial" panose="020B0604020202020204" pitchFamily="34" charset="0"/>
              </a:rPr>
              <a:t>one vial of reconstituted vaccine contains 1 ml of 10 doses (of 0.1 ml) for adults and children aged 12 months and over or 20 doses (of 0.05 ml) for infants under 12 months of age</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lang="en-GB" sz="1600" b="1" dirty="0">
                <a:latin typeface="Arial" panose="020B0604020202020204" pitchFamily="34" charset="0"/>
                <a:cs typeface="Arial" panose="020B0604020202020204" pitchFamily="34" charset="0"/>
              </a:rPr>
              <a:t>The extractable number of doses that can be removed from the vial of</a:t>
            </a:r>
            <a:r>
              <a:rPr lang="en-GB" sz="1600" b="1" baseline="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reconstituted BCG Vaccine AJV depends on the specific type of syringe and needle used as well as on the surplus of vaccine, removed by the individual vaccine administrator during vaccination.</a:t>
            </a:r>
            <a:endParaRPr lang="en-GB" sz="1600" b="1" dirty="0">
              <a:solidFill>
                <a:prstClr val="black"/>
              </a:solidFill>
              <a:latin typeface="Arial" panose="020B0604020202020204" pitchFamily="34" charset="0"/>
              <a:ea typeface="ヒラギノ角ゴ Pro W3" pitchFamily="84" charset="-128"/>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Ø"/>
            </a:pPr>
            <a:endParaRPr lang="en-GB" sz="1600" b="1" dirty="0">
              <a:solidFill>
                <a:prstClr val="black"/>
              </a:solidFill>
              <a:latin typeface="Arial" pitchFamily="84" charset="0"/>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387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dirty="0"/>
              <a:t>The intradermal technique video can be found here:</a:t>
            </a:r>
            <a:r>
              <a:rPr lang="en-GB" b="1" baseline="0" dirty="0"/>
              <a:t> https://bit.ly/2opWyBv.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baseline="0" dirty="0"/>
              <a:t>You can download and watch this video on your computer.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baseline="0" dirty="0"/>
              <a:t>Please use slideshow mode From current slide to hover over URL (address for video).</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415817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SCID SCREEN OUTCOME</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Vaccine &amp; Solvent batch numbers</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Expiry dates </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Dosage (0.05ml for under 1 year old and 0.1ml for 1 year and above)</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Date and time vaccine was administered </a:t>
            </a:r>
          </a:p>
          <a:p>
            <a:pPr marL="285750" indent="-285750">
              <a:buFont typeface="Wingdings" panose="05000000000000000000" pitchFamily="2" charset="2"/>
              <a:buChar char="Ø"/>
            </a:pPr>
            <a:r>
              <a:rPr lang="sv-SE" sz="1800" b="1" dirty="0">
                <a:latin typeface="Arial" panose="020B0604020202020204" pitchFamily="34" charset="0"/>
                <a:cs typeface="Arial" panose="020B0604020202020204" pitchFamily="34" charset="0"/>
              </a:rPr>
              <a:t>Injection site lateral aspect of left upper arm at the level of the insertion of the deltoid muscle</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Clinic area/site</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Immunisers name, signature &amp; designation </a:t>
            </a:r>
          </a:p>
          <a:p>
            <a:pPr marL="285750" indent="-285750">
              <a:buFont typeface="Wingdings" panose="05000000000000000000" pitchFamily="2" charset="2"/>
              <a:buChar char="Ø"/>
            </a:pPr>
            <a:r>
              <a:rPr lang="en-GB" sz="1800" b="1" dirty="0">
                <a:latin typeface="Arial" panose="020B0604020202020204" pitchFamily="34" charset="0"/>
                <a:cs typeface="Arial" panose="020B0604020202020204" pitchFamily="34" charset="0"/>
              </a:rPr>
              <a:t>Any relevant changes e.g. name/address/DOB </a:t>
            </a: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6DC4232-CDBE-41E7-A9B9-2D8F377508BF}" type="slidenum">
              <a:rPr lang="en-GB" smtClean="0"/>
              <a:t>14</a:t>
            </a:fld>
            <a:endParaRPr lang="en-GB" dirty="0"/>
          </a:p>
        </p:txBody>
      </p:sp>
    </p:spTree>
    <p:extLst>
      <p:ext uri="{BB962C8B-B14F-4D97-AF65-F5344CB8AC3E}">
        <p14:creationId xmlns:p14="http://schemas.microsoft.com/office/powerpoint/2010/main" val="167940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Explain to parent nature of the BCG vaccination – majority of recipients will have a local reaction, around  5-10% do not.</a:t>
            </a:r>
          </a:p>
        </p:txBody>
      </p:sp>
      <p:sp>
        <p:nvSpPr>
          <p:cNvPr id="4" name="Slide Number Placeholder 3"/>
          <p:cNvSpPr>
            <a:spLocks noGrp="1"/>
          </p:cNvSpPr>
          <p:nvPr>
            <p:ph type="sldNum" sz="quarter" idx="5"/>
          </p:nvPr>
        </p:nvSpPr>
        <p:spPr/>
        <p:txBody>
          <a:bodyPr/>
          <a:lstStyle/>
          <a:p>
            <a:fld id="{DD0181CF-BE5A-4735-BB2A-277496673194}" type="slidenum">
              <a:rPr lang="en-GB" smtClean="0"/>
              <a:t>15</a:t>
            </a:fld>
            <a:endParaRPr lang="en-GB"/>
          </a:p>
        </p:txBody>
      </p:sp>
    </p:spTree>
    <p:extLst>
      <p:ext uri="{BB962C8B-B14F-4D97-AF65-F5344CB8AC3E}">
        <p14:creationId xmlns:p14="http://schemas.microsoft.com/office/powerpoint/2010/main" val="111248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b="1" dirty="0"/>
              <a:t>Topical application of creams to be avoided if BCG site is hot and red or discharging, refer to GP or TB specialist team for further assessment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326369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b="1" dirty="0"/>
              <a:t>Mantoux testing after BCG to check for immunity does not correlate with immunity</a:t>
            </a:r>
          </a:p>
        </p:txBody>
      </p:sp>
      <p:sp>
        <p:nvSpPr>
          <p:cNvPr id="4" name="Slide Number Placeholder 3"/>
          <p:cNvSpPr>
            <a:spLocks noGrp="1"/>
          </p:cNvSpPr>
          <p:nvPr>
            <p:ph type="sldNum" sz="quarter" idx="5"/>
          </p:nvPr>
        </p:nvSpPr>
        <p:spPr/>
        <p:txBody>
          <a:bodyPr/>
          <a:lstStyle/>
          <a:p>
            <a:fld id="{DD0181CF-BE5A-4735-BB2A-277496673194}" type="slidenum">
              <a:rPr lang="en-GB" smtClean="0"/>
              <a:t>17</a:t>
            </a:fld>
            <a:endParaRPr lang="en-GB"/>
          </a:p>
        </p:txBody>
      </p:sp>
    </p:spTree>
    <p:extLst>
      <p:ext uri="{BB962C8B-B14F-4D97-AF65-F5344CB8AC3E}">
        <p14:creationId xmlns:p14="http://schemas.microsoft.com/office/powerpoint/2010/main" val="305740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caused by poor technique</a:t>
            </a:r>
            <a:r>
              <a:rPr lang="sv-SE" sz="1200" dirty="0">
                <a:latin typeface="Arial" panose="020B0604020202020204" pitchFamily="34" charset="0"/>
                <a:cs typeface="Arial" panose="020B0604020202020204" pitchFamily="34" charset="0"/>
              </a:rPr>
              <a:t>- </a:t>
            </a:r>
          </a:p>
          <a:p>
            <a:r>
              <a:rPr lang="sv-SE" sz="1200" dirty="0">
                <a:latin typeface="Arial" panose="020B0604020202020204" pitchFamily="34" charset="0"/>
                <a:cs typeface="Arial" panose="020B0604020202020204" pitchFamily="34" charset="0"/>
              </a:rPr>
              <a:t>sites higher than the recommended site (insertion of deltiod muscle) particularly the tip of the shoulder are more likely to lead to keloid formation and should be avoided</a:t>
            </a:r>
            <a:endParaRPr lang="en-GB" dirty="0"/>
          </a:p>
          <a:p>
            <a:endParaRPr lang="en-GB" dirty="0"/>
          </a:p>
        </p:txBody>
      </p:sp>
      <p:sp>
        <p:nvSpPr>
          <p:cNvPr id="4" name="Slide Number Placeholder 3"/>
          <p:cNvSpPr>
            <a:spLocks noGrp="1"/>
          </p:cNvSpPr>
          <p:nvPr>
            <p:ph type="sldNum" sz="quarter" idx="5"/>
          </p:nvPr>
        </p:nvSpPr>
        <p:spPr/>
        <p:txBody>
          <a:bodyPr/>
          <a:lstStyle/>
          <a:p>
            <a:fld id="{DD0181CF-BE5A-4735-BB2A-277496673194}" type="slidenum">
              <a:rPr lang="en-GB" smtClean="0"/>
              <a:t>18</a:t>
            </a:fld>
            <a:endParaRPr lang="en-GB"/>
          </a:p>
        </p:txBody>
      </p:sp>
    </p:spTree>
    <p:extLst>
      <p:ext uri="{BB962C8B-B14F-4D97-AF65-F5344CB8AC3E}">
        <p14:creationId xmlns:p14="http://schemas.microsoft.com/office/powerpoint/2010/main" val="373080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144350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b="1" dirty="0">
                <a:latin typeface="Arial" panose="020B0604020202020204" pitchFamily="34" charset="0"/>
                <a:cs typeface="Arial" panose="020B0604020202020204" pitchFamily="34" charset="0"/>
              </a:rPr>
              <a:t>JCVI responsible for UK immunisation policy and criteria for BCG is risk based since 2005 following review of TB epidemiology. </a:t>
            </a:r>
          </a:p>
          <a:p>
            <a:pPr marL="171450" indent="-171450">
              <a:buFont typeface="Wingdings" panose="05000000000000000000" pitchFamily="2" charset="2"/>
              <a:buChar char="Ø"/>
            </a:pPr>
            <a:r>
              <a:rPr lang="en-GB" b="1" dirty="0">
                <a:latin typeface="Arial" panose="020B0604020202020204" pitchFamily="34" charset="0"/>
                <a:cs typeface="Arial" panose="020B0604020202020204" pitchFamily="34" charset="0"/>
              </a:rPr>
              <a:t>However as from Sept 2021 timing of BCG vaccination moved from at birth to at 28 days for eligible babies to support introduction of SCID evaluation and to address mix model of BCG provision in England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1" kern="1200" dirty="0">
                <a:solidFill>
                  <a:schemeClr val="tx1"/>
                </a:solidFill>
                <a:effectLst/>
                <a:latin typeface="+mn-lt"/>
                <a:ea typeface="+mn-ea"/>
                <a:cs typeface="+mn-cs"/>
              </a:rPr>
              <a:t>Important to note that BCG can be given earlier than 28 days if the SCID outcome result is available</a:t>
            </a:r>
          </a:p>
          <a:p>
            <a:pPr marL="171450" indent="-171450">
              <a:buFont typeface="Wingdings" panose="05000000000000000000" pitchFamily="2" charset="2"/>
              <a:buChar char="Ø"/>
            </a:pP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D0181CF-BE5A-4735-BB2A-277496673194}" type="slidenum">
              <a:rPr lang="en-GB" smtClean="0"/>
              <a:t>4</a:t>
            </a:fld>
            <a:endParaRPr lang="en-GB"/>
          </a:p>
        </p:txBody>
      </p:sp>
    </p:spTree>
    <p:extLst>
      <p:ext uri="{BB962C8B-B14F-4D97-AF65-F5344CB8AC3E}">
        <p14:creationId xmlns:p14="http://schemas.microsoft.com/office/powerpoint/2010/main" val="203001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b="1" dirty="0"/>
              <a:t>Usually are referred to private travel clinics</a:t>
            </a:r>
          </a:p>
        </p:txBody>
      </p:sp>
      <p:sp>
        <p:nvSpPr>
          <p:cNvPr id="4" name="Slide Number Placeholder 3"/>
          <p:cNvSpPr>
            <a:spLocks noGrp="1"/>
          </p:cNvSpPr>
          <p:nvPr>
            <p:ph type="sldNum" sz="quarter" idx="5"/>
          </p:nvPr>
        </p:nvSpPr>
        <p:spPr/>
        <p:txBody>
          <a:bodyPr/>
          <a:lstStyle/>
          <a:p>
            <a:fld id="{DD0181CF-BE5A-4735-BB2A-277496673194}" type="slidenum">
              <a:rPr lang="en-GB" smtClean="0"/>
              <a:t>6</a:t>
            </a:fld>
            <a:endParaRPr lang="en-GB"/>
          </a:p>
        </p:txBody>
      </p:sp>
    </p:spTree>
    <p:extLst>
      <p:ext uri="{BB962C8B-B14F-4D97-AF65-F5344CB8AC3E}">
        <p14:creationId xmlns:p14="http://schemas.microsoft.com/office/powerpoint/2010/main" val="411403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dirty="0"/>
              <a:t>Important to take accurate reliable BCG history and if any contraindications to avoid adverse reactions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1" kern="1200" dirty="0">
                <a:solidFill>
                  <a:schemeClr val="tx1"/>
                </a:solidFill>
                <a:effectLst/>
                <a:latin typeface="+mn-lt"/>
                <a:ea typeface="+mn-ea"/>
                <a:cs typeface="+mn-cs"/>
              </a:rPr>
              <a:t>Immunisation with live vaccines, including BCG, should be delayed for 6 months in children born of mothers who were on immunosuppressive biological therapy during pregnancy.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1" kern="1200" dirty="0">
                <a:solidFill>
                  <a:schemeClr val="tx1"/>
                </a:solidFill>
                <a:effectLst/>
                <a:latin typeface="+mn-lt"/>
                <a:ea typeface="+mn-ea"/>
                <a:cs typeface="+mn-cs"/>
              </a:rPr>
              <a:t>If there is any doubt as to whether an infant due to receive a live attenuated vaccine may be immunosuppressed due to the mother’s therapy, including exposure through breast-feeding, specialist advice should be sought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1" kern="1200" dirty="0">
                <a:solidFill>
                  <a:schemeClr val="tx1"/>
                </a:solidFill>
                <a:effectLst/>
                <a:latin typeface="+mn-lt"/>
                <a:ea typeface="+mn-ea"/>
                <a:cs typeface="+mn-cs"/>
              </a:rPr>
              <a:t>If the mother was only taking them during pregnancy, then a baby could have BCG from 6 months onwards.</a:t>
            </a:r>
          </a:p>
        </p:txBody>
      </p:sp>
      <p:sp>
        <p:nvSpPr>
          <p:cNvPr id="4" name="Slide Number Placeholder 3"/>
          <p:cNvSpPr>
            <a:spLocks noGrp="1"/>
          </p:cNvSpPr>
          <p:nvPr>
            <p:ph type="sldNum" sz="quarter" idx="5"/>
          </p:nvPr>
        </p:nvSpPr>
        <p:spPr/>
        <p:txBody>
          <a:bodyPr/>
          <a:lstStyle/>
          <a:p>
            <a:fld id="{DD0181CF-BE5A-4735-BB2A-277496673194}" type="slidenum">
              <a:rPr lang="en-GB" smtClean="0"/>
              <a:t>7</a:t>
            </a:fld>
            <a:endParaRPr lang="en-GB"/>
          </a:p>
        </p:txBody>
      </p:sp>
    </p:spTree>
    <p:extLst>
      <p:ext uri="{BB962C8B-B14F-4D97-AF65-F5344CB8AC3E}">
        <p14:creationId xmlns:p14="http://schemas.microsoft.com/office/powerpoint/2010/main" val="834873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D0181CF-BE5A-4735-BB2A-277496673194}" type="slidenum">
              <a:rPr lang="en-GB" smtClean="0"/>
              <a:t>8</a:t>
            </a:fld>
            <a:endParaRPr lang="en-GB"/>
          </a:p>
        </p:txBody>
      </p:sp>
    </p:spTree>
    <p:extLst>
      <p:ext uri="{BB962C8B-B14F-4D97-AF65-F5344CB8AC3E}">
        <p14:creationId xmlns:p14="http://schemas.microsoft.com/office/powerpoint/2010/main" val="43314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0.05ml for infants under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0.1ml for children aged 12 months or older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dirty="0"/>
              <a:t>In all cases, BCG vaccine must be administered strictly intradermally, normally into the lateral aspect of the left upper arm at the level of the insertion of the deltoid muscle (just above the middle of the left upper arm – as recommended by WHO).</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1" dirty="0"/>
              <a:t>Sites higher on the arm, and particularly the tip of the shoulder, are more likely to lead to keloid formation and should be avoided</a:t>
            </a:r>
            <a:endParaRPr lang="en-GB" sz="1200" b="1" dirty="0"/>
          </a:p>
          <a:p>
            <a:endParaRPr lang="en-GB" dirty="0"/>
          </a:p>
        </p:txBody>
      </p:sp>
      <p:sp>
        <p:nvSpPr>
          <p:cNvPr id="4" name="Slide Number Placeholder 3"/>
          <p:cNvSpPr>
            <a:spLocks noGrp="1"/>
          </p:cNvSpPr>
          <p:nvPr>
            <p:ph type="sldNum" sz="quarter" idx="10"/>
          </p:nvPr>
        </p:nvSpPr>
        <p:spPr/>
        <p:txBody>
          <a:bodyPr/>
          <a:lstStyle/>
          <a:p>
            <a:fld id="{16DC4232-CDBE-41E7-A9B9-2D8F377508BF}" type="slidenum">
              <a:rPr lang="en-GB" smtClean="0"/>
              <a:t>9</a:t>
            </a:fld>
            <a:endParaRPr lang="en-GB" dirty="0"/>
          </a:p>
        </p:txBody>
      </p:sp>
    </p:spTree>
    <p:extLst>
      <p:ext uri="{BB962C8B-B14F-4D97-AF65-F5344CB8AC3E}">
        <p14:creationId xmlns:p14="http://schemas.microsoft.com/office/powerpoint/2010/main" val="359487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396916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1091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4158176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A3C445-DCC0-424B-B1CE-9B7AED715A07}" type="datetimeFigureOut">
              <a:rPr lang="en-GB" smtClean="0"/>
              <a:t>05/10/2021</a:t>
            </a:fld>
            <a:endParaRPr lang="en-GB" dirty="0"/>
          </a:p>
        </p:txBody>
      </p:sp>
      <p:sp>
        <p:nvSpPr>
          <p:cNvPr id="6" name="Slide Number Placeholder 5"/>
          <p:cNvSpPr>
            <a:spLocks noGrp="1"/>
          </p:cNvSpPr>
          <p:nvPr>
            <p:ph type="sldNum" sz="quarter" idx="12"/>
          </p:nvPr>
        </p:nvSpPr>
        <p:spPr/>
        <p:txBody>
          <a:bodyPr/>
          <a:lstStyle/>
          <a:p>
            <a:fld id="{8A90D040-6C2D-4280-B7B4-24D87BA37CBF}" type="slidenum">
              <a:rPr lang="en-GB" smtClean="0"/>
              <a:t>‹#›</a:t>
            </a:fld>
            <a:endParaRPr lang="en-GB"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7">
            <a:extLst>
              <a:ext uri="{FF2B5EF4-FFF2-40B4-BE49-F238E27FC236}">
                <a16:creationId xmlns:a16="http://schemas.microsoft.com/office/drawing/2014/main" id="{C68DF8C6-FA31-49EE-967A-66965465BAE1}"/>
              </a:ext>
            </a:extLst>
          </p:cNvPr>
          <p:cNvSpPr>
            <a:spLocks noGrp="1"/>
          </p:cNvSpPr>
          <p:nvPr>
            <p:ph type="ftr" sz="quarter" idx="14"/>
          </p:nvPr>
        </p:nvSpPr>
        <p:spPr>
          <a:xfrm>
            <a:off x="838200" y="6438850"/>
            <a:ext cx="10007606" cy="363600"/>
          </a:xfrm>
        </p:spPr>
        <p:txBody>
          <a:bodyPr/>
          <a:lstStyle/>
          <a:p>
            <a:r>
              <a:rPr lang="en-GB"/>
              <a:t>Presentation title</a:t>
            </a:r>
            <a:endParaRPr lang="en-GB" sz="1400" dirty="0"/>
          </a:p>
        </p:txBody>
      </p:sp>
    </p:spTree>
    <p:extLst>
      <p:ext uri="{BB962C8B-B14F-4D97-AF65-F5344CB8AC3E}">
        <p14:creationId xmlns:p14="http://schemas.microsoft.com/office/powerpoint/2010/main" val="243609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a:t>Presentation title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bit.ly/2opWyB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ellowcard.mhra.gov.uk/" TargetMode="External"/><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tuberculosis-the-green-book-chapter-32" TargetMode="External"/><Relationship Id="rId7" Type="http://schemas.openxmlformats.org/officeDocument/2006/relationships/hyperlink" Target="https://www.gov.uk/government/collections/tuberculosis-and-other-mycobacterial-diseases-diagnosis-screening-management-and-da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ice.org.uk/guidance/NG33" TargetMode="External"/><Relationship Id="rId5" Type="http://schemas.openxmlformats.org/officeDocument/2006/relationships/hyperlink" Target="https://www.gov.uk/government/publications/tuberculosis-tb-by-country-rates-per-100000-people" TargetMode="External"/><Relationship Id="rId4" Type="http://schemas.openxmlformats.org/officeDocument/2006/relationships/hyperlink" Target="https://www.gov.uk/government/publications/bcg-patient-group-direction-pgd-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tuberculosis-tb-by-country-rates-per-100000-peop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collections/immunisation#tuberculo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tuberculosis-the-green-book-chapter-3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tuberculosis-the-green-book-chapter-3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8.jpeg"/><Relationship Id="rId7" Type="http://schemas.openxmlformats.org/officeDocument/2006/relationships/image" Target="../media/image12.png"/><Relationship Id="rId12"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diagramColors" Target="../diagrams/colors1.xml"/><Relationship Id="rId5" Type="http://schemas.openxmlformats.org/officeDocument/2006/relationships/image" Target="../media/image10.jpeg"/><Relationship Id="rId10" Type="http://schemas.openxmlformats.org/officeDocument/2006/relationships/diagramQuickStyle" Target="../diagrams/quickStyle1.xml"/><Relationship Id="rId4" Type="http://schemas.openxmlformats.org/officeDocument/2006/relationships/image" Target="../media/image9.png"/><Relationship Id="rId9"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Administering BCG Vaccination</a:t>
            </a:r>
          </a:p>
        </p:txBody>
      </p:sp>
      <p:pic>
        <p:nvPicPr>
          <p:cNvPr id="3" name="Picture 12">
            <a:extLst>
              <a:ext uri="{FF2B5EF4-FFF2-40B4-BE49-F238E27FC236}">
                <a16:creationId xmlns:a16="http://schemas.microsoft.com/office/drawing/2014/main" id="{466F4042-066F-4E51-860A-022AC5DF2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0762" y="544259"/>
            <a:ext cx="15144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7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 y="89851"/>
            <a:ext cx="9622173" cy="1119956"/>
          </a:xfrm>
        </p:spPr>
        <p:txBody>
          <a:bodyPr anchor="b">
            <a:normAutofit/>
          </a:bodyPr>
          <a:lstStyle/>
          <a:p>
            <a:pPr>
              <a:lnSpc>
                <a:spcPct val="90000"/>
              </a:lnSpc>
            </a:pPr>
            <a:r>
              <a:rPr lang="en-GB" sz="3400" dirty="0"/>
              <a:t>Positioning infants and younger children for intradermal administration of BCG vaccine</a:t>
            </a:r>
          </a:p>
        </p:txBody>
      </p:sp>
      <p:sp>
        <p:nvSpPr>
          <p:cNvPr id="3" name="Content Placeholder 2"/>
          <p:cNvSpPr>
            <a:spLocks noGrp="1"/>
          </p:cNvSpPr>
          <p:nvPr>
            <p:ph idx="1"/>
          </p:nvPr>
        </p:nvSpPr>
        <p:spPr>
          <a:xfrm>
            <a:off x="971368" y="2711395"/>
            <a:ext cx="4114801" cy="3465568"/>
          </a:xfrm>
        </p:spPr>
        <p:txBody>
          <a:bodyPr>
            <a:normAutofit/>
          </a:bodyPr>
          <a:lstStyle/>
          <a:p>
            <a:pPr marL="0" indent="0">
              <a:spcAft>
                <a:spcPts val="600"/>
              </a:spcAft>
            </a:pPr>
            <a:endParaRPr lang="en-GB" sz="2000"/>
          </a:p>
          <a:p>
            <a:pPr marL="285750" indent="-285750">
              <a:spcAft>
                <a:spcPts val="600"/>
              </a:spcAft>
              <a:buFont typeface="Arial" panose="020B0604020202020204" pitchFamily="34" charset="0"/>
              <a:buChar char="•"/>
            </a:pPr>
            <a:endParaRPr lang="en-GB" sz="2000"/>
          </a:p>
          <a:p>
            <a:pPr marL="285750" indent="-285750">
              <a:spcAft>
                <a:spcPts val="600"/>
              </a:spcAft>
              <a:buFont typeface="Arial" panose="020B0604020202020204" pitchFamily="34" charset="0"/>
              <a:buChar char="•"/>
            </a:pPr>
            <a:endParaRPr lang="en-GB" sz="2000"/>
          </a:p>
          <a:p>
            <a:pPr marL="285750" indent="-285750">
              <a:spcAft>
                <a:spcPts val="600"/>
              </a:spcAft>
              <a:buFont typeface="Arial" panose="020B0604020202020204" pitchFamily="34" charset="0"/>
              <a:buChar char="•"/>
            </a:pPr>
            <a:endParaRPr lang="en-GB" sz="2000"/>
          </a:p>
        </p:txBody>
      </p:sp>
      <p:pic>
        <p:nvPicPr>
          <p:cNvPr id="11" name="Picture 2">
            <a:extLst>
              <a:ext uri="{FF2B5EF4-FFF2-40B4-BE49-F238E27FC236}">
                <a16:creationId xmlns:a16="http://schemas.microsoft.com/office/drawing/2014/main" id="{E19B864F-5F3E-4F4E-B33B-87BDF2C4D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13" r="992" b="-4"/>
          <a:stretch/>
        </p:blipFill>
        <p:spPr bwMode="auto">
          <a:xfrm>
            <a:off x="7776080" y="3000422"/>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picture containing person, wall, indoor&#10;&#10;Description automatically generated">
            <a:extLst>
              <a:ext uri="{FF2B5EF4-FFF2-40B4-BE49-F238E27FC236}">
                <a16:creationId xmlns:a16="http://schemas.microsoft.com/office/drawing/2014/main" id="{A8440D98-235E-4144-B766-4E6136569E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04" r="14091" b="2"/>
          <a:stretch/>
        </p:blipFill>
        <p:spPr>
          <a:xfrm>
            <a:off x="763210" y="2206228"/>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8" name="Picture 7" descr="A picture containing person, baby&#10;&#10;Description automatically generated">
            <a:extLst>
              <a:ext uri="{FF2B5EF4-FFF2-40B4-BE49-F238E27FC236}">
                <a16:creationId xmlns:a16="http://schemas.microsoft.com/office/drawing/2014/main" id="{FCFC59E7-D982-4532-90BE-8E4B8BA026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54" r="901" b="-2"/>
          <a:stretch/>
        </p:blipFill>
        <p:spPr>
          <a:xfrm>
            <a:off x="3806062" y="1462390"/>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6" name="TextBox 5">
            <a:extLst>
              <a:ext uri="{FF2B5EF4-FFF2-40B4-BE49-F238E27FC236}">
                <a16:creationId xmlns:a16="http://schemas.microsoft.com/office/drawing/2014/main" id="{5829891B-BBCA-455F-8923-ABE5873941D4}"/>
              </a:ext>
            </a:extLst>
          </p:cNvPr>
          <p:cNvSpPr txBox="1"/>
          <p:nvPr/>
        </p:nvSpPr>
        <p:spPr>
          <a:xfrm>
            <a:off x="3356985" y="5755915"/>
            <a:ext cx="3458367" cy="347626"/>
          </a:xfrm>
          <a:prstGeom prst="rect">
            <a:avLst/>
          </a:prstGeom>
          <a:solidFill>
            <a:srgbClr val="000000">
              <a:alpha val="50000"/>
            </a:srgbClr>
          </a:solidFill>
          <a:ln>
            <a:noFill/>
          </a:ln>
        </p:spPr>
        <p:txBody>
          <a:bodyPr wrap="square" rtlCol="0">
            <a:noAutofit/>
          </a:bodyPr>
          <a:lstStyle/>
          <a:p>
            <a:pPr algn="ctr">
              <a:spcAft>
                <a:spcPts val="600"/>
              </a:spcAft>
            </a:pPr>
            <a:r>
              <a:rPr lang="en-GB" sz="1050" dirty="0">
                <a:solidFill>
                  <a:srgbClr val="FFFFFF"/>
                </a:solidFill>
              </a:rPr>
              <a:t>Photographs courtesy of Emma Gluba and Della Milne </a:t>
            </a:r>
          </a:p>
        </p:txBody>
      </p:sp>
      <p:sp>
        <p:nvSpPr>
          <p:cNvPr id="9" name="Slide Number Placeholder 3">
            <a:extLst>
              <a:ext uri="{FF2B5EF4-FFF2-40B4-BE49-F238E27FC236}">
                <a16:creationId xmlns:a16="http://schemas.microsoft.com/office/drawing/2014/main" id="{4CF34BE5-FF48-4BD4-95EC-B96D61BF94AD}"/>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10</a:t>
            </a:fld>
            <a:r>
              <a:rPr lang="en-GB" dirty="0"/>
              <a:t>     Administering BCG Vaccination</a:t>
            </a:r>
          </a:p>
        </p:txBody>
      </p:sp>
    </p:spTree>
    <p:extLst>
      <p:ext uri="{BB962C8B-B14F-4D97-AF65-F5344CB8AC3E}">
        <p14:creationId xmlns:p14="http://schemas.microsoft.com/office/powerpoint/2010/main" val="101176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62" y="33473"/>
            <a:ext cx="9684722" cy="1132459"/>
          </a:xfrm>
        </p:spPr>
        <p:txBody>
          <a:bodyPr>
            <a:normAutofit fontScale="90000"/>
          </a:bodyPr>
          <a:lstStyle/>
          <a:p>
            <a:pPr>
              <a:lnSpc>
                <a:spcPct val="90000"/>
              </a:lnSpc>
            </a:pPr>
            <a:br>
              <a:rPr lang="en-GB" sz="2000" dirty="0">
                <a:solidFill>
                  <a:schemeClr val="tx2"/>
                </a:solidFill>
              </a:rPr>
            </a:br>
            <a:br>
              <a:rPr lang="en-GB" sz="2000" dirty="0"/>
            </a:br>
            <a:r>
              <a:rPr lang="en-GB" sz="2700" dirty="0">
                <a:latin typeface="+mj-lt"/>
              </a:rPr>
              <a:t>BCG vaccine must be administered strictly intradermally </a:t>
            </a:r>
            <a:br>
              <a:rPr lang="en-GB" sz="2000" dirty="0">
                <a:solidFill>
                  <a:schemeClr val="tx2"/>
                </a:solidFill>
              </a:rPr>
            </a:br>
            <a:br>
              <a:rPr lang="en-GB" sz="1800" dirty="0">
                <a:solidFill>
                  <a:schemeClr val="tx2"/>
                </a:solidFill>
              </a:rPr>
            </a:br>
            <a:br>
              <a:rPr lang="en-GB" sz="900" dirty="0">
                <a:solidFill>
                  <a:schemeClr val="tx2"/>
                </a:solidFill>
              </a:rPr>
            </a:br>
            <a:br>
              <a:rPr lang="en-GB" sz="900" dirty="0">
                <a:solidFill>
                  <a:schemeClr val="tx2"/>
                </a:solidFill>
              </a:rPr>
            </a:br>
            <a:br>
              <a:rPr lang="en-GB" sz="900" dirty="0">
                <a:solidFill>
                  <a:schemeClr val="tx2"/>
                </a:solidFill>
              </a:rPr>
            </a:br>
            <a:br>
              <a:rPr lang="en-GB" sz="900" dirty="0">
                <a:solidFill>
                  <a:schemeClr val="tx2"/>
                </a:solidFill>
              </a:rPr>
            </a:br>
            <a:endParaRPr lang="en-GB" sz="900" dirty="0">
              <a:solidFill>
                <a:schemeClr val="tx2"/>
              </a:solidFill>
            </a:endParaRPr>
          </a:p>
        </p:txBody>
      </p:sp>
      <p:sp>
        <p:nvSpPr>
          <p:cNvPr id="2055" name="Content Placeholder 2054">
            <a:extLst>
              <a:ext uri="{FF2B5EF4-FFF2-40B4-BE49-F238E27FC236}">
                <a16:creationId xmlns:a16="http://schemas.microsoft.com/office/drawing/2014/main" id="{2AE36595-3016-484B-806A-E82FD9BB7A9A}"/>
              </a:ext>
            </a:extLst>
          </p:cNvPr>
          <p:cNvSpPr>
            <a:spLocks noGrp="1"/>
          </p:cNvSpPr>
          <p:nvPr>
            <p:ph idx="1"/>
          </p:nvPr>
        </p:nvSpPr>
        <p:spPr>
          <a:xfrm>
            <a:off x="213064" y="1399032"/>
            <a:ext cx="11684302" cy="1388491"/>
          </a:xfrm>
          <a:solidFill>
            <a:schemeClr val="bg1"/>
          </a:solidFill>
          <a:ln w="57150">
            <a:solidFill>
              <a:schemeClr val="tx1"/>
            </a:solidFill>
          </a:ln>
        </p:spPr>
        <p:txBody>
          <a:bodyPr anchor="ctr">
            <a:normAutofit lnSpcReduction="10000"/>
          </a:bodyPr>
          <a:lstStyle/>
          <a:p>
            <a:pPr marL="0" indent="0" algn="just">
              <a:buNone/>
            </a:pPr>
            <a:br>
              <a:rPr lang="en-GB" dirty="0">
                <a:solidFill>
                  <a:schemeClr val="tx2"/>
                </a:solidFill>
              </a:rPr>
            </a:br>
            <a:r>
              <a:rPr lang="en-GB" dirty="0"/>
              <a:t>The type of syringe and needle size is important to ensure correct administration of the intradermal injection (jet injectors and multiple puncture devices should not be used)</a:t>
            </a:r>
            <a:endParaRPr lang="en-US" dirty="0"/>
          </a:p>
        </p:txBody>
      </p:sp>
      <p:pic>
        <p:nvPicPr>
          <p:cNvPr id="11" name="Picture 4" descr="C:\Users\hfalzo\Desktop\Needle-insertion-angles-1.png">
            <a:extLst>
              <a:ext uri="{FF2B5EF4-FFF2-40B4-BE49-F238E27FC236}">
                <a16:creationId xmlns:a16="http://schemas.microsoft.com/office/drawing/2014/main" id="{F139B9F1-9823-4B2B-A38F-488E50ECEA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064" y="3091377"/>
            <a:ext cx="5178359" cy="269547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98693" y="3427855"/>
            <a:ext cx="6198673" cy="2340000"/>
          </a:xfrm>
          <a:prstGeom prst="rect">
            <a:avLst/>
          </a:prstGeom>
          <a:solidFill>
            <a:schemeClr val="tx2"/>
          </a:solidFill>
          <a:ln w="57150">
            <a:solidFill>
              <a:schemeClr val="tx1"/>
            </a:solidFill>
          </a:ln>
        </p:spPr>
      </p:pic>
      <p:sp>
        <p:nvSpPr>
          <p:cNvPr id="4" name="Slide Number Placeholder 3"/>
          <p:cNvSpPr>
            <a:spLocks noGrp="1"/>
          </p:cNvSpPr>
          <p:nvPr>
            <p:ph type="sldNum" sz="quarter" idx="10"/>
          </p:nvPr>
        </p:nvSpPr>
        <p:spPr>
          <a:xfrm>
            <a:off x="182636" y="6459402"/>
            <a:ext cx="11745158" cy="365125"/>
          </a:xfrm>
        </p:spPr>
        <p:txBody>
          <a:bodyPr>
            <a:normAutofit/>
          </a:bodyPr>
          <a:lstStyle/>
          <a:p>
            <a:pPr>
              <a:defRPr/>
            </a:pPr>
            <a:r>
              <a:rPr lang="en-GB" dirty="0"/>
              <a:t>11     Administering BCG Vaccination</a:t>
            </a:r>
          </a:p>
        </p:txBody>
      </p:sp>
      <p:sp>
        <p:nvSpPr>
          <p:cNvPr id="8" name="TextBox 7"/>
          <p:cNvSpPr txBox="1"/>
          <p:nvPr/>
        </p:nvSpPr>
        <p:spPr>
          <a:xfrm>
            <a:off x="5698693" y="3490665"/>
            <a:ext cx="3167855" cy="276999"/>
          </a:xfrm>
          <a:prstGeom prst="rect">
            <a:avLst/>
          </a:prstGeom>
          <a:noFill/>
        </p:spPr>
        <p:txBody>
          <a:bodyPr wrap="none" rtlCol="0">
            <a:spAutoFit/>
          </a:bodyPr>
          <a:lstStyle/>
          <a:p>
            <a:pPr>
              <a:spcAft>
                <a:spcPts val="600"/>
              </a:spcAft>
            </a:pPr>
            <a:r>
              <a:rPr lang="en-GB" sz="1200" dirty="0"/>
              <a:t>1ml graduated syringe or tuberculin syringe </a:t>
            </a:r>
          </a:p>
        </p:txBody>
      </p:sp>
      <p:sp>
        <p:nvSpPr>
          <p:cNvPr id="9" name="TextBox 8"/>
          <p:cNvSpPr txBox="1"/>
          <p:nvPr/>
        </p:nvSpPr>
        <p:spPr>
          <a:xfrm>
            <a:off x="5698693" y="3842884"/>
            <a:ext cx="3563292" cy="461665"/>
          </a:xfrm>
          <a:prstGeom prst="rect">
            <a:avLst/>
          </a:prstGeom>
          <a:noFill/>
        </p:spPr>
        <p:txBody>
          <a:bodyPr wrap="square" rtlCol="0">
            <a:spAutoFit/>
          </a:bodyPr>
          <a:lstStyle/>
          <a:p>
            <a:pPr>
              <a:spcAft>
                <a:spcPts val="600"/>
              </a:spcAft>
            </a:pPr>
            <a:r>
              <a:rPr lang="en-GB" sz="1200" dirty="0"/>
              <a:t>26G 10mm (0.45mm x 10mm) short bevelled needle </a:t>
            </a:r>
          </a:p>
        </p:txBody>
      </p:sp>
    </p:spTree>
    <p:extLst>
      <p:ext uri="{BB962C8B-B14F-4D97-AF65-F5344CB8AC3E}">
        <p14:creationId xmlns:p14="http://schemas.microsoft.com/office/powerpoint/2010/main" val="300722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229" y="152623"/>
            <a:ext cx="9757243" cy="1080120"/>
          </a:xfrm>
        </p:spPr>
        <p:txBody>
          <a:bodyPr>
            <a:normAutofit fontScale="90000"/>
          </a:bodyPr>
          <a:lstStyle/>
          <a:p>
            <a:r>
              <a:rPr lang="en-GB" dirty="0"/>
              <a:t>Intradermal technique of administering BCG vaccine</a:t>
            </a:r>
          </a:p>
        </p:txBody>
      </p:sp>
      <p:sp>
        <p:nvSpPr>
          <p:cNvPr id="3" name="Content Placeholder 2"/>
          <p:cNvSpPr>
            <a:spLocks noGrp="1"/>
          </p:cNvSpPr>
          <p:nvPr>
            <p:ph idx="1"/>
          </p:nvPr>
        </p:nvSpPr>
        <p:spPr>
          <a:xfrm>
            <a:off x="2063552" y="1196752"/>
            <a:ext cx="8388000" cy="5112568"/>
          </a:xfrm>
        </p:spPr>
        <p:txBody>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104" y="1539148"/>
            <a:ext cx="3456000"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0800000" flipV="1">
            <a:off x="5583525" y="3255368"/>
            <a:ext cx="6084168" cy="923330"/>
          </a:xfrm>
          <a:prstGeom prst="rect">
            <a:avLst/>
          </a:prstGeom>
        </p:spPr>
        <p:txBody>
          <a:bodyPr wrap="square">
            <a:spAutoFit/>
          </a:bodyPr>
          <a:lstStyle/>
          <a:p>
            <a:r>
              <a:rPr lang="en-GB" dirty="0"/>
              <a:t>the intradermal injection is administered </a:t>
            </a:r>
          </a:p>
          <a:p>
            <a:r>
              <a:rPr lang="en-GB" dirty="0"/>
              <a:t>with the bevel facing up</a:t>
            </a:r>
          </a:p>
          <a:p>
            <a:endParaRPr lang="en-GB" dirty="0"/>
          </a:p>
        </p:txBody>
      </p:sp>
      <p:cxnSp>
        <p:nvCxnSpPr>
          <p:cNvPr id="13" name="Straight Arrow Connector 12"/>
          <p:cNvCxnSpPr>
            <a:cxnSpLocks/>
          </p:cNvCxnSpPr>
          <p:nvPr/>
        </p:nvCxnSpPr>
        <p:spPr>
          <a:xfrm flipH="1">
            <a:off x="3773104" y="3586314"/>
            <a:ext cx="1906243" cy="13071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flipH="1">
            <a:off x="6096000" y="1528897"/>
            <a:ext cx="3852000" cy="1692771"/>
          </a:xfrm>
          <a:prstGeom prst="rect">
            <a:avLst/>
          </a:prstGeom>
          <a:noFill/>
        </p:spPr>
        <p:txBody>
          <a:bodyPr wrap="square" rtlCol="0">
            <a:spAutoFit/>
          </a:bodyPr>
          <a:lstStyle/>
          <a:p>
            <a:r>
              <a:rPr lang="en-GB" dirty="0"/>
              <a:t>It is not necessary to disinfect the skin. If the skin is visibly dirty it should be washed with soap and water. </a:t>
            </a:r>
          </a:p>
          <a:p>
            <a:r>
              <a:rPr lang="en-GB" sz="1600" dirty="0"/>
              <a:t> </a:t>
            </a:r>
          </a:p>
          <a:p>
            <a:endParaRPr lang="en-GB" sz="1600" dirty="0"/>
          </a:p>
        </p:txBody>
      </p:sp>
      <p:sp>
        <p:nvSpPr>
          <p:cNvPr id="9" name="Slide Number Placeholder 3">
            <a:extLst>
              <a:ext uri="{FF2B5EF4-FFF2-40B4-BE49-F238E27FC236}">
                <a16:creationId xmlns:a16="http://schemas.microsoft.com/office/drawing/2014/main" id="{221B9747-06E5-47CC-935F-DBBB90702468}"/>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12</a:t>
            </a:fld>
            <a:r>
              <a:rPr lang="en-GB" dirty="0"/>
              <a:t>     Administering BCG Vaccination</a:t>
            </a:r>
          </a:p>
        </p:txBody>
      </p:sp>
    </p:spTree>
    <p:extLst>
      <p:ext uri="{BB962C8B-B14F-4D97-AF65-F5344CB8AC3E}">
        <p14:creationId xmlns:p14="http://schemas.microsoft.com/office/powerpoint/2010/main" val="251408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45" y="152623"/>
            <a:ext cx="10218198" cy="1080120"/>
          </a:xfrm>
        </p:spPr>
        <p:txBody>
          <a:bodyPr>
            <a:normAutofit fontScale="90000"/>
          </a:bodyPr>
          <a:lstStyle/>
          <a:p>
            <a:r>
              <a:rPr lang="en-GB" dirty="0"/>
              <a:t>Intradermal technique of administering BCG vaccine</a:t>
            </a:r>
          </a:p>
        </p:txBody>
      </p:sp>
      <p:sp>
        <p:nvSpPr>
          <p:cNvPr id="3" name="Content Placeholder 2"/>
          <p:cNvSpPr>
            <a:spLocks noGrp="1"/>
          </p:cNvSpPr>
          <p:nvPr>
            <p:ph idx="1"/>
          </p:nvPr>
        </p:nvSpPr>
        <p:spPr>
          <a:xfrm>
            <a:off x="1692880" y="1196752"/>
            <a:ext cx="8758672" cy="5112568"/>
          </a:xfrm>
        </p:spPr>
        <p:txBody>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2824" y="1548675"/>
            <a:ext cx="4188060" cy="314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394175" y="1548675"/>
            <a:ext cx="5984728" cy="5560497"/>
          </a:xfrm>
          <a:prstGeom prst="rect">
            <a:avLst/>
          </a:prstGeom>
          <a:noFill/>
        </p:spPr>
        <p:txBody>
          <a:bodyPr wrap="square" rtlCol="0">
            <a:spAutoFit/>
          </a:bodyPr>
          <a:lstStyle/>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a correctly given intradermal injection results in a tense, blanched, raised bleb, and considerable resistance is felt when the fluid is being injected</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A bleb is typically of 7mm diameter following </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a 0.1ml intradermal injection, and 3mm </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following a 0.05ml intradermal injection</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If little resistance is felt when injecting and</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a diffuse swelling occurs as opposed to a tense</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blanched bleb, the needle is too deep the needle </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should be withdrawn and reinserted intradermally</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before more vaccine is given</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A bleb should appear during administration and be </a:t>
            </a:r>
          </a:p>
          <a:p>
            <a:pPr marL="228600" indent="-228600">
              <a:spcBef>
                <a:spcPts val="1000"/>
              </a:spcBef>
              <a:buClr>
                <a:srgbClr val="007C91"/>
              </a:buClr>
              <a:buFont typeface="Arial" panose="020B0604020202020204" pitchFamily="34" charset="0"/>
              <a:buChar char="•"/>
            </a:pPr>
            <a:r>
              <a:rPr lang="en-GB" sz="1600" dirty="0">
                <a:latin typeface="Arial" panose="020B0604020202020204" pitchFamily="34" charset="0"/>
                <a:cs typeface="Arial" panose="020B0604020202020204" pitchFamily="34" charset="0"/>
              </a:rPr>
              <a:t>visible after vaccination </a:t>
            </a: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81FBD77-93FC-4B6A-9DD0-3210B64462A2}"/>
              </a:ext>
            </a:extLst>
          </p:cNvPr>
          <p:cNvSpPr txBox="1"/>
          <p:nvPr/>
        </p:nvSpPr>
        <p:spPr>
          <a:xfrm>
            <a:off x="542824" y="4897481"/>
            <a:ext cx="4087899" cy="1200329"/>
          </a:xfrm>
          <a:prstGeom prst="rect">
            <a:avLst/>
          </a:prstGeom>
          <a:noFill/>
        </p:spPr>
        <p:txBody>
          <a:bodyPr wrap="square" rtlCol="0">
            <a:spAutoFit/>
          </a:bodyPr>
          <a:lstStyle/>
          <a:p>
            <a:pPr lvl="0"/>
            <a:r>
              <a:rPr lang="en-GB" dirty="0">
                <a:solidFill>
                  <a:prstClr val="black"/>
                </a:solidFill>
              </a:rPr>
              <a:t>You can download and watch this video which shows the intradermal technique here:</a:t>
            </a:r>
          </a:p>
          <a:p>
            <a:pPr lvl="0"/>
            <a:r>
              <a:rPr lang="en-GB" dirty="0">
                <a:solidFill>
                  <a:prstClr val="black"/>
                </a:solidFill>
                <a:hlinkClick r:id="rId4">
                  <a:extLst>
                    <a:ext uri="{A12FA001-AC4F-418D-AE19-62706E023703}">
                      <ahyp:hlinkClr xmlns:ahyp="http://schemas.microsoft.com/office/drawing/2018/hyperlinkcolor" val="tx"/>
                    </a:ext>
                  </a:extLst>
                </a:hlinkClick>
              </a:rPr>
              <a:t>https://bit.ly/2opWyBv</a:t>
            </a:r>
            <a:endParaRPr lang="en-GB" dirty="0">
              <a:solidFill>
                <a:prstClr val="black"/>
              </a:solidFill>
            </a:endParaRPr>
          </a:p>
        </p:txBody>
      </p:sp>
      <p:sp>
        <p:nvSpPr>
          <p:cNvPr id="13" name="Slide Number Placeholder 3">
            <a:extLst>
              <a:ext uri="{FF2B5EF4-FFF2-40B4-BE49-F238E27FC236}">
                <a16:creationId xmlns:a16="http://schemas.microsoft.com/office/drawing/2014/main" id="{D484E2BF-AAF5-4BFE-91EB-336B83BA9756}"/>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13</a:t>
            </a:fld>
            <a:r>
              <a:rPr lang="en-GB" dirty="0"/>
              <a:t>     Administering BCG Vaccination</a:t>
            </a:r>
          </a:p>
        </p:txBody>
      </p:sp>
    </p:spTree>
    <p:extLst>
      <p:ext uri="{BB962C8B-B14F-4D97-AF65-F5344CB8AC3E}">
        <p14:creationId xmlns:p14="http://schemas.microsoft.com/office/powerpoint/2010/main" val="169533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39" y="142613"/>
            <a:ext cx="5830349" cy="1132514"/>
          </a:xfrm>
        </p:spPr>
        <p:txBody>
          <a:bodyPr vert="horz" lIns="91440" tIns="45720" rIns="91440" bIns="45720" rtlCol="0" anchor="ctr">
            <a:normAutofit/>
          </a:bodyPr>
          <a:lstStyle/>
          <a:p>
            <a:pPr eaLnBrk="1" hangingPunct="1">
              <a:lnSpc>
                <a:spcPct val="90000"/>
              </a:lnSpc>
            </a:pPr>
            <a:r>
              <a:rPr lang="en-US" dirty="0">
                <a:ea typeface="+mj-ea"/>
                <a:cs typeface="+mj-cs"/>
              </a:rPr>
              <a:t>Documentation</a:t>
            </a:r>
          </a:p>
        </p:txBody>
      </p:sp>
      <p:sp>
        <p:nvSpPr>
          <p:cNvPr id="3" name="TextBox 2">
            <a:extLst>
              <a:ext uri="{FF2B5EF4-FFF2-40B4-BE49-F238E27FC236}">
                <a16:creationId xmlns:a16="http://schemas.microsoft.com/office/drawing/2014/main" id="{4EB042E9-352F-47C1-ABDE-0A9312003CFC}"/>
              </a:ext>
            </a:extLst>
          </p:cNvPr>
          <p:cNvSpPr txBox="1"/>
          <p:nvPr/>
        </p:nvSpPr>
        <p:spPr>
          <a:xfrm>
            <a:off x="5993607" y="1392572"/>
            <a:ext cx="5178960" cy="1377300"/>
          </a:xfrm>
          <a:prstGeom prst="rect">
            <a:avLst/>
          </a:prstGeom>
        </p:spPr>
        <p:txBody>
          <a:bodyPr vert="horz" lIns="91440" tIns="45720" rIns="91440" bIns="45720" rtlCol="0" anchor="ctr">
            <a:normAutofit/>
          </a:bodyPr>
          <a:lstStyle/>
          <a:p>
            <a:pPr marL="228600" indent="-228600">
              <a:lnSpc>
                <a:spcPct val="90000"/>
              </a:lnSpc>
              <a:spcBef>
                <a:spcPts val="1000"/>
              </a:spcBef>
              <a:spcAft>
                <a:spcPts val="600"/>
              </a:spcAft>
              <a:buClr>
                <a:srgbClr val="007C91"/>
              </a:buClr>
              <a:buFont typeface="Arial" panose="020B0604020202020204" pitchFamily="34" charset="0"/>
              <a:buChar char="•"/>
            </a:pPr>
            <a:r>
              <a:rPr lang="en-US" sz="1900" dirty="0">
                <a:latin typeface="Arial" panose="020B0604020202020204" pitchFamily="34" charset="0"/>
                <a:cs typeface="Arial" panose="020B0604020202020204" pitchFamily="34" charset="0"/>
              </a:rPr>
              <a:t>Local BCG recording mechanism</a:t>
            </a:r>
          </a:p>
          <a:p>
            <a:pPr marL="228600" indent="-228600">
              <a:lnSpc>
                <a:spcPct val="90000"/>
              </a:lnSpc>
              <a:spcBef>
                <a:spcPts val="1000"/>
              </a:spcBef>
              <a:spcAft>
                <a:spcPts val="600"/>
              </a:spcAft>
              <a:buClr>
                <a:srgbClr val="007C91"/>
              </a:buClr>
              <a:buFont typeface="Arial" panose="020B0604020202020204" pitchFamily="34" charset="0"/>
              <a:buChar char="•"/>
            </a:pPr>
            <a:r>
              <a:rPr lang="en-US" sz="1900" dirty="0">
                <a:latin typeface="Arial" panose="020B0604020202020204" pitchFamily="34" charset="0"/>
                <a:cs typeface="Arial" panose="020B0604020202020204" pitchFamily="34" charset="0"/>
              </a:rPr>
              <a:t>Child Health Information System</a:t>
            </a:r>
          </a:p>
          <a:p>
            <a:pPr marL="228600" indent="-228600">
              <a:lnSpc>
                <a:spcPct val="90000"/>
              </a:lnSpc>
              <a:spcBef>
                <a:spcPts val="1000"/>
              </a:spcBef>
              <a:spcAft>
                <a:spcPts val="600"/>
              </a:spcAft>
              <a:buClr>
                <a:srgbClr val="007C91"/>
              </a:buClr>
              <a:buFont typeface="Arial" panose="020B0604020202020204" pitchFamily="34" charset="0"/>
              <a:buChar char="•"/>
            </a:pPr>
            <a:r>
              <a:rPr lang="en-US" sz="1900" dirty="0">
                <a:latin typeface="Arial" panose="020B0604020202020204" pitchFamily="34" charset="0"/>
                <a:cs typeface="Arial" panose="020B0604020202020204" pitchFamily="34" charset="0"/>
              </a:rPr>
              <a:t>Red book</a:t>
            </a:r>
          </a:p>
        </p:txBody>
      </p:sp>
      <p:pic>
        <p:nvPicPr>
          <p:cNvPr id="7" name="Picture 4">
            <a:extLst>
              <a:ext uri="{FF2B5EF4-FFF2-40B4-BE49-F238E27FC236}">
                <a16:creationId xmlns:a16="http://schemas.microsoft.com/office/drawing/2014/main" id="{7CE1FF65-366A-4E3C-A4FE-AD8CF69D9B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4505" y="2421924"/>
            <a:ext cx="4954571" cy="37111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913" y="2838280"/>
            <a:ext cx="4954571" cy="3294790"/>
          </a:xfrm>
          <a:prstGeom prst="rect">
            <a:avLst/>
          </a:prstGeom>
        </p:spPr>
      </p:pic>
      <p:sp>
        <p:nvSpPr>
          <p:cNvPr id="9" name="Slide Number Placeholder 3">
            <a:extLst>
              <a:ext uri="{FF2B5EF4-FFF2-40B4-BE49-F238E27FC236}">
                <a16:creationId xmlns:a16="http://schemas.microsoft.com/office/drawing/2014/main" id="{D3CCBEE5-F942-419F-91EF-70343D9F31E7}"/>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14</a:t>
            </a:fld>
            <a:r>
              <a:rPr lang="en-GB" dirty="0"/>
              <a:t>     Administering BCG Vaccination</a:t>
            </a:r>
          </a:p>
        </p:txBody>
      </p:sp>
    </p:spTree>
    <p:extLst>
      <p:ext uri="{BB962C8B-B14F-4D97-AF65-F5344CB8AC3E}">
        <p14:creationId xmlns:p14="http://schemas.microsoft.com/office/powerpoint/2010/main" val="264284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392" y="382562"/>
            <a:ext cx="9917179" cy="1080120"/>
          </a:xfrm>
        </p:spPr>
        <p:txBody>
          <a:bodyPr>
            <a:noAutofit/>
          </a:bodyPr>
          <a:lstStyle/>
          <a:p>
            <a:r>
              <a:rPr lang="en-GB" sz="3200" dirty="0"/>
              <a:t>BCG immunisation: expected reaction and after care </a:t>
            </a:r>
          </a:p>
        </p:txBody>
      </p:sp>
      <p:sp>
        <p:nvSpPr>
          <p:cNvPr id="3" name="Content Placeholder 2"/>
          <p:cNvSpPr>
            <a:spLocks noGrp="1"/>
          </p:cNvSpPr>
          <p:nvPr>
            <p:ph idx="1"/>
          </p:nvPr>
        </p:nvSpPr>
        <p:spPr>
          <a:xfrm>
            <a:off x="371946" y="1052736"/>
            <a:ext cx="10007606" cy="5256000"/>
          </a:xfrm>
        </p:spPr>
        <p:txBody>
          <a:bodyPr>
            <a:normAutofit/>
          </a:bodyPr>
          <a:lstStyle/>
          <a:p>
            <a:pPr marL="285750" indent="-285750">
              <a:buFont typeface="Arial" panose="020B0604020202020204" pitchFamily="34" charset="0"/>
              <a:buChar char="•"/>
            </a:pPr>
            <a:endParaRPr lang="en-GB" sz="1600" dirty="0"/>
          </a:p>
          <a:p>
            <a:pPr>
              <a:buFont typeface="Wingdings" panose="05000000000000000000" pitchFamily="2" charset="2"/>
              <a:buChar char="Ø"/>
            </a:pPr>
            <a:endParaRPr lang="en-GB" sz="1900" dirty="0"/>
          </a:p>
          <a:p>
            <a:r>
              <a:rPr lang="en-GB" sz="1900" dirty="0"/>
              <a:t>the expected reaction to successful BCG vaccination, seen in 90 to 95% of recipients, is induration at the injection site followed by a local lesion which starts as a papule 2 or more weeks after vaccination</a:t>
            </a:r>
          </a:p>
          <a:p>
            <a:r>
              <a:rPr lang="en-GB" sz="1900" dirty="0"/>
              <a:t>the local lesion may ulcerate and then slowly subside over several weeks or months to heal, leaving a small, flat scar</a:t>
            </a:r>
          </a:p>
          <a:p>
            <a:r>
              <a:rPr lang="en-GB" sz="1900" dirty="0"/>
              <a:t>the reaction to BCG may also include enlargement of a regional lymph node to less than 1cm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9" name="Picture 8" descr="â¢ This kind of&#10;characteristic lesion&#10;(scar) is formed at&#10;the site of Injection,&#10;but it remains&#10;localized.&#10;â¢ This demonstra...">
            <a:extLst>
              <a:ext uri="{FF2B5EF4-FFF2-40B4-BE49-F238E27FC236}">
                <a16:creationId xmlns:a16="http://schemas.microsoft.com/office/drawing/2014/main" id="{C4B28407-20A3-46D5-B829-DFBAC52D6EC3}"/>
              </a:ext>
            </a:extLst>
          </p:cNvPr>
          <p:cNvPicPr/>
          <p:nvPr/>
        </p:nvPicPr>
        <p:blipFill rotWithShape="1">
          <a:blip r:embed="rId3">
            <a:extLst>
              <a:ext uri="{28A0092B-C50C-407E-A947-70E740481C1C}">
                <a14:useLocalDpi xmlns:a14="http://schemas.microsoft.com/office/drawing/2010/main" val="0"/>
              </a:ext>
            </a:extLst>
          </a:blip>
          <a:srcRect l="22266" t="17480" r="60001" b="48947"/>
          <a:stretch/>
        </p:blipFill>
        <p:spPr bwMode="auto">
          <a:xfrm>
            <a:off x="3358003" y="4008745"/>
            <a:ext cx="2484000" cy="2052000"/>
          </a:xfrm>
          <a:prstGeom prst="rect">
            <a:avLst/>
          </a:prstGeom>
          <a:noFill/>
          <a:ln>
            <a:noFill/>
          </a:ln>
          <a:extLst>
            <a:ext uri="{53640926-AAD7-44D8-BBD7-CCE9431645EC}">
              <a14:shadowObscured xmlns:a14="http://schemas.microsoft.com/office/drawing/2010/main"/>
            </a:ext>
          </a:extLst>
        </p:spPr>
      </p:pic>
      <p:sp>
        <p:nvSpPr>
          <p:cNvPr id="7" name="Slide Number Placeholder 3">
            <a:extLst>
              <a:ext uri="{FF2B5EF4-FFF2-40B4-BE49-F238E27FC236}">
                <a16:creationId xmlns:a16="http://schemas.microsoft.com/office/drawing/2014/main" id="{C6414558-482E-48D0-B161-C31B9963A8DA}"/>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15</a:t>
            </a:fld>
            <a:r>
              <a:rPr lang="en-GB" dirty="0"/>
              <a:t>     Administering BCG Vaccination</a:t>
            </a:r>
          </a:p>
        </p:txBody>
      </p:sp>
    </p:spTree>
    <p:extLst>
      <p:ext uri="{BB962C8B-B14F-4D97-AF65-F5344CB8AC3E}">
        <p14:creationId xmlns:p14="http://schemas.microsoft.com/office/powerpoint/2010/main" val="108830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91" y="355156"/>
            <a:ext cx="8028000" cy="844470"/>
          </a:xfrm>
        </p:spPr>
        <p:txBody>
          <a:bodyPr>
            <a:noAutofit/>
          </a:bodyPr>
          <a:lstStyle/>
          <a:p>
            <a:r>
              <a:rPr lang="en-GB" sz="3200" dirty="0"/>
              <a:t>Care of the immunisation site</a:t>
            </a:r>
          </a:p>
        </p:txBody>
      </p:sp>
      <p:sp>
        <p:nvSpPr>
          <p:cNvPr id="3" name="Content Placeholder 2"/>
          <p:cNvSpPr>
            <a:spLocks noGrp="1"/>
          </p:cNvSpPr>
          <p:nvPr>
            <p:ph idx="1"/>
          </p:nvPr>
        </p:nvSpPr>
        <p:spPr>
          <a:xfrm>
            <a:off x="371946" y="1322962"/>
            <a:ext cx="10007606" cy="5058366"/>
          </a:xfrm>
        </p:spPr>
        <p:txBody>
          <a:bodyPr>
            <a:normAutofit/>
          </a:bodyPr>
          <a:lstStyle/>
          <a:p>
            <a:pPr marL="285750" indent="-285750">
              <a:buFont typeface="Arial" panose="020B0604020202020204" pitchFamily="34" charset="0"/>
              <a:buChar char="•"/>
            </a:pPr>
            <a:endParaRPr lang="en-GB" sz="1600" dirty="0"/>
          </a:p>
          <a:p>
            <a:r>
              <a:rPr lang="en-GB" sz="2400" dirty="0"/>
              <a:t>it is not necessary to protect the site from becoming wet during washing and bathing</a:t>
            </a:r>
          </a:p>
          <a:p>
            <a:r>
              <a:rPr lang="en-GB" sz="2400" dirty="0"/>
              <a:t>the injection site is best left uncovered to facilitate healing</a:t>
            </a:r>
          </a:p>
          <a:p>
            <a:r>
              <a:rPr lang="en-GB" sz="2400" dirty="0"/>
              <a:t>the ulcer should be encouraged to dry, and abrasion (by tight clothes, for example) should be avoided </a:t>
            </a:r>
          </a:p>
          <a:p>
            <a:r>
              <a:rPr lang="en-GB" sz="2400" dirty="0"/>
              <a:t>should any oozing occur, a temporary dry dressing may be used until a scab forms. It is essential that air is not excluded</a:t>
            </a:r>
          </a:p>
          <a:p>
            <a:r>
              <a:rPr lang="en-GB" sz="2400" dirty="0"/>
              <a:t>if absolutely essential (for example, to permit swimming), an impervious dressing may be used but it should be applied only for a short period as it may delay healing and cause a larger scar</a:t>
            </a:r>
          </a:p>
          <a:p>
            <a:r>
              <a:rPr lang="en-GB" sz="2400" dirty="0"/>
              <a:t>the possibility of bacterial superinfection in a discharging lesion should be considered</a:t>
            </a:r>
          </a:p>
          <a:p>
            <a:pPr marL="0" indent="0"/>
            <a:endParaRPr lang="en-GB" sz="1600" b="1" dirty="0"/>
          </a:p>
        </p:txBody>
      </p:sp>
      <p:sp>
        <p:nvSpPr>
          <p:cNvPr id="5" name="Slide Number Placeholder 3">
            <a:extLst>
              <a:ext uri="{FF2B5EF4-FFF2-40B4-BE49-F238E27FC236}">
                <a16:creationId xmlns:a16="http://schemas.microsoft.com/office/drawing/2014/main" id="{798E1C13-04B1-4B5C-8630-A3E2A824837D}"/>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16</a:t>
            </a:fld>
            <a:r>
              <a:rPr lang="en-GB" dirty="0"/>
              <a:t>     Administering BCG Vaccination</a:t>
            </a:r>
          </a:p>
        </p:txBody>
      </p:sp>
    </p:spTree>
    <p:extLst>
      <p:ext uri="{BB962C8B-B14F-4D97-AF65-F5344CB8AC3E}">
        <p14:creationId xmlns:p14="http://schemas.microsoft.com/office/powerpoint/2010/main" val="219327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622" y="116632"/>
            <a:ext cx="9193930" cy="1224136"/>
          </a:xfrm>
        </p:spPr>
        <p:txBody>
          <a:bodyPr>
            <a:normAutofit/>
          </a:bodyPr>
          <a:lstStyle/>
          <a:p>
            <a:br>
              <a:rPr lang="en-GB" dirty="0"/>
            </a:br>
            <a:r>
              <a:rPr lang="en-GB" dirty="0"/>
              <a:t>Post BCG immunisation </a:t>
            </a:r>
          </a:p>
        </p:txBody>
      </p:sp>
      <p:sp>
        <p:nvSpPr>
          <p:cNvPr id="3" name="Content Placeholder 2"/>
          <p:cNvSpPr>
            <a:spLocks noGrp="1"/>
          </p:cNvSpPr>
          <p:nvPr>
            <p:ph idx="1"/>
          </p:nvPr>
        </p:nvSpPr>
        <p:spPr>
          <a:xfrm>
            <a:off x="443946" y="1196752"/>
            <a:ext cx="10007606" cy="5112568"/>
          </a:xfrm>
        </p:spPr>
        <p:txBody>
          <a:bodyPr/>
          <a:lstStyle/>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endParaRPr lang="en-GB" sz="1600" b="1" dirty="0"/>
          </a:p>
          <a:p>
            <a:r>
              <a:rPr lang="en-GB" sz="2800" dirty="0"/>
              <a:t>further observation after routine vaccination with BCG is not necessary, other than as part of monitoring of the quality of the programme, nor is further tuberculin testing recommended</a:t>
            </a:r>
            <a:endParaRPr lang="en-GB" sz="2800" b="1" dirty="0"/>
          </a:p>
          <a:p>
            <a:endParaRPr lang="en-GB" sz="2800" b="1" dirty="0"/>
          </a:p>
          <a:p>
            <a:r>
              <a:rPr lang="en-GB" sz="2800" dirty="0"/>
              <a:t>no further immunisation should be given in the arm used for BCG immunisation for at least 3 months because of the risk of regional lymphadenitis</a:t>
            </a:r>
          </a:p>
          <a:p>
            <a:pPr marL="285750" indent="-285750">
              <a:buFont typeface="Arial" panose="020B0604020202020204" pitchFamily="34" charset="0"/>
              <a:buChar char="•"/>
            </a:pPr>
            <a:endParaRPr lang="en-GB" b="1" dirty="0"/>
          </a:p>
        </p:txBody>
      </p:sp>
      <p:sp>
        <p:nvSpPr>
          <p:cNvPr id="5" name="Slide Number Placeholder 3">
            <a:extLst>
              <a:ext uri="{FF2B5EF4-FFF2-40B4-BE49-F238E27FC236}">
                <a16:creationId xmlns:a16="http://schemas.microsoft.com/office/drawing/2014/main" id="{3503C60D-7BC5-4811-B20A-CFB83BDDCB3A}"/>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17</a:t>
            </a:fld>
            <a:r>
              <a:rPr lang="en-GB" dirty="0"/>
              <a:t>     Administering BCG Vaccination</a:t>
            </a:r>
          </a:p>
        </p:txBody>
      </p:sp>
    </p:spTree>
    <p:extLst>
      <p:ext uri="{BB962C8B-B14F-4D97-AF65-F5344CB8AC3E}">
        <p14:creationId xmlns:p14="http://schemas.microsoft.com/office/powerpoint/2010/main" val="2471843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54"/>
            <a:ext cx="9227326" cy="647700"/>
          </a:xfrm>
        </p:spPr>
        <p:txBody>
          <a:bodyPr>
            <a:normAutofit/>
          </a:bodyPr>
          <a:lstStyle/>
          <a:p>
            <a:pPr>
              <a:defRPr/>
            </a:pPr>
            <a:r>
              <a:rPr lang="en-GB" dirty="0"/>
              <a:t>Where should I report adverse incidents? </a:t>
            </a:r>
          </a:p>
        </p:txBody>
      </p:sp>
      <p:sp>
        <p:nvSpPr>
          <p:cNvPr id="38917" name="Rectangle 5"/>
          <p:cNvSpPr>
            <a:spLocks noChangeArrowheads="1"/>
          </p:cNvSpPr>
          <p:nvPr/>
        </p:nvSpPr>
        <p:spPr bwMode="auto">
          <a:xfrm>
            <a:off x="457200" y="917812"/>
            <a:ext cx="979575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buFont typeface="Arial" pitchFamily="34" charset="0"/>
              <a:buChar char="•"/>
            </a:pPr>
            <a:endParaRPr lang="en-GB" altLang="en-US" dirty="0"/>
          </a:p>
          <a:p>
            <a:pPr marL="0" indent="0" eaLnBrk="1" hangingPunct="1"/>
            <a:endParaRPr lang="en-GB" altLang="en-US" dirty="0"/>
          </a:p>
          <a:p>
            <a:pPr marL="0" indent="0" eaLnBrk="1" hangingPunct="1"/>
            <a:r>
              <a:rPr lang="en-GB" altLang="en-US" sz="2200" dirty="0"/>
              <a:t>As with any vaccine, suspected adverse reactions to BCG Vaccine AJV should be reported to the MHRA using the Yellow Card scheme and refer to TB specialist team.</a:t>
            </a:r>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eaLnBrk="1" hangingPunct="1">
              <a:buFont typeface="Arial" pitchFamily="34" charset="0"/>
              <a:buChar char="•"/>
            </a:pPr>
            <a:endParaRPr lang="en-GB" altLang="en-US" dirty="0"/>
          </a:p>
          <a:p>
            <a:pPr marL="0" indent="0" eaLnBrk="1" hangingPunct="1"/>
            <a:r>
              <a:rPr lang="en-GB" altLang="en-US" dirty="0">
                <a:hlinkClick r:id="rId3"/>
              </a:rPr>
              <a:t>                                             </a:t>
            </a:r>
            <a:endParaRPr lang="en-GB" altLang="en-US" dirty="0"/>
          </a:p>
        </p:txBody>
      </p:sp>
      <p:pic>
        <p:nvPicPr>
          <p:cNvPr id="6" name="Picture 2" descr="C:\Users\hfalzo\Desktop\TB powerpoint\BCG complications1.jpg">
            <a:extLst>
              <a:ext uri="{FF2B5EF4-FFF2-40B4-BE49-F238E27FC236}">
                <a16:creationId xmlns:a16="http://schemas.microsoft.com/office/drawing/2014/main" id="{13FC2A74-0472-4CA2-AC2C-C6D3794999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8870" y="2755406"/>
            <a:ext cx="2898783" cy="2375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hfalzo\Desktop\Lymph.png">
            <a:extLst>
              <a:ext uri="{FF2B5EF4-FFF2-40B4-BE49-F238E27FC236}">
                <a16:creationId xmlns:a16="http://schemas.microsoft.com/office/drawing/2014/main" id="{9E6BD16A-90F1-4B6F-BF06-B3746A9FFB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9531" y="2732097"/>
            <a:ext cx="2129804" cy="2375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hfalzo\Desktop\Keloid.png">
            <a:extLst>
              <a:ext uri="{FF2B5EF4-FFF2-40B4-BE49-F238E27FC236}">
                <a16:creationId xmlns:a16="http://schemas.microsoft.com/office/drawing/2014/main" id="{6A1F1483-8F46-47FE-9EA2-77E1393A78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012" y="2777517"/>
            <a:ext cx="1840980" cy="2353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FD2A83-A5A6-4F47-A705-6EEBD7B387C6}"/>
              </a:ext>
            </a:extLst>
          </p:cNvPr>
          <p:cNvSpPr txBox="1"/>
          <p:nvPr/>
        </p:nvSpPr>
        <p:spPr>
          <a:xfrm>
            <a:off x="2336012" y="5197858"/>
            <a:ext cx="6480720" cy="276999"/>
          </a:xfrm>
          <a:prstGeom prst="rect">
            <a:avLst/>
          </a:prstGeom>
          <a:noFill/>
        </p:spPr>
        <p:txBody>
          <a:bodyPr wrap="square" rtlCol="0">
            <a:spAutoFit/>
          </a:bodyPr>
          <a:lstStyle/>
          <a:p>
            <a:r>
              <a:rPr lang="en-GB" sz="1200" dirty="0"/>
              <a:t>Photographs courtesy of Della Milne, Essex Milne Partnership University Foundation Trust </a:t>
            </a:r>
          </a:p>
        </p:txBody>
      </p:sp>
      <p:pic>
        <p:nvPicPr>
          <p:cNvPr id="10" name="Picture 9">
            <a:extLst>
              <a:ext uri="{FF2B5EF4-FFF2-40B4-BE49-F238E27FC236}">
                <a16:creationId xmlns:a16="http://schemas.microsoft.com/office/drawing/2014/main" id="{CDB49463-F06A-4E1F-8D39-B996B91DE2C4}"/>
              </a:ext>
            </a:extLst>
          </p:cNvPr>
          <p:cNvPicPr>
            <a:picLocks noChangeAspect="1"/>
          </p:cNvPicPr>
          <p:nvPr/>
        </p:nvPicPr>
        <p:blipFill rotWithShape="1">
          <a:blip r:embed="rId7">
            <a:extLst>
              <a:ext uri="{28A0092B-C50C-407E-A947-70E740481C1C}">
                <a14:useLocalDpi xmlns:a14="http://schemas.microsoft.com/office/drawing/2010/main" val="0"/>
              </a:ext>
            </a:extLst>
          </a:blip>
          <a:srcRect t="24372" b="21871"/>
          <a:stretch/>
        </p:blipFill>
        <p:spPr>
          <a:xfrm>
            <a:off x="2336012" y="5508188"/>
            <a:ext cx="2125926" cy="864000"/>
          </a:xfrm>
          <a:prstGeom prst="rect">
            <a:avLst/>
          </a:prstGeom>
        </p:spPr>
      </p:pic>
      <p:sp>
        <p:nvSpPr>
          <p:cNvPr id="3" name="Rectangle 2">
            <a:extLst>
              <a:ext uri="{FF2B5EF4-FFF2-40B4-BE49-F238E27FC236}">
                <a16:creationId xmlns:a16="http://schemas.microsoft.com/office/drawing/2014/main" id="{EA4AC57B-9A85-4F32-98D8-EA3508E647CA}"/>
              </a:ext>
            </a:extLst>
          </p:cNvPr>
          <p:cNvSpPr/>
          <p:nvPr/>
        </p:nvSpPr>
        <p:spPr>
          <a:xfrm>
            <a:off x="4607707" y="5971067"/>
            <a:ext cx="3347904" cy="369332"/>
          </a:xfrm>
          <a:prstGeom prst="rect">
            <a:avLst/>
          </a:prstGeom>
        </p:spPr>
        <p:txBody>
          <a:bodyPr wrap="none">
            <a:spAutoFit/>
          </a:bodyPr>
          <a:lstStyle/>
          <a:p>
            <a:r>
              <a:rPr lang="en-GB" altLang="en-US" dirty="0">
                <a:hlinkClick r:id="rId3"/>
              </a:rPr>
              <a:t>https://yellowcard.mhra.gov.uk/</a:t>
            </a:r>
            <a:endParaRPr lang="en-GB" dirty="0"/>
          </a:p>
        </p:txBody>
      </p:sp>
      <p:sp>
        <p:nvSpPr>
          <p:cNvPr id="11" name="Slide Number Placeholder 3">
            <a:extLst>
              <a:ext uri="{FF2B5EF4-FFF2-40B4-BE49-F238E27FC236}">
                <a16:creationId xmlns:a16="http://schemas.microsoft.com/office/drawing/2014/main" id="{2F0920CB-F95E-47B8-B6BC-CAF399739B87}"/>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18</a:t>
            </a:fld>
            <a:r>
              <a:rPr lang="en-GB" dirty="0"/>
              <a:t>     Administering BCG Vaccination</a:t>
            </a:r>
          </a:p>
        </p:txBody>
      </p:sp>
    </p:spTree>
    <p:extLst>
      <p:ext uri="{BB962C8B-B14F-4D97-AF65-F5344CB8AC3E}">
        <p14:creationId xmlns:p14="http://schemas.microsoft.com/office/powerpoint/2010/main" val="406063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8C82-F7E2-48FA-9408-F82FA7E56C3E}"/>
              </a:ext>
            </a:extLst>
          </p:cNvPr>
          <p:cNvSpPr>
            <a:spLocks noGrp="1"/>
          </p:cNvSpPr>
          <p:nvPr>
            <p:ph type="title"/>
          </p:nvPr>
        </p:nvSpPr>
        <p:spPr>
          <a:xfrm>
            <a:off x="553672" y="179416"/>
            <a:ext cx="10292133" cy="972607"/>
          </a:xfrm>
        </p:spPr>
        <p:txBody>
          <a:bodyPr/>
          <a:lstStyle/>
          <a:p>
            <a:r>
              <a:rPr lang="en-GB" dirty="0"/>
              <a:t>Suggestions for running a smooth BCG clinic</a:t>
            </a:r>
          </a:p>
        </p:txBody>
      </p:sp>
      <p:sp>
        <p:nvSpPr>
          <p:cNvPr id="3" name="Content Placeholder 2">
            <a:extLst>
              <a:ext uri="{FF2B5EF4-FFF2-40B4-BE49-F238E27FC236}">
                <a16:creationId xmlns:a16="http://schemas.microsoft.com/office/drawing/2014/main" id="{B436C5F5-267A-4C80-B364-4539796836D6}"/>
              </a:ext>
            </a:extLst>
          </p:cNvPr>
          <p:cNvSpPr>
            <a:spLocks noGrp="1"/>
          </p:cNvSpPr>
          <p:nvPr>
            <p:ph idx="1"/>
          </p:nvPr>
        </p:nvSpPr>
        <p:spPr>
          <a:xfrm>
            <a:off x="330206" y="1614588"/>
            <a:ext cx="11127521" cy="4727845"/>
          </a:xfrm>
        </p:spPr>
        <p:txBody>
          <a:bodyPr>
            <a:normAutofit fontScale="85000" lnSpcReduction="20000"/>
          </a:bodyPr>
          <a:lstStyle/>
          <a:p>
            <a:r>
              <a:rPr lang="en-GB" dirty="0"/>
              <a:t>have a dedicated infant BCG clinic only – more efficient</a:t>
            </a:r>
          </a:p>
          <a:p>
            <a:r>
              <a:rPr lang="en-GB" dirty="0"/>
              <a:t>organised pre-BCG clinic list</a:t>
            </a:r>
          </a:p>
          <a:p>
            <a:r>
              <a:rPr lang="en-GB" dirty="0"/>
              <a:t>SCID result available (from day 17) ideally or, if possible, before appointment for BCG is posted out</a:t>
            </a:r>
          </a:p>
          <a:p>
            <a:r>
              <a:rPr lang="en-GB" dirty="0"/>
              <a:t>send out to parents or guardian consent form and checklist prior to appointment to pre-complete prior to clinic appointment</a:t>
            </a:r>
          </a:p>
          <a:p>
            <a:r>
              <a:rPr lang="en-GB" dirty="0"/>
              <a:t>useful to send out Commonly Asked Questions/BCG information with the above</a:t>
            </a:r>
          </a:p>
          <a:p>
            <a:r>
              <a:rPr lang="en-GB" dirty="0"/>
              <a:t>ensure clinic flow is in line with COVID-19 IPC measures, for example, limit to 1 parent or guardian per baby, limit numbers of people in waiting room</a:t>
            </a:r>
          </a:p>
          <a:p>
            <a:r>
              <a:rPr lang="en-GB" dirty="0"/>
              <a:t>letters to include information if interpreter is required, so interpreter can be booked beforehand</a:t>
            </a:r>
          </a:p>
          <a:p>
            <a:r>
              <a:rPr lang="en-GB" dirty="0"/>
              <a:t>or those who do not attend, contact by phone if possible, letters to GP, contact Health Visitor – please refer to schedule 2, 4 and 6</a:t>
            </a:r>
          </a:p>
          <a:p>
            <a:r>
              <a:rPr lang="en-GB" dirty="0"/>
              <a:t>BCG letter template for GPs (sent within 5 days of BCG vaccination) – please refer to schedule 2 , 4 and 6)</a:t>
            </a:r>
          </a:p>
          <a:p>
            <a:r>
              <a:rPr lang="en-GB" dirty="0"/>
              <a:t>Child Health to be informed within 5 days of BCG vaccination (or outcome) – please refer to schedule 2,4 and 6</a:t>
            </a:r>
          </a:p>
          <a:p>
            <a:pPr>
              <a:buFont typeface="Wingdings" panose="05000000000000000000" pitchFamily="2" charset="2"/>
              <a:buChar char="Ø"/>
            </a:pPr>
            <a:endParaRPr lang="en-GB" dirty="0"/>
          </a:p>
          <a:p>
            <a:endParaRPr lang="en-GB" dirty="0"/>
          </a:p>
          <a:p>
            <a:endParaRPr lang="en-GB" dirty="0"/>
          </a:p>
        </p:txBody>
      </p:sp>
      <p:sp>
        <p:nvSpPr>
          <p:cNvPr id="5" name="Slide Number Placeholder 3">
            <a:extLst>
              <a:ext uri="{FF2B5EF4-FFF2-40B4-BE49-F238E27FC236}">
                <a16:creationId xmlns:a16="http://schemas.microsoft.com/office/drawing/2014/main" id="{E7DA4F90-4798-4A08-A937-C805A9A0D0E0}"/>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19</a:t>
            </a:fld>
            <a:r>
              <a:rPr lang="en-GB" dirty="0"/>
              <a:t>     Administering BCG Vaccination</a:t>
            </a:r>
          </a:p>
        </p:txBody>
      </p:sp>
    </p:spTree>
    <p:extLst>
      <p:ext uri="{BB962C8B-B14F-4D97-AF65-F5344CB8AC3E}">
        <p14:creationId xmlns:p14="http://schemas.microsoft.com/office/powerpoint/2010/main" val="165733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47149" y="224080"/>
            <a:ext cx="8028000" cy="1008112"/>
          </a:xfrm>
        </p:spPr>
        <p:txBody>
          <a:bodyPr>
            <a:normAutofit/>
          </a:bodyPr>
          <a:lstStyle/>
          <a:p>
            <a:r>
              <a:rPr lang="en-GB" sz="3200" dirty="0"/>
              <a:t>BCG Vaccine AJ V </a:t>
            </a:r>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3235" b="2808"/>
          <a:stretch/>
        </p:blipFill>
        <p:spPr bwMode="auto">
          <a:xfrm>
            <a:off x="457161" y="2004119"/>
            <a:ext cx="6228000" cy="348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1" y="4485998"/>
            <a:ext cx="184731" cy="646331"/>
          </a:xfrm>
          <a:prstGeom prst="rect">
            <a:avLst/>
          </a:prstGeom>
          <a:noFill/>
        </p:spPr>
        <p:txBody>
          <a:bodyPr wrap="none" rtlCol="0">
            <a:spAutoFit/>
          </a:bodyPr>
          <a:lstStyle/>
          <a:p>
            <a:pPr fontAlgn="base">
              <a:spcBef>
                <a:spcPct val="0"/>
              </a:spcBef>
              <a:spcAft>
                <a:spcPct val="0"/>
              </a:spcAft>
            </a:pPr>
            <a:endParaRPr lang="en-GB" sz="1200" b="1">
              <a:solidFill>
                <a:prstClr val="black"/>
              </a:solidFill>
              <a:latin typeface="Arial" pitchFamily="84" charset="0"/>
              <a:ea typeface="ヒラギノ角ゴ Pro W3" pitchFamily="84" charset="-128"/>
            </a:endParaRPr>
          </a:p>
          <a:p>
            <a:pPr fontAlgn="base">
              <a:spcBef>
                <a:spcPct val="0"/>
              </a:spcBef>
              <a:spcAft>
                <a:spcPct val="0"/>
              </a:spcAft>
            </a:pPr>
            <a:endParaRPr lang="en-GB" sz="1200" b="1">
              <a:solidFill>
                <a:prstClr val="black"/>
              </a:solidFill>
              <a:latin typeface="Arial" pitchFamily="84" charset="0"/>
              <a:ea typeface="ヒラギノ角ゴ Pro W3" pitchFamily="84" charset="-128"/>
            </a:endParaRPr>
          </a:p>
          <a:p>
            <a:pPr fontAlgn="base">
              <a:spcBef>
                <a:spcPct val="0"/>
              </a:spcBef>
              <a:spcAft>
                <a:spcPct val="0"/>
              </a:spcAft>
            </a:pPr>
            <a:endParaRPr lang="en-GB" sz="1200" b="1" dirty="0">
              <a:solidFill>
                <a:prstClr val="black"/>
              </a:solidFill>
              <a:latin typeface="Arial" pitchFamily="84" charset="0"/>
              <a:ea typeface="ヒラギノ角ゴ Pro W3" pitchFamily="84" charset="-128"/>
            </a:endParaRPr>
          </a:p>
        </p:txBody>
      </p:sp>
      <p:sp>
        <p:nvSpPr>
          <p:cNvPr id="10" name="TextBox 9"/>
          <p:cNvSpPr txBox="1"/>
          <p:nvPr/>
        </p:nvSpPr>
        <p:spPr>
          <a:xfrm>
            <a:off x="1839212" y="3624223"/>
            <a:ext cx="8136000" cy="52322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endParaRPr lang="en-GB" sz="1400">
              <a:solidFill>
                <a:prstClr val="black"/>
              </a:solidFill>
              <a:latin typeface="Arial" pitchFamily="84" charset="0"/>
              <a:ea typeface="ヒラギノ角ゴ Pro W3" pitchFamily="84" charset="-128"/>
            </a:endParaRPr>
          </a:p>
          <a:p>
            <a:pPr marL="285750" indent="-285750" algn="just" fontAlgn="base">
              <a:spcBef>
                <a:spcPct val="0"/>
              </a:spcBef>
              <a:spcAft>
                <a:spcPct val="0"/>
              </a:spcAft>
              <a:buFont typeface="Arial" panose="020B0604020202020204" pitchFamily="34" charset="0"/>
              <a:buChar char="•"/>
            </a:pPr>
            <a:endParaRPr lang="en-GB" sz="1400" dirty="0">
              <a:solidFill>
                <a:prstClr val="black"/>
              </a:solidFill>
              <a:latin typeface="Arial" pitchFamily="84" charset="0"/>
              <a:ea typeface="ヒラギノ角ゴ Pro W3" pitchFamily="84" charset="-128"/>
            </a:endParaRPr>
          </a:p>
        </p:txBody>
      </p:sp>
      <p:pic>
        <p:nvPicPr>
          <p:cNvPr id="15" name="Picture 3">
            <a:extLst>
              <a:ext uri="{FF2B5EF4-FFF2-40B4-BE49-F238E27FC236}">
                <a16:creationId xmlns:a16="http://schemas.microsoft.com/office/drawing/2014/main" id="{872539E1-29A9-4ADD-B5C0-9E6C1B2A7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15999" y="1475482"/>
            <a:ext cx="5088000" cy="3816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a:extLst>
              <a:ext uri="{FF2B5EF4-FFF2-40B4-BE49-F238E27FC236}">
                <a16:creationId xmlns:a16="http://schemas.microsoft.com/office/drawing/2014/main" id="{456DE597-BBE8-4A6B-B9A2-4143B79818F2}"/>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2</a:t>
            </a:fld>
            <a:r>
              <a:rPr lang="en-GB" dirty="0"/>
              <a:t>     Administering BCG Vaccination</a:t>
            </a:r>
          </a:p>
        </p:txBody>
      </p:sp>
    </p:spTree>
    <p:extLst>
      <p:ext uri="{BB962C8B-B14F-4D97-AF65-F5344CB8AC3E}">
        <p14:creationId xmlns:p14="http://schemas.microsoft.com/office/powerpoint/2010/main" val="3533892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08" y="179416"/>
            <a:ext cx="10090797" cy="972607"/>
          </a:xfrm>
        </p:spPr>
        <p:txBody>
          <a:bodyPr/>
          <a:lstStyle/>
          <a:p>
            <a:r>
              <a:rPr lang="en-GB" dirty="0"/>
              <a:t>Further reading and references </a:t>
            </a:r>
          </a:p>
        </p:txBody>
      </p:sp>
      <p:sp>
        <p:nvSpPr>
          <p:cNvPr id="3" name="Content Placeholder 2"/>
          <p:cNvSpPr>
            <a:spLocks noGrp="1"/>
          </p:cNvSpPr>
          <p:nvPr>
            <p:ph idx="1"/>
          </p:nvPr>
        </p:nvSpPr>
        <p:spPr>
          <a:xfrm>
            <a:off x="619795" y="1196752"/>
            <a:ext cx="10752500" cy="5328000"/>
          </a:xfrm>
        </p:spPr>
        <p:txBody>
          <a:bodyPr>
            <a:normAutofit/>
          </a:bodyPr>
          <a:lstStyle/>
          <a:p>
            <a:endParaRPr lang="en-GB" dirty="0"/>
          </a:p>
          <a:p>
            <a:pPr marL="285750" indent="-285750">
              <a:buFont typeface="Arial" panose="020B0604020202020204" pitchFamily="34" charset="0"/>
              <a:buChar char="•"/>
            </a:pPr>
            <a:r>
              <a:rPr lang="en-GB" sz="3200" dirty="0">
                <a:latin typeface="+mn-lt"/>
              </a:rPr>
              <a:t>Chapter 32 in the </a:t>
            </a:r>
            <a:r>
              <a:rPr lang="en-GB" sz="3200" dirty="0">
                <a:latin typeface="+mn-lt"/>
                <a:hlinkClick r:id="rId3"/>
              </a:rPr>
              <a:t>Green Book</a:t>
            </a:r>
            <a:r>
              <a:rPr lang="en-GB" sz="3200" dirty="0">
                <a:solidFill>
                  <a:srgbClr val="FF0000"/>
                </a:solidFill>
                <a:latin typeface="+mn-lt"/>
                <a:hlinkClick r:id="rId3"/>
              </a:rPr>
              <a:t> </a:t>
            </a:r>
            <a:r>
              <a:rPr lang="en-GB" sz="3200" dirty="0">
                <a:latin typeface="+mn-lt"/>
              </a:rPr>
              <a:t>for further details regarding BCG vaccination</a:t>
            </a:r>
          </a:p>
          <a:p>
            <a:pPr marL="285750" indent="-285750">
              <a:buFont typeface="Arial" panose="020B0604020202020204" pitchFamily="34" charset="0"/>
              <a:buChar char="•"/>
            </a:pPr>
            <a:r>
              <a:rPr lang="en-GB" sz="3200" dirty="0">
                <a:hlinkClick r:id="rId4"/>
              </a:rPr>
              <a:t>Updated UKHSA PGD template</a:t>
            </a:r>
            <a:endParaRPr lang="en-GB" sz="3200" dirty="0">
              <a:latin typeface="+mn-lt"/>
            </a:endParaRPr>
          </a:p>
          <a:p>
            <a:pPr marL="285750" indent="-285750">
              <a:buFont typeface="Arial" panose="020B0604020202020204" pitchFamily="34" charset="0"/>
              <a:buChar char="•"/>
            </a:pPr>
            <a:r>
              <a:rPr lang="en-GB" sz="3200" dirty="0">
                <a:latin typeface="+mn-lt"/>
                <a:hlinkClick r:id="rId5"/>
              </a:rPr>
              <a:t>WHO</a:t>
            </a:r>
            <a:endParaRPr lang="en-GB" sz="3200" dirty="0">
              <a:latin typeface="+mn-lt"/>
            </a:endParaRPr>
          </a:p>
          <a:p>
            <a:pPr marL="285750" indent="-285750">
              <a:buFont typeface="Arial" panose="020B0604020202020204" pitchFamily="34" charset="0"/>
              <a:buChar char="•"/>
            </a:pPr>
            <a:r>
              <a:rPr lang="en-GB" sz="3200" u="sng" dirty="0">
                <a:solidFill>
                  <a:srgbClr val="0070C0"/>
                </a:solidFill>
                <a:latin typeface="+mn-lt"/>
                <a:hlinkClick r:id="rId6"/>
              </a:rPr>
              <a:t>NICE TB Guidance</a:t>
            </a:r>
            <a:endParaRPr lang="en-GB" sz="3200" u="sng" dirty="0">
              <a:solidFill>
                <a:srgbClr val="0070C0"/>
              </a:solidFill>
              <a:latin typeface="+mn-lt"/>
            </a:endParaRPr>
          </a:p>
          <a:p>
            <a:pPr marL="285750" indent="-285750">
              <a:buFont typeface="Arial" panose="020B0604020202020204" pitchFamily="34" charset="0"/>
              <a:buChar char="•"/>
            </a:pPr>
            <a:r>
              <a:rPr lang="en-GB" sz="3200" u="sng" dirty="0">
                <a:solidFill>
                  <a:srgbClr val="0070C0"/>
                </a:solidFill>
                <a:latin typeface="+mn-lt"/>
                <a:hlinkClick r:id="rId7"/>
              </a:rPr>
              <a:t>Tuberculosis management</a:t>
            </a:r>
            <a:endParaRPr lang="en-GB" sz="3200" u="sng" dirty="0">
              <a:solidFill>
                <a:srgbClr val="0070C0"/>
              </a:solidFill>
              <a:latin typeface="+mn-lt"/>
            </a:endParaRPr>
          </a:p>
          <a:p>
            <a:pPr marL="0" indent="0"/>
            <a:endParaRPr lang="en-GB" dirty="0"/>
          </a:p>
        </p:txBody>
      </p:sp>
      <p:sp>
        <p:nvSpPr>
          <p:cNvPr id="5" name="Slide Number Placeholder 3">
            <a:extLst>
              <a:ext uri="{FF2B5EF4-FFF2-40B4-BE49-F238E27FC236}">
                <a16:creationId xmlns:a16="http://schemas.microsoft.com/office/drawing/2014/main" id="{37242F1D-3C5A-41F6-997A-13E06A5C43FE}"/>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20</a:t>
            </a:fld>
            <a:r>
              <a:rPr lang="en-GB" dirty="0"/>
              <a:t>     Administering BCG Vaccination</a:t>
            </a:r>
          </a:p>
        </p:txBody>
      </p:sp>
    </p:spTree>
    <p:extLst>
      <p:ext uri="{BB962C8B-B14F-4D97-AF65-F5344CB8AC3E}">
        <p14:creationId xmlns:p14="http://schemas.microsoft.com/office/powerpoint/2010/main" val="289356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CB0C-8820-411F-970F-0A3BF18283C6}"/>
              </a:ext>
            </a:extLst>
          </p:cNvPr>
          <p:cNvSpPr>
            <a:spLocks noGrp="1"/>
          </p:cNvSpPr>
          <p:nvPr>
            <p:ph type="title"/>
          </p:nvPr>
        </p:nvSpPr>
        <p:spPr>
          <a:xfrm>
            <a:off x="634333" y="245532"/>
            <a:ext cx="10515600" cy="972607"/>
          </a:xfrm>
        </p:spPr>
        <p:txBody>
          <a:bodyPr/>
          <a:lstStyle/>
          <a:p>
            <a:r>
              <a:rPr lang="en-GB" dirty="0"/>
              <a:t>Storage of BCG Vaccine AJV</a:t>
            </a:r>
          </a:p>
        </p:txBody>
      </p:sp>
      <p:sp>
        <p:nvSpPr>
          <p:cNvPr id="3" name="Content Placeholder 2">
            <a:extLst>
              <a:ext uri="{FF2B5EF4-FFF2-40B4-BE49-F238E27FC236}">
                <a16:creationId xmlns:a16="http://schemas.microsoft.com/office/drawing/2014/main" id="{A26BA41D-6A36-42BE-8CD4-3965D00DC10B}"/>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mn-lt"/>
                <a:ea typeface="Tahoma" panose="020B0604030504040204" pitchFamily="34" charset="0"/>
                <a:cs typeface="Tahoma" panose="020B0604030504040204" pitchFamily="34" charset="0"/>
              </a:rPr>
              <a:t>the unreconstituted vaccine and its diluent should be stored in the original packaging at +2 ͦ C to 8 ͦ C and protected from light</a:t>
            </a:r>
          </a:p>
          <a:p>
            <a:r>
              <a:rPr lang="en-GB" b="1" dirty="0">
                <a:latin typeface="+mn-lt"/>
                <a:ea typeface="Tahoma" panose="020B0604030504040204" pitchFamily="34" charset="0"/>
                <a:cs typeface="Tahoma" panose="020B0604030504040204" pitchFamily="34" charset="0"/>
              </a:rPr>
              <a:t>the vaccine should be reconstituted with the diluent supplied by the manufacturer and used immediately</a:t>
            </a:r>
          </a:p>
          <a:p>
            <a:r>
              <a:rPr lang="en-GB" dirty="0">
                <a:latin typeface="+mn-lt"/>
                <a:ea typeface="Tahoma" panose="020B0604030504040204" pitchFamily="34" charset="0"/>
                <a:cs typeface="Tahoma" panose="020B0604030504040204" pitchFamily="34" charset="0"/>
              </a:rPr>
              <a:t>unused reconstituted vaccine should be </a:t>
            </a:r>
            <a:r>
              <a:rPr lang="en-GB" b="1" dirty="0">
                <a:latin typeface="+mn-lt"/>
                <a:ea typeface="Tahoma" panose="020B0604030504040204" pitchFamily="34" charset="0"/>
                <a:cs typeface="Tahoma" panose="020B0604030504040204" pitchFamily="34" charset="0"/>
              </a:rPr>
              <a:t>discarded after 4 hours</a:t>
            </a:r>
            <a:endParaRPr lang="en-GB" dirty="0">
              <a:latin typeface="+mn-lt"/>
              <a:ea typeface="Tahoma" panose="020B0604030504040204" pitchFamily="34" charset="0"/>
              <a:cs typeface="Tahoma" panose="020B0604030504040204" pitchFamily="34" charset="0"/>
            </a:endParaRPr>
          </a:p>
          <a:p>
            <a:r>
              <a:rPr lang="en-GB" dirty="0">
                <a:latin typeface="+mn-lt"/>
                <a:ea typeface="Tahoma" panose="020B0604030504040204" pitchFamily="34" charset="0"/>
                <a:cs typeface="Tahoma" panose="020B0604030504040204" pitchFamily="34" charset="0"/>
              </a:rPr>
              <a:t>the vaccine can be used for </a:t>
            </a:r>
            <a:r>
              <a:rPr lang="en-GB" b="1" dirty="0">
                <a:latin typeface="+mn-lt"/>
                <a:ea typeface="Tahoma" panose="020B0604030504040204" pitchFamily="34" charset="0"/>
                <a:cs typeface="Tahoma" panose="020B0604030504040204" pitchFamily="34" charset="0"/>
              </a:rPr>
              <a:t>up to 4 hours at room temperature </a:t>
            </a:r>
            <a:r>
              <a:rPr lang="en-GB" dirty="0">
                <a:latin typeface="+mn-lt"/>
                <a:ea typeface="Tahoma" panose="020B0604030504040204" pitchFamily="34" charset="0"/>
                <a:cs typeface="Tahoma" panose="020B0604030504040204" pitchFamily="34" charset="0"/>
              </a:rPr>
              <a:t>after reconstitution</a:t>
            </a:r>
          </a:p>
          <a:p>
            <a:pPr>
              <a:buFont typeface="Wingdings" panose="05000000000000000000" pitchFamily="2" charset="2"/>
              <a:buChar char="Ø"/>
            </a:pPr>
            <a:endParaRPr lang="en-GB" dirty="0">
              <a:latin typeface="+mn-lt"/>
              <a:ea typeface="Tahoma" panose="020B0604030504040204" pitchFamily="34" charset="0"/>
              <a:cs typeface="Tahoma" panose="020B0604030504040204" pitchFamily="34" charset="0"/>
            </a:endParaRPr>
          </a:p>
          <a:p>
            <a:pPr marL="0" indent="0">
              <a:buNone/>
            </a:pPr>
            <a:r>
              <a:rPr lang="en-GB" b="1" dirty="0">
                <a:latin typeface="+mn-lt"/>
                <a:ea typeface="Tahoma" panose="020B0604030504040204" pitchFamily="34" charset="0"/>
                <a:cs typeface="Tahoma" panose="020B0604030504040204" pitchFamily="34" charset="0"/>
              </a:rPr>
              <a:t>Presentation:</a:t>
            </a:r>
          </a:p>
          <a:p>
            <a:pPr>
              <a:buFont typeface="Wingdings" panose="05000000000000000000" pitchFamily="2" charset="2"/>
              <a:buChar char="Ø"/>
            </a:pPr>
            <a:endParaRPr lang="en-GB" b="1" dirty="0">
              <a:latin typeface="+mn-lt"/>
              <a:ea typeface="Tahoma" panose="020B0604030504040204" pitchFamily="34" charset="0"/>
              <a:cs typeface="Tahoma" panose="020B0604030504040204" pitchFamily="34" charset="0"/>
            </a:endParaRPr>
          </a:p>
          <a:p>
            <a:r>
              <a:rPr lang="en-GB" dirty="0">
                <a:latin typeface="+mn-lt"/>
                <a:ea typeface="Tahoma" panose="020B0604030504040204" pitchFamily="34" charset="0"/>
                <a:cs typeface="Tahoma" panose="020B0604030504040204" pitchFamily="34" charset="0"/>
              </a:rPr>
              <a:t>the vaccine is a freeze dried powder for suspension for injection </a:t>
            </a:r>
          </a:p>
          <a:p>
            <a:r>
              <a:rPr lang="en-GB" dirty="0">
                <a:latin typeface="+mn-lt"/>
                <a:ea typeface="Tahoma" panose="020B0604030504040204" pitchFamily="34" charset="0"/>
                <a:cs typeface="Tahoma" panose="020B0604030504040204" pitchFamily="34" charset="0"/>
              </a:rPr>
              <a:t>BCG Vaccine AJV is supplied in a glass vial containing 10 adult doses, fitted with a rubber stopper which is latex free </a:t>
            </a:r>
          </a:p>
          <a:p>
            <a:r>
              <a:rPr lang="en-GB" dirty="0">
                <a:latin typeface="+mn-lt"/>
                <a:ea typeface="Tahoma" panose="020B0604030504040204" pitchFamily="34" charset="0"/>
                <a:cs typeface="Tahoma" panose="020B0604030504040204" pitchFamily="34" charset="0"/>
              </a:rPr>
              <a:t>the powder must be reconstituted with 1ml of the AJV diluent supplied separately </a:t>
            </a:r>
          </a:p>
          <a:p>
            <a:endParaRPr lang="en-GB" dirty="0"/>
          </a:p>
        </p:txBody>
      </p:sp>
      <p:sp>
        <p:nvSpPr>
          <p:cNvPr id="5" name="Slide Number Placeholder 3">
            <a:extLst>
              <a:ext uri="{FF2B5EF4-FFF2-40B4-BE49-F238E27FC236}">
                <a16:creationId xmlns:a16="http://schemas.microsoft.com/office/drawing/2014/main" id="{04B459A6-10AA-446F-8BAF-A981B9A8153A}"/>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3</a:t>
            </a:fld>
            <a:r>
              <a:rPr lang="en-GB" dirty="0"/>
              <a:t>     Administering BCG Vaccination</a:t>
            </a:r>
          </a:p>
        </p:txBody>
      </p:sp>
    </p:spTree>
    <p:extLst>
      <p:ext uri="{BB962C8B-B14F-4D97-AF65-F5344CB8AC3E}">
        <p14:creationId xmlns:p14="http://schemas.microsoft.com/office/powerpoint/2010/main" val="22317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58" y="233510"/>
            <a:ext cx="9324661" cy="648072"/>
          </a:xfrm>
        </p:spPr>
        <p:txBody>
          <a:bodyPr>
            <a:normAutofit/>
          </a:bodyPr>
          <a:lstStyle/>
          <a:p>
            <a:r>
              <a:rPr lang="en-GB" dirty="0"/>
              <a:t>Individuals eligible for BCG (1)</a:t>
            </a:r>
          </a:p>
        </p:txBody>
      </p:sp>
      <p:sp>
        <p:nvSpPr>
          <p:cNvPr id="3" name="Content Placeholder 2"/>
          <p:cNvSpPr>
            <a:spLocks noGrp="1"/>
          </p:cNvSpPr>
          <p:nvPr>
            <p:ph idx="1"/>
          </p:nvPr>
        </p:nvSpPr>
        <p:spPr>
          <a:xfrm>
            <a:off x="488272" y="1239102"/>
            <a:ext cx="9585747" cy="5188330"/>
          </a:xfrm>
        </p:spPr>
        <p:txBody>
          <a:bodyPr>
            <a:normAutofit fontScale="85000" lnSpcReduction="10000"/>
          </a:bodyPr>
          <a:lstStyle/>
          <a:p>
            <a:pPr marL="285750" indent="-285750">
              <a:buFont typeface="Arial" panose="020B0604020202020204" pitchFamily="34" charset="0"/>
              <a:buChar char="•"/>
            </a:pPr>
            <a:endParaRPr lang="en-GB" sz="1600" dirty="0"/>
          </a:p>
          <a:p>
            <a:r>
              <a:rPr lang="en-GB" dirty="0">
                <a:latin typeface="+mn-lt"/>
              </a:rPr>
              <a:t>from September 2021, all infants (</a:t>
            </a:r>
            <a:r>
              <a:rPr lang="en-GB" b="1" dirty="0">
                <a:latin typeface="+mn-lt"/>
              </a:rPr>
              <a:t>aged 28 days to 12 months</a:t>
            </a:r>
            <a:r>
              <a:rPr lang="en-GB" dirty="0">
                <a:latin typeface="+mn-lt"/>
              </a:rPr>
              <a:t>) living in areas of the UK where the annual incidence of TB is 40/100,000 or greater </a:t>
            </a:r>
          </a:p>
          <a:p>
            <a:endParaRPr lang="en-GB" dirty="0">
              <a:latin typeface="+mn-lt"/>
            </a:endParaRPr>
          </a:p>
          <a:p>
            <a:r>
              <a:rPr lang="en-GB" dirty="0">
                <a:latin typeface="+mn-lt"/>
              </a:rPr>
              <a:t>from September 2021, all infants (</a:t>
            </a:r>
            <a:r>
              <a:rPr lang="en-GB" b="1" dirty="0">
                <a:latin typeface="+mn-lt"/>
              </a:rPr>
              <a:t>aged 28 days to 12 months</a:t>
            </a:r>
            <a:r>
              <a:rPr lang="en-GB" dirty="0">
                <a:latin typeface="+mn-lt"/>
              </a:rPr>
              <a:t>) with a parent or grandparent who was born in a country where the annual incidence of TB is 40/100,000 or greater</a:t>
            </a:r>
            <a:r>
              <a:rPr lang="en-GB" baseline="30000" dirty="0">
                <a:latin typeface="+mn-lt"/>
              </a:rPr>
              <a:t> </a:t>
            </a:r>
            <a:endParaRPr lang="en-GB" dirty="0">
              <a:latin typeface="+mn-lt"/>
            </a:endParaRPr>
          </a:p>
          <a:p>
            <a:endParaRPr lang="en-GB" dirty="0">
              <a:latin typeface="+mn-lt"/>
            </a:endParaRPr>
          </a:p>
          <a:p>
            <a:r>
              <a:rPr lang="en-GB" dirty="0">
                <a:latin typeface="+mn-lt"/>
              </a:rPr>
              <a:t>previously unvaccinated children aged 1 to 5 years with a parent or grandparent who was born in a country where the annual incidence of TB is 40/100,000 or greater</a:t>
            </a:r>
          </a:p>
          <a:p>
            <a:endParaRPr lang="en-GB" dirty="0">
              <a:latin typeface="+mn-lt"/>
            </a:endParaRPr>
          </a:p>
          <a:p>
            <a:r>
              <a:rPr lang="en-GB" dirty="0">
                <a:latin typeface="+mn-lt"/>
              </a:rPr>
              <a:t>previously unvaccinated, tuberculin-negative children aged from 6 to under 16 years of age with a parent or grandparent who was born in a country where the annual incidence of TB is 40/100,000 or greater </a:t>
            </a:r>
          </a:p>
          <a:p>
            <a:pPr marL="285750" indent="-285750">
              <a:buFont typeface="Arial" panose="020B0604020202020204" pitchFamily="34" charset="0"/>
              <a:buChar char="•"/>
            </a:pPr>
            <a:endParaRPr lang="en-GB" sz="1400" dirty="0">
              <a:latin typeface="+mn-lt"/>
            </a:endParaRPr>
          </a:p>
          <a:p>
            <a:pPr marL="0" indent="0">
              <a:buNone/>
            </a:pPr>
            <a:r>
              <a:rPr lang="en-GB" sz="1800" dirty="0">
                <a:latin typeface="+mn-lt"/>
              </a:rPr>
              <a:t>For country information on prevalence visit </a:t>
            </a:r>
            <a:r>
              <a:rPr lang="en-GB" sz="1800" dirty="0">
                <a:latin typeface="+mn-lt"/>
                <a:hlinkClick r:id="rId3"/>
              </a:rPr>
              <a:t>GOV.UK</a:t>
            </a:r>
            <a:endParaRPr lang="en-GB" sz="1800" dirty="0">
              <a:latin typeface="+mn-lt"/>
            </a:endParaRP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pic>
        <p:nvPicPr>
          <p:cNvPr id="6" name="Picture 4">
            <a:extLst>
              <a:ext uri="{FF2B5EF4-FFF2-40B4-BE49-F238E27FC236}">
                <a16:creationId xmlns:a16="http://schemas.microsoft.com/office/drawing/2014/main" id="{E8AF3748-CD33-41AD-916F-006D05C9D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356" y="2645137"/>
            <a:ext cx="1219200"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a:extLst>
              <a:ext uri="{FF2B5EF4-FFF2-40B4-BE49-F238E27FC236}">
                <a16:creationId xmlns:a16="http://schemas.microsoft.com/office/drawing/2014/main" id="{391A1B19-6852-4883-97A0-786335F76FCA}"/>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4</a:t>
            </a:fld>
            <a:r>
              <a:rPr lang="en-GB" dirty="0"/>
              <a:t>     Administering BCG Vaccination</a:t>
            </a:r>
          </a:p>
        </p:txBody>
      </p:sp>
    </p:spTree>
    <p:extLst>
      <p:ext uri="{BB962C8B-B14F-4D97-AF65-F5344CB8AC3E}">
        <p14:creationId xmlns:p14="http://schemas.microsoft.com/office/powerpoint/2010/main" val="408767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16632"/>
            <a:ext cx="8028000" cy="648072"/>
          </a:xfrm>
        </p:spPr>
        <p:txBody>
          <a:bodyPr>
            <a:normAutofit fontScale="90000"/>
          </a:bodyPr>
          <a:lstStyle/>
          <a:p>
            <a:r>
              <a:rPr lang="en-GB" dirty="0"/>
              <a:t>Individuals eligible for BCG (2)</a:t>
            </a:r>
            <a:br>
              <a:rPr lang="en-GB" dirty="0"/>
            </a:br>
            <a:endParaRPr lang="en-GB" dirty="0"/>
          </a:p>
        </p:txBody>
      </p:sp>
      <p:sp>
        <p:nvSpPr>
          <p:cNvPr id="3" name="Content Placeholder 2"/>
          <p:cNvSpPr>
            <a:spLocks noGrp="1"/>
          </p:cNvSpPr>
          <p:nvPr>
            <p:ph idx="1"/>
          </p:nvPr>
        </p:nvSpPr>
        <p:spPr>
          <a:xfrm>
            <a:off x="558805" y="1268760"/>
            <a:ext cx="9942990" cy="5472608"/>
          </a:xfrm>
        </p:spPr>
        <p:txBody>
          <a:bodyPr>
            <a:normAutofit/>
          </a:bodyPr>
          <a:lstStyle/>
          <a:p>
            <a:pPr marL="285750" indent="-285750">
              <a:buFont typeface="Arial" panose="020B0604020202020204" pitchFamily="34" charset="0"/>
              <a:buChar char="•"/>
            </a:pPr>
            <a:endParaRPr lang="en-GB" dirty="0"/>
          </a:p>
          <a:p>
            <a:r>
              <a:rPr lang="en-GB" dirty="0">
                <a:latin typeface="+mn-lt"/>
              </a:rPr>
              <a:t>previously unvaccinated tuberculin-negative individuals </a:t>
            </a:r>
            <a:r>
              <a:rPr lang="en-GB" b="1" dirty="0">
                <a:latin typeface="+mn-lt"/>
              </a:rPr>
              <a:t>under 16 years of age </a:t>
            </a:r>
            <a:r>
              <a:rPr lang="en-GB" dirty="0">
                <a:latin typeface="+mn-lt"/>
              </a:rPr>
              <a:t>who are household (or equivalent) contacts of cases of pulmonary and/or laryngeal TB </a:t>
            </a:r>
          </a:p>
          <a:p>
            <a:endParaRPr lang="en-GB" dirty="0">
              <a:latin typeface="+mn-lt"/>
            </a:endParaRPr>
          </a:p>
          <a:p>
            <a:r>
              <a:rPr lang="en-GB" dirty="0">
                <a:latin typeface="+mn-lt"/>
              </a:rPr>
              <a:t>previously unvaccinated, tuberculin-negative individuals </a:t>
            </a:r>
            <a:r>
              <a:rPr lang="en-GB" b="1" dirty="0">
                <a:latin typeface="+mn-lt"/>
              </a:rPr>
              <a:t>under 16 years of age </a:t>
            </a:r>
            <a:r>
              <a:rPr lang="en-GB" dirty="0">
                <a:latin typeface="+mn-lt"/>
              </a:rPr>
              <a:t>who were born in or who have lived for a prolonged period (at least 3 months) in a country with an annual TB incidence of 40/100,000 or greater</a:t>
            </a:r>
            <a:r>
              <a:rPr lang="en-GB" baseline="30000" dirty="0">
                <a:latin typeface="+mn-lt"/>
              </a:rPr>
              <a:t> </a:t>
            </a:r>
          </a:p>
          <a:p>
            <a:endParaRPr lang="en-GB" dirty="0">
              <a:latin typeface="+mn-lt"/>
            </a:endParaRPr>
          </a:p>
          <a:p>
            <a:r>
              <a:rPr lang="en-GB" dirty="0">
                <a:latin typeface="+mn-lt"/>
              </a:rPr>
              <a:t>individuals at occupational risk, for example, individuals providing care or have direct contact patients with TB or contact with infectious clinical materials or derived isolates</a:t>
            </a:r>
          </a:p>
          <a:p>
            <a:pPr marL="285750" indent="-285750">
              <a:buFont typeface="Arial" panose="020B0604020202020204" pitchFamily="34" charset="0"/>
              <a:buChar char="•"/>
            </a:pPr>
            <a:endParaRPr lang="en-GB" sz="1600" dirty="0"/>
          </a:p>
          <a:p>
            <a:pPr marL="0" indent="0"/>
            <a:endParaRPr lang="en-GB" sz="1400" dirty="0"/>
          </a:p>
          <a:p>
            <a:pPr marL="0" indent="0"/>
            <a:endParaRPr lang="en-GB" sz="1400" dirty="0"/>
          </a:p>
          <a:p>
            <a:pPr marL="0" indent="0" algn="r"/>
            <a:endParaRPr lang="en-GB" sz="1400" dirty="0"/>
          </a:p>
          <a:p>
            <a:pPr marL="0" indent="0" algn="r"/>
            <a:endParaRPr lang="en-GB" sz="1400" dirty="0"/>
          </a:p>
          <a:p>
            <a:pPr marL="0" indent="0" algn="r"/>
            <a:endParaRPr lang="en-GB" sz="1400" dirty="0"/>
          </a:p>
          <a:p>
            <a:pPr marL="0" indent="0" algn="r"/>
            <a:endParaRPr lang="en-GB" sz="1400" dirty="0"/>
          </a:p>
          <a:p>
            <a:pPr marL="0" indent="0" algn="r"/>
            <a:endParaRPr lang="en-GB" sz="1400" dirty="0"/>
          </a:p>
          <a:p>
            <a:pPr marL="0" indent="0"/>
            <a:endParaRPr lang="en-GB" sz="1400" dirty="0"/>
          </a:p>
          <a:p>
            <a:pPr marL="0" indent="0"/>
            <a:endParaRPr lang="en-GB" sz="1400" dirty="0"/>
          </a:p>
          <a:p>
            <a:pPr marL="285750" indent="-285750">
              <a:buFont typeface="Arial" panose="020B0604020202020204" pitchFamily="34" charset="0"/>
              <a:buChar char="•"/>
            </a:pPr>
            <a:endParaRPr lang="en-GB" sz="1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0132" y="1478229"/>
            <a:ext cx="1868966" cy="264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FB9C3822-0A28-4D82-AA81-1DB0B3C4813B}"/>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5</a:t>
            </a:fld>
            <a:r>
              <a:rPr lang="en-GB" dirty="0"/>
              <a:t>     Administering BCG Vaccination</a:t>
            </a:r>
          </a:p>
        </p:txBody>
      </p:sp>
    </p:spTree>
    <p:extLst>
      <p:ext uri="{BB962C8B-B14F-4D97-AF65-F5344CB8AC3E}">
        <p14:creationId xmlns:p14="http://schemas.microsoft.com/office/powerpoint/2010/main" val="354147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5" y="261916"/>
            <a:ext cx="10515600" cy="972607"/>
          </a:xfrm>
        </p:spPr>
        <p:txBody>
          <a:bodyPr>
            <a:normAutofit fontScale="90000"/>
          </a:bodyPr>
          <a:lstStyle/>
          <a:p>
            <a:r>
              <a:rPr lang="en-GB" b="1" dirty="0"/>
              <a:t>Individual requests for BCG vaccination</a:t>
            </a:r>
            <a:br>
              <a:rPr lang="en-GB" dirty="0"/>
            </a:b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latin typeface="+mn-lt"/>
              </a:rPr>
              <a:t>people seeking vaccination for themselves or their children should be assessed for specific risk factors for TB. Those without risk factors should not be offered BCG vaccination but should be advised of the current policy and given written information. Further information is available at </a:t>
            </a:r>
            <a:r>
              <a:rPr lang="en-GB" dirty="0">
                <a:latin typeface="+mn-lt"/>
                <a:hlinkClick r:id="rId3"/>
              </a:rPr>
              <a:t>GOV.UK</a:t>
            </a:r>
            <a:endParaRPr lang="en-GB" u="sng" dirty="0">
              <a:latin typeface="+mn-lt"/>
            </a:endParaRPr>
          </a:p>
          <a:p>
            <a:r>
              <a:rPr lang="en-GB" dirty="0">
                <a:latin typeface="+mn-lt"/>
              </a:rPr>
              <a:t>people with risk factors should be tuberculin tested and offered BCG vaccination according to local service arrangements</a:t>
            </a:r>
            <a:endParaRPr lang="en-GB" dirty="0"/>
          </a:p>
        </p:txBody>
      </p:sp>
      <p:pic>
        <p:nvPicPr>
          <p:cNvPr id="6" name="Picture 4">
            <a:extLst>
              <a:ext uri="{FF2B5EF4-FFF2-40B4-BE49-F238E27FC236}">
                <a16:creationId xmlns:a16="http://schemas.microsoft.com/office/drawing/2014/main" id="{A09FD460-6154-42C4-A271-D99140F82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6265" y="3950495"/>
            <a:ext cx="1659079" cy="235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a:extLst>
              <a:ext uri="{FF2B5EF4-FFF2-40B4-BE49-F238E27FC236}">
                <a16:creationId xmlns:a16="http://schemas.microsoft.com/office/drawing/2014/main" id="{0D630950-E7BE-4737-84D9-87426C6A9C83}"/>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6</a:t>
            </a:fld>
            <a:r>
              <a:rPr lang="en-GB" dirty="0"/>
              <a:t>     Administering BCG Vaccination</a:t>
            </a:r>
          </a:p>
        </p:txBody>
      </p:sp>
    </p:spTree>
    <p:extLst>
      <p:ext uri="{BB962C8B-B14F-4D97-AF65-F5344CB8AC3E}">
        <p14:creationId xmlns:p14="http://schemas.microsoft.com/office/powerpoint/2010/main" val="68509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6C91-D22B-42AB-9A4B-15E338FAA9D4}"/>
              </a:ext>
            </a:extLst>
          </p:cNvPr>
          <p:cNvSpPr>
            <a:spLocks noGrp="1"/>
          </p:cNvSpPr>
          <p:nvPr>
            <p:ph type="title"/>
          </p:nvPr>
        </p:nvSpPr>
        <p:spPr>
          <a:xfrm>
            <a:off x="6096000" y="49394"/>
            <a:ext cx="5291663" cy="996682"/>
          </a:xfrm>
        </p:spPr>
        <p:txBody>
          <a:bodyPr anchor="b">
            <a:normAutofit fontScale="90000"/>
          </a:bodyPr>
          <a:lstStyle/>
          <a:p>
            <a:r>
              <a:rPr lang="en-GB" sz="3600" dirty="0"/>
              <a:t>BCG vaccine should </a:t>
            </a:r>
            <a:r>
              <a:rPr lang="en-GB" sz="3600" dirty="0">
                <a:solidFill>
                  <a:schemeClr val="tx1"/>
                </a:solidFill>
                <a:hlinkClick r:id="rId3">
                  <a:extLst>
                    <a:ext uri="{A12FA001-AC4F-418D-AE19-62706E023703}">
                      <ahyp:hlinkClr xmlns:ahyp="http://schemas.microsoft.com/office/drawing/2018/hyperlinkcolor" val="tx"/>
                    </a:ext>
                  </a:extLst>
                </a:hlinkClick>
              </a:rPr>
              <a:t>NOT</a:t>
            </a:r>
            <a:r>
              <a:rPr lang="en-GB" sz="3600" dirty="0"/>
              <a:t> be given to those:</a:t>
            </a:r>
          </a:p>
        </p:txBody>
      </p:sp>
      <p:pic>
        <p:nvPicPr>
          <p:cNvPr id="7" name="Picture 3">
            <a:extLst>
              <a:ext uri="{FF2B5EF4-FFF2-40B4-BE49-F238E27FC236}">
                <a16:creationId xmlns:a16="http://schemas.microsoft.com/office/drawing/2014/main" id="{AF76A434-B215-4899-AD8B-DB22AC238F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89" r="8790" b="1"/>
          <a:stretch/>
        </p:blipFill>
        <p:spPr bwMode="auto">
          <a:xfrm>
            <a:off x="2" y="1587"/>
            <a:ext cx="5853867"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6E0AFDF2-6FDC-427B-93BD-800F3D7AB717}"/>
              </a:ext>
            </a:extLst>
          </p:cNvPr>
          <p:cNvSpPr>
            <a:spLocks noGrp="1"/>
          </p:cNvSpPr>
          <p:nvPr>
            <p:ph type="sldNum" sz="quarter" idx="10"/>
          </p:nvPr>
        </p:nvSpPr>
        <p:spPr>
          <a:xfrm>
            <a:off x="-2852255" y="6491288"/>
            <a:ext cx="12112360" cy="365125"/>
          </a:xfrm>
        </p:spPr>
        <p:txBody>
          <a:bodyPr>
            <a:normAutofit/>
          </a:bodyPr>
          <a:lstStyle/>
          <a:p>
            <a:pPr algn="r">
              <a:lnSpc>
                <a:spcPct val="90000"/>
              </a:lnSpc>
              <a:spcAft>
                <a:spcPts val="600"/>
              </a:spcAft>
              <a:defRPr/>
            </a:pPr>
            <a:r>
              <a:rPr lang="en-GB" dirty="0">
                <a:solidFill>
                  <a:srgbClr val="FFFFFF"/>
                </a:solidFill>
              </a:rPr>
              <a:t>7       Administering BCG Vaccination</a:t>
            </a:r>
          </a:p>
        </p:txBody>
      </p:sp>
      <p:sp>
        <p:nvSpPr>
          <p:cNvPr id="3" name="Content Placeholder 2">
            <a:extLst>
              <a:ext uri="{FF2B5EF4-FFF2-40B4-BE49-F238E27FC236}">
                <a16:creationId xmlns:a16="http://schemas.microsoft.com/office/drawing/2014/main" id="{3C2A53BB-82A3-43B1-B6A2-6BBCC3CBC77A}"/>
              </a:ext>
            </a:extLst>
          </p:cNvPr>
          <p:cNvSpPr>
            <a:spLocks noGrp="1"/>
          </p:cNvSpPr>
          <p:nvPr>
            <p:ph idx="1"/>
          </p:nvPr>
        </p:nvSpPr>
        <p:spPr>
          <a:xfrm>
            <a:off x="6200450" y="1482811"/>
            <a:ext cx="5291663" cy="4683211"/>
          </a:xfrm>
        </p:spPr>
        <p:txBody>
          <a:bodyPr>
            <a:normAutofit fontScale="77500" lnSpcReduction="20000"/>
          </a:bodyPr>
          <a:lstStyle/>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who have already had a BCG Vaccination</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with a past history of TB, latent or active</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with an induration of 5mm or more following Mantoux tuberculin skin testing</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who have had a confirmed anaphylactic reaction to a component of the vaccine</a:t>
            </a:r>
          </a:p>
          <a:p>
            <a:pPr eaLnBrk="1" hangingPunct="1">
              <a:lnSpc>
                <a:spcPct val="104000"/>
              </a:lnSpc>
              <a:spcAft>
                <a:spcPts val="600"/>
              </a:spcAft>
              <a:buClr>
                <a:srgbClr val="006666"/>
              </a:buClr>
              <a:buSzPct val="70000"/>
            </a:pPr>
            <a:r>
              <a:rPr lang="en-GB" sz="1900" b="1" dirty="0">
                <a:latin typeface="+mn-lt"/>
                <a:cs typeface="Arial" panose="020B0604020202020204" pitchFamily="34" charset="0"/>
              </a:rPr>
              <a:t>Infants born to a mother who received immunosuppressive biological therapy during pregnancy</a:t>
            </a:r>
            <a:endParaRPr lang="en-GB" sz="1900" b="1" dirty="0">
              <a:latin typeface="+mn-lt"/>
              <a:ea typeface="+mn-ea"/>
              <a:cs typeface="Arial" panose="020B0604020202020204" pitchFamily="34" charset="0"/>
            </a:endParaRPr>
          </a:p>
          <a:p>
            <a:pPr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infants less than 2 years old in a household where an active infectious TB is suspected or confirmed</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Infants with suspected SCID Screen or unknown SCID Screen outcome</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who are pregnant </a:t>
            </a:r>
          </a:p>
          <a:p>
            <a:pPr lvl="0" eaLnBrk="1" hangingPunct="1">
              <a:lnSpc>
                <a:spcPct val="104000"/>
              </a:lnSpc>
              <a:spcAft>
                <a:spcPts val="600"/>
              </a:spcAft>
              <a:buClr>
                <a:srgbClr val="006666"/>
              </a:buClr>
              <a:buSzPct val="70000"/>
            </a:pPr>
            <a:r>
              <a:rPr lang="en-GB" sz="1900" b="1" dirty="0">
                <a:latin typeface="+mn-lt"/>
                <a:ea typeface="+mn-ea"/>
                <a:cs typeface="Arial" panose="020B0604020202020204" pitchFamily="34" charset="0"/>
              </a:rPr>
              <a:t>have a generalised septic skin condition</a:t>
            </a:r>
          </a:p>
          <a:p>
            <a:pPr>
              <a:lnSpc>
                <a:spcPct val="104000"/>
              </a:lnSpc>
              <a:spcAft>
                <a:spcPts val="600"/>
              </a:spcAft>
            </a:pPr>
            <a:endParaRPr lang="en-GB" sz="1100" dirty="0"/>
          </a:p>
        </p:txBody>
      </p:sp>
    </p:spTree>
    <p:extLst>
      <p:ext uri="{BB962C8B-B14F-4D97-AF65-F5344CB8AC3E}">
        <p14:creationId xmlns:p14="http://schemas.microsoft.com/office/powerpoint/2010/main" val="368082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6C91-D22B-42AB-9A4B-15E338FAA9D4}"/>
              </a:ext>
            </a:extLst>
          </p:cNvPr>
          <p:cNvSpPr>
            <a:spLocks noGrp="1"/>
          </p:cNvSpPr>
          <p:nvPr>
            <p:ph type="title"/>
          </p:nvPr>
        </p:nvSpPr>
        <p:spPr>
          <a:xfrm>
            <a:off x="6017422" y="0"/>
            <a:ext cx="5291663" cy="1229769"/>
          </a:xfrm>
        </p:spPr>
        <p:txBody>
          <a:bodyPr anchor="b">
            <a:normAutofit/>
          </a:bodyPr>
          <a:lstStyle/>
          <a:p>
            <a:r>
              <a:rPr lang="en-GB" sz="3200" dirty="0"/>
              <a:t>BCG vaccine should </a:t>
            </a:r>
            <a:r>
              <a:rPr lang="en-GB" sz="3200" dirty="0">
                <a:solidFill>
                  <a:schemeClr val="tx1"/>
                </a:solidFill>
                <a:hlinkClick r:id="rId3">
                  <a:extLst>
                    <a:ext uri="{A12FA001-AC4F-418D-AE19-62706E023703}">
                      <ahyp:hlinkClr xmlns:ahyp="http://schemas.microsoft.com/office/drawing/2018/hyperlinkcolor" val="tx"/>
                    </a:ext>
                  </a:extLst>
                </a:hlinkClick>
              </a:rPr>
              <a:t>NOT</a:t>
            </a:r>
            <a:r>
              <a:rPr lang="en-GB" sz="3200" dirty="0"/>
              <a:t> be given to those:</a:t>
            </a:r>
          </a:p>
        </p:txBody>
      </p:sp>
      <p:pic>
        <p:nvPicPr>
          <p:cNvPr id="7" name="Picture 3">
            <a:extLst>
              <a:ext uri="{FF2B5EF4-FFF2-40B4-BE49-F238E27FC236}">
                <a16:creationId xmlns:a16="http://schemas.microsoft.com/office/drawing/2014/main" id="{AF76A434-B215-4899-AD8B-DB22AC238F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89" r="8790" b="1"/>
          <a:stretch/>
        </p:blipFill>
        <p:spPr bwMode="auto">
          <a:xfrm>
            <a:off x="0" y="1587"/>
            <a:ext cx="5821958"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6E0AFDF2-6FDC-427B-93BD-800F3D7AB717}"/>
              </a:ext>
            </a:extLst>
          </p:cNvPr>
          <p:cNvSpPr>
            <a:spLocks noGrp="1"/>
          </p:cNvSpPr>
          <p:nvPr>
            <p:ph type="sldNum" sz="quarter" idx="10"/>
          </p:nvPr>
        </p:nvSpPr>
        <p:spPr>
          <a:xfrm>
            <a:off x="4096213" y="6492875"/>
            <a:ext cx="4967351" cy="365125"/>
          </a:xfrm>
        </p:spPr>
        <p:txBody>
          <a:bodyPr>
            <a:normAutofit/>
          </a:bodyPr>
          <a:lstStyle/>
          <a:p>
            <a:pPr algn="r">
              <a:lnSpc>
                <a:spcPct val="90000"/>
              </a:lnSpc>
              <a:spcAft>
                <a:spcPts val="600"/>
              </a:spcAft>
              <a:defRPr/>
            </a:pPr>
            <a:r>
              <a:rPr lang="en-GB" dirty="0">
                <a:solidFill>
                  <a:srgbClr val="FFFFFF"/>
                </a:solidFill>
              </a:rPr>
              <a:t>8   Administering BCG Vaccination</a:t>
            </a:r>
          </a:p>
        </p:txBody>
      </p:sp>
      <p:sp>
        <p:nvSpPr>
          <p:cNvPr id="3" name="Content Placeholder 2">
            <a:extLst>
              <a:ext uri="{FF2B5EF4-FFF2-40B4-BE49-F238E27FC236}">
                <a16:creationId xmlns:a16="http://schemas.microsoft.com/office/drawing/2014/main" id="{3C2A53BB-82A3-43B1-B6A2-6BBCC3CBC77A}"/>
              </a:ext>
            </a:extLst>
          </p:cNvPr>
          <p:cNvSpPr>
            <a:spLocks noGrp="1"/>
          </p:cNvSpPr>
          <p:nvPr>
            <p:ph idx="1"/>
          </p:nvPr>
        </p:nvSpPr>
        <p:spPr>
          <a:xfrm>
            <a:off x="5821958" y="1433384"/>
            <a:ext cx="5565705" cy="4931905"/>
          </a:xfrm>
        </p:spPr>
        <p:txBody>
          <a:bodyPr>
            <a:normAutofit fontScale="92500"/>
          </a:bodyPr>
          <a:lstStyle/>
          <a:p>
            <a:pPr>
              <a:lnSpc>
                <a:spcPct val="104000"/>
              </a:lnSpc>
            </a:pPr>
            <a:r>
              <a:rPr lang="en-GB" sz="1600" b="1" dirty="0"/>
              <a:t>who are receiving or have received in past 6 months immunosuppressive chemotherapy or radiotherapy or immunosuppressive therapy for a solid organ transplant </a:t>
            </a:r>
          </a:p>
          <a:p>
            <a:pPr>
              <a:lnSpc>
                <a:spcPct val="104000"/>
              </a:lnSpc>
            </a:pPr>
            <a:r>
              <a:rPr lang="en-GB" sz="1500" b="1" dirty="0">
                <a:latin typeface="+mn-lt"/>
                <a:cs typeface="Arial" panose="020B0604020202020204" pitchFamily="34" charset="0"/>
              </a:rPr>
              <a:t>who are receiving or have received in the past 12 months: Immunosuppressive biological therapy (e.g. anti –TNF therapy such as alemtuzumab, ofatumumab and </a:t>
            </a:r>
          </a:p>
          <a:p>
            <a:pPr>
              <a:lnSpc>
                <a:spcPct val="104000"/>
              </a:lnSpc>
            </a:pPr>
            <a:r>
              <a:rPr lang="en-GB" sz="1500" b="1" dirty="0">
                <a:latin typeface="+mn-lt"/>
                <a:cs typeface="Arial" panose="020B0604020202020204" pitchFamily="34" charset="0"/>
              </a:rPr>
              <a:t>who are receiving or have received in the past 3 months immunosuppressive therapy including: </a:t>
            </a:r>
          </a:p>
          <a:p>
            <a:pPr marL="692150" lvl="1" indent="-342900">
              <a:lnSpc>
                <a:spcPct val="104000"/>
              </a:lnSpc>
            </a:pPr>
            <a:r>
              <a:rPr lang="en-GB" sz="1500" b="1" dirty="0">
                <a:latin typeface="+mn-lt"/>
              </a:rPr>
              <a:t>a</a:t>
            </a:r>
            <a:r>
              <a:rPr lang="en-GB" sz="1500" b="1" dirty="0">
                <a:latin typeface="+mn-lt"/>
                <a:cs typeface="Arial" panose="020B0604020202020204" pitchFamily="34" charset="0"/>
              </a:rPr>
              <a:t>dults and children on high dose corticosteroids (&gt; 40mg prednisolone per day or &gt;2mg/kg in children under 20kg) for more than 7 days</a:t>
            </a:r>
          </a:p>
          <a:p>
            <a:pPr marL="692150" lvl="1" indent="-342900">
              <a:lnSpc>
                <a:spcPct val="104000"/>
              </a:lnSpc>
            </a:pPr>
            <a:r>
              <a:rPr lang="en-GB" sz="1500" b="1" dirty="0">
                <a:latin typeface="+mn-lt"/>
              </a:rPr>
              <a:t>a</a:t>
            </a:r>
            <a:r>
              <a:rPr lang="en-GB" sz="1500" b="1" dirty="0">
                <a:latin typeface="+mn-lt"/>
                <a:cs typeface="Arial" panose="020B0604020202020204" pitchFamily="34" charset="0"/>
              </a:rPr>
              <a:t>dults and children on lower dose corticosteroids (&gt; 20mg prednisolone per day or &gt;1mg/kg in children under 20kg for more than 14 days</a:t>
            </a:r>
          </a:p>
          <a:p>
            <a:pPr marL="692150" lvl="1" indent="-342900">
              <a:lnSpc>
                <a:spcPct val="104000"/>
              </a:lnSpc>
            </a:pPr>
            <a:r>
              <a:rPr lang="en-GB" sz="1500" b="1" dirty="0">
                <a:latin typeface="+mn-lt"/>
                <a:cs typeface="Arial" panose="020B0604020202020204" pitchFamily="34" charset="0"/>
              </a:rPr>
              <a:t>on-biological oral immune modulating drugs e.g. methotrexate &gt;25mg per week, azathioprine&gt;3.0mg/kg/day or 6-mercaptopurine&gt;1.5/kg/day.</a:t>
            </a:r>
          </a:p>
          <a:p>
            <a:pPr>
              <a:lnSpc>
                <a:spcPct val="104000"/>
              </a:lnSpc>
            </a:pPr>
            <a:r>
              <a:rPr lang="en-GB" sz="1500" b="1" dirty="0">
                <a:latin typeface="+mn-lt"/>
                <a:cs typeface="Arial" panose="020B0604020202020204" pitchFamily="34" charset="0"/>
              </a:rPr>
              <a:t>known or suspected to be HIV positive</a:t>
            </a:r>
          </a:p>
          <a:p>
            <a:pPr>
              <a:lnSpc>
                <a:spcPct val="104000"/>
              </a:lnSpc>
              <a:spcAft>
                <a:spcPts val="600"/>
              </a:spcAft>
            </a:pPr>
            <a:endParaRPr lang="en-GB" sz="1500" dirty="0"/>
          </a:p>
        </p:txBody>
      </p:sp>
    </p:spTree>
    <p:extLst>
      <p:ext uri="{BB962C8B-B14F-4D97-AF65-F5344CB8AC3E}">
        <p14:creationId xmlns:p14="http://schemas.microsoft.com/office/powerpoint/2010/main" val="163588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858"/>
            <a:ext cx="3999971" cy="1690798"/>
          </a:xfrm>
        </p:spPr>
        <p:txBody>
          <a:bodyPr>
            <a:normAutofit/>
          </a:bodyPr>
          <a:lstStyle/>
          <a:p>
            <a:r>
              <a:rPr lang="en-GB" dirty="0"/>
              <a:t>Preparation</a:t>
            </a:r>
          </a:p>
        </p:txBody>
      </p:sp>
      <p:pic>
        <p:nvPicPr>
          <p:cNvPr id="9" name="Picture 8">
            <a:extLst>
              <a:ext uri="{FF2B5EF4-FFF2-40B4-BE49-F238E27FC236}">
                <a16:creationId xmlns:a16="http://schemas.microsoft.com/office/drawing/2014/main" id="{41C178B1-BEE6-461F-B88F-9FE9F0D6D1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44846"/>
          <a:stretch/>
        </p:blipFill>
        <p:spPr bwMode="auto">
          <a:xfrm>
            <a:off x="5438105" y="2142656"/>
            <a:ext cx="2496595" cy="183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67EE42B7-D7BB-4F0E-99AD-AB87A3F1CF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009" r="2" b="25341"/>
          <a:stretch/>
        </p:blipFill>
        <p:spPr bwMode="auto">
          <a:xfrm>
            <a:off x="7584075" y="2783454"/>
            <a:ext cx="2406504" cy="1332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236005A1-A31A-4908-9594-4B92FAAA9D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187" r="2" b="2"/>
          <a:stretch/>
        </p:blipFill>
        <p:spPr bwMode="auto">
          <a:xfrm>
            <a:off x="7584075" y="1359016"/>
            <a:ext cx="2406504" cy="14244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DECFC9BC-84B9-416D-BE1A-A39EAA6BE6B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 b="16158"/>
          <a:stretch/>
        </p:blipFill>
        <p:spPr bwMode="auto">
          <a:xfrm>
            <a:off x="5941735" y="3956632"/>
            <a:ext cx="1642340" cy="217482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a:extLst>
              <a:ext uri="{FF2B5EF4-FFF2-40B4-BE49-F238E27FC236}">
                <a16:creationId xmlns:a16="http://schemas.microsoft.com/office/drawing/2014/main" id="{963D5FED-AA4A-4140-8A9B-CA303B9CF3C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88818" y="4115461"/>
            <a:ext cx="1512001" cy="2016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44" name="Content Placeholder 2">
            <a:extLst>
              <a:ext uri="{FF2B5EF4-FFF2-40B4-BE49-F238E27FC236}">
                <a16:creationId xmlns:a16="http://schemas.microsoft.com/office/drawing/2014/main" id="{3E73D148-1E4D-4B63-96DD-E27282227BA7}"/>
              </a:ext>
            </a:extLst>
          </p:cNvPr>
          <p:cNvGraphicFramePr>
            <a:graphicFrameLocks noGrp="1"/>
          </p:cNvGraphicFramePr>
          <p:nvPr>
            <p:ph sz="quarter" idx="13"/>
            <p:extLst>
              <p:ext uri="{D42A27DB-BD31-4B8C-83A1-F6EECF244321}">
                <p14:modId xmlns:p14="http://schemas.microsoft.com/office/powerpoint/2010/main" val="3679787101"/>
              </p:ext>
            </p:extLst>
          </p:nvPr>
        </p:nvGraphicFramePr>
        <p:xfrm>
          <a:off x="855516" y="1509204"/>
          <a:ext cx="3999971" cy="44564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6060D361-E0E1-461B-BBB4-D87737CCBF2A}"/>
              </a:ext>
            </a:extLst>
          </p:cNvPr>
          <p:cNvSpPr txBox="1"/>
          <p:nvPr/>
        </p:nvSpPr>
        <p:spPr>
          <a:xfrm>
            <a:off x="5414067" y="3677723"/>
            <a:ext cx="441146" cy="369332"/>
          </a:xfrm>
          <a:prstGeom prst="rect">
            <a:avLst/>
          </a:prstGeom>
          <a:noFill/>
        </p:spPr>
        <p:txBody>
          <a:bodyPr wrap="none" rtlCol="0">
            <a:spAutoFit/>
          </a:bodyPr>
          <a:lstStyle/>
          <a:p>
            <a:r>
              <a:rPr lang="en-GB" dirty="0"/>
              <a:t>1a</a:t>
            </a:r>
          </a:p>
        </p:txBody>
      </p:sp>
      <p:sp>
        <p:nvSpPr>
          <p:cNvPr id="14" name="TextBox 13">
            <a:extLst>
              <a:ext uri="{FF2B5EF4-FFF2-40B4-BE49-F238E27FC236}">
                <a16:creationId xmlns:a16="http://schemas.microsoft.com/office/drawing/2014/main" id="{6048FD4F-0A4C-4F4D-8BAF-880C3D35D893}"/>
              </a:ext>
            </a:extLst>
          </p:cNvPr>
          <p:cNvSpPr txBox="1"/>
          <p:nvPr/>
        </p:nvSpPr>
        <p:spPr>
          <a:xfrm>
            <a:off x="9577040" y="2461448"/>
            <a:ext cx="441146" cy="369332"/>
          </a:xfrm>
          <a:prstGeom prst="rect">
            <a:avLst/>
          </a:prstGeom>
          <a:noFill/>
        </p:spPr>
        <p:txBody>
          <a:bodyPr wrap="none" rtlCol="0">
            <a:spAutoFit/>
          </a:bodyPr>
          <a:lstStyle/>
          <a:p>
            <a:r>
              <a:rPr lang="en-GB" dirty="0"/>
              <a:t>1b</a:t>
            </a:r>
          </a:p>
        </p:txBody>
      </p:sp>
      <p:sp>
        <p:nvSpPr>
          <p:cNvPr id="18" name="TextBox 17">
            <a:extLst>
              <a:ext uri="{FF2B5EF4-FFF2-40B4-BE49-F238E27FC236}">
                <a16:creationId xmlns:a16="http://schemas.microsoft.com/office/drawing/2014/main" id="{35F1ECDC-6CE9-4B7F-81B0-0B6B69367706}"/>
              </a:ext>
            </a:extLst>
          </p:cNvPr>
          <p:cNvSpPr txBox="1"/>
          <p:nvPr/>
        </p:nvSpPr>
        <p:spPr>
          <a:xfrm>
            <a:off x="9577040" y="3771966"/>
            <a:ext cx="441146" cy="369332"/>
          </a:xfrm>
          <a:prstGeom prst="rect">
            <a:avLst/>
          </a:prstGeom>
          <a:noFill/>
        </p:spPr>
        <p:txBody>
          <a:bodyPr wrap="square" rtlCol="0">
            <a:spAutoFit/>
          </a:bodyPr>
          <a:lstStyle/>
          <a:p>
            <a:r>
              <a:rPr lang="en-GB" dirty="0"/>
              <a:t>2a</a:t>
            </a:r>
          </a:p>
        </p:txBody>
      </p:sp>
      <p:sp>
        <p:nvSpPr>
          <p:cNvPr id="4" name="TextBox 3">
            <a:extLst>
              <a:ext uri="{FF2B5EF4-FFF2-40B4-BE49-F238E27FC236}">
                <a16:creationId xmlns:a16="http://schemas.microsoft.com/office/drawing/2014/main" id="{8620696F-0064-4EA5-8816-2385B34AFE02}"/>
              </a:ext>
            </a:extLst>
          </p:cNvPr>
          <p:cNvSpPr txBox="1"/>
          <p:nvPr/>
        </p:nvSpPr>
        <p:spPr>
          <a:xfrm>
            <a:off x="5967741" y="5792632"/>
            <a:ext cx="312906" cy="369332"/>
          </a:xfrm>
          <a:prstGeom prst="rect">
            <a:avLst/>
          </a:prstGeom>
          <a:noFill/>
        </p:spPr>
        <p:txBody>
          <a:bodyPr wrap="none" rtlCol="0">
            <a:spAutoFit/>
          </a:bodyPr>
          <a:lstStyle/>
          <a:p>
            <a:r>
              <a:rPr lang="en-GB" dirty="0"/>
              <a:t>3</a:t>
            </a:r>
          </a:p>
        </p:txBody>
      </p:sp>
      <p:sp>
        <p:nvSpPr>
          <p:cNvPr id="5" name="TextBox 4">
            <a:extLst>
              <a:ext uri="{FF2B5EF4-FFF2-40B4-BE49-F238E27FC236}">
                <a16:creationId xmlns:a16="http://schemas.microsoft.com/office/drawing/2014/main" id="{3449323C-C90D-4340-AD2F-B960FFBB2CEE}"/>
              </a:ext>
            </a:extLst>
          </p:cNvPr>
          <p:cNvSpPr txBox="1"/>
          <p:nvPr/>
        </p:nvSpPr>
        <p:spPr>
          <a:xfrm>
            <a:off x="8377544" y="5816551"/>
            <a:ext cx="723275" cy="369332"/>
          </a:xfrm>
          <a:prstGeom prst="rect">
            <a:avLst/>
          </a:prstGeom>
          <a:noFill/>
        </p:spPr>
        <p:txBody>
          <a:bodyPr wrap="none" rtlCol="0">
            <a:spAutoFit/>
          </a:bodyPr>
          <a:lstStyle/>
          <a:p>
            <a:r>
              <a:rPr lang="en-GB" dirty="0"/>
              <a:t>4 &amp; 5</a:t>
            </a:r>
          </a:p>
        </p:txBody>
      </p:sp>
      <p:sp>
        <p:nvSpPr>
          <p:cNvPr id="17" name="Slide Number Placeholder 3">
            <a:extLst>
              <a:ext uri="{FF2B5EF4-FFF2-40B4-BE49-F238E27FC236}">
                <a16:creationId xmlns:a16="http://schemas.microsoft.com/office/drawing/2014/main" id="{4AEF12E5-8753-41DB-BAEF-A03C36BFD9DF}"/>
              </a:ext>
            </a:extLst>
          </p:cNvPr>
          <p:cNvSpPr txBox="1">
            <a:spLocks/>
          </p:cNvSpPr>
          <p:nvPr/>
        </p:nvSpPr>
        <p:spPr>
          <a:xfrm>
            <a:off x="182636" y="6459402"/>
            <a:ext cx="11745158"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EE01D3-C523-4D89-A781-BBDF129AC172}" type="slidenum">
              <a:rPr lang="en-GB" smtClean="0"/>
              <a:t>9</a:t>
            </a:fld>
            <a:r>
              <a:rPr lang="en-GB" dirty="0"/>
              <a:t>     Administering BCG Vaccination</a:t>
            </a:r>
          </a:p>
        </p:txBody>
      </p:sp>
    </p:spTree>
    <p:extLst>
      <p:ext uri="{BB962C8B-B14F-4D97-AF65-F5344CB8AC3E}">
        <p14:creationId xmlns:p14="http://schemas.microsoft.com/office/powerpoint/2010/main" val="3130524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 (002)  -  Read-Only" id="{CEB8F2C4-CC52-4A60-A26A-CCF8BC72AD6E}" vid="{0D6578C0-ACA0-469C-8681-F45DC3F835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FINAL_ UKHSA template Administering BCG Vaccination</Template>
  <TotalTime>269</TotalTime>
  <Words>2399</Words>
  <Application>Microsoft Office PowerPoint</Application>
  <PresentationFormat>Widescreen</PresentationFormat>
  <Paragraphs>244</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Wingdings</vt:lpstr>
      <vt:lpstr>Office Theme</vt:lpstr>
      <vt:lpstr>Administering BCG Vaccination</vt:lpstr>
      <vt:lpstr>BCG Vaccine AJ V </vt:lpstr>
      <vt:lpstr>Storage of BCG Vaccine AJV</vt:lpstr>
      <vt:lpstr>Individuals eligible for BCG (1)</vt:lpstr>
      <vt:lpstr>Individuals eligible for BCG (2) </vt:lpstr>
      <vt:lpstr>Individual requests for BCG vaccination </vt:lpstr>
      <vt:lpstr>BCG vaccine should NOT be given to those:</vt:lpstr>
      <vt:lpstr>BCG vaccine should NOT be given to those:</vt:lpstr>
      <vt:lpstr>Preparation</vt:lpstr>
      <vt:lpstr>Positioning infants and younger children for intradermal administration of BCG vaccine</vt:lpstr>
      <vt:lpstr>  BCG vaccine must be administered strictly intradermally       </vt:lpstr>
      <vt:lpstr>Intradermal technique of administering BCG vaccine</vt:lpstr>
      <vt:lpstr>Intradermal technique of administering BCG vaccine</vt:lpstr>
      <vt:lpstr>Documentation</vt:lpstr>
      <vt:lpstr>BCG immunisation: expected reaction and after care </vt:lpstr>
      <vt:lpstr>Care of the immunisation site</vt:lpstr>
      <vt:lpstr> Post BCG immunisation </vt:lpstr>
      <vt:lpstr>Where should I report adverse incidents? </vt:lpstr>
      <vt:lpstr>Suggestions for running a smooth BCG clinic</vt:lpstr>
      <vt:lpstr>Further reading and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Administering BCG Vaccination</dc:title>
  <dc:creator>UKHSA</dc:creator>
  <cp:keywords>Administering BCG Vaccination</cp:keywords>
  <cp:lastModifiedBy>Sara Hodgkinson</cp:lastModifiedBy>
  <cp:revision>18</cp:revision>
  <cp:lastPrinted>2021-08-09T14:01:33Z</cp:lastPrinted>
  <dcterms:created xsi:type="dcterms:W3CDTF">2021-10-01T08:47:40Z</dcterms:created>
  <dcterms:modified xsi:type="dcterms:W3CDTF">2021-10-05T14:01:56Z</dcterms:modified>
</cp:coreProperties>
</file>