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359" r:id="rId5"/>
    <p:sldId id="417" r:id="rId6"/>
    <p:sldId id="256" r:id="rId7"/>
    <p:sldId id="418" r:id="rId8"/>
    <p:sldId id="419" r:id="rId9"/>
    <p:sldId id="420" r:id="rId10"/>
    <p:sldId id="421" r:id="rId11"/>
    <p:sldId id="423" r:id="rId12"/>
    <p:sldId id="422" r:id="rId13"/>
    <p:sldId id="424" r:id="rId14"/>
    <p:sldId id="425" r:id="rId15"/>
    <p:sldId id="426" r:id="rId16"/>
    <p:sldId id="431" r:id="rId17"/>
    <p:sldId id="427" r:id="rId18"/>
    <p:sldId id="429" r:id="rId19"/>
    <p:sldId id="428" r:id="rId20"/>
    <p:sldId id="43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68" autoAdjust="0"/>
    <p:restoredTop sz="80846" autoAdjust="0"/>
  </p:normalViewPr>
  <p:slideViewPr>
    <p:cSldViewPr snapToGrid="0">
      <p:cViewPr varScale="1">
        <p:scale>
          <a:sx n="54" d="100"/>
          <a:sy n="54" d="100"/>
        </p:scale>
        <p:origin x="12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Chart%20in%20Microsoft%20PowerPoint"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86167784292331E-2"/>
          <c:y val="5.3037199261724115E-2"/>
          <c:w val="0.82900193997489435"/>
          <c:h val="0.80391734602079334"/>
        </c:manualLayout>
      </c:layout>
      <c:lineChart>
        <c:grouping val="standard"/>
        <c:varyColors val="0"/>
        <c:ser>
          <c:idx val="1"/>
          <c:order val="0"/>
          <c:tx>
            <c:v>Notification rate</c:v>
          </c:tx>
          <c:spPr>
            <a:ln>
              <a:solidFill>
                <a:srgbClr val="00AB8E"/>
              </a:solidFill>
            </a:ln>
          </c:spPr>
          <c:marker>
            <c:symbol val="none"/>
          </c:marker>
          <c:cat>
            <c:numRef>
              <c:f>'[Chart in Microsoft PowerPoint]Sheet1'!$A$5:$A$110</c:f>
              <c:numCache>
                <c:formatCode>General</c:formatCode>
                <c:ptCount val="106"/>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pt idx="100">
                  <c:v>2013</c:v>
                </c:pt>
                <c:pt idx="101">
                  <c:v>2014</c:v>
                </c:pt>
                <c:pt idx="102">
                  <c:v>2015</c:v>
                </c:pt>
                <c:pt idx="103">
                  <c:v>2016</c:v>
                </c:pt>
                <c:pt idx="104">
                  <c:v>2017</c:v>
                </c:pt>
                <c:pt idx="105">
                  <c:v>2018</c:v>
                </c:pt>
              </c:numCache>
            </c:numRef>
          </c:cat>
          <c:val>
            <c:numRef>
              <c:f>'[Chart in Microsoft PowerPoint]Sheet1'!$D$5:$D$110</c:f>
              <c:numCache>
                <c:formatCode>0.0</c:formatCode>
                <c:ptCount val="106"/>
                <c:pt idx="0">
                  <c:v>320.27943347733361</c:v>
                </c:pt>
                <c:pt idx="1">
                  <c:v>269.15086428436172</c:v>
                </c:pt>
                <c:pt idx="2">
                  <c:v>256.7509352681102</c:v>
                </c:pt>
                <c:pt idx="3">
                  <c:v>262.42133825991573</c:v>
                </c:pt>
                <c:pt idx="4">
                  <c:v>262.25984735503113</c:v>
                </c:pt>
                <c:pt idx="5">
                  <c:v>266.2032682812133</c:v>
                </c:pt>
                <c:pt idx="6">
                  <c:v>218.79075281564909</c:v>
                </c:pt>
                <c:pt idx="7">
                  <c:v>196.88028566059012</c:v>
                </c:pt>
                <c:pt idx="8">
                  <c:v>189.02773383950225</c:v>
                </c:pt>
                <c:pt idx="9">
                  <c:v>181.2825546394451</c:v>
                </c:pt>
                <c:pt idx="10">
                  <c:v>196.36661551665841</c:v>
                </c:pt>
                <c:pt idx="11">
                  <c:v>197.05632169093957</c:v>
                </c:pt>
                <c:pt idx="12">
                  <c:v>199.75086682933093</c:v>
                </c:pt>
                <c:pt idx="13">
                  <c:v>191.28700720969474</c:v>
                </c:pt>
                <c:pt idx="14">
                  <c:v>182.6223082013949</c:v>
                </c:pt>
                <c:pt idx="15">
                  <c:v>179.88501380340907</c:v>
                </c:pt>
                <c:pt idx="16">
                  <c:v>174.6919191919192</c:v>
                </c:pt>
                <c:pt idx="17">
                  <c:v>169.34499133187609</c:v>
                </c:pt>
                <c:pt idx="18">
                  <c:v>164.75442632789836</c:v>
                </c:pt>
                <c:pt idx="19">
                  <c:v>154.41904430238054</c:v>
                </c:pt>
                <c:pt idx="20">
                  <c:v>145.17404180968785</c:v>
                </c:pt>
                <c:pt idx="21">
                  <c:v>140.18335928040133</c:v>
                </c:pt>
                <c:pt idx="22">
                  <c:v>128.10923852872432</c:v>
                </c:pt>
                <c:pt idx="23">
                  <c:v>126.35775081048786</c:v>
                </c:pt>
                <c:pt idx="24">
                  <c:v>127.44266530184494</c:v>
                </c:pt>
                <c:pt idx="25">
                  <c:v>122.98677665898339</c:v>
                </c:pt>
                <c:pt idx="26">
                  <c:v>112.02298404693789</c:v>
                </c:pt>
                <c:pt idx="27">
                  <c:v>116.75399232871217</c:v>
                </c:pt>
                <c:pt idx="28">
                  <c:v>131.54376274423768</c:v>
                </c:pt>
                <c:pt idx="29">
                  <c:v>137.59119315953245</c:v>
                </c:pt>
                <c:pt idx="30">
                  <c:v>143.69347929557352</c:v>
                </c:pt>
                <c:pt idx="31">
                  <c:v>143.74222575095936</c:v>
                </c:pt>
                <c:pt idx="32">
                  <c:v>137.43274607026058</c:v>
                </c:pt>
                <c:pt idx="33">
                  <c:v>126.34314570759946</c:v>
                </c:pt>
                <c:pt idx="34">
                  <c:v>123.78547838989135</c:v>
                </c:pt>
                <c:pt idx="35">
                  <c:v>122.98479532163742</c:v>
                </c:pt>
                <c:pt idx="36">
                  <c:v>120.74477958236658</c:v>
                </c:pt>
                <c:pt idx="37">
                  <c:v>112.61236595938855</c:v>
                </c:pt>
                <c:pt idx="38">
                  <c:v>112.83578683099395</c:v>
                </c:pt>
                <c:pt idx="39">
                  <c:v>109.41417358662268</c:v>
                </c:pt>
                <c:pt idx="40">
                  <c:v>105.5249495567798</c:v>
                </c:pt>
                <c:pt idx="41">
                  <c:v>95.649817048380541</c:v>
                </c:pt>
                <c:pt idx="42">
                  <c:v>85.808150131635202</c:v>
                </c:pt>
                <c:pt idx="43">
                  <c:v>79.485973985268771</c:v>
                </c:pt>
                <c:pt idx="44">
                  <c:v>72.74812390050549</c:v>
                </c:pt>
                <c:pt idx="45">
                  <c:v>66.146445276995721</c:v>
                </c:pt>
                <c:pt idx="46">
                  <c:v>59.71004274445864</c:v>
                </c:pt>
                <c:pt idx="47">
                  <c:v>51.567449481157837</c:v>
                </c:pt>
                <c:pt idx="48">
                  <c:v>47.075300565847407</c:v>
                </c:pt>
                <c:pt idx="49">
                  <c:v>43.978018492243457</c:v>
                </c:pt>
                <c:pt idx="50">
                  <c:v>40.314734666158571</c:v>
                </c:pt>
                <c:pt idx="51">
                  <c:v>37.188161659362443</c:v>
                </c:pt>
                <c:pt idx="52">
                  <c:v>33.77930490526775</c:v>
                </c:pt>
                <c:pt idx="53">
                  <c:v>30.439994579550312</c:v>
                </c:pt>
                <c:pt idx="54">
                  <c:v>27.357417638760278</c:v>
                </c:pt>
                <c:pt idx="55">
                  <c:v>26.703387087797125</c:v>
                </c:pt>
                <c:pt idx="56">
                  <c:v>24.959887726670249</c:v>
                </c:pt>
                <c:pt idx="57">
                  <c:v>24.341754054402319</c:v>
                </c:pt>
                <c:pt idx="58">
                  <c:v>23.797607421875</c:v>
                </c:pt>
                <c:pt idx="59">
                  <c:v>22.448106618876846</c:v>
                </c:pt>
                <c:pt idx="60">
                  <c:v>22.556056531672699</c:v>
                </c:pt>
                <c:pt idx="61">
                  <c:v>21.583693668015016</c:v>
                </c:pt>
                <c:pt idx="62">
                  <c:v>21.867887074538405</c:v>
                </c:pt>
                <c:pt idx="63">
                  <c:v>20.41682841614907</c:v>
                </c:pt>
                <c:pt idx="64">
                  <c:v>19.255507641523938</c:v>
                </c:pt>
                <c:pt idx="65">
                  <c:v>20.856550538504326</c:v>
                </c:pt>
                <c:pt idx="66">
                  <c:v>18.71609147575553</c:v>
                </c:pt>
                <c:pt idx="67">
                  <c:v>18.430336874785798</c:v>
                </c:pt>
                <c:pt idx="68">
                  <c:v>16.375772399328689</c:v>
                </c:pt>
                <c:pt idx="69">
                  <c:v>14.945052427284253</c:v>
                </c:pt>
                <c:pt idx="70">
                  <c:v>13.711027291716185</c:v>
                </c:pt>
                <c:pt idx="71">
                  <c:v>12.352873375705775</c:v>
                </c:pt>
                <c:pt idx="72">
                  <c:v>11.746723317013137</c:v>
                </c:pt>
                <c:pt idx="73">
                  <c:v>11.986341850469575</c:v>
                </c:pt>
                <c:pt idx="74">
                  <c:v>10.147041524902029</c:v>
                </c:pt>
                <c:pt idx="75">
                  <c:v>10.27588727630245</c:v>
                </c:pt>
                <c:pt idx="76">
                  <c:v>10.776104488219746</c:v>
                </c:pt>
                <c:pt idx="77">
                  <c:v>10.292593675853867</c:v>
                </c:pt>
                <c:pt idx="78">
                  <c:v>10.711745221731057</c:v>
                </c:pt>
                <c:pt idx="79">
                  <c:v>11.398380840247594</c:v>
                </c:pt>
                <c:pt idx="80">
                  <c:v>11.613019817232917</c:v>
                </c:pt>
                <c:pt idx="81">
                  <c:v>10.937818025226743</c:v>
                </c:pt>
                <c:pt idx="82">
                  <c:v>10.93774849099834</c:v>
                </c:pt>
                <c:pt idx="83">
                  <c:v>10.997767709912111</c:v>
                </c:pt>
                <c:pt idx="84">
                  <c:v>11.363537625392633</c:v>
                </c:pt>
                <c:pt idx="85">
                  <c:v>11.769117865656264</c:v>
                </c:pt>
                <c:pt idx="86">
                  <c:v>11.830520628979334</c:v>
                </c:pt>
                <c:pt idx="87">
                  <c:v>11.940886818171958</c:v>
                </c:pt>
                <c:pt idx="88">
                  <c:v>12.131403110979152</c:v>
                </c:pt>
                <c:pt idx="89">
                  <c:v>12.984261876935319</c:v>
                </c:pt>
                <c:pt idx="90">
                  <c:v>12.853923174361737</c:v>
                </c:pt>
                <c:pt idx="91">
                  <c:v>13.389895120076524</c:v>
                </c:pt>
                <c:pt idx="92">
                  <c:v>14.63919699030205</c:v>
                </c:pt>
                <c:pt idx="93">
                  <c:v>14.578082489667354</c:v>
                </c:pt>
                <c:pt idx="94">
                  <c:v>14.30662459417065</c:v>
                </c:pt>
                <c:pt idx="95">
                  <c:v>14.547319084813534</c:v>
                </c:pt>
                <c:pt idx="96">
                  <c:v>15.071896203679923</c:v>
                </c:pt>
                <c:pt idx="97">
                  <c:v>14.055772003311834</c:v>
                </c:pt>
                <c:pt idx="98">
                  <c:v>14.973938386311483</c:v>
                </c:pt>
                <c:pt idx="99">
                  <c:v>14.531236111797602</c:v>
                </c:pt>
                <c:pt idx="100">
                  <c:v>13.008306193332194</c:v>
                </c:pt>
                <c:pt idx="101">
                  <c:v>11.473879878807121</c:v>
                </c:pt>
                <c:pt idx="102">
                  <c:v>10.109628137230359</c:v>
                </c:pt>
                <c:pt idx="103">
                  <c:v>9.8028103799206505</c:v>
                </c:pt>
                <c:pt idx="104">
                  <c:v>8.8076188115689629</c:v>
                </c:pt>
                <c:pt idx="105">
                  <c:v>8.038458883308186</c:v>
                </c:pt>
              </c:numCache>
            </c:numRef>
          </c:val>
          <c:smooth val="0"/>
          <c:extLst>
            <c:ext xmlns:c16="http://schemas.microsoft.com/office/drawing/2014/chart" uri="{C3380CC4-5D6E-409C-BE32-E72D297353CC}">
              <c16:uniqueId val="{00000000-3311-4771-93CD-D117D9EC0DDB}"/>
            </c:ext>
          </c:extLst>
        </c:ser>
        <c:dLbls>
          <c:showLegendKey val="0"/>
          <c:showVal val="0"/>
          <c:showCatName val="0"/>
          <c:showSerName val="0"/>
          <c:showPercent val="0"/>
          <c:showBubbleSize val="0"/>
        </c:dLbls>
        <c:marker val="1"/>
        <c:smooth val="0"/>
        <c:axId val="48285952"/>
        <c:axId val="48287744"/>
      </c:lineChart>
      <c:lineChart>
        <c:grouping val="standard"/>
        <c:varyColors val="0"/>
        <c:ser>
          <c:idx val="2"/>
          <c:order val="1"/>
          <c:tx>
            <c:v>Mortality rate</c:v>
          </c:tx>
          <c:spPr>
            <a:ln>
              <a:solidFill>
                <a:srgbClr val="862633"/>
              </a:solidFill>
            </a:ln>
          </c:spPr>
          <c:marker>
            <c:symbol val="none"/>
          </c:marker>
          <c:val>
            <c:numRef>
              <c:f>'[Chart in Microsoft PowerPoint]Sheet1'!$F$5:$F$110</c:f>
              <c:numCache>
                <c:formatCode>0.0</c:formatCode>
                <c:ptCount val="106"/>
                <c:pt idx="0">
                  <c:v>135.27642587630558</c:v>
                </c:pt>
                <c:pt idx="1">
                  <c:v>136.06189303973815</c:v>
                </c:pt>
                <c:pt idx="2">
                  <c:v>153.87994558440084</c:v>
                </c:pt>
                <c:pt idx="3">
                  <c:v>155.4702384388892</c:v>
                </c:pt>
                <c:pt idx="4">
                  <c:v>163.56405532649063</c:v>
                </c:pt>
                <c:pt idx="5">
                  <c:v>170.68245944039501</c:v>
                </c:pt>
                <c:pt idx="6">
                  <c:v>130.72515313179215</c:v>
                </c:pt>
                <c:pt idx="7">
                  <c:v>114.22396434612183</c:v>
                </c:pt>
                <c:pt idx="8">
                  <c:v>112.51186333438784</c:v>
                </c:pt>
                <c:pt idx="9">
                  <c:v>111.96702002355713</c:v>
                </c:pt>
                <c:pt idx="10">
                  <c:v>106.08338318291763</c:v>
                </c:pt>
                <c:pt idx="11">
                  <c:v>105.94922026034284</c:v>
                </c:pt>
                <c:pt idx="12">
                  <c:v>103.72929241042763</c:v>
                </c:pt>
                <c:pt idx="13">
                  <c:v>95.937515978933376</c:v>
                </c:pt>
                <c:pt idx="14">
                  <c:v>97.166929695056766</c:v>
                </c:pt>
                <c:pt idx="15">
                  <c:v>92.756376161892462</c:v>
                </c:pt>
                <c:pt idx="16">
                  <c:v>95.934343434343432</c:v>
                </c:pt>
                <c:pt idx="17">
                  <c:v>89.809301273837335</c:v>
                </c:pt>
                <c:pt idx="18">
                  <c:v>89.571871561468441</c:v>
                </c:pt>
                <c:pt idx="19">
                  <c:v>83.724285465535687</c:v>
                </c:pt>
                <c:pt idx="20">
                  <c:v>82.427291540167786</c:v>
                </c:pt>
                <c:pt idx="21">
                  <c:v>76.314033657053898</c:v>
                </c:pt>
                <c:pt idx="22">
                  <c:v>71.84401525402879</c:v>
                </c:pt>
                <c:pt idx="23">
                  <c:v>69.217132391110582</c:v>
                </c:pt>
                <c:pt idx="24">
                  <c:v>69.530355097365401</c:v>
                </c:pt>
                <c:pt idx="25">
                  <c:v>63.510857697440251</c:v>
                </c:pt>
                <c:pt idx="26">
                  <c:v>63.642535033700241</c:v>
                </c:pt>
                <c:pt idx="27">
                  <c:v>69.871393115896609</c:v>
                </c:pt>
                <c:pt idx="28">
                  <c:v>72.975763363704417</c:v>
                </c:pt>
                <c:pt idx="29">
                  <c:v>65.745365164866783</c:v>
                </c:pt>
                <c:pt idx="30">
                  <c:v>66.79623459728171</c:v>
                </c:pt>
                <c:pt idx="31">
                  <c:v>62.752414979489217</c:v>
                </c:pt>
                <c:pt idx="32">
                  <c:v>61.884164996307625</c:v>
                </c:pt>
                <c:pt idx="33">
                  <c:v>55.149648971548217</c:v>
                </c:pt>
                <c:pt idx="34">
                  <c:v>55.221844636959744</c:v>
                </c:pt>
                <c:pt idx="35">
                  <c:v>50.678362573099413</c:v>
                </c:pt>
                <c:pt idx="36">
                  <c:v>45.756380510440835</c:v>
                </c:pt>
                <c:pt idx="37">
                  <c:v>36.433949349760439</c:v>
                </c:pt>
                <c:pt idx="38">
                  <c:v>31.509756932557341</c:v>
                </c:pt>
                <c:pt idx="39">
                  <c:v>24.092822204527359</c:v>
                </c:pt>
                <c:pt idx="40">
                  <c:v>20.181822303838217</c:v>
                </c:pt>
                <c:pt idx="41">
                  <c:v>17.836653566427248</c:v>
                </c:pt>
                <c:pt idx="42">
                  <c:v>14.608132130240094</c:v>
                </c:pt>
                <c:pt idx="43">
                  <c:v>12.03349228737099</c:v>
                </c:pt>
                <c:pt idx="44">
                  <c:v>10.653127574765627</c:v>
                </c:pt>
                <c:pt idx="45">
                  <c:v>9.9314992573544085</c:v>
                </c:pt>
                <c:pt idx="46">
                  <c:v>8.491605340854008</c:v>
                </c:pt>
                <c:pt idx="47">
                  <c:v>7.5040961223375202</c:v>
                </c:pt>
                <c:pt idx="48">
                  <c:v>7.2170438261155674</c:v>
                </c:pt>
                <c:pt idx="49">
                  <c:v>6.6184570936228768</c:v>
                </c:pt>
                <c:pt idx="50">
                  <c:v>6.3015057618328871</c:v>
                </c:pt>
                <c:pt idx="51">
                  <c:v>5.248900139886147</c:v>
                </c:pt>
                <c:pt idx="52">
                  <c:v>4.7869573243383847</c:v>
                </c:pt>
                <c:pt idx="53">
                  <c:v>4.9075917567468963</c:v>
                </c:pt>
                <c:pt idx="54">
                  <c:v>4.2322583852784526</c:v>
                </c:pt>
                <c:pt idx="55">
                  <c:v>4.3103892543294577</c:v>
                </c:pt>
                <c:pt idx="56">
                  <c:v>3.7752727839764288</c:v>
                </c:pt>
                <c:pt idx="57">
                  <c:v>3.2848379977623829</c:v>
                </c:pt>
                <c:pt idx="58">
                  <c:v>2.927652994791667</c:v>
                </c:pt>
                <c:pt idx="59">
                  <c:v>2.9760517038301462</c:v>
                </c:pt>
                <c:pt idx="60">
                  <c:v>2.7335773064558522</c:v>
                </c:pt>
                <c:pt idx="61">
                  <c:v>2.5491278182417285</c:v>
                </c:pt>
                <c:pt idx="62">
                  <c:v>2.5935014897978159</c:v>
                </c:pt>
                <c:pt idx="63">
                  <c:v>2.2746020962732918</c:v>
                </c:pt>
                <c:pt idx="64">
                  <c:v>2.004433621087208</c:v>
                </c:pt>
                <c:pt idx="65">
                  <c:v>1.8202963037872277</c:v>
                </c:pt>
                <c:pt idx="66">
                  <c:v>1.2381787259484287</c:v>
                </c:pt>
                <c:pt idx="67">
                  <c:v>1.2196842932887124</c:v>
                </c:pt>
                <c:pt idx="68">
                  <c:v>1.1222078280543897</c:v>
                </c:pt>
                <c:pt idx="69">
                  <c:v>1.1375181604572631</c:v>
                </c:pt>
                <c:pt idx="70">
                  <c:v>0.94120972295038341</c:v>
                </c:pt>
                <c:pt idx="71">
                  <c:v>0.98565509755672198</c:v>
                </c:pt>
                <c:pt idx="72">
                  <c:v>1.0489220240392472</c:v>
                </c:pt>
                <c:pt idx="73">
                  <c:v>0.94202686660623569</c:v>
                </c:pt>
                <c:pt idx="74">
                  <c:v>0.85788986545573576</c:v>
                </c:pt>
                <c:pt idx="75">
                  <c:v>0.95117624284906499</c:v>
                </c:pt>
                <c:pt idx="76">
                  <c:v>0.87883179092071939</c:v>
                </c:pt>
                <c:pt idx="77">
                  <c:v>0.77135117862855651</c:v>
                </c:pt>
                <c:pt idx="78">
                  <c:v>0.83155932368846697</c:v>
                </c:pt>
                <c:pt idx="79">
                  <c:v>0.82161117282695206</c:v>
                </c:pt>
                <c:pt idx="80">
                  <c:v>0.8198348730963283</c:v>
                </c:pt>
                <c:pt idx="81">
                  <c:v>0.81578789420846942</c:v>
                </c:pt>
                <c:pt idx="82">
                  <c:v>0.87377163408831238</c:v>
                </c:pt>
                <c:pt idx="83">
                  <c:v>0.81695479981660535</c:v>
                </c:pt>
                <c:pt idx="84">
                  <c:v>0.7602844767287783</c:v>
                </c:pt>
                <c:pt idx="85">
                  <c:v>0.7463248720458876</c:v>
                </c:pt>
                <c:pt idx="86">
                  <c:v>0.74518416071207716</c:v>
                </c:pt>
                <c:pt idx="87">
                  <c:v>0.70387174145022624</c:v>
                </c:pt>
                <c:pt idx="88">
                  <c:v>0.71237615875239668</c:v>
                </c:pt>
                <c:pt idx="89">
                  <c:v>0.73571147091858979</c:v>
                </c:pt>
                <c:pt idx="90">
                  <c:v>0.7415361124870935</c:v>
                </c:pt>
                <c:pt idx="91">
                  <c:v>0.64720021375668457</c:v>
                </c:pt>
                <c:pt idx="92">
                  <c:v>0.65701865875128407</c:v>
                </c:pt>
                <c:pt idx="93">
                  <c:v>0.7099053520079589</c:v>
                </c:pt>
                <c:pt idx="94">
                  <c:v>0.54424378355924841</c:v>
                </c:pt>
                <c:pt idx="95">
                  <c:v>0.62908311409634854</c:v>
                </c:pt>
                <c:pt idx="96">
                  <c:v>0.55218358463932449</c:v>
                </c:pt>
                <c:pt idx="97">
                  <c:v>0.53687734146528332</c:v>
                </c:pt>
                <c:pt idx="98">
                  <c:v>0.4557517806319985</c:v>
                </c:pt>
                <c:pt idx="99">
                  <c:v>0.46139326340379244</c:v>
                </c:pt>
                <c:pt idx="100">
                  <c:v>0.491674640136746</c:v>
                </c:pt>
                <c:pt idx="101">
                  <c:v>0.50340842340599035</c:v>
                </c:pt>
                <c:pt idx="102">
                  <c:v>0.4854418158854632</c:v>
                </c:pt>
                <c:pt idx="103">
                  <c:v>0.3357244162964263</c:v>
                </c:pt>
                <c:pt idx="104">
                  <c:v>0.33364771686654748</c:v>
                </c:pt>
                <c:pt idx="105">
                  <c:v>0.32309462262455041</c:v>
                </c:pt>
              </c:numCache>
            </c:numRef>
          </c:val>
          <c:smooth val="0"/>
          <c:extLst>
            <c:ext xmlns:c16="http://schemas.microsoft.com/office/drawing/2014/chart" uri="{C3380CC4-5D6E-409C-BE32-E72D297353CC}">
              <c16:uniqueId val="{00000001-3311-4771-93CD-D117D9EC0DDB}"/>
            </c:ext>
          </c:extLst>
        </c:ser>
        <c:dLbls>
          <c:showLegendKey val="0"/>
          <c:showVal val="0"/>
          <c:showCatName val="0"/>
          <c:showSerName val="0"/>
          <c:showPercent val="0"/>
          <c:showBubbleSize val="0"/>
        </c:dLbls>
        <c:marker val="1"/>
        <c:smooth val="0"/>
        <c:axId val="48289664"/>
        <c:axId val="48291200"/>
      </c:lineChart>
      <c:catAx>
        <c:axId val="48285952"/>
        <c:scaling>
          <c:orientation val="minMax"/>
        </c:scaling>
        <c:delete val="0"/>
        <c:axPos val="b"/>
        <c:numFmt formatCode="General" sourceLinked="1"/>
        <c:majorTickMark val="out"/>
        <c:minorTickMark val="none"/>
        <c:tickLblPos val="nextTo"/>
        <c:txPr>
          <a:bodyPr rot="-2100000"/>
          <a:lstStyle/>
          <a:p>
            <a:pPr>
              <a:defRPr b="1"/>
            </a:pPr>
            <a:endParaRPr lang="en-US"/>
          </a:p>
        </c:txPr>
        <c:crossAx val="48287744"/>
        <c:crosses val="autoZero"/>
        <c:auto val="1"/>
        <c:lblAlgn val="ctr"/>
        <c:lblOffset val="100"/>
        <c:tickLblSkip val="5"/>
        <c:tickMarkSkip val="4"/>
        <c:noMultiLvlLbl val="0"/>
      </c:catAx>
      <c:valAx>
        <c:axId val="48287744"/>
        <c:scaling>
          <c:orientation val="minMax"/>
          <c:max val="350"/>
          <c:min val="0"/>
        </c:scaling>
        <c:delete val="0"/>
        <c:axPos val="l"/>
        <c:title>
          <c:tx>
            <c:rich>
              <a:bodyPr rot="-5400000" vert="horz"/>
              <a:lstStyle/>
              <a:p>
                <a:pPr marL="0" marR="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lt"/>
                    <a:ea typeface="+mn-ea"/>
                    <a:cs typeface="+mn-cs"/>
                  </a:defRPr>
                </a:pPr>
                <a:r>
                  <a:rPr lang="en-GB" sz="1000" b="1" i="0" baseline="0">
                    <a:effectLst/>
                  </a:rPr>
                  <a:t>Notification rate (per 100,000 population)</a:t>
                </a:r>
                <a:endParaRPr lang="en-GB" sz="1000">
                  <a:effectLst/>
                </a:endParaRPr>
              </a:p>
            </c:rich>
          </c:tx>
          <c:layout>
            <c:manualLayout>
              <c:xMode val="edge"/>
              <c:yMode val="edge"/>
              <c:x val="1.9931187949332421E-2"/>
              <c:y val="0.24434972130250504"/>
            </c:manualLayout>
          </c:layout>
          <c:overlay val="0"/>
        </c:title>
        <c:numFmt formatCode="0" sourceLinked="0"/>
        <c:majorTickMark val="out"/>
        <c:minorTickMark val="none"/>
        <c:tickLblPos val="nextTo"/>
        <c:txPr>
          <a:bodyPr/>
          <a:lstStyle/>
          <a:p>
            <a:pPr>
              <a:defRPr b="1"/>
            </a:pPr>
            <a:endParaRPr lang="en-US"/>
          </a:p>
        </c:txPr>
        <c:crossAx val="48285952"/>
        <c:crosses val="autoZero"/>
        <c:crossBetween val="between"/>
      </c:valAx>
      <c:catAx>
        <c:axId val="48289664"/>
        <c:scaling>
          <c:orientation val="minMax"/>
        </c:scaling>
        <c:delete val="1"/>
        <c:axPos val="b"/>
        <c:majorTickMark val="out"/>
        <c:minorTickMark val="none"/>
        <c:tickLblPos val="nextTo"/>
        <c:crossAx val="48291200"/>
        <c:crosses val="autoZero"/>
        <c:auto val="1"/>
        <c:lblAlgn val="ctr"/>
        <c:lblOffset val="100"/>
        <c:noMultiLvlLbl val="0"/>
      </c:catAx>
      <c:valAx>
        <c:axId val="48291200"/>
        <c:scaling>
          <c:orientation val="minMax"/>
          <c:max val="350"/>
          <c:min val="0"/>
        </c:scaling>
        <c:delete val="0"/>
        <c:axPos val="r"/>
        <c:title>
          <c:tx>
            <c:rich>
              <a:bodyPr rot="-5400000" vert="horz"/>
              <a:lstStyle/>
              <a:p>
                <a:pPr>
                  <a:defRPr/>
                </a:pPr>
                <a:r>
                  <a:rPr lang="en-US"/>
                  <a:t>Mortality rate (per 100,000 population)</a:t>
                </a:r>
              </a:p>
            </c:rich>
          </c:tx>
          <c:overlay val="0"/>
        </c:title>
        <c:numFmt formatCode="0" sourceLinked="0"/>
        <c:majorTickMark val="out"/>
        <c:minorTickMark val="none"/>
        <c:tickLblPos val="nextTo"/>
        <c:txPr>
          <a:bodyPr/>
          <a:lstStyle/>
          <a:p>
            <a:pPr>
              <a:defRPr b="1"/>
            </a:pPr>
            <a:endParaRPr lang="en-US"/>
          </a:p>
        </c:txPr>
        <c:crossAx val="48289664"/>
        <c:crosses val="max"/>
        <c:crossBetween val="between"/>
      </c:valAx>
      <c:spPr>
        <a:noFill/>
        <a:ln w="25400">
          <a:noFill/>
        </a:ln>
      </c:spPr>
    </c:plotArea>
    <c:legend>
      <c:legendPos val="b"/>
      <c:overlay val="0"/>
      <c:txPr>
        <a:bodyPr/>
        <a:lstStyle/>
        <a:p>
          <a:pPr>
            <a:defRPr b="1"/>
          </a:pPr>
          <a:endParaRPr lang="en-US"/>
        </a:p>
      </c:txPr>
    </c:legend>
    <c:plotVisOnly val="1"/>
    <c:dispBlanksAs val="gap"/>
    <c:showDLblsOverMax val="0"/>
  </c:chart>
  <c:spPr>
    <a:ln>
      <a:noFill/>
    </a:ln>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0.24709</cdr:x>
      <cdr:y>0.40342</cdr:y>
    </cdr:from>
    <cdr:to>
      <cdr:x>0.24709</cdr:x>
      <cdr:y>0.40342</cdr:y>
    </cdr:to>
    <cdr:grpSp>
      <cdr:nvGrpSpPr>
        <cdr:cNvPr id="24" name="Group 23">
          <a:extLst xmlns:a="http://schemas.openxmlformats.org/drawingml/2006/main">
            <a:ext uri="{FF2B5EF4-FFF2-40B4-BE49-F238E27FC236}">
              <a16:creationId xmlns:a16="http://schemas.microsoft.com/office/drawing/2014/main" id="{D7E445BF-D398-48B3-B2A8-63FF038DECE2}"/>
            </a:ext>
          </a:extLst>
        </cdr:cNvPr>
        <cdr:cNvGrpSpPr/>
      </cdr:nvGrpSpPr>
      <cdr:grpSpPr>
        <a:xfrm xmlns:a="http://schemas.openxmlformats.org/drawingml/2006/main">
          <a:off x="2023978" y="2030974"/>
          <a:ext cx="0" cy="0"/>
          <a:chOff x="2023978" y="2030974"/>
          <a:chExt cx="0" cy="0"/>
        </a:xfrm>
      </cdr:grpSpPr>
    </cdr:grpSp>
  </cdr:relSizeAnchor>
  <cdr:relSizeAnchor xmlns:cdr="http://schemas.openxmlformats.org/drawingml/2006/chartDrawing">
    <cdr:from>
      <cdr:x>0.06844</cdr:x>
      <cdr:y>0.10402</cdr:y>
    </cdr:from>
    <cdr:to>
      <cdr:x>0.06844</cdr:x>
      <cdr:y>0.10402</cdr:y>
    </cdr:to>
    <cdr:grpSp>
      <cdr:nvGrpSpPr>
        <cdr:cNvPr id="29" name="Group 28">
          <a:extLst xmlns:a="http://schemas.openxmlformats.org/drawingml/2006/main">
            <a:ext uri="{FF2B5EF4-FFF2-40B4-BE49-F238E27FC236}">
              <a16:creationId xmlns:a16="http://schemas.microsoft.com/office/drawing/2014/main" id="{66A0A072-3512-4CF8-805E-C081D180E458}"/>
            </a:ext>
          </a:extLst>
        </cdr:cNvPr>
        <cdr:cNvGrpSpPr/>
      </cdr:nvGrpSpPr>
      <cdr:grpSpPr>
        <a:xfrm xmlns:a="http://schemas.openxmlformats.org/drawingml/2006/main">
          <a:off x="560610" y="523677"/>
          <a:ext cx="0" cy="0"/>
          <a:chOff x="560610" y="523677"/>
          <a:chExt cx="0" cy="0"/>
        </a:xfrm>
      </cdr:grpSpPr>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10/5/2021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By the end of the session you will have gained some background into the history of TB, current Worldwide and UK epidemiology, what is TB, how its transmitted, diagnosed and treated and will end on some programmes and actions taken to prevent the spread of TB and identify TB before it becomes active. </a:t>
            </a:r>
          </a:p>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2</a:t>
            </a:fld>
            <a:endParaRPr lang="en-US"/>
          </a:p>
        </p:txBody>
      </p:sp>
    </p:spTree>
    <p:extLst>
      <p:ext uri="{BB962C8B-B14F-4D97-AF65-F5344CB8AC3E}">
        <p14:creationId xmlns:p14="http://schemas.microsoft.com/office/powerpoint/2010/main" val="1698332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buFont typeface="Symbol" charset="2"/>
              <a:buNone/>
            </a:pPr>
            <a:r>
              <a:rPr lang="en-GB" b="1" dirty="0"/>
              <a:t>The key to diagnosing TB is to ‘Think TB’ in the first place and so it is really important to first understand those that are at risk. We need to consider where people have lived or travelled, whether they have had previous exposure to TB and could have had LTBI which has now reactivated, those with health conditions that weaken their immune system, the living conditions of individuals and those with low incomes and therefore likely poor nutrition. But we also need to be aware that despite how long TB has been around, also to important to note that stigma associated with TB prevents people seeking help or accepting a the diagnosis.</a:t>
            </a:r>
          </a:p>
          <a:p>
            <a:pPr algn="l" eaLnBrk="1" hangingPunct="1">
              <a:buFont typeface="Symbol" charset="2"/>
              <a:buNone/>
            </a:pPr>
            <a:r>
              <a:rPr lang="en-GB" b="1" dirty="0"/>
              <a:t> Remember that although certain risk factors increase your chances of getting TB, </a:t>
            </a:r>
            <a:r>
              <a:rPr lang="en-GB" altLang="ja-JP" b="1" dirty="0">
                <a:ea typeface="ＭＳ Ｐゴシック" charset="-128"/>
              </a:rPr>
              <a:t>TB can affect any age group, ethnic group or social class</a:t>
            </a:r>
            <a:r>
              <a:rPr lang="ja-JP" altLang="en-GB" b="1" dirty="0">
                <a:ea typeface="ＭＳ Ｐゴシック" charset="-128"/>
              </a:rPr>
              <a:t>’</a:t>
            </a:r>
            <a:endParaRPr lang="en-GB" altLang="x-none" b="1" dirty="0">
              <a:ea typeface="ＭＳ Ｐゴシック"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p:txBody>
      </p:sp>
      <p:sp>
        <p:nvSpPr>
          <p:cNvPr id="4" name="Slide Number Placeholder 3"/>
          <p:cNvSpPr>
            <a:spLocks noGrp="1"/>
          </p:cNvSpPr>
          <p:nvPr>
            <p:ph type="sldNum" sz="quarter" idx="5"/>
          </p:nvPr>
        </p:nvSpPr>
        <p:spPr/>
        <p:txBody>
          <a:bodyPr/>
          <a:lstStyle/>
          <a:p>
            <a:fld id="{7DFAEE7A-CD76-4D65-8F43-2AF6DC0BF6D6}" type="slidenum">
              <a:rPr lang="en-GB" smtClean="0"/>
              <a:t>11</a:t>
            </a:fld>
            <a:endParaRPr lang="en-GB"/>
          </a:p>
        </p:txBody>
      </p:sp>
    </p:spTree>
    <p:extLst>
      <p:ext uri="{BB962C8B-B14F-4D97-AF65-F5344CB8AC3E}">
        <p14:creationId xmlns:p14="http://schemas.microsoft.com/office/powerpoint/2010/main" val="2620049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typical presentation of pulmonary TB. </a:t>
            </a:r>
          </a:p>
          <a:p>
            <a:r>
              <a:rPr lang="en-GB" b="1" dirty="0"/>
              <a:t>Patients with symptoms of pulmonary TB commonly report a history of a prolonged cough of at least 3 weeks or longer which is usually productive, with drenching night sweats and </a:t>
            </a:r>
            <a:r>
              <a:rPr lang="en-GB" b="1" dirty="0" err="1"/>
              <a:t>unexplianed</a:t>
            </a:r>
            <a:r>
              <a:rPr lang="en-GB" b="1" dirty="0"/>
              <a:t> weight loss. They may also report coughing up blood in more advance stages of disease. Diagnosis of pulmonary TB requires a CXR and collection of sputum or bronchial samples which are sent to microbiology for TB culture. It is vital that samples are collected as this not only helps identify the TB bacteria but also provides drug sensitivities to ensure that patients are treated with the correct drug regimens. </a:t>
            </a:r>
          </a:p>
        </p:txBody>
      </p:sp>
      <p:sp>
        <p:nvSpPr>
          <p:cNvPr id="4" name="Slide Number Placeholder 3"/>
          <p:cNvSpPr>
            <a:spLocks noGrp="1"/>
          </p:cNvSpPr>
          <p:nvPr>
            <p:ph type="sldNum" sz="quarter" idx="5"/>
          </p:nvPr>
        </p:nvSpPr>
        <p:spPr/>
        <p:txBody>
          <a:bodyPr/>
          <a:lstStyle/>
          <a:p>
            <a:fld id="{7DFAEE7A-CD76-4D65-8F43-2AF6DC0BF6D6}" type="slidenum">
              <a:rPr lang="en-GB" smtClean="0"/>
              <a:t>12</a:t>
            </a:fld>
            <a:endParaRPr lang="en-GB"/>
          </a:p>
        </p:txBody>
      </p:sp>
    </p:spTree>
    <p:extLst>
      <p:ext uri="{BB962C8B-B14F-4D97-AF65-F5344CB8AC3E}">
        <p14:creationId xmlns:p14="http://schemas.microsoft.com/office/powerpoint/2010/main" val="200783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x-none" sz="1200" b="1" dirty="0">
                <a:ea typeface="ＭＳ Ｐゴシック" charset="-128"/>
              </a:rPr>
              <a:t>Typical presentation of lymph node TB.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x-none" sz="1200" b="1" dirty="0">
                <a:ea typeface="ＭＳ Ｐゴシック" charset="-128"/>
              </a:rPr>
              <a:t>Nearly half of non-respiratory TB in UK occurs in peripheral LN, mainly cervical</a:t>
            </a:r>
          </a:p>
          <a:p>
            <a:endParaRPr lang="en-GB" b="1" dirty="0"/>
          </a:p>
          <a:p>
            <a:r>
              <a:rPr lang="en-GB" b="1" dirty="0"/>
              <a:t>Other than swellings or localised pain, a patient may not have any other systemic symptoms that are often associated with TB. There is often a delay in diagnosing extra-pulmonary TB as it can mimic other disease and conditions. So once again important to think TB, considering risk factors alongside ensuring samples are obtained for TB culture. Even if a patient reports no lung symptoms a CXR should always be done this may give you the opportunity to obtain spontaneous samples easily if there is also evidence of pulmonary TB but also provides information on possible risks to others for contact tracing following a diagnosis. </a:t>
            </a:r>
          </a:p>
        </p:txBody>
      </p:sp>
      <p:sp>
        <p:nvSpPr>
          <p:cNvPr id="4" name="Slide Number Placeholder 3"/>
          <p:cNvSpPr>
            <a:spLocks noGrp="1"/>
          </p:cNvSpPr>
          <p:nvPr>
            <p:ph type="sldNum" sz="quarter" idx="5"/>
          </p:nvPr>
        </p:nvSpPr>
        <p:spPr/>
        <p:txBody>
          <a:bodyPr/>
          <a:lstStyle/>
          <a:p>
            <a:fld id="{7DFAEE7A-CD76-4D65-8F43-2AF6DC0BF6D6}" type="slidenum">
              <a:rPr lang="en-GB" smtClean="0"/>
              <a:t>13</a:t>
            </a:fld>
            <a:endParaRPr lang="en-GB"/>
          </a:p>
        </p:txBody>
      </p:sp>
    </p:spTree>
    <p:extLst>
      <p:ext uri="{BB962C8B-B14F-4D97-AF65-F5344CB8AC3E}">
        <p14:creationId xmlns:p14="http://schemas.microsoft.com/office/powerpoint/2010/main" val="3257653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Standard treatment for tuberculosis consists of 4 antibiotics for the initial phase of 2 months followed by 2 antibiotics for the 4 months continuation phase. Some regimes are longer as in TB meningitis when 12 months of treatment is required to cure the disease and even longer treatment regimen when there is drug resistance detected hence why the collection of samples for TB culture is important so that patients receive the correct care and treatment.</a:t>
            </a:r>
          </a:p>
          <a:p>
            <a:endParaRPr lang="en-GB" b="1" dirty="0"/>
          </a:p>
          <a:p>
            <a:r>
              <a:rPr lang="en-GB" b="1" dirty="0"/>
              <a:t>Compliance is especially important for good treatment outcomes and patients are allocated TB nurse case managers to help support them through treatment which can be difficult due to side-effects to the medication, can be difficult due to the length of treatment or can be challenging for those where other social risk factors such as homelessness, alcohol &amp; drug misuse have an impact on individuals managing their treatment. In some cases the TB team will Directly observe treatment known as DOT to give additional support to patients. </a:t>
            </a:r>
          </a:p>
        </p:txBody>
      </p:sp>
      <p:sp>
        <p:nvSpPr>
          <p:cNvPr id="4" name="Slide Number Placeholder 3"/>
          <p:cNvSpPr>
            <a:spLocks noGrp="1"/>
          </p:cNvSpPr>
          <p:nvPr>
            <p:ph type="sldNum" sz="quarter" idx="5"/>
          </p:nvPr>
        </p:nvSpPr>
        <p:spPr/>
        <p:txBody>
          <a:bodyPr/>
          <a:lstStyle/>
          <a:p>
            <a:fld id="{7DFAEE7A-CD76-4D65-8F43-2AF6DC0BF6D6}" type="slidenum">
              <a:rPr lang="en-GB" smtClean="0"/>
              <a:t>14</a:t>
            </a:fld>
            <a:endParaRPr lang="en-GB"/>
          </a:p>
        </p:txBody>
      </p:sp>
    </p:spTree>
    <p:extLst>
      <p:ext uri="{BB962C8B-B14F-4D97-AF65-F5344CB8AC3E}">
        <p14:creationId xmlns:p14="http://schemas.microsoft.com/office/powerpoint/2010/main" val="123801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Control &amp; Prevention</a:t>
            </a:r>
          </a:p>
          <a:p>
            <a:r>
              <a:rPr lang="en-GB" b="1" dirty="0"/>
              <a:t>The TB Action Plan for England for 2021 to 2026 was published with the aim to improve the prevention, detection and control of TB in England aiming for a year on year reduction of TB rates in the UK whilst contributing to the global picture and the aims of the World Health Organisations targets set for 2035. The action plan sets out 5 key priorities of focus for the next 5 years as listed. Each priority has a set of actions, outcomes and indicators with the aim that working groups supported by a National TB Action Plan implementation Group will focus on individual priorities and actions. The key to its success will be collaborative multi-stakeholder engagement for its delivery. It also highlights actions for specific population groups where there may have been key challenges in TB control identified in the previous TB Strategy. </a:t>
            </a:r>
          </a:p>
        </p:txBody>
      </p:sp>
      <p:sp>
        <p:nvSpPr>
          <p:cNvPr id="4" name="Slide Number Placeholder 3"/>
          <p:cNvSpPr>
            <a:spLocks noGrp="1"/>
          </p:cNvSpPr>
          <p:nvPr>
            <p:ph type="sldNum" sz="quarter" idx="5"/>
          </p:nvPr>
        </p:nvSpPr>
        <p:spPr/>
        <p:txBody>
          <a:bodyPr/>
          <a:lstStyle/>
          <a:p>
            <a:fld id="{7DFAEE7A-CD76-4D65-8F43-2AF6DC0BF6D6}" type="slidenum">
              <a:rPr lang="en-GB" smtClean="0"/>
              <a:t>15</a:t>
            </a:fld>
            <a:endParaRPr lang="en-GB"/>
          </a:p>
        </p:txBody>
      </p:sp>
    </p:spTree>
    <p:extLst>
      <p:ext uri="{BB962C8B-B14F-4D97-AF65-F5344CB8AC3E}">
        <p14:creationId xmlns:p14="http://schemas.microsoft.com/office/powerpoint/2010/main" val="1005447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Early diagnosis is a key element of stopping the spread of TB. We need to remember to THINK TB in patients who present with the above symptoms and come from a high risk group. BUT we also need to remember that TB can present in many different ways and a persistent back pain with no known cause or injury in someone from a high risk group could be a missed diagnosis of spinal TB.  </a:t>
            </a:r>
          </a:p>
        </p:txBody>
      </p:sp>
      <p:sp>
        <p:nvSpPr>
          <p:cNvPr id="4" name="Slide Number Placeholder 3"/>
          <p:cNvSpPr>
            <a:spLocks noGrp="1"/>
          </p:cNvSpPr>
          <p:nvPr>
            <p:ph type="sldNum" sz="quarter" idx="5"/>
          </p:nvPr>
        </p:nvSpPr>
        <p:spPr/>
        <p:txBody>
          <a:bodyPr/>
          <a:lstStyle/>
          <a:p>
            <a:fld id="{7DFAEE7A-CD76-4D65-8F43-2AF6DC0BF6D6}" type="slidenum">
              <a:rPr lang="en-GB" smtClean="0"/>
              <a:t>16</a:t>
            </a:fld>
            <a:endParaRPr lang="en-GB"/>
          </a:p>
        </p:txBody>
      </p:sp>
    </p:spTree>
    <p:extLst>
      <p:ext uri="{BB962C8B-B14F-4D97-AF65-F5344CB8AC3E}">
        <p14:creationId xmlns:p14="http://schemas.microsoft.com/office/powerpoint/2010/main" val="2559888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AEE7A-CD76-4D65-8F43-2AF6DC0BF6D6}" type="slidenum">
              <a:rPr lang="en-GB" smtClean="0"/>
              <a:t>17</a:t>
            </a:fld>
            <a:endParaRPr lang="en-GB"/>
          </a:p>
        </p:txBody>
      </p:sp>
    </p:spTree>
    <p:extLst>
      <p:ext uri="{BB962C8B-B14F-4D97-AF65-F5344CB8AC3E}">
        <p14:creationId xmlns:p14="http://schemas.microsoft.com/office/powerpoint/2010/main" val="4002222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The </a:t>
            </a:r>
            <a:r>
              <a:rPr lang="en-GB" sz="1200" b="1" i="0" u="none" kern="1200" dirty="0">
                <a:solidFill>
                  <a:schemeClr val="tx1"/>
                </a:solidFill>
                <a:effectLst/>
                <a:latin typeface="+mn-lt"/>
                <a:ea typeface="+mn-ea"/>
                <a:cs typeface="+mn-cs"/>
              </a:rPr>
              <a:t>national latent TB infection (LTBI) testing and treatment programme has been in place since 2015 and was one of the key actions of the previous TB strategy 2015-2020. It is funded by NHS England and implemented locally by CCG’s in either primary or secondary care</a:t>
            </a:r>
            <a:endParaRPr lang="en-GB" sz="1200" b="1" i="0" u="sng" kern="1200" dirty="0">
              <a:solidFill>
                <a:schemeClr val="tx1"/>
              </a:solidFill>
              <a:effectLst/>
              <a:latin typeface="+mn-lt"/>
              <a:ea typeface="+mn-ea"/>
              <a:cs typeface="+mn-cs"/>
            </a:endParaRPr>
          </a:p>
          <a:p>
            <a:r>
              <a:rPr lang="en-GB" sz="1200" b="1" i="0" u="none" kern="1200" dirty="0">
                <a:solidFill>
                  <a:schemeClr val="tx1"/>
                </a:solidFill>
                <a:effectLst/>
                <a:latin typeface="+mn-lt"/>
                <a:ea typeface="+mn-ea"/>
                <a:cs typeface="+mn-cs"/>
              </a:rPr>
              <a:t>The LTBI programme tests new entrants to the UK on the above criteria. Since its launch in 2015 until March 2019 just over 45,000 LTBI tests have been performed. Of those 17% were positive for latent TB. 64% of people with a positive test commenced preventative TB treatment and of those 69% completed the course. </a:t>
            </a:r>
            <a:endParaRPr lang="en-GB" b="1" u="none" dirty="0"/>
          </a:p>
        </p:txBody>
      </p:sp>
      <p:sp>
        <p:nvSpPr>
          <p:cNvPr id="4" name="Slide Number Placeholder 3"/>
          <p:cNvSpPr>
            <a:spLocks noGrp="1"/>
          </p:cNvSpPr>
          <p:nvPr>
            <p:ph type="sldNum" sz="quarter" idx="5"/>
          </p:nvPr>
        </p:nvSpPr>
        <p:spPr/>
        <p:txBody>
          <a:bodyPr/>
          <a:lstStyle/>
          <a:p>
            <a:fld id="{7DFAEE7A-CD76-4D65-8F43-2AF6DC0BF6D6}" type="slidenum">
              <a:rPr lang="en-GB" smtClean="0"/>
              <a:t>18</a:t>
            </a:fld>
            <a:endParaRPr lang="en-GB"/>
          </a:p>
        </p:txBody>
      </p:sp>
    </p:spTree>
    <p:extLst>
      <p:ext uri="{BB962C8B-B14F-4D97-AF65-F5344CB8AC3E}">
        <p14:creationId xmlns:p14="http://schemas.microsoft.com/office/powerpoint/2010/main" val="3667911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BCG vaccination programme is aimed at those most at risk of developing TB. Whilst BCG does not necessarily stop people from getting TB there is good evidence that it can protect babies and young children from developing severe forms of disease.</a:t>
            </a:r>
          </a:p>
          <a:p>
            <a:r>
              <a:rPr lang="en-GB" b="1" dirty="0"/>
              <a:t>Further information can obtained from chapter 32 in the Green Book</a:t>
            </a:r>
          </a:p>
          <a:p>
            <a:r>
              <a:rPr lang="en-GB" b="1"/>
              <a:t>Also refer </a:t>
            </a:r>
            <a:r>
              <a:rPr lang="en-GB" b="1" dirty="0"/>
              <a:t>to introduction of SCID evaluation and moving timing from at birth to at 28-days slide set and BCG vaccination administration slide set</a:t>
            </a:r>
          </a:p>
        </p:txBody>
      </p:sp>
      <p:sp>
        <p:nvSpPr>
          <p:cNvPr id="4" name="Slide Number Placeholder 3"/>
          <p:cNvSpPr>
            <a:spLocks noGrp="1"/>
          </p:cNvSpPr>
          <p:nvPr>
            <p:ph type="sldNum" sz="quarter" idx="5"/>
          </p:nvPr>
        </p:nvSpPr>
        <p:spPr/>
        <p:txBody>
          <a:bodyPr/>
          <a:lstStyle/>
          <a:p>
            <a:fld id="{7DFAEE7A-CD76-4D65-8F43-2AF6DC0BF6D6}" type="slidenum">
              <a:rPr lang="en-GB" smtClean="0"/>
              <a:t>19</a:t>
            </a:fld>
            <a:endParaRPr lang="en-GB"/>
          </a:p>
        </p:txBody>
      </p:sp>
    </p:spTree>
    <p:extLst>
      <p:ext uri="{BB962C8B-B14F-4D97-AF65-F5344CB8AC3E}">
        <p14:creationId xmlns:p14="http://schemas.microsoft.com/office/powerpoint/2010/main" val="3394778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FAEE7A-CD76-4D65-8F43-2AF6DC0BF6D6}" type="slidenum">
              <a:rPr lang="en-GB" smtClean="0"/>
              <a:t>20</a:t>
            </a:fld>
            <a:endParaRPr lang="en-GB"/>
          </a:p>
        </p:txBody>
      </p:sp>
    </p:spTree>
    <p:extLst>
      <p:ext uri="{BB962C8B-B14F-4D97-AF65-F5344CB8AC3E}">
        <p14:creationId xmlns:p14="http://schemas.microsoft.com/office/powerpoint/2010/main" val="3562702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TB is one of the oldest human diseases, it has been hypothesized that it originated more than 150 million years ago.  One of the first documented evidence of TB were TB lesions identified on the spines of Egyptian mummies. In the middle ages it was known as Scrofula, a disease affecting lymph nodes and known in England and France as the ‘King’s Evil’ as it was believed to be healed after a royal touch.  Despite awareness of it infectious nature it took until 1882 for the bacilli to be discovered by Dr Robert Koch.</a:t>
            </a:r>
          </a:p>
          <a:p>
            <a:r>
              <a:rPr lang="en-GB" b="1" dirty="0"/>
              <a:t>At the start of the 20th Century there was 120000 notifications in England &amp; Wales and it was known as the “White Plague” due to the paleness of the skin of those affected by the disease, with New York &amp; London being the 2 worst effected cities in the world. Despite the bacilli being discovered in 1882 it took until 1944 when the first antibiotic was used. Until then people  sick with TB were sent to TB sanatoriums and faced traumatic thoracic surgery or unpleasant interventions in an attempt to treat the disease.  </a:t>
            </a:r>
          </a:p>
          <a:p>
            <a:r>
              <a:rPr lang="en-GB" b="1" dirty="0"/>
              <a:t>In 1944 we saw the first successfully treated case with Streptomycin – however drug resistance was soon discovered with the use of just 1 antibiotic leading to multi-drug regimes still used today. </a:t>
            </a:r>
          </a:p>
        </p:txBody>
      </p:sp>
      <p:sp>
        <p:nvSpPr>
          <p:cNvPr id="4" name="Slide Number Placeholder 3"/>
          <p:cNvSpPr>
            <a:spLocks noGrp="1"/>
          </p:cNvSpPr>
          <p:nvPr>
            <p:ph type="sldNum" sz="quarter" idx="5"/>
          </p:nvPr>
        </p:nvSpPr>
        <p:spPr/>
        <p:txBody>
          <a:bodyPr/>
          <a:lstStyle/>
          <a:p>
            <a:fld id="{0C9349AD-43E2-A142-9B61-FBB06C64E86F}" type="slidenum">
              <a:rPr lang="en-US" smtClean="0"/>
              <a:t>3</a:t>
            </a:fld>
            <a:endParaRPr lang="en-US"/>
          </a:p>
        </p:txBody>
      </p:sp>
    </p:spTree>
    <p:extLst>
      <p:ext uri="{BB962C8B-B14F-4D97-AF65-F5344CB8AC3E}">
        <p14:creationId xmlns:p14="http://schemas.microsoft.com/office/powerpoint/2010/main" val="3092204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England and Wales has collected surveillance data on TB since 1913 which allows us to see how incidence and mortality has changed over time </a:t>
            </a:r>
          </a:p>
          <a:p>
            <a:endParaRPr lang="en-GB" b="1" dirty="0"/>
          </a:p>
          <a:p>
            <a:pPr eaLnBrk="1" hangingPunct="1">
              <a:lnSpc>
                <a:spcPct val="90000"/>
              </a:lnSpc>
              <a:buFontTx/>
              <a:buNone/>
            </a:pPr>
            <a:r>
              <a:rPr lang="en-GB" altLang="x-none" b="1" dirty="0">
                <a:latin typeface="Arial" charset="0"/>
                <a:ea typeface="ＭＳ Ｐゴシック" charset="-128"/>
              </a:rPr>
              <a:t>As you can see from this diagram we saw a major decline from the beginning of the 20th century with a couple of peaks linked to world war I and II. This decline was due to improved public health measures – before BCG or curative drugs became available.</a:t>
            </a:r>
          </a:p>
          <a:p>
            <a:pPr eaLnBrk="1" hangingPunct="1">
              <a:lnSpc>
                <a:spcPct val="90000"/>
              </a:lnSpc>
              <a:buFontTx/>
              <a:buNone/>
            </a:pPr>
            <a:r>
              <a:rPr lang="en-GB" altLang="x-none" b="1" dirty="0">
                <a:latin typeface="Arial" charset="0"/>
                <a:ea typeface="ＭＳ Ｐゴシック" charset="-128"/>
              </a:rPr>
              <a:t>This decline continued in the 1950s with the advent of TB drugs, BCG vaccination and pasteurisation of milk. This continued into the 1980’s when it was thought that we were close to eradicating TB and funding for TB services were drastically reduced. Unfortunately we then saw a gradual rise in cases linked to the rise of drug resistance and the emergence of HIV. In response to the resurgence of TB, the World Health Organization issued a declaration of a global health emergency in 1993.</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0CBF3-2A0A-4409-B599-FEFEAF974B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67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Today 28 years later. TB remains present in all countries and all age groups, it remains a curable and preventable disease but…………………</a:t>
            </a:r>
          </a:p>
          <a:p>
            <a:r>
              <a:rPr lang="en-GB" b="1" dirty="0"/>
              <a:t>In 2019 whilst TB deaths have reduce from 3 million in 1993 to 1.4 million, 10 million people were still diagnosed with TB, of those 5.6 million were men, 3.2 million women and 1.2 million children. TB continues to be the leading killer in those diagnosed with HIV. </a:t>
            </a:r>
          </a:p>
          <a:p>
            <a:pPr lvl="0" eaLnBrk="0" fontAlgn="base" hangingPunct="0"/>
            <a:r>
              <a:rPr lang="en-GB" sz="1200" b="1" kern="1200" dirty="0">
                <a:solidFill>
                  <a:schemeClr val="tx1"/>
                </a:solidFill>
                <a:effectLst/>
                <a:latin typeface="+mn-lt"/>
                <a:ea typeface="+mn-ea"/>
                <a:cs typeface="+mn-cs"/>
              </a:rPr>
              <a:t>There are 30 high TB burden countries which accounted for 87% of new TB cases and 8 countries account for two thirds of the total, with India leading the count, followed by Indonesia, China, the Philippines, Pakistan, Nigeria, Bangladesh and South Africa. </a:t>
            </a:r>
          </a:p>
          <a:p>
            <a:endParaRPr lang="en-GB" b="1" dirty="0"/>
          </a:p>
          <a:p>
            <a:r>
              <a:rPr lang="en-GB" b="1" dirty="0"/>
              <a:t>Multi-drug resistant TB continues to be an emerging concern with an estimated half a million new cases resistant to one of the most effective first line agents and of these 78% were resistant to more than 1 drug. Unfortunately we are now seeing cases of Extensively drug-resistant TB (XDR-TB) which is a form of TB that responds to even fewer available medicines. </a:t>
            </a:r>
          </a:p>
          <a:p>
            <a:r>
              <a:rPr lang="en-GB" b="1" dirty="0"/>
              <a:t>However on a more positive note between 2000 to 2018 TB treatment did save 58 million lives. </a:t>
            </a:r>
          </a:p>
          <a:p>
            <a:r>
              <a:rPr lang="en-GB" b="1" dirty="0"/>
              <a:t>End the TB epidemic by 2035 is among the health targets of the United Nations Sustainable Development Goals working closely with the WHO with some of the main targets to reduce TB deaths by 90% and incidence of TB by 80%</a:t>
            </a:r>
          </a:p>
        </p:txBody>
      </p:sp>
      <p:sp>
        <p:nvSpPr>
          <p:cNvPr id="4" name="Slide Number Placeholder 3"/>
          <p:cNvSpPr>
            <a:spLocks noGrp="1"/>
          </p:cNvSpPr>
          <p:nvPr>
            <p:ph type="sldNum" sz="quarter" idx="5"/>
          </p:nvPr>
        </p:nvSpPr>
        <p:spPr/>
        <p:txBody>
          <a:bodyPr/>
          <a:lstStyle/>
          <a:p>
            <a:fld id="{7DFAEE7A-CD76-4D65-8F43-2AF6DC0BF6D6}" type="slidenum">
              <a:rPr lang="en-GB" smtClean="0"/>
              <a:t>5</a:t>
            </a:fld>
            <a:endParaRPr lang="en-GB"/>
          </a:p>
        </p:txBody>
      </p:sp>
    </p:spTree>
    <p:extLst>
      <p:ext uri="{BB962C8B-B14F-4D97-AF65-F5344CB8AC3E}">
        <p14:creationId xmlns:p14="http://schemas.microsoft.com/office/powerpoint/2010/main" val="364065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Closer to home, England saw a 27% reduction in TB cases between 2014 and 2019. Rates of TB continue to be higher amongst those born abroad accounting for 74% of all notifications with London being the worst affected city notifying 1,665 cases in 2019. One of our emerging concerns in England are those with social risk factors where we have seen an increase from 9.8% in 2014 to 13.8% in 2019. Those with SRF’s often delay accessing healthcare and present late. They are therefore one and a half times more likely to present with infectious TB and one and a half times more likely to die. The TB Action Plan for 2021 to 2026 was recently published in England and is focusing on 5 priority areas to support a year on year reduction in TB incidence enabling the UK to meet its commitment to the WHO elimination targets. </a:t>
            </a:r>
          </a:p>
        </p:txBody>
      </p:sp>
      <p:sp>
        <p:nvSpPr>
          <p:cNvPr id="4" name="Slide Number Placeholder 3"/>
          <p:cNvSpPr>
            <a:spLocks noGrp="1"/>
          </p:cNvSpPr>
          <p:nvPr>
            <p:ph type="sldNum" sz="quarter" idx="5"/>
          </p:nvPr>
        </p:nvSpPr>
        <p:spPr/>
        <p:txBody>
          <a:bodyPr/>
          <a:lstStyle/>
          <a:p>
            <a:fld id="{7DFAEE7A-CD76-4D65-8F43-2AF6DC0BF6D6}" type="slidenum">
              <a:rPr lang="en-GB" smtClean="0"/>
              <a:t>6</a:t>
            </a:fld>
            <a:endParaRPr lang="en-GB"/>
          </a:p>
        </p:txBody>
      </p:sp>
    </p:spTree>
    <p:extLst>
      <p:ext uri="{BB962C8B-B14F-4D97-AF65-F5344CB8AC3E}">
        <p14:creationId xmlns:p14="http://schemas.microsoft.com/office/powerpoint/2010/main" val="990902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TB?</a:t>
            </a:r>
          </a:p>
          <a:p>
            <a:endParaRPr lang="en-GB" b="1" dirty="0"/>
          </a:p>
          <a:p>
            <a:r>
              <a:rPr lang="en-GB" b="1" dirty="0"/>
              <a:t>TB is a bacillus which means a rod shaped bacteria and from the genus mycobacteria, it commonly affects the lungs but can appear anywhere in the body such as kidneys, spine, or brain. Only TB of the lungs and throat are infectious and is spreads from person to person when someone with infectious TB coughs, talks, sings, laughs or sneezes and those in close proximity inhale droplets. It usually requires close prolonged contact but increasing evidence is showing that those with weakened immune systems due to certain health conditions or medication may catch TB after much shorter exposure. </a:t>
            </a:r>
          </a:p>
        </p:txBody>
      </p:sp>
      <p:sp>
        <p:nvSpPr>
          <p:cNvPr id="4" name="Slide Number Placeholder 3"/>
          <p:cNvSpPr>
            <a:spLocks noGrp="1"/>
          </p:cNvSpPr>
          <p:nvPr>
            <p:ph type="sldNum" sz="quarter" idx="5"/>
          </p:nvPr>
        </p:nvSpPr>
        <p:spPr/>
        <p:txBody>
          <a:bodyPr/>
          <a:lstStyle/>
          <a:p>
            <a:fld id="{7DFAEE7A-CD76-4D65-8F43-2AF6DC0BF6D6}" type="slidenum">
              <a:rPr lang="en-GB" smtClean="0"/>
              <a:t>7</a:t>
            </a:fld>
            <a:endParaRPr lang="en-GB"/>
          </a:p>
        </p:txBody>
      </p:sp>
    </p:spTree>
    <p:extLst>
      <p:ext uri="{BB962C8B-B14F-4D97-AF65-F5344CB8AC3E}">
        <p14:creationId xmlns:p14="http://schemas.microsoft.com/office/powerpoint/2010/main" val="1607681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what happens next!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When TB bacilli are inhaled, it enters the lungs and travels to the alveoli where it multiples. </a:t>
            </a:r>
            <a:r>
              <a:rPr lang="en-GB" sz="1200" b="1" dirty="0">
                <a:solidFill>
                  <a:srgbClr val="000000"/>
                </a:solidFill>
                <a:latin typeface="Arial" pitchFamily="34" charset="0"/>
                <a:cs typeface="Arial" pitchFamily="34" charset="0"/>
              </a:rPr>
              <a:t>A small number of TB bacilli enter the bloodstream and spread throughout the body. The bacilli may reach any part of the body. NEXT SLIDE please</a:t>
            </a:r>
          </a:p>
          <a:p>
            <a:endParaRPr lang="en-GB" dirty="0"/>
          </a:p>
        </p:txBody>
      </p:sp>
      <p:sp>
        <p:nvSpPr>
          <p:cNvPr id="4" name="Slide Number Placeholder 3"/>
          <p:cNvSpPr>
            <a:spLocks noGrp="1"/>
          </p:cNvSpPr>
          <p:nvPr>
            <p:ph type="sldNum" sz="quarter" idx="5"/>
          </p:nvPr>
        </p:nvSpPr>
        <p:spPr/>
        <p:txBody>
          <a:bodyPr/>
          <a:lstStyle/>
          <a:p>
            <a:fld id="{7DFAEE7A-CD76-4D65-8F43-2AF6DC0BF6D6}" type="slidenum">
              <a:rPr lang="en-GB" smtClean="0"/>
              <a:t>8</a:t>
            </a:fld>
            <a:endParaRPr lang="en-GB"/>
          </a:p>
        </p:txBody>
      </p:sp>
    </p:spTree>
    <p:extLst>
      <p:ext uri="{BB962C8B-B14F-4D97-AF65-F5344CB8AC3E}">
        <p14:creationId xmlns:p14="http://schemas.microsoft.com/office/powerpoint/2010/main" val="4174288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x-none" sz="1200" b="1" dirty="0">
                <a:ea typeface="ＭＳ Ｐゴシック" charset="-128"/>
              </a:rPr>
              <a:t>Within 2 to 10 weeks, the immune system produces immune cells called macrophages that surround the TB bacilli.</a:t>
            </a:r>
          </a:p>
          <a:p>
            <a:endParaRPr lang="en-GB" b="1" dirty="0"/>
          </a:p>
          <a:p>
            <a:r>
              <a:rPr lang="en-GB" b="1" dirty="0"/>
              <a:t>Then 1 of 3 things can happen:</a:t>
            </a:r>
          </a:p>
          <a:p>
            <a:endParaRPr lang="en-GB" b="1" dirty="0"/>
          </a:p>
          <a:p>
            <a:pPr marL="228600" indent="-228600">
              <a:buAutoNum type="arabicPeriod"/>
            </a:pPr>
            <a:r>
              <a:rPr lang="en-GB" b="1" dirty="0"/>
              <a:t>The immune system may destroy the infection OR</a:t>
            </a:r>
          </a:p>
          <a:p>
            <a:pPr marL="228600" indent="-228600">
              <a:buAutoNum type="arabicPeriod"/>
            </a:pPr>
            <a:r>
              <a:rPr lang="en-GB" b="1" dirty="0"/>
              <a:t>Special immune cells form a hard shell called a granuloma walling off the infection and keeping the bacilli contained and under control called latent or dormant TB infection OR</a:t>
            </a:r>
          </a:p>
          <a:p>
            <a:pPr marL="228600" indent="-228600">
              <a:buAutoNum type="arabicPeriod"/>
            </a:pPr>
            <a:r>
              <a:rPr lang="en-GB" b="1" dirty="0"/>
              <a:t>The immune system fails to keep the bacilli under control  and the bacilli begin to multiply rapidly  causing TB disease</a:t>
            </a:r>
          </a:p>
          <a:p>
            <a:pPr marL="228600" indent="-228600">
              <a:buAutoNum type="arabicPeriod"/>
            </a:pPr>
            <a:endParaRPr lang="en-GB" b="1" dirty="0"/>
          </a:p>
          <a:p>
            <a:pPr marL="0" indent="0">
              <a:buNone/>
            </a:pPr>
            <a:r>
              <a:rPr lang="en-GB" b="1" dirty="0"/>
              <a:t>Of those infected </a:t>
            </a:r>
          </a:p>
          <a:p>
            <a:pPr marL="0" indent="0">
              <a:buNone/>
            </a:pPr>
            <a:r>
              <a:rPr lang="en-GB" b="1" dirty="0"/>
              <a:t>5% will progress to disease within the first 2 years from exposure</a:t>
            </a:r>
          </a:p>
          <a:p>
            <a:pPr marL="0" indent="0">
              <a:buNone/>
            </a:pPr>
            <a:r>
              <a:rPr lang="en-GB" b="1" dirty="0"/>
              <a:t>5% will progress to disease some time in their lifetime</a:t>
            </a:r>
          </a:p>
        </p:txBody>
      </p:sp>
      <p:sp>
        <p:nvSpPr>
          <p:cNvPr id="4" name="Slide Number Placeholder 3"/>
          <p:cNvSpPr>
            <a:spLocks noGrp="1"/>
          </p:cNvSpPr>
          <p:nvPr>
            <p:ph type="sldNum" sz="quarter" idx="5"/>
          </p:nvPr>
        </p:nvSpPr>
        <p:spPr/>
        <p:txBody>
          <a:bodyPr/>
          <a:lstStyle/>
          <a:p>
            <a:fld id="{7DFAEE7A-CD76-4D65-8F43-2AF6DC0BF6D6}" type="slidenum">
              <a:rPr lang="en-GB" smtClean="0"/>
              <a:t>9</a:t>
            </a:fld>
            <a:endParaRPr lang="en-GB"/>
          </a:p>
        </p:txBody>
      </p:sp>
    </p:spTree>
    <p:extLst>
      <p:ext uri="{BB962C8B-B14F-4D97-AF65-F5344CB8AC3E}">
        <p14:creationId xmlns:p14="http://schemas.microsoft.com/office/powerpoint/2010/main" val="1299086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TB can affect any part of the body with the most common site being pulmonary accounting for 57% of all notifications followed by lymph node TB at 33%. But as you can see from this list TB can affect almost any part of the body from affecting multiple sites to just one site as we can see in the picture of the hand showing a small wound affecting the knuckle. </a:t>
            </a:r>
          </a:p>
        </p:txBody>
      </p:sp>
      <p:sp>
        <p:nvSpPr>
          <p:cNvPr id="4" name="Slide Number Placeholder 3"/>
          <p:cNvSpPr>
            <a:spLocks noGrp="1"/>
          </p:cNvSpPr>
          <p:nvPr>
            <p:ph type="sldNum" sz="quarter" idx="5"/>
          </p:nvPr>
        </p:nvSpPr>
        <p:spPr/>
        <p:txBody>
          <a:bodyPr/>
          <a:lstStyle/>
          <a:p>
            <a:fld id="{7DFAEE7A-CD76-4D65-8F43-2AF6DC0BF6D6}" type="slidenum">
              <a:rPr lang="en-GB" smtClean="0"/>
              <a:t>10</a:t>
            </a:fld>
            <a:endParaRPr lang="en-GB"/>
          </a:p>
        </p:txBody>
      </p:sp>
    </p:spTree>
    <p:extLst>
      <p:ext uri="{BB962C8B-B14F-4D97-AF65-F5344CB8AC3E}">
        <p14:creationId xmlns:p14="http://schemas.microsoft.com/office/powerpoint/2010/main" val="17648342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en-GB"/>
              <a:t>Presentation title</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en-GB"/>
              <a:t>Presentation title</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en-GB"/>
              <a:t>Presentation title</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en-GB"/>
              <a:t>Presentation title</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0" y="2133304"/>
            <a:ext cx="12192000" cy="472469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5" name="Rectangle 4"/>
          <p:cNvSpPr>
            <a:spLocks noChangeArrowheads="1"/>
          </p:cNvSpPr>
          <p:nvPr userDrawn="1"/>
        </p:nvSpPr>
        <p:spPr bwMode="auto">
          <a:xfrm>
            <a:off x="0" y="1988841"/>
            <a:ext cx="12192000" cy="144463"/>
          </a:xfrm>
          <a:prstGeom prst="rect">
            <a:avLst/>
          </a:prstGeom>
          <a:solidFill>
            <a:srgbClr val="00AE9E"/>
          </a:solidFill>
          <a:ln w="9525">
            <a:noFill/>
            <a:miter lim="800000"/>
            <a:headEnd/>
            <a:tailEnd/>
          </a:ln>
        </p:spPr>
        <p:txBody>
          <a:bodyPr anchor="ctr">
            <a:prstTxWarp prst="textNoShape">
              <a:avLst/>
            </a:prstTxWarp>
          </a:bodyPr>
          <a:lstStyle/>
          <a:p>
            <a:pPr algn="ctr" fontAlgn="auto">
              <a:spcBef>
                <a:spcPts val="0"/>
              </a:spcBef>
              <a:spcAft>
                <a:spcPts val="0"/>
              </a:spcAft>
              <a:defRPr/>
            </a:pPr>
            <a:endParaRPr lang="en-US" sz="1800">
              <a:solidFill>
                <a:schemeClr val="lt1"/>
              </a:solidFill>
              <a:latin typeface="+mn-lt"/>
              <a:ea typeface="+mn-ea"/>
              <a:cs typeface="+mn-cs"/>
            </a:endParaRPr>
          </a:p>
        </p:txBody>
      </p:sp>
      <p:sp>
        <p:nvSpPr>
          <p:cNvPr id="2" name="Title 1"/>
          <p:cNvSpPr>
            <a:spLocks noGrp="1"/>
          </p:cNvSpPr>
          <p:nvPr>
            <p:ph type="ctrTitle"/>
          </p:nvPr>
        </p:nvSpPr>
        <p:spPr>
          <a:xfrm>
            <a:off x="744000" y="2492897"/>
            <a:ext cx="10178197" cy="1724503"/>
          </a:xfrm>
          <a:ln>
            <a:noFill/>
          </a:ln>
        </p:spPr>
        <p:txBody>
          <a:bodyPr anchor="t">
            <a:noAutofit/>
          </a:bodyPr>
          <a:lstStyle>
            <a:lvl1pPr algn="l">
              <a:defRPr sz="45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44000" y="6021288"/>
            <a:ext cx="10178197" cy="338336"/>
          </a:xfrm>
        </p:spPr>
        <p:txBody>
          <a:bodyPr anchor="b">
            <a:normAutofit/>
          </a:bodyPr>
          <a:lstStyle>
            <a:lvl1pPr marL="0" indent="0" algn="l">
              <a:spcBef>
                <a:spcPts val="0"/>
              </a:spcBef>
              <a:buNone/>
              <a:defRPr sz="20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descr="\\colhpafil004\Colindale_Data\HQ Group and LARS\Group Data\Design\Branding and logos\PHE logos with strapline\Small without Old French text\PHE small logo for A4.jpg"/>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98813" cy="1812290"/>
          </a:xfrm>
          <a:prstGeom prst="rect">
            <a:avLst/>
          </a:prstGeom>
          <a:noFill/>
          <a:ln>
            <a:noFill/>
          </a:ln>
        </p:spPr>
      </p:pic>
    </p:spTree>
    <p:extLst>
      <p:ext uri="{BB962C8B-B14F-4D97-AF65-F5344CB8AC3E}">
        <p14:creationId xmlns:p14="http://schemas.microsoft.com/office/powerpoint/2010/main" val="407889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330206" y="179416"/>
            <a:ext cx="10515600"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33020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chemeClr val="bg1"/>
                </a:solidFill>
                <a:latin typeface="Arial" panose="020B0604020202020204" pitchFamily="34" charset="0"/>
                <a:cs typeface="Arial" panose="020B0604020202020204" pitchFamily="34" charset="0"/>
              </a:defRPr>
            </a:lvl1pPr>
          </a:lstStyle>
          <a:p>
            <a:r>
              <a:rPr lang="en-GB"/>
              <a:t>Presentation title</a:t>
            </a:r>
            <a:endParaRPr lang="en-GB" sz="1400"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chemeClr val="bg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dt="0"/>
  <p:txStyles>
    <p:titleStyle>
      <a:lvl1pPr algn="l" defTabSz="914400" rtl="0" eaLnBrk="1" latinLnBrk="0" hangingPunct="1">
        <a:lnSpc>
          <a:spcPct val="90000"/>
        </a:lnSpc>
        <a:spcBef>
          <a:spcPct val="0"/>
        </a:spcBef>
        <a:buNone/>
        <a:defRPr sz="38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england.nhs.uk/tuberculosis-programme/area-for-action-8-national-latent-tb-infection-testing-and-treatment-programme/" TargetMode="External"/><Relationship Id="rId3" Type="http://schemas.openxmlformats.org/officeDocument/2006/relationships/hyperlink" Target="http://www.nice.org.uk/guidance/ng33" TargetMode="External"/><Relationship Id="rId7" Type="http://schemas.openxmlformats.org/officeDocument/2006/relationships/hyperlink" Target="https://www.gov.uk/government/publications/tuberculosis-tb-action-plan-for-englan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gov.uk/government/collections/immunisation-against-infectious-disease-the-green-book" TargetMode="External"/><Relationship Id="rId5" Type="http://schemas.openxmlformats.org/officeDocument/2006/relationships/hyperlink" Target="http://www.gov.uk/government/collections/tuberculosis-and-other-mycobacterial-diseases-diagnosis-screening-management-and-data" TargetMode="External"/><Relationship Id="rId10" Type="http://schemas.openxmlformats.org/officeDocument/2006/relationships/hyperlink" Target="https://erj.ersjournals.com/content/erj/36/4/925.full.pdf" TargetMode="External"/><Relationship Id="rId4" Type="http://schemas.openxmlformats.org/officeDocument/2006/relationships/hyperlink" Target="https://www.thetruthabouttb.org/" TargetMode="External"/><Relationship Id="rId9" Type="http://schemas.openxmlformats.org/officeDocument/2006/relationships/hyperlink" Target="http://www.gov.uk/government/uploads/system/uploads/attachment_data/file/403231/Collaborative_TB_Strategy_for_England_2015_2020_.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p:txBody>
          <a:bodyPr>
            <a:normAutofit/>
          </a:bodyPr>
          <a:lstStyle/>
          <a:p>
            <a:r>
              <a:rPr lang="en-GB" dirty="0"/>
              <a:t>Introduction to Tuberculosis</a:t>
            </a:r>
          </a:p>
        </p:txBody>
      </p:sp>
      <p:pic>
        <p:nvPicPr>
          <p:cNvPr id="3" name="Picture 12">
            <a:extLst>
              <a:ext uri="{FF2B5EF4-FFF2-40B4-BE49-F238E27FC236}">
                <a16:creationId xmlns:a16="http://schemas.microsoft.com/office/drawing/2014/main" id="{466F4042-066F-4E51-860A-022AC5DF2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0762" y="544259"/>
            <a:ext cx="15144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71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68934-8AEF-490C-A7B2-61B454E3CA34}"/>
              </a:ext>
            </a:extLst>
          </p:cNvPr>
          <p:cNvSpPr>
            <a:spLocks noGrp="1"/>
          </p:cNvSpPr>
          <p:nvPr>
            <p:ph type="title"/>
          </p:nvPr>
        </p:nvSpPr>
        <p:spPr>
          <a:xfrm>
            <a:off x="490004" y="322613"/>
            <a:ext cx="8290011" cy="972607"/>
          </a:xfrm>
        </p:spPr>
        <p:txBody>
          <a:bodyPr/>
          <a:lstStyle/>
          <a:p>
            <a:r>
              <a:rPr lang="en-GB" dirty="0"/>
              <a:t>Sites of Disease</a:t>
            </a:r>
          </a:p>
        </p:txBody>
      </p:sp>
      <p:sp>
        <p:nvSpPr>
          <p:cNvPr id="3" name="Content Placeholder 2">
            <a:extLst>
              <a:ext uri="{FF2B5EF4-FFF2-40B4-BE49-F238E27FC236}">
                <a16:creationId xmlns:a16="http://schemas.microsoft.com/office/drawing/2014/main" id="{7E1DA6F2-AE5E-4352-B07E-42A72B33E802}"/>
              </a:ext>
            </a:extLst>
          </p:cNvPr>
          <p:cNvSpPr>
            <a:spLocks noGrp="1"/>
          </p:cNvSpPr>
          <p:nvPr>
            <p:ph idx="1"/>
          </p:nvPr>
        </p:nvSpPr>
        <p:spPr>
          <a:xfrm>
            <a:off x="563418" y="1403927"/>
            <a:ext cx="10884582" cy="4748529"/>
          </a:xfrm>
        </p:spPr>
        <p:txBody>
          <a:bodyPr>
            <a:normAutofit fontScale="85000" lnSpcReduction="20000"/>
          </a:bodyPr>
          <a:lstStyle/>
          <a:p>
            <a:pPr marL="285750" indent="-285750" eaLnBrk="1" hangingPunct="1">
              <a:lnSpc>
                <a:spcPct val="80000"/>
              </a:lnSpc>
              <a:buFont typeface="Arial" panose="020B0604020202020204" pitchFamily="34" charset="0"/>
              <a:buChar char="•"/>
            </a:pPr>
            <a:endParaRPr lang="en-GB" altLang="x-none" sz="2000" dirty="0">
              <a:ea typeface="ＭＳ Ｐゴシック" charset="-128"/>
            </a:endParaRPr>
          </a:p>
          <a:p>
            <a:pPr marL="0" indent="0" eaLnBrk="1" hangingPunct="1">
              <a:lnSpc>
                <a:spcPct val="80000"/>
              </a:lnSpc>
              <a:buNone/>
            </a:pPr>
            <a:r>
              <a:rPr lang="en-GB" altLang="x-none" sz="2000" dirty="0">
                <a:ea typeface="ＭＳ Ｐゴシック" charset="-128"/>
              </a:rPr>
              <a:t>Pulmonary		57%</a:t>
            </a:r>
          </a:p>
          <a:p>
            <a:pPr marL="0" indent="0" eaLnBrk="1" hangingPunct="1">
              <a:lnSpc>
                <a:spcPct val="80000"/>
              </a:lnSpc>
              <a:buNone/>
            </a:pPr>
            <a:endParaRPr lang="en-GB" altLang="x-none" sz="2000" dirty="0">
              <a:ea typeface="ＭＳ Ｐゴシック" charset="-128"/>
            </a:endParaRPr>
          </a:p>
          <a:p>
            <a:pPr marL="0" indent="0" eaLnBrk="1" hangingPunct="1">
              <a:lnSpc>
                <a:spcPct val="80000"/>
              </a:lnSpc>
              <a:buNone/>
            </a:pPr>
            <a:r>
              <a:rPr lang="en-GB" altLang="x-none" sz="2000" dirty="0">
                <a:ea typeface="ＭＳ Ｐゴシック" charset="-128"/>
              </a:rPr>
              <a:t>Lymph Nodes		33%</a:t>
            </a:r>
          </a:p>
          <a:p>
            <a:pPr marL="0" indent="0" eaLnBrk="1" hangingPunct="1">
              <a:lnSpc>
                <a:spcPct val="80000"/>
              </a:lnSpc>
              <a:buNone/>
            </a:pPr>
            <a:endParaRPr lang="en-GB" altLang="x-none" sz="2000" dirty="0">
              <a:ea typeface="ＭＳ Ｐゴシック" charset="-128"/>
            </a:endParaRPr>
          </a:p>
          <a:p>
            <a:pPr marL="0" indent="0" eaLnBrk="1" hangingPunct="1">
              <a:lnSpc>
                <a:spcPct val="80000"/>
              </a:lnSpc>
              <a:buNone/>
            </a:pPr>
            <a:r>
              <a:rPr lang="en-GB" sz="2000" dirty="0">
                <a:solidFill>
                  <a:prstClr val="black"/>
                </a:solidFill>
                <a:latin typeface="Arial" pitchFamily="84" charset="0"/>
              </a:rPr>
              <a:t>Gastrointestinal 		6%</a:t>
            </a:r>
          </a:p>
          <a:p>
            <a:pPr marL="0" indent="0" eaLnBrk="1" hangingPunct="1">
              <a:lnSpc>
                <a:spcPct val="80000"/>
              </a:lnSpc>
              <a:buNone/>
            </a:pPr>
            <a:endParaRPr lang="en-GB" sz="2000" dirty="0">
              <a:solidFill>
                <a:prstClr val="black"/>
              </a:solidFill>
              <a:latin typeface="Arial" pitchFamily="84" charset="0"/>
            </a:endParaRPr>
          </a:p>
          <a:p>
            <a:pPr marL="0" indent="0" eaLnBrk="1" hangingPunct="1">
              <a:lnSpc>
                <a:spcPct val="80000"/>
              </a:lnSpc>
              <a:buNone/>
            </a:pPr>
            <a:r>
              <a:rPr lang="en-GB" altLang="x-none" sz="2000" dirty="0">
                <a:ea typeface="ＭＳ Ｐゴシック" charset="-128"/>
              </a:rPr>
              <a:t>Bone (inc spine)		5%</a:t>
            </a:r>
          </a:p>
          <a:p>
            <a:pPr marL="0" indent="0" eaLnBrk="1" hangingPunct="1">
              <a:lnSpc>
                <a:spcPct val="80000"/>
              </a:lnSpc>
              <a:buNone/>
            </a:pPr>
            <a:endParaRPr lang="en-GB" altLang="x-none" sz="2000" dirty="0">
              <a:ea typeface="ＭＳ Ｐゴシック" charset="-128"/>
            </a:endParaRPr>
          </a:p>
          <a:p>
            <a:pPr marL="0" indent="0" eaLnBrk="1" hangingPunct="1">
              <a:lnSpc>
                <a:spcPct val="80000"/>
              </a:lnSpc>
              <a:buNone/>
            </a:pPr>
            <a:r>
              <a:rPr lang="en-GB" altLang="x-none" sz="2000" dirty="0">
                <a:ea typeface="ＭＳ Ｐゴシック" charset="-128"/>
              </a:rPr>
              <a:t>CNS (inc meningitis)	4%</a:t>
            </a:r>
          </a:p>
          <a:p>
            <a:pPr marL="0" indent="0" eaLnBrk="1" hangingPunct="1">
              <a:lnSpc>
                <a:spcPct val="80000"/>
              </a:lnSpc>
              <a:buNone/>
            </a:pPr>
            <a:endParaRPr lang="en-GB" altLang="x-none" sz="2000" dirty="0">
              <a:ea typeface="ＭＳ Ｐゴシック" charset="-128"/>
            </a:endParaRPr>
          </a:p>
          <a:p>
            <a:pPr marL="0" indent="0" eaLnBrk="1" hangingPunct="1">
              <a:lnSpc>
                <a:spcPct val="80000"/>
              </a:lnSpc>
              <a:buNone/>
            </a:pPr>
            <a:r>
              <a:rPr lang="en-GB" altLang="x-none" sz="2000" dirty="0">
                <a:ea typeface="ＭＳ Ｐゴシック" charset="-128"/>
              </a:rPr>
              <a:t>Miliary 			3%</a:t>
            </a:r>
          </a:p>
          <a:p>
            <a:pPr marL="0" indent="0" eaLnBrk="1" hangingPunct="1">
              <a:lnSpc>
                <a:spcPct val="80000"/>
              </a:lnSpc>
              <a:buNone/>
            </a:pPr>
            <a:endParaRPr lang="en-GB" altLang="x-none" sz="2000" dirty="0">
              <a:ea typeface="ＭＳ Ｐゴシック" charset="-128"/>
            </a:endParaRPr>
          </a:p>
          <a:p>
            <a:pPr marL="0" indent="0" eaLnBrk="1" hangingPunct="1">
              <a:lnSpc>
                <a:spcPct val="80000"/>
              </a:lnSpc>
              <a:buNone/>
            </a:pPr>
            <a:r>
              <a:rPr lang="en-GB" sz="2000" dirty="0">
                <a:solidFill>
                  <a:prstClr val="black"/>
                </a:solidFill>
                <a:latin typeface="Arial" pitchFamily="84" charset="0"/>
              </a:rPr>
              <a:t>Genitourinary		2%</a:t>
            </a:r>
          </a:p>
          <a:p>
            <a:pPr marL="0" indent="0" eaLnBrk="1" hangingPunct="1">
              <a:lnSpc>
                <a:spcPct val="80000"/>
              </a:lnSpc>
              <a:buNone/>
            </a:pPr>
            <a:endParaRPr lang="en-GB" sz="2000" dirty="0">
              <a:solidFill>
                <a:prstClr val="black"/>
              </a:solidFill>
              <a:latin typeface="Arial" pitchFamily="84" charset="0"/>
            </a:endParaRPr>
          </a:p>
          <a:p>
            <a:pPr marL="0" indent="0" eaLnBrk="1" hangingPunct="1">
              <a:lnSpc>
                <a:spcPct val="80000"/>
              </a:lnSpc>
              <a:buNone/>
            </a:pPr>
            <a:r>
              <a:rPr lang="en-GB" sz="2000" dirty="0">
                <a:solidFill>
                  <a:prstClr val="black"/>
                </a:solidFill>
                <a:latin typeface="Arial" pitchFamily="84" charset="0"/>
              </a:rPr>
              <a:t>Cryptic 			&lt;1%</a:t>
            </a:r>
          </a:p>
          <a:p>
            <a:pPr eaLnBrk="1" hangingPunct="1">
              <a:lnSpc>
                <a:spcPct val="80000"/>
              </a:lnSpc>
              <a:buFont typeface="Wingdings" panose="05000000000000000000" pitchFamily="2" charset="2"/>
              <a:buChar char="Ø"/>
            </a:pPr>
            <a:endParaRPr lang="en-GB" altLang="x-none" dirty="0">
              <a:solidFill>
                <a:prstClr val="black"/>
              </a:solidFill>
              <a:latin typeface="Arial" pitchFamily="84" charset="0"/>
              <a:ea typeface="ＭＳ Ｐゴシック" charset="-128"/>
            </a:endParaRPr>
          </a:p>
          <a:p>
            <a:pPr marL="0" indent="0" eaLnBrk="1" hangingPunct="1">
              <a:lnSpc>
                <a:spcPct val="80000"/>
              </a:lnSpc>
            </a:pPr>
            <a:endParaRPr lang="en-GB" altLang="x-none" dirty="0">
              <a:ea typeface="ＭＳ Ｐゴシック" charset="-128"/>
            </a:endParaRPr>
          </a:p>
          <a:p>
            <a:pPr marL="285750" indent="-285750" eaLnBrk="1" hangingPunct="1">
              <a:lnSpc>
                <a:spcPct val="80000"/>
              </a:lnSpc>
              <a:buFont typeface="Arial" panose="020B0604020202020204" pitchFamily="34" charset="0"/>
              <a:buChar char="•"/>
            </a:pPr>
            <a:endParaRPr lang="en-GB" altLang="x-none" dirty="0">
              <a:ea typeface="ＭＳ Ｐゴシック" charset="-128"/>
            </a:endParaRPr>
          </a:p>
          <a:p>
            <a:pPr marL="285750" indent="-285750" eaLnBrk="1" hangingPunct="1">
              <a:lnSpc>
                <a:spcPct val="80000"/>
              </a:lnSpc>
              <a:buFont typeface="Arial" panose="020B0604020202020204" pitchFamily="34" charset="0"/>
              <a:buChar char="•"/>
            </a:pPr>
            <a:endParaRPr lang="en-GB" altLang="x-none" dirty="0">
              <a:ea typeface="ＭＳ Ｐゴシック" charset="-128"/>
            </a:endParaRPr>
          </a:p>
          <a:p>
            <a:pPr marL="285750" indent="-285750" eaLnBrk="1" hangingPunct="1">
              <a:lnSpc>
                <a:spcPct val="80000"/>
              </a:lnSpc>
              <a:buFont typeface="Arial" panose="020B0604020202020204" pitchFamily="34" charset="0"/>
              <a:buChar char="•"/>
            </a:pPr>
            <a:endParaRPr lang="en-GB" altLang="x-none" dirty="0">
              <a:ea typeface="ＭＳ Ｐゴシック" charset="-128"/>
            </a:endParaRPr>
          </a:p>
          <a:p>
            <a:endParaRPr lang="en-GB" dirty="0"/>
          </a:p>
        </p:txBody>
      </p:sp>
      <p:pic>
        <p:nvPicPr>
          <p:cNvPr id="6" name="Picture 5">
            <a:extLst>
              <a:ext uri="{FF2B5EF4-FFF2-40B4-BE49-F238E27FC236}">
                <a16:creationId xmlns:a16="http://schemas.microsoft.com/office/drawing/2014/main" id="{3FA688A6-17C4-4E82-84A4-FB57D488F51B}"/>
              </a:ext>
            </a:extLst>
          </p:cNvPr>
          <p:cNvPicPr>
            <a:picLocks noChangeAspect="1"/>
          </p:cNvPicPr>
          <p:nvPr/>
        </p:nvPicPr>
        <p:blipFill>
          <a:blip r:embed="rId3"/>
          <a:stretch>
            <a:fillRect/>
          </a:stretch>
        </p:blipFill>
        <p:spPr>
          <a:xfrm>
            <a:off x="4801618" y="1402675"/>
            <a:ext cx="2293200" cy="2530000"/>
          </a:xfrm>
          <a:prstGeom prst="rect">
            <a:avLst/>
          </a:prstGeom>
        </p:spPr>
      </p:pic>
      <p:pic>
        <p:nvPicPr>
          <p:cNvPr id="7" name="Picture 6">
            <a:extLst>
              <a:ext uri="{FF2B5EF4-FFF2-40B4-BE49-F238E27FC236}">
                <a16:creationId xmlns:a16="http://schemas.microsoft.com/office/drawing/2014/main" id="{B2248002-297E-484B-8281-9784E6F96FFA}"/>
              </a:ext>
            </a:extLst>
          </p:cNvPr>
          <p:cNvPicPr>
            <a:picLocks noChangeAspect="1"/>
          </p:cNvPicPr>
          <p:nvPr/>
        </p:nvPicPr>
        <p:blipFill>
          <a:blip r:embed="rId4"/>
          <a:stretch>
            <a:fillRect/>
          </a:stretch>
        </p:blipFill>
        <p:spPr>
          <a:xfrm>
            <a:off x="8272335" y="1438417"/>
            <a:ext cx="2429849" cy="2530000"/>
          </a:xfrm>
          <a:prstGeom prst="rect">
            <a:avLst/>
          </a:prstGeom>
        </p:spPr>
      </p:pic>
      <p:pic>
        <p:nvPicPr>
          <p:cNvPr id="8" name="Picture 7">
            <a:extLst>
              <a:ext uri="{FF2B5EF4-FFF2-40B4-BE49-F238E27FC236}">
                <a16:creationId xmlns:a16="http://schemas.microsoft.com/office/drawing/2014/main" id="{481A3ED8-7D74-485C-8E49-351408FA117C}"/>
              </a:ext>
            </a:extLst>
          </p:cNvPr>
          <p:cNvPicPr>
            <a:picLocks noChangeAspect="1"/>
          </p:cNvPicPr>
          <p:nvPr/>
        </p:nvPicPr>
        <p:blipFill>
          <a:blip r:embed="rId5"/>
          <a:stretch>
            <a:fillRect/>
          </a:stretch>
        </p:blipFill>
        <p:spPr>
          <a:xfrm>
            <a:off x="4801618" y="4037877"/>
            <a:ext cx="2293200" cy="1996500"/>
          </a:xfrm>
          <a:prstGeom prst="rect">
            <a:avLst/>
          </a:prstGeom>
        </p:spPr>
      </p:pic>
      <p:pic>
        <p:nvPicPr>
          <p:cNvPr id="9" name="Picture 8">
            <a:extLst>
              <a:ext uri="{FF2B5EF4-FFF2-40B4-BE49-F238E27FC236}">
                <a16:creationId xmlns:a16="http://schemas.microsoft.com/office/drawing/2014/main" id="{6D200932-032C-4256-BC5D-64C558852B57}"/>
              </a:ext>
            </a:extLst>
          </p:cNvPr>
          <p:cNvPicPr>
            <a:picLocks noChangeAspect="1"/>
          </p:cNvPicPr>
          <p:nvPr/>
        </p:nvPicPr>
        <p:blipFill>
          <a:blip r:embed="rId6"/>
          <a:stretch>
            <a:fillRect/>
          </a:stretch>
        </p:blipFill>
        <p:spPr>
          <a:xfrm>
            <a:off x="8261913" y="4037877"/>
            <a:ext cx="2450695" cy="1910341"/>
          </a:xfrm>
          <a:prstGeom prst="rect">
            <a:avLst/>
          </a:prstGeom>
        </p:spPr>
      </p:pic>
      <p:sp>
        <p:nvSpPr>
          <p:cNvPr id="10" name="Slide Number Placeholder 3">
            <a:extLst>
              <a:ext uri="{FF2B5EF4-FFF2-40B4-BE49-F238E27FC236}">
                <a16:creationId xmlns:a16="http://schemas.microsoft.com/office/drawing/2014/main" id="{DE8CE294-0962-4FC8-AAEC-E50CE696C119}"/>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10</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38622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F14CC-F66D-4732-A7B0-78C32D1C420A}"/>
              </a:ext>
            </a:extLst>
          </p:cNvPr>
          <p:cNvSpPr>
            <a:spLocks noGrp="1"/>
          </p:cNvSpPr>
          <p:nvPr>
            <p:ph type="title"/>
          </p:nvPr>
        </p:nvSpPr>
        <p:spPr>
          <a:xfrm>
            <a:off x="454494" y="362035"/>
            <a:ext cx="8538586" cy="972607"/>
          </a:xfrm>
        </p:spPr>
        <p:txBody>
          <a:bodyPr/>
          <a:lstStyle/>
          <a:p>
            <a:r>
              <a:rPr lang="en-GB" dirty="0"/>
              <a:t>Risk factors for TB</a:t>
            </a:r>
          </a:p>
        </p:txBody>
      </p:sp>
      <p:sp>
        <p:nvSpPr>
          <p:cNvPr id="3" name="Content Placeholder 2">
            <a:extLst>
              <a:ext uri="{FF2B5EF4-FFF2-40B4-BE49-F238E27FC236}">
                <a16:creationId xmlns:a16="http://schemas.microsoft.com/office/drawing/2014/main" id="{4BC67E3D-E95A-4F18-B7E2-F12985586045}"/>
              </a:ext>
            </a:extLst>
          </p:cNvPr>
          <p:cNvSpPr>
            <a:spLocks noGrp="1"/>
          </p:cNvSpPr>
          <p:nvPr>
            <p:ph idx="1"/>
          </p:nvPr>
        </p:nvSpPr>
        <p:spPr>
          <a:xfrm>
            <a:off x="735123" y="1516906"/>
            <a:ext cx="6898578" cy="4739679"/>
          </a:xfrm>
        </p:spPr>
        <p:txBody>
          <a:bodyPr>
            <a:normAutofit/>
          </a:bodyPr>
          <a:lstStyle/>
          <a:p>
            <a:pPr marL="0" indent="0">
              <a:buNone/>
            </a:pPr>
            <a:r>
              <a:rPr lang="en-GB" sz="2000" dirty="0"/>
              <a:t>Consider: </a:t>
            </a:r>
          </a:p>
          <a:p>
            <a:endParaRPr lang="en-GB" sz="2000" dirty="0"/>
          </a:p>
          <a:p>
            <a:r>
              <a:rPr lang="en-GB" sz="2000" dirty="0"/>
              <a:t>country of birth or travel history</a:t>
            </a:r>
          </a:p>
          <a:p>
            <a:endParaRPr lang="en-GB" sz="2000" dirty="0"/>
          </a:p>
          <a:p>
            <a:r>
              <a:rPr lang="en-GB" sz="2000" dirty="0"/>
              <a:t>previous TB contact</a:t>
            </a:r>
          </a:p>
          <a:p>
            <a:endParaRPr lang="en-GB" sz="2000" dirty="0"/>
          </a:p>
          <a:p>
            <a:r>
              <a:rPr lang="en-GB" sz="2000" dirty="0"/>
              <a:t>immunosuppression – due to disease or medication</a:t>
            </a:r>
          </a:p>
          <a:p>
            <a:endParaRPr lang="en-GB" sz="2000" dirty="0"/>
          </a:p>
          <a:p>
            <a:r>
              <a:rPr lang="en-GB" sz="2000" dirty="0"/>
              <a:t>living condition – homelessness, poor housing or overcrowding</a:t>
            </a:r>
          </a:p>
          <a:p>
            <a:endParaRPr lang="en-GB" sz="2000" dirty="0"/>
          </a:p>
          <a:p>
            <a:r>
              <a:rPr lang="en-GB" sz="2000" dirty="0"/>
              <a:t>social risk factors</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0" indent="0"/>
            <a:endParaRPr lang="en-GB" altLang="ja-JP" dirty="0">
              <a:ea typeface="ＭＳ Ｐゴシック" charset="-128"/>
            </a:endParaRPr>
          </a:p>
          <a:p>
            <a:pPr marL="0" indent="0"/>
            <a:endParaRPr lang="en-GB" altLang="ja-JP" dirty="0">
              <a:ea typeface="ＭＳ Ｐゴシック" charset="-128"/>
            </a:endParaRPr>
          </a:p>
          <a:p>
            <a:pPr marL="0" indent="0"/>
            <a:endParaRPr lang="en-GB" altLang="ja-JP" dirty="0">
              <a:ea typeface="ＭＳ Ｐゴシック" charset="-128"/>
            </a:endParaRPr>
          </a:p>
          <a:p>
            <a:pPr marL="0" indent="0"/>
            <a:endParaRPr lang="en-GB" altLang="ja-JP" dirty="0">
              <a:ea typeface="ＭＳ Ｐゴシック" charset="-128"/>
            </a:endParaRPr>
          </a:p>
          <a:p>
            <a:pPr marL="0" indent="0"/>
            <a:endParaRPr lang="en-GB" altLang="ja-JP" dirty="0">
              <a:ea typeface="ＭＳ Ｐゴシック" charset="-128"/>
            </a:endParaRPr>
          </a:p>
          <a:p>
            <a:pPr marL="0" indent="0"/>
            <a:endParaRPr lang="en-GB" altLang="ja-JP" dirty="0">
              <a:ea typeface="ＭＳ Ｐゴシック" charset="-128"/>
            </a:endParaRPr>
          </a:p>
          <a:p>
            <a:pPr marL="0" indent="0"/>
            <a:endParaRPr lang="en-GB" altLang="ja-JP" dirty="0">
              <a:ea typeface="ＭＳ Ｐゴシック" charset="-128"/>
            </a:endParaRPr>
          </a:p>
          <a:p>
            <a:pPr marL="0" indent="0"/>
            <a:endParaRPr lang="en-GB" altLang="ja-JP" dirty="0">
              <a:ea typeface="ＭＳ Ｐゴシック" charset="-128"/>
            </a:endParaRPr>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534EB585-6B88-4EDE-957F-A6331B529BA5}"/>
              </a:ext>
            </a:extLst>
          </p:cNvPr>
          <p:cNvPicPr>
            <a:picLocks noChangeAspect="1"/>
          </p:cNvPicPr>
          <p:nvPr/>
        </p:nvPicPr>
        <p:blipFill>
          <a:blip r:embed="rId3"/>
          <a:stretch>
            <a:fillRect/>
          </a:stretch>
        </p:blipFill>
        <p:spPr>
          <a:xfrm>
            <a:off x="6472922" y="1438024"/>
            <a:ext cx="2926334" cy="1012024"/>
          </a:xfrm>
          <a:prstGeom prst="rect">
            <a:avLst/>
          </a:prstGeom>
        </p:spPr>
      </p:pic>
      <p:pic>
        <p:nvPicPr>
          <p:cNvPr id="8" name="Picture 7">
            <a:extLst>
              <a:ext uri="{FF2B5EF4-FFF2-40B4-BE49-F238E27FC236}">
                <a16:creationId xmlns:a16="http://schemas.microsoft.com/office/drawing/2014/main" id="{16FBEC0F-94A3-4A91-B3DE-5219151C0AF2}"/>
              </a:ext>
            </a:extLst>
          </p:cNvPr>
          <p:cNvPicPr>
            <a:picLocks noChangeAspect="1"/>
          </p:cNvPicPr>
          <p:nvPr/>
        </p:nvPicPr>
        <p:blipFill>
          <a:blip r:embed="rId4"/>
          <a:stretch>
            <a:fillRect/>
          </a:stretch>
        </p:blipFill>
        <p:spPr>
          <a:xfrm>
            <a:off x="8894323" y="2606318"/>
            <a:ext cx="2225233" cy="1475360"/>
          </a:xfrm>
          <a:prstGeom prst="rect">
            <a:avLst/>
          </a:prstGeom>
        </p:spPr>
      </p:pic>
      <p:sp>
        <p:nvSpPr>
          <p:cNvPr id="9" name="Slide Number Placeholder 3">
            <a:extLst>
              <a:ext uri="{FF2B5EF4-FFF2-40B4-BE49-F238E27FC236}">
                <a16:creationId xmlns:a16="http://schemas.microsoft.com/office/drawing/2014/main" id="{DC0B37E9-3A28-4A12-A753-7AF01830ED7C}"/>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11</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91199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D4326-2424-49CE-9041-7816A9FD5225}"/>
              </a:ext>
            </a:extLst>
          </p:cNvPr>
          <p:cNvSpPr>
            <a:spLocks noGrp="1"/>
          </p:cNvSpPr>
          <p:nvPr>
            <p:ph type="title"/>
          </p:nvPr>
        </p:nvSpPr>
        <p:spPr/>
        <p:txBody>
          <a:bodyPr/>
          <a:lstStyle/>
          <a:p>
            <a:r>
              <a:rPr lang="en-GB" dirty="0"/>
              <a:t>Typical presentation of pulmonary TB</a:t>
            </a:r>
          </a:p>
        </p:txBody>
      </p:sp>
      <p:sp>
        <p:nvSpPr>
          <p:cNvPr id="3" name="Content Placeholder 2">
            <a:extLst>
              <a:ext uri="{FF2B5EF4-FFF2-40B4-BE49-F238E27FC236}">
                <a16:creationId xmlns:a16="http://schemas.microsoft.com/office/drawing/2014/main" id="{35BAA0D1-3CCF-4EF4-B55A-007C7FA35DF2}"/>
              </a:ext>
            </a:extLst>
          </p:cNvPr>
          <p:cNvSpPr>
            <a:spLocks noGrp="1"/>
          </p:cNvSpPr>
          <p:nvPr>
            <p:ph idx="1"/>
          </p:nvPr>
        </p:nvSpPr>
        <p:spPr>
          <a:xfrm>
            <a:off x="744000" y="1545942"/>
            <a:ext cx="6451127" cy="4739679"/>
          </a:xfrm>
        </p:spPr>
        <p:txBody>
          <a:bodyPr>
            <a:normAutofit lnSpcReduction="10000"/>
          </a:bodyPr>
          <a:lstStyle/>
          <a:p>
            <a:pPr eaLnBrk="1" hangingPunct="1">
              <a:buFont typeface="Symbol" charset="2"/>
              <a:buNone/>
            </a:pPr>
            <a:r>
              <a:rPr lang="en-GB" altLang="x-none" sz="2000" dirty="0">
                <a:ea typeface="ＭＳ Ｐゴシック" charset="-128"/>
              </a:rPr>
              <a:t>Symptoms:</a:t>
            </a:r>
          </a:p>
          <a:p>
            <a:pPr eaLnBrk="1" hangingPunct="1"/>
            <a:r>
              <a:rPr lang="en-GB" altLang="x-none" sz="2000" dirty="0">
                <a:ea typeface="ＭＳ Ｐゴシック" charset="-128"/>
              </a:rPr>
              <a:t>cough, sputum, sometimes haemoptysis, night sweats, fevers, weight loss, fatigue</a:t>
            </a:r>
          </a:p>
          <a:p>
            <a:pPr eaLnBrk="1" hangingPunct="1"/>
            <a:endParaRPr lang="en-GB" altLang="x-none" sz="2000" dirty="0">
              <a:ea typeface="ＭＳ Ｐゴシック" charset="-128"/>
            </a:endParaRPr>
          </a:p>
          <a:p>
            <a:pPr eaLnBrk="1" hangingPunct="1">
              <a:buFont typeface="Symbol" charset="2"/>
              <a:buNone/>
            </a:pPr>
            <a:r>
              <a:rPr lang="en-GB" altLang="x-none" sz="2000" dirty="0">
                <a:ea typeface="ＭＳ Ｐゴシック" charset="-128"/>
              </a:rPr>
              <a:t>Examination may show:</a:t>
            </a:r>
          </a:p>
          <a:p>
            <a:pPr eaLnBrk="1" hangingPunct="1"/>
            <a:r>
              <a:rPr lang="en-GB" altLang="x-none" sz="2000" dirty="0">
                <a:ea typeface="ＭＳ Ｐゴシック" charset="-128"/>
              </a:rPr>
              <a:t>clubbing fingers or toes (advanced disease)</a:t>
            </a:r>
          </a:p>
          <a:p>
            <a:pPr eaLnBrk="1" hangingPunct="1"/>
            <a:r>
              <a:rPr lang="en-GB" altLang="x-none" sz="2000" dirty="0">
                <a:ea typeface="ＭＳ Ｐゴシック" charset="-128"/>
              </a:rPr>
              <a:t>enlarged LN in neck or other areas</a:t>
            </a:r>
          </a:p>
          <a:p>
            <a:pPr eaLnBrk="1" hangingPunct="1"/>
            <a:r>
              <a:rPr lang="en-GB" altLang="x-none" sz="2000" dirty="0">
                <a:ea typeface="ＭＳ Ｐゴシック" charset="-128"/>
              </a:rPr>
              <a:t>unusual breath sounds (crackles)</a:t>
            </a:r>
          </a:p>
          <a:p>
            <a:pPr eaLnBrk="1" hangingPunct="1"/>
            <a:endParaRPr lang="en-GB" altLang="x-none" sz="2000" dirty="0">
              <a:ea typeface="ＭＳ Ｐゴシック" charset="-128"/>
            </a:endParaRPr>
          </a:p>
          <a:p>
            <a:pPr eaLnBrk="1" hangingPunct="1">
              <a:buFont typeface="Symbol" charset="2"/>
              <a:buNone/>
            </a:pPr>
            <a:r>
              <a:rPr lang="en-GB" altLang="x-none" sz="2000" dirty="0">
                <a:ea typeface="ＭＳ Ｐゴシック" charset="-128"/>
              </a:rPr>
              <a:t>Diagnosis:</a:t>
            </a:r>
          </a:p>
          <a:p>
            <a:pPr eaLnBrk="1" hangingPunct="1"/>
            <a:r>
              <a:rPr lang="en-GB" altLang="x-none" sz="2000" dirty="0">
                <a:ea typeface="ＭＳ Ｐゴシック" charset="-128"/>
              </a:rPr>
              <a:t>CXR </a:t>
            </a:r>
          </a:p>
          <a:p>
            <a:pPr eaLnBrk="1" hangingPunct="1"/>
            <a:r>
              <a:rPr lang="en-GB" altLang="x-none" sz="2000" dirty="0">
                <a:ea typeface="ＭＳ Ｐゴシック" charset="-128"/>
              </a:rPr>
              <a:t>sputum microscopy, culture (x3 AFB) or bronchial washings</a:t>
            </a:r>
            <a:endParaRPr lang="en-GB" sz="2000" dirty="0"/>
          </a:p>
        </p:txBody>
      </p:sp>
      <p:pic>
        <p:nvPicPr>
          <p:cNvPr id="7" name="Picture 6" descr="A picture containing X-ray film&#10;&#10;Description automatically generated">
            <a:extLst>
              <a:ext uri="{FF2B5EF4-FFF2-40B4-BE49-F238E27FC236}">
                <a16:creationId xmlns:a16="http://schemas.microsoft.com/office/drawing/2014/main" id="{0DE8DA16-2AE5-4D88-BCC5-F4C14A2B5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6276" y="1991944"/>
            <a:ext cx="3035456" cy="3606985"/>
          </a:xfrm>
          <a:prstGeom prst="rect">
            <a:avLst/>
          </a:prstGeom>
        </p:spPr>
      </p:pic>
      <p:sp>
        <p:nvSpPr>
          <p:cNvPr id="6" name="Slide Number Placeholder 3">
            <a:extLst>
              <a:ext uri="{FF2B5EF4-FFF2-40B4-BE49-F238E27FC236}">
                <a16:creationId xmlns:a16="http://schemas.microsoft.com/office/drawing/2014/main" id="{474D482D-C773-4E94-BC71-910131D6985D}"/>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12</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736392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AB063-9183-4663-89FC-87626DCCF1A0}"/>
              </a:ext>
            </a:extLst>
          </p:cNvPr>
          <p:cNvSpPr>
            <a:spLocks noGrp="1"/>
          </p:cNvSpPr>
          <p:nvPr>
            <p:ph type="title"/>
          </p:nvPr>
        </p:nvSpPr>
        <p:spPr>
          <a:xfrm>
            <a:off x="701336" y="227313"/>
            <a:ext cx="9524008" cy="972607"/>
          </a:xfrm>
        </p:spPr>
        <p:txBody>
          <a:bodyPr/>
          <a:lstStyle/>
          <a:p>
            <a:r>
              <a:rPr lang="en-GB" dirty="0"/>
              <a:t>Typical presentation of lymph node TB</a:t>
            </a:r>
          </a:p>
        </p:txBody>
      </p:sp>
      <p:sp>
        <p:nvSpPr>
          <p:cNvPr id="3" name="Content Placeholder 2">
            <a:extLst>
              <a:ext uri="{FF2B5EF4-FFF2-40B4-BE49-F238E27FC236}">
                <a16:creationId xmlns:a16="http://schemas.microsoft.com/office/drawing/2014/main" id="{180DFF06-3404-46B3-8CDD-607D0F08B78E}"/>
              </a:ext>
            </a:extLst>
          </p:cNvPr>
          <p:cNvSpPr>
            <a:spLocks noGrp="1"/>
          </p:cNvSpPr>
          <p:nvPr>
            <p:ph idx="1"/>
          </p:nvPr>
        </p:nvSpPr>
        <p:spPr>
          <a:xfrm>
            <a:off x="701336" y="1412777"/>
            <a:ext cx="7666809" cy="4739679"/>
          </a:xfrm>
        </p:spPr>
        <p:txBody>
          <a:bodyPr>
            <a:normAutofit fontScale="92500" lnSpcReduction="10000"/>
          </a:bodyPr>
          <a:lstStyle/>
          <a:p>
            <a:pPr marL="0" indent="0" eaLnBrk="1" hangingPunct="1"/>
            <a:endParaRPr lang="en-GB" altLang="x-none" sz="2000" dirty="0">
              <a:ea typeface="ＭＳ Ｐゴシック" charset="-128"/>
            </a:endParaRPr>
          </a:p>
          <a:p>
            <a:pPr marL="0" indent="0" eaLnBrk="1" hangingPunct="1">
              <a:buNone/>
            </a:pPr>
            <a:r>
              <a:rPr lang="en-GB" altLang="x-none" sz="2000" dirty="0">
                <a:ea typeface="ＭＳ Ｐゴシック" charset="-128"/>
              </a:rPr>
              <a:t>Symptoms:</a:t>
            </a:r>
          </a:p>
          <a:p>
            <a:pPr eaLnBrk="1" hangingPunct="1"/>
            <a:r>
              <a:rPr lang="en-GB" altLang="x-none" sz="2000" dirty="0">
                <a:ea typeface="ＭＳ Ｐゴシック" charset="-128"/>
              </a:rPr>
              <a:t>systemic symptoms absent or less severe than pulmonary</a:t>
            </a:r>
          </a:p>
          <a:p>
            <a:pPr eaLnBrk="1" hangingPunct="1">
              <a:buFont typeface="Wingdings" panose="05000000000000000000" pitchFamily="2" charset="2"/>
              <a:buChar char="Ø"/>
            </a:pPr>
            <a:endParaRPr lang="en-GB" altLang="x-none" sz="2000" dirty="0">
              <a:ea typeface="ＭＳ Ｐゴシック" charset="-128"/>
            </a:endParaRPr>
          </a:p>
          <a:p>
            <a:pPr marL="0" indent="0" eaLnBrk="1" hangingPunct="1">
              <a:buNone/>
            </a:pPr>
            <a:r>
              <a:rPr lang="en-GB" altLang="x-none" sz="2000" dirty="0">
                <a:ea typeface="ＭＳ Ｐゴシック" charset="-128"/>
              </a:rPr>
              <a:t>Examination:</a:t>
            </a:r>
          </a:p>
          <a:p>
            <a:pPr eaLnBrk="1" hangingPunct="1"/>
            <a:r>
              <a:rPr lang="en-GB" altLang="x-none" sz="2000" dirty="0">
                <a:ea typeface="ＭＳ Ｐゴシック" charset="-128"/>
              </a:rPr>
              <a:t>lack of erythema and warmth</a:t>
            </a:r>
          </a:p>
          <a:p>
            <a:pPr eaLnBrk="1" hangingPunct="1"/>
            <a:r>
              <a:rPr lang="en-GB" altLang="x-none" sz="2000" dirty="0">
                <a:ea typeface="ＭＳ Ｐゴシック" charset="-128"/>
              </a:rPr>
              <a:t>start off discrete, later mat together, and, as necrosis develops, may discharge</a:t>
            </a:r>
          </a:p>
          <a:p>
            <a:pPr marL="266700" indent="-266700" eaLnBrk="1" hangingPunct="1">
              <a:buFont typeface="Symbol" charset="2"/>
              <a:buChar char="-"/>
            </a:pPr>
            <a:endParaRPr lang="en-GB" altLang="x-none" sz="2000" dirty="0">
              <a:ea typeface="ＭＳ Ｐゴシック" charset="-128"/>
            </a:endParaRPr>
          </a:p>
          <a:p>
            <a:pPr marL="0" indent="0" eaLnBrk="1" hangingPunct="1">
              <a:buNone/>
            </a:pPr>
            <a:r>
              <a:rPr lang="en-GB" altLang="x-none" sz="2000" dirty="0">
                <a:ea typeface="ＭＳ Ｐゴシック" charset="-128"/>
              </a:rPr>
              <a:t>Diagnosis:</a:t>
            </a:r>
          </a:p>
          <a:p>
            <a:pPr eaLnBrk="1" hangingPunct="1"/>
            <a:r>
              <a:rPr lang="en-GB" altLang="x-none" sz="2000" dirty="0">
                <a:ea typeface="ＭＳ Ｐゴシック" charset="-128"/>
              </a:rPr>
              <a:t>histology</a:t>
            </a:r>
          </a:p>
          <a:p>
            <a:pPr eaLnBrk="1" hangingPunct="1"/>
            <a:r>
              <a:rPr lang="en-GB" altLang="x-none" sz="2000" dirty="0">
                <a:ea typeface="ＭＳ Ｐゴシック" charset="-128"/>
              </a:rPr>
              <a:t>culture</a:t>
            </a:r>
          </a:p>
          <a:p>
            <a:pPr eaLnBrk="1" hangingPunct="1"/>
            <a:r>
              <a:rPr lang="en-GB" sz="2000" dirty="0">
                <a:ea typeface="ＭＳ Ｐゴシック" charset="-128"/>
              </a:rPr>
              <a:t>CXR (in case also has Pulmonary TB  /Pulmonary should always be excluded)</a:t>
            </a:r>
            <a:endParaRPr lang="en-GB" sz="2000" dirty="0"/>
          </a:p>
        </p:txBody>
      </p:sp>
      <p:pic>
        <p:nvPicPr>
          <p:cNvPr id="7" name="Picture 6" descr="A picture containing X-ray film, blur&#10;&#10;Description automatically generated">
            <a:extLst>
              <a:ext uri="{FF2B5EF4-FFF2-40B4-BE49-F238E27FC236}">
                <a16:creationId xmlns:a16="http://schemas.microsoft.com/office/drawing/2014/main" id="{0B5CF1FB-753A-44FE-AE40-7751AFEFB9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4875" y="1695419"/>
            <a:ext cx="2371344" cy="2999232"/>
          </a:xfrm>
          <a:prstGeom prst="rect">
            <a:avLst/>
          </a:prstGeom>
        </p:spPr>
      </p:pic>
      <p:pic>
        <p:nvPicPr>
          <p:cNvPr id="8" name="Picture 7">
            <a:extLst>
              <a:ext uri="{FF2B5EF4-FFF2-40B4-BE49-F238E27FC236}">
                <a16:creationId xmlns:a16="http://schemas.microsoft.com/office/drawing/2014/main" id="{BA5DE8EC-8ED8-447B-B610-B2A9095BA6BE}"/>
              </a:ext>
            </a:extLst>
          </p:cNvPr>
          <p:cNvPicPr>
            <a:picLocks noChangeAspect="1"/>
          </p:cNvPicPr>
          <p:nvPr/>
        </p:nvPicPr>
        <p:blipFill>
          <a:blip r:embed="rId4"/>
          <a:stretch>
            <a:fillRect/>
          </a:stretch>
        </p:blipFill>
        <p:spPr>
          <a:xfrm>
            <a:off x="9680547" y="4281200"/>
            <a:ext cx="1944793" cy="1944793"/>
          </a:xfrm>
          <a:prstGeom prst="rect">
            <a:avLst/>
          </a:prstGeom>
        </p:spPr>
      </p:pic>
      <p:sp>
        <p:nvSpPr>
          <p:cNvPr id="9" name="Slide Number Placeholder 3">
            <a:extLst>
              <a:ext uri="{FF2B5EF4-FFF2-40B4-BE49-F238E27FC236}">
                <a16:creationId xmlns:a16="http://schemas.microsoft.com/office/drawing/2014/main" id="{CBE73727-2C1B-4968-BE69-B97E2F167222}"/>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13</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297158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E512-9AF9-4CB4-92F4-256EDFD2A0CA}"/>
              </a:ext>
            </a:extLst>
          </p:cNvPr>
          <p:cNvSpPr>
            <a:spLocks noGrp="1"/>
          </p:cNvSpPr>
          <p:nvPr>
            <p:ph type="title"/>
          </p:nvPr>
        </p:nvSpPr>
        <p:spPr>
          <a:xfrm>
            <a:off x="534393" y="245532"/>
            <a:ext cx="8751650" cy="972607"/>
          </a:xfrm>
        </p:spPr>
        <p:txBody>
          <a:bodyPr/>
          <a:lstStyle/>
          <a:p>
            <a:r>
              <a:rPr lang="en-GB" dirty="0"/>
              <a:t>Treatment for active TB</a:t>
            </a:r>
          </a:p>
        </p:txBody>
      </p:sp>
      <p:sp>
        <p:nvSpPr>
          <p:cNvPr id="3" name="Content Placeholder 2">
            <a:extLst>
              <a:ext uri="{FF2B5EF4-FFF2-40B4-BE49-F238E27FC236}">
                <a16:creationId xmlns:a16="http://schemas.microsoft.com/office/drawing/2014/main" id="{E3238A12-ABE6-47E5-9767-57627D40E608}"/>
              </a:ext>
            </a:extLst>
          </p:cNvPr>
          <p:cNvSpPr>
            <a:spLocks noGrp="1"/>
          </p:cNvSpPr>
          <p:nvPr>
            <p:ph idx="1"/>
          </p:nvPr>
        </p:nvSpPr>
        <p:spPr/>
        <p:txBody>
          <a:bodyPr/>
          <a:lstStyle/>
          <a:p>
            <a:pPr marL="0" indent="0">
              <a:buNone/>
              <a:defRPr/>
            </a:pPr>
            <a:r>
              <a:rPr lang="en-GB" sz="2000" b="1" dirty="0">
                <a:cs typeface="Arial" pitchFamily="34" charset="0"/>
              </a:rPr>
              <a:t>Standard treatment for TB is a minimum of 6 months: </a:t>
            </a:r>
          </a:p>
          <a:p>
            <a:pPr>
              <a:spcBef>
                <a:spcPts val="400"/>
              </a:spcBef>
              <a:defRPr/>
            </a:pPr>
            <a:r>
              <a:rPr lang="en-GB" sz="2000" dirty="0"/>
              <a:t>2 months (initial phase) of </a:t>
            </a:r>
            <a:r>
              <a:rPr lang="en-GB" sz="2000" dirty="0">
                <a:solidFill>
                  <a:srgbClr val="9F1F63"/>
                </a:solidFill>
              </a:rPr>
              <a:t>Isoniazid</a:t>
            </a:r>
            <a:r>
              <a:rPr lang="en-GB" sz="2000" dirty="0"/>
              <a:t>, </a:t>
            </a:r>
            <a:r>
              <a:rPr lang="en-GB" sz="2000" dirty="0">
                <a:solidFill>
                  <a:srgbClr val="9F1F63"/>
                </a:solidFill>
              </a:rPr>
              <a:t>Rifampicin</a:t>
            </a:r>
            <a:r>
              <a:rPr lang="en-GB" sz="2000" dirty="0"/>
              <a:t>, </a:t>
            </a:r>
            <a:r>
              <a:rPr lang="en-GB" sz="2000" dirty="0">
                <a:solidFill>
                  <a:srgbClr val="9F1F63"/>
                </a:solidFill>
              </a:rPr>
              <a:t>Pyrazinamide</a:t>
            </a:r>
            <a:r>
              <a:rPr lang="en-GB" sz="2000" dirty="0"/>
              <a:t> and </a:t>
            </a:r>
            <a:r>
              <a:rPr lang="en-GB" sz="2000" dirty="0">
                <a:solidFill>
                  <a:srgbClr val="9F1F63"/>
                </a:solidFill>
              </a:rPr>
              <a:t>Ethambutol</a:t>
            </a:r>
            <a:r>
              <a:rPr lang="en-GB" sz="2000" dirty="0"/>
              <a:t>. Known as standard quadruple therapy</a:t>
            </a:r>
          </a:p>
          <a:p>
            <a:pPr marL="0" indent="0">
              <a:spcBef>
                <a:spcPts val="400"/>
              </a:spcBef>
              <a:defRPr/>
            </a:pPr>
            <a:endParaRPr lang="en-GB" sz="2000" dirty="0"/>
          </a:p>
          <a:p>
            <a:pPr marL="180000" indent="-180000">
              <a:spcBef>
                <a:spcPts val="400"/>
              </a:spcBef>
              <a:buNone/>
              <a:defRPr/>
            </a:pPr>
            <a:r>
              <a:rPr lang="en-GB" sz="2000" dirty="0"/>
              <a:t>Followed by:</a:t>
            </a:r>
            <a:endParaRPr lang="en-GB" sz="2000" b="1" dirty="0">
              <a:cs typeface="Arial" pitchFamily="34" charset="0"/>
            </a:endParaRPr>
          </a:p>
          <a:p>
            <a:pPr>
              <a:spcBef>
                <a:spcPts val="400"/>
              </a:spcBef>
              <a:defRPr/>
            </a:pPr>
            <a:r>
              <a:rPr lang="en-GB" sz="2000" dirty="0"/>
              <a:t>4 months (continuation phase) of </a:t>
            </a:r>
            <a:r>
              <a:rPr lang="en-GB" sz="2000" dirty="0">
                <a:solidFill>
                  <a:srgbClr val="9F1F63"/>
                </a:solidFill>
              </a:rPr>
              <a:t>Isoniazid</a:t>
            </a:r>
            <a:r>
              <a:rPr lang="en-GB" sz="2000" dirty="0"/>
              <a:t> and </a:t>
            </a:r>
            <a:r>
              <a:rPr lang="en-GB" sz="2000" dirty="0">
                <a:solidFill>
                  <a:srgbClr val="9F1F63"/>
                </a:solidFill>
              </a:rPr>
              <a:t>Rifampicin</a:t>
            </a:r>
            <a:r>
              <a:rPr lang="en-GB" sz="2000" dirty="0"/>
              <a:t>. Known as standard dual therapy</a:t>
            </a:r>
          </a:p>
          <a:p>
            <a:pPr marL="0" indent="0">
              <a:buNone/>
              <a:defRPr/>
            </a:pPr>
            <a:r>
              <a:rPr lang="en-GB" sz="2000" dirty="0"/>
              <a:t>	</a:t>
            </a:r>
          </a:p>
          <a:p>
            <a:pPr marL="0" indent="0">
              <a:buNone/>
              <a:defRPr/>
            </a:pPr>
            <a:r>
              <a:rPr lang="en-GB" sz="2000" dirty="0"/>
              <a:t>N.B. If there is central nervous system involvement the continuation phase of treatment is extended to 10 months making a 12 month full treatment plan</a:t>
            </a:r>
          </a:p>
          <a:p>
            <a:pPr marL="0" indent="0">
              <a:defRPr/>
            </a:pPr>
            <a:endParaRPr lang="en-GB" sz="2000" dirty="0"/>
          </a:p>
          <a:p>
            <a:pPr>
              <a:spcBef>
                <a:spcPts val="400"/>
              </a:spcBef>
              <a:defRPr/>
            </a:pPr>
            <a:r>
              <a:rPr lang="en-GB" sz="2000" dirty="0"/>
              <a:t>TB treatment is taken all together on an empty stomach 1 hour before breakfast; compliance is essential for cure</a:t>
            </a:r>
          </a:p>
          <a:p>
            <a:endParaRPr lang="en-GB" dirty="0"/>
          </a:p>
        </p:txBody>
      </p:sp>
      <p:sp>
        <p:nvSpPr>
          <p:cNvPr id="5" name="Slide Number Placeholder 3">
            <a:extLst>
              <a:ext uri="{FF2B5EF4-FFF2-40B4-BE49-F238E27FC236}">
                <a16:creationId xmlns:a16="http://schemas.microsoft.com/office/drawing/2014/main" id="{4DC919DA-963B-4B73-A250-2EFD397A04CF}"/>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14</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360391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AE8A-ABDF-445A-B16E-F1FD0B9ABAC0}"/>
              </a:ext>
            </a:extLst>
          </p:cNvPr>
          <p:cNvSpPr>
            <a:spLocks noGrp="1"/>
          </p:cNvSpPr>
          <p:nvPr>
            <p:ph type="title"/>
          </p:nvPr>
        </p:nvSpPr>
        <p:spPr>
          <a:xfrm>
            <a:off x="498882" y="277070"/>
            <a:ext cx="8689507" cy="972607"/>
          </a:xfrm>
        </p:spPr>
        <p:txBody>
          <a:bodyPr/>
          <a:lstStyle/>
          <a:p>
            <a:r>
              <a:rPr lang="en-GB" dirty="0"/>
              <a:t>Control and prevention of TB</a:t>
            </a:r>
          </a:p>
        </p:txBody>
      </p:sp>
      <p:sp>
        <p:nvSpPr>
          <p:cNvPr id="3" name="Content Placeholder 2">
            <a:extLst>
              <a:ext uri="{FF2B5EF4-FFF2-40B4-BE49-F238E27FC236}">
                <a16:creationId xmlns:a16="http://schemas.microsoft.com/office/drawing/2014/main" id="{7D5514D3-F894-4FFB-B254-5B4BA270F1EA}"/>
              </a:ext>
            </a:extLst>
          </p:cNvPr>
          <p:cNvSpPr>
            <a:spLocks noGrp="1"/>
          </p:cNvSpPr>
          <p:nvPr>
            <p:ph idx="1"/>
          </p:nvPr>
        </p:nvSpPr>
        <p:spPr>
          <a:xfrm>
            <a:off x="182636" y="1530991"/>
            <a:ext cx="10177938" cy="4798788"/>
          </a:xfrm>
        </p:spPr>
        <p:txBody>
          <a:bodyPr>
            <a:noAutofit/>
          </a:bodyPr>
          <a:lstStyle/>
          <a:p>
            <a:pPr marL="0" indent="0">
              <a:buNone/>
            </a:pPr>
            <a:r>
              <a:rPr lang="en-GB" sz="1600" b="1" dirty="0"/>
              <a:t>The TB Action Plan for England 2021 to 2026</a:t>
            </a:r>
          </a:p>
          <a:p>
            <a:pPr marL="0" indent="0">
              <a:buNone/>
            </a:pPr>
            <a:endParaRPr lang="en-GB" sz="1600" b="1" dirty="0"/>
          </a:p>
          <a:p>
            <a:r>
              <a:rPr lang="en-GB" sz="1600" dirty="0"/>
              <a:t>the aim of the TB Action Plan is to improve the prevention, detection and control of TB in England. It will focus on the needs of those affected by TB and TB services whilst recognising the impact and learning of the coronavirus (COVID-19) pandemic </a:t>
            </a:r>
          </a:p>
          <a:p>
            <a:endParaRPr lang="en-GB" sz="1600" dirty="0"/>
          </a:p>
          <a:p>
            <a:r>
              <a:rPr lang="en-GB" sz="1600" dirty="0"/>
              <a:t>the TB Action Plan will support a year-on-year reduction in TB incidence and in-UK TB transmission and enable the UK to meet its commitment to the World Health Organization (WHO) elimination targets by 2035.</a:t>
            </a:r>
          </a:p>
          <a:p>
            <a:pPr>
              <a:buFont typeface="Wingdings" panose="05000000000000000000" pitchFamily="2" charset="2"/>
              <a:buChar char="Ø"/>
            </a:pPr>
            <a:endParaRPr lang="en-GB" sz="1600" i="1" dirty="0"/>
          </a:p>
          <a:p>
            <a:r>
              <a:rPr lang="en-GB" sz="1600" dirty="0"/>
              <a:t>the 5 key priorities of the TB Action Plan are:</a:t>
            </a:r>
          </a:p>
          <a:p>
            <a:endParaRPr lang="en-GB" sz="1600" dirty="0"/>
          </a:p>
          <a:p>
            <a:pPr lvl="1">
              <a:buFont typeface="Wingdings" panose="05000000000000000000" pitchFamily="2" charset="2"/>
              <a:buChar char="§"/>
            </a:pPr>
            <a:r>
              <a:rPr lang="en-GB" sz="1600" dirty="0"/>
              <a:t>Priority 1 – Recovery from COVID-19</a:t>
            </a:r>
          </a:p>
          <a:p>
            <a:pPr lvl="1">
              <a:buFont typeface="Wingdings" panose="05000000000000000000" pitchFamily="2" charset="2"/>
              <a:buChar char="§"/>
            </a:pPr>
            <a:r>
              <a:rPr lang="en-GB" sz="1600" dirty="0"/>
              <a:t>Priority 2 – Prevent TB </a:t>
            </a:r>
          </a:p>
          <a:p>
            <a:pPr lvl="1">
              <a:buFont typeface="Wingdings" panose="05000000000000000000" pitchFamily="2" charset="2"/>
              <a:buChar char="§"/>
            </a:pPr>
            <a:r>
              <a:rPr lang="en-GB" sz="1600" dirty="0"/>
              <a:t>Priority 3 – Detect TB</a:t>
            </a:r>
          </a:p>
          <a:p>
            <a:pPr lvl="1">
              <a:buFont typeface="Wingdings" panose="05000000000000000000" pitchFamily="2" charset="2"/>
              <a:buChar char="§"/>
            </a:pPr>
            <a:r>
              <a:rPr lang="en-GB" sz="1600" dirty="0"/>
              <a:t>Priority 4 – Control TB disease </a:t>
            </a:r>
          </a:p>
          <a:p>
            <a:pPr lvl="1">
              <a:buFont typeface="Wingdings" panose="05000000000000000000" pitchFamily="2" charset="2"/>
              <a:buChar char="§"/>
            </a:pPr>
            <a:r>
              <a:rPr lang="en-GB" sz="1600" dirty="0"/>
              <a:t>Priority 5 – Workforce </a:t>
            </a:r>
          </a:p>
          <a:p>
            <a:pPr marL="457200" lvl="1" indent="0">
              <a:buNone/>
            </a:pPr>
            <a:r>
              <a:rPr lang="en-GB" sz="1600" dirty="0"/>
              <a:t> </a:t>
            </a:r>
          </a:p>
          <a:p>
            <a:pPr marL="0" indent="0">
              <a:buNone/>
            </a:pPr>
            <a:endParaRPr lang="en-GB" sz="1600" i="1" dirty="0"/>
          </a:p>
          <a:p>
            <a:endParaRPr lang="en-GB" sz="1600" i="1" dirty="0"/>
          </a:p>
          <a:p>
            <a:pPr marL="0" indent="0">
              <a:buNone/>
            </a:pPr>
            <a:r>
              <a:rPr lang="en-GB" sz="1600" i="1" dirty="0"/>
              <a:t> </a:t>
            </a:r>
          </a:p>
        </p:txBody>
      </p:sp>
      <p:sp>
        <p:nvSpPr>
          <p:cNvPr id="5" name="Slide Number Placeholder 3">
            <a:extLst>
              <a:ext uri="{FF2B5EF4-FFF2-40B4-BE49-F238E27FC236}">
                <a16:creationId xmlns:a16="http://schemas.microsoft.com/office/drawing/2014/main" id="{0B0A0C06-1D76-48AD-9C47-E01A0E085C25}"/>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15</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647479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910FE-780B-4F8D-8282-6104B0E1F08C}"/>
              </a:ext>
            </a:extLst>
          </p:cNvPr>
          <p:cNvSpPr>
            <a:spLocks noGrp="1"/>
          </p:cNvSpPr>
          <p:nvPr>
            <p:ph type="title"/>
          </p:nvPr>
        </p:nvSpPr>
        <p:spPr>
          <a:xfrm>
            <a:off x="744000" y="520971"/>
            <a:ext cx="10704000" cy="648072"/>
          </a:xfrm>
        </p:spPr>
        <p:txBody>
          <a:bodyPr/>
          <a:lstStyle/>
          <a:p>
            <a:r>
              <a:rPr lang="en-GB" dirty="0"/>
              <a:t>Early Diagnosis</a:t>
            </a:r>
          </a:p>
        </p:txBody>
      </p:sp>
      <p:sp>
        <p:nvSpPr>
          <p:cNvPr id="3" name="Content Placeholder 2">
            <a:extLst>
              <a:ext uri="{FF2B5EF4-FFF2-40B4-BE49-F238E27FC236}">
                <a16:creationId xmlns:a16="http://schemas.microsoft.com/office/drawing/2014/main" id="{CFA6F589-08FD-4C42-B862-D289AEAA85E3}"/>
              </a:ext>
            </a:extLst>
          </p:cNvPr>
          <p:cNvSpPr>
            <a:spLocks noGrp="1"/>
          </p:cNvSpPr>
          <p:nvPr>
            <p:ph idx="1"/>
          </p:nvPr>
        </p:nvSpPr>
        <p:spPr/>
        <p:txBody>
          <a:bodyPr/>
          <a:lstStyle/>
          <a:p>
            <a:pPr marL="0" lvl="0" indent="0" eaLnBrk="1" fontAlgn="auto" hangingPunct="1">
              <a:lnSpc>
                <a:spcPct val="100000"/>
              </a:lnSpc>
              <a:spcBef>
                <a:spcPct val="20000"/>
              </a:spcBef>
              <a:spcAft>
                <a:spcPts val="0"/>
              </a:spcAft>
            </a:pPr>
            <a:endParaRPr lang="en-GB" sz="2400" dirty="0">
              <a:solidFill>
                <a:prstClr val="black"/>
              </a:solidFill>
              <a:ea typeface="+mn-ea"/>
              <a:cs typeface="Arial" pitchFamily="34" charset="0"/>
            </a:endParaRPr>
          </a:p>
          <a:p>
            <a:pPr marL="0" lvl="0" indent="0" eaLnBrk="1" fontAlgn="auto" hangingPunct="1">
              <a:lnSpc>
                <a:spcPct val="100000"/>
              </a:lnSpc>
              <a:spcBef>
                <a:spcPct val="20000"/>
              </a:spcBef>
              <a:spcAft>
                <a:spcPts val="0"/>
              </a:spcAft>
              <a:buNone/>
            </a:pPr>
            <a:r>
              <a:rPr lang="en-GB" sz="2400" dirty="0">
                <a:solidFill>
                  <a:prstClr val="black"/>
                </a:solidFill>
                <a:ea typeface="+mn-ea"/>
                <a:cs typeface="Arial" pitchFamily="34" charset="0"/>
              </a:rPr>
              <a:t>If you see a person who is unwell, tired, maybe with unexplained weight loss, maybe feverish, perhaps with swollen lymph glands or a cough for 3 weeks or longer…..</a:t>
            </a:r>
          </a:p>
          <a:p>
            <a:pPr marL="0" lvl="0" indent="0" eaLnBrk="1" fontAlgn="auto" hangingPunct="1">
              <a:lnSpc>
                <a:spcPct val="100000"/>
              </a:lnSpc>
              <a:spcBef>
                <a:spcPct val="20000"/>
              </a:spcBef>
              <a:spcAft>
                <a:spcPts val="0"/>
              </a:spcAft>
              <a:buNone/>
            </a:pPr>
            <a:endParaRPr lang="en-GB" sz="2400" dirty="0">
              <a:solidFill>
                <a:prstClr val="black"/>
              </a:solidFill>
              <a:ea typeface="+mn-ea"/>
              <a:cs typeface="Arial" pitchFamily="34" charset="0"/>
            </a:endParaRPr>
          </a:p>
          <a:p>
            <a:pPr marL="0" lvl="0" indent="0" eaLnBrk="1" fontAlgn="auto" hangingPunct="1">
              <a:lnSpc>
                <a:spcPct val="100000"/>
              </a:lnSpc>
              <a:spcBef>
                <a:spcPct val="20000"/>
              </a:spcBef>
              <a:spcAft>
                <a:spcPts val="0"/>
              </a:spcAft>
              <a:buNone/>
            </a:pPr>
            <a:r>
              <a:rPr lang="en-GB" sz="2400" dirty="0">
                <a:solidFill>
                  <a:prstClr val="black"/>
                </a:solidFill>
                <a:ea typeface="+mn-ea"/>
                <a:cs typeface="Arial" pitchFamily="34" charset="0"/>
              </a:rPr>
              <a:t>	….. if they come from a high risk group/previous contact with TB </a:t>
            </a:r>
          </a:p>
          <a:p>
            <a:pPr marL="0" lvl="0" indent="0" eaLnBrk="1" fontAlgn="auto" hangingPunct="1">
              <a:lnSpc>
                <a:spcPct val="100000"/>
              </a:lnSpc>
              <a:spcBef>
                <a:spcPct val="20000"/>
              </a:spcBef>
              <a:spcAft>
                <a:spcPts val="0"/>
              </a:spcAft>
              <a:buNone/>
            </a:pPr>
            <a:endParaRPr lang="en-GB" sz="2400" dirty="0">
              <a:solidFill>
                <a:prstClr val="black"/>
              </a:solidFill>
              <a:ea typeface="+mn-ea"/>
              <a:cs typeface="Arial" pitchFamily="34" charset="0"/>
            </a:endParaRPr>
          </a:p>
          <a:p>
            <a:pPr marL="0" lvl="0" indent="0" eaLnBrk="1" fontAlgn="auto" hangingPunct="1">
              <a:lnSpc>
                <a:spcPct val="100000"/>
              </a:lnSpc>
              <a:spcBef>
                <a:spcPct val="20000"/>
              </a:spcBef>
              <a:spcAft>
                <a:spcPts val="0"/>
              </a:spcAft>
              <a:buNone/>
            </a:pPr>
            <a:r>
              <a:rPr lang="en-GB" sz="2400" dirty="0">
                <a:solidFill>
                  <a:prstClr val="black"/>
                </a:solidFill>
                <a:ea typeface="+mn-ea"/>
                <a:cs typeface="Arial" pitchFamily="34" charset="0"/>
              </a:rPr>
              <a:t>		</a:t>
            </a:r>
            <a:r>
              <a:rPr lang="en-GB" sz="2400" b="1" dirty="0">
                <a:solidFill>
                  <a:srgbClr val="9F1F63"/>
                </a:solidFill>
                <a:ea typeface="+mn-ea"/>
                <a:cs typeface="Arial" pitchFamily="34" charset="0"/>
              </a:rPr>
              <a:t>…. could it be TB?</a:t>
            </a:r>
          </a:p>
          <a:p>
            <a:endParaRPr lang="en-GB" dirty="0"/>
          </a:p>
        </p:txBody>
      </p:sp>
      <p:pic>
        <p:nvPicPr>
          <p:cNvPr id="6" name="Picture 5">
            <a:extLst>
              <a:ext uri="{FF2B5EF4-FFF2-40B4-BE49-F238E27FC236}">
                <a16:creationId xmlns:a16="http://schemas.microsoft.com/office/drawing/2014/main" id="{46FBE225-A9F0-41E5-B9B7-3549C97A314D}"/>
              </a:ext>
            </a:extLst>
          </p:cNvPr>
          <p:cNvPicPr>
            <a:picLocks noChangeAspect="1"/>
          </p:cNvPicPr>
          <p:nvPr/>
        </p:nvPicPr>
        <p:blipFill>
          <a:blip r:embed="rId3"/>
          <a:stretch>
            <a:fillRect/>
          </a:stretch>
        </p:blipFill>
        <p:spPr>
          <a:xfrm>
            <a:off x="8673544" y="4290164"/>
            <a:ext cx="2445258" cy="1836000"/>
          </a:xfrm>
          <a:prstGeom prst="rect">
            <a:avLst/>
          </a:prstGeom>
        </p:spPr>
      </p:pic>
      <p:sp>
        <p:nvSpPr>
          <p:cNvPr id="7" name="Slide Number Placeholder 3">
            <a:extLst>
              <a:ext uri="{FF2B5EF4-FFF2-40B4-BE49-F238E27FC236}">
                <a16:creationId xmlns:a16="http://schemas.microsoft.com/office/drawing/2014/main" id="{4844E11C-53F3-4660-82C7-FF86EF938CC5}"/>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16</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3866830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0BB8-C1EF-4259-9BC8-572413DAAC22}"/>
              </a:ext>
            </a:extLst>
          </p:cNvPr>
          <p:cNvSpPr>
            <a:spLocks noGrp="1"/>
          </p:cNvSpPr>
          <p:nvPr>
            <p:ph type="title"/>
          </p:nvPr>
        </p:nvSpPr>
        <p:spPr>
          <a:xfrm>
            <a:off x="463371" y="245532"/>
            <a:ext cx="9115635" cy="972607"/>
          </a:xfrm>
        </p:spPr>
        <p:txBody>
          <a:bodyPr/>
          <a:lstStyle/>
          <a:p>
            <a:r>
              <a:rPr lang="en-GB" dirty="0"/>
              <a:t>Contact tracing</a:t>
            </a:r>
          </a:p>
        </p:txBody>
      </p:sp>
      <p:sp>
        <p:nvSpPr>
          <p:cNvPr id="3" name="Content Placeholder 2">
            <a:extLst>
              <a:ext uri="{FF2B5EF4-FFF2-40B4-BE49-F238E27FC236}">
                <a16:creationId xmlns:a16="http://schemas.microsoft.com/office/drawing/2014/main" id="{07999E06-9884-4BF5-B376-682706129CC2}"/>
              </a:ext>
            </a:extLst>
          </p:cNvPr>
          <p:cNvSpPr>
            <a:spLocks noGrp="1"/>
          </p:cNvSpPr>
          <p:nvPr>
            <p:ph idx="1"/>
          </p:nvPr>
        </p:nvSpPr>
        <p:spPr/>
        <p:txBody>
          <a:bodyPr>
            <a:normAutofit/>
          </a:bodyPr>
          <a:lstStyle/>
          <a:p>
            <a:pPr>
              <a:buNone/>
            </a:pPr>
            <a:r>
              <a:rPr lang="en-US" sz="2000" b="1" dirty="0">
                <a:cs typeface="Arial" pitchFamily="34" charset="0"/>
              </a:rPr>
              <a:t>Contact tracing is important because:</a:t>
            </a:r>
          </a:p>
          <a:p>
            <a:pPr>
              <a:buNone/>
            </a:pPr>
            <a:endParaRPr lang="en-US" sz="2000" b="1" dirty="0">
              <a:cs typeface="Arial" pitchFamily="34" charset="0"/>
            </a:endParaRPr>
          </a:p>
          <a:p>
            <a:r>
              <a:rPr lang="en-US" sz="2000" dirty="0">
                <a:cs typeface="Arial" pitchFamily="34" charset="0"/>
              </a:rPr>
              <a:t>1% of contacts screened have active TB</a:t>
            </a:r>
          </a:p>
          <a:p>
            <a:endParaRPr lang="en-US" sz="2000" dirty="0">
              <a:cs typeface="Arial" pitchFamily="34" charset="0"/>
            </a:endParaRPr>
          </a:p>
          <a:p>
            <a:r>
              <a:rPr lang="en-US" sz="2000" dirty="0">
                <a:cs typeface="Arial" pitchFamily="34" charset="0"/>
              </a:rPr>
              <a:t>10% of contacts screened have latent TB infection</a:t>
            </a:r>
          </a:p>
          <a:p>
            <a:endParaRPr lang="en-US" sz="2000" dirty="0">
              <a:cs typeface="Arial" pitchFamily="34" charset="0"/>
            </a:endParaRPr>
          </a:p>
          <a:p>
            <a:pPr>
              <a:lnSpc>
                <a:spcPct val="110000"/>
              </a:lnSpc>
              <a:spcBef>
                <a:spcPts val="400"/>
              </a:spcBef>
            </a:pPr>
            <a:r>
              <a:rPr lang="en-US" sz="2000" dirty="0">
                <a:cs typeface="Arial" pitchFamily="34" charset="0"/>
              </a:rPr>
              <a:t>if infected, 10 to 20% of child contacts under 1 year are at risk of developing meningeal or disseminated TB</a:t>
            </a:r>
          </a:p>
          <a:p>
            <a:pPr>
              <a:lnSpc>
                <a:spcPct val="110000"/>
              </a:lnSpc>
              <a:spcBef>
                <a:spcPts val="400"/>
              </a:spcBef>
            </a:pPr>
            <a:endParaRPr lang="en-US" sz="2000" dirty="0">
              <a:cs typeface="Arial" pitchFamily="34" charset="0"/>
            </a:endParaRPr>
          </a:p>
          <a:p>
            <a:pPr>
              <a:lnSpc>
                <a:spcPct val="110000"/>
              </a:lnSpc>
              <a:spcBef>
                <a:spcPts val="400"/>
              </a:spcBef>
            </a:pPr>
            <a:r>
              <a:rPr lang="en-US" sz="2000" dirty="0">
                <a:cs typeface="Arial" pitchFamily="34" charset="0"/>
              </a:rPr>
              <a:t>if infected, 30 to 40% </a:t>
            </a:r>
            <a:r>
              <a:rPr lang="en-GB" sz="2000" dirty="0">
                <a:cs typeface="Arial" pitchFamily="34" charset="0"/>
              </a:rPr>
              <a:t>of child contacts under 1 year are at risk of pulmonary or mediastinal lymphatic disease </a:t>
            </a:r>
            <a:endParaRPr lang="en-GB" dirty="0"/>
          </a:p>
        </p:txBody>
      </p:sp>
      <p:pic>
        <p:nvPicPr>
          <p:cNvPr id="6" name="Picture 8" descr="th?id=I4653275626930189&amp;pid=1">
            <a:extLst>
              <a:ext uri="{FF2B5EF4-FFF2-40B4-BE49-F238E27FC236}">
                <a16:creationId xmlns:a16="http://schemas.microsoft.com/office/drawing/2014/main" id="{94F6BE52-6382-4C8C-B9F9-7D1C4AD425D2}"/>
              </a:ext>
            </a:extLst>
          </p:cNvPr>
          <p:cNvPicPr>
            <a:picLocks noChangeAspect="1" noChangeArrowheads="1"/>
          </p:cNvPicPr>
          <p:nvPr/>
        </p:nvPicPr>
        <p:blipFill>
          <a:blip r:embed="rId3" cstate="screen"/>
          <a:srcRect/>
          <a:stretch>
            <a:fillRect/>
          </a:stretch>
        </p:blipFill>
        <p:spPr bwMode="auto">
          <a:xfrm>
            <a:off x="7988306" y="1774826"/>
            <a:ext cx="2857500" cy="1524000"/>
          </a:xfrm>
          <a:prstGeom prst="rect">
            <a:avLst/>
          </a:prstGeom>
          <a:noFill/>
          <a:ln w="9525">
            <a:noFill/>
            <a:miter lim="800000"/>
            <a:headEnd/>
            <a:tailEnd/>
          </a:ln>
        </p:spPr>
      </p:pic>
      <p:sp>
        <p:nvSpPr>
          <p:cNvPr id="7" name="Slide Number Placeholder 3">
            <a:extLst>
              <a:ext uri="{FF2B5EF4-FFF2-40B4-BE49-F238E27FC236}">
                <a16:creationId xmlns:a16="http://schemas.microsoft.com/office/drawing/2014/main" id="{E6712523-6A8B-41DF-8416-A57422CF62C6}"/>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17</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3760567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2C4B0-84B2-4DB5-8C1C-07912BB2D198}"/>
              </a:ext>
            </a:extLst>
          </p:cNvPr>
          <p:cNvSpPr>
            <a:spLocks noGrp="1"/>
          </p:cNvSpPr>
          <p:nvPr>
            <p:ph type="title"/>
          </p:nvPr>
        </p:nvSpPr>
        <p:spPr>
          <a:xfrm>
            <a:off x="463371" y="229576"/>
            <a:ext cx="9577274" cy="972607"/>
          </a:xfrm>
        </p:spPr>
        <p:txBody>
          <a:bodyPr/>
          <a:lstStyle/>
          <a:p>
            <a:r>
              <a:rPr lang="en-GB" dirty="0"/>
              <a:t>NE LTBI Screening Programme</a:t>
            </a:r>
          </a:p>
        </p:txBody>
      </p:sp>
      <p:sp>
        <p:nvSpPr>
          <p:cNvPr id="3" name="Content Placeholder 2">
            <a:extLst>
              <a:ext uri="{FF2B5EF4-FFF2-40B4-BE49-F238E27FC236}">
                <a16:creationId xmlns:a16="http://schemas.microsoft.com/office/drawing/2014/main" id="{75FF843A-0718-45A4-9DF3-547ADC9732CE}"/>
              </a:ext>
            </a:extLst>
          </p:cNvPr>
          <p:cNvSpPr>
            <a:spLocks noGrp="1"/>
          </p:cNvSpPr>
          <p:nvPr>
            <p:ph idx="1"/>
          </p:nvPr>
        </p:nvSpPr>
        <p:spPr>
          <a:xfrm>
            <a:off x="259184" y="1533196"/>
            <a:ext cx="11123857" cy="4379332"/>
          </a:xfrm>
        </p:spPr>
        <p:txBody>
          <a:bodyPr>
            <a:normAutofit fontScale="70000" lnSpcReduction="20000"/>
          </a:bodyPr>
          <a:lstStyle/>
          <a:p>
            <a:pPr marL="0" indent="0">
              <a:buNone/>
            </a:pPr>
            <a:r>
              <a:rPr lang="en-GB" dirty="0"/>
              <a:t>The latent TB Infection (LTBI) programme tests new entrants to the UK based on eligibility criteria.</a:t>
            </a:r>
          </a:p>
          <a:p>
            <a:pPr>
              <a:buFont typeface="Wingdings" panose="05000000000000000000" pitchFamily="2" charset="2"/>
              <a:buChar char="Ø"/>
            </a:pPr>
            <a:endParaRPr lang="en-GB" dirty="0"/>
          </a:p>
          <a:p>
            <a:pPr marL="0" indent="0">
              <a:buNone/>
            </a:pPr>
            <a:r>
              <a:rPr lang="en-GB" dirty="0"/>
              <a:t>These are:</a:t>
            </a:r>
          </a:p>
          <a:p>
            <a:pPr marL="0" indent="0">
              <a:buNone/>
            </a:pPr>
            <a:endParaRPr lang="en-GB" dirty="0"/>
          </a:p>
          <a:p>
            <a:r>
              <a:rPr lang="en-GB" dirty="0"/>
              <a:t>born or spent more than 6 months in a high TB incidence country (≥150/100,000 or Sub Saharan Africa)</a:t>
            </a:r>
          </a:p>
          <a:p>
            <a:endParaRPr lang="en-GB" dirty="0"/>
          </a:p>
          <a:p>
            <a:r>
              <a:rPr lang="en-GB" dirty="0"/>
              <a:t>entered the UK within the last 5 years (including entry via other countries)</a:t>
            </a:r>
          </a:p>
          <a:p>
            <a:endParaRPr lang="en-GB" dirty="0"/>
          </a:p>
          <a:p>
            <a:r>
              <a:rPr lang="en-GB" dirty="0"/>
              <a:t>aged between 16 to 35 years</a:t>
            </a:r>
          </a:p>
          <a:p>
            <a:endParaRPr lang="en-GB" dirty="0"/>
          </a:p>
          <a:p>
            <a:r>
              <a:rPr lang="en-GB" dirty="0"/>
              <a:t>no previous history of TB or LTBI</a:t>
            </a:r>
          </a:p>
          <a:p>
            <a:endParaRPr lang="en-GB" dirty="0"/>
          </a:p>
          <a:p>
            <a:r>
              <a:rPr lang="en-GB" dirty="0"/>
              <a:t>not previously screened for LTBI in the UK</a:t>
            </a:r>
          </a:p>
          <a:p>
            <a:endParaRPr lang="en-GB" dirty="0"/>
          </a:p>
        </p:txBody>
      </p:sp>
      <p:pic>
        <p:nvPicPr>
          <p:cNvPr id="6" name="Picture 5">
            <a:extLst>
              <a:ext uri="{FF2B5EF4-FFF2-40B4-BE49-F238E27FC236}">
                <a16:creationId xmlns:a16="http://schemas.microsoft.com/office/drawing/2014/main" id="{540C6E40-7688-4159-8FBB-909F0EC0E0E4}"/>
              </a:ext>
            </a:extLst>
          </p:cNvPr>
          <p:cNvPicPr>
            <a:picLocks noChangeAspect="1"/>
          </p:cNvPicPr>
          <p:nvPr/>
        </p:nvPicPr>
        <p:blipFill>
          <a:blip r:embed="rId3"/>
          <a:stretch>
            <a:fillRect/>
          </a:stretch>
        </p:blipFill>
        <p:spPr>
          <a:xfrm>
            <a:off x="7217355" y="3892719"/>
            <a:ext cx="4029805" cy="2133785"/>
          </a:xfrm>
          <a:prstGeom prst="rect">
            <a:avLst/>
          </a:prstGeom>
        </p:spPr>
      </p:pic>
      <p:sp>
        <p:nvSpPr>
          <p:cNvPr id="7" name="Slide Number Placeholder 3">
            <a:extLst>
              <a:ext uri="{FF2B5EF4-FFF2-40B4-BE49-F238E27FC236}">
                <a16:creationId xmlns:a16="http://schemas.microsoft.com/office/drawing/2014/main" id="{6EC22A95-3077-472D-A286-AEC76B4F85EF}"/>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18</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46671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BE12-9E13-414C-9C68-2A9E744BD932}"/>
              </a:ext>
            </a:extLst>
          </p:cNvPr>
          <p:cNvSpPr>
            <a:spLocks noGrp="1"/>
          </p:cNvSpPr>
          <p:nvPr>
            <p:ph type="title"/>
          </p:nvPr>
        </p:nvSpPr>
        <p:spPr/>
        <p:txBody>
          <a:bodyPr/>
          <a:lstStyle/>
          <a:p>
            <a:r>
              <a:rPr lang="en-GB" dirty="0"/>
              <a:t>BCG Vaccination</a:t>
            </a:r>
          </a:p>
        </p:txBody>
      </p:sp>
      <p:sp>
        <p:nvSpPr>
          <p:cNvPr id="3" name="Content Placeholder 2">
            <a:extLst>
              <a:ext uri="{FF2B5EF4-FFF2-40B4-BE49-F238E27FC236}">
                <a16:creationId xmlns:a16="http://schemas.microsoft.com/office/drawing/2014/main" id="{A18BF148-4CD1-4027-ACEF-FA8D64ED54E4}"/>
              </a:ext>
            </a:extLst>
          </p:cNvPr>
          <p:cNvSpPr>
            <a:spLocks noGrp="1"/>
          </p:cNvSpPr>
          <p:nvPr>
            <p:ph idx="1"/>
          </p:nvPr>
        </p:nvSpPr>
        <p:spPr>
          <a:xfrm>
            <a:off x="744001" y="1412777"/>
            <a:ext cx="5932008" cy="4739679"/>
          </a:xfrm>
        </p:spPr>
        <p:txBody>
          <a:bodyPr/>
          <a:lstStyle/>
          <a:p>
            <a:endParaRPr lang="en-GB" dirty="0">
              <a:cs typeface="Arial" pitchFamily="34" charset="0"/>
            </a:endParaRPr>
          </a:p>
          <a:p>
            <a:pPr marL="342900" indent="-342900">
              <a:buFont typeface="Arial" panose="020B0604020202020204" pitchFamily="34" charset="0"/>
              <a:buChar char="•"/>
            </a:pPr>
            <a:endParaRPr lang="en-GB" sz="2000" dirty="0">
              <a:cs typeface="Arial" pitchFamily="34" charset="0"/>
            </a:endParaRPr>
          </a:p>
          <a:p>
            <a:pPr marL="342900" indent="-342900">
              <a:buFont typeface="Arial" panose="020B0604020202020204" pitchFamily="34" charset="0"/>
              <a:buChar char="•"/>
            </a:pPr>
            <a:endParaRPr lang="en-GB" sz="2000" dirty="0">
              <a:cs typeface="Arial" pitchFamily="34" charset="0"/>
            </a:endParaRPr>
          </a:p>
          <a:p>
            <a:pPr marL="342900" indent="-342900">
              <a:buFont typeface="Arial" panose="020B0604020202020204" pitchFamily="34" charset="0"/>
              <a:buChar char="•"/>
            </a:pPr>
            <a:endParaRPr lang="en-GB" sz="2000" dirty="0">
              <a:cs typeface="Arial" pitchFamily="34" charset="0"/>
            </a:endParaRPr>
          </a:p>
          <a:p>
            <a:pPr marL="342900" indent="-342900">
              <a:buFont typeface="Arial" panose="020B0604020202020204" pitchFamily="34" charset="0"/>
              <a:buChar char="•"/>
            </a:pPr>
            <a:endParaRPr lang="en-GB" sz="2000" dirty="0">
              <a:cs typeface="Arial" pitchFamily="34" charset="0"/>
            </a:endParaRPr>
          </a:p>
          <a:p>
            <a:pPr marL="0" lvl="0" indent="0">
              <a:buNone/>
            </a:pPr>
            <a:r>
              <a:rPr lang="en-GB" sz="2000" dirty="0"/>
              <a:t>The aim of the BCG Immunisation Programme is to protect those who are at an increased risk from exposure to TB and developing disease.</a:t>
            </a:r>
            <a:endParaRPr lang="en-US" sz="2000" dirty="0"/>
          </a:p>
          <a:p>
            <a:pPr marL="342900" indent="-342900">
              <a:buFont typeface="Arial" panose="020B0604020202020204" pitchFamily="34" charset="0"/>
              <a:buChar char="•"/>
            </a:pPr>
            <a:endParaRPr lang="en-GB" dirty="0">
              <a:cs typeface="Arial" pitchFamily="34" charset="0"/>
            </a:endParaRPr>
          </a:p>
          <a:p>
            <a:endParaRPr lang="en-GB" dirty="0"/>
          </a:p>
        </p:txBody>
      </p:sp>
      <p:pic>
        <p:nvPicPr>
          <p:cNvPr id="7" name="Picture 6" descr="A picture containing person, wall, indoor&#10;&#10;Description automatically generated">
            <a:extLst>
              <a:ext uri="{FF2B5EF4-FFF2-40B4-BE49-F238E27FC236}">
                <a16:creationId xmlns:a16="http://schemas.microsoft.com/office/drawing/2014/main" id="{67E93801-D286-4891-89DE-D479E77A12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04" r="14091" b="2"/>
          <a:stretch/>
        </p:blipFill>
        <p:spPr>
          <a:xfrm>
            <a:off x="6892311" y="909503"/>
            <a:ext cx="2556000" cy="2569237"/>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picture containing person, baby&#10;&#10;Description automatically generated">
            <a:extLst>
              <a:ext uri="{FF2B5EF4-FFF2-40B4-BE49-F238E27FC236}">
                <a16:creationId xmlns:a16="http://schemas.microsoft.com/office/drawing/2014/main" id="{C9830725-97B3-4FB5-ABA4-7DF1836B5E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654" r="901" b="-2"/>
          <a:stretch/>
        </p:blipFill>
        <p:spPr>
          <a:xfrm>
            <a:off x="8282293" y="3496534"/>
            <a:ext cx="3170236" cy="2448000"/>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9" name="Slide Number Placeholder 3">
            <a:extLst>
              <a:ext uri="{FF2B5EF4-FFF2-40B4-BE49-F238E27FC236}">
                <a16:creationId xmlns:a16="http://schemas.microsoft.com/office/drawing/2014/main" id="{36BDE331-7E38-44BC-B427-A192D468B2CE}"/>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19</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3843476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BF7B8-9611-4F5F-83A1-2ADF7546C6E2}"/>
              </a:ext>
            </a:extLst>
          </p:cNvPr>
          <p:cNvSpPr>
            <a:spLocks noGrp="1"/>
          </p:cNvSpPr>
          <p:nvPr>
            <p:ph type="title"/>
          </p:nvPr>
        </p:nvSpPr>
        <p:spPr/>
        <p:txBody>
          <a:bodyPr/>
          <a:lstStyle/>
          <a:p>
            <a:r>
              <a:rPr lang="en-GB" sz="4000" dirty="0"/>
              <a:t>Aims of this session</a:t>
            </a:r>
            <a:endParaRPr lang="en-GB" dirty="0"/>
          </a:p>
        </p:txBody>
      </p:sp>
      <p:sp>
        <p:nvSpPr>
          <p:cNvPr id="3" name="Content Placeholder 2">
            <a:extLst>
              <a:ext uri="{FF2B5EF4-FFF2-40B4-BE49-F238E27FC236}">
                <a16:creationId xmlns:a16="http://schemas.microsoft.com/office/drawing/2014/main" id="{84AF9EAA-2B38-498D-9EC6-4CC3FCAC04D9}"/>
              </a:ext>
            </a:extLst>
          </p:cNvPr>
          <p:cNvSpPr>
            <a:spLocks noGrp="1"/>
          </p:cNvSpPr>
          <p:nvPr>
            <p:ph idx="1"/>
          </p:nvPr>
        </p:nvSpPr>
        <p:spPr/>
        <p:txBody>
          <a:bodyPr/>
          <a:lstStyle/>
          <a:p>
            <a:pPr marL="0" indent="0">
              <a:buNone/>
            </a:pPr>
            <a:r>
              <a:rPr lang="en-GB" sz="2800" dirty="0"/>
              <a:t>By the end of this session, you should have a basic understanding of:</a:t>
            </a:r>
          </a:p>
          <a:p>
            <a:pPr marL="157162" lvl="1" indent="-342900">
              <a:lnSpc>
                <a:spcPct val="135000"/>
              </a:lnSpc>
              <a:buFont typeface="Wingdings" panose="05000000000000000000" pitchFamily="2" charset="2"/>
              <a:buChar char="Ø"/>
            </a:pPr>
            <a:endParaRPr lang="en-GB" sz="2800" dirty="0">
              <a:ea typeface="ヒラギノ角ゴ Pro W3"/>
            </a:endParaRPr>
          </a:p>
          <a:p>
            <a:pPr marL="457200" lvl="1" indent="-457200">
              <a:lnSpc>
                <a:spcPct val="135000"/>
              </a:lnSpc>
            </a:pPr>
            <a:r>
              <a:rPr lang="en-GB" sz="2800" dirty="0">
                <a:ea typeface="ヒラギノ角ゴ Pro W3"/>
              </a:rPr>
              <a:t>history of TB &amp; Epidemiology </a:t>
            </a:r>
          </a:p>
          <a:p>
            <a:pPr marL="457200" lvl="1" indent="-457200">
              <a:lnSpc>
                <a:spcPct val="135000"/>
              </a:lnSpc>
            </a:pPr>
            <a:r>
              <a:rPr lang="en-GB" sz="2800" dirty="0">
                <a:ea typeface="ヒラギノ角ゴ Pro W3"/>
              </a:rPr>
              <a:t>what is TB? </a:t>
            </a:r>
          </a:p>
          <a:p>
            <a:pPr marL="457200" lvl="1" indent="-457200">
              <a:lnSpc>
                <a:spcPct val="135000"/>
              </a:lnSpc>
            </a:pPr>
            <a:r>
              <a:rPr lang="en-GB" sz="2800" dirty="0">
                <a:ea typeface="ヒラギノ角ゴ Pro W3"/>
              </a:rPr>
              <a:t>transmission, diagnosis &amp; treatment</a:t>
            </a:r>
          </a:p>
          <a:p>
            <a:pPr marL="457200" lvl="1" indent="-457200">
              <a:lnSpc>
                <a:spcPct val="135000"/>
              </a:lnSpc>
            </a:pPr>
            <a:r>
              <a:rPr lang="en-GB" sz="2800" dirty="0">
                <a:ea typeface="ヒラギノ角ゴ Pro W3"/>
              </a:rPr>
              <a:t>prevention and control</a:t>
            </a:r>
            <a:endParaRPr lang="en-GB" dirty="0"/>
          </a:p>
          <a:p>
            <a:endParaRPr lang="en-GB" dirty="0"/>
          </a:p>
        </p:txBody>
      </p:sp>
      <p:pic>
        <p:nvPicPr>
          <p:cNvPr id="6" name="Picture 5">
            <a:extLst>
              <a:ext uri="{FF2B5EF4-FFF2-40B4-BE49-F238E27FC236}">
                <a16:creationId xmlns:a16="http://schemas.microsoft.com/office/drawing/2014/main" id="{C0D7F2BD-3ADC-4E23-92D9-211B8A51C6C0}"/>
              </a:ext>
            </a:extLst>
          </p:cNvPr>
          <p:cNvPicPr>
            <a:picLocks noChangeAspect="1"/>
          </p:cNvPicPr>
          <p:nvPr/>
        </p:nvPicPr>
        <p:blipFill>
          <a:blip r:embed="rId3"/>
          <a:stretch>
            <a:fillRect/>
          </a:stretch>
        </p:blipFill>
        <p:spPr>
          <a:xfrm>
            <a:off x="7910434" y="3242278"/>
            <a:ext cx="3230461" cy="2636008"/>
          </a:xfrm>
          <a:prstGeom prst="rect">
            <a:avLst/>
          </a:prstGeom>
        </p:spPr>
      </p:pic>
      <p:sp>
        <p:nvSpPr>
          <p:cNvPr id="7" name="Slide Number Placeholder 3">
            <a:extLst>
              <a:ext uri="{FF2B5EF4-FFF2-40B4-BE49-F238E27FC236}">
                <a16:creationId xmlns:a16="http://schemas.microsoft.com/office/drawing/2014/main" id="{3251CB7E-23FA-4FA8-A72C-491A6F4814BC}"/>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2</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3331250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6D8FB-C8FD-48C4-8A24-479460F24FF7}"/>
              </a:ext>
            </a:extLst>
          </p:cNvPr>
          <p:cNvSpPr>
            <a:spLocks noGrp="1"/>
          </p:cNvSpPr>
          <p:nvPr>
            <p:ph type="title"/>
          </p:nvPr>
        </p:nvSpPr>
        <p:spPr/>
        <p:txBody>
          <a:bodyPr/>
          <a:lstStyle/>
          <a:p>
            <a:r>
              <a:rPr lang="en-GB" dirty="0"/>
              <a:t>References and further reading</a:t>
            </a:r>
          </a:p>
        </p:txBody>
      </p:sp>
      <p:sp>
        <p:nvSpPr>
          <p:cNvPr id="3" name="Content Placeholder 2">
            <a:extLst>
              <a:ext uri="{FF2B5EF4-FFF2-40B4-BE49-F238E27FC236}">
                <a16:creationId xmlns:a16="http://schemas.microsoft.com/office/drawing/2014/main" id="{7035CD76-F3FA-4E06-94EF-2E8386034072}"/>
              </a:ext>
            </a:extLst>
          </p:cNvPr>
          <p:cNvSpPr>
            <a:spLocks noGrp="1"/>
          </p:cNvSpPr>
          <p:nvPr>
            <p:ph idx="1"/>
          </p:nvPr>
        </p:nvSpPr>
        <p:spPr>
          <a:xfrm>
            <a:off x="744000" y="1617376"/>
            <a:ext cx="10704000" cy="4739679"/>
          </a:xfrm>
        </p:spPr>
        <p:txBody>
          <a:bodyPr>
            <a:normAutofit/>
          </a:bodyPr>
          <a:lstStyle/>
          <a:p>
            <a:r>
              <a:rPr lang="en-GB" sz="2800" dirty="0">
                <a:hlinkClick r:id="rId3"/>
              </a:rPr>
              <a:t>Tuberculosis: NICE, January 2016</a:t>
            </a:r>
            <a:endParaRPr lang="en-GB" sz="2800" dirty="0"/>
          </a:p>
          <a:p>
            <a:r>
              <a:rPr lang="en-GB" sz="2800" dirty="0">
                <a:cs typeface="Arial" pitchFamily="34" charset="0"/>
                <a:hlinkClick r:id="rId4"/>
              </a:rPr>
              <a:t>The Truth About TB</a:t>
            </a:r>
            <a:endParaRPr lang="en-GB" sz="2800" dirty="0">
              <a:solidFill>
                <a:schemeClr val="accent1">
                  <a:lumMod val="60000"/>
                  <a:lumOff val="40000"/>
                </a:schemeClr>
              </a:solidFill>
              <a:cs typeface="Arial" pitchFamily="34" charset="0"/>
            </a:endParaRPr>
          </a:p>
          <a:p>
            <a:r>
              <a:rPr lang="en-GB" sz="2800" dirty="0">
                <a:cs typeface="Arial" pitchFamily="34" charset="0"/>
              </a:rPr>
              <a:t>UKHSA website (Tuberculosis) – for </a:t>
            </a:r>
            <a:r>
              <a:rPr lang="en-GB" sz="2800" dirty="0">
                <a:cs typeface="Arial" pitchFamily="34" charset="0"/>
                <a:hlinkClick r:id="rId5"/>
              </a:rPr>
              <a:t>TB annual report</a:t>
            </a:r>
            <a:endParaRPr lang="en-GB" sz="2800" dirty="0">
              <a:solidFill>
                <a:schemeClr val="accent5">
                  <a:lumMod val="50000"/>
                </a:schemeClr>
              </a:solidFill>
            </a:endParaRPr>
          </a:p>
          <a:p>
            <a:pPr>
              <a:defRPr/>
            </a:pPr>
            <a:r>
              <a:rPr lang="en-GB" sz="2800" dirty="0">
                <a:hlinkClick r:id="rId6"/>
              </a:rPr>
              <a:t>The Green Book</a:t>
            </a:r>
            <a:endParaRPr lang="en-GB" sz="2800" dirty="0">
              <a:solidFill>
                <a:schemeClr val="accent1">
                  <a:lumMod val="60000"/>
                  <a:lumOff val="40000"/>
                </a:schemeClr>
              </a:solidFill>
            </a:endParaRPr>
          </a:p>
          <a:p>
            <a:pPr>
              <a:defRPr/>
            </a:pPr>
            <a:r>
              <a:rPr lang="en-GB" sz="2800" dirty="0">
                <a:hlinkClick r:id="rId7"/>
              </a:rPr>
              <a:t>The TB Action Plan 2021 to 2026</a:t>
            </a:r>
            <a:endParaRPr lang="en-GB" sz="2800" dirty="0"/>
          </a:p>
          <a:p>
            <a:pPr>
              <a:defRPr/>
            </a:pPr>
            <a:r>
              <a:rPr lang="en-GB" sz="2800" dirty="0">
                <a:hlinkClick r:id="rId8"/>
              </a:rPr>
              <a:t>National latent TB infection testing and screening programme</a:t>
            </a:r>
            <a:endParaRPr lang="en-GB" sz="2800" dirty="0">
              <a:solidFill>
                <a:schemeClr val="accent1">
                  <a:lumMod val="60000"/>
                  <a:lumOff val="40000"/>
                </a:schemeClr>
              </a:solidFill>
            </a:endParaRPr>
          </a:p>
          <a:p>
            <a:pPr>
              <a:defRPr/>
            </a:pPr>
            <a:r>
              <a:rPr lang="en-GB" sz="2800" dirty="0">
                <a:hlinkClick r:id="rId9"/>
              </a:rPr>
              <a:t>Collaborative TB Strategy for England 2015 to 2020</a:t>
            </a:r>
            <a:endParaRPr lang="en-GB" sz="2800" dirty="0"/>
          </a:p>
          <a:p>
            <a:pPr>
              <a:defRPr/>
            </a:pPr>
            <a:r>
              <a:rPr lang="en-GB" sz="2800" dirty="0">
                <a:hlinkClick r:id="rId10"/>
              </a:rPr>
              <a:t>Tuberculosis contact investigation in low prevalence countries: a European consensus</a:t>
            </a:r>
            <a:endParaRPr lang="en-GB" sz="2800" dirty="0">
              <a:solidFill>
                <a:schemeClr val="accent1">
                  <a:lumMod val="60000"/>
                  <a:lumOff val="40000"/>
                </a:schemeClr>
              </a:solidFill>
            </a:endParaRPr>
          </a:p>
          <a:p>
            <a:pPr marL="285750" indent="-285750">
              <a:buFont typeface="Arial" panose="020B0604020202020204" pitchFamily="34" charset="0"/>
              <a:buChar char="•"/>
              <a:defRPr/>
            </a:pPr>
            <a:endParaRPr lang="en-GB" dirty="0">
              <a:solidFill>
                <a:schemeClr val="accent1">
                  <a:lumMod val="60000"/>
                  <a:lumOff val="40000"/>
                </a:schemeClr>
              </a:solidFill>
            </a:endParaRPr>
          </a:p>
        </p:txBody>
      </p:sp>
      <p:sp>
        <p:nvSpPr>
          <p:cNvPr id="6" name="Slide Number Placeholder 3">
            <a:extLst>
              <a:ext uri="{FF2B5EF4-FFF2-40B4-BE49-F238E27FC236}">
                <a16:creationId xmlns:a16="http://schemas.microsoft.com/office/drawing/2014/main" id="{BCBF2672-9CE8-4FF0-B343-CD324DDFE70E}"/>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20</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06185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00B98-6A49-43AE-BE18-4210DD08B8B3}"/>
              </a:ext>
            </a:extLst>
          </p:cNvPr>
          <p:cNvSpPr>
            <a:spLocks noGrp="1"/>
          </p:cNvSpPr>
          <p:nvPr>
            <p:ph type="title"/>
          </p:nvPr>
        </p:nvSpPr>
        <p:spPr/>
        <p:txBody>
          <a:bodyPr/>
          <a:lstStyle/>
          <a:p>
            <a:r>
              <a:rPr lang="en-GB" dirty="0"/>
              <a:t>History</a:t>
            </a:r>
          </a:p>
        </p:txBody>
      </p:sp>
      <p:sp>
        <p:nvSpPr>
          <p:cNvPr id="3" name="Content Placeholder 2">
            <a:extLst>
              <a:ext uri="{FF2B5EF4-FFF2-40B4-BE49-F238E27FC236}">
                <a16:creationId xmlns:a16="http://schemas.microsoft.com/office/drawing/2014/main" id="{40C50EE0-CD50-4DBB-B357-254F28118C98}"/>
              </a:ext>
            </a:extLst>
          </p:cNvPr>
          <p:cNvSpPr>
            <a:spLocks noGrp="1"/>
          </p:cNvSpPr>
          <p:nvPr>
            <p:ph idx="1"/>
          </p:nvPr>
        </p:nvSpPr>
        <p:spPr/>
        <p:txBody>
          <a:bodyPr>
            <a:normAutofit fontScale="85000" lnSpcReduction="20000"/>
          </a:bodyPr>
          <a:lstStyle/>
          <a:p>
            <a:pPr marL="0" indent="0">
              <a:buNone/>
            </a:pPr>
            <a:r>
              <a:rPr lang="en-GB" dirty="0"/>
              <a:t>2400bc </a:t>
            </a:r>
          </a:p>
          <a:p>
            <a:pPr lvl="1"/>
            <a:r>
              <a:rPr lang="en-GB" sz="2400" dirty="0"/>
              <a:t>Egyptian mummies</a:t>
            </a:r>
          </a:p>
          <a:p>
            <a:pPr>
              <a:buFont typeface="Wingdings" panose="05000000000000000000" pitchFamily="2" charset="2"/>
              <a:buChar char="Ø"/>
            </a:pPr>
            <a:endParaRPr lang="en-GB" dirty="0"/>
          </a:p>
          <a:p>
            <a:pPr marL="0" indent="0">
              <a:buNone/>
            </a:pPr>
            <a:r>
              <a:rPr lang="en-GB" dirty="0"/>
              <a:t>19th Century </a:t>
            </a:r>
          </a:p>
          <a:p>
            <a:pPr lvl="1"/>
            <a:r>
              <a:rPr lang="en-GB" sz="2400" dirty="0"/>
              <a:t>Bacilli discovered</a:t>
            </a:r>
          </a:p>
          <a:p>
            <a:pPr>
              <a:buFont typeface="Wingdings" panose="05000000000000000000" pitchFamily="2" charset="2"/>
              <a:buChar char="Ø"/>
            </a:pPr>
            <a:endParaRPr lang="en-GB" dirty="0"/>
          </a:p>
          <a:p>
            <a:pPr marL="0" indent="0">
              <a:buNone/>
            </a:pPr>
            <a:r>
              <a:rPr lang="en-GB" dirty="0"/>
              <a:t>20th Century </a:t>
            </a:r>
          </a:p>
          <a:p>
            <a:pPr lvl="1"/>
            <a:r>
              <a:rPr lang="en-GB" sz="2400" dirty="0"/>
              <a:t>120000 cases</a:t>
            </a:r>
          </a:p>
          <a:p>
            <a:pPr lvl="1"/>
            <a:r>
              <a:rPr lang="en-GB" sz="2400" dirty="0"/>
              <a:t>‘White Plague’</a:t>
            </a:r>
          </a:p>
          <a:p>
            <a:pPr lvl="1"/>
            <a:r>
              <a:rPr lang="en-GB" sz="2400" dirty="0"/>
              <a:t>traumatic interventions </a:t>
            </a:r>
          </a:p>
          <a:p>
            <a:pPr>
              <a:buFont typeface="Wingdings" panose="05000000000000000000" pitchFamily="2" charset="2"/>
              <a:buChar char="Ø"/>
            </a:pPr>
            <a:endParaRPr lang="en-GB" dirty="0"/>
          </a:p>
          <a:p>
            <a:pPr marL="0" indent="0">
              <a:buNone/>
            </a:pPr>
            <a:r>
              <a:rPr lang="en-GB" dirty="0"/>
              <a:t>1944 </a:t>
            </a:r>
          </a:p>
          <a:p>
            <a:pPr lvl="1"/>
            <a:r>
              <a:rPr lang="en-GB" sz="2400" dirty="0"/>
              <a:t>antibiotic – Streptomycin</a:t>
            </a:r>
          </a:p>
          <a:p>
            <a:pPr lvl="1"/>
            <a:r>
              <a:rPr lang="en-GB" sz="2400" dirty="0"/>
              <a:t>first successfully treated case</a:t>
            </a:r>
          </a:p>
          <a:p>
            <a:endParaRPr lang="en-GB" dirty="0"/>
          </a:p>
        </p:txBody>
      </p:sp>
      <p:pic>
        <p:nvPicPr>
          <p:cNvPr id="7" name="Content Placeholder 5">
            <a:extLst>
              <a:ext uri="{FF2B5EF4-FFF2-40B4-BE49-F238E27FC236}">
                <a16:creationId xmlns:a16="http://schemas.microsoft.com/office/drawing/2014/main" id="{33BB9823-8BE1-4A4C-B7AC-181A73E6BE8E}"/>
              </a:ext>
            </a:extLst>
          </p:cNvPr>
          <p:cNvPicPr>
            <a:picLocks noChangeAspect="1"/>
          </p:cNvPicPr>
          <p:nvPr/>
        </p:nvPicPr>
        <p:blipFill>
          <a:blip r:embed="rId3"/>
          <a:stretch>
            <a:fillRect/>
          </a:stretch>
        </p:blipFill>
        <p:spPr>
          <a:xfrm>
            <a:off x="8234989" y="2386861"/>
            <a:ext cx="3133616" cy="1700931"/>
          </a:xfrm>
          <a:prstGeom prst="rect">
            <a:avLst/>
          </a:prstGeom>
        </p:spPr>
      </p:pic>
      <p:pic>
        <p:nvPicPr>
          <p:cNvPr id="8" name="Picture 7">
            <a:extLst>
              <a:ext uri="{FF2B5EF4-FFF2-40B4-BE49-F238E27FC236}">
                <a16:creationId xmlns:a16="http://schemas.microsoft.com/office/drawing/2014/main" id="{D52CB676-AA54-47D7-8011-C988A1B75D84}"/>
              </a:ext>
            </a:extLst>
          </p:cNvPr>
          <p:cNvPicPr>
            <a:picLocks noChangeAspect="1"/>
          </p:cNvPicPr>
          <p:nvPr/>
        </p:nvPicPr>
        <p:blipFill>
          <a:blip r:embed="rId4"/>
          <a:stretch>
            <a:fillRect/>
          </a:stretch>
        </p:blipFill>
        <p:spPr>
          <a:xfrm>
            <a:off x="6676511" y="4205257"/>
            <a:ext cx="2601900" cy="1727000"/>
          </a:xfrm>
          <a:prstGeom prst="rect">
            <a:avLst/>
          </a:prstGeom>
        </p:spPr>
      </p:pic>
      <p:pic>
        <p:nvPicPr>
          <p:cNvPr id="9" name="Picture 8">
            <a:extLst>
              <a:ext uri="{FF2B5EF4-FFF2-40B4-BE49-F238E27FC236}">
                <a16:creationId xmlns:a16="http://schemas.microsoft.com/office/drawing/2014/main" id="{BB64101A-262E-4586-857D-E576C94A3A59}"/>
              </a:ext>
            </a:extLst>
          </p:cNvPr>
          <p:cNvPicPr>
            <a:picLocks noChangeAspect="1"/>
          </p:cNvPicPr>
          <p:nvPr/>
        </p:nvPicPr>
        <p:blipFill>
          <a:blip r:embed="rId5"/>
          <a:stretch>
            <a:fillRect/>
          </a:stretch>
        </p:blipFill>
        <p:spPr>
          <a:xfrm>
            <a:off x="8541231" y="4604629"/>
            <a:ext cx="2188463" cy="1639000"/>
          </a:xfrm>
          <a:prstGeom prst="rect">
            <a:avLst/>
          </a:prstGeom>
        </p:spPr>
      </p:pic>
      <p:pic>
        <p:nvPicPr>
          <p:cNvPr id="10" name="Picture 9">
            <a:extLst>
              <a:ext uri="{FF2B5EF4-FFF2-40B4-BE49-F238E27FC236}">
                <a16:creationId xmlns:a16="http://schemas.microsoft.com/office/drawing/2014/main" id="{C03E2302-D15A-43D1-8201-2479DBA100D1}"/>
              </a:ext>
            </a:extLst>
          </p:cNvPr>
          <p:cNvPicPr>
            <a:picLocks noChangeAspect="1"/>
          </p:cNvPicPr>
          <p:nvPr/>
        </p:nvPicPr>
        <p:blipFill>
          <a:blip r:embed="rId6"/>
          <a:stretch>
            <a:fillRect/>
          </a:stretch>
        </p:blipFill>
        <p:spPr>
          <a:xfrm>
            <a:off x="5758133" y="1405320"/>
            <a:ext cx="3158002" cy="1963082"/>
          </a:xfrm>
          <a:prstGeom prst="rect">
            <a:avLst/>
          </a:prstGeom>
        </p:spPr>
      </p:pic>
      <p:sp>
        <p:nvSpPr>
          <p:cNvPr id="11" name="Slide Number Placeholder 3">
            <a:extLst>
              <a:ext uri="{FF2B5EF4-FFF2-40B4-BE49-F238E27FC236}">
                <a16:creationId xmlns:a16="http://schemas.microsoft.com/office/drawing/2014/main" id="{65AEE0D0-4041-4AD0-A704-A9AF608E2ABC}"/>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3</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50082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364" y="261066"/>
            <a:ext cx="8028000" cy="809680"/>
          </a:xfrm>
        </p:spPr>
        <p:txBody>
          <a:bodyPr>
            <a:noAutofit/>
          </a:bodyPr>
          <a:lstStyle/>
          <a:p>
            <a:pPr algn="ctr"/>
            <a:r>
              <a:rPr lang="en-GB" sz="2800" dirty="0"/>
              <a:t>TB incidence and mortality rates in England and Wales, 1913 to 2018</a:t>
            </a:r>
            <a:br>
              <a:rPr lang="en-GB" sz="2800" dirty="0"/>
            </a:br>
            <a:endParaRPr lang="en-GB" sz="2800" dirty="0"/>
          </a:p>
        </p:txBody>
      </p:sp>
      <p:sp>
        <p:nvSpPr>
          <p:cNvPr id="28" name="TextBox 27"/>
          <p:cNvSpPr txBox="1"/>
          <p:nvPr/>
        </p:nvSpPr>
        <p:spPr>
          <a:xfrm>
            <a:off x="6702872" y="6402814"/>
            <a:ext cx="3949807" cy="338554"/>
          </a:xfrm>
          <a:prstGeom prst="rect">
            <a:avLst/>
          </a:prstGeom>
          <a:noFill/>
        </p:spPr>
        <p:txBody>
          <a:bodyPr wrap="square" rtlCol="0">
            <a:spAutoFit/>
          </a:bodyPr>
          <a:lstStyle/>
          <a:p>
            <a:pPr fontAlgn="base">
              <a:spcBef>
                <a:spcPct val="0"/>
              </a:spcBef>
              <a:spcAft>
                <a:spcPct val="0"/>
              </a:spcAft>
            </a:pPr>
            <a:r>
              <a:rPr lang="en-GB" sz="800" dirty="0">
                <a:solidFill>
                  <a:prstClr val="white"/>
                </a:solidFill>
                <a:latin typeface="Arial" pitchFamily="84" charset="0"/>
                <a:ea typeface="ヒラギノ角ゴ Pro W3" pitchFamily="84" charset="-128"/>
              </a:rPr>
              <a:t>Source: Enhanced Tuberculosis Surveillance System (ETS), Office for National Statistics (ONS)</a:t>
            </a:r>
          </a:p>
        </p:txBody>
      </p:sp>
      <p:graphicFrame>
        <p:nvGraphicFramePr>
          <p:cNvPr id="9" name="Chart 8">
            <a:extLst>
              <a:ext uri="{FF2B5EF4-FFF2-40B4-BE49-F238E27FC236}">
                <a16:creationId xmlns:a16="http://schemas.microsoft.com/office/drawing/2014/main" id="{00000000-0008-0000-0000-00001C040000}"/>
              </a:ext>
            </a:extLst>
          </p:cNvPr>
          <p:cNvGraphicFramePr>
            <a:graphicFrameLocks/>
          </p:cNvGraphicFramePr>
          <p:nvPr>
            <p:extLst>
              <p:ext uri="{D42A27DB-BD31-4B8C-83A1-F6EECF244321}">
                <p14:modId xmlns:p14="http://schemas.microsoft.com/office/powerpoint/2010/main" val="836382370"/>
              </p:ext>
            </p:extLst>
          </p:nvPr>
        </p:nvGraphicFramePr>
        <p:xfrm>
          <a:off x="1793174" y="1368423"/>
          <a:ext cx="8191258" cy="5034391"/>
        </p:xfrm>
        <a:graphic>
          <a:graphicData uri="http://schemas.openxmlformats.org/drawingml/2006/chart">
            <c:chart xmlns:c="http://schemas.openxmlformats.org/drawingml/2006/chart" xmlns:r="http://schemas.openxmlformats.org/officeDocument/2006/relationships" r:id="rId3"/>
          </a:graphicData>
        </a:graphic>
      </p:graphicFrame>
      <p:sp>
        <p:nvSpPr>
          <p:cNvPr id="6" name="Explosion: 8 Points 5"/>
          <p:cNvSpPr/>
          <p:nvPr/>
        </p:nvSpPr>
        <p:spPr>
          <a:xfrm>
            <a:off x="6456040" y="2564904"/>
            <a:ext cx="2592288" cy="1734010"/>
          </a:xfrm>
          <a:prstGeom prst="irregularSeal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GB" sz="1050" b="1" dirty="0">
                <a:solidFill>
                  <a:prstClr val="black"/>
                </a:solidFill>
                <a:latin typeface="Arial"/>
              </a:rPr>
              <a:t>Improvement in living standards</a:t>
            </a:r>
          </a:p>
        </p:txBody>
      </p:sp>
      <p:sp>
        <p:nvSpPr>
          <p:cNvPr id="8" name="Arrow: Down 7"/>
          <p:cNvSpPr/>
          <p:nvPr/>
        </p:nvSpPr>
        <p:spPr>
          <a:xfrm>
            <a:off x="3215680" y="2178102"/>
            <a:ext cx="72008" cy="38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prstClr val="white"/>
              </a:solidFill>
              <a:latin typeface="Arial"/>
            </a:endParaRPr>
          </a:p>
        </p:txBody>
      </p:sp>
      <p:sp>
        <p:nvSpPr>
          <p:cNvPr id="10" name="TextBox 9"/>
          <p:cNvSpPr txBox="1"/>
          <p:nvPr/>
        </p:nvSpPr>
        <p:spPr>
          <a:xfrm>
            <a:off x="3215680" y="1916492"/>
            <a:ext cx="1224136" cy="261610"/>
          </a:xfrm>
          <a:prstGeom prst="rect">
            <a:avLst/>
          </a:prstGeom>
          <a:noFill/>
        </p:spPr>
        <p:txBody>
          <a:bodyPr wrap="square" rtlCol="0">
            <a:spAutoFit/>
          </a:bodyPr>
          <a:lstStyle/>
          <a:p>
            <a:pPr fontAlgn="base">
              <a:spcBef>
                <a:spcPct val="0"/>
              </a:spcBef>
              <a:spcAft>
                <a:spcPct val="0"/>
              </a:spcAft>
            </a:pPr>
            <a:r>
              <a:rPr lang="en-GB" sz="1100" dirty="0">
                <a:solidFill>
                  <a:prstClr val="black"/>
                </a:solidFill>
                <a:latin typeface="Arial" pitchFamily="84" charset="0"/>
                <a:ea typeface="ヒラギノ角ゴ Pro W3" pitchFamily="84" charset="-128"/>
              </a:rPr>
              <a:t>WWI</a:t>
            </a:r>
          </a:p>
        </p:txBody>
      </p:sp>
      <p:sp>
        <p:nvSpPr>
          <p:cNvPr id="12" name="Arrow: Down 11"/>
          <p:cNvSpPr/>
          <p:nvPr/>
        </p:nvSpPr>
        <p:spPr>
          <a:xfrm flipH="1">
            <a:off x="4616127" y="3552459"/>
            <a:ext cx="112482" cy="38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prstClr val="white"/>
              </a:solidFill>
              <a:latin typeface="Arial"/>
            </a:endParaRPr>
          </a:p>
        </p:txBody>
      </p:sp>
      <p:sp>
        <p:nvSpPr>
          <p:cNvPr id="13" name="TextBox 12"/>
          <p:cNvSpPr txBox="1"/>
          <p:nvPr/>
        </p:nvSpPr>
        <p:spPr>
          <a:xfrm>
            <a:off x="4295800" y="3244612"/>
            <a:ext cx="1224136" cy="261610"/>
          </a:xfrm>
          <a:prstGeom prst="rect">
            <a:avLst/>
          </a:prstGeom>
          <a:noFill/>
        </p:spPr>
        <p:txBody>
          <a:bodyPr wrap="square" rtlCol="0">
            <a:spAutoFit/>
          </a:bodyPr>
          <a:lstStyle/>
          <a:p>
            <a:pPr fontAlgn="base">
              <a:spcBef>
                <a:spcPct val="0"/>
              </a:spcBef>
              <a:spcAft>
                <a:spcPct val="0"/>
              </a:spcAft>
            </a:pPr>
            <a:r>
              <a:rPr lang="en-GB" sz="1100" dirty="0">
                <a:solidFill>
                  <a:prstClr val="black"/>
                </a:solidFill>
                <a:latin typeface="Arial" pitchFamily="84" charset="0"/>
                <a:ea typeface="ヒラギノ角ゴ Pro W3" pitchFamily="84" charset="-128"/>
              </a:rPr>
              <a:t>WWII</a:t>
            </a:r>
          </a:p>
        </p:txBody>
      </p:sp>
      <p:sp>
        <p:nvSpPr>
          <p:cNvPr id="14" name="Arrow: Down 13"/>
          <p:cNvSpPr/>
          <p:nvPr/>
        </p:nvSpPr>
        <p:spPr>
          <a:xfrm flipH="1">
            <a:off x="5150018" y="3731178"/>
            <a:ext cx="112482" cy="38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prstClr val="white"/>
              </a:solidFill>
              <a:latin typeface="Arial"/>
            </a:endParaRPr>
          </a:p>
        </p:txBody>
      </p:sp>
      <p:sp>
        <p:nvSpPr>
          <p:cNvPr id="15" name="TextBox 14"/>
          <p:cNvSpPr txBox="1"/>
          <p:nvPr/>
        </p:nvSpPr>
        <p:spPr>
          <a:xfrm>
            <a:off x="4886047" y="3446158"/>
            <a:ext cx="1224136" cy="261610"/>
          </a:xfrm>
          <a:prstGeom prst="rect">
            <a:avLst/>
          </a:prstGeom>
          <a:noFill/>
        </p:spPr>
        <p:txBody>
          <a:bodyPr wrap="square" rtlCol="0">
            <a:spAutoFit/>
          </a:bodyPr>
          <a:lstStyle/>
          <a:p>
            <a:pPr fontAlgn="base">
              <a:spcBef>
                <a:spcPct val="0"/>
              </a:spcBef>
              <a:spcAft>
                <a:spcPct val="0"/>
              </a:spcAft>
            </a:pPr>
            <a:r>
              <a:rPr lang="en-GB" sz="1100" dirty="0">
                <a:solidFill>
                  <a:prstClr val="black"/>
                </a:solidFill>
                <a:latin typeface="Arial" pitchFamily="84" charset="0"/>
                <a:ea typeface="ヒラギノ角ゴ Pro W3" pitchFamily="84" charset="-128"/>
              </a:rPr>
              <a:t>Chemotherapy</a:t>
            </a:r>
          </a:p>
        </p:txBody>
      </p:sp>
      <p:sp>
        <p:nvSpPr>
          <p:cNvPr id="16" name="Arrow: Down 15"/>
          <p:cNvSpPr/>
          <p:nvPr/>
        </p:nvSpPr>
        <p:spPr>
          <a:xfrm flipH="1">
            <a:off x="5424613" y="3909314"/>
            <a:ext cx="73502" cy="38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prstClr val="white"/>
              </a:solidFill>
              <a:latin typeface="Arial"/>
            </a:endParaRPr>
          </a:p>
        </p:txBody>
      </p:sp>
      <p:sp>
        <p:nvSpPr>
          <p:cNvPr id="18" name="TextBox 17"/>
          <p:cNvSpPr txBox="1"/>
          <p:nvPr/>
        </p:nvSpPr>
        <p:spPr>
          <a:xfrm>
            <a:off x="5318856" y="3707768"/>
            <a:ext cx="1224136" cy="261610"/>
          </a:xfrm>
          <a:prstGeom prst="rect">
            <a:avLst/>
          </a:prstGeom>
          <a:noFill/>
        </p:spPr>
        <p:txBody>
          <a:bodyPr wrap="square" rtlCol="0">
            <a:spAutoFit/>
          </a:bodyPr>
          <a:lstStyle/>
          <a:p>
            <a:pPr fontAlgn="base">
              <a:spcBef>
                <a:spcPct val="0"/>
              </a:spcBef>
              <a:spcAft>
                <a:spcPct val="0"/>
              </a:spcAft>
            </a:pPr>
            <a:r>
              <a:rPr lang="en-GB" sz="1100" dirty="0">
                <a:solidFill>
                  <a:prstClr val="black"/>
                </a:solidFill>
                <a:latin typeface="Arial" pitchFamily="84" charset="0"/>
                <a:ea typeface="ヒラギノ角ゴ Pro W3" pitchFamily="84" charset="-128"/>
              </a:rPr>
              <a:t>BCG</a:t>
            </a:r>
          </a:p>
        </p:txBody>
      </p:sp>
      <p:sp>
        <p:nvSpPr>
          <p:cNvPr id="19" name="Arrow: Down 18"/>
          <p:cNvSpPr/>
          <p:nvPr/>
        </p:nvSpPr>
        <p:spPr>
          <a:xfrm flipH="1">
            <a:off x="5623477" y="4224440"/>
            <a:ext cx="73502" cy="38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prstClr val="white"/>
              </a:solidFill>
              <a:latin typeface="Arial"/>
            </a:endParaRPr>
          </a:p>
        </p:txBody>
      </p:sp>
      <p:sp>
        <p:nvSpPr>
          <p:cNvPr id="20" name="TextBox 19"/>
          <p:cNvSpPr txBox="1"/>
          <p:nvPr/>
        </p:nvSpPr>
        <p:spPr>
          <a:xfrm>
            <a:off x="5555940" y="4007272"/>
            <a:ext cx="1224136" cy="261610"/>
          </a:xfrm>
          <a:prstGeom prst="rect">
            <a:avLst/>
          </a:prstGeom>
          <a:noFill/>
        </p:spPr>
        <p:txBody>
          <a:bodyPr wrap="square" rtlCol="0">
            <a:spAutoFit/>
          </a:bodyPr>
          <a:lstStyle/>
          <a:p>
            <a:pPr fontAlgn="base">
              <a:spcBef>
                <a:spcPct val="0"/>
              </a:spcBef>
              <a:spcAft>
                <a:spcPct val="0"/>
              </a:spcAft>
            </a:pPr>
            <a:r>
              <a:rPr lang="en-GB" sz="1100" dirty="0">
                <a:solidFill>
                  <a:prstClr val="black"/>
                </a:solidFill>
                <a:latin typeface="Arial" pitchFamily="84" charset="0"/>
                <a:ea typeface="ヒラギノ角ゴ Pro W3" pitchFamily="84" charset="-128"/>
              </a:rPr>
              <a:t>Pasteurisation</a:t>
            </a:r>
          </a:p>
        </p:txBody>
      </p:sp>
      <p:sp>
        <p:nvSpPr>
          <p:cNvPr id="21" name="Arrow: Down 20"/>
          <p:cNvSpPr/>
          <p:nvPr/>
        </p:nvSpPr>
        <p:spPr>
          <a:xfrm flipH="1">
            <a:off x="6629369" y="4721792"/>
            <a:ext cx="73502" cy="3868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2400">
              <a:solidFill>
                <a:prstClr val="white"/>
              </a:solidFill>
              <a:latin typeface="Arial"/>
            </a:endParaRPr>
          </a:p>
        </p:txBody>
      </p:sp>
      <p:sp>
        <p:nvSpPr>
          <p:cNvPr id="22" name="TextBox 21"/>
          <p:cNvSpPr txBox="1"/>
          <p:nvPr/>
        </p:nvSpPr>
        <p:spPr>
          <a:xfrm>
            <a:off x="6528048" y="4474355"/>
            <a:ext cx="1872208" cy="261610"/>
          </a:xfrm>
          <a:prstGeom prst="rect">
            <a:avLst/>
          </a:prstGeom>
          <a:noFill/>
        </p:spPr>
        <p:txBody>
          <a:bodyPr wrap="square" rtlCol="0">
            <a:spAutoFit/>
          </a:bodyPr>
          <a:lstStyle/>
          <a:p>
            <a:pPr fontAlgn="base">
              <a:spcBef>
                <a:spcPct val="0"/>
              </a:spcBef>
              <a:spcAft>
                <a:spcPct val="0"/>
              </a:spcAft>
            </a:pPr>
            <a:r>
              <a:rPr lang="en-GB" sz="1100" dirty="0">
                <a:solidFill>
                  <a:prstClr val="black"/>
                </a:solidFill>
                <a:latin typeface="Arial" pitchFamily="84" charset="0"/>
                <a:ea typeface="ヒラギノ角ゴ Pro W3" pitchFamily="84" charset="-128"/>
              </a:rPr>
              <a:t>Short course therapy</a:t>
            </a:r>
          </a:p>
        </p:txBody>
      </p:sp>
      <p:sp>
        <p:nvSpPr>
          <p:cNvPr id="23" name="Slide Number Placeholder 3">
            <a:extLst>
              <a:ext uri="{FF2B5EF4-FFF2-40B4-BE49-F238E27FC236}">
                <a16:creationId xmlns:a16="http://schemas.microsoft.com/office/drawing/2014/main" id="{6135A184-3232-4379-A0DB-82C0BAC33980}"/>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4</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646776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852B4-C576-4232-ABC3-6DB6C3689D9A}"/>
              </a:ext>
            </a:extLst>
          </p:cNvPr>
          <p:cNvSpPr>
            <a:spLocks noGrp="1"/>
          </p:cNvSpPr>
          <p:nvPr>
            <p:ph type="title"/>
          </p:nvPr>
        </p:nvSpPr>
        <p:spPr/>
        <p:txBody>
          <a:bodyPr/>
          <a:lstStyle/>
          <a:p>
            <a:r>
              <a:rPr lang="en-GB" dirty="0"/>
              <a:t>Worldwide picture </a:t>
            </a:r>
          </a:p>
        </p:txBody>
      </p:sp>
      <p:sp>
        <p:nvSpPr>
          <p:cNvPr id="3" name="Content Placeholder 2">
            <a:extLst>
              <a:ext uri="{FF2B5EF4-FFF2-40B4-BE49-F238E27FC236}">
                <a16:creationId xmlns:a16="http://schemas.microsoft.com/office/drawing/2014/main" id="{7B992B6C-DA3B-4FE4-A05B-8F3F58F96D39}"/>
              </a:ext>
            </a:extLst>
          </p:cNvPr>
          <p:cNvSpPr>
            <a:spLocks noGrp="1"/>
          </p:cNvSpPr>
          <p:nvPr>
            <p:ph idx="1"/>
          </p:nvPr>
        </p:nvSpPr>
        <p:spPr>
          <a:xfrm>
            <a:off x="280074" y="1930273"/>
            <a:ext cx="11123857" cy="4399505"/>
          </a:xfrm>
        </p:spPr>
        <p:txBody>
          <a:bodyPr>
            <a:normAutofit fontScale="85000" lnSpcReduction="20000"/>
          </a:bodyPr>
          <a:lstStyle/>
          <a:p>
            <a:pPr marL="0" indent="0">
              <a:buNone/>
            </a:pPr>
            <a:r>
              <a:rPr lang="en-GB" sz="2000" b="1" dirty="0"/>
              <a:t>TB is curable and preventable but:</a:t>
            </a:r>
          </a:p>
          <a:p>
            <a:pPr marL="285750" indent="-285750">
              <a:buFont typeface="Arial" panose="020B0604020202020204" pitchFamily="34" charset="0"/>
              <a:buChar char="•"/>
            </a:pPr>
            <a:endParaRPr lang="en-GB" dirty="0"/>
          </a:p>
          <a:p>
            <a:r>
              <a:rPr lang="en-GB" dirty="0"/>
              <a:t>in 2019, an estimated 10 million people fell ill with tuberculosis (TB) worldwide – 5.6 million men, 3.2 million women and 1.2 million children</a:t>
            </a:r>
          </a:p>
          <a:p>
            <a:r>
              <a:rPr lang="en-GB" dirty="0"/>
              <a:t>a total of 1.4 million people died from TB in 2019 (including 208 000 people with HIV – worldwide, TB is one of the top 10 causes of death and the leading cause from a single infectious agent (above HIV/AIDS)</a:t>
            </a:r>
          </a:p>
          <a:p>
            <a:r>
              <a:rPr lang="en-GB" dirty="0"/>
              <a:t>30 high TB burden countries accounted for 87% of new TB cases; 8 countries account for two thirds of the total, with India leading the count</a:t>
            </a:r>
          </a:p>
          <a:p>
            <a:r>
              <a:rPr lang="en-GB" dirty="0"/>
              <a:t>multidrug-resistant TB (MDR-TB) remains a public health crisis and a health security threat. In 2018, there were estimated half a million new cases with resistance to rifampicin of which 78% had MDR-TB</a:t>
            </a:r>
          </a:p>
          <a:p>
            <a:r>
              <a:rPr lang="en-GB" dirty="0"/>
              <a:t>TB treatment saved about 58 million lives globally between 2000 and 2018 with a treatment success rate of 85% in 2017</a:t>
            </a:r>
          </a:p>
          <a:p>
            <a:r>
              <a:rPr lang="en-GB" b="1" dirty="0"/>
              <a:t>global commitment to end the TB epidemic by 2035, with targets of reducing TB deaths by 90% and TB incidence by 80%</a:t>
            </a:r>
          </a:p>
          <a:p>
            <a:endParaRPr lang="en-GB" dirty="0"/>
          </a:p>
        </p:txBody>
      </p:sp>
      <p:pic>
        <p:nvPicPr>
          <p:cNvPr id="6" name="Picture 5">
            <a:extLst>
              <a:ext uri="{FF2B5EF4-FFF2-40B4-BE49-F238E27FC236}">
                <a16:creationId xmlns:a16="http://schemas.microsoft.com/office/drawing/2014/main" id="{3CF3ED6E-8DC8-4C77-B0BE-DB1819F7C51B}"/>
              </a:ext>
            </a:extLst>
          </p:cNvPr>
          <p:cNvPicPr>
            <a:picLocks noChangeAspect="1"/>
          </p:cNvPicPr>
          <p:nvPr/>
        </p:nvPicPr>
        <p:blipFill>
          <a:blip r:embed="rId3"/>
          <a:stretch>
            <a:fillRect/>
          </a:stretch>
        </p:blipFill>
        <p:spPr>
          <a:xfrm>
            <a:off x="7624643" y="1009848"/>
            <a:ext cx="4077984" cy="1391785"/>
          </a:xfrm>
          <a:prstGeom prst="rect">
            <a:avLst/>
          </a:prstGeom>
        </p:spPr>
      </p:pic>
      <p:sp>
        <p:nvSpPr>
          <p:cNvPr id="7" name="Slide Number Placeholder 3">
            <a:extLst>
              <a:ext uri="{FF2B5EF4-FFF2-40B4-BE49-F238E27FC236}">
                <a16:creationId xmlns:a16="http://schemas.microsoft.com/office/drawing/2014/main" id="{261DCBD7-CB5F-43EE-8EBC-40301B06CDB9}"/>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5</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258561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B1251-A654-4538-B53B-F77FDE8C4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 y="0"/>
            <a:ext cx="12188828" cy="6858000"/>
          </a:xfrm>
          <a:prstGeom prst="rect">
            <a:avLst/>
          </a:prstGeom>
        </p:spPr>
      </p:pic>
    </p:spTree>
    <p:extLst>
      <p:ext uri="{BB962C8B-B14F-4D97-AF65-F5344CB8AC3E}">
        <p14:creationId xmlns:p14="http://schemas.microsoft.com/office/powerpoint/2010/main" val="117842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2235-CBE1-4817-9839-271AEA5DB96E}"/>
              </a:ext>
            </a:extLst>
          </p:cNvPr>
          <p:cNvSpPr>
            <a:spLocks noGrp="1"/>
          </p:cNvSpPr>
          <p:nvPr>
            <p:ph type="title"/>
          </p:nvPr>
        </p:nvSpPr>
        <p:spPr>
          <a:xfrm>
            <a:off x="335638" y="213503"/>
            <a:ext cx="10515600" cy="972607"/>
          </a:xfrm>
        </p:spPr>
        <p:txBody>
          <a:bodyPr/>
          <a:lstStyle/>
          <a:p>
            <a:r>
              <a:rPr lang="en-GB" altLang="x-none" dirty="0">
                <a:ea typeface="ＭＳ Ｐゴシック" charset="-128"/>
              </a:rPr>
              <a:t>What is tuberculosis (TB)?</a:t>
            </a:r>
            <a:endParaRPr lang="en-GB" dirty="0"/>
          </a:p>
        </p:txBody>
      </p:sp>
      <p:sp>
        <p:nvSpPr>
          <p:cNvPr id="3" name="Content Placeholder 2">
            <a:extLst>
              <a:ext uri="{FF2B5EF4-FFF2-40B4-BE49-F238E27FC236}">
                <a16:creationId xmlns:a16="http://schemas.microsoft.com/office/drawing/2014/main" id="{768E1E8B-8A4E-41A4-BC32-11C46A54FC8A}"/>
              </a:ext>
            </a:extLst>
          </p:cNvPr>
          <p:cNvSpPr>
            <a:spLocks noGrp="1"/>
          </p:cNvSpPr>
          <p:nvPr>
            <p:ph idx="1"/>
          </p:nvPr>
        </p:nvSpPr>
        <p:spPr>
          <a:xfrm>
            <a:off x="335638" y="1541035"/>
            <a:ext cx="7892000" cy="4739679"/>
          </a:xfrm>
        </p:spPr>
        <p:txBody>
          <a:bodyPr>
            <a:normAutofit fontScale="92500" lnSpcReduction="10000"/>
          </a:bodyPr>
          <a:lstStyle/>
          <a:p>
            <a:r>
              <a:rPr lang="en-GB" altLang="x-none" sz="2000" dirty="0">
                <a:ea typeface="ＭＳ Ｐゴシック" charset="-128"/>
              </a:rPr>
              <a:t>TB is a bacillus, meaning rod shaped bacteria: it is from the genus mycobacteria</a:t>
            </a:r>
          </a:p>
          <a:p>
            <a:endParaRPr lang="en-GB" altLang="x-none" sz="2000" dirty="0">
              <a:ea typeface="ＭＳ Ｐゴシック" charset="-128"/>
            </a:endParaRPr>
          </a:p>
          <a:p>
            <a:r>
              <a:rPr lang="en-GB" altLang="ja-JP" sz="2000" dirty="0">
                <a:ea typeface="ＭＳ Ｐゴシック" charset="-128"/>
              </a:rPr>
              <a:t>it usually affects the lungs but can present in any part of the body</a:t>
            </a:r>
          </a:p>
          <a:p>
            <a:endParaRPr lang="en-GB" altLang="ja-JP" sz="2000" dirty="0">
              <a:ea typeface="ＭＳ Ｐゴシック" charset="-128"/>
            </a:endParaRPr>
          </a:p>
          <a:p>
            <a:r>
              <a:rPr lang="en-GB" altLang="ja-JP" sz="2000" dirty="0">
                <a:ea typeface="ＭＳ Ｐゴシック" charset="-128"/>
              </a:rPr>
              <a:t>only TB of the lungs or throat are infectious</a:t>
            </a:r>
          </a:p>
          <a:p>
            <a:endParaRPr lang="en-GB" altLang="ja-JP" sz="2000" dirty="0">
              <a:ea typeface="ＭＳ Ｐゴシック" charset="-128"/>
            </a:endParaRPr>
          </a:p>
          <a:p>
            <a:r>
              <a:rPr lang="en-GB" altLang="ja-JP" sz="2000" dirty="0">
                <a:ea typeface="ＭＳ Ｐゴシック" charset="-128"/>
              </a:rPr>
              <a:t>TB is spread through the air from one person to another by inhalation of droplets</a:t>
            </a:r>
          </a:p>
          <a:p>
            <a:endParaRPr lang="en-GB" altLang="ja-JP" sz="2000" dirty="0">
              <a:ea typeface="ＭＳ Ｐゴシック" charset="-128"/>
            </a:endParaRPr>
          </a:p>
          <a:p>
            <a:r>
              <a:rPr lang="en-GB" altLang="ja-JP" sz="2000" dirty="0">
                <a:ea typeface="ＭＳ Ｐゴシック" charset="-128"/>
              </a:rPr>
              <a:t>it usually requires prolonged close contact but people with weakened immune systems are at more at risk of catching TB</a:t>
            </a:r>
          </a:p>
          <a:p>
            <a:endParaRPr lang="en-GB" altLang="ja-JP" sz="2000" dirty="0">
              <a:ea typeface="ＭＳ Ｐゴシック" charset="-128"/>
            </a:endParaRPr>
          </a:p>
          <a:p>
            <a:r>
              <a:rPr lang="en-GB" altLang="ja-JP" sz="2000" dirty="0">
                <a:ea typeface="ＭＳ Ｐゴシック" charset="-128"/>
              </a:rPr>
              <a:t>not everyone infected with TB bacteria becomes sick</a:t>
            </a:r>
          </a:p>
          <a:p>
            <a:pPr marL="285750" indent="-285750">
              <a:buFont typeface="Arial" panose="020B0604020202020204" pitchFamily="34" charset="0"/>
              <a:buChar char="•"/>
            </a:pPr>
            <a:endParaRPr lang="en-GB" altLang="ja-JP" sz="2000" dirty="0">
              <a:ea typeface="ＭＳ Ｐゴシック" charset="-128"/>
            </a:endParaRPr>
          </a:p>
          <a:p>
            <a:endParaRPr lang="en-GB" dirty="0"/>
          </a:p>
        </p:txBody>
      </p:sp>
      <p:pic>
        <p:nvPicPr>
          <p:cNvPr id="6" name="Content Placeholder 5">
            <a:extLst>
              <a:ext uri="{FF2B5EF4-FFF2-40B4-BE49-F238E27FC236}">
                <a16:creationId xmlns:a16="http://schemas.microsoft.com/office/drawing/2014/main" id="{4A738F2E-47EF-41DF-869D-E668A2C6A399}"/>
              </a:ext>
            </a:extLst>
          </p:cNvPr>
          <p:cNvPicPr>
            <a:picLocks noChangeAspect="1"/>
          </p:cNvPicPr>
          <p:nvPr/>
        </p:nvPicPr>
        <p:blipFill>
          <a:blip r:embed="rId3"/>
          <a:stretch>
            <a:fillRect/>
          </a:stretch>
        </p:blipFill>
        <p:spPr bwMode="auto">
          <a:xfrm>
            <a:off x="8785317" y="1640428"/>
            <a:ext cx="1421531" cy="1406335"/>
          </a:xfrm>
          <a:prstGeom prst="rect">
            <a:avLst/>
          </a:prstGeom>
          <a:noFill/>
          <a:ln w="9525">
            <a:noFill/>
            <a:miter lim="800000"/>
            <a:headEnd/>
            <a:tailEnd/>
          </a:ln>
        </p:spPr>
      </p:pic>
      <p:pic>
        <p:nvPicPr>
          <p:cNvPr id="7" name="Picture 6">
            <a:extLst>
              <a:ext uri="{FF2B5EF4-FFF2-40B4-BE49-F238E27FC236}">
                <a16:creationId xmlns:a16="http://schemas.microsoft.com/office/drawing/2014/main" id="{9274F633-8A11-426A-8E86-71C83AD7EC15}"/>
              </a:ext>
            </a:extLst>
          </p:cNvPr>
          <p:cNvPicPr>
            <a:picLocks noChangeAspect="1"/>
          </p:cNvPicPr>
          <p:nvPr/>
        </p:nvPicPr>
        <p:blipFill>
          <a:blip r:embed="rId4"/>
          <a:stretch>
            <a:fillRect/>
          </a:stretch>
        </p:blipFill>
        <p:spPr>
          <a:xfrm>
            <a:off x="10016943" y="2549064"/>
            <a:ext cx="1311528" cy="1244361"/>
          </a:xfrm>
          <a:prstGeom prst="rect">
            <a:avLst/>
          </a:prstGeom>
        </p:spPr>
      </p:pic>
      <p:pic>
        <p:nvPicPr>
          <p:cNvPr id="8" name="Picture 7">
            <a:extLst>
              <a:ext uri="{FF2B5EF4-FFF2-40B4-BE49-F238E27FC236}">
                <a16:creationId xmlns:a16="http://schemas.microsoft.com/office/drawing/2014/main" id="{187708B1-D4C2-4AC6-B950-A28FF1CB65C1}"/>
              </a:ext>
            </a:extLst>
          </p:cNvPr>
          <p:cNvPicPr>
            <a:picLocks noChangeAspect="1"/>
          </p:cNvPicPr>
          <p:nvPr/>
        </p:nvPicPr>
        <p:blipFill>
          <a:blip r:embed="rId5"/>
          <a:stretch>
            <a:fillRect/>
          </a:stretch>
        </p:blipFill>
        <p:spPr>
          <a:xfrm>
            <a:off x="8636000" y="3587593"/>
            <a:ext cx="1720165" cy="1353249"/>
          </a:xfrm>
          <a:prstGeom prst="rect">
            <a:avLst/>
          </a:prstGeom>
        </p:spPr>
      </p:pic>
      <p:pic>
        <p:nvPicPr>
          <p:cNvPr id="9" name="Picture 8">
            <a:extLst>
              <a:ext uri="{FF2B5EF4-FFF2-40B4-BE49-F238E27FC236}">
                <a16:creationId xmlns:a16="http://schemas.microsoft.com/office/drawing/2014/main" id="{C33E1EF2-784A-497B-884B-D2D2FA2A9EB8}"/>
              </a:ext>
            </a:extLst>
          </p:cNvPr>
          <p:cNvPicPr>
            <a:picLocks noChangeAspect="1"/>
          </p:cNvPicPr>
          <p:nvPr/>
        </p:nvPicPr>
        <p:blipFill>
          <a:blip r:embed="rId6"/>
          <a:stretch>
            <a:fillRect/>
          </a:stretch>
        </p:blipFill>
        <p:spPr>
          <a:xfrm>
            <a:off x="9888927" y="4669253"/>
            <a:ext cx="1762771" cy="1611461"/>
          </a:xfrm>
          <a:prstGeom prst="rect">
            <a:avLst/>
          </a:prstGeom>
        </p:spPr>
      </p:pic>
      <p:sp>
        <p:nvSpPr>
          <p:cNvPr id="10" name="Slide Number Placeholder 3">
            <a:extLst>
              <a:ext uri="{FF2B5EF4-FFF2-40B4-BE49-F238E27FC236}">
                <a16:creationId xmlns:a16="http://schemas.microsoft.com/office/drawing/2014/main" id="{46A85761-AF3B-4031-8800-6BE5AFA4CD4D}"/>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7</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4216316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391D-0934-4956-8B69-3B13552E4CBF}"/>
              </a:ext>
            </a:extLst>
          </p:cNvPr>
          <p:cNvSpPr>
            <a:spLocks noGrp="1"/>
          </p:cNvSpPr>
          <p:nvPr>
            <p:ph type="title"/>
          </p:nvPr>
        </p:nvSpPr>
        <p:spPr/>
        <p:txBody>
          <a:bodyPr/>
          <a:lstStyle/>
          <a:p>
            <a:r>
              <a:rPr lang="en-GB" dirty="0"/>
              <a:t>Aetiology, pathogenesis &amp; transmission of TB</a:t>
            </a:r>
          </a:p>
        </p:txBody>
      </p:sp>
      <p:sp>
        <p:nvSpPr>
          <p:cNvPr id="3" name="Content Placeholder 2">
            <a:extLst>
              <a:ext uri="{FF2B5EF4-FFF2-40B4-BE49-F238E27FC236}">
                <a16:creationId xmlns:a16="http://schemas.microsoft.com/office/drawing/2014/main" id="{DDAB73CB-2933-4DC0-A4C6-DFB0471F73FF}"/>
              </a:ext>
            </a:extLst>
          </p:cNvPr>
          <p:cNvSpPr>
            <a:spLocks noGrp="1"/>
          </p:cNvSpPr>
          <p:nvPr>
            <p:ph idx="1"/>
          </p:nvPr>
        </p:nvSpPr>
        <p:spPr>
          <a:xfrm>
            <a:off x="239350" y="1412777"/>
            <a:ext cx="6327706" cy="4739679"/>
          </a:xfrm>
        </p:spPr>
        <p:txBody>
          <a:bodyPr/>
          <a:lstStyle/>
          <a:p>
            <a:pPr marL="342900" indent="-342900">
              <a:lnSpc>
                <a:spcPct val="90000"/>
              </a:lnSpc>
              <a:buFont typeface="Arial" panose="020B0604020202020204" pitchFamily="34" charset="0"/>
              <a:buChar char="•"/>
            </a:pPr>
            <a:endParaRPr lang="en-GB" altLang="x-none" sz="2400" dirty="0">
              <a:ea typeface="ＭＳ Ｐゴシック" charset="-128"/>
            </a:endParaRPr>
          </a:p>
          <a:p>
            <a:pPr>
              <a:lnSpc>
                <a:spcPct val="90000"/>
              </a:lnSpc>
            </a:pPr>
            <a:r>
              <a:rPr lang="en-GB" altLang="x-none" sz="2400" dirty="0">
                <a:ea typeface="ＭＳ Ｐゴシック" charset="-128"/>
              </a:rPr>
              <a:t>TB bacilli are inhaled, enter the lungs and travel to the alveoli</a:t>
            </a:r>
          </a:p>
          <a:p>
            <a:pPr>
              <a:lnSpc>
                <a:spcPct val="90000"/>
              </a:lnSpc>
            </a:pPr>
            <a:endParaRPr lang="en-GB" altLang="x-none" sz="2400" dirty="0">
              <a:solidFill>
                <a:srgbClr val="000000"/>
              </a:solidFill>
              <a:ea typeface="ＭＳ Ｐゴシック" charset="-128"/>
              <a:cs typeface="Arial" pitchFamily="34" charset="0"/>
            </a:endParaRPr>
          </a:p>
          <a:p>
            <a:pPr>
              <a:lnSpc>
                <a:spcPct val="90000"/>
              </a:lnSpc>
            </a:pPr>
            <a:r>
              <a:rPr lang="en-GB" altLang="x-none" sz="2400" dirty="0">
                <a:ea typeface="ＭＳ Ｐゴシック" charset="-128"/>
              </a:rPr>
              <a:t>TB bacilli multiply in the alveoli</a:t>
            </a:r>
          </a:p>
          <a:p>
            <a:pPr>
              <a:lnSpc>
                <a:spcPct val="90000"/>
              </a:lnSpc>
            </a:pPr>
            <a:endParaRPr lang="en-GB" altLang="x-none" sz="2400" dirty="0">
              <a:ea typeface="ＭＳ Ｐゴシック" charset="-128"/>
            </a:endParaRPr>
          </a:p>
          <a:p>
            <a:pPr>
              <a:lnSpc>
                <a:spcPct val="90000"/>
              </a:lnSpc>
            </a:pPr>
            <a:r>
              <a:rPr lang="en-GB" sz="2400" dirty="0">
                <a:solidFill>
                  <a:srgbClr val="000000"/>
                </a:solidFill>
                <a:cs typeface="Arial" pitchFamily="34" charset="0"/>
              </a:rPr>
              <a:t>a small number of TB bacilli enter the bloodstream and spread throughout the body</a:t>
            </a:r>
          </a:p>
          <a:p>
            <a:pPr>
              <a:lnSpc>
                <a:spcPct val="90000"/>
              </a:lnSpc>
            </a:pPr>
            <a:endParaRPr lang="en-GB" altLang="x-none" sz="2400" dirty="0">
              <a:solidFill>
                <a:srgbClr val="000000"/>
              </a:solidFill>
              <a:ea typeface="ＭＳ Ｐゴシック" charset="-128"/>
              <a:cs typeface="Arial" pitchFamily="34" charset="0"/>
            </a:endParaRPr>
          </a:p>
          <a:p>
            <a:pPr>
              <a:lnSpc>
                <a:spcPct val="90000"/>
              </a:lnSpc>
            </a:pPr>
            <a:r>
              <a:rPr lang="en-GB" altLang="x-none" sz="2400" dirty="0">
                <a:solidFill>
                  <a:srgbClr val="000000"/>
                </a:solidFill>
                <a:ea typeface="ＭＳ Ｐゴシック" charset="-128"/>
                <a:cs typeface="Arial" pitchFamily="34" charset="0"/>
              </a:rPr>
              <a:t>the bacilli may reach any part of the body</a:t>
            </a:r>
            <a:endParaRPr lang="en-GB" altLang="x-none" sz="2400" dirty="0">
              <a:ea typeface="ＭＳ Ｐゴシック" charset="-128"/>
            </a:endParaRPr>
          </a:p>
          <a:p>
            <a:pPr>
              <a:lnSpc>
                <a:spcPct val="90000"/>
              </a:lnSpc>
              <a:buFont typeface="Wingdings" panose="05000000000000000000" pitchFamily="2" charset="2"/>
              <a:buChar char="Ø"/>
            </a:pPr>
            <a:endParaRPr lang="en-GB" altLang="x-none" sz="2400" dirty="0">
              <a:ea typeface="ＭＳ Ｐゴシック" charset="-128"/>
            </a:endParaRPr>
          </a:p>
          <a:p>
            <a:pPr marL="0" indent="0">
              <a:lnSpc>
                <a:spcPct val="90000"/>
              </a:lnSpc>
            </a:pPr>
            <a:endParaRPr lang="en-GB" altLang="x-none" sz="2400" dirty="0">
              <a:ea typeface="ＭＳ Ｐゴシック" charset="-128"/>
            </a:endParaRPr>
          </a:p>
          <a:p>
            <a:pPr>
              <a:lnSpc>
                <a:spcPct val="90000"/>
              </a:lnSpc>
            </a:pPr>
            <a:endParaRPr lang="en-GB" altLang="x-none" sz="2400" dirty="0">
              <a:ea typeface="ＭＳ Ｐゴシック" charset="-128"/>
            </a:endParaRPr>
          </a:p>
          <a:p>
            <a:endParaRPr lang="en-GB" dirty="0"/>
          </a:p>
        </p:txBody>
      </p:sp>
      <p:pic>
        <p:nvPicPr>
          <p:cNvPr id="6" name="Picture 5">
            <a:extLst>
              <a:ext uri="{FF2B5EF4-FFF2-40B4-BE49-F238E27FC236}">
                <a16:creationId xmlns:a16="http://schemas.microsoft.com/office/drawing/2014/main" id="{D53F6E73-8C49-4508-B82C-0BFDF9479829}"/>
              </a:ext>
            </a:extLst>
          </p:cNvPr>
          <p:cNvPicPr>
            <a:picLocks noChangeAspect="1"/>
          </p:cNvPicPr>
          <p:nvPr/>
        </p:nvPicPr>
        <p:blipFill>
          <a:blip r:embed="rId3"/>
          <a:stretch>
            <a:fillRect/>
          </a:stretch>
        </p:blipFill>
        <p:spPr>
          <a:xfrm>
            <a:off x="6246909" y="1546433"/>
            <a:ext cx="3011767" cy="1855953"/>
          </a:xfrm>
          <a:prstGeom prst="rect">
            <a:avLst/>
          </a:prstGeom>
        </p:spPr>
      </p:pic>
      <p:pic>
        <p:nvPicPr>
          <p:cNvPr id="7" name="Picture 6">
            <a:extLst>
              <a:ext uri="{FF2B5EF4-FFF2-40B4-BE49-F238E27FC236}">
                <a16:creationId xmlns:a16="http://schemas.microsoft.com/office/drawing/2014/main" id="{16BFBC48-F32B-4D4A-831C-D2E2DD1C1731}"/>
              </a:ext>
            </a:extLst>
          </p:cNvPr>
          <p:cNvPicPr>
            <a:picLocks noChangeAspect="1"/>
          </p:cNvPicPr>
          <p:nvPr/>
        </p:nvPicPr>
        <p:blipFill>
          <a:blip r:embed="rId4"/>
          <a:stretch>
            <a:fillRect/>
          </a:stretch>
        </p:blipFill>
        <p:spPr>
          <a:xfrm>
            <a:off x="9258676" y="2201321"/>
            <a:ext cx="2809393" cy="1975568"/>
          </a:xfrm>
          <a:prstGeom prst="rect">
            <a:avLst/>
          </a:prstGeom>
        </p:spPr>
      </p:pic>
      <p:pic>
        <p:nvPicPr>
          <p:cNvPr id="8" name="Picture 7">
            <a:extLst>
              <a:ext uri="{FF2B5EF4-FFF2-40B4-BE49-F238E27FC236}">
                <a16:creationId xmlns:a16="http://schemas.microsoft.com/office/drawing/2014/main" id="{F86BDE72-9107-47C6-8368-4BDB8B65BCB0}"/>
              </a:ext>
            </a:extLst>
          </p:cNvPr>
          <p:cNvPicPr>
            <a:picLocks noChangeAspect="1"/>
          </p:cNvPicPr>
          <p:nvPr/>
        </p:nvPicPr>
        <p:blipFill>
          <a:blip r:embed="rId5"/>
          <a:stretch>
            <a:fillRect/>
          </a:stretch>
        </p:blipFill>
        <p:spPr>
          <a:xfrm>
            <a:off x="6717966" y="4176889"/>
            <a:ext cx="3014742" cy="1975567"/>
          </a:xfrm>
          <a:prstGeom prst="rect">
            <a:avLst/>
          </a:prstGeom>
        </p:spPr>
      </p:pic>
      <p:sp>
        <p:nvSpPr>
          <p:cNvPr id="9" name="Slide Number Placeholder 3">
            <a:extLst>
              <a:ext uri="{FF2B5EF4-FFF2-40B4-BE49-F238E27FC236}">
                <a16:creationId xmlns:a16="http://schemas.microsoft.com/office/drawing/2014/main" id="{827A37B1-6DE2-422D-8284-2B23C417D9FB}"/>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8</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3688005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391D-0934-4956-8B69-3B13552E4CBF}"/>
              </a:ext>
            </a:extLst>
          </p:cNvPr>
          <p:cNvSpPr>
            <a:spLocks noGrp="1"/>
          </p:cNvSpPr>
          <p:nvPr>
            <p:ph type="title"/>
          </p:nvPr>
        </p:nvSpPr>
        <p:spPr/>
        <p:txBody>
          <a:bodyPr/>
          <a:lstStyle/>
          <a:p>
            <a:r>
              <a:rPr lang="en-GB" dirty="0"/>
              <a:t>Aetiology, pathogenesis &amp; transmission of TB</a:t>
            </a:r>
          </a:p>
        </p:txBody>
      </p:sp>
      <p:sp>
        <p:nvSpPr>
          <p:cNvPr id="3" name="Content Placeholder 2">
            <a:extLst>
              <a:ext uri="{FF2B5EF4-FFF2-40B4-BE49-F238E27FC236}">
                <a16:creationId xmlns:a16="http://schemas.microsoft.com/office/drawing/2014/main" id="{DDAB73CB-2933-4DC0-A4C6-DFB0471F73FF}"/>
              </a:ext>
            </a:extLst>
          </p:cNvPr>
          <p:cNvSpPr>
            <a:spLocks noGrp="1"/>
          </p:cNvSpPr>
          <p:nvPr>
            <p:ph idx="1"/>
          </p:nvPr>
        </p:nvSpPr>
        <p:spPr>
          <a:xfrm>
            <a:off x="257105" y="1567423"/>
            <a:ext cx="6327706" cy="4739679"/>
          </a:xfrm>
        </p:spPr>
        <p:txBody>
          <a:bodyPr>
            <a:normAutofit lnSpcReduction="10000"/>
          </a:bodyPr>
          <a:lstStyle/>
          <a:p>
            <a:pPr marL="0" indent="0">
              <a:lnSpc>
                <a:spcPct val="100000"/>
              </a:lnSpc>
              <a:buNone/>
            </a:pPr>
            <a:r>
              <a:rPr lang="en-GB" altLang="x-none" sz="2000" dirty="0">
                <a:ea typeface="ＭＳ Ｐゴシック" charset="-128"/>
              </a:rPr>
              <a:t>Within 2 to 10 weeks, the immune system produces immune cells called macrophages that surround the TB bacilli.</a:t>
            </a:r>
          </a:p>
          <a:p>
            <a:pPr>
              <a:lnSpc>
                <a:spcPct val="90000"/>
              </a:lnSpc>
              <a:buFont typeface="Wingdings" panose="05000000000000000000" pitchFamily="2" charset="2"/>
              <a:buChar char="Ø"/>
            </a:pPr>
            <a:endParaRPr lang="en-GB" altLang="x-none" sz="2000" dirty="0">
              <a:ea typeface="ＭＳ Ｐゴシック" charset="-128"/>
            </a:endParaRPr>
          </a:p>
          <a:p>
            <a:pPr marL="0" indent="0">
              <a:lnSpc>
                <a:spcPct val="90000"/>
              </a:lnSpc>
              <a:buNone/>
            </a:pPr>
            <a:r>
              <a:rPr lang="en-GB" altLang="x-none" sz="2000" dirty="0">
                <a:ea typeface="ＭＳ Ｐゴシック" charset="-128"/>
              </a:rPr>
              <a:t>Then 1 of 3 things happens:</a:t>
            </a:r>
          </a:p>
          <a:p>
            <a:pPr marL="520700" lvl="1" indent="-342900">
              <a:lnSpc>
                <a:spcPct val="90000"/>
              </a:lnSpc>
            </a:pPr>
            <a:r>
              <a:rPr lang="en-GB" altLang="x-none" sz="2000" dirty="0">
                <a:ea typeface="ＭＳ Ｐゴシック" charset="-128"/>
              </a:rPr>
              <a:t>immune system destroys the infection</a:t>
            </a:r>
          </a:p>
          <a:p>
            <a:pPr marL="520700" lvl="1" indent="-342900">
              <a:lnSpc>
                <a:spcPct val="90000"/>
              </a:lnSpc>
            </a:pPr>
            <a:r>
              <a:rPr lang="en-GB" altLang="x-none" sz="2000" dirty="0">
                <a:ea typeface="ＭＳ Ｐゴシック" charset="-128"/>
              </a:rPr>
              <a:t>immune system ‘</a:t>
            </a:r>
            <a:r>
              <a:rPr lang="en-GB" altLang="ja-JP" sz="2000" dirty="0">
                <a:ea typeface="ＭＳ Ｐゴシック" charset="-128"/>
              </a:rPr>
              <a:t>walls off; infection – Latent TB (LTBI)</a:t>
            </a:r>
          </a:p>
          <a:p>
            <a:pPr marL="520700" lvl="1" indent="-342900">
              <a:lnSpc>
                <a:spcPct val="90000"/>
              </a:lnSpc>
            </a:pPr>
            <a:r>
              <a:rPr lang="en-GB" altLang="x-none" sz="2000" dirty="0">
                <a:ea typeface="ＭＳ Ｐゴシック" charset="-128"/>
              </a:rPr>
              <a:t>immune system fails to control the bacilli and it begins to multiply – Active TB</a:t>
            </a:r>
          </a:p>
          <a:p>
            <a:pPr marL="520700" lvl="1" indent="-342900">
              <a:lnSpc>
                <a:spcPct val="90000"/>
              </a:lnSpc>
              <a:buFont typeface="Wingdings" panose="05000000000000000000" pitchFamily="2" charset="2"/>
              <a:buChar char="Ø"/>
            </a:pPr>
            <a:endParaRPr lang="en-GB" sz="2000" dirty="0">
              <a:ea typeface="ＭＳ Ｐゴシック" charset="-128"/>
            </a:endParaRPr>
          </a:p>
          <a:p>
            <a:pPr marL="0" lvl="1" indent="0">
              <a:lnSpc>
                <a:spcPct val="100000"/>
              </a:lnSpc>
              <a:spcBef>
                <a:spcPts val="1000"/>
              </a:spcBef>
              <a:buNone/>
            </a:pPr>
            <a:r>
              <a:rPr lang="en-GB" sz="2000" dirty="0">
                <a:ea typeface="ＭＳ Ｐゴシック" charset="-128"/>
              </a:rPr>
              <a:t>Of those infected:</a:t>
            </a:r>
          </a:p>
          <a:p>
            <a:pPr marL="635000" lvl="1" indent="-457200"/>
            <a:r>
              <a:rPr lang="en-GB" sz="2000" dirty="0">
                <a:ea typeface="ＭＳ Ｐゴシック" charset="-128"/>
              </a:rPr>
              <a:t>5% will progress to disease &lt;2 years</a:t>
            </a:r>
          </a:p>
          <a:p>
            <a:pPr marL="635000" lvl="1" indent="-457200"/>
            <a:r>
              <a:rPr lang="en-GB" sz="2000" dirty="0">
                <a:ea typeface="ＭＳ Ｐゴシック" charset="-128"/>
              </a:rPr>
              <a:t>5% will progress to disease sometime in their lifetime</a:t>
            </a:r>
          </a:p>
          <a:p>
            <a:pPr marL="177800" lvl="1" indent="0">
              <a:lnSpc>
                <a:spcPct val="90000"/>
              </a:lnSpc>
            </a:pPr>
            <a:endParaRPr lang="en-GB" dirty="0"/>
          </a:p>
        </p:txBody>
      </p:sp>
      <p:pic>
        <p:nvPicPr>
          <p:cNvPr id="9" name="Picture 8">
            <a:extLst>
              <a:ext uri="{FF2B5EF4-FFF2-40B4-BE49-F238E27FC236}">
                <a16:creationId xmlns:a16="http://schemas.microsoft.com/office/drawing/2014/main" id="{423C9E4F-A13A-4929-9CD9-E71B54EBC4C5}"/>
              </a:ext>
            </a:extLst>
          </p:cNvPr>
          <p:cNvPicPr>
            <a:picLocks noChangeAspect="1"/>
          </p:cNvPicPr>
          <p:nvPr/>
        </p:nvPicPr>
        <p:blipFill>
          <a:blip r:embed="rId3"/>
          <a:stretch>
            <a:fillRect/>
          </a:stretch>
        </p:blipFill>
        <p:spPr>
          <a:xfrm>
            <a:off x="6942016" y="1412777"/>
            <a:ext cx="3075494" cy="1714719"/>
          </a:xfrm>
          <a:prstGeom prst="rect">
            <a:avLst/>
          </a:prstGeom>
        </p:spPr>
      </p:pic>
      <p:pic>
        <p:nvPicPr>
          <p:cNvPr id="10" name="Picture 9">
            <a:extLst>
              <a:ext uri="{FF2B5EF4-FFF2-40B4-BE49-F238E27FC236}">
                <a16:creationId xmlns:a16="http://schemas.microsoft.com/office/drawing/2014/main" id="{632A732A-4CE9-4B37-8F6C-79DBE103E812}"/>
              </a:ext>
            </a:extLst>
          </p:cNvPr>
          <p:cNvPicPr>
            <a:picLocks noChangeAspect="1"/>
          </p:cNvPicPr>
          <p:nvPr/>
        </p:nvPicPr>
        <p:blipFill>
          <a:blip r:embed="rId4"/>
          <a:stretch>
            <a:fillRect/>
          </a:stretch>
        </p:blipFill>
        <p:spPr>
          <a:xfrm>
            <a:off x="8093482" y="3757689"/>
            <a:ext cx="3256117" cy="2417665"/>
          </a:xfrm>
          <a:prstGeom prst="rect">
            <a:avLst/>
          </a:prstGeom>
        </p:spPr>
      </p:pic>
      <p:sp>
        <p:nvSpPr>
          <p:cNvPr id="7" name="Slide Number Placeholder 3">
            <a:extLst>
              <a:ext uri="{FF2B5EF4-FFF2-40B4-BE49-F238E27FC236}">
                <a16:creationId xmlns:a16="http://schemas.microsoft.com/office/drawing/2014/main" id="{BB6C18AA-560E-45FC-BD81-CF7A8E3F71D3}"/>
              </a:ext>
            </a:extLst>
          </p:cNvPr>
          <p:cNvSpPr txBox="1">
            <a:spLocks/>
          </p:cNvSpPr>
          <p:nvPr/>
        </p:nvSpPr>
        <p:spPr>
          <a:xfrm>
            <a:off x="182636" y="6459402"/>
            <a:ext cx="11745158"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EE01D3-C523-4D89-A781-BBDF129AC172}" type="slidenum">
              <a:rPr lang="en-GB" smtClean="0"/>
              <a:t>9</a:t>
            </a:fld>
            <a:r>
              <a:rPr lang="en-GB" dirty="0"/>
              <a:t>        </a:t>
            </a:r>
            <a:r>
              <a:rPr lang="en-US" dirty="0">
                <a:solidFill>
                  <a:prstClr val="white"/>
                </a:solidFill>
                <a:latin typeface="Arial" pitchFamily="84" charset="0"/>
                <a:ea typeface="ヒラギノ角ゴ Pro W3" pitchFamily="84" charset="-128"/>
              </a:rPr>
              <a:t>Introduction to Tuberculosis </a:t>
            </a:r>
            <a:endParaRPr lang="en-GB" dirty="0"/>
          </a:p>
        </p:txBody>
      </p:sp>
    </p:spTree>
    <p:extLst>
      <p:ext uri="{BB962C8B-B14F-4D97-AF65-F5344CB8AC3E}">
        <p14:creationId xmlns:p14="http://schemas.microsoft.com/office/powerpoint/2010/main" val="10286547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1 (002)  -  Read-Only" id="{CA1B39E8-AA06-4C23-A01A-753F531D8204}" vid="{A791FACC-919C-486F-9B37-5250A22F4F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FINAL_UKHSA template_Introduction to TB</Template>
  <TotalTime>316</TotalTime>
  <Words>3580</Words>
  <Application>Microsoft Office PowerPoint</Application>
  <PresentationFormat>Widescreen</PresentationFormat>
  <Paragraphs>311</Paragraphs>
  <Slides>20</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Symbol</vt:lpstr>
      <vt:lpstr>Wingdings</vt:lpstr>
      <vt:lpstr>Office Theme</vt:lpstr>
      <vt:lpstr>Introduction to Tuberculosis</vt:lpstr>
      <vt:lpstr>Aims of this session</vt:lpstr>
      <vt:lpstr>History</vt:lpstr>
      <vt:lpstr>TB incidence and mortality rates in England and Wales, 1913 to 2018 </vt:lpstr>
      <vt:lpstr>Worldwide picture </vt:lpstr>
      <vt:lpstr>PowerPoint Presentation</vt:lpstr>
      <vt:lpstr>What is tuberculosis (TB)?</vt:lpstr>
      <vt:lpstr>Aetiology, pathogenesis &amp; transmission of TB</vt:lpstr>
      <vt:lpstr>Aetiology, pathogenesis &amp; transmission of TB</vt:lpstr>
      <vt:lpstr>Sites of Disease</vt:lpstr>
      <vt:lpstr>Risk factors for TB</vt:lpstr>
      <vt:lpstr>Typical presentation of pulmonary TB</vt:lpstr>
      <vt:lpstr>Typical presentation of lymph node TB</vt:lpstr>
      <vt:lpstr>Treatment for active TB</vt:lpstr>
      <vt:lpstr>Control and prevention of TB</vt:lpstr>
      <vt:lpstr>Early Diagnosis</vt:lpstr>
      <vt:lpstr>Contact tracing</vt:lpstr>
      <vt:lpstr>NE LTBI Screening Programme</vt:lpstr>
      <vt:lpstr>BCG Vaccination</vt:lpstr>
      <vt:lpstr>References and 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Tuberculosis</dc:title>
  <dc:creator>UKHSA</dc:creator>
  <cp:keywords>TB; tuberculosis</cp:keywords>
  <cp:lastModifiedBy>Sara Hodgkinson</cp:lastModifiedBy>
  <cp:revision>14</cp:revision>
  <cp:lastPrinted>2021-08-09T14:01:33Z</cp:lastPrinted>
  <dcterms:created xsi:type="dcterms:W3CDTF">2021-10-01T08:49:15Z</dcterms:created>
  <dcterms:modified xsi:type="dcterms:W3CDTF">2021-10-05T13:55:12Z</dcterms:modified>
  <cp:category/>
</cp:coreProperties>
</file>