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4.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theme/themeOverride15.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16.xml" ContentType="application/vnd.openxmlformats-officedocument.themeOverride+xml"/>
  <Override PartName="/ppt/notesSlides/notesSlide24.xml" ContentType="application/vnd.openxmlformats-officedocument.presentationml.notesSlide+xml"/>
  <Override PartName="/ppt/charts/chart23.xml" ContentType="application/vnd.openxmlformats-officedocument.drawingml.chart+xml"/>
  <Override PartName="/ppt/theme/themeOverride17.xml" ContentType="application/vnd.openxmlformats-officedocument.themeOverride+xml"/>
  <Override PartName="/ppt/notesSlides/notesSlide25.xml" ContentType="application/vnd.openxmlformats-officedocument.presentationml.notesSlid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5.xml" ContentType="application/vnd.openxmlformats-officedocument.drawingml.chart+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1" r:id="rId2"/>
    <p:sldId id="297" r:id="rId3"/>
    <p:sldId id="326" r:id="rId4"/>
    <p:sldId id="334" r:id="rId5"/>
    <p:sldId id="335" r:id="rId6"/>
    <p:sldId id="336" r:id="rId7"/>
    <p:sldId id="337" r:id="rId8"/>
    <p:sldId id="333" r:id="rId9"/>
    <p:sldId id="332" r:id="rId10"/>
    <p:sldId id="359" r:id="rId11"/>
    <p:sldId id="327" r:id="rId12"/>
    <p:sldId id="370" r:id="rId13"/>
    <p:sldId id="362" r:id="rId14"/>
    <p:sldId id="371" r:id="rId15"/>
    <p:sldId id="375" r:id="rId16"/>
    <p:sldId id="357" r:id="rId17"/>
    <p:sldId id="374" r:id="rId18"/>
    <p:sldId id="376" r:id="rId19"/>
    <p:sldId id="360" r:id="rId20"/>
    <p:sldId id="339" r:id="rId21"/>
    <p:sldId id="340" r:id="rId22"/>
    <p:sldId id="341" r:id="rId23"/>
    <p:sldId id="364" r:id="rId24"/>
    <p:sldId id="342" r:id="rId25"/>
    <p:sldId id="365" r:id="rId26"/>
    <p:sldId id="366" r:id="rId27"/>
    <p:sldId id="373" r:id="rId28"/>
    <p:sldId id="349" r:id="rId29"/>
    <p:sldId id="367" r:id="rId30"/>
    <p:sldId id="3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847" autoAdjust="0"/>
  </p:normalViewPr>
  <p:slideViewPr>
    <p:cSldViewPr snapToGrid="0">
      <p:cViewPr varScale="1">
        <p:scale>
          <a:sx n="97" d="100"/>
          <a:sy n="97"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R\Appendices\ESPAUR_Figures_Appendix_Chapter2-AMR_charts_FINAL_withdata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R\Appendices\ESPAUR_Figures_Appendix_Chapter2-AMR_charts_FINAL_withdatatables.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R\Appendices\ESPAUR_Figures_Appendix_Chapter2-AMR_charts_FINAL_withdatatablesEC.xlsx" TargetMode="External"/><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R\Appendices\ESPAUR_Figures_Appendix_Chapter2-AMR_charts_FINAL_withdatatablesEC.xlsx" TargetMode="External"/><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R\Appendices\ESPAUR_Figures_Appendix_Chapter2-AMR_charts_FINAL_withdatatablesEC.xlsx" TargetMode="External"/><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3" Type="http://schemas.openxmlformats.org/officeDocument/2006/relationships/oleObject" Target="file:///\\FILECOL17.phe.gov.uk\ProjectData\Proj_HCAI\ESPAUR\Annual%20Report%202021\AMR\Appendices\ESPAUR_Figures_Appendix_Chapter2-AMR_charts_FINAL_withdatatables.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EC.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FILECOL17.phe.gov.uk\ProjectData\Proj_HCAI\ESPAUR\Annual%20Report%202021\AMR\Appendices\ESPAUR_Figures_Appendix_Chapter2-AMR_charts_FINAL_withdatatables.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7.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FILECOL17.phe.gov.uk\ProjectData\Proj_HCAI\ESPAUR\Annual%20Report%202021\AMR\Appendices\ESPAUR_Figures_Appendix_Chapter2-AMR_charts_FINAL_withdatatablesEC.xlsx" TargetMode="External"/></Relationships>
</file>

<file path=ppt/charts/_rels/chart25.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EC.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EC.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FILECOL17.phe.gov.uk\ProjectData\Proj_HCAI\ESPAUR\Annual%20Report%202021\AMR\Appendices\ESPAUR_Figures_Appendix_Chapter2-AMR_charts_FINAL_withdatatables.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22462602396435E-2"/>
          <c:y val="7.4750290360046462E-2"/>
          <c:w val="0.90165903757332677"/>
          <c:h val="0.66016991778466727"/>
        </c:manualLayout>
      </c:layout>
      <c:barChart>
        <c:barDir val="col"/>
        <c:grouping val="clustered"/>
        <c:varyColors val="0"/>
        <c:ser>
          <c:idx val="0"/>
          <c:order val="0"/>
          <c:tx>
            <c:strRef>
              <c:f>'Figure 1'!$Q$1</c:f>
              <c:strCache>
                <c:ptCount val="1"/>
                <c:pt idx="0">
                  <c:v>2016</c:v>
                </c:pt>
              </c:strCache>
            </c:strRef>
          </c:tx>
          <c:spPr>
            <a:solidFill>
              <a:srgbClr val="007C91"/>
            </a:solidFill>
            <a:ln>
              <a:noFill/>
            </a:ln>
            <a:effectLst/>
          </c:spPr>
          <c:invertIfNegative val="0"/>
          <c:cat>
            <c:strRef>
              <c:f>'Figure 1'!$P$2:$P$9</c:f>
              <c:strCache>
                <c:ptCount val="8"/>
                <c:pt idx="0">
                  <c:v>E. coli*</c:v>
                </c:pt>
                <c:pt idx="1">
                  <c:v>K. pneumoniae</c:v>
                </c:pt>
                <c:pt idx="2">
                  <c:v>K. oxytoca</c:v>
                </c:pt>
                <c:pt idx="3">
                  <c:v>Pseudomonas spp</c:v>
                </c:pt>
                <c:pt idx="4">
                  <c:v>Acinetobacter spp.</c:v>
                </c:pt>
                <c:pt idx="5">
                  <c:v>Enterococcus spp.</c:v>
                </c:pt>
                <c:pt idx="6">
                  <c:v>S. aureus*</c:v>
                </c:pt>
                <c:pt idx="7">
                  <c:v>S. pneumoniae</c:v>
                </c:pt>
              </c:strCache>
            </c:strRef>
          </c:cat>
          <c:val>
            <c:numRef>
              <c:f>'Figure 1'!$Q$2:$Q$9</c:f>
              <c:numCache>
                <c:formatCode>0.0</c:formatCode>
                <c:ptCount val="8"/>
                <c:pt idx="0">
                  <c:v>72.969803702380247</c:v>
                </c:pt>
                <c:pt idx="1">
                  <c:v>11.625157356262207</c:v>
                </c:pt>
                <c:pt idx="2">
                  <c:v>2.6</c:v>
                </c:pt>
                <c:pt idx="3">
                  <c:v>7.2302150726318359</c:v>
                </c:pt>
                <c:pt idx="4">
                  <c:v>1.6356642246246338</c:v>
                </c:pt>
                <c:pt idx="5">
                  <c:v>12.28376579284668</c:v>
                </c:pt>
                <c:pt idx="6">
                  <c:v>21.75759105162842</c:v>
                </c:pt>
                <c:pt idx="7">
                  <c:v>8.3266888997583361</c:v>
                </c:pt>
              </c:numCache>
            </c:numRef>
          </c:val>
          <c:extLst>
            <c:ext xmlns:c16="http://schemas.microsoft.com/office/drawing/2014/chart" uri="{C3380CC4-5D6E-409C-BE32-E72D297353CC}">
              <c16:uniqueId val="{00000000-4E89-45B8-B87F-DA453B39C983}"/>
            </c:ext>
          </c:extLst>
        </c:ser>
        <c:ser>
          <c:idx val="1"/>
          <c:order val="1"/>
          <c:tx>
            <c:strRef>
              <c:f>'Figure 1'!$R$1</c:f>
              <c:strCache>
                <c:ptCount val="1"/>
                <c:pt idx="0">
                  <c:v>2017</c:v>
                </c:pt>
              </c:strCache>
            </c:strRef>
          </c:tx>
          <c:spPr>
            <a:solidFill>
              <a:srgbClr val="3396A7"/>
            </a:solidFill>
            <a:ln>
              <a:noFill/>
            </a:ln>
            <a:effectLst/>
          </c:spPr>
          <c:invertIfNegative val="0"/>
          <c:cat>
            <c:strRef>
              <c:f>'Figure 1'!$P$2:$P$9</c:f>
              <c:strCache>
                <c:ptCount val="8"/>
                <c:pt idx="0">
                  <c:v>E. coli*</c:v>
                </c:pt>
                <c:pt idx="1">
                  <c:v>K. pneumoniae</c:v>
                </c:pt>
                <c:pt idx="2">
                  <c:v>K. oxytoca</c:v>
                </c:pt>
                <c:pt idx="3">
                  <c:v>Pseudomonas spp</c:v>
                </c:pt>
                <c:pt idx="4">
                  <c:v>Acinetobacter spp.</c:v>
                </c:pt>
                <c:pt idx="5">
                  <c:v>Enterococcus spp.</c:v>
                </c:pt>
                <c:pt idx="6">
                  <c:v>S. aureus*</c:v>
                </c:pt>
                <c:pt idx="7">
                  <c:v>S. pneumoniae</c:v>
                </c:pt>
              </c:strCache>
            </c:strRef>
          </c:cat>
          <c:val>
            <c:numRef>
              <c:f>'Figure 1'!$R$2:$R$9</c:f>
              <c:numCache>
                <c:formatCode>0.0</c:formatCode>
                <c:ptCount val="8"/>
                <c:pt idx="0">
                  <c:v>74.279797545569949</c:v>
                </c:pt>
                <c:pt idx="1">
                  <c:v>12.112673759460449</c:v>
                </c:pt>
                <c:pt idx="2">
                  <c:v>2.9000000000000004</c:v>
                </c:pt>
                <c:pt idx="3">
                  <c:v>8.0924959182739258</c:v>
                </c:pt>
                <c:pt idx="4">
                  <c:v>1.7116320133209229</c:v>
                </c:pt>
                <c:pt idx="5">
                  <c:v>12.707789421081543</c:v>
                </c:pt>
                <c:pt idx="6">
                  <c:v>22.934431366880244</c:v>
                </c:pt>
                <c:pt idx="7">
                  <c:v>8.462869899961218</c:v>
                </c:pt>
              </c:numCache>
            </c:numRef>
          </c:val>
          <c:extLst>
            <c:ext xmlns:c16="http://schemas.microsoft.com/office/drawing/2014/chart" uri="{C3380CC4-5D6E-409C-BE32-E72D297353CC}">
              <c16:uniqueId val="{00000001-4E89-45B8-B87F-DA453B39C983}"/>
            </c:ext>
          </c:extLst>
        </c:ser>
        <c:ser>
          <c:idx val="2"/>
          <c:order val="2"/>
          <c:tx>
            <c:strRef>
              <c:f>'Figure 1'!$S$1</c:f>
              <c:strCache>
                <c:ptCount val="1"/>
                <c:pt idx="0">
                  <c:v>2018</c:v>
                </c:pt>
              </c:strCache>
            </c:strRef>
          </c:tx>
          <c:spPr>
            <a:solidFill>
              <a:srgbClr val="66B0BD"/>
            </a:solidFill>
            <a:ln>
              <a:noFill/>
            </a:ln>
            <a:effectLst/>
          </c:spPr>
          <c:invertIfNegative val="0"/>
          <c:cat>
            <c:strRef>
              <c:f>'Figure 1'!$P$2:$P$9</c:f>
              <c:strCache>
                <c:ptCount val="8"/>
                <c:pt idx="0">
                  <c:v>E. coli*</c:v>
                </c:pt>
                <c:pt idx="1">
                  <c:v>K. pneumoniae</c:v>
                </c:pt>
                <c:pt idx="2">
                  <c:v>K. oxytoca</c:v>
                </c:pt>
                <c:pt idx="3">
                  <c:v>Pseudomonas spp</c:v>
                </c:pt>
                <c:pt idx="4">
                  <c:v>Acinetobacter spp.</c:v>
                </c:pt>
                <c:pt idx="5">
                  <c:v>Enterococcus spp.</c:v>
                </c:pt>
                <c:pt idx="6">
                  <c:v>S. aureus*</c:v>
                </c:pt>
                <c:pt idx="7">
                  <c:v>S. pneumoniae</c:v>
                </c:pt>
              </c:strCache>
            </c:strRef>
          </c:cat>
          <c:val>
            <c:numRef>
              <c:f>'Figure 1'!$S$2:$S$9</c:f>
              <c:numCache>
                <c:formatCode>0.0</c:formatCode>
                <c:ptCount val="8"/>
                <c:pt idx="0">
                  <c:v>75.998829380073431</c:v>
                </c:pt>
                <c:pt idx="1">
                  <c:v>12.387190818786621</c:v>
                </c:pt>
                <c:pt idx="2">
                  <c:v>2.8000000000000003</c:v>
                </c:pt>
                <c:pt idx="3">
                  <c:v>7.740654468536377</c:v>
                </c:pt>
                <c:pt idx="4">
                  <c:v>1.7000000000000002</c:v>
                </c:pt>
                <c:pt idx="5">
                  <c:v>13.101767539978027</c:v>
                </c:pt>
                <c:pt idx="6">
                  <c:v>23.170156952177901</c:v>
                </c:pt>
                <c:pt idx="7">
                  <c:v>8.9607947010119009</c:v>
                </c:pt>
              </c:numCache>
            </c:numRef>
          </c:val>
          <c:extLst>
            <c:ext xmlns:c16="http://schemas.microsoft.com/office/drawing/2014/chart" uri="{C3380CC4-5D6E-409C-BE32-E72D297353CC}">
              <c16:uniqueId val="{00000002-4E89-45B8-B87F-DA453B39C983}"/>
            </c:ext>
          </c:extLst>
        </c:ser>
        <c:ser>
          <c:idx val="3"/>
          <c:order val="3"/>
          <c:tx>
            <c:strRef>
              <c:f>'Figure 1'!$T$1</c:f>
              <c:strCache>
                <c:ptCount val="1"/>
                <c:pt idx="0">
                  <c:v>2019</c:v>
                </c:pt>
              </c:strCache>
            </c:strRef>
          </c:tx>
          <c:spPr>
            <a:solidFill>
              <a:srgbClr val="99CBD3"/>
            </a:solidFill>
            <a:ln>
              <a:noFill/>
            </a:ln>
            <a:effectLst/>
          </c:spPr>
          <c:invertIfNegative val="0"/>
          <c:cat>
            <c:strRef>
              <c:f>'Figure 1'!$P$2:$P$9</c:f>
              <c:strCache>
                <c:ptCount val="8"/>
                <c:pt idx="0">
                  <c:v>E. coli*</c:v>
                </c:pt>
                <c:pt idx="1">
                  <c:v>K. pneumoniae</c:v>
                </c:pt>
                <c:pt idx="2">
                  <c:v>K. oxytoca</c:v>
                </c:pt>
                <c:pt idx="3">
                  <c:v>Pseudomonas spp</c:v>
                </c:pt>
                <c:pt idx="4">
                  <c:v>Acinetobacter spp.</c:v>
                </c:pt>
                <c:pt idx="5">
                  <c:v>Enterococcus spp.</c:v>
                </c:pt>
                <c:pt idx="6">
                  <c:v>S. aureus*</c:v>
                </c:pt>
                <c:pt idx="7">
                  <c:v>S. pneumoniae</c:v>
                </c:pt>
              </c:strCache>
            </c:strRef>
          </c:cat>
          <c:val>
            <c:numRef>
              <c:f>'Figure 1'!$T$2:$T$9</c:f>
              <c:numCache>
                <c:formatCode>0.0</c:formatCode>
                <c:ptCount val="8"/>
                <c:pt idx="0">
                  <c:v>77.7</c:v>
                </c:pt>
                <c:pt idx="1">
                  <c:v>13.123821258544922</c:v>
                </c:pt>
                <c:pt idx="2">
                  <c:v>3</c:v>
                </c:pt>
                <c:pt idx="3">
                  <c:v>8.1297693252563477</c:v>
                </c:pt>
                <c:pt idx="4">
                  <c:v>1.7872700691223145</c:v>
                </c:pt>
                <c:pt idx="5">
                  <c:v>13.468482971191406</c:v>
                </c:pt>
                <c:pt idx="6">
                  <c:v>23.473852147387639</c:v>
                </c:pt>
                <c:pt idx="7">
                  <c:v>8.7160505965138189</c:v>
                </c:pt>
              </c:numCache>
            </c:numRef>
          </c:val>
          <c:extLst>
            <c:ext xmlns:c16="http://schemas.microsoft.com/office/drawing/2014/chart" uri="{C3380CC4-5D6E-409C-BE32-E72D297353CC}">
              <c16:uniqueId val="{00000003-4E89-45B8-B87F-DA453B39C983}"/>
            </c:ext>
          </c:extLst>
        </c:ser>
        <c:ser>
          <c:idx val="4"/>
          <c:order val="4"/>
          <c:tx>
            <c:strRef>
              <c:f>'Figure 1'!$U$1</c:f>
              <c:strCache>
                <c:ptCount val="1"/>
                <c:pt idx="0">
                  <c:v>2020</c:v>
                </c:pt>
              </c:strCache>
            </c:strRef>
          </c:tx>
          <c:spPr>
            <a:solidFill>
              <a:srgbClr val="CCE5E9"/>
            </a:solidFill>
            <a:ln>
              <a:noFill/>
            </a:ln>
            <a:effectLst/>
          </c:spPr>
          <c:invertIfNegative val="0"/>
          <c:cat>
            <c:strRef>
              <c:f>'Figure 1'!$P$2:$P$9</c:f>
              <c:strCache>
                <c:ptCount val="8"/>
                <c:pt idx="0">
                  <c:v>E. coli*</c:v>
                </c:pt>
                <c:pt idx="1">
                  <c:v>K. pneumoniae</c:v>
                </c:pt>
                <c:pt idx="2">
                  <c:v>K. oxytoca</c:v>
                </c:pt>
                <c:pt idx="3">
                  <c:v>Pseudomonas spp</c:v>
                </c:pt>
                <c:pt idx="4">
                  <c:v>Acinetobacter spp.</c:v>
                </c:pt>
                <c:pt idx="5">
                  <c:v>Enterococcus spp.</c:v>
                </c:pt>
                <c:pt idx="6">
                  <c:v>S. aureus*</c:v>
                </c:pt>
                <c:pt idx="7">
                  <c:v>S. pneumoniae</c:v>
                </c:pt>
              </c:strCache>
            </c:strRef>
          </c:cat>
          <c:val>
            <c:numRef>
              <c:f>'Figure 1'!$U$2:$U$9</c:f>
              <c:numCache>
                <c:formatCode>0.0</c:formatCode>
                <c:ptCount val="8"/>
                <c:pt idx="0">
                  <c:v>66.900000000000006</c:v>
                </c:pt>
                <c:pt idx="1">
                  <c:v>11.319158554077148</c:v>
                </c:pt>
                <c:pt idx="2">
                  <c:v>2.8000000000000003</c:v>
                </c:pt>
                <c:pt idx="3">
                  <c:v>7.1175775527954102</c:v>
                </c:pt>
                <c:pt idx="4">
                  <c:v>1.4518090486526489</c:v>
                </c:pt>
                <c:pt idx="5">
                  <c:v>12.926582336425781</c:v>
                </c:pt>
                <c:pt idx="6">
                  <c:v>21.4</c:v>
                </c:pt>
                <c:pt idx="7">
                  <c:v>3.5649780377193778</c:v>
                </c:pt>
              </c:numCache>
            </c:numRef>
          </c:val>
          <c:extLst>
            <c:ext xmlns:c16="http://schemas.microsoft.com/office/drawing/2014/chart" uri="{C3380CC4-5D6E-409C-BE32-E72D297353CC}">
              <c16:uniqueId val="{00000004-4E89-45B8-B87F-DA453B39C983}"/>
            </c:ext>
          </c:extLst>
        </c:ser>
        <c:dLbls>
          <c:showLegendKey val="0"/>
          <c:showVal val="0"/>
          <c:showCatName val="0"/>
          <c:showSerName val="0"/>
          <c:showPercent val="0"/>
          <c:showBubbleSize val="0"/>
        </c:dLbls>
        <c:gapWidth val="219"/>
        <c:axId val="778231632"/>
        <c:axId val="778237208"/>
      </c:barChart>
      <c:catAx>
        <c:axId val="77823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8237208"/>
        <c:crosses val="autoZero"/>
        <c:auto val="1"/>
        <c:lblAlgn val="ctr"/>
        <c:lblOffset val="100"/>
        <c:noMultiLvlLbl val="0"/>
      </c:catAx>
      <c:valAx>
        <c:axId val="77823720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t>rate per 100,000 population</a:t>
                </a:r>
              </a:p>
            </c:rich>
          </c:tx>
          <c:layout>
            <c:manualLayout>
              <c:xMode val="edge"/>
              <c:yMode val="edge"/>
              <c:x val="1.2316555335260153E-2"/>
              <c:y val="0.234810076410597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8231632"/>
        <c:crosses val="autoZero"/>
        <c:crossBetween val="between"/>
      </c:valAx>
      <c:spPr>
        <a:noFill/>
        <a:ln>
          <a:noFill/>
        </a:ln>
        <a:effectLst/>
      </c:spPr>
    </c:plotArea>
    <c:legend>
      <c:legendPos val="b"/>
      <c:layout>
        <c:manualLayout>
          <c:xMode val="edge"/>
          <c:yMode val="edge"/>
          <c:x val="0.36510989549211614"/>
          <c:y val="0.87066636107023088"/>
          <c:w val="0.2769229730898925"/>
          <c:h val="5.273347969794205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'Figure 11'!$V$1</c:f>
              <c:strCache>
                <c:ptCount val="1"/>
                <c:pt idx="0">
                  <c:v>resistant</c:v>
                </c:pt>
              </c:strCache>
            </c:strRef>
          </c:tx>
          <c:spPr>
            <a:pattFill prst="dkDnDiag">
              <a:fgClr>
                <a:srgbClr val="8A1B61"/>
              </a:fgClr>
              <a:bgClr>
                <a:srgbClr val="A14981"/>
              </a:bgClr>
            </a:pattFill>
          </c:spPr>
          <c:invertIfNegative val="0"/>
          <c:cat>
            <c:multiLvlStrRef>
              <c:f>'Figure 11'!$R$2:$S$7</c:f>
              <c:multiLvlStrCache>
                <c:ptCount val="6"/>
                <c:lvl>
                  <c:pt idx="0">
                    <c:v>2018</c:v>
                  </c:pt>
                  <c:pt idx="1">
                    <c:v>2019</c:v>
                  </c:pt>
                  <c:pt idx="2">
                    <c:v>2020</c:v>
                  </c:pt>
                  <c:pt idx="3">
                    <c:v>2018</c:v>
                  </c:pt>
                  <c:pt idx="4">
                    <c:v>2019</c:v>
                  </c:pt>
                  <c:pt idx="5">
                    <c:v>2020</c:v>
                  </c:pt>
                </c:lvl>
                <c:lvl>
                  <c:pt idx="0">
                    <c:v>ampicillin/amoxicillin</c:v>
                  </c:pt>
                  <c:pt idx="3">
                    <c:v>macrolides</c:v>
                  </c:pt>
                </c:lvl>
              </c:multiLvlStrCache>
            </c:multiLvlStrRef>
          </c:cat>
          <c:val>
            <c:numRef>
              <c:f>'Figure 11'!$V$2:$V$7</c:f>
              <c:numCache>
                <c:formatCode>0</c:formatCode>
                <c:ptCount val="6"/>
                <c:pt idx="0">
                  <c:v>6</c:v>
                </c:pt>
                <c:pt idx="1">
                  <c:v>16</c:v>
                </c:pt>
                <c:pt idx="2">
                  <c:v>1</c:v>
                </c:pt>
                <c:pt idx="3">
                  <c:v>144</c:v>
                </c:pt>
                <c:pt idx="4">
                  <c:v>171</c:v>
                </c:pt>
                <c:pt idx="5">
                  <c:v>88</c:v>
                </c:pt>
              </c:numCache>
            </c:numRef>
          </c:val>
          <c:extLst>
            <c:ext xmlns:c16="http://schemas.microsoft.com/office/drawing/2014/chart" uri="{C3380CC4-5D6E-409C-BE32-E72D297353CC}">
              <c16:uniqueId val="{00000000-AB94-48DC-8F2F-E47C126AD391}"/>
            </c:ext>
          </c:extLst>
        </c:ser>
        <c:ser>
          <c:idx val="1"/>
          <c:order val="1"/>
          <c:tx>
            <c:strRef>
              <c:f>'Figure 11'!$U$1</c:f>
              <c:strCache>
                <c:ptCount val="1"/>
                <c:pt idx="0">
                  <c:v>intermediate</c:v>
                </c:pt>
              </c:strCache>
            </c:strRef>
          </c:tx>
          <c:spPr>
            <a:solidFill>
              <a:srgbClr val="99CBD3"/>
            </a:solidFill>
          </c:spPr>
          <c:invertIfNegative val="0"/>
          <c:cat>
            <c:multiLvlStrRef>
              <c:f>'Figure 11'!$R$2:$S$7</c:f>
              <c:multiLvlStrCache>
                <c:ptCount val="6"/>
                <c:lvl>
                  <c:pt idx="0">
                    <c:v>2018</c:v>
                  </c:pt>
                  <c:pt idx="1">
                    <c:v>2019</c:v>
                  </c:pt>
                  <c:pt idx="2">
                    <c:v>2020</c:v>
                  </c:pt>
                  <c:pt idx="3">
                    <c:v>2018</c:v>
                  </c:pt>
                  <c:pt idx="4">
                    <c:v>2019</c:v>
                  </c:pt>
                  <c:pt idx="5">
                    <c:v>2020</c:v>
                  </c:pt>
                </c:lvl>
                <c:lvl>
                  <c:pt idx="0">
                    <c:v>ampicillin/amoxicillin</c:v>
                  </c:pt>
                  <c:pt idx="3">
                    <c:v>macrolides</c:v>
                  </c:pt>
                </c:lvl>
              </c:multiLvlStrCache>
            </c:multiLvlStrRef>
          </c:cat>
          <c:val>
            <c:numRef>
              <c:f>'Figure 11'!$U$2:$U$7</c:f>
              <c:numCache>
                <c:formatCode>0</c:formatCode>
                <c:ptCount val="6"/>
                <c:pt idx="0">
                  <c:v>16</c:v>
                </c:pt>
                <c:pt idx="1">
                  <c:v>12</c:v>
                </c:pt>
                <c:pt idx="2">
                  <c:v>2</c:v>
                </c:pt>
                <c:pt idx="3">
                  <c:v>1</c:v>
                </c:pt>
                <c:pt idx="4">
                  <c:v>2</c:v>
                </c:pt>
                <c:pt idx="5">
                  <c:v>0</c:v>
                </c:pt>
              </c:numCache>
            </c:numRef>
          </c:val>
          <c:extLst>
            <c:ext xmlns:c16="http://schemas.microsoft.com/office/drawing/2014/chart" uri="{C3380CC4-5D6E-409C-BE32-E72D297353CC}">
              <c16:uniqueId val="{00000001-AB94-48DC-8F2F-E47C126AD391}"/>
            </c:ext>
          </c:extLst>
        </c:ser>
        <c:ser>
          <c:idx val="0"/>
          <c:order val="2"/>
          <c:tx>
            <c:strRef>
              <c:f>'Figure 11'!$T$1</c:f>
              <c:strCache>
                <c:ptCount val="1"/>
                <c:pt idx="0">
                  <c:v>susceptible</c:v>
                </c:pt>
              </c:strCache>
            </c:strRef>
          </c:tx>
          <c:spPr>
            <a:solidFill>
              <a:srgbClr val="007C91"/>
            </a:solidFill>
          </c:spPr>
          <c:invertIfNegative val="0"/>
          <c:cat>
            <c:multiLvlStrRef>
              <c:f>'Figure 11'!$R$2:$S$7</c:f>
              <c:multiLvlStrCache>
                <c:ptCount val="6"/>
                <c:lvl>
                  <c:pt idx="0">
                    <c:v>2018</c:v>
                  </c:pt>
                  <c:pt idx="1">
                    <c:v>2019</c:v>
                  </c:pt>
                  <c:pt idx="2">
                    <c:v>2020</c:v>
                  </c:pt>
                  <c:pt idx="3">
                    <c:v>2018</c:v>
                  </c:pt>
                  <c:pt idx="4">
                    <c:v>2019</c:v>
                  </c:pt>
                  <c:pt idx="5">
                    <c:v>2020</c:v>
                  </c:pt>
                </c:lvl>
                <c:lvl>
                  <c:pt idx="0">
                    <c:v>ampicillin/amoxicillin</c:v>
                  </c:pt>
                  <c:pt idx="3">
                    <c:v>macrolides</c:v>
                  </c:pt>
                </c:lvl>
              </c:multiLvlStrCache>
            </c:multiLvlStrRef>
          </c:cat>
          <c:val>
            <c:numRef>
              <c:f>'Figure 11'!$T$2:$T$7</c:f>
              <c:numCache>
                <c:formatCode>0</c:formatCode>
                <c:ptCount val="6"/>
                <c:pt idx="0">
                  <c:v>405</c:v>
                </c:pt>
                <c:pt idx="1">
                  <c:v>363</c:v>
                </c:pt>
                <c:pt idx="2">
                  <c:v>195</c:v>
                </c:pt>
                <c:pt idx="3">
                  <c:v>824</c:v>
                </c:pt>
                <c:pt idx="4">
                  <c:v>804</c:v>
                </c:pt>
                <c:pt idx="5">
                  <c:v>355</c:v>
                </c:pt>
              </c:numCache>
            </c:numRef>
          </c:val>
          <c:extLst>
            <c:ext xmlns:c16="http://schemas.microsoft.com/office/drawing/2014/chart" uri="{C3380CC4-5D6E-409C-BE32-E72D297353CC}">
              <c16:uniqueId val="{00000002-AB94-48DC-8F2F-E47C126AD391}"/>
            </c:ext>
          </c:extLst>
        </c:ser>
        <c:ser>
          <c:idx val="3"/>
          <c:order val="3"/>
          <c:tx>
            <c:strRef>
              <c:f>'Figure 11'!$W$1</c:f>
              <c:strCache>
                <c:ptCount val="1"/>
                <c:pt idx="0">
                  <c:v>not reported</c:v>
                </c:pt>
              </c:strCache>
            </c:strRef>
          </c:tx>
          <c:spPr>
            <a:pattFill prst="pct75">
              <a:fgClr>
                <a:srgbClr val="003B5C"/>
              </a:fgClr>
              <a:bgClr>
                <a:sysClr val="window" lastClr="FFFFFF"/>
              </a:bgClr>
            </a:pattFill>
          </c:spPr>
          <c:invertIfNegative val="0"/>
          <c:cat>
            <c:multiLvlStrRef>
              <c:f>'Figure 11'!$R$2:$S$7</c:f>
              <c:multiLvlStrCache>
                <c:ptCount val="6"/>
                <c:lvl>
                  <c:pt idx="0">
                    <c:v>2018</c:v>
                  </c:pt>
                  <c:pt idx="1">
                    <c:v>2019</c:v>
                  </c:pt>
                  <c:pt idx="2">
                    <c:v>2020</c:v>
                  </c:pt>
                  <c:pt idx="3">
                    <c:v>2018</c:v>
                  </c:pt>
                  <c:pt idx="4">
                    <c:v>2019</c:v>
                  </c:pt>
                  <c:pt idx="5">
                    <c:v>2020</c:v>
                  </c:pt>
                </c:lvl>
                <c:lvl>
                  <c:pt idx="0">
                    <c:v>ampicillin/amoxicillin</c:v>
                  </c:pt>
                  <c:pt idx="3">
                    <c:v>macrolides</c:v>
                  </c:pt>
                </c:lvl>
              </c:multiLvlStrCache>
            </c:multiLvlStrRef>
          </c:cat>
          <c:val>
            <c:numRef>
              <c:f>'Figure 11'!$W$2:$W$7</c:f>
              <c:numCache>
                <c:formatCode>0</c:formatCode>
                <c:ptCount val="6"/>
                <c:pt idx="0">
                  <c:v>777</c:v>
                </c:pt>
                <c:pt idx="1">
                  <c:v>839</c:v>
                </c:pt>
                <c:pt idx="2">
                  <c:v>344</c:v>
                </c:pt>
                <c:pt idx="3">
                  <c:v>235</c:v>
                </c:pt>
                <c:pt idx="4">
                  <c:v>253</c:v>
                </c:pt>
                <c:pt idx="5">
                  <c:v>99</c:v>
                </c:pt>
              </c:numCache>
            </c:numRef>
          </c:val>
          <c:extLst>
            <c:ext xmlns:c16="http://schemas.microsoft.com/office/drawing/2014/chart" uri="{C3380CC4-5D6E-409C-BE32-E72D297353CC}">
              <c16:uniqueId val="{00000003-AB94-48DC-8F2F-E47C126AD391}"/>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4"/>
          <c:tx>
            <c:strRef>
              <c:f>'Figure 11'!$X$1</c:f>
              <c:strCache>
                <c:ptCount val="1"/>
                <c:pt idx="0">
                  <c:v>% resistant</c:v>
                </c:pt>
              </c:strCache>
            </c:strRef>
          </c:tx>
          <c:spPr>
            <a:ln>
              <a:solidFill>
                <a:sysClr val="windowText" lastClr="000000"/>
              </a:solidFill>
            </a:ln>
          </c:spPr>
          <c:marker>
            <c:symbol val="none"/>
          </c:marker>
          <c:dPt>
            <c:idx val="3"/>
            <c:bubble3D val="0"/>
            <c:spPr>
              <a:ln>
                <a:noFill/>
              </a:ln>
            </c:spPr>
            <c:extLst>
              <c:ext xmlns:c16="http://schemas.microsoft.com/office/drawing/2014/chart" uri="{C3380CC4-5D6E-409C-BE32-E72D297353CC}">
                <c16:uniqueId val="{00000005-AB94-48DC-8F2F-E47C126AD391}"/>
              </c:ext>
            </c:extLst>
          </c:dPt>
          <c:dPt>
            <c:idx val="5"/>
            <c:bubble3D val="0"/>
            <c:extLst>
              <c:ext xmlns:c16="http://schemas.microsoft.com/office/drawing/2014/chart" uri="{C3380CC4-5D6E-409C-BE32-E72D297353CC}">
                <c16:uniqueId val="{00000006-AB94-48DC-8F2F-E47C126AD391}"/>
              </c:ext>
            </c:extLst>
          </c:dPt>
          <c:dPt>
            <c:idx val="10"/>
            <c:bubble3D val="0"/>
            <c:extLst>
              <c:ext xmlns:c16="http://schemas.microsoft.com/office/drawing/2014/chart" uri="{C3380CC4-5D6E-409C-BE32-E72D297353CC}">
                <c16:uniqueId val="{00000007-AB94-48DC-8F2F-E47C126AD391}"/>
              </c:ext>
            </c:extLst>
          </c:dPt>
          <c:dPt>
            <c:idx val="15"/>
            <c:bubble3D val="0"/>
            <c:extLst>
              <c:ext xmlns:c16="http://schemas.microsoft.com/office/drawing/2014/chart" uri="{C3380CC4-5D6E-409C-BE32-E72D297353CC}">
                <c16:uniqueId val="{00000008-AB94-48DC-8F2F-E47C126AD391}"/>
              </c:ext>
            </c:extLst>
          </c:dPt>
          <c:dPt>
            <c:idx val="20"/>
            <c:bubble3D val="0"/>
            <c:extLst>
              <c:ext xmlns:c16="http://schemas.microsoft.com/office/drawing/2014/chart" uri="{C3380CC4-5D6E-409C-BE32-E72D297353CC}">
                <c16:uniqueId val="{00000009-AB94-48DC-8F2F-E47C126AD391}"/>
              </c:ext>
            </c:extLst>
          </c:dPt>
          <c:dPt>
            <c:idx val="25"/>
            <c:bubble3D val="0"/>
            <c:extLst>
              <c:ext xmlns:c16="http://schemas.microsoft.com/office/drawing/2014/chart" uri="{C3380CC4-5D6E-409C-BE32-E72D297353CC}">
                <c16:uniqueId val="{0000000A-AB94-48DC-8F2F-E47C126AD391}"/>
              </c:ext>
            </c:extLst>
          </c:dPt>
          <c:cat>
            <c:multiLvlStrRef>
              <c:f>'Figure 11'!$R$2:$S$7</c:f>
              <c:multiLvlStrCache>
                <c:ptCount val="6"/>
                <c:lvl>
                  <c:pt idx="0">
                    <c:v>2018</c:v>
                  </c:pt>
                  <c:pt idx="1">
                    <c:v>2019</c:v>
                  </c:pt>
                  <c:pt idx="2">
                    <c:v>2020</c:v>
                  </c:pt>
                  <c:pt idx="3">
                    <c:v>2018</c:v>
                  </c:pt>
                  <c:pt idx="4">
                    <c:v>2019</c:v>
                  </c:pt>
                  <c:pt idx="5">
                    <c:v>2020</c:v>
                  </c:pt>
                </c:lvl>
                <c:lvl>
                  <c:pt idx="0">
                    <c:v>ampicillin/amoxicillin</c:v>
                  </c:pt>
                  <c:pt idx="3">
                    <c:v>macrolides</c:v>
                  </c:pt>
                </c:lvl>
              </c:multiLvlStrCache>
            </c:multiLvlStrRef>
          </c:cat>
          <c:val>
            <c:numRef>
              <c:f>'Figure 11'!$X$2:$X$7</c:f>
              <c:numCache>
                <c:formatCode>0.0%</c:formatCode>
                <c:ptCount val="6"/>
                <c:pt idx="0">
                  <c:v>1.405152224824356E-2</c:v>
                </c:pt>
                <c:pt idx="1">
                  <c:v>4.0920716112531973E-2</c:v>
                </c:pt>
                <c:pt idx="2">
                  <c:v>5.0505050505050509E-3</c:v>
                </c:pt>
                <c:pt idx="3">
                  <c:v>0.14860681114551083</c:v>
                </c:pt>
                <c:pt idx="4">
                  <c:v>0.17502558853633571</c:v>
                </c:pt>
                <c:pt idx="5">
                  <c:v>0.19864559819413091</c:v>
                </c:pt>
              </c:numCache>
            </c:numRef>
          </c:val>
          <c:smooth val="0"/>
          <c:extLst>
            <c:ext xmlns:c16="http://schemas.microsoft.com/office/drawing/2014/chart" uri="{C3380CC4-5D6E-409C-BE32-E72D297353CC}">
              <c16:uniqueId val="{0000000B-AB94-48DC-8F2F-E47C126AD391}"/>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and year</a:t>
                </a:r>
              </a:p>
            </c:rich>
          </c:tx>
          <c:layout>
            <c:manualLayout>
              <c:xMode val="edge"/>
              <c:yMode val="edge"/>
              <c:x val="0.41543376430654227"/>
              <c:y val="0.81664076304187472"/>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1500"/>
        </c:scaling>
        <c:delete val="0"/>
        <c:axPos val="l"/>
        <c:title>
          <c:tx>
            <c:rich>
              <a:bodyPr rot="-5400000" vert="horz"/>
              <a:lstStyle/>
              <a:p>
                <a:pPr>
                  <a:defRPr/>
                </a:pPr>
                <a:r>
                  <a:rPr lang="en-US"/>
                  <a:t>No. reports</a:t>
                </a:r>
              </a:p>
            </c:rich>
          </c:tx>
          <c:layout>
            <c:manualLayout>
              <c:xMode val="edge"/>
              <c:yMode val="edge"/>
              <c:x val="2.4198427102238356E-3"/>
              <c:y val="0.25702169445909329"/>
            </c:manualLayout>
          </c:layout>
          <c:overlay val="0"/>
        </c:title>
        <c:numFmt formatCode="#,##0" sourceLinked="0"/>
        <c:majorTickMark val="out"/>
        <c:minorTickMark val="none"/>
        <c:tickLblPos val="nextTo"/>
        <c:spPr>
          <a:ln/>
        </c:spPr>
        <c:crossAx val="108729088"/>
        <c:crosses val="autoZero"/>
        <c:crossBetween val="between"/>
        <c:majorUnit val="3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72473812824215"/>
              <c:y val="0.33705248737672228"/>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3"/>
        <c:tickMarkSkip val="3"/>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982016826730345E-2"/>
          <c:y val="3.2833210014246113E-2"/>
          <c:w val="0.83545974679730906"/>
          <c:h val="0.64770615454274383"/>
        </c:manualLayout>
      </c:layout>
      <c:barChart>
        <c:barDir val="col"/>
        <c:grouping val="stacked"/>
        <c:varyColors val="0"/>
        <c:ser>
          <c:idx val="2"/>
          <c:order val="0"/>
          <c:tx>
            <c:strRef>
              <c:f>'Figure 12'!$V$1</c:f>
              <c:strCache>
                <c:ptCount val="1"/>
                <c:pt idx="0">
                  <c:v>resistant</c:v>
                </c:pt>
              </c:strCache>
            </c:strRef>
          </c:tx>
          <c:spPr>
            <a:pattFill prst="dkDnDiag">
              <a:fgClr>
                <a:srgbClr val="8A1B61"/>
              </a:fgClr>
              <a:bgClr>
                <a:srgbClr val="A14981"/>
              </a:bgClr>
            </a:pattFill>
          </c:spPr>
          <c:invertIfNegative val="0"/>
          <c:cat>
            <c:multiLvlStrRef>
              <c:f>'Figure 12'!$R$2:$S$4</c:f>
              <c:multiLvlStrCache>
                <c:ptCount val="3"/>
                <c:lvl>
                  <c:pt idx="0">
                    <c:v>2018</c:v>
                  </c:pt>
                  <c:pt idx="1">
                    <c:v>2019</c:v>
                  </c:pt>
                  <c:pt idx="2">
                    <c:v>2020</c:v>
                  </c:pt>
                </c:lvl>
                <c:lvl>
                  <c:pt idx="0">
                    <c:v>co-amoxiclav</c:v>
                  </c:pt>
                </c:lvl>
              </c:multiLvlStrCache>
            </c:multiLvlStrRef>
          </c:cat>
          <c:val>
            <c:numRef>
              <c:f>'Figure 12'!$V$2:$V$4</c:f>
              <c:numCache>
                <c:formatCode>General</c:formatCode>
                <c:ptCount val="3"/>
                <c:pt idx="0">
                  <c:v>464</c:v>
                </c:pt>
                <c:pt idx="1">
                  <c:v>525</c:v>
                </c:pt>
                <c:pt idx="2">
                  <c:v>335</c:v>
                </c:pt>
              </c:numCache>
            </c:numRef>
          </c:val>
          <c:extLst>
            <c:ext xmlns:c16="http://schemas.microsoft.com/office/drawing/2014/chart" uri="{C3380CC4-5D6E-409C-BE32-E72D297353CC}">
              <c16:uniqueId val="{00000000-D8D1-4013-9EF0-1D03FE4EBCED}"/>
            </c:ext>
          </c:extLst>
        </c:ser>
        <c:ser>
          <c:idx val="1"/>
          <c:order val="1"/>
          <c:tx>
            <c:strRef>
              <c:f>'Figure 12'!$U$1</c:f>
              <c:strCache>
                <c:ptCount val="1"/>
                <c:pt idx="0">
                  <c:v>intermediate</c:v>
                </c:pt>
              </c:strCache>
            </c:strRef>
          </c:tx>
          <c:spPr>
            <a:solidFill>
              <a:srgbClr val="99CBD3"/>
            </a:solidFill>
          </c:spPr>
          <c:invertIfNegative val="0"/>
          <c:cat>
            <c:multiLvlStrRef>
              <c:f>'Figure 12'!$R$2:$S$4</c:f>
              <c:multiLvlStrCache>
                <c:ptCount val="3"/>
                <c:lvl>
                  <c:pt idx="0">
                    <c:v>2018</c:v>
                  </c:pt>
                  <c:pt idx="1">
                    <c:v>2019</c:v>
                  </c:pt>
                  <c:pt idx="2">
                    <c:v>2020</c:v>
                  </c:pt>
                </c:lvl>
                <c:lvl>
                  <c:pt idx="0">
                    <c:v>co-amoxiclav</c:v>
                  </c:pt>
                </c:lvl>
              </c:multiLvlStrCache>
            </c:multiLvlStrRef>
          </c:cat>
          <c:val>
            <c:numRef>
              <c:f>'Figure 12'!$U$2:$U$4</c:f>
              <c:numCache>
                <c:formatCode>General</c:formatCode>
                <c:ptCount val="3"/>
                <c:pt idx="0">
                  <c:v>0</c:v>
                </c:pt>
                <c:pt idx="1">
                  <c:v>2</c:v>
                </c:pt>
                <c:pt idx="2">
                  <c:v>24</c:v>
                </c:pt>
              </c:numCache>
            </c:numRef>
          </c:val>
          <c:extLst>
            <c:ext xmlns:c16="http://schemas.microsoft.com/office/drawing/2014/chart" uri="{C3380CC4-5D6E-409C-BE32-E72D297353CC}">
              <c16:uniqueId val="{00000001-D8D1-4013-9EF0-1D03FE4EBCED}"/>
            </c:ext>
          </c:extLst>
        </c:ser>
        <c:ser>
          <c:idx val="0"/>
          <c:order val="2"/>
          <c:tx>
            <c:strRef>
              <c:f>'Figure 12'!$T$1</c:f>
              <c:strCache>
                <c:ptCount val="1"/>
                <c:pt idx="0">
                  <c:v>susceptible</c:v>
                </c:pt>
              </c:strCache>
            </c:strRef>
          </c:tx>
          <c:spPr>
            <a:solidFill>
              <a:srgbClr val="007C91"/>
            </a:solidFill>
          </c:spPr>
          <c:invertIfNegative val="0"/>
          <c:cat>
            <c:multiLvlStrRef>
              <c:f>'Figure 12'!$R$2:$S$4</c:f>
              <c:multiLvlStrCache>
                <c:ptCount val="3"/>
                <c:lvl>
                  <c:pt idx="0">
                    <c:v>2018</c:v>
                  </c:pt>
                  <c:pt idx="1">
                    <c:v>2019</c:v>
                  </c:pt>
                  <c:pt idx="2">
                    <c:v>2020</c:v>
                  </c:pt>
                </c:lvl>
                <c:lvl>
                  <c:pt idx="0">
                    <c:v>co-amoxiclav</c:v>
                  </c:pt>
                </c:lvl>
              </c:multiLvlStrCache>
            </c:multiLvlStrRef>
          </c:cat>
          <c:val>
            <c:numRef>
              <c:f>'Figure 12'!$T$2:$T$4</c:f>
              <c:numCache>
                <c:formatCode>General</c:formatCode>
                <c:ptCount val="3"/>
                <c:pt idx="0">
                  <c:v>2766</c:v>
                </c:pt>
                <c:pt idx="1">
                  <c:v>2671</c:v>
                </c:pt>
                <c:pt idx="2">
                  <c:v>1213</c:v>
                </c:pt>
              </c:numCache>
            </c:numRef>
          </c:val>
          <c:extLst>
            <c:ext xmlns:c16="http://schemas.microsoft.com/office/drawing/2014/chart" uri="{C3380CC4-5D6E-409C-BE32-E72D297353CC}">
              <c16:uniqueId val="{00000002-D8D1-4013-9EF0-1D03FE4EBCED}"/>
            </c:ext>
          </c:extLst>
        </c:ser>
        <c:ser>
          <c:idx val="3"/>
          <c:order val="3"/>
          <c:tx>
            <c:strRef>
              <c:f>'Figure 12'!$W$1</c:f>
              <c:strCache>
                <c:ptCount val="1"/>
                <c:pt idx="0">
                  <c:v>not reported</c:v>
                </c:pt>
              </c:strCache>
            </c:strRef>
          </c:tx>
          <c:spPr>
            <a:pattFill prst="pct75">
              <a:fgClr>
                <a:srgbClr val="003B5C"/>
              </a:fgClr>
              <a:bgClr>
                <a:sysClr val="window" lastClr="FFFFFF"/>
              </a:bgClr>
            </a:pattFill>
          </c:spPr>
          <c:invertIfNegative val="0"/>
          <c:cat>
            <c:multiLvlStrRef>
              <c:f>'Figure 12'!$R$2:$S$4</c:f>
              <c:multiLvlStrCache>
                <c:ptCount val="3"/>
                <c:lvl>
                  <c:pt idx="0">
                    <c:v>2018</c:v>
                  </c:pt>
                  <c:pt idx="1">
                    <c:v>2019</c:v>
                  </c:pt>
                  <c:pt idx="2">
                    <c:v>2020</c:v>
                  </c:pt>
                </c:lvl>
                <c:lvl>
                  <c:pt idx="0">
                    <c:v>co-amoxiclav</c:v>
                  </c:pt>
                </c:lvl>
              </c:multiLvlStrCache>
            </c:multiLvlStrRef>
          </c:cat>
          <c:val>
            <c:numRef>
              <c:f>'Figure 12'!$W$2:$W$4</c:f>
              <c:numCache>
                <c:formatCode>General</c:formatCode>
                <c:ptCount val="3"/>
                <c:pt idx="0">
                  <c:v>199</c:v>
                </c:pt>
                <c:pt idx="1">
                  <c:v>218</c:v>
                </c:pt>
                <c:pt idx="2">
                  <c:v>87</c:v>
                </c:pt>
              </c:numCache>
            </c:numRef>
          </c:val>
          <c:extLst>
            <c:ext xmlns:c16="http://schemas.microsoft.com/office/drawing/2014/chart" uri="{C3380CC4-5D6E-409C-BE32-E72D297353CC}">
              <c16:uniqueId val="{00000003-D8D1-4013-9EF0-1D03FE4EBCED}"/>
            </c:ext>
          </c:extLst>
        </c:ser>
        <c:dLbls>
          <c:showLegendKey val="0"/>
          <c:showVal val="0"/>
          <c:showCatName val="0"/>
          <c:showSerName val="0"/>
          <c:showPercent val="0"/>
          <c:showBubbleSize val="0"/>
        </c:dLbls>
        <c:gapWidth val="150"/>
        <c:overlap val="100"/>
        <c:axId val="121708544"/>
        <c:axId val="121710464"/>
      </c:barChart>
      <c:lineChart>
        <c:grouping val="standard"/>
        <c:varyColors val="0"/>
        <c:ser>
          <c:idx val="4"/>
          <c:order val="4"/>
          <c:tx>
            <c:strRef>
              <c:f>'Figure 12'!$X$1</c:f>
              <c:strCache>
                <c:ptCount val="1"/>
                <c:pt idx="0">
                  <c:v>% resistant</c:v>
                </c:pt>
              </c:strCache>
            </c:strRef>
          </c:tx>
          <c:spPr>
            <a:ln>
              <a:solidFill>
                <a:sysClr val="windowText" lastClr="000000"/>
              </a:solidFill>
            </a:ln>
          </c:spPr>
          <c:marker>
            <c:symbol val="none"/>
          </c:marker>
          <c:dPt>
            <c:idx val="5"/>
            <c:bubble3D val="0"/>
            <c:extLst>
              <c:ext xmlns:c16="http://schemas.microsoft.com/office/drawing/2014/chart" uri="{C3380CC4-5D6E-409C-BE32-E72D297353CC}">
                <c16:uniqueId val="{00000004-D8D1-4013-9EF0-1D03FE4EBCED}"/>
              </c:ext>
            </c:extLst>
          </c:dPt>
          <c:dPt>
            <c:idx val="10"/>
            <c:bubble3D val="0"/>
            <c:extLst>
              <c:ext xmlns:c16="http://schemas.microsoft.com/office/drawing/2014/chart" uri="{C3380CC4-5D6E-409C-BE32-E72D297353CC}">
                <c16:uniqueId val="{00000005-D8D1-4013-9EF0-1D03FE4EBCED}"/>
              </c:ext>
            </c:extLst>
          </c:dPt>
          <c:dPt>
            <c:idx val="15"/>
            <c:bubble3D val="0"/>
            <c:extLst>
              <c:ext xmlns:c16="http://schemas.microsoft.com/office/drawing/2014/chart" uri="{C3380CC4-5D6E-409C-BE32-E72D297353CC}">
                <c16:uniqueId val="{00000006-D8D1-4013-9EF0-1D03FE4EBCED}"/>
              </c:ext>
            </c:extLst>
          </c:dPt>
          <c:dPt>
            <c:idx val="20"/>
            <c:bubble3D val="0"/>
            <c:extLst>
              <c:ext xmlns:c16="http://schemas.microsoft.com/office/drawing/2014/chart" uri="{C3380CC4-5D6E-409C-BE32-E72D297353CC}">
                <c16:uniqueId val="{00000007-D8D1-4013-9EF0-1D03FE4EBCED}"/>
              </c:ext>
            </c:extLst>
          </c:dPt>
          <c:dPt>
            <c:idx val="25"/>
            <c:bubble3D val="0"/>
            <c:extLst>
              <c:ext xmlns:c16="http://schemas.microsoft.com/office/drawing/2014/chart" uri="{C3380CC4-5D6E-409C-BE32-E72D297353CC}">
                <c16:uniqueId val="{00000008-D8D1-4013-9EF0-1D03FE4EBCED}"/>
              </c:ext>
            </c:extLst>
          </c:dPt>
          <c:cat>
            <c:multiLvlStrRef>
              <c:f>'Fig 2.7_RTI_H. Influenza'!$A$4:$B$6</c:f>
              <c:multiLvlStrCache>
                <c:ptCount val="3"/>
                <c:lvl>
                  <c:pt idx="0">
                    <c:v>2018</c:v>
                  </c:pt>
                  <c:pt idx="1">
                    <c:v>2019</c:v>
                  </c:pt>
                  <c:pt idx="2">
                    <c:v>2020</c:v>
                  </c:pt>
                </c:lvl>
                <c:lvl>
                  <c:pt idx="0">
                    <c:v>Co-amoxiclav</c:v>
                  </c:pt>
                </c:lvl>
              </c:multiLvlStrCache>
            </c:multiLvlStrRef>
          </c:cat>
          <c:val>
            <c:numRef>
              <c:f>'Figure 12'!$X$2:$X$4</c:f>
              <c:numCache>
                <c:formatCode>0.0%</c:formatCode>
                <c:ptCount val="3"/>
                <c:pt idx="0">
                  <c:v>0.1436532507739938</c:v>
                </c:pt>
                <c:pt idx="1">
                  <c:v>0.16416510318949343</c:v>
                </c:pt>
                <c:pt idx="2">
                  <c:v>0.21310432569974555</c:v>
                </c:pt>
              </c:numCache>
            </c:numRef>
          </c:val>
          <c:smooth val="0"/>
          <c:extLst>
            <c:ext xmlns:c16="http://schemas.microsoft.com/office/drawing/2014/chart" uri="{C3380CC4-5D6E-409C-BE32-E72D297353CC}">
              <c16:uniqueId val="{00000009-D8D1-4013-9EF0-1D03FE4EBCED}"/>
            </c:ext>
          </c:extLst>
        </c:ser>
        <c:dLbls>
          <c:showLegendKey val="0"/>
          <c:showVal val="0"/>
          <c:showCatName val="0"/>
          <c:showSerName val="0"/>
          <c:showPercent val="0"/>
          <c:showBubbleSize val="0"/>
        </c:dLbls>
        <c:marker val="1"/>
        <c:smooth val="0"/>
        <c:axId val="121722752"/>
        <c:axId val="121720832"/>
      </c:lineChart>
      <c:catAx>
        <c:axId val="121708544"/>
        <c:scaling>
          <c:orientation val="minMax"/>
        </c:scaling>
        <c:delete val="0"/>
        <c:axPos val="b"/>
        <c:title>
          <c:tx>
            <c:rich>
              <a:bodyPr/>
              <a:lstStyle/>
              <a:p>
                <a:pPr>
                  <a:defRPr/>
                </a:pPr>
                <a:r>
                  <a:rPr lang="en-US"/>
                  <a:t>antibiotic by year</a:t>
                </a:r>
              </a:p>
            </c:rich>
          </c:tx>
          <c:layout>
            <c:manualLayout>
              <c:xMode val="edge"/>
              <c:yMode val="edge"/>
              <c:x val="0.41543376430654227"/>
              <c:y val="0.81664076304187472"/>
            </c:manualLayout>
          </c:layout>
          <c:overlay val="0"/>
        </c:title>
        <c:numFmt formatCode="General" sourceLinked="0"/>
        <c:majorTickMark val="out"/>
        <c:minorTickMark val="none"/>
        <c:tickLblPos val="nextTo"/>
        <c:txPr>
          <a:bodyPr/>
          <a:lstStyle/>
          <a:p>
            <a:pPr>
              <a:defRPr sz="1200"/>
            </a:pPr>
            <a:endParaRPr lang="en-US"/>
          </a:p>
        </c:txPr>
        <c:crossAx val="121710464"/>
        <c:crosses val="autoZero"/>
        <c:auto val="1"/>
        <c:lblAlgn val="ctr"/>
        <c:lblOffset val="100"/>
        <c:noMultiLvlLbl val="0"/>
      </c:catAx>
      <c:valAx>
        <c:axId val="121710464"/>
        <c:scaling>
          <c:orientation val="minMax"/>
        </c:scaling>
        <c:delete val="0"/>
        <c:axPos val="l"/>
        <c:title>
          <c:tx>
            <c:rich>
              <a:bodyPr rot="-5400000" vert="horz"/>
              <a:lstStyle/>
              <a:p>
                <a:pPr>
                  <a:defRPr sz="1200"/>
                </a:pPr>
                <a:r>
                  <a:rPr lang="en-US" sz="1200"/>
                  <a:t>No. reports</a:t>
                </a:r>
              </a:p>
            </c:rich>
          </c:tx>
          <c:layout>
            <c:manualLayout>
              <c:xMode val="edge"/>
              <c:yMode val="edge"/>
              <c:x val="3.5799715786971708E-3"/>
              <c:y val="0.27952642014422752"/>
            </c:manualLayout>
          </c:layout>
          <c:overlay val="0"/>
        </c:title>
        <c:numFmt formatCode="#,##0" sourceLinked="0"/>
        <c:majorTickMark val="out"/>
        <c:minorTickMark val="none"/>
        <c:tickLblPos val="nextTo"/>
        <c:txPr>
          <a:bodyPr/>
          <a:lstStyle/>
          <a:p>
            <a:pPr>
              <a:defRPr sz="1200"/>
            </a:pPr>
            <a:endParaRPr lang="en-US"/>
          </a:p>
        </c:txPr>
        <c:crossAx val="121708544"/>
        <c:crosses val="autoZero"/>
        <c:crossBetween val="between"/>
      </c:valAx>
      <c:valAx>
        <c:axId val="121720832"/>
        <c:scaling>
          <c:orientation val="minMax"/>
          <c:max val="0.5"/>
        </c:scaling>
        <c:delete val="0"/>
        <c:axPos val="r"/>
        <c:title>
          <c:tx>
            <c:rich>
              <a:bodyPr rot="-5400000" vert="horz"/>
              <a:lstStyle/>
              <a:p>
                <a:pPr>
                  <a:defRPr sz="1200"/>
                </a:pPr>
                <a:r>
                  <a:rPr lang="en-US" sz="1200"/>
                  <a:t>% resistant</a:t>
                </a:r>
              </a:p>
            </c:rich>
          </c:tx>
          <c:layout>
            <c:manualLayout>
              <c:xMode val="edge"/>
              <c:yMode val="edge"/>
              <c:x val="0.97794142784175098"/>
              <c:y val="0.30579860949333998"/>
            </c:manualLayout>
          </c:layout>
          <c:overlay val="0"/>
        </c:title>
        <c:numFmt formatCode="0%" sourceLinked="0"/>
        <c:majorTickMark val="out"/>
        <c:minorTickMark val="none"/>
        <c:tickLblPos val="nextTo"/>
        <c:txPr>
          <a:bodyPr/>
          <a:lstStyle/>
          <a:p>
            <a:pPr>
              <a:defRPr sz="1200"/>
            </a:pPr>
            <a:endParaRPr lang="en-US"/>
          </a:p>
        </c:txPr>
        <c:crossAx val="121722752"/>
        <c:crosses val="max"/>
        <c:crossBetween val="between"/>
        <c:majorUnit val="0.1"/>
        <c:minorUnit val="2.0000000000000004E-2"/>
      </c:valAx>
      <c:catAx>
        <c:axId val="121722752"/>
        <c:scaling>
          <c:orientation val="minMax"/>
        </c:scaling>
        <c:delete val="1"/>
        <c:axPos val="b"/>
        <c:numFmt formatCode="General" sourceLinked="1"/>
        <c:majorTickMark val="out"/>
        <c:minorTickMark val="none"/>
        <c:tickLblPos val="nextTo"/>
        <c:crossAx val="121720832"/>
        <c:crosses val="autoZero"/>
        <c:auto val="1"/>
        <c:lblAlgn val="ctr"/>
        <c:lblOffset val="100"/>
        <c:noMultiLvlLbl val="0"/>
      </c:catAx>
    </c:plotArea>
    <c:legend>
      <c:legendPos val="b"/>
      <c:layout>
        <c:manualLayout>
          <c:xMode val="edge"/>
          <c:yMode val="edge"/>
          <c:x val="0.1987083984444141"/>
          <c:y val="0.89436684319785476"/>
          <c:w val="0.60258320311117175"/>
          <c:h val="4.7776483560856668E-2"/>
        </c:manualLayout>
      </c:layout>
      <c:overlay val="0"/>
    </c:legend>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0"/>
          <c:tx>
            <c:strRef>
              <c:f>'Figure 13'!$V$1</c:f>
              <c:strCache>
                <c:ptCount val="1"/>
                <c:pt idx="0">
                  <c:v>resistant</c:v>
                </c:pt>
              </c:strCache>
            </c:strRef>
          </c:tx>
          <c:spPr>
            <a:pattFill prst="dkDnDiag">
              <a:fgClr>
                <a:srgbClr val="8A1B61"/>
              </a:fgClr>
              <a:bgClr>
                <a:srgbClr val="A14981"/>
              </a:bgClr>
            </a:pattFill>
          </c:spPr>
          <c:invertIfNegative val="0"/>
          <c:cat>
            <c:multiLvlStrRef>
              <c:f>'Figure 13'!$R$2:$S$7</c:f>
              <c:multiLvlStrCache>
                <c:ptCount val="6"/>
                <c:lvl>
                  <c:pt idx="0">
                    <c:v>2018</c:v>
                  </c:pt>
                  <c:pt idx="1">
                    <c:v>2019</c:v>
                  </c:pt>
                  <c:pt idx="2">
                    <c:v>2020</c:v>
                  </c:pt>
                  <c:pt idx="3">
                    <c:v>2018</c:v>
                  </c:pt>
                  <c:pt idx="4">
                    <c:v>2019</c:v>
                  </c:pt>
                  <c:pt idx="5">
                    <c:v>2020</c:v>
                  </c:pt>
                </c:lvl>
                <c:lvl>
                  <c:pt idx="0">
                    <c:v>ciprofloxacin</c:v>
                  </c:pt>
                  <c:pt idx="3">
                    <c:v>piperacillin/tazobactam</c:v>
                  </c:pt>
                </c:lvl>
              </c:multiLvlStrCache>
            </c:multiLvlStrRef>
          </c:cat>
          <c:val>
            <c:numRef>
              <c:f>'Figure 13'!$V$2:$V$7</c:f>
              <c:numCache>
                <c:formatCode>General</c:formatCode>
                <c:ptCount val="6"/>
                <c:pt idx="0">
                  <c:v>297</c:v>
                </c:pt>
                <c:pt idx="1">
                  <c:v>362</c:v>
                </c:pt>
                <c:pt idx="2">
                  <c:v>270</c:v>
                </c:pt>
                <c:pt idx="3">
                  <c:v>276</c:v>
                </c:pt>
                <c:pt idx="4">
                  <c:v>303</c:v>
                </c:pt>
                <c:pt idx="5">
                  <c:v>273</c:v>
                </c:pt>
              </c:numCache>
            </c:numRef>
          </c:val>
          <c:extLst>
            <c:ext xmlns:c16="http://schemas.microsoft.com/office/drawing/2014/chart" uri="{C3380CC4-5D6E-409C-BE32-E72D297353CC}">
              <c16:uniqueId val="{00000000-F5C2-406A-999B-5C2605CF445D}"/>
            </c:ext>
          </c:extLst>
        </c:ser>
        <c:ser>
          <c:idx val="1"/>
          <c:order val="1"/>
          <c:tx>
            <c:strRef>
              <c:f>'Figure 13'!$U$1</c:f>
              <c:strCache>
                <c:ptCount val="1"/>
                <c:pt idx="0">
                  <c:v>intermediate</c:v>
                </c:pt>
              </c:strCache>
            </c:strRef>
          </c:tx>
          <c:spPr>
            <a:solidFill>
              <a:srgbClr val="99CBD3"/>
            </a:solidFill>
          </c:spPr>
          <c:invertIfNegative val="0"/>
          <c:cat>
            <c:multiLvlStrRef>
              <c:f>'Figure 13'!$R$2:$S$7</c:f>
              <c:multiLvlStrCache>
                <c:ptCount val="6"/>
                <c:lvl>
                  <c:pt idx="0">
                    <c:v>2018</c:v>
                  </c:pt>
                  <c:pt idx="1">
                    <c:v>2019</c:v>
                  </c:pt>
                  <c:pt idx="2">
                    <c:v>2020</c:v>
                  </c:pt>
                  <c:pt idx="3">
                    <c:v>2018</c:v>
                  </c:pt>
                  <c:pt idx="4">
                    <c:v>2019</c:v>
                  </c:pt>
                  <c:pt idx="5">
                    <c:v>2020</c:v>
                  </c:pt>
                </c:lvl>
                <c:lvl>
                  <c:pt idx="0">
                    <c:v>ciprofloxacin</c:v>
                  </c:pt>
                  <c:pt idx="3">
                    <c:v>piperacillin/tazobactam</c:v>
                  </c:pt>
                </c:lvl>
              </c:multiLvlStrCache>
            </c:multiLvlStrRef>
          </c:cat>
          <c:val>
            <c:numRef>
              <c:f>'Figure 13'!$U$2:$U$7</c:f>
              <c:numCache>
                <c:formatCode>General</c:formatCode>
                <c:ptCount val="6"/>
                <c:pt idx="0">
                  <c:v>28</c:v>
                </c:pt>
                <c:pt idx="1">
                  <c:v>14</c:v>
                </c:pt>
                <c:pt idx="2">
                  <c:v>127</c:v>
                </c:pt>
                <c:pt idx="3">
                  <c:v>26</c:v>
                </c:pt>
                <c:pt idx="4">
                  <c:v>4</c:v>
                </c:pt>
                <c:pt idx="5">
                  <c:v>116</c:v>
                </c:pt>
              </c:numCache>
            </c:numRef>
          </c:val>
          <c:extLst>
            <c:ext xmlns:c16="http://schemas.microsoft.com/office/drawing/2014/chart" uri="{C3380CC4-5D6E-409C-BE32-E72D297353CC}">
              <c16:uniqueId val="{00000001-F5C2-406A-999B-5C2605CF445D}"/>
            </c:ext>
          </c:extLst>
        </c:ser>
        <c:ser>
          <c:idx val="0"/>
          <c:order val="2"/>
          <c:tx>
            <c:strRef>
              <c:f>'Figure 13'!$T$1</c:f>
              <c:strCache>
                <c:ptCount val="1"/>
                <c:pt idx="0">
                  <c:v>susceptible</c:v>
                </c:pt>
              </c:strCache>
            </c:strRef>
          </c:tx>
          <c:spPr>
            <a:solidFill>
              <a:srgbClr val="007C91"/>
            </a:solidFill>
          </c:spPr>
          <c:invertIfNegative val="0"/>
          <c:cat>
            <c:multiLvlStrRef>
              <c:f>'Figure 13'!$R$2:$S$7</c:f>
              <c:multiLvlStrCache>
                <c:ptCount val="6"/>
                <c:lvl>
                  <c:pt idx="0">
                    <c:v>2018</c:v>
                  </c:pt>
                  <c:pt idx="1">
                    <c:v>2019</c:v>
                  </c:pt>
                  <c:pt idx="2">
                    <c:v>2020</c:v>
                  </c:pt>
                  <c:pt idx="3">
                    <c:v>2018</c:v>
                  </c:pt>
                  <c:pt idx="4">
                    <c:v>2019</c:v>
                  </c:pt>
                  <c:pt idx="5">
                    <c:v>2020</c:v>
                  </c:pt>
                </c:lvl>
                <c:lvl>
                  <c:pt idx="0">
                    <c:v>ciprofloxacin</c:v>
                  </c:pt>
                  <c:pt idx="3">
                    <c:v>piperacillin/tazobactam</c:v>
                  </c:pt>
                </c:lvl>
              </c:multiLvlStrCache>
            </c:multiLvlStrRef>
          </c:cat>
          <c:val>
            <c:numRef>
              <c:f>'Figure 13'!$T$2:$T$7</c:f>
              <c:numCache>
                <c:formatCode>General</c:formatCode>
                <c:ptCount val="6"/>
                <c:pt idx="0">
                  <c:v>1944</c:v>
                </c:pt>
                <c:pt idx="1">
                  <c:v>1933</c:v>
                </c:pt>
                <c:pt idx="2">
                  <c:v>1231</c:v>
                </c:pt>
                <c:pt idx="3">
                  <c:v>1869</c:v>
                </c:pt>
                <c:pt idx="4">
                  <c:v>1903</c:v>
                </c:pt>
                <c:pt idx="5">
                  <c:v>1156</c:v>
                </c:pt>
              </c:numCache>
            </c:numRef>
          </c:val>
          <c:extLst>
            <c:ext xmlns:c16="http://schemas.microsoft.com/office/drawing/2014/chart" uri="{C3380CC4-5D6E-409C-BE32-E72D297353CC}">
              <c16:uniqueId val="{00000002-F5C2-406A-999B-5C2605CF445D}"/>
            </c:ext>
          </c:extLst>
        </c:ser>
        <c:ser>
          <c:idx val="3"/>
          <c:order val="3"/>
          <c:tx>
            <c:strRef>
              <c:f>'Figure 13'!$W$1</c:f>
              <c:strCache>
                <c:ptCount val="1"/>
                <c:pt idx="0">
                  <c:v>not reported</c:v>
                </c:pt>
              </c:strCache>
            </c:strRef>
          </c:tx>
          <c:spPr>
            <a:pattFill prst="pct75">
              <a:fgClr>
                <a:srgbClr val="003B5C"/>
              </a:fgClr>
              <a:bgClr>
                <a:sysClr val="window" lastClr="FFFFFF"/>
              </a:bgClr>
            </a:pattFill>
          </c:spPr>
          <c:invertIfNegative val="0"/>
          <c:cat>
            <c:multiLvlStrRef>
              <c:f>'Figure 13'!$R$2:$S$7</c:f>
              <c:multiLvlStrCache>
                <c:ptCount val="6"/>
                <c:lvl>
                  <c:pt idx="0">
                    <c:v>2018</c:v>
                  </c:pt>
                  <c:pt idx="1">
                    <c:v>2019</c:v>
                  </c:pt>
                  <c:pt idx="2">
                    <c:v>2020</c:v>
                  </c:pt>
                  <c:pt idx="3">
                    <c:v>2018</c:v>
                  </c:pt>
                  <c:pt idx="4">
                    <c:v>2019</c:v>
                  </c:pt>
                  <c:pt idx="5">
                    <c:v>2020</c:v>
                  </c:pt>
                </c:lvl>
                <c:lvl>
                  <c:pt idx="0">
                    <c:v>ciprofloxacin</c:v>
                  </c:pt>
                  <c:pt idx="3">
                    <c:v>piperacillin/tazobactam</c:v>
                  </c:pt>
                </c:lvl>
              </c:multiLvlStrCache>
            </c:multiLvlStrRef>
          </c:cat>
          <c:val>
            <c:numRef>
              <c:f>'Figure 13'!$W$2:$W$7</c:f>
              <c:numCache>
                <c:formatCode>General</c:formatCode>
                <c:ptCount val="6"/>
                <c:pt idx="0">
                  <c:v>73</c:v>
                </c:pt>
                <c:pt idx="1">
                  <c:v>80</c:v>
                </c:pt>
                <c:pt idx="2">
                  <c:v>42</c:v>
                </c:pt>
                <c:pt idx="3">
                  <c:v>171</c:v>
                </c:pt>
                <c:pt idx="4">
                  <c:v>179</c:v>
                </c:pt>
                <c:pt idx="5">
                  <c:v>125</c:v>
                </c:pt>
              </c:numCache>
            </c:numRef>
          </c:val>
          <c:extLst>
            <c:ext xmlns:c16="http://schemas.microsoft.com/office/drawing/2014/chart" uri="{C3380CC4-5D6E-409C-BE32-E72D297353CC}">
              <c16:uniqueId val="{00000003-F5C2-406A-999B-5C2605CF445D}"/>
            </c:ext>
          </c:extLst>
        </c:ser>
        <c:dLbls>
          <c:showLegendKey val="0"/>
          <c:showVal val="0"/>
          <c:showCatName val="0"/>
          <c:showSerName val="0"/>
          <c:showPercent val="0"/>
          <c:showBubbleSize val="0"/>
        </c:dLbls>
        <c:gapWidth val="150"/>
        <c:overlap val="100"/>
        <c:axId val="121708544"/>
        <c:axId val="121710464"/>
      </c:barChart>
      <c:lineChart>
        <c:grouping val="standard"/>
        <c:varyColors val="0"/>
        <c:ser>
          <c:idx val="4"/>
          <c:order val="4"/>
          <c:tx>
            <c:strRef>
              <c:f>'Figure 13'!$X$1</c:f>
              <c:strCache>
                <c:ptCount val="1"/>
                <c:pt idx="0">
                  <c:v>% resistant</c:v>
                </c:pt>
              </c:strCache>
            </c:strRef>
          </c:tx>
          <c:spPr>
            <a:ln>
              <a:solidFill>
                <a:sysClr val="windowText" lastClr="000000"/>
              </a:solidFill>
            </a:ln>
          </c:spPr>
          <c:marker>
            <c:symbol val="none"/>
          </c:marker>
          <c:dPt>
            <c:idx val="3"/>
            <c:bubble3D val="0"/>
            <c:spPr>
              <a:ln>
                <a:noFill/>
              </a:ln>
            </c:spPr>
            <c:extLst>
              <c:ext xmlns:c16="http://schemas.microsoft.com/office/drawing/2014/chart" uri="{C3380CC4-5D6E-409C-BE32-E72D297353CC}">
                <c16:uniqueId val="{00000005-F5C2-406A-999B-5C2605CF445D}"/>
              </c:ext>
            </c:extLst>
          </c:dPt>
          <c:dPt>
            <c:idx val="15"/>
            <c:bubble3D val="0"/>
            <c:extLst>
              <c:ext xmlns:c16="http://schemas.microsoft.com/office/drawing/2014/chart" uri="{C3380CC4-5D6E-409C-BE32-E72D297353CC}">
                <c16:uniqueId val="{00000006-F5C2-406A-999B-5C2605CF445D}"/>
              </c:ext>
            </c:extLst>
          </c:dPt>
          <c:dPt>
            <c:idx val="20"/>
            <c:bubble3D val="0"/>
            <c:extLst>
              <c:ext xmlns:c16="http://schemas.microsoft.com/office/drawing/2014/chart" uri="{C3380CC4-5D6E-409C-BE32-E72D297353CC}">
                <c16:uniqueId val="{00000007-F5C2-406A-999B-5C2605CF445D}"/>
              </c:ext>
            </c:extLst>
          </c:dPt>
          <c:dPt>
            <c:idx val="25"/>
            <c:bubble3D val="0"/>
            <c:extLst>
              <c:ext xmlns:c16="http://schemas.microsoft.com/office/drawing/2014/chart" uri="{C3380CC4-5D6E-409C-BE32-E72D297353CC}">
                <c16:uniqueId val="{00000008-F5C2-406A-999B-5C2605CF445D}"/>
              </c:ext>
            </c:extLst>
          </c:dPt>
          <c:cat>
            <c:multiLvlStrRef>
              <c:f>'Figure 13'!$R$2:$S$7</c:f>
              <c:multiLvlStrCache>
                <c:ptCount val="6"/>
                <c:lvl>
                  <c:pt idx="0">
                    <c:v>2018</c:v>
                  </c:pt>
                  <c:pt idx="1">
                    <c:v>2019</c:v>
                  </c:pt>
                  <c:pt idx="2">
                    <c:v>2020</c:v>
                  </c:pt>
                  <c:pt idx="3">
                    <c:v>2018</c:v>
                  </c:pt>
                  <c:pt idx="4">
                    <c:v>2019</c:v>
                  </c:pt>
                  <c:pt idx="5">
                    <c:v>2020</c:v>
                  </c:pt>
                </c:lvl>
                <c:lvl>
                  <c:pt idx="0">
                    <c:v>ciprofloxacin</c:v>
                  </c:pt>
                  <c:pt idx="3">
                    <c:v>piperacillin/tazobactam</c:v>
                  </c:pt>
                </c:lvl>
              </c:multiLvlStrCache>
            </c:multiLvlStrRef>
          </c:cat>
          <c:val>
            <c:numRef>
              <c:f>'Figure 13'!$X$2:$X$7</c:f>
              <c:numCache>
                <c:formatCode>General</c:formatCode>
                <c:ptCount val="6"/>
                <c:pt idx="0">
                  <c:v>0.13089466725429705</c:v>
                </c:pt>
                <c:pt idx="1">
                  <c:v>0.15677782589865744</c:v>
                </c:pt>
                <c:pt idx="2">
                  <c:v>0.16584766584766586</c:v>
                </c:pt>
                <c:pt idx="3">
                  <c:v>0.12713035467526485</c:v>
                </c:pt>
                <c:pt idx="4">
                  <c:v>0.13710407239819006</c:v>
                </c:pt>
                <c:pt idx="5">
                  <c:v>0.1766990291262136</c:v>
                </c:pt>
              </c:numCache>
            </c:numRef>
          </c:val>
          <c:smooth val="0"/>
          <c:extLst>
            <c:ext xmlns:c16="http://schemas.microsoft.com/office/drawing/2014/chart" uri="{C3380CC4-5D6E-409C-BE32-E72D297353CC}">
              <c16:uniqueId val="{00000009-F5C2-406A-999B-5C2605CF445D}"/>
            </c:ext>
          </c:extLst>
        </c:ser>
        <c:dLbls>
          <c:showLegendKey val="0"/>
          <c:showVal val="0"/>
          <c:showCatName val="0"/>
          <c:showSerName val="0"/>
          <c:showPercent val="0"/>
          <c:showBubbleSize val="0"/>
        </c:dLbls>
        <c:marker val="1"/>
        <c:smooth val="0"/>
        <c:axId val="121722752"/>
        <c:axId val="121720832"/>
      </c:lineChart>
      <c:catAx>
        <c:axId val="121708544"/>
        <c:scaling>
          <c:orientation val="minMax"/>
        </c:scaling>
        <c:delete val="0"/>
        <c:axPos val="b"/>
        <c:title>
          <c:tx>
            <c:rich>
              <a:bodyPr/>
              <a:lstStyle/>
              <a:p>
                <a:pPr>
                  <a:defRPr/>
                </a:pPr>
                <a:r>
                  <a:rPr lang="en-US"/>
                  <a:t>antibiotic by year</a:t>
                </a:r>
              </a:p>
            </c:rich>
          </c:tx>
          <c:layout>
            <c:manualLayout>
              <c:xMode val="edge"/>
              <c:yMode val="edge"/>
              <c:x val="0.43688144880013324"/>
              <c:y val="0.8437899787413452"/>
            </c:manualLayout>
          </c:layout>
          <c:overlay val="0"/>
        </c:title>
        <c:numFmt formatCode="General" sourceLinked="0"/>
        <c:majorTickMark val="out"/>
        <c:minorTickMark val="none"/>
        <c:tickLblPos val="nextTo"/>
        <c:crossAx val="121710464"/>
        <c:crosses val="autoZero"/>
        <c:auto val="1"/>
        <c:lblAlgn val="ctr"/>
        <c:lblOffset val="100"/>
        <c:noMultiLvlLbl val="0"/>
      </c:catAx>
      <c:valAx>
        <c:axId val="121710464"/>
        <c:scaling>
          <c:orientation val="minMax"/>
        </c:scaling>
        <c:delete val="0"/>
        <c:axPos val="l"/>
        <c:title>
          <c:tx>
            <c:rich>
              <a:bodyPr rot="-5400000" vert="horz"/>
              <a:lstStyle/>
              <a:p>
                <a:pPr>
                  <a:defRPr/>
                </a:pPr>
                <a:r>
                  <a:rPr lang="en-US"/>
                  <a:t>No. reports</a:t>
                </a:r>
              </a:p>
            </c:rich>
          </c:tx>
          <c:layout>
            <c:manualLayout>
              <c:xMode val="edge"/>
              <c:yMode val="edge"/>
              <c:x val="7.1492403932082215E-3"/>
              <c:y val="0.27648151447132463"/>
            </c:manualLayout>
          </c:layout>
          <c:overlay val="0"/>
        </c:title>
        <c:numFmt formatCode="#,##0" sourceLinked="0"/>
        <c:majorTickMark val="out"/>
        <c:minorTickMark val="none"/>
        <c:tickLblPos val="nextTo"/>
        <c:crossAx val="121708544"/>
        <c:crosses val="autoZero"/>
        <c:crossBetween val="between"/>
      </c:valAx>
      <c:valAx>
        <c:axId val="121720832"/>
        <c:scaling>
          <c:orientation val="minMax"/>
          <c:max val="0.5"/>
        </c:scaling>
        <c:delete val="0"/>
        <c:axPos val="r"/>
        <c:title>
          <c:tx>
            <c:rich>
              <a:bodyPr rot="-5400000" vert="horz"/>
              <a:lstStyle/>
              <a:p>
                <a:pPr>
                  <a:defRPr/>
                </a:pPr>
                <a:r>
                  <a:rPr lang="en-US"/>
                  <a:t>% resistant</a:t>
                </a:r>
              </a:p>
            </c:rich>
          </c:tx>
          <c:layout>
            <c:manualLayout>
              <c:xMode val="edge"/>
              <c:yMode val="edge"/>
              <c:x val="0.97640150209105903"/>
              <c:y val="0.27645134855880571"/>
            </c:manualLayout>
          </c:layout>
          <c:overlay val="0"/>
        </c:title>
        <c:numFmt formatCode="0%" sourceLinked="0"/>
        <c:majorTickMark val="out"/>
        <c:minorTickMark val="none"/>
        <c:tickLblPos val="nextTo"/>
        <c:crossAx val="121722752"/>
        <c:crosses val="max"/>
        <c:crossBetween val="between"/>
        <c:minorUnit val="0.1"/>
      </c:valAx>
      <c:catAx>
        <c:axId val="121722752"/>
        <c:scaling>
          <c:orientation val="minMax"/>
        </c:scaling>
        <c:delete val="1"/>
        <c:axPos val="b"/>
        <c:numFmt formatCode="General" sourceLinked="1"/>
        <c:majorTickMark val="out"/>
        <c:minorTickMark val="none"/>
        <c:tickLblPos val="nextTo"/>
        <c:crossAx val="121720832"/>
        <c:crosses val="autoZero"/>
        <c:auto val="1"/>
        <c:lblAlgn val="ctr"/>
        <c:lblOffset val="100"/>
        <c:noMultiLvlLbl val="0"/>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15'!$R$1</c:f>
              <c:strCache>
                <c:ptCount val="1"/>
                <c:pt idx="0">
                  <c:v>Naïve</c:v>
                </c:pt>
              </c:strCache>
            </c:strRef>
          </c:tx>
          <c:spPr>
            <a:ln w="28575" cap="rnd">
              <a:solidFill>
                <a:srgbClr val="003B5C"/>
              </a:solidFill>
              <a:round/>
            </a:ln>
            <a:effectLst/>
          </c:spPr>
          <c:marker>
            <c:symbol val="square"/>
            <c:size val="8"/>
            <c:spPr>
              <a:solidFill>
                <a:srgbClr val="003B5C"/>
              </a:solidFill>
              <a:ln w="9525">
                <a:noFill/>
              </a:ln>
              <a:effectLst/>
            </c:spPr>
          </c:marker>
          <c:cat>
            <c:numRef>
              <c:f>'Figure 15'!$S$2:$S$6</c:f>
              <c:numCache>
                <c:formatCode>General</c:formatCode>
                <c:ptCount val="5"/>
                <c:pt idx="0">
                  <c:v>2016</c:v>
                </c:pt>
                <c:pt idx="1">
                  <c:v>2017</c:v>
                </c:pt>
                <c:pt idx="2">
                  <c:v>2018</c:v>
                </c:pt>
                <c:pt idx="3">
                  <c:v>2019</c:v>
                </c:pt>
                <c:pt idx="4">
                  <c:v>2020</c:v>
                </c:pt>
              </c:numCache>
            </c:numRef>
          </c:cat>
          <c:val>
            <c:numRef>
              <c:f>'Figure 15'!$W$2:$W$6</c:f>
              <c:numCache>
                <c:formatCode>General</c:formatCode>
                <c:ptCount val="5"/>
                <c:pt idx="0">
                  <c:v>11.111111111111111</c:v>
                </c:pt>
                <c:pt idx="1">
                  <c:v>14.326647564469914</c:v>
                </c:pt>
                <c:pt idx="2">
                  <c:v>34.228187919463089</c:v>
                </c:pt>
                <c:pt idx="3">
                  <c:v>14.814814814814813</c:v>
                </c:pt>
                <c:pt idx="4">
                  <c:v>16.666666666666664</c:v>
                </c:pt>
              </c:numCache>
            </c:numRef>
          </c:val>
          <c:smooth val="0"/>
          <c:extLst>
            <c:ext xmlns:c16="http://schemas.microsoft.com/office/drawing/2014/chart" uri="{C3380CC4-5D6E-409C-BE32-E72D297353CC}">
              <c16:uniqueId val="{00000000-B936-4FDF-B114-0CD323DA75F4}"/>
            </c:ext>
          </c:extLst>
        </c:ser>
        <c:ser>
          <c:idx val="1"/>
          <c:order val="1"/>
          <c:tx>
            <c:strRef>
              <c:f>'Figure 15'!$R$9</c:f>
              <c:strCache>
                <c:ptCount val="1"/>
                <c:pt idx="0">
                  <c:v>Experienced</c:v>
                </c:pt>
              </c:strCache>
            </c:strRef>
          </c:tx>
          <c:spPr>
            <a:ln w="28575" cap="rnd">
              <a:solidFill>
                <a:srgbClr val="007C91"/>
              </a:solidFill>
              <a:round/>
            </a:ln>
            <a:effectLst/>
          </c:spPr>
          <c:marker>
            <c:symbol val="diamond"/>
            <c:size val="10"/>
            <c:spPr>
              <a:solidFill>
                <a:srgbClr val="007C91"/>
              </a:solidFill>
              <a:ln w="9525">
                <a:noFill/>
              </a:ln>
              <a:effectLst/>
            </c:spPr>
          </c:marker>
          <c:val>
            <c:numRef>
              <c:f>'Figure 15'!$W$10:$W$14</c:f>
              <c:numCache>
                <c:formatCode>General</c:formatCode>
                <c:ptCount val="5"/>
                <c:pt idx="0">
                  <c:v>58.064516129032263</c:v>
                </c:pt>
                <c:pt idx="1">
                  <c:v>27.049180327868854</c:v>
                </c:pt>
                <c:pt idx="2">
                  <c:v>39.130434782608695</c:v>
                </c:pt>
                <c:pt idx="3">
                  <c:v>56.521739130434781</c:v>
                </c:pt>
                <c:pt idx="4">
                  <c:v>44.827586206896555</c:v>
                </c:pt>
              </c:numCache>
            </c:numRef>
          </c:val>
          <c:smooth val="0"/>
          <c:extLst>
            <c:ext xmlns:c16="http://schemas.microsoft.com/office/drawing/2014/chart" uri="{C3380CC4-5D6E-409C-BE32-E72D297353CC}">
              <c16:uniqueId val="{00000001-B936-4FDF-B114-0CD323DA75F4}"/>
            </c:ext>
          </c:extLst>
        </c:ser>
        <c:ser>
          <c:idx val="2"/>
          <c:order val="2"/>
          <c:tx>
            <c:strRef>
              <c:f>'Figure 15'!$R$16</c:f>
              <c:strCache>
                <c:ptCount val="1"/>
                <c:pt idx="0">
                  <c:v>Unavailable</c:v>
                </c:pt>
              </c:strCache>
            </c:strRef>
          </c:tx>
          <c:spPr>
            <a:ln w="28575" cap="rnd">
              <a:solidFill>
                <a:srgbClr val="8A1B61"/>
              </a:solidFill>
              <a:round/>
            </a:ln>
            <a:effectLst/>
          </c:spPr>
          <c:marker>
            <c:symbol val="circle"/>
            <c:size val="7"/>
            <c:spPr>
              <a:solidFill>
                <a:srgbClr val="8A1B61"/>
              </a:solidFill>
              <a:ln w="9525">
                <a:noFill/>
              </a:ln>
              <a:effectLst/>
            </c:spPr>
          </c:marker>
          <c:val>
            <c:numRef>
              <c:f>'Figure 15'!$W$17:$W$21</c:f>
              <c:numCache>
                <c:formatCode>General</c:formatCode>
                <c:ptCount val="5"/>
                <c:pt idx="0">
                  <c:v>9.5238095238095237</c:v>
                </c:pt>
                <c:pt idx="1">
                  <c:v>18.71345029239766</c:v>
                </c:pt>
                <c:pt idx="2">
                  <c:v>32.258064516129032</c:v>
                </c:pt>
                <c:pt idx="3">
                  <c:v>19.463087248322147</c:v>
                </c:pt>
                <c:pt idx="4">
                  <c:v>18.137254901960784</c:v>
                </c:pt>
              </c:numCache>
            </c:numRef>
          </c:val>
          <c:smooth val="0"/>
          <c:extLst>
            <c:ext xmlns:c16="http://schemas.microsoft.com/office/drawing/2014/chart" uri="{C3380CC4-5D6E-409C-BE32-E72D297353CC}">
              <c16:uniqueId val="{00000002-B936-4FDF-B114-0CD323DA75F4}"/>
            </c:ext>
          </c:extLst>
        </c:ser>
        <c:dLbls>
          <c:showLegendKey val="0"/>
          <c:showVal val="0"/>
          <c:showCatName val="0"/>
          <c:showSerName val="0"/>
          <c:showPercent val="0"/>
          <c:showBubbleSize val="0"/>
        </c:dLbls>
        <c:marker val="1"/>
        <c:smooth val="0"/>
        <c:axId val="361468960"/>
        <c:axId val="361471912"/>
      </c:lineChart>
      <c:catAx>
        <c:axId val="361468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Calendar 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471912"/>
        <c:crosses val="autoZero"/>
        <c:auto val="1"/>
        <c:lblAlgn val="ctr"/>
        <c:lblOffset val="100"/>
        <c:noMultiLvlLbl val="0"/>
      </c:catAx>
      <c:valAx>
        <c:axId val="36147191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Percentage of Resistance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46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Resistant to isoniazid without MDR-TB</c:v>
          </c:tx>
          <c:spPr>
            <a:solidFill>
              <a:srgbClr val="007C91"/>
            </a:solidFill>
            <a:ln w="25400">
              <a:noFill/>
            </a:ln>
            <a:effectLst/>
          </c:spPr>
          <c:invertIfNegative val="0"/>
          <c:cat>
            <c:numRef>
              <c:f>'[13]Figure MDR-TB'!$Q$8:$Q$28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'[13]Figure MDR-TB'!$R$8:$R$28</c:f>
              <c:numCache>
                <c:formatCode>General</c:formatCode>
                <c:ptCount val="21"/>
                <c:pt idx="0">
                  <c:v>150</c:v>
                </c:pt>
                <c:pt idx="1">
                  <c:v>187</c:v>
                </c:pt>
                <c:pt idx="2">
                  <c:v>239</c:v>
                </c:pt>
                <c:pt idx="3">
                  <c:v>232</c:v>
                </c:pt>
                <c:pt idx="4">
                  <c:v>250</c:v>
                </c:pt>
                <c:pt idx="5">
                  <c:v>281</c:v>
                </c:pt>
                <c:pt idx="6">
                  <c:v>284</c:v>
                </c:pt>
                <c:pt idx="7">
                  <c:v>254</c:v>
                </c:pt>
                <c:pt idx="8">
                  <c:v>217</c:v>
                </c:pt>
                <c:pt idx="9">
                  <c:v>268</c:v>
                </c:pt>
                <c:pt idx="10">
                  <c:v>228</c:v>
                </c:pt>
                <c:pt idx="11">
                  <c:v>296</c:v>
                </c:pt>
                <c:pt idx="12">
                  <c:v>255</c:v>
                </c:pt>
                <c:pt idx="13">
                  <c:v>232</c:v>
                </c:pt>
                <c:pt idx="14">
                  <c:v>215</c:v>
                </c:pt>
                <c:pt idx="15">
                  <c:v>192</c:v>
                </c:pt>
                <c:pt idx="16">
                  <c:v>191</c:v>
                </c:pt>
                <c:pt idx="17">
                  <c:v>181</c:v>
                </c:pt>
                <c:pt idx="18">
                  <c:v>187</c:v>
                </c:pt>
                <c:pt idx="19">
                  <c:v>186</c:v>
                </c:pt>
                <c:pt idx="20">
                  <c:v>157</c:v>
                </c:pt>
              </c:numCache>
            </c:numRef>
          </c:val>
          <c:extLst>
            <c:ext xmlns:c16="http://schemas.microsoft.com/office/drawing/2014/chart" uri="{C3380CC4-5D6E-409C-BE32-E72D297353CC}">
              <c16:uniqueId val="{00000000-A53E-40E5-9478-135677AEE99E}"/>
            </c:ext>
          </c:extLst>
        </c:ser>
        <c:ser>
          <c:idx val="1"/>
          <c:order val="1"/>
          <c:tx>
            <c:v>MDR/RR-TB</c:v>
          </c:tx>
          <c:spPr>
            <a:pattFill prst="dkUpDiag">
              <a:fgClr>
                <a:srgbClr val="8A1B61"/>
              </a:fgClr>
              <a:bgClr>
                <a:srgbClr val="A14981"/>
              </a:bgClr>
            </a:pattFill>
            <a:ln w="25400">
              <a:noFill/>
            </a:ln>
            <a:effectLst/>
          </c:spPr>
          <c:invertIfNegative val="0"/>
          <c:cat>
            <c:numRef>
              <c:f>'[13]Figure MDR-TB'!$Q$8:$Q$28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'[13]Figure MDR-TB'!$V$8:$V$28</c:f>
              <c:numCache>
                <c:formatCode>General</c:formatCode>
                <c:ptCount val="21"/>
                <c:pt idx="0">
                  <c:v>41</c:v>
                </c:pt>
                <c:pt idx="1">
                  <c:v>33</c:v>
                </c:pt>
                <c:pt idx="2">
                  <c:v>45</c:v>
                </c:pt>
                <c:pt idx="3">
                  <c:v>68</c:v>
                </c:pt>
                <c:pt idx="4">
                  <c:v>61</c:v>
                </c:pt>
                <c:pt idx="5">
                  <c:v>56</c:v>
                </c:pt>
                <c:pt idx="6">
                  <c:v>74</c:v>
                </c:pt>
                <c:pt idx="7">
                  <c:v>63</c:v>
                </c:pt>
                <c:pt idx="8">
                  <c:v>68</c:v>
                </c:pt>
                <c:pt idx="9">
                  <c:v>70</c:v>
                </c:pt>
                <c:pt idx="10">
                  <c:v>75</c:v>
                </c:pt>
                <c:pt idx="11">
                  <c:v>89</c:v>
                </c:pt>
                <c:pt idx="12">
                  <c:v>86</c:v>
                </c:pt>
                <c:pt idx="13">
                  <c:v>77</c:v>
                </c:pt>
                <c:pt idx="14">
                  <c:v>59</c:v>
                </c:pt>
                <c:pt idx="15">
                  <c:v>54</c:v>
                </c:pt>
                <c:pt idx="16">
                  <c:v>62</c:v>
                </c:pt>
                <c:pt idx="17">
                  <c:v>57</c:v>
                </c:pt>
                <c:pt idx="18">
                  <c:v>46</c:v>
                </c:pt>
                <c:pt idx="19">
                  <c:v>53</c:v>
                </c:pt>
                <c:pt idx="20">
                  <c:v>58</c:v>
                </c:pt>
              </c:numCache>
            </c:numRef>
          </c:val>
          <c:extLst>
            <c:ext xmlns:c16="http://schemas.microsoft.com/office/drawing/2014/chart" uri="{C3380CC4-5D6E-409C-BE32-E72D297353CC}">
              <c16:uniqueId val="{00000001-A53E-40E5-9478-135677AEE99E}"/>
            </c:ext>
          </c:extLst>
        </c:ser>
        <c:dLbls>
          <c:showLegendKey val="0"/>
          <c:showVal val="0"/>
          <c:showCatName val="0"/>
          <c:showSerName val="0"/>
          <c:showPercent val="0"/>
          <c:showBubbleSize val="0"/>
        </c:dLbls>
        <c:gapWidth val="50"/>
        <c:axId val="439224888"/>
        <c:axId val="439229808"/>
      </c:barChart>
      <c:lineChart>
        <c:grouping val="standard"/>
        <c:varyColors val="0"/>
        <c:ser>
          <c:idx val="2"/>
          <c:order val="2"/>
          <c:tx>
            <c:v>% resistant to isoniazid without MDR-TB</c:v>
          </c:tx>
          <c:spPr>
            <a:ln w="25400" cap="rnd">
              <a:solidFill>
                <a:srgbClr val="002060"/>
              </a:solidFill>
              <a:round/>
            </a:ln>
            <a:effectLst/>
          </c:spPr>
          <c:marker>
            <c:symbol val="none"/>
          </c:marker>
          <c:errBars>
            <c:errDir val="y"/>
            <c:errBarType val="both"/>
            <c:errValType val="cust"/>
            <c:noEndCap val="0"/>
            <c:plus>
              <c:numRef>
                <c:f>'[13]Figure MDR-TB'!$Q$35:$Q$55</c:f>
                <c:numCache>
                  <c:formatCode>General</c:formatCode>
                  <c:ptCount val="21"/>
                  <c:pt idx="0">
                    <c:v>0.89999999999999947</c:v>
                  </c:pt>
                  <c:pt idx="1">
                    <c:v>0.89999999999999947</c:v>
                  </c:pt>
                  <c:pt idx="2">
                    <c:v>0.79999999999999982</c:v>
                  </c:pt>
                  <c:pt idx="3">
                    <c:v>0.80000000000000071</c:v>
                  </c:pt>
                  <c:pt idx="4">
                    <c:v>0.79999999999999982</c:v>
                  </c:pt>
                  <c:pt idx="5">
                    <c:v>0.70000000000000018</c:v>
                  </c:pt>
                  <c:pt idx="6">
                    <c:v>0.80000000000000071</c:v>
                  </c:pt>
                  <c:pt idx="7">
                    <c:v>0.70000000000000018</c:v>
                  </c:pt>
                  <c:pt idx="8">
                    <c:v>0.70000000000000018</c:v>
                  </c:pt>
                  <c:pt idx="9">
                    <c:v>0.70000000000000018</c:v>
                  </c:pt>
                  <c:pt idx="10">
                    <c:v>0.70000000000000018</c:v>
                  </c:pt>
                  <c:pt idx="11">
                    <c:v>0.70000000000000018</c:v>
                  </c:pt>
                  <c:pt idx="12">
                    <c:v>0.60000000000000053</c:v>
                  </c:pt>
                  <c:pt idx="13">
                    <c:v>0.69999999999999929</c:v>
                  </c:pt>
                  <c:pt idx="14">
                    <c:v>0.79999999999999982</c:v>
                  </c:pt>
                  <c:pt idx="15">
                    <c:v>0.79999999999999982</c:v>
                  </c:pt>
                  <c:pt idx="16">
                    <c:v>0.79999999999999982</c:v>
                  </c:pt>
                  <c:pt idx="17">
                    <c:v>0.79999999999999982</c:v>
                  </c:pt>
                  <c:pt idx="18">
                    <c:v>1</c:v>
                  </c:pt>
                  <c:pt idx="19">
                    <c:v>0.90000000000000036</c:v>
                  </c:pt>
                  <c:pt idx="20">
                    <c:v>1.0999999999999996</c:v>
                  </c:pt>
                </c:numCache>
              </c:numRef>
            </c:plus>
            <c:minus>
              <c:numRef>
                <c:f>'[13]Figure MDR-TB'!$R$35:$R$55</c:f>
                <c:numCache>
                  <c:formatCode>General</c:formatCode>
                  <c:ptCount val="21"/>
                  <c:pt idx="0">
                    <c:v>0.80000000000000071</c:v>
                  </c:pt>
                  <c:pt idx="1">
                    <c:v>0.80000000000000071</c:v>
                  </c:pt>
                  <c:pt idx="2">
                    <c:v>0.79999999999999982</c:v>
                  </c:pt>
                  <c:pt idx="3">
                    <c:v>0.79999999999999982</c:v>
                  </c:pt>
                  <c:pt idx="4">
                    <c:v>0.70000000000000018</c:v>
                  </c:pt>
                  <c:pt idx="5">
                    <c:v>0.70000000000000018</c:v>
                  </c:pt>
                  <c:pt idx="6">
                    <c:v>0.59999999999999964</c:v>
                  </c:pt>
                  <c:pt idx="7">
                    <c:v>0.70000000000000018</c:v>
                  </c:pt>
                  <c:pt idx="8">
                    <c:v>0.59999999999999964</c:v>
                  </c:pt>
                  <c:pt idx="9">
                    <c:v>0.59999999999999964</c:v>
                  </c:pt>
                  <c:pt idx="10">
                    <c:v>0.59999999999999964</c:v>
                  </c:pt>
                  <c:pt idx="11">
                    <c:v>0.70000000000000018</c:v>
                  </c:pt>
                  <c:pt idx="12">
                    <c:v>0.70000000000000018</c:v>
                  </c:pt>
                  <c:pt idx="13">
                    <c:v>0.70000000000000018</c:v>
                  </c:pt>
                  <c:pt idx="14">
                    <c:v>0.70000000000000018</c:v>
                  </c:pt>
                  <c:pt idx="15">
                    <c:v>0.70000000000000018</c:v>
                  </c:pt>
                  <c:pt idx="16">
                    <c:v>0.70000000000000018</c:v>
                  </c:pt>
                  <c:pt idx="17">
                    <c:v>0.79999999999999982</c:v>
                  </c:pt>
                  <c:pt idx="18">
                    <c:v>0.89999999999999947</c:v>
                  </c:pt>
                  <c:pt idx="19">
                    <c:v>0.90000000000000036</c:v>
                  </c:pt>
                  <c:pt idx="20">
                    <c:v>0.90000000000000036</c:v>
                  </c:pt>
                </c:numCache>
              </c:numRef>
            </c:minus>
            <c:spPr>
              <a:noFill/>
              <a:ln w="15875" cap="flat" cmpd="sng" algn="ctr">
                <a:solidFill>
                  <a:srgbClr val="002060"/>
                </a:solidFill>
                <a:round/>
              </a:ln>
              <a:effectLst/>
            </c:spPr>
          </c:errBars>
          <c:cat>
            <c:numRef>
              <c:f>'[13]Figure MDR-TB'!$Q$8:$Q$28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'[13]Figure MDR-TB'!$S$8:$S$28</c:f>
              <c:numCache>
                <c:formatCode>General</c:formatCode>
                <c:ptCount val="21"/>
                <c:pt idx="0">
                  <c:v>5.4</c:v>
                </c:pt>
                <c:pt idx="1">
                  <c:v>5.9</c:v>
                </c:pt>
                <c:pt idx="2">
                  <c:v>6.3</c:v>
                </c:pt>
                <c:pt idx="3">
                  <c:v>6.1</c:v>
                </c:pt>
                <c:pt idx="4">
                  <c:v>6.2</c:v>
                </c:pt>
                <c:pt idx="5">
                  <c:v>6.2</c:v>
                </c:pt>
                <c:pt idx="6">
                  <c:v>6.1</c:v>
                </c:pt>
                <c:pt idx="7">
                  <c:v>5.8</c:v>
                </c:pt>
                <c:pt idx="8">
                  <c:v>4.8</c:v>
                </c:pt>
                <c:pt idx="9">
                  <c:v>5.8</c:v>
                </c:pt>
                <c:pt idx="10">
                  <c:v>5</c:v>
                </c:pt>
                <c:pt idx="11">
                  <c:v>6</c:v>
                </c:pt>
                <c:pt idx="12">
                  <c:v>5.3</c:v>
                </c:pt>
                <c:pt idx="13">
                  <c:v>5.4</c:v>
                </c:pt>
                <c:pt idx="14">
                  <c:v>5.5</c:v>
                </c:pt>
                <c:pt idx="15">
                  <c:v>5.5</c:v>
                </c:pt>
                <c:pt idx="16">
                  <c:v>5.4</c:v>
                </c:pt>
                <c:pt idx="17">
                  <c:v>5.8</c:v>
                </c:pt>
                <c:pt idx="18">
                  <c:v>6.6</c:v>
                </c:pt>
                <c:pt idx="19">
                  <c:v>6.5</c:v>
                </c:pt>
                <c:pt idx="20">
                  <c:v>6.4</c:v>
                </c:pt>
              </c:numCache>
            </c:numRef>
          </c:val>
          <c:smooth val="0"/>
          <c:extLst>
            <c:ext xmlns:c16="http://schemas.microsoft.com/office/drawing/2014/chart" uri="{C3380CC4-5D6E-409C-BE32-E72D297353CC}">
              <c16:uniqueId val="{00000002-A53E-40E5-9478-135677AEE99E}"/>
            </c:ext>
          </c:extLst>
        </c:ser>
        <c:ser>
          <c:idx val="3"/>
          <c:order val="3"/>
          <c:tx>
            <c:v>% with MDR/RR-TB</c:v>
          </c:tx>
          <c:spPr>
            <a:ln w="25400" cap="rnd">
              <a:solidFill>
                <a:schemeClr val="accent4"/>
              </a:solidFill>
              <a:prstDash val="sysDash"/>
              <a:round/>
            </a:ln>
            <a:effectLst/>
          </c:spPr>
          <c:marker>
            <c:symbol val="none"/>
          </c:marker>
          <c:errBars>
            <c:errDir val="y"/>
            <c:errBarType val="both"/>
            <c:errValType val="cust"/>
            <c:noEndCap val="0"/>
            <c:plus>
              <c:numRef>
                <c:f>'[13]Figure MDR-TB'!$Z$35:$Z$55</c:f>
                <c:numCache>
                  <c:formatCode>General</c:formatCode>
                  <c:ptCount val="21"/>
                  <c:pt idx="0">
                    <c:v>0.5</c:v>
                  </c:pt>
                  <c:pt idx="1">
                    <c:v>0.5</c:v>
                  </c:pt>
                  <c:pt idx="2">
                    <c:v>0.40000000000000013</c:v>
                  </c:pt>
                  <c:pt idx="3">
                    <c:v>0.40000000000000013</c:v>
                  </c:pt>
                  <c:pt idx="4">
                    <c:v>0.39999999999999991</c:v>
                  </c:pt>
                  <c:pt idx="5">
                    <c:v>0.40000000000000013</c:v>
                  </c:pt>
                  <c:pt idx="6">
                    <c:v>0.39999999999999991</c:v>
                  </c:pt>
                  <c:pt idx="7">
                    <c:v>0.40000000000000013</c:v>
                  </c:pt>
                  <c:pt idx="8">
                    <c:v>0.39999999999999991</c:v>
                  </c:pt>
                  <c:pt idx="9">
                    <c:v>0.39999999999999991</c:v>
                  </c:pt>
                  <c:pt idx="10">
                    <c:v>0.40000000000000013</c:v>
                  </c:pt>
                  <c:pt idx="11">
                    <c:v>0.40000000000000013</c:v>
                  </c:pt>
                  <c:pt idx="12">
                    <c:v>0.40000000000000013</c:v>
                  </c:pt>
                  <c:pt idx="13">
                    <c:v>0.40000000000000013</c:v>
                  </c:pt>
                  <c:pt idx="14">
                    <c:v>0.39999999999999991</c:v>
                  </c:pt>
                  <c:pt idx="15">
                    <c:v>0.5</c:v>
                  </c:pt>
                  <c:pt idx="16">
                    <c:v>0.50000000000000022</c:v>
                  </c:pt>
                  <c:pt idx="17">
                    <c:v>0.49999999999999978</c:v>
                  </c:pt>
                  <c:pt idx="18">
                    <c:v>0.60000000000000009</c:v>
                  </c:pt>
                  <c:pt idx="19">
                    <c:v>0.59999999999999987</c:v>
                  </c:pt>
                  <c:pt idx="20">
                    <c:v>0.60000000000000009</c:v>
                  </c:pt>
                </c:numCache>
              </c:numRef>
            </c:plus>
            <c:minus>
              <c:numRef>
                <c:f>'[13]Figure MDR-TB'!$AA$35:$AA$55</c:f>
                <c:numCache>
                  <c:formatCode>General</c:formatCode>
                  <c:ptCount val="21"/>
                  <c:pt idx="0">
                    <c:v>0.39999999999999991</c:v>
                  </c:pt>
                  <c:pt idx="1">
                    <c:v>0.30000000000000004</c:v>
                  </c:pt>
                  <c:pt idx="2">
                    <c:v>0.29999999999999993</c:v>
                  </c:pt>
                  <c:pt idx="3">
                    <c:v>0.40000000000000013</c:v>
                  </c:pt>
                  <c:pt idx="4">
                    <c:v>0.30000000000000004</c:v>
                  </c:pt>
                  <c:pt idx="5">
                    <c:v>0.29999999999999993</c:v>
                  </c:pt>
                  <c:pt idx="6">
                    <c:v>0.30000000000000004</c:v>
                  </c:pt>
                  <c:pt idx="7">
                    <c:v>0.29999999999999982</c:v>
                  </c:pt>
                  <c:pt idx="8">
                    <c:v>0.30000000000000004</c:v>
                  </c:pt>
                  <c:pt idx="9">
                    <c:v>0.30000000000000004</c:v>
                  </c:pt>
                  <c:pt idx="10">
                    <c:v>0.39999999999999991</c:v>
                  </c:pt>
                  <c:pt idx="11">
                    <c:v>0.40000000000000013</c:v>
                  </c:pt>
                  <c:pt idx="12">
                    <c:v>0.40000000000000013</c:v>
                  </c:pt>
                  <c:pt idx="13">
                    <c:v>0.40000000000000013</c:v>
                  </c:pt>
                  <c:pt idx="14">
                    <c:v>0.30000000000000004</c:v>
                  </c:pt>
                  <c:pt idx="15">
                    <c:v>0.30000000000000004</c:v>
                  </c:pt>
                  <c:pt idx="16">
                    <c:v>0.39999999999999991</c:v>
                  </c:pt>
                  <c:pt idx="17">
                    <c:v>0.40000000000000013</c:v>
                  </c:pt>
                  <c:pt idx="18">
                    <c:v>0.40000000000000013</c:v>
                  </c:pt>
                  <c:pt idx="19">
                    <c:v>0.40000000000000013</c:v>
                  </c:pt>
                  <c:pt idx="20">
                    <c:v>0.59999999999999987</c:v>
                  </c:pt>
                </c:numCache>
              </c:numRef>
            </c:minus>
            <c:spPr>
              <a:noFill/>
              <a:ln w="15875" cap="flat" cmpd="sng" algn="ctr">
                <a:solidFill>
                  <a:schemeClr val="accent4"/>
                </a:solidFill>
                <a:round/>
              </a:ln>
              <a:effectLst/>
            </c:spPr>
          </c:errBars>
          <c:cat>
            <c:numRef>
              <c:f>'[13]Figure MDR-TB'!$Q$8:$Q$28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'[13]Figure MDR-TB'!$W$8:$W$28</c:f>
              <c:numCache>
                <c:formatCode>General</c:formatCode>
                <c:ptCount val="21"/>
                <c:pt idx="0">
                  <c:v>1.5</c:v>
                </c:pt>
                <c:pt idx="1">
                  <c:v>1</c:v>
                </c:pt>
                <c:pt idx="2">
                  <c:v>1.2</c:v>
                </c:pt>
                <c:pt idx="3">
                  <c:v>1.8</c:v>
                </c:pt>
                <c:pt idx="4">
                  <c:v>1.5</c:v>
                </c:pt>
                <c:pt idx="5">
                  <c:v>1.2</c:v>
                </c:pt>
                <c:pt idx="6">
                  <c:v>1.6</c:v>
                </c:pt>
                <c:pt idx="7">
                  <c:v>1.4</c:v>
                </c:pt>
                <c:pt idx="8">
                  <c:v>1.5</c:v>
                </c:pt>
                <c:pt idx="9">
                  <c:v>1.5</c:v>
                </c:pt>
                <c:pt idx="10">
                  <c:v>1.7</c:v>
                </c:pt>
                <c:pt idx="11">
                  <c:v>1.8</c:v>
                </c:pt>
                <c:pt idx="12">
                  <c:v>1.8</c:v>
                </c:pt>
                <c:pt idx="13">
                  <c:v>1.8</c:v>
                </c:pt>
                <c:pt idx="14">
                  <c:v>1.5</c:v>
                </c:pt>
                <c:pt idx="15">
                  <c:v>1.5</c:v>
                </c:pt>
                <c:pt idx="16">
                  <c:v>1.7</c:v>
                </c:pt>
                <c:pt idx="17">
                  <c:v>1.8</c:v>
                </c:pt>
                <c:pt idx="18">
                  <c:v>1.6</c:v>
                </c:pt>
                <c:pt idx="19">
                  <c:v>1.8</c:v>
                </c:pt>
                <c:pt idx="20">
                  <c:v>2.4</c:v>
                </c:pt>
              </c:numCache>
            </c:numRef>
          </c:val>
          <c:smooth val="0"/>
          <c:extLst>
            <c:ext xmlns:c16="http://schemas.microsoft.com/office/drawing/2014/chart" uri="{C3380CC4-5D6E-409C-BE32-E72D297353CC}">
              <c16:uniqueId val="{00000003-A53E-40E5-9478-135677AEE99E}"/>
            </c:ext>
          </c:extLst>
        </c:ser>
        <c:dLbls>
          <c:showLegendKey val="0"/>
          <c:showVal val="0"/>
          <c:showCatName val="0"/>
          <c:showSerName val="0"/>
          <c:showPercent val="0"/>
          <c:showBubbleSize val="0"/>
        </c:dLbls>
        <c:marker val="1"/>
        <c:smooth val="0"/>
        <c:axId val="284964336"/>
        <c:axId val="284969584"/>
      </c:lineChart>
      <c:catAx>
        <c:axId val="4392248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1">
                    <a:solidFill>
                      <a:schemeClr val="tx1"/>
                    </a:solidFill>
                    <a:latin typeface="Arial" panose="020B0604020202020204" pitchFamily="34" charset="0"/>
                    <a:cs typeface="Arial" panose="020B0604020202020204" pitchFamily="34" charset="0"/>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9229808"/>
        <c:crosses val="autoZero"/>
        <c:auto val="1"/>
        <c:lblAlgn val="ctr"/>
        <c:lblOffset val="100"/>
        <c:tickMarkSkip val="1"/>
        <c:noMultiLvlLbl val="0"/>
      </c:catAx>
      <c:valAx>
        <c:axId val="439229808"/>
        <c:scaling>
          <c:orientation val="minMax"/>
          <c:max val="4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1">
                    <a:solidFill>
                      <a:schemeClr val="tx1"/>
                    </a:solidFill>
                    <a:latin typeface="Arial" panose="020B0604020202020204" pitchFamily="34" charset="0"/>
                    <a:cs typeface="Arial" panose="020B0604020202020204" pitchFamily="34" charset="0"/>
                  </a:rPr>
                  <a:t>Number of people</a:t>
                </a:r>
              </a:p>
            </c:rich>
          </c:tx>
          <c:layout>
            <c:manualLayout>
              <c:xMode val="edge"/>
              <c:yMode val="edge"/>
              <c:x val="1.2357121993205723E-3"/>
              <c:y val="0.252233825958214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9224888"/>
        <c:crosses val="autoZero"/>
        <c:crossBetween val="between"/>
      </c:valAx>
      <c:valAx>
        <c:axId val="2849695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1">
                    <a:solidFill>
                      <a:schemeClr val="tx1"/>
                    </a:solidFill>
                    <a:latin typeface="Arial" panose="020B0604020202020204" pitchFamily="34" charset="0"/>
                    <a:cs typeface="Arial" panose="020B0604020202020204" pitchFamily="34" charset="0"/>
                  </a:rPr>
                  <a:t>Proportion (%)</a:t>
                </a:r>
              </a:p>
            </c:rich>
          </c:tx>
          <c:layout>
            <c:manualLayout>
              <c:xMode val="edge"/>
              <c:yMode val="edge"/>
              <c:x val="0.97923380784033121"/>
              <c:y val="0.2792289840211755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4964336"/>
        <c:crosses val="max"/>
        <c:crossBetween val="between"/>
      </c:valAx>
      <c:catAx>
        <c:axId val="284964336"/>
        <c:scaling>
          <c:orientation val="minMax"/>
        </c:scaling>
        <c:delete val="1"/>
        <c:axPos val="b"/>
        <c:numFmt formatCode="General" sourceLinked="1"/>
        <c:majorTickMark val="out"/>
        <c:minorTickMark val="none"/>
        <c:tickLblPos val="nextTo"/>
        <c:crossAx val="284969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Nofig_Acinetobacter!$E$3</c:f>
              <c:strCache>
                <c:ptCount val="1"/>
                <c:pt idx="0">
                  <c:v>resistant</c:v>
                </c:pt>
              </c:strCache>
            </c:strRef>
          </c:tx>
          <c:spPr>
            <a:pattFill prst="dkUpDiag">
              <a:fgClr>
                <a:srgbClr val="8A1B61"/>
              </a:fgClr>
              <a:bgClr>
                <a:srgbClr val="A14981"/>
              </a:bgClr>
            </a:pattFill>
          </c:spPr>
          <c:invertIfNegative val="0"/>
          <c:cat>
            <c:multiLvlStrRef>
              <c:f>Nofig_Acinetobacter!$A$4:$B$18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Colistin</c:v>
                  </c:pt>
                  <c:pt idx="5">
                    <c:v>Gentamicin</c:v>
                  </c:pt>
                  <c:pt idx="10">
                    <c:v>Ciprofloxacin</c:v>
                  </c:pt>
                </c:lvl>
              </c:multiLvlStrCache>
            </c:multiLvlStrRef>
          </c:cat>
          <c:val>
            <c:numRef>
              <c:f>'Figure 10'!$V$2:$V$16</c:f>
              <c:numCache>
                <c:formatCode>General</c:formatCode>
                <c:ptCount val="15"/>
                <c:pt idx="0">
                  <c:v>8</c:v>
                </c:pt>
                <c:pt idx="1">
                  <c:v>3</c:v>
                </c:pt>
                <c:pt idx="2">
                  <c:v>3</c:v>
                </c:pt>
                <c:pt idx="3">
                  <c:v>5</c:v>
                </c:pt>
                <c:pt idx="4">
                  <c:v>4</c:v>
                </c:pt>
                <c:pt idx="5">
                  <c:v>29</c:v>
                </c:pt>
                <c:pt idx="6">
                  <c:v>48</c:v>
                </c:pt>
                <c:pt idx="7">
                  <c:v>47</c:v>
                </c:pt>
                <c:pt idx="8">
                  <c:v>47</c:v>
                </c:pt>
                <c:pt idx="9">
                  <c:v>25</c:v>
                </c:pt>
                <c:pt idx="10">
                  <c:v>42</c:v>
                </c:pt>
                <c:pt idx="11">
                  <c:v>55</c:v>
                </c:pt>
                <c:pt idx="12">
                  <c:v>34</c:v>
                </c:pt>
                <c:pt idx="13">
                  <c:v>66</c:v>
                </c:pt>
                <c:pt idx="14">
                  <c:v>59</c:v>
                </c:pt>
              </c:numCache>
            </c:numRef>
          </c:val>
          <c:extLst>
            <c:ext xmlns:c16="http://schemas.microsoft.com/office/drawing/2014/chart" uri="{C3380CC4-5D6E-409C-BE32-E72D297353CC}">
              <c16:uniqueId val="{00000000-F6EF-4127-9156-15CB36F4A147}"/>
            </c:ext>
          </c:extLst>
        </c:ser>
        <c:ser>
          <c:idx val="1"/>
          <c:order val="1"/>
          <c:tx>
            <c:strRef>
              <c:f>Nofig_Acinetobacter!$D$3</c:f>
              <c:strCache>
                <c:ptCount val="1"/>
                <c:pt idx="0">
                  <c:v>intermediate</c:v>
                </c:pt>
              </c:strCache>
            </c:strRef>
          </c:tx>
          <c:spPr>
            <a:solidFill>
              <a:srgbClr val="99CBD3"/>
            </a:solidFill>
          </c:spPr>
          <c:invertIfNegative val="0"/>
          <c:cat>
            <c:multiLvlStrRef>
              <c:f>Nofig_Acinetobacter!$A$4:$B$18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Colistin</c:v>
                  </c:pt>
                  <c:pt idx="5">
                    <c:v>Gentamicin</c:v>
                  </c:pt>
                  <c:pt idx="10">
                    <c:v>Ciprofloxacin</c:v>
                  </c:pt>
                </c:lvl>
              </c:multiLvlStrCache>
            </c:multiLvlStrRef>
          </c:cat>
          <c:val>
            <c:numRef>
              <c:f>'Figure 10'!$U$2:$U$16</c:f>
              <c:numCache>
                <c:formatCode>General</c:formatCode>
                <c:ptCount val="15"/>
                <c:pt idx="0">
                  <c:v>0</c:v>
                </c:pt>
                <c:pt idx="1">
                  <c:v>0</c:v>
                </c:pt>
                <c:pt idx="2">
                  <c:v>0</c:v>
                </c:pt>
                <c:pt idx="3">
                  <c:v>1</c:v>
                </c:pt>
                <c:pt idx="4">
                  <c:v>1</c:v>
                </c:pt>
                <c:pt idx="5">
                  <c:v>1</c:v>
                </c:pt>
                <c:pt idx="6">
                  <c:v>1</c:v>
                </c:pt>
                <c:pt idx="7">
                  <c:v>0</c:v>
                </c:pt>
                <c:pt idx="8">
                  <c:v>0</c:v>
                </c:pt>
                <c:pt idx="9">
                  <c:v>0</c:v>
                </c:pt>
                <c:pt idx="10">
                  <c:v>4</c:v>
                </c:pt>
                <c:pt idx="11">
                  <c:v>8</c:v>
                </c:pt>
                <c:pt idx="12">
                  <c:v>0</c:v>
                </c:pt>
                <c:pt idx="13">
                  <c:v>171</c:v>
                </c:pt>
                <c:pt idx="14">
                  <c:v>258</c:v>
                </c:pt>
              </c:numCache>
            </c:numRef>
          </c:val>
          <c:extLst>
            <c:ext xmlns:c16="http://schemas.microsoft.com/office/drawing/2014/chart" uri="{C3380CC4-5D6E-409C-BE32-E72D297353CC}">
              <c16:uniqueId val="{00000001-F6EF-4127-9156-15CB36F4A147}"/>
            </c:ext>
          </c:extLst>
        </c:ser>
        <c:ser>
          <c:idx val="0"/>
          <c:order val="2"/>
          <c:tx>
            <c:strRef>
              <c:f>Nofig_Acinetobacter!$C$3</c:f>
              <c:strCache>
                <c:ptCount val="1"/>
                <c:pt idx="0">
                  <c:v>susceptible</c:v>
                </c:pt>
              </c:strCache>
            </c:strRef>
          </c:tx>
          <c:spPr>
            <a:solidFill>
              <a:srgbClr val="007C91"/>
            </a:solidFill>
          </c:spPr>
          <c:invertIfNegative val="0"/>
          <c:cat>
            <c:multiLvlStrRef>
              <c:f>Nofig_Acinetobacter!$A$4:$B$18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Colistin</c:v>
                  </c:pt>
                  <c:pt idx="5">
                    <c:v>Gentamicin</c:v>
                  </c:pt>
                  <c:pt idx="10">
                    <c:v>Ciprofloxacin</c:v>
                  </c:pt>
                </c:lvl>
              </c:multiLvlStrCache>
            </c:multiLvlStrRef>
          </c:cat>
          <c:val>
            <c:numRef>
              <c:f>'Figure 10'!$T$2:$T$16</c:f>
              <c:numCache>
                <c:formatCode>General</c:formatCode>
                <c:ptCount val="15"/>
                <c:pt idx="0">
                  <c:v>125</c:v>
                </c:pt>
                <c:pt idx="1">
                  <c:v>122</c:v>
                </c:pt>
                <c:pt idx="2">
                  <c:v>51</c:v>
                </c:pt>
                <c:pt idx="3">
                  <c:v>35</c:v>
                </c:pt>
                <c:pt idx="4">
                  <c:v>30</c:v>
                </c:pt>
                <c:pt idx="5">
                  <c:v>843</c:v>
                </c:pt>
                <c:pt idx="6">
                  <c:v>860</c:v>
                </c:pt>
                <c:pt idx="7">
                  <c:v>826</c:v>
                </c:pt>
                <c:pt idx="8">
                  <c:v>889</c:v>
                </c:pt>
                <c:pt idx="9">
                  <c:v>757</c:v>
                </c:pt>
                <c:pt idx="10">
                  <c:v>818</c:v>
                </c:pt>
                <c:pt idx="11">
                  <c:v>844</c:v>
                </c:pt>
                <c:pt idx="12">
                  <c:v>812</c:v>
                </c:pt>
                <c:pt idx="13">
                  <c:v>644</c:v>
                </c:pt>
                <c:pt idx="14">
                  <c:v>408</c:v>
                </c:pt>
              </c:numCache>
            </c:numRef>
          </c:val>
          <c:extLst>
            <c:ext xmlns:c16="http://schemas.microsoft.com/office/drawing/2014/chart" uri="{C3380CC4-5D6E-409C-BE32-E72D297353CC}">
              <c16:uniqueId val="{00000002-F6EF-4127-9156-15CB36F4A147}"/>
            </c:ext>
          </c:extLst>
        </c:ser>
        <c:ser>
          <c:idx val="3"/>
          <c:order val="3"/>
          <c:tx>
            <c:strRef>
              <c:f>Nofig_Acinetobacter!$F$3</c:f>
              <c:strCache>
                <c:ptCount val="1"/>
                <c:pt idx="0">
                  <c:v>not reported</c:v>
                </c:pt>
              </c:strCache>
            </c:strRef>
          </c:tx>
          <c:spPr>
            <a:pattFill prst="pct75">
              <a:fgClr>
                <a:srgbClr val="003B5C"/>
              </a:fgClr>
              <a:bgClr>
                <a:sysClr val="window" lastClr="FFFFFF"/>
              </a:bgClr>
            </a:pattFill>
          </c:spPr>
          <c:invertIfNegative val="0"/>
          <c:cat>
            <c:multiLvlStrRef>
              <c:f>Nofig_Acinetobacter!$A$4:$B$18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Colistin</c:v>
                  </c:pt>
                  <c:pt idx="5">
                    <c:v>Gentamicin</c:v>
                  </c:pt>
                  <c:pt idx="10">
                    <c:v>Ciprofloxacin</c:v>
                  </c:pt>
                </c:lvl>
              </c:multiLvlStrCache>
            </c:multiLvlStrRef>
          </c:cat>
          <c:val>
            <c:numRef>
              <c:f>'Figure 10'!$W$2:$W$16</c:f>
              <c:numCache>
                <c:formatCode>General</c:formatCode>
                <c:ptCount val="15"/>
                <c:pt idx="0">
                  <c:v>766</c:v>
                </c:pt>
                <c:pt idx="1">
                  <c:v>824</c:v>
                </c:pt>
                <c:pt idx="2">
                  <c:v>859</c:v>
                </c:pt>
                <c:pt idx="3">
                  <c:v>959</c:v>
                </c:pt>
                <c:pt idx="4">
                  <c:v>783</c:v>
                </c:pt>
                <c:pt idx="5">
                  <c:v>26</c:v>
                </c:pt>
                <c:pt idx="6">
                  <c:v>40</c:v>
                </c:pt>
                <c:pt idx="7">
                  <c:v>40</c:v>
                </c:pt>
                <c:pt idx="8">
                  <c:v>64</c:v>
                </c:pt>
                <c:pt idx="9">
                  <c:v>36</c:v>
                </c:pt>
                <c:pt idx="10">
                  <c:v>35</c:v>
                </c:pt>
                <c:pt idx="11">
                  <c:v>42</c:v>
                </c:pt>
                <c:pt idx="12">
                  <c:v>67</c:v>
                </c:pt>
                <c:pt idx="13">
                  <c:v>119</c:v>
                </c:pt>
                <c:pt idx="14">
                  <c:v>93</c:v>
                </c:pt>
              </c:numCache>
            </c:numRef>
          </c:val>
          <c:extLst>
            <c:ext xmlns:c16="http://schemas.microsoft.com/office/drawing/2014/chart" uri="{C3380CC4-5D6E-409C-BE32-E72D297353CC}">
              <c16:uniqueId val="{00000003-F6EF-4127-9156-15CB36F4A147}"/>
            </c:ext>
          </c:extLst>
        </c:ser>
        <c:dLbls>
          <c:showLegendKey val="0"/>
          <c:showVal val="0"/>
          <c:showCatName val="0"/>
          <c:showSerName val="0"/>
          <c:showPercent val="0"/>
          <c:showBubbleSize val="0"/>
        </c:dLbls>
        <c:gapWidth val="150"/>
        <c:overlap val="100"/>
        <c:axId val="121921920"/>
        <c:axId val="121923840"/>
      </c:barChart>
      <c:lineChart>
        <c:grouping val="standard"/>
        <c:varyColors val="0"/>
        <c:ser>
          <c:idx val="4"/>
          <c:order val="4"/>
          <c:tx>
            <c:strRef>
              <c:f>Nofig_Acinetobacter!$H$3</c:f>
              <c:strCache>
                <c:ptCount val="1"/>
                <c:pt idx="0">
                  <c:v>%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5-F6EF-4127-9156-15CB36F4A147}"/>
              </c:ext>
            </c:extLst>
          </c:dPt>
          <c:dPt>
            <c:idx val="10"/>
            <c:bubble3D val="0"/>
            <c:spPr>
              <a:ln>
                <a:noFill/>
              </a:ln>
            </c:spPr>
            <c:extLst>
              <c:ext xmlns:c16="http://schemas.microsoft.com/office/drawing/2014/chart" uri="{C3380CC4-5D6E-409C-BE32-E72D297353CC}">
                <c16:uniqueId val="{00000007-F6EF-4127-9156-15CB36F4A147}"/>
              </c:ext>
            </c:extLst>
          </c:dPt>
          <c:dPt>
            <c:idx val="15"/>
            <c:bubble3D val="0"/>
            <c:extLst>
              <c:ext xmlns:c16="http://schemas.microsoft.com/office/drawing/2014/chart" uri="{C3380CC4-5D6E-409C-BE32-E72D297353CC}">
                <c16:uniqueId val="{00000008-F6EF-4127-9156-15CB36F4A147}"/>
              </c:ext>
            </c:extLst>
          </c:dPt>
          <c:dPt>
            <c:idx val="20"/>
            <c:bubble3D val="0"/>
            <c:extLst>
              <c:ext xmlns:c16="http://schemas.microsoft.com/office/drawing/2014/chart" uri="{C3380CC4-5D6E-409C-BE32-E72D297353CC}">
                <c16:uniqueId val="{00000009-F6EF-4127-9156-15CB36F4A147}"/>
              </c:ext>
            </c:extLst>
          </c:dPt>
          <c:dPt>
            <c:idx val="25"/>
            <c:bubble3D val="0"/>
            <c:extLst>
              <c:ext xmlns:c16="http://schemas.microsoft.com/office/drawing/2014/chart" uri="{C3380CC4-5D6E-409C-BE32-E72D297353CC}">
                <c16:uniqueId val="{0000000A-F6EF-4127-9156-15CB36F4A147}"/>
              </c:ext>
            </c:extLst>
          </c:dPt>
          <c:cat>
            <c:multiLvlStrRef>
              <c:f>Nofig_Acinetobacter!$A$4:$B$18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Colistin</c:v>
                  </c:pt>
                  <c:pt idx="5">
                    <c:v>Gentamicin</c:v>
                  </c:pt>
                  <c:pt idx="10">
                    <c:v>Ciprofloxacin</c:v>
                  </c:pt>
                </c:lvl>
              </c:multiLvlStrCache>
            </c:multiLvlStrRef>
          </c:cat>
          <c:val>
            <c:numRef>
              <c:f>'Figure 10'!$X$2:$X$16</c:f>
              <c:numCache>
                <c:formatCode>0.0%</c:formatCode>
                <c:ptCount val="15"/>
                <c:pt idx="0">
                  <c:v>6.0150375939849621E-2</c:v>
                </c:pt>
                <c:pt idx="1">
                  <c:v>2.4E-2</c:v>
                </c:pt>
                <c:pt idx="2">
                  <c:v>5.5555555555555552E-2</c:v>
                </c:pt>
                <c:pt idx="3">
                  <c:v>0.12195121951219512</c:v>
                </c:pt>
                <c:pt idx="4">
                  <c:v>0.11428571428571428</c:v>
                </c:pt>
                <c:pt idx="5">
                  <c:v>3.3218785796105384E-2</c:v>
                </c:pt>
                <c:pt idx="6">
                  <c:v>5.2805280528052806E-2</c:v>
                </c:pt>
                <c:pt idx="7">
                  <c:v>5.3837342497136315E-2</c:v>
                </c:pt>
                <c:pt idx="8">
                  <c:v>5.0213675213675216E-2</c:v>
                </c:pt>
                <c:pt idx="9">
                  <c:v>3.1969309462915603E-2</c:v>
                </c:pt>
                <c:pt idx="10">
                  <c:v>4.8611111111111112E-2</c:v>
                </c:pt>
                <c:pt idx="11">
                  <c:v>6.0639470782800443E-2</c:v>
                </c:pt>
                <c:pt idx="12">
                  <c:v>4.0189125295508277E-2</c:v>
                </c:pt>
                <c:pt idx="13">
                  <c:v>7.4914869466515321E-2</c:v>
                </c:pt>
                <c:pt idx="14">
                  <c:v>8.137931034482758E-2</c:v>
                </c:pt>
              </c:numCache>
            </c:numRef>
          </c:val>
          <c:smooth val="0"/>
          <c:extLst>
            <c:ext xmlns:c16="http://schemas.microsoft.com/office/drawing/2014/chart" uri="{C3380CC4-5D6E-409C-BE32-E72D297353CC}">
              <c16:uniqueId val="{0000000B-F6EF-4127-9156-15CB36F4A147}"/>
            </c:ext>
          </c:extLst>
        </c:ser>
        <c:dLbls>
          <c:showLegendKey val="0"/>
          <c:showVal val="0"/>
          <c:showCatName val="0"/>
          <c:showSerName val="0"/>
          <c:showPercent val="0"/>
          <c:showBubbleSize val="0"/>
        </c:dLbls>
        <c:marker val="1"/>
        <c:smooth val="0"/>
        <c:axId val="121927936"/>
        <c:axId val="121926016"/>
      </c:lineChart>
      <c:catAx>
        <c:axId val="121921920"/>
        <c:scaling>
          <c:orientation val="minMax"/>
        </c:scaling>
        <c:delete val="0"/>
        <c:axPos val="b"/>
        <c:title>
          <c:tx>
            <c:rich>
              <a:bodyPr/>
              <a:lstStyle/>
              <a:p>
                <a:pPr>
                  <a:defRPr/>
                </a:pPr>
                <a:r>
                  <a:rPr lang="en-US"/>
                  <a:t>antibiotic by year</a:t>
                </a:r>
              </a:p>
            </c:rich>
          </c:tx>
          <c:layout>
            <c:manualLayout>
              <c:xMode val="edge"/>
              <c:yMode val="edge"/>
              <c:x val="0.44238769769414615"/>
              <c:y val="0.86456182406374693"/>
            </c:manualLayout>
          </c:layout>
          <c:overlay val="0"/>
        </c:title>
        <c:numFmt formatCode="General" sourceLinked="0"/>
        <c:majorTickMark val="out"/>
        <c:minorTickMark val="none"/>
        <c:tickLblPos val="nextTo"/>
        <c:crossAx val="121923840"/>
        <c:crosses val="autoZero"/>
        <c:auto val="1"/>
        <c:lblAlgn val="ctr"/>
        <c:lblOffset val="100"/>
        <c:noMultiLvlLbl val="0"/>
      </c:catAx>
      <c:valAx>
        <c:axId val="121923840"/>
        <c:scaling>
          <c:orientation val="minMax"/>
        </c:scaling>
        <c:delete val="0"/>
        <c:axPos val="l"/>
        <c:title>
          <c:tx>
            <c:rich>
              <a:bodyPr rot="-5400000" vert="horz"/>
              <a:lstStyle/>
              <a:p>
                <a:pPr>
                  <a:defRPr/>
                </a:pPr>
                <a:r>
                  <a:rPr lang="en-US"/>
                  <a:t>No. reports</a:t>
                </a:r>
              </a:p>
            </c:rich>
          </c:tx>
          <c:layout>
            <c:manualLayout>
              <c:xMode val="edge"/>
              <c:yMode val="edge"/>
              <c:x val="2.550778826085389E-3"/>
              <c:y val="0.28267416890013486"/>
            </c:manualLayout>
          </c:layout>
          <c:overlay val="0"/>
        </c:title>
        <c:numFmt formatCode="#,##0" sourceLinked="0"/>
        <c:majorTickMark val="out"/>
        <c:minorTickMark val="none"/>
        <c:tickLblPos val="nextTo"/>
        <c:crossAx val="121921920"/>
        <c:crosses val="autoZero"/>
        <c:crossBetween val="between"/>
      </c:valAx>
      <c:valAx>
        <c:axId val="121926016"/>
        <c:scaling>
          <c:orientation val="minMax"/>
          <c:max val="0.5"/>
        </c:scaling>
        <c:delete val="0"/>
        <c:axPos val="r"/>
        <c:title>
          <c:tx>
            <c:rich>
              <a:bodyPr rot="-5400000" vert="horz"/>
              <a:lstStyle/>
              <a:p>
                <a:pPr>
                  <a:defRPr/>
                </a:pPr>
                <a:r>
                  <a:rPr lang="en-US"/>
                  <a:t>% resistant</a:t>
                </a:r>
              </a:p>
            </c:rich>
          </c:tx>
          <c:layout>
            <c:manualLayout>
              <c:xMode val="edge"/>
              <c:yMode val="edge"/>
              <c:x val="0.97856703070163586"/>
              <c:y val="0.32211039159217147"/>
            </c:manualLayout>
          </c:layout>
          <c:overlay val="0"/>
        </c:title>
        <c:numFmt formatCode="0%" sourceLinked="0"/>
        <c:majorTickMark val="out"/>
        <c:minorTickMark val="none"/>
        <c:tickLblPos val="nextTo"/>
        <c:crossAx val="121927936"/>
        <c:crosses val="max"/>
        <c:crossBetween val="between"/>
        <c:majorUnit val="0.1"/>
      </c:valAx>
      <c:catAx>
        <c:axId val="121927936"/>
        <c:scaling>
          <c:orientation val="minMax"/>
        </c:scaling>
        <c:delete val="1"/>
        <c:axPos val="b"/>
        <c:numFmt formatCode="General" sourceLinked="1"/>
        <c:majorTickMark val="out"/>
        <c:minorTickMark val="none"/>
        <c:tickLblPos val="nextTo"/>
        <c:crossAx val="121926016"/>
        <c:crosses val="autoZero"/>
        <c:auto val="1"/>
        <c:lblAlgn val="ctr"/>
        <c:lblOffset val="100"/>
        <c:noMultiLvlLbl val="0"/>
      </c:catAx>
    </c:plotArea>
    <c:legend>
      <c:legendPos val="b"/>
      <c:overlay val="0"/>
      <c:spPr>
        <a:ln>
          <a:noFill/>
        </a:ln>
      </c:sp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HPR_enterobacter!$F$3</c:f>
              <c:strCache>
                <c:ptCount val="1"/>
                <c:pt idx="0">
                  <c:v>Resistant</c:v>
                </c:pt>
              </c:strCache>
            </c:strRef>
          </c:tx>
          <c:spPr>
            <a:pattFill prst="dkDnDiag">
              <a:fgClr>
                <a:srgbClr val="8A1B61"/>
              </a:fgClr>
              <a:bgClr>
                <a:srgbClr val="A14981"/>
              </a:bgClr>
            </a:pattFill>
          </c:spPr>
          <c:invertIfNegative val="0"/>
          <c:cat>
            <c:multiLvlStrRef>
              <c:f>HPR_enterobacter!$B$4:$C$38</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Piperacillin\Tazobactam</c:v>
                  </c:pt>
                </c:lvl>
              </c:multiLvlStrCache>
              <c:extLst/>
            </c:multiLvlStrRef>
          </c:cat>
          <c:val>
            <c:numRef>
              <c:f>HPR_enterobacter!$F$4:$F$38</c:f>
              <c:numCache>
                <c:formatCode>0</c:formatCode>
                <c:ptCount val="30"/>
                <c:pt idx="0">
                  <c:v>21.999999790191652</c:v>
                </c:pt>
                <c:pt idx="1">
                  <c:v>37.000001306533818</c:v>
                </c:pt>
                <c:pt idx="2">
                  <c:v>61.999998865127559</c:v>
                </c:pt>
                <c:pt idx="3">
                  <c:v>43.99999923706055</c:v>
                </c:pt>
                <c:pt idx="4">
                  <c:v>67.999997720718383</c:v>
                </c:pt>
                <c:pt idx="5">
                  <c:v>118.99999687194826</c:v>
                </c:pt>
                <c:pt idx="6">
                  <c:v>185.99999948501588</c:v>
                </c:pt>
                <c:pt idx="7">
                  <c:v>211.00000473022462</c:v>
                </c:pt>
                <c:pt idx="8">
                  <c:v>238.99999237060547</c:v>
                </c:pt>
                <c:pt idx="9">
                  <c:v>289.00001014709471</c:v>
                </c:pt>
                <c:pt idx="10">
                  <c:v>64.000001907348633</c:v>
                </c:pt>
                <c:pt idx="11">
                  <c:v>124.00000007629396</c:v>
                </c:pt>
                <c:pt idx="12">
                  <c:v>128.99999923706054</c:v>
                </c:pt>
                <c:pt idx="13">
                  <c:v>164.99999713897705</c:v>
                </c:pt>
                <c:pt idx="14">
                  <c:v>189.99999586105346</c:v>
                </c:pt>
                <c:pt idx="15">
                  <c:v>2.0000000163912772</c:v>
                </c:pt>
                <c:pt idx="16">
                  <c:v>7.0000000655651089</c:v>
                </c:pt>
                <c:pt idx="17">
                  <c:v>12.000000321865082</c:v>
                </c:pt>
                <c:pt idx="18">
                  <c:v>5.0000001391768452</c:v>
                </c:pt>
                <c:pt idx="19">
                  <c:v>11.00000025331974</c:v>
                </c:pt>
                <c:pt idx="20">
                  <c:v>32.999999499320985</c:v>
                </c:pt>
                <c:pt idx="21">
                  <c:v>49.999999165534973</c:v>
                </c:pt>
                <c:pt idx="22">
                  <c:v>57.000001945495605</c:v>
                </c:pt>
                <c:pt idx="23">
                  <c:v>60.000000786781314</c:v>
                </c:pt>
                <c:pt idx="24">
                  <c:v>81.000001931190496</c:v>
                </c:pt>
                <c:pt idx="25">
                  <c:v>62.000000209808348</c:v>
                </c:pt>
                <c:pt idx="26">
                  <c:v>121.99999359130859</c:v>
                </c:pt>
                <c:pt idx="27">
                  <c:v>151.99999855041503</c:v>
                </c:pt>
                <c:pt idx="28">
                  <c:v>165.99999916076661</c:v>
                </c:pt>
                <c:pt idx="29">
                  <c:v>226.00000503540039</c:v>
                </c:pt>
              </c:numCache>
              <c:extLst/>
            </c:numRef>
          </c:val>
          <c:extLst>
            <c:ext xmlns:c16="http://schemas.microsoft.com/office/drawing/2014/chart" uri="{C3380CC4-5D6E-409C-BE32-E72D297353CC}">
              <c16:uniqueId val="{00000000-C66E-4FB7-A2E9-EDDF716BDB97}"/>
            </c:ext>
          </c:extLst>
        </c:ser>
        <c:ser>
          <c:idx val="1"/>
          <c:order val="1"/>
          <c:tx>
            <c:strRef>
              <c:f>HPR_enterobacter!$E$3</c:f>
              <c:strCache>
                <c:ptCount val="1"/>
                <c:pt idx="0">
                  <c:v>Intermediate</c:v>
                </c:pt>
              </c:strCache>
            </c:strRef>
          </c:tx>
          <c:spPr>
            <a:solidFill>
              <a:srgbClr val="99CBD3"/>
            </a:solidFill>
          </c:spPr>
          <c:invertIfNegative val="0"/>
          <c:cat>
            <c:multiLvlStrRef>
              <c:f>HPR_enterobacter!$B$4:$C$38</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Piperacillin\Tazobactam</c:v>
                  </c:pt>
                </c:lvl>
              </c:multiLvlStrCache>
              <c:extLst/>
            </c:multiLvlStrRef>
          </c:cat>
          <c:val>
            <c:numRef>
              <c:f>HPR_enterobacter!$E$4:$E$38</c:f>
              <c:numCache>
                <c:formatCode>0</c:formatCode>
                <c:ptCount val="30"/>
                <c:pt idx="0">
                  <c:v>1.9999999809265137</c:v>
                </c:pt>
                <c:pt idx="1">
                  <c:v>6.9999998116493227</c:v>
                </c:pt>
                <c:pt idx="2">
                  <c:v>9.9999999618530264</c:v>
                </c:pt>
                <c:pt idx="3">
                  <c:v>9.9999997138977061</c:v>
                </c:pt>
                <c:pt idx="4">
                  <c:v>9.000000139474869</c:v>
                </c:pt>
                <c:pt idx="5">
                  <c:v>4.9999998211860657</c:v>
                </c:pt>
                <c:pt idx="6">
                  <c:v>7.0000001692771905</c:v>
                </c:pt>
                <c:pt idx="7">
                  <c:v>16.999999284744263</c:v>
                </c:pt>
                <c:pt idx="8">
                  <c:v>9.9999995470047001</c:v>
                </c:pt>
                <c:pt idx="9">
                  <c:v>17.000000247955324</c:v>
                </c:pt>
                <c:pt idx="10">
                  <c:v>4.0000001192092896</c:v>
                </c:pt>
                <c:pt idx="11">
                  <c:v>4.0000001388788222</c:v>
                </c:pt>
                <c:pt idx="12">
                  <c:v>11.9999995803833</c:v>
                </c:pt>
                <c:pt idx="13">
                  <c:v>11.000000331401825</c:v>
                </c:pt>
                <c:pt idx="14">
                  <c:v>10.999999890327453</c:v>
                </c:pt>
                <c:pt idx="15">
                  <c:v>2.0000000163912772</c:v>
                </c:pt>
                <c:pt idx="16">
                  <c:v>0.99999997884035119</c:v>
                </c:pt>
                <c:pt idx="17">
                  <c:v>8.9999999761581417</c:v>
                </c:pt>
                <c:pt idx="18">
                  <c:v>0.99999999746680268</c:v>
                </c:pt>
                <c:pt idx="19">
                  <c:v>8.0000002592802044</c:v>
                </c:pt>
                <c:pt idx="20">
                  <c:v>3.9999999088048934</c:v>
                </c:pt>
                <c:pt idx="21">
                  <c:v>4.0000002175569538</c:v>
                </c:pt>
                <c:pt idx="22">
                  <c:v>5.9999998998641964</c:v>
                </c:pt>
                <c:pt idx="23">
                  <c:v>3.0000001028180123</c:v>
                </c:pt>
                <c:pt idx="24">
                  <c:v>5.0000001192092896</c:v>
                </c:pt>
                <c:pt idx="25">
                  <c:v>13.000000405311585</c:v>
                </c:pt>
                <c:pt idx="26">
                  <c:v>22.000000562667847</c:v>
                </c:pt>
                <c:pt idx="27">
                  <c:v>10.999999895095826</c:v>
                </c:pt>
                <c:pt idx="28">
                  <c:v>25.999998836517335</c:v>
                </c:pt>
                <c:pt idx="29">
                  <c:v>22.000000739097594</c:v>
                </c:pt>
              </c:numCache>
              <c:extLst/>
            </c:numRef>
          </c:val>
          <c:extLst>
            <c:ext xmlns:c16="http://schemas.microsoft.com/office/drawing/2014/chart" uri="{C3380CC4-5D6E-409C-BE32-E72D297353CC}">
              <c16:uniqueId val="{00000001-C66E-4FB7-A2E9-EDDF716BDB97}"/>
            </c:ext>
          </c:extLst>
        </c:ser>
        <c:ser>
          <c:idx val="0"/>
          <c:order val="2"/>
          <c:tx>
            <c:strRef>
              <c:f>HPR_enterobacter!$D$3</c:f>
              <c:strCache>
                <c:ptCount val="1"/>
                <c:pt idx="0">
                  <c:v>Susceptible</c:v>
                </c:pt>
              </c:strCache>
            </c:strRef>
          </c:tx>
          <c:spPr>
            <a:solidFill>
              <a:srgbClr val="007C91"/>
            </a:solidFill>
          </c:spPr>
          <c:invertIfNegative val="0"/>
          <c:cat>
            <c:multiLvlStrRef>
              <c:f>HPR_enterobacter!$B$4:$C$38</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Piperacillin\Tazobactam</c:v>
                  </c:pt>
                </c:lvl>
              </c:multiLvlStrCache>
              <c:extLst/>
            </c:multiLvlStrRef>
          </c:cat>
          <c:val>
            <c:numRef>
              <c:f>HPR_enterobacter!$D$4:$D$38</c:f>
              <c:numCache>
                <c:formatCode>0</c:formatCode>
                <c:ptCount val="30"/>
                <c:pt idx="0">
                  <c:v>508.00001037597656</c:v>
                </c:pt>
                <c:pt idx="1">
                  <c:v>706.99998992919916</c:v>
                </c:pt>
                <c:pt idx="2">
                  <c:v>870.00001464843751</c:v>
                </c:pt>
                <c:pt idx="3">
                  <c:v>986.0000122070312</c:v>
                </c:pt>
                <c:pt idx="4">
                  <c:v>1321.0000346374511</c:v>
                </c:pt>
                <c:pt idx="5">
                  <c:v>348.99999992370607</c:v>
                </c:pt>
                <c:pt idx="6">
                  <c:v>475.99999237060547</c:v>
                </c:pt>
                <c:pt idx="7">
                  <c:v>535.99998687744142</c:v>
                </c:pt>
                <c:pt idx="8">
                  <c:v>645.00000595092774</c:v>
                </c:pt>
                <c:pt idx="9">
                  <c:v>938.00003112792979</c:v>
                </c:pt>
                <c:pt idx="10">
                  <c:v>207.00000190734863</c:v>
                </c:pt>
                <c:pt idx="11">
                  <c:v>345.00000457763673</c:v>
                </c:pt>
                <c:pt idx="12">
                  <c:v>383.00001617431644</c:v>
                </c:pt>
                <c:pt idx="13">
                  <c:v>481.00001976013181</c:v>
                </c:pt>
                <c:pt idx="14">
                  <c:v>661.9999836730957</c:v>
                </c:pt>
                <c:pt idx="15">
                  <c:v>530.99999008178713</c:v>
                </c:pt>
                <c:pt idx="16">
                  <c:v>708.99999504089362</c:v>
                </c:pt>
                <c:pt idx="17">
                  <c:v>869.00000076293941</c:v>
                </c:pt>
                <c:pt idx="18">
                  <c:v>1012.9999875640868</c:v>
                </c:pt>
                <c:pt idx="19">
                  <c:v>1365.9999961853027</c:v>
                </c:pt>
                <c:pt idx="20">
                  <c:v>525.99999153137207</c:v>
                </c:pt>
                <c:pt idx="21">
                  <c:v>741.00002288818359</c:v>
                </c:pt>
                <c:pt idx="22">
                  <c:v>908.9999807739257</c:v>
                </c:pt>
                <c:pt idx="23">
                  <c:v>1002.0000400543213</c:v>
                </c:pt>
                <c:pt idx="24">
                  <c:v>1348.9999568939209</c:v>
                </c:pt>
                <c:pt idx="25">
                  <c:v>447.00001556396489</c:v>
                </c:pt>
                <c:pt idx="26">
                  <c:v>614.00000946044918</c:v>
                </c:pt>
                <c:pt idx="27">
                  <c:v>767.99999267578119</c:v>
                </c:pt>
                <c:pt idx="28">
                  <c:v>805.99997344970711</c:v>
                </c:pt>
                <c:pt idx="29">
                  <c:v>1140.000048828125</c:v>
                </c:pt>
              </c:numCache>
              <c:extLst/>
            </c:numRef>
          </c:val>
          <c:extLst>
            <c:ext xmlns:c16="http://schemas.microsoft.com/office/drawing/2014/chart" uri="{C3380CC4-5D6E-409C-BE32-E72D297353CC}">
              <c16:uniqueId val="{00000002-C66E-4FB7-A2E9-EDDF716BDB97}"/>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3"/>
          <c:order val="3"/>
          <c:tx>
            <c:strRef>
              <c:f>HPR_enterobacter!$G$2</c:f>
              <c:strCache>
                <c:ptCount val="1"/>
                <c:pt idx="0">
                  <c:v>Percentage of episodes reported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4-C66E-4FB7-A2E9-EDDF716BDB97}"/>
              </c:ext>
            </c:extLst>
          </c:dPt>
          <c:dPt>
            <c:idx val="10"/>
            <c:bubble3D val="0"/>
            <c:spPr>
              <a:ln>
                <a:noFill/>
              </a:ln>
            </c:spPr>
            <c:extLst>
              <c:ext xmlns:c16="http://schemas.microsoft.com/office/drawing/2014/chart" uri="{C3380CC4-5D6E-409C-BE32-E72D297353CC}">
                <c16:uniqueId val="{00000006-C66E-4FB7-A2E9-EDDF716BDB97}"/>
              </c:ext>
            </c:extLst>
          </c:dPt>
          <c:dPt>
            <c:idx val="15"/>
            <c:bubble3D val="0"/>
            <c:spPr>
              <a:ln>
                <a:noFill/>
              </a:ln>
            </c:spPr>
            <c:extLst>
              <c:ext xmlns:c16="http://schemas.microsoft.com/office/drawing/2014/chart" uri="{C3380CC4-5D6E-409C-BE32-E72D297353CC}">
                <c16:uniqueId val="{00000008-C66E-4FB7-A2E9-EDDF716BDB97}"/>
              </c:ext>
            </c:extLst>
          </c:dPt>
          <c:dPt>
            <c:idx val="20"/>
            <c:bubble3D val="0"/>
            <c:spPr>
              <a:ln>
                <a:noFill/>
              </a:ln>
            </c:spPr>
            <c:extLst>
              <c:ext xmlns:c16="http://schemas.microsoft.com/office/drawing/2014/chart" uri="{C3380CC4-5D6E-409C-BE32-E72D297353CC}">
                <c16:uniqueId val="{0000000A-C66E-4FB7-A2E9-EDDF716BDB97}"/>
              </c:ext>
            </c:extLst>
          </c:dPt>
          <c:dPt>
            <c:idx val="25"/>
            <c:bubble3D val="0"/>
            <c:spPr>
              <a:ln>
                <a:noFill/>
              </a:ln>
            </c:spPr>
            <c:extLst>
              <c:ext xmlns:c16="http://schemas.microsoft.com/office/drawing/2014/chart" uri="{C3380CC4-5D6E-409C-BE32-E72D297353CC}">
                <c16:uniqueId val="{0000000C-C66E-4FB7-A2E9-EDDF716BDB97}"/>
              </c:ext>
            </c:extLst>
          </c:dPt>
          <c:cat>
            <c:multiLvlStrRef>
              <c:f>[1]Pseudomonas!$A$2:$B$26</c:f>
              <c:multiLvlStrCache>
                <c:ptCount val="20"/>
                <c:lvl>
                  <c:pt idx="0">
                    <c:v>#REF!</c:v>
                  </c:pt>
                  <c:pt idx="1">
                    <c:v>#REF!</c:v>
                  </c:pt>
                  <c:pt idx="2">
                    <c:v>#REF!</c:v>
                  </c:pt>
                  <c:pt idx="3">
                    <c:v>#REF!</c:v>
                  </c:pt>
                  <c:pt idx="4">
                    <c:v>#REF!</c:v>
                  </c:pt>
                  <c:pt idx="5">
                    <c:v>#REF!</c:v>
                  </c:pt>
                  <c:pt idx="6">
                    <c:v>#REF!</c:v>
                  </c:pt>
                  <c:pt idx="7">
                    <c:v>#REF!</c:v>
                  </c:pt>
                  <c:pt idx="8">
                    <c:v>#REF!</c:v>
                  </c:pt>
                  <c:pt idx="9">
                    <c:v>#REF!</c:v>
                  </c:pt>
                  <c:pt idx="10">
                    <c:v>#REF!</c:v>
                  </c:pt>
                  <c:pt idx="11">
                    <c:v>#REF!</c:v>
                  </c:pt>
                  <c:pt idx="12">
                    <c:v>#REF!</c:v>
                  </c:pt>
                  <c:pt idx="13">
                    <c:v>#REF!</c:v>
                  </c:pt>
                  <c:pt idx="14">
                    <c:v>#REF!</c:v>
                  </c:pt>
                  <c:pt idx="15">
                    <c:v>#REF!</c:v>
                  </c:pt>
                  <c:pt idx="16">
                    <c:v>#REF!</c:v>
                  </c:pt>
                  <c:pt idx="17">
                    <c:v>#REF!</c:v>
                  </c:pt>
                  <c:pt idx="18">
                    <c:v>#REF!</c:v>
                  </c:pt>
                  <c:pt idx="19">
                    <c:v>#REF!</c:v>
                  </c:pt>
                </c:lvl>
                <c:lvl>
                  <c:pt idx="0">
                    <c:v>#REF!</c:v>
                  </c:pt>
                  <c:pt idx="1">
                    <c:v>#REF!</c:v>
                  </c:pt>
                  <c:pt idx="2">
                    <c:v>#REF!</c:v>
                  </c:pt>
                  <c:pt idx="3">
                    <c:v>#REF!</c:v>
                  </c:pt>
                  <c:pt idx="4">
                    <c:v>#REF!</c:v>
                  </c:pt>
                  <c:pt idx="5">
                    <c:v>#REF!</c:v>
                  </c:pt>
                  <c:pt idx="6">
                    <c:v>#REF!</c:v>
                  </c:pt>
                  <c:pt idx="7">
                    <c:v>#REF!</c:v>
                  </c:pt>
                  <c:pt idx="8">
                    <c:v>#REF!</c:v>
                  </c:pt>
                  <c:pt idx="9">
                    <c:v>#REF!</c:v>
                  </c:pt>
                  <c:pt idx="10">
                    <c:v>#REF!</c:v>
                  </c:pt>
                  <c:pt idx="11">
                    <c:v>#REF!</c:v>
                  </c:pt>
                  <c:pt idx="12">
                    <c:v>#REF!</c:v>
                  </c:pt>
                  <c:pt idx="13">
                    <c:v>#REF!</c:v>
                  </c:pt>
                  <c:pt idx="14">
                    <c:v>#REF!</c:v>
                  </c:pt>
                  <c:pt idx="15">
                    <c:v>#REF!</c:v>
                  </c:pt>
                  <c:pt idx="16">
                    <c:v>#REF!</c:v>
                  </c:pt>
                  <c:pt idx="17">
                    <c:v>#REF!</c:v>
                  </c:pt>
                  <c:pt idx="18">
                    <c:v>#REF!</c:v>
                  </c:pt>
                  <c:pt idx="19">
                    <c:v>#REF!</c:v>
                  </c:pt>
                </c:lvl>
              </c:multiLvlStrCache>
              <c:extLst/>
            </c:multiLvlStrRef>
          </c:cat>
          <c:val>
            <c:numRef>
              <c:f>HPR_enterobacter!$G$4:$G$38</c:f>
              <c:numCache>
                <c:formatCode>0.0%</c:formatCode>
                <c:ptCount val="30"/>
                <c:pt idx="0">
                  <c:v>4.135338306427002E-2</c:v>
                </c:pt>
                <c:pt idx="1">
                  <c:v>4.9267644882202151E-2</c:v>
                </c:pt>
                <c:pt idx="2">
                  <c:v>6.5817408561706536E-2</c:v>
                </c:pt>
                <c:pt idx="3">
                  <c:v>4.2307691574096681E-2</c:v>
                </c:pt>
                <c:pt idx="4">
                  <c:v>4.8640913963317871E-2</c:v>
                </c:pt>
                <c:pt idx="5">
                  <c:v>0.25158561706542898</c:v>
                </c:pt>
                <c:pt idx="6">
                  <c:v>0.27802690505981448</c:v>
                </c:pt>
                <c:pt idx="7">
                  <c:v>0.27617801666259767</c:v>
                </c:pt>
                <c:pt idx="8">
                  <c:v>0.26733779907226563</c:v>
                </c:pt>
                <c:pt idx="9">
                  <c:v>0.23231512069702148</c:v>
                </c:pt>
                <c:pt idx="10">
                  <c:v>0.23272727966308593</c:v>
                </c:pt>
                <c:pt idx="11">
                  <c:v>0.26215644836425783</c:v>
                </c:pt>
                <c:pt idx="12">
                  <c:v>0.2461832046508789</c:v>
                </c:pt>
                <c:pt idx="13">
                  <c:v>0.25114154815673828</c:v>
                </c:pt>
                <c:pt idx="14">
                  <c:v>0.22016222000122071</c:v>
                </c:pt>
                <c:pt idx="15">
                  <c:v>3.7383177876472475E-3</c:v>
                </c:pt>
                <c:pt idx="16">
                  <c:v>9.762901067733764E-3</c:v>
                </c:pt>
                <c:pt idx="17">
                  <c:v>1.348314642906189E-2</c:v>
                </c:pt>
                <c:pt idx="18">
                  <c:v>4.9067714810371397E-3</c:v>
                </c:pt>
                <c:pt idx="19">
                  <c:v>7.9422384500503537E-3</c:v>
                </c:pt>
                <c:pt idx="20">
                  <c:v>5.8614563941955564E-2</c:v>
                </c:pt>
                <c:pt idx="21">
                  <c:v>6.2893080711364749E-2</c:v>
                </c:pt>
                <c:pt idx="22">
                  <c:v>5.8641977310180664E-2</c:v>
                </c:pt>
                <c:pt idx="23">
                  <c:v>5.6338028907775881E-2</c:v>
                </c:pt>
                <c:pt idx="24">
                  <c:v>5.6445994377136231E-2</c:v>
                </c:pt>
                <c:pt idx="25">
                  <c:v>0.11877394676208496</c:v>
                </c:pt>
                <c:pt idx="26">
                  <c:v>0.16094985961914063</c:v>
                </c:pt>
                <c:pt idx="27">
                  <c:v>0.16326530456542968</c:v>
                </c:pt>
                <c:pt idx="28">
                  <c:v>0.1663326644897461</c:v>
                </c:pt>
                <c:pt idx="29">
                  <c:v>0.16282421112060547</c:v>
                </c:pt>
              </c:numCache>
              <c:extLst/>
            </c:numRef>
          </c:val>
          <c:smooth val="0"/>
          <c:extLst>
            <c:ext xmlns:c16="http://schemas.microsoft.com/office/drawing/2014/chart" uri="{C3380CC4-5D6E-409C-BE32-E72D297353CC}">
              <c16:uniqueId val="{0000000D-C66E-4FB7-A2E9-EDDF716BDB97}"/>
            </c:ext>
          </c:extLst>
        </c:ser>
        <c:dLbls>
          <c:showLegendKey val="0"/>
          <c:showVal val="0"/>
          <c:showCatName val="0"/>
          <c:showSerName val="0"/>
          <c:showPercent val="0"/>
          <c:showBubbleSize val="0"/>
        </c:dLbls>
        <c:marker val="1"/>
        <c:smooth val="0"/>
        <c:axId val="638531744"/>
        <c:axId val="638536992"/>
      </c:lineChart>
      <c:catAx>
        <c:axId val="108729088"/>
        <c:scaling>
          <c:orientation val="minMax"/>
        </c:scaling>
        <c:delete val="0"/>
        <c:axPos val="b"/>
        <c:title>
          <c:tx>
            <c:rich>
              <a:bodyPr/>
              <a:lstStyle/>
              <a:p>
                <a:pPr>
                  <a:defRPr/>
                </a:pPr>
                <a:r>
                  <a:rPr lang="en-US"/>
                  <a:t>antibiotic and year</a:t>
                </a:r>
              </a:p>
            </c:rich>
          </c:tx>
          <c:layout>
            <c:manualLayout>
              <c:xMode val="edge"/>
              <c:yMode val="edge"/>
              <c:x val="0.45199392248049552"/>
              <c:y val="0.845370451850885"/>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scaling>
        <c:delete val="0"/>
        <c:axPos val="l"/>
        <c:title>
          <c:tx>
            <c:rich>
              <a:bodyPr rot="-5400000" vert="horz"/>
              <a:lstStyle/>
              <a:p>
                <a:pPr>
                  <a:defRPr/>
                </a:pPr>
                <a:r>
                  <a:rPr lang="en-US"/>
                  <a:t>No. reports</a:t>
                </a:r>
              </a:p>
            </c:rich>
          </c:tx>
          <c:layout>
            <c:manualLayout>
              <c:xMode val="edge"/>
              <c:yMode val="edge"/>
              <c:x val="4.8102981286425222E-3"/>
              <c:y val="0.26526133244191302"/>
            </c:manualLayout>
          </c:layout>
          <c:overlay val="0"/>
        </c:title>
        <c:numFmt formatCode="#,##0" sourceLinked="0"/>
        <c:majorTickMark val="out"/>
        <c:minorTickMark val="none"/>
        <c:tickLblPos val="nextTo"/>
        <c:spPr>
          <a:ln/>
        </c:spPr>
        <c:crossAx val="108729088"/>
        <c:crosses val="autoZero"/>
        <c:crossBetween val="between"/>
      </c:valAx>
      <c:valAx>
        <c:axId val="638536992"/>
        <c:scaling>
          <c:orientation val="minMax"/>
        </c:scaling>
        <c:delete val="0"/>
        <c:axPos val="r"/>
        <c:numFmt formatCode="0.0%" sourceLinked="1"/>
        <c:majorTickMark val="out"/>
        <c:minorTickMark val="none"/>
        <c:tickLblPos val="nextTo"/>
        <c:crossAx val="638531744"/>
        <c:crosses val="max"/>
        <c:crossBetween val="between"/>
      </c:valAx>
      <c:catAx>
        <c:axId val="638531744"/>
        <c:scaling>
          <c:orientation val="minMax"/>
        </c:scaling>
        <c:delete val="1"/>
        <c:axPos val="b"/>
        <c:numFmt formatCode="General" sourceLinked="1"/>
        <c:majorTickMark val="out"/>
        <c:minorTickMark val="none"/>
        <c:tickLblPos val="nextTo"/>
        <c:crossAx val="638536992"/>
        <c:crosses val="autoZero"/>
        <c:auto val="1"/>
        <c:lblAlgn val="ctr"/>
        <c:lblOffset val="100"/>
        <c:noMultiLvlLbl val="0"/>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HPR_citrobacter!$F$3</c:f>
              <c:strCache>
                <c:ptCount val="1"/>
                <c:pt idx="0">
                  <c:v>Resistant</c:v>
                </c:pt>
              </c:strCache>
            </c:strRef>
          </c:tx>
          <c:spPr>
            <a:pattFill prst="dkDnDiag">
              <a:fgClr>
                <a:srgbClr val="8A1B61"/>
              </a:fgClr>
              <a:bgClr>
                <a:srgbClr val="A14981"/>
              </a:bgClr>
            </a:pattFill>
            <a:ln>
              <a:solidFill>
                <a:schemeClr val="accent1"/>
              </a:solidFill>
            </a:ln>
            <a:effectLst/>
          </c:spPr>
          <c:invertIfNegative val="0"/>
          <c:cat>
            <c:multiLvlStrRef>
              <c:f>HPR_citrobacter!$B$4:$C$33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Piperacillin\Tazobactam</c:v>
                  </c:pt>
                </c:lvl>
              </c:multiLvlStrCache>
            </c:multiLvlStrRef>
          </c:cat>
          <c:val>
            <c:numRef>
              <c:f>HPR_citrobacter!$F$4:$F$33</c:f>
              <c:numCache>
                <c:formatCode>0</c:formatCode>
                <c:ptCount val="30"/>
                <c:pt idx="0">
                  <c:v>4.9999999618530273</c:v>
                </c:pt>
                <c:pt idx="1">
                  <c:v>6.0000001478195193</c:v>
                </c:pt>
                <c:pt idx="2">
                  <c:v>8.0000000572204595</c:v>
                </c:pt>
                <c:pt idx="3">
                  <c:v>19.000000381469725</c:v>
                </c:pt>
                <c:pt idx="4">
                  <c:v>22.999999122619631</c:v>
                </c:pt>
                <c:pt idx="5">
                  <c:v>21.000000686645507</c:v>
                </c:pt>
                <c:pt idx="6">
                  <c:v>33.999999570846555</c:v>
                </c:pt>
                <c:pt idx="7">
                  <c:v>36.00000129699707</c:v>
                </c:pt>
                <c:pt idx="8">
                  <c:v>49</c:v>
                </c:pt>
                <c:pt idx="9">
                  <c:v>100.00000179290771</c:v>
                </c:pt>
                <c:pt idx="10">
                  <c:v>33.999999570846555</c:v>
                </c:pt>
                <c:pt idx="11">
                  <c:v>20.999999799728393</c:v>
                </c:pt>
                <c:pt idx="12">
                  <c:v>27.000001010894778</c:v>
                </c:pt>
                <c:pt idx="13">
                  <c:v>0</c:v>
                </c:pt>
                <c:pt idx="14">
                  <c:v>0</c:v>
                </c:pt>
                <c:pt idx="15">
                  <c:v>0</c:v>
                </c:pt>
                <c:pt idx="16">
                  <c:v>0</c:v>
                </c:pt>
                <c:pt idx="17">
                  <c:v>0</c:v>
                </c:pt>
                <c:pt idx="18">
                  <c:v>0</c:v>
                </c:pt>
                <c:pt idx="19">
                  <c:v>0</c:v>
                </c:pt>
                <c:pt idx="20">
                  <c:v>11.9999995803833</c:v>
                </c:pt>
                <c:pt idx="21">
                  <c:v>18.00000078678131</c:v>
                </c:pt>
                <c:pt idx="22">
                  <c:v>8.9999998950958258</c:v>
                </c:pt>
                <c:pt idx="23">
                  <c:v>13.999999744892122</c:v>
                </c:pt>
                <c:pt idx="24">
                  <c:v>28.9999990940094</c:v>
                </c:pt>
                <c:pt idx="25">
                  <c:v>9</c:v>
                </c:pt>
                <c:pt idx="26">
                  <c:v>20.000000066757202</c:v>
                </c:pt>
                <c:pt idx="27">
                  <c:v>33</c:v>
                </c:pt>
                <c:pt idx="28">
                  <c:v>41.000000648498542</c:v>
                </c:pt>
                <c:pt idx="29">
                  <c:v>70.999998331069946</c:v>
                </c:pt>
              </c:numCache>
            </c:numRef>
          </c:val>
          <c:extLst>
            <c:ext xmlns:c16="http://schemas.microsoft.com/office/drawing/2014/chart" uri="{C3380CC4-5D6E-409C-BE32-E72D297353CC}">
              <c16:uniqueId val="{00000000-B0EB-4CE3-B415-1B55C39828C4}"/>
            </c:ext>
          </c:extLst>
        </c:ser>
        <c:ser>
          <c:idx val="1"/>
          <c:order val="1"/>
          <c:tx>
            <c:strRef>
              <c:f>HPR_citrobacter!$E$3</c:f>
              <c:strCache>
                <c:ptCount val="1"/>
                <c:pt idx="0">
                  <c:v>Intermediate</c:v>
                </c:pt>
              </c:strCache>
            </c:strRef>
          </c:tx>
          <c:spPr>
            <a:solidFill>
              <a:srgbClr val="99CBD3"/>
            </a:solidFill>
            <a:ln>
              <a:noFill/>
            </a:ln>
            <a:effectLst/>
          </c:spPr>
          <c:invertIfNegative val="0"/>
          <c:cat>
            <c:multiLvlStrRef>
              <c:f>HPR_citrobacter!$B$4:$C$33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Piperacillin\Tazobactam</c:v>
                  </c:pt>
                </c:lvl>
              </c:multiLvlStrCache>
            </c:multiLvlStrRef>
          </c:cat>
          <c:val>
            <c:numRef>
              <c:f>HPR_citrobacter!$E$4:$E$33</c:f>
              <c:numCache>
                <c:formatCode>0</c:formatCode>
                <c:ptCount val="30"/>
                <c:pt idx="0">
                  <c:v>4.0000000286102297</c:v>
                </c:pt>
                <c:pt idx="1">
                  <c:v>3.0000000739097596</c:v>
                </c:pt>
                <c:pt idx="2">
                  <c:v>1.0000000071525574</c:v>
                </c:pt>
                <c:pt idx="3">
                  <c:v>6.000000052452088</c:v>
                </c:pt>
                <c:pt idx="4">
                  <c:v>2.0000000578165054</c:v>
                </c:pt>
                <c:pt idx="5">
                  <c:v>0.9999999842047691</c:v>
                </c:pt>
                <c:pt idx="6">
                  <c:v>2.0000000530481339</c:v>
                </c:pt>
                <c:pt idx="7">
                  <c:v>4.9999999403953552</c:v>
                </c:pt>
                <c:pt idx="8">
                  <c:v>3.0000000381469727</c:v>
                </c:pt>
                <c:pt idx="9">
                  <c:v>2.9999999141693117</c:v>
                </c:pt>
                <c:pt idx="10">
                  <c:v>2.0000000530481339</c:v>
                </c:pt>
                <c:pt idx="11">
                  <c:v>1.9999999809265137</c:v>
                </c:pt>
                <c:pt idx="12">
                  <c:v>3.9999999618530273</c:v>
                </c:pt>
                <c:pt idx="13">
                  <c:v>1.0000000238418578</c:v>
                </c:pt>
                <c:pt idx="14">
                  <c:v>1.0000000178813935</c:v>
                </c:pt>
                <c:pt idx="15">
                  <c:v>0</c:v>
                </c:pt>
                <c:pt idx="16">
                  <c:v>0</c:v>
                </c:pt>
                <c:pt idx="17">
                  <c:v>1.0000000238418578</c:v>
                </c:pt>
                <c:pt idx="18">
                  <c:v>1.0000000178813935</c:v>
                </c:pt>
                <c:pt idx="19">
                  <c:v>1.0000000070780515</c:v>
                </c:pt>
                <c:pt idx="20">
                  <c:v>0</c:v>
                </c:pt>
                <c:pt idx="21">
                  <c:v>0</c:v>
                </c:pt>
                <c:pt idx="22">
                  <c:v>0</c:v>
                </c:pt>
                <c:pt idx="23">
                  <c:v>0</c:v>
                </c:pt>
                <c:pt idx="24">
                  <c:v>1.9999999552965164</c:v>
                </c:pt>
                <c:pt idx="25">
                  <c:v>7.0000001907348626</c:v>
                </c:pt>
                <c:pt idx="26">
                  <c:v>5.0000000166893006</c:v>
                </c:pt>
                <c:pt idx="27">
                  <c:v>8.0000002384185791</c:v>
                </c:pt>
                <c:pt idx="28">
                  <c:v>2.9999998950958249</c:v>
                </c:pt>
                <c:pt idx="29">
                  <c:v>11.000000023841858</c:v>
                </c:pt>
              </c:numCache>
            </c:numRef>
          </c:val>
          <c:extLst>
            <c:ext xmlns:c16="http://schemas.microsoft.com/office/drawing/2014/chart" uri="{C3380CC4-5D6E-409C-BE32-E72D297353CC}">
              <c16:uniqueId val="{00000001-B0EB-4CE3-B415-1B55C39828C4}"/>
            </c:ext>
          </c:extLst>
        </c:ser>
        <c:ser>
          <c:idx val="0"/>
          <c:order val="2"/>
          <c:tx>
            <c:strRef>
              <c:f>HPR_citrobacter!$D$3</c:f>
              <c:strCache>
                <c:ptCount val="1"/>
                <c:pt idx="0">
                  <c:v>Susceptible</c:v>
                </c:pt>
              </c:strCache>
            </c:strRef>
          </c:tx>
          <c:spPr>
            <a:solidFill>
              <a:srgbClr val="007C91"/>
            </a:solidFill>
            <a:ln>
              <a:noFill/>
            </a:ln>
            <a:effectLst/>
          </c:spPr>
          <c:invertIfNegative val="0"/>
          <c:cat>
            <c:multiLvlStrRef>
              <c:f>HPR_citrobacter!$B$4:$C$33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Piperacillin\Tazobactam</c:v>
                  </c:pt>
                </c:lvl>
              </c:multiLvlStrCache>
            </c:multiLvlStrRef>
          </c:cat>
          <c:val>
            <c:numRef>
              <c:f>HPR_citrobacter!$D$4:$D$33</c:f>
              <c:numCache>
                <c:formatCode>0</c:formatCode>
                <c:ptCount val="30"/>
                <c:pt idx="0">
                  <c:v>238.99999084472657</c:v>
                </c:pt>
                <c:pt idx="1">
                  <c:v>340.00000061035155</c:v>
                </c:pt>
                <c:pt idx="2">
                  <c:v>425.00000976562501</c:v>
                </c:pt>
                <c:pt idx="3">
                  <c:v>516.99998535156249</c:v>
                </c:pt>
                <c:pt idx="4">
                  <c:v>802.99998687744142</c:v>
                </c:pt>
                <c:pt idx="5">
                  <c:v>178.99999855041503</c:v>
                </c:pt>
                <c:pt idx="6">
                  <c:v>283.00001083374019</c:v>
                </c:pt>
                <c:pt idx="7">
                  <c:v>321.00000350952149</c:v>
                </c:pt>
                <c:pt idx="8">
                  <c:v>396.00001464843746</c:v>
                </c:pt>
                <c:pt idx="9">
                  <c:v>629.00000701904298</c:v>
                </c:pt>
                <c:pt idx="10">
                  <c:v>105.99999885559082</c:v>
                </c:pt>
                <c:pt idx="11">
                  <c:v>207.99999801635741</c:v>
                </c:pt>
                <c:pt idx="12">
                  <c:v>234.99999649047851</c:v>
                </c:pt>
                <c:pt idx="13">
                  <c:v>408.99999313354493</c:v>
                </c:pt>
                <c:pt idx="14">
                  <c:v>519.0000061035156</c:v>
                </c:pt>
                <c:pt idx="15">
                  <c:v>234</c:v>
                </c:pt>
                <c:pt idx="16">
                  <c:v>334</c:v>
                </c:pt>
                <c:pt idx="17">
                  <c:v>408.99999313354493</c:v>
                </c:pt>
                <c:pt idx="18">
                  <c:v>519.0000061035156</c:v>
                </c:pt>
                <c:pt idx="19">
                  <c:v>814.00002822875967</c:v>
                </c:pt>
                <c:pt idx="20">
                  <c:v>249.99999542236327</c:v>
                </c:pt>
                <c:pt idx="21">
                  <c:v>355.00000099182131</c:v>
                </c:pt>
                <c:pt idx="22">
                  <c:v>449.00000228881839</c:v>
                </c:pt>
                <c:pt idx="23">
                  <c:v>534.99998062133784</c:v>
                </c:pt>
                <c:pt idx="24">
                  <c:v>833.99998703002927</c:v>
                </c:pt>
                <c:pt idx="25">
                  <c:v>224.0000061035156</c:v>
                </c:pt>
                <c:pt idx="26">
                  <c:v>333.00000717163084</c:v>
                </c:pt>
                <c:pt idx="27">
                  <c:v>398.99999084472654</c:v>
                </c:pt>
                <c:pt idx="28">
                  <c:v>479.99998321533201</c:v>
                </c:pt>
                <c:pt idx="29">
                  <c:v>758.99999763488768</c:v>
                </c:pt>
              </c:numCache>
            </c:numRef>
          </c:val>
          <c:extLst>
            <c:ext xmlns:c16="http://schemas.microsoft.com/office/drawing/2014/chart" uri="{C3380CC4-5D6E-409C-BE32-E72D297353CC}">
              <c16:uniqueId val="{00000002-B0EB-4CE3-B415-1B55C39828C4}"/>
            </c:ext>
          </c:extLst>
        </c:ser>
        <c:dLbls>
          <c:showLegendKey val="0"/>
          <c:showVal val="0"/>
          <c:showCatName val="0"/>
          <c:showSerName val="0"/>
          <c:showPercent val="0"/>
          <c:showBubbleSize val="0"/>
        </c:dLbls>
        <c:gapWidth val="150"/>
        <c:overlap val="100"/>
        <c:axId val="121786368"/>
        <c:axId val="121788288"/>
      </c:barChart>
      <c:lineChart>
        <c:grouping val="standard"/>
        <c:varyColors val="0"/>
        <c:ser>
          <c:idx val="4"/>
          <c:order val="3"/>
          <c:tx>
            <c:strRef>
              <c:f>HPR_citrobacter!$G$2</c:f>
              <c:strCache>
                <c:ptCount val="1"/>
                <c:pt idx="0">
                  <c:v>% resistant</c:v>
                </c:pt>
              </c:strCache>
            </c:strRef>
          </c:tx>
          <c:spPr>
            <a:ln w="28575" cap="rnd">
              <a:solidFill>
                <a:schemeClr val="tx1"/>
              </a:solidFill>
              <a:round/>
            </a:ln>
            <a:effectLst/>
          </c:spPr>
          <c:marker>
            <c:symbol val="none"/>
          </c:marker>
          <c:dPt>
            <c:idx val="5"/>
            <c:marker>
              <c:symbol val="none"/>
            </c:marker>
            <c:bubble3D val="0"/>
            <c:spPr>
              <a:ln w="28575" cap="rnd">
                <a:noFill/>
                <a:round/>
              </a:ln>
              <a:effectLst/>
            </c:spPr>
            <c:extLst>
              <c:ext xmlns:c16="http://schemas.microsoft.com/office/drawing/2014/chart" uri="{C3380CC4-5D6E-409C-BE32-E72D297353CC}">
                <c16:uniqueId val="{00000004-B0EB-4CE3-B415-1B55C39828C4}"/>
              </c:ext>
            </c:extLst>
          </c:dPt>
          <c:dPt>
            <c:idx val="10"/>
            <c:marker>
              <c:symbol val="none"/>
            </c:marker>
            <c:bubble3D val="0"/>
            <c:spPr>
              <a:ln w="28575" cap="rnd">
                <a:noFill/>
                <a:round/>
              </a:ln>
              <a:effectLst/>
            </c:spPr>
            <c:extLst>
              <c:ext xmlns:c16="http://schemas.microsoft.com/office/drawing/2014/chart" uri="{C3380CC4-5D6E-409C-BE32-E72D297353CC}">
                <c16:uniqueId val="{00000006-B0EB-4CE3-B415-1B55C39828C4}"/>
              </c:ext>
            </c:extLst>
          </c:dPt>
          <c:dPt>
            <c:idx val="15"/>
            <c:marker>
              <c:symbol val="none"/>
            </c:marker>
            <c:bubble3D val="0"/>
            <c:spPr>
              <a:ln w="28575" cap="rnd">
                <a:noFill/>
                <a:round/>
              </a:ln>
              <a:effectLst/>
            </c:spPr>
            <c:extLst>
              <c:ext xmlns:c16="http://schemas.microsoft.com/office/drawing/2014/chart" uri="{C3380CC4-5D6E-409C-BE32-E72D297353CC}">
                <c16:uniqueId val="{00000008-B0EB-4CE3-B415-1B55C39828C4}"/>
              </c:ext>
            </c:extLst>
          </c:dPt>
          <c:dPt>
            <c:idx val="20"/>
            <c:marker>
              <c:symbol val="none"/>
            </c:marker>
            <c:bubble3D val="0"/>
            <c:spPr>
              <a:ln w="28575" cap="rnd">
                <a:noFill/>
                <a:round/>
              </a:ln>
              <a:effectLst/>
            </c:spPr>
            <c:extLst>
              <c:ext xmlns:c16="http://schemas.microsoft.com/office/drawing/2014/chart" uri="{C3380CC4-5D6E-409C-BE32-E72D297353CC}">
                <c16:uniqueId val="{0000000A-B0EB-4CE3-B415-1B55C39828C4}"/>
              </c:ext>
            </c:extLst>
          </c:dPt>
          <c:dPt>
            <c:idx val="25"/>
            <c:marker>
              <c:symbol val="none"/>
            </c:marker>
            <c:bubble3D val="0"/>
            <c:spPr>
              <a:ln w="28575" cap="rnd">
                <a:noFill/>
                <a:round/>
              </a:ln>
              <a:effectLst/>
            </c:spPr>
            <c:extLst>
              <c:ext xmlns:c16="http://schemas.microsoft.com/office/drawing/2014/chart" uri="{C3380CC4-5D6E-409C-BE32-E72D297353CC}">
                <c16:uniqueId val="{0000000C-B0EB-4CE3-B415-1B55C39828C4}"/>
              </c:ext>
            </c:extLst>
          </c:dPt>
          <c:cat>
            <c:multiLvlStrRef>
              <c:f>[1]Pseudomonas!$A$2:$B$26</c:f>
              <c:multiLvlStrCache>
                <c:ptCount val="2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lvl>
                <c:lvl>
                  <c:pt idx="0">
                    <c:v>ciprofloxacin</c:v>
                  </c:pt>
                  <c:pt idx="5">
                    <c:v>gentamicin</c:v>
                  </c:pt>
                  <c:pt idx="10">
                    <c:v>ceftazidime</c:v>
                  </c:pt>
                  <c:pt idx="15">
                    <c:v>carbapenem</c:v>
                  </c:pt>
                  <c:pt idx="20">
                    <c:v>piperacillin/ tazobactam</c:v>
                  </c:pt>
                </c:lvl>
              </c:multiLvlStrCache>
            </c:multiLvlStrRef>
          </c:cat>
          <c:val>
            <c:numRef>
              <c:f>HPR_citrobacter!$G$4:$G$33</c:f>
              <c:numCache>
                <c:formatCode>0.0%</c:formatCode>
                <c:ptCount val="30"/>
                <c:pt idx="0">
                  <c:v>2.0161290913820289E-2</c:v>
                </c:pt>
                <c:pt idx="1">
                  <c:v>1.7191977459926663E-2</c:v>
                </c:pt>
                <c:pt idx="2">
                  <c:v>1.8433179437839498E-2</c:v>
                </c:pt>
                <c:pt idx="3">
                  <c:v>3.505535217668742E-2</c:v>
                </c:pt>
                <c:pt idx="4">
                  <c:v>2.7777777185870534E-2</c:v>
                </c:pt>
                <c:pt idx="5">
                  <c:v>0.10447761576122314</c:v>
                </c:pt>
                <c:pt idx="6">
                  <c:v>0.10658306726093965</c:v>
                </c:pt>
                <c:pt idx="7">
                  <c:v>9.9447516090962071E-2</c:v>
                </c:pt>
                <c:pt idx="8">
                  <c:v>0.1093749964144082</c:v>
                </c:pt>
                <c:pt idx="9">
                  <c:v>0.13661202267870876</c:v>
                </c:pt>
                <c:pt idx="10">
                  <c:v>0.23943661925995358</c:v>
                </c:pt>
                <c:pt idx="11">
                  <c:v>9.0909090909090912E-2</c:v>
                </c:pt>
                <c:pt idx="12">
                  <c:v>0.10150376416686786</c:v>
                </c:pt>
                <c:pt idx="13">
                  <c:v>0</c:v>
                </c:pt>
                <c:pt idx="14">
                  <c:v>0</c:v>
                </c:pt>
                <c:pt idx="15">
                  <c:v>0</c:v>
                </c:pt>
                <c:pt idx="16">
                  <c:v>0</c:v>
                </c:pt>
                <c:pt idx="17">
                  <c:v>0</c:v>
                </c:pt>
                <c:pt idx="18">
                  <c:v>0</c:v>
                </c:pt>
                <c:pt idx="19">
                  <c:v>0</c:v>
                </c:pt>
                <c:pt idx="20">
                  <c:v>4.5801525989561574E-2</c:v>
                </c:pt>
                <c:pt idx="21">
                  <c:v>4.8257374533379672E-2</c:v>
                </c:pt>
                <c:pt idx="22">
                  <c:v>1.965065469908402E-2</c:v>
                </c:pt>
                <c:pt idx="23">
                  <c:v>2.550091119411867E-2</c:v>
                </c:pt>
                <c:pt idx="24">
                  <c:v>3.3526011052848283E-2</c:v>
                </c:pt>
                <c:pt idx="25">
                  <c:v>3.7499999016523393E-2</c:v>
                </c:pt>
                <c:pt idx="26">
                  <c:v>5.5865920842026892E-2</c:v>
                </c:pt>
                <c:pt idx="27">
                  <c:v>7.500000151991848E-2</c:v>
                </c:pt>
                <c:pt idx="28">
                  <c:v>7.8244278471888598E-2</c:v>
                </c:pt>
                <c:pt idx="29">
                  <c:v>8.4423304006687669E-2</c:v>
                </c:pt>
              </c:numCache>
            </c:numRef>
          </c:val>
          <c:smooth val="0"/>
          <c:extLst>
            <c:ext xmlns:c16="http://schemas.microsoft.com/office/drawing/2014/chart" uri="{C3380CC4-5D6E-409C-BE32-E72D297353CC}">
              <c16:uniqueId val="{0000000F-B0EB-4CE3-B415-1B55C39828C4}"/>
            </c:ext>
          </c:extLst>
        </c:ser>
        <c:dLbls>
          <c:showLegendKey val="0"/>
          <c:showVal val="0"/>
          <c:showCatName val="0"/>
          <c:showSerName val="0"/>
          <c:showPercent val="0"/>
          <c:showBubbleSize val="0"/>
        </c:dLbls>
        <c:marker val="1"/>
        <c:smooth val="0"/>
        <c:axId val="121792384"/>
        <c:axId val="121790464"/>
      </c:lineChart>
      <c:catAx>
        <c:axId val="12178636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a:t>antibiotic by year</a:t>
                </a:r>
              </a:p>
            </c:rich>
          </c:tx>
          <c:layout>
            <c:manualLayout>
              <c:xMode val="edge"/>
              <c:yMode val="edge"/>
              <c:x val="0.42266253977406204"/>
              <c:y val="0.8396329438605301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788288"/>
        <c:crosses val="autoZero"/>
        <c:auto val="1"/>
        <c:lblAlgn val="ctr"/>
        <c:lblOffset val="100"/>
        <c:tickMarkSkip val="5"/>
        <c:noMultiLvlLbl val="0"/>
      </c:catAx>
      <c:valAx>
        <c:axId val="121788288"/>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No. reports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786368"/>
        <c:crosses val="autoZero"/>
        <c:crossBetween val="between"/>
      </c:valAx>
      <c:valAx>
        <c:axId val="121790464"/>
        <c:scaling>
          <c:orientation val="minMax"/>
          <c:max val="0.5"/>
        </c:scaling>
        <c:delete val="0"/>
        <c:axPos val="r"/>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 resistant</a:t>
                </a:r>
              </a:p>
            </c:rich>
          </c:tx>
          <c:layout>
            <c:manualLayout>
              <c:xMode val="edge"/>
              <c:yMode val="edge"/>
              <c:x val="0.97908502061030578"/>
              <c:y val="0.2273120953520463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792384"/>
        <c:crosses val="max"/>
        <c:crossBetween val="between"/>
        <c:minorUnit val="0.1"/>
      </c:valAx>
      <c:catAx>
        <c:axId val="121792384"/>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one"/>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90464"/>
        <c:crosses val="autoZero"/>
        <c:auto val="1"/>
        <c:lblAlgn val="ctr"/>
        <c:lblOffset val="100"/>
        <c:tickLblSkip val="5"/>
        <c:tickMarkSkip val="5"/>
        <c:noMultiLvlLbl val="1"/>
      </c:catAx>
      <c:spPr>
        <a:noFill/>
        <a:ln>
          <a:noFill/>
        </a:ln>
        <a:effectLst/>
      </c:spPr>
    </c:plotArea>
    <c:legend>
      <c:legendPos val="b"/>
      <c:layout>
        <c:manualLayout>
          <c:xMode val="edge"/>
          <c:yMode val="edge"/>
          <c:x val="0.33696184893330772"/>
          <c:y val="0.91092689980400332"/>
          <c:w val="0.31943139036565588"/>
          <c:h val="6.240207550796120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HPR_serratia!$L$3</c:f>
              <c:strCache>
                <c:ptCount val="1"/>
                <c:pt idx="0">
                  <c:v>Resistant</c:v>
                </c:pt>
              </c:strCache>
            </c:strRef>
          </c:tx>
          <c:spPr>
            <a:pattFill prst="ltUpDiag">
              <a:fgClr>
                <a:srgbClr val="8A1B61"/>
              </a:fgClr>
              <a:bgClr>
                <a:srgbClr val="A14981"/>
              </a:bgClr>
            </a:pattFill>
            <a:ln>
              <a:solidFill>
                <a:schemeClr val="accent1"/>
              </a:solidFill>
            </a:ln>
            <a:effectLst>
              <a:innerShdw blurRad="114300">
                <a:schemeClr val="accent3"/>
              </a:innerShdw>
            </a:effectLst>
          </c:spPr>
          <c:invertIfNegative val="0"/>
          <c:cat>
            <c:multiLvlStrRef>
              <c:f>HPR_serratia!$H$4:$I$33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Piperacilin\Tazobactam</c:v>
                  </c:pt>
                </c:lvl>
              </c:multiLvlStrCache>
            </c:multiLvlStrRef>
          </c:cat>
          <c:val>
            <c:numRef>
              <c:f>HPR_serratia!$L$4:$L$33</c:f>
              <c:numCache>
                <c:formatCode>0</c:formatCode>
                <c:ptCount val="30"/>
                <c:pt idx="0">
                  <c:v>15.000000114440917</c:v>
                </c:pt>
                <c:pt idx="1">
                  <c:v>17.999999828338623</c:v>
                </c:pt>
                <c:pt idx="2">
                  <c:v>16.999999482631683</c:v>
                </c:pt>
                <c:pt idx="3">
                  <c:v>16.000000298023224</c:v>
                </c:pt>
                <c:pt idx="4">
                  <c:v>33.999998569488525</c:v>
                </c:pt>
                <c:pt idx="5">
                  <c:v>40.999998474121092</c:v>
                </c:pt>
                <c:pt idx="6">
                  <c:v>49.000000534057612</c:v>
                </c:pt>
                <c:pt idx="7">
                  <c:v>48.999999046325684</c:v>
                </c:pt>
                <c:pt idx="8">
                  <c:v>53.99999978065491</c:v>
                </c:pt>
                <c:pt idx="9">
                  <c:v>72.999997444152839</c:v>
                </c:pt>
                <c:pt idx="10">
                  <c:v>18.999999656677247</c:v>
                </c:pt>
                <c:pt idx="11">
                  <c:v>40.999999866485602</c:v>
                </c:pt>
                <c:pt idx="12">
                  <c:v>30.999999332427979</c:v>
                </c:pt>
                <c:pt idx="13">
                  <c:v>38.999998579025267</c:v>
                </c:pt>
                <c:pt idx="14">
                  <c:v>54.000001630783075</c:v>
                </c:pt>
                <c:pt idx="15">
                  <c:v>0</c:v>
                </c:pt>
                <c:pt idx="16">
                  <c:v>0</c:v>
                </c:pt>
                <c:pt idx="17">
                  <c:v>1.0000000163912774</c:v>
                </c:pt>
                <c:pt idx="18">
                  <c:v>0.99999998837709425</c:v>
                </c:pt>
                <c:pt idx="19">
                  <c:v>3.0000000536441807</c:v>
                </c:pt>
                <c:pt idx="20">
                  <c:v>2.9999999940395359</c:v>
                </c:pt>
                <c:pt idx="21">
                  <c:v>4.9999999809265132</c:v>
                </c:pt>
                <c:pt idx="22">
                  <c:v>6.0000000905990598</c:v>
                </c:pt>
                <c:pt idx="23">
                  <c:v>2.9999999713897703</c:v>
                </c:pt>
                <c:pt idx="24">
                  <c:v>10.000000133514403</c:v>
                </c:pt>
                <c:pt idx="25">
                  <c:v>16.000000286102296</c:v>
                </c:pt>
                <c:pt idx="26">
                  <c:v>26.000000381469725</c:v>
                </c:pt>
                <c:pt idx="27">
                  <c:v>40.999998130798339</c:v>
                </c:pt>
                <c:pt idx="28">
                  <c:v>33.99999918937683</c:v>
                </c:pt>
                <c:pt idx="29">
                  <c:v>60.999998874664307</c:v>
                </c:pt>
              </c:numCache>
            </c:numRef>
          </c:val>
          <c:extLst>
            <c:ext xmlns:c16="http://schemas.microsoft.com/office/drawing/2014/chart" uri="{C3380CC4-5D6E-409C-BE32-E72D297353CC}">
              <c16:uniqueId val="{00000000-6C2A-4405-83AE-72B0D4BB18DB}"/>
            </c:ext>
          </c:extLst>
        </c:ser>
        <c:ser>
          <c:idx val="1"/>
          <c:order val="1"/>
          <c:tx>
            <c:strRef>
              <c:f>HPR_serratia!$K$3</c:f>
              <c:strCache>
                <c:ptCount val="1"/>
                <c:pt idx="0">
                  <c:v>Intermediate</c:v>
                </c:pt>
              </c:strCache>
            </c:strRef>
          </c:tx>
          <c:spPr>
            <a:solidFill>
              <a:srgbClr val="99CBD3"/>
            </a:solidFill>
            <a:ln>
              <a:noFill/>
            </a:ln>
            <a:effectLst/>
          </c:spPr>
          <c:invertIfNegative val="0"/>
          <c:cat>
            <c:multiLvlStrRef>
              <c:f>HPR_serratia!$H$4:$I$33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Piperacilin\Tazobactam</c:v>
                  </c:pt>
                </c:lvl>
              </c:multiLvlStrCache>
            </c:multiLvlStrRef>
          </c:cat>
          <c:val>
            <c:numRef>
              <c:f>HPR_serratia!$K$4:$K$33</c:f>
              <c:numCache>
                <c:formatCode>0</c:formatCode>
                <c:ptCount val="30"/>
                <c:pt idx="0">
                  <c:v>7.0000002956390377</c:v>
                </c:pt>
                <c:pt idx="1">
                  <c:v>7.9999999237060555</c:v>
                </c:pt>
                <c:pt idx="2">
                  <c:v>13.000000278949738</c:v>
                </c:pt>
                <c:pt idx="3">
                  <c:v>7.0000002086162567</c:v>
                </c:pt>
                <c:pt idx="4">
                  <c:v>13.999999783039092</c:v>
                </c:pt>
                <c:pt idx="5">
                  <c:v>1.0000000208616258</c:v>
                </c:pt>
                <c:pt idx="6">
                  <c:v>4.0000000619888301</c:v>
                </c:pt>
                <c:pt idx="7">
                  <c:v>3.9999999368190764</c:v>
                </c:pt>
                <c:pt idx="8">
                  <c:v>2.0000000309944155</c:v>
                </c:pt>
                <c:pt idx="9">
                  <c:v>8.0000003480911257</c:v>
                </c:pt>
                <c:pt idx="10">
                  <c:v>4.0000000524520871</c:v>
                </c:pt>
                <c:pt idx="11">
                  <c:v>4.000000061988831</c:v>
                </c:pt>
                <c:pt idx="12">
                  <c:v>4.0000000953674313</c:v>
                </c:pt>
                <c:pt idx="13">
                  <c:v>3.9999998438358304</c:v>
                </c:pt>
                <c:pt idx="14">
                  <c:v>6.9999998939037322</c:v>
                </c:pt>
                <c:pt idx="15">
                  <c:v>0</c:v>
                </c:pt>
                <c:pt idx="16">
                  <c:v>1.0000000566244125</c:v>
                </c:pt>
                <c:pt idx="17">
                  <c:v>1.0000000163912774</c:v>
                </c:pt>
                <c:pt idx="18">
                  <c:v>0.99999998837709425</c:v>
                </c:pt>
                <c:pt idx="19">
                  <c:v>1.0000000178813935</c:v>
                </c:pt>
                <c:pt idx="20">
                  <c:v>0.99999997049570089</c:v>
                </c:pt>
                <c:pt idx="21">
                  <c:v>0.99999997079372416</c:v>
                </c:pt>
                <c:pt idx="22">
                  <c:v>3.0000000452995299</c:v>
                </c:pt>
                <c:pt idx="23">
                  <c:v>3.9999999618530273</c:v>
                </c:pt>
                <c:pt idx="24">
                  <c:v>3.9999997758865358</c:v>
                </c:pt>
                <c:pt idx="25">
                  <c:v>9.9999997138977061</c:v>
                </c:pt>
                <c:pt idx="26">
                  <c:v>6.9999997758865353</c:v>
                </c:pt>
                <c:pt idx="27">
                  <c:v>7.0000001573562622</c:v>
                </c:pt>
                <c:pt idx="28">
                  <c:v>8.0000001311302196</c:v>
                </c:pt>
                <c:pt idx="29">
                  <c:v>9.0000002539157862</c:v>
                </c:pt>
              </c:numCache>
            </c:numRef>
          </c:val>
          <c:extLst>
            <c:ext xmlns:c16="http://schemas.microsoft.com/office/drawing/2014/chart" uri="{C3380CC4-5D6E-409C-BE32-E72D297353CC}">
              <c16:uniqueId val="{00000001-6C2A-4405-83AE-72B0D4BB18DB}"/>
            </c:ext>
          </c:extLst>
        </c:ser>
        <c:ser>
          <c:idx val="0"/>
          <c:order val="2"/>
          <c:tx>
            <c:strRef>
              <c:f>HPR_serratia!$J$3</c:f>
              <c:strCache>
                <c:ptCount val="1"/>
                <c:pt idx="0">
                  <c:v>Susceptible</c:v>
                </c:pt>
              </c:strCache>
            </c:strRef>
          </c:tx>
          <c:spPr>
            <a:solidFill>
              <a:srgbClr val="007C91"/>
            </a:solidFill>
            <a:ln>
              <a:noFill/>
            </a:ln>
            <a:effectLst/>
          </c:spPr>
          <c:invertIfNegative val="0"/>
          <c:cat>
            <c:multiLvlStrRef>
              <c:f>HPR_serratia!$H$4:$I$33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Piperacilin\Tazobactam</c:v>
                  </c:pt>
                </c:lvl>
              </c:multiLvlStrCache>
            </c:multiLvlStrRef>
          </c:cat>
          <c:val>
            <c:numRef>
              <c:f>HPR_serratia!$J$4:$J$33</c:f>
              <c:numCache>
                <c:formatCode>0</c:formatCode>
                <c:ptCount val="30"/>
                <c:pt idx="0">
                  <c:v>232.00000564575194</c:v>
                </c:pt>
                <c:pt idx="1">
                  <c:v>373.00000785827638</c:v>
                </c:pt>
                <c:pt idx="2">
                  <c:v>450.99999565124511</c:v>
                </c:pt>
                <c:pt idx="3">
                  <c:v>502.00000762939453</c:v>
                </c:pt>
                <c:pt idx="4">
                  <c:v>710.0000224304199</c:v>
                </c:pt>
                <c:pt idx="5">
                  <c:v>193.0000072479248</c:v>
                </c:pt>
                <c:pt idx="6">
                  <c:v>325.00000030517577</c:v>
                </c:pt>
                <c:pt idx="7">
                  <c:v>348.99999023437499</c:v>
                </c:pt>
                <c:pt idx="8">
                  <c:v>387.00000335693358</c:v>
                </c:pt>
                <c:pt idx="9">
                  <c:v>571.00002319335943</c:v>
                </c:pt>
                <c:pt idx="10">
                  <c:v>119.00000198364258</c:v>
                </c:pt>
                <c:pt idx="11">
                  <c:v>212.99999084472657</c:v>
                </c:pt>
                <c:pt idx="12">
                  <c:v>259.99998931884767</c:v>
                </c:pt>
                <c:pt idx="13">
                  <c:v>298.00000198364256</c:v>
                </c:pt>
                <c:pt idx="14">
                  <c:v>361.99998687744142</c:v>
                </c:pt>
                <c:pt idx="15">
                  <c:v>264</c:v>
                </c:pt>
                <c:pt idx="16">
                  <c:v>389.0000061035156</c:v>
                </c:pt>
                <c:pt idx="17">
                  <c:v>463.00000190734863</c:v>
                </c:pt>
                <c:pt idx="18">
                  <c:v>515.99999801635738</c:v>
                </c:pt>
                <c:pt idx="19">
                  <c:v>750.00001251220704</c:v>
                </c:pt>
                <c:pt idx="20">
                  <c:v>272.99999252319333</c:v>
                </c:pt>
                <c:pt idx="21">
                  <c:v>420.00001464843751</c:v>
                </c:pt>
                <c:pt idx="22">
                  <c:v>494.00001785278317</c:v>
                </c:pt>
                <c:pt idx="23">
                  <c:v>532.00001548767091</c:v>
                </c:pt>
                <c:pt idx="24">
                  <c:v>762.0000061035156</c:v>
                </c:pt>
                <c:pt idx="25">
                  <c:v>234</c:v>
                </c:pt>
                <c:pt idx="26">
                  <c:v>362.99998992919922</c:v>
                </c:pt>
                <c:pt idx="27">
                  <c:v>434.00001205444335</c:v>
                </c:pt>
                <c:pt idx="28">
                  <c:v>468.00001831054686</c:v>
                </c:pt>
                <c:pt idx="29">
                  <c:v>671.00000175476077</c:v>
                </c:pt>
              </c:numCache>
            </c:numRef>
          </c:val>
          <c:extLst>
            <c:ext xmlns:c16="http://schemas.microsoft.com/office/drawing/2014/chart" uri="{C3380CC4-5D6E-409C-BE32-E72D297353CC}">
              <c16:uniqueId val="{00000002-6C2A-4405-83AE-72B0D4BB18DB}"/>
            </c:ext>
          </c:extLst>
        </c:ser>
        <c:dLbls>
          <c:showLegendKey val="0"/>
          <c:showVal val="0"/>
          <c:showCatName val="0"/>
          <c:showSerName val="0"/>
          <c:showPercent val="0"/>
          <c:showBubbleSize val="0"/>
        </c:dLbls>
        <c:gapWidth val="150"/>
        <c:overlap val="100"/>
        <c:axId val="121786368"/>
        <c:axId val="121788288"/>
      </c:barChart>
      <c:lineChart>
        <c:grouping val="standard"/>
        <c:varyColors val="0"/>
        <c:ser>
          <c:idx val="4"/>
          <c:order val="3"/>
          <c:tx>
            <c:strRef>
              <c:f>HPR_serratia!$M$2</c:f>
              <c:strCache>
                <c:ptCount val="1"/>
                <c:pt idx="0">
                  <c:v>Percentage of episodes reported resistant</c:v>
                </c:pt>
              </c:strCache>
            </c:strRef>
          </c:tx>
          <c:spPr>
            <a:ln w="28575" cap="rnd">
              <a:solidFill>
                <a:schemeClr val="tx1"/>
              </a:solidFill>
              <a:round/>
            </a:ln>
            <a:effectLst/>
          </c:spPr>
          <c:marker>
            <c:symbol val="none"/>
          </c:marker>
          <c:dPt>
            <c:idx val="5"/>
            <c:marker>
              <c:symbol val="none"/>
            </c:marker>
            <c:bubble3D val="0"/>
            <c:spPr>
              <a:ln w="28575" cap="rnd">
                <a:noFill/>
                <a:round/>
              </a:ln>
              <a:effectLst/>
            </c:spPr>
            <c:extLst>
              <c:ext xmlns:c16="http://schemas.microsoft.com/office/drawing/2014/chart" uri="{C3380CC4-5D6E-409C-BE32-E72D297353CC}">
                <c16:uniqueId val="{00000004-6C2A-4405-83AE-72B0D4BB18DB}"/>
              </c:ext>
            </c:extLst>
          </c:dPt>
          <c:dPt>
            <c:idx val="10"/>
            <c:marker>
              <c:symbol val="none"/>
            </c:marker>
            <c:bubble3D val="0"/>
            <c:spPr>
              <a:ln w="28575" cap="rnd">
                <a:noFill/>
                <a:round/>
              </a:ln>
              <a:effectLst/>
            </c:spPr>
            <c:extLst>
              <c:ext xmlns:c16="http://schemas.microsoft.com/office/drawing/2014/chart" uri="{C3380CC4-5D6E-409C-BE32-E72D297353CC}">
                <c16:uniqueId val="{00000006-6C2A-4405-83AE-72B0D4BB18DB}"/>
              </c:ext>
            </c:extLst>
          </c:dPt>
          <c:dPt>
            <c:idx val="15"/>
            <c:marker>
              <c:symbol val="none"/>
            </c:marker>
            <c:bubble3D val="0"/>
            <c:spPr>
              <a:ln w="28575" cap="rnd">
                <a:noFill/>
                <a:round/>
              </a:ln>
              <a:effectLst/>
            </c:spPr>
            <c:extLst>
              <c:ext xmlns:c16="http://schemas.microsoft.com/office/drawing/2014/chart" uri="{C3380CC4-5D6E-409C-BE32-E72D297353CC}">
                <c16:uniqueId val="{00000008-6C2A-4405-83AE-72B0D4BB18DB}"/>
              </c:ext>
            </c:extLst>
          </c:dPt>
          <c:dPt>
            <c:idx val="20"/>
            <c:marker>
              <c:symbol val="none"/>
            </c:marker>
            <c:bubble3D val="0"/>
            <c:spPr>
              <a:ln w="28575" cap="rnd">
                <a:noFill/>
                <a:round/>
              </a:ln>
              <a:effectLst/>
            </c:spPr>
            <c:extLst>
              <c:ext xmlns:c16="http://schemas.microsoft.com/office/drawing/2014/chart" uri="{C3380CC4-5D6E-409C-BE32-E72D297353CC}">
                <c16:uniqueId val="{0000000A-6C2A-4405-83AE-72B0D4BB18DB}"/>
              </c:ext>
            </c:extLst>
          </c:dPt>
          <c:dPt>
            <c:idx val="25"/>
            <c:marker>
              <c:symbol val="none"/>
            </c:marker>
            <c:bubble3D val="0"/>
            <c:spPr>
              <a:ln w="28575" cap="rnd">
                <a:noFill/>
                <a:round/>
              </a:ln>
              <a:effectLst/>
            </c:spPr>
            <c:extLst>
              <c:ext xmlns:c16="http://schemas.microsoft.com/office/drawing/2014/chart" uri="{C3380CC4-5D6E-409C-BE32-E72D297353CC}">
                <c16:uniqueId val="{0000000C-6C2A-4405-83AE-72B0D4BB18DB}"/>
              </c:ext>
            </c:extLst>
          </c:dPt>
          <c:cat>
            <c:multiLvlStrRef>
              <c:f>HPR_serratia!$H$4:$I$33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Ceftazidime</c:v>
                  </c:pt>
                  <c:pt idx="10">
                    <c:v>Cefotaxime</c:v>
                  </c:pt>
                  <c:pt idx="15">
                    <c:v>Meropenem</c:v>
                  </c:pt>
                  <c:pt idx="20">
                    <c:v>Gentamicin</c:v>
                  </c:pt>
                  <c:pt idx="25">
                    <c:v>Piperacilin\Tazobactam</c:v>
                  </c:pt>
                </c:lvl>
              </c:multiLvlStrCache>
            </c:multiLvlStrRef>
          </c:cat>
          <c:val>
            <c:numRef>
              <c:f>HPR_serratia!$M$4:$M$33</c:f>
              <c:numCache>
                <c:formatCode>0.0%</c:formatCode>
                <c:ptCount val="30"/>
                <c:pt idx="0">
                  <c:v>5.9055117152807299E-2</c:v>
                </c:pt>
                <c:pt idx="1">
                  <c:v>4.51127806642002E-2</c:v>
                </c:pt>
                <c:pt idx="2">
                  <c:v>3.534303460448298E-2</c:v>
                </c:pt>
                <c:pt idx="3">
                  <c:v>3.0476190571557905E-2</c:v>
                </c:pt>
                <c:pt idx="4">
                  <c:v>4.4854878149435284E-2</c:v>
                </c:pt>
                <c:pt idx="5">
                  <c:v>0.17446807434964715</c:v>
                </c:pt>
                <c:pt idx="6">
                  <c:v>0.12962963073341932</c:v>
                </c:pt>
                <c:pt idx="7">
                  <c:v>0.12189054816071671</c:v>
                </c:pt>
                <c:pt idx="8">
                  <c:v>0.12189616116121178</c:v>
                </c:pt>
                <c:pt idx="9">
                  <c:v>0.11196318266033418</c:v>
                </c:pt>
                <c:pt idx="10">
                  <c:v>0.13380281288858878</c:v>
                </c:pt>
                <c:pt idx="11">
                  <c:v>0.15891473384790664</c:v>
                </c:pt>
                <c:pt idx="12">
                  <c:v>0.10508474750842084</c:v>
                </c:pt>
                <c:pt idx="13">
                  <c:v>0.11436949716285527</c:v>
                </c:pt>
                <c:pt idx="14">
                  <c:v>0.12765958182355208</c:v>
                </c:pt>
                <c:pt idx="15">
                  <c:v>0</c:v>
                </c:pt>
                <c:pt idx="16">
                  <c:v>0</c:v>
                </c:pt>
                <c:pt idx="17">
                  <c:v>2.1505376606859188E-3</c:v>
                </c:pt>
                <c:pt idx="18">
                  <c:v>1.9305019155432359E-3</c:v>
                </c:pt>
                <c:pt idx="19">
                  <c:v>3.9787798455918821E-3</c:v>
                </c:pt>
                <c:pt idx="20">
                  <c:v>1.083032518194902E-2</c:v>
                </c:pt>
                <c:pt idx="21">
                  <c:v>1.1737088754843111E-2</c:v>
                </c:pt>
                <c:pt idx="22">
                  <c:v>1.1928429176982789E-2</c:v>
                </c:pt>
                <c:pt idx="23">
                  <c:v>5.5658624963990438E-3</c:v>
                </c:pt>
                <c:pt idx="24">
                  <c:v>1.2886598010345831E-2</c:v>
                </c:pt>
                <c:pt idx="25">
                  <c:v>6.1538462638854985E-2</c:v>
                </c:pt>
                <c:pt idx="26">
                  <c:v>6.5656568263516346E-2</c:v>
                </c:pt>
                <c:pt idx="27">
                  <c:v>8.5062234960651115E-2</c:v>
                </c:pt>
                <c:pt idx="28">
                  <c:v>6.6666662772496679E-2</c:v>
                </c:pt>
                <c:pt idx="29">
                  <c:v>8.2321185967539318E-2</c:v>
                </c:pt>
              </c:numCache>
            </c:numRef>
          </c:val>
          <c:smooth val="0"/>
          <c:extLst>
            <c:ext xmlns:c16="http://schemas.microsoft.com/office/drawing/2014/chart" uri="{C3380CC4-5D6E-409C-BE32-E72D297353CC}">
              <c16:uniqueId val="{0000000D-6C2A-4405-83AE-72B0D4BB18DB}"/>
            </c:ext>
          </c:extLst>
        </c:ser>
        <c:dLbls>
          <c:showLegendKey val="0"/>
          <c:showVal val="0"/>
          <c:showCatName val="0"/>
          <c:showSerName val="0"/>
          <c:showPercent val="0"/>
          <c:showBubbleSize val="0"/>
        </c:dLbls>
        <c:marker val="1"/>
        <c:smooth val="0"/>
        <c:axId val="121792384"/>
        <c:axId val="121790464"/>
      </c:lineChart>
      <c:catAx>
        <c:axId val="12178636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antibiotic by year</a:t>
                </a:r>
              </a:p>
            </c:rich>
          </c:tx>
          <c:layout>
            <c:manualLayout>
              <c:xMode val="edge"/>
              <c:yMode val="edge"/>
              <c:x val="0.42585123543117442"/>
              <c:y val="0.8638070506995170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788288"/>
        <c:crosses val="autoZero"/>
        <c:auto val="1"/>
        <c:lblAlgn val="ctr"/>
        <c:lblOffset val="100"/>
        <c:tickMarkSkip val="5"/>
        <c:noMultiLvlLbl val="0"/>
      </c:catAx>
      <c:valAx>
        <c:axId val="121788288"/>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No. reports</a:t>
                </a:r>
              </a:p>
            </c:rich>
          </c:tx>
          <c:layout>
            <c:manualLayout>
              <c:xMode val="edge"/>
              <c:yMode val="edge"/>
              <c:x val="4.7321919373323647E-3"/>
              <c:y val="0.2961433720265936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786368"/>
        <c:crosses val="autoZero"/>
        <c:crossBetween val="between"/>
      </c:valAx>
      <c:valAx>
        <c:axId val="121790464"/>
        <c:scaling>
          <c:orientation val="minMax"/>
          <c:max val="0.5"/>
        </c:scaling>
        <c:delete val="0"/>
        <c:axPos val="r"/>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 resistant</a:t>
                </a:r>
              </a:p>
            </c:rich>
          </c:tx>
          <c:layout>
            <c:manualLayout>
              <c:xMode val="edge"/>
              <c:yMode val="edge"/>
              <c:x val="0.97438701113918857"/>
              <c:y val="0.2662549126254681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792384"/>
        <c:crosses val="max"/>
        <c:crossBetween val="between"/>
        <c:minorUnit val="0.1"/>
      </c:valAx>
      <c:catAx>
        <c:axId val="121792384"/>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one"/>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90464"/>
        <c:crosses val="autoZero"/>
        <c:auto val="1"/>
        <c:lblAlgn val="ctr"/>
        <c:lblOffset val="100"/>
        <c:tickLblSkip val="5"/>
        <c:tickMarkSkip val="5"/>
        <c:noMultiLvlLbl val="1"/>
      </c:catAx>
      <c:spPr>
        <a:noFill/>
        <a:ln>
          <a:noFill/>
        </a:ln>
        <a:effectLst/>
      </c:spPr>
    </c:plotArea>
    <c:legend>
      <c:legendPos val="b"/>
      <c:layout>
        <c:manualLayout>
          <c:xMode val="edge"/>
          <c:yMode val="edge"/>
          <c:x val="0.18754499002354819"/>
          <c:y val="0.93307622130119594"/>
          <c:w val="0.59056161287458953"/>
          <c:h val="5.595508722951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27737141205468E-2"/>
          <c:y val="5.2784815947393829E-2"/>
          <c:w val="0.91495049746467327"/>
          <c:h val="0.75286505874508547"/>
        </c:manualLayout>
      </c:layout>
      <c:lineChart>
        <c:grouping val="standard"/>
        <c:varyColors val="0"/>
        <c:ser>
          <c:idx val="0"/>
          <c:order val="0"/>
          <c:tx>
            <c:strRef>
              <c:f>[8]Entero!$A$11</c:f>
              <c:strCache>
                <c:ptCount val="1"/>
                <c:pt idx="0">
                  <c:v>Enterobacter spp.</c:v>
                </c:pt>
              </c:strCache>
            </c:strRef>
          </c:tx>
          <c:spPr>
            <a:ln w="25400" cap="rnd">
              <a:solidFill>
                <a:srgbClr val="007C91"/>
              </a:solidFill>
              <a:round/>
            </a:ln>
            <a:effectLst/>
          </c:spPr>
          <c:marker>
            <c:symbol val="none"/>
          </c:marker>
          <c:cat>
            <c:numRef>
              <c:f>[8]Entero!$B$1:$F$1</c:f>
              <c:numCache>
                <c:formatCode>General</c:formatCode>
                <c:ptCount val="5"/>
                <c:pt idx="0">
                  <c:v>2016</c:v>
                </c:pt>
                <c:pt idx="1">
                  <c:v>2017</c:v>
                </c:pt>
                <c:pt idx="2">
                  <c:v>2018</c:v>
                </c:pt>
                <c:pt idx="3">
                  <c:v>2019</c:v>
                </c:pt>
                <c:pt idx="4">
                  <c:v>2020</c:v>
                </c:pt>
              </c:numCache>
            </c:numRef>
          </c:cat>
          <c:val>
            <c:numRef>
              <c:f>[8]Entero!$B$11:$F$11</c:f>
              <c:numCache>
                <c:formatCode>General</c:formatCode>
                <c:ptCount val="5"/>
                <c:pt idx="0">
                  <c:v>3.1917164752659071</c:v>
                </c:pt>
                <c:pt idx="1">
                  <c:v>3.5473215025756288</c:v>
                </c:pt>
                <c:pt idx="2">
                  <c:v>3.6622067657644335</c:v>
                </c:pt>
                <c:pt idx="3">
                  <c:v>3.9</c:v>
                </c:pt>
                <c:pt idx="4">
                  <c:v>4.11846923828125</c:v>
                </c:pt>
              </c:numCache>
            </c:numRef>
          </c:val>
          <c:smooth val="0"/>
          <c:extLst>
            <c:ext xmlns:c16="http://schemas.microsoft.com/office/drawing/2014/chart" uri="{C3380CC4-5D6E-409C-BE32-E72D297353CC}">
              <c16:uniqueId val="{00000000-7B34-43A2-A0BA-267CBF74CDEC}"/>
            </c:ext>
          </c:extLst>
        </c:ser>
        <c:ser>
          <c:idx val="2"/>
          <c:order val="1"/>
          <c:tx>
            <c:strRef>
              <c:f>[8]Serratia!$A$11</c:f>
              <c:strCache>
                <c:ptCount val="1"/>
                <c:pt idx="0">
                  <c:v>Serratia spp.</c:v>
                </c:pt>
              </c:strCache>
            </c:strRef>
          </c:tx>
          <c:spPr>
            <a:ln w="25400" cap="rnd">
              <a:solidFill>
                <a:srgbClr val="8A1B61"/>
              </a:solidFill>
              <a:prstDash val="sysDash"/>
              <a:round/>
            </a:ln>
            <a:effectLst/>
          </c:spPr>
          <c:marker>
            <c:symbol val="none"/>
          </c:marker>
          <c:val>
            <c:numRef>
              <c:f>[8]Serratia!$B$11:$F$11</c:f>
              <c:numCache>
                <c:formatCode>General</c:formatCode>
                <c:ptCount val="5"/>
                <c:pt idx="0">
                  <c:v>1.6899451178562115</c:v>
                </c:pt>
                <c:pt idx="1">
                  <c:v>1.8356894344296588</c:v>
                </c:pt>
                <c:pt idx="2">
                  <c:v>1.8293169405574536</c:v>
                </c:pt>
                <c:pt idx="3">
                  <c:v>2.1</c:v>
                </c:pt>
                <c:pt idx="4">
                  <c:v>2.1273157596588135</c:v>
                </c:pt>
              </c:numCache>
            </c:numRef>
          </c:val>
          <c:smooth val="0"/>
          <c:extLst>
            <c:ext xmlns:c16="http://schemas.microsoft.com/office/drawing/2014/chart" uri="{C3380CC4-5D6E-409C-BE32-E72D297353CC}">
              <c16:uniqueId val="{00000001-7B34-43A2-A0BA-267CBF74CDEC}"/>
            </c:ext>
          </c:extLst>
        </c:ser>
        <c:ser>
          <c:idx val="1"/>
          <c:order val="2"/>
          <c:tx>
            <c:strRef>
              <c:f>[8]Citro!$A$11</c:f>
              <c:strCache>
                <c:ptCount val="1"/>
                <c:pt idx="0">
                  <c:v>Citrobacter spp.</c:v>
                </c:pt>
              </c:strCache>
            </c:strRef>
          </c:tx>
          <c:spPr>
            <a:ln w="25400" cap="rnd">
              <a:solidFill>
                <a:srgbClr val="1D5787"/>
              </a:solidFill>
              <a:prstDash val="sysDot"/>
              <a:round/>
            </a:ln>
            <a:effectLst/>
          </c:spPr>
          <c:marker>
            <c:symbol val="none"/>
          </c:marker>
          <c:val>
            <c:numRef>
              <c:f>[8]Citro!$B$11:$F$11</c:f>
              <c:numCache>
                <c:formatCode>General</c:formatCode>
                <c:ptCount val="5"/>
                <c:pt idx="0">
                  <c:v>1.8202192597037996</c:v>
                </c:pt>
                <c:pt idx="1">
                  <c:v>1.9363736737323629</c:v>
                </c:pt>
                <c:pt idx="2">
                  <c:v>2.102642616246214</c:v>
                </c:pt>
                <c:pt idx="3">
                  <c:v>2.2999999999999998</c:v>
                </c:pt>
                <c:pt idx="4">
                  <c:v>2.3996405601501465</c:v>
                </c:pt>
              </c:numCache>
            </c:numRef>
          </c:val>
          <c:smooth val="0"/>
          <c:extLst>
            <c:ext xmlns:c16="http://schemas.microsoft.com/office/drawing/2014/chart" uri="{C3380CC4-5D6E-409C-BE32-E72D297353CC}">
              <c16:uniqueId val="{00000002-7B34-43A2-A0BA-267CBF74CDEC}"/>
            </c:ext>
          </c:extLst>
        </c:ser>
        <c:dLbls>
          <c:showLegendKey val="0"/>
          <c:showVal val="0"/>
          <c:showCatName val="0"/>
          <c:showSerName val="0"/>
          <c:showPercent val="0"/>
          <c:showBubbleSize val="0"/>
        </c:dLbls>
        <c:smooth val="0"/>
        <c:axId val="741806144"/>
        <c:axId val="741811064"/>
      </c:lineChart>
      <c:catAx>
        <c:axId val="74180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811064"/>
        <c:crosses val="autoZero"/>
        <c:auto val="1"/>
        <c:lblAlgn val="ctr"/>
        <c:lblOffset val="100"/>
        <c:noMultiLvlLbl val="0"/>
      </c:catAx>
      <c:valAx>
        <c:axId val="74181106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t>Rate per 100,000 population</a:t>
                </a:r>
              </a:p>
            </c:rich>
          </c:tx>
          <c:layout>
            <c:manualLayout>
              <c:xMode val="edge"/>
              <c:yMode val="edge"/>
              <c:x val="1.5204542593809876E-2"/>
              <c:y val="0.1693150621939162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806144"/>
        <c:crosses val="autoZero"/>
        <c:crossBetween val="between"/>
      </c:valAx>
      <c:spPr>
        <a:noFill/>
        <a:ln w="25400">
          <a:noFill/>
        </a:ln>
        <a:effectLst/>
      </c:spPr>
    </c:plotArea>
    <c:legend>
      <c:legendPos val="t"/>
      <c:layout>
        <c:manualLayout>
          <c:xMode val="edge"/>
          <c:yMode val="edge"/>
          <c:x val="0.11832570023146245"/>
          <c:y val="0.8976079889519688"/>
          <c:w val="0.84646187034839826"/>
          <c:h val="9.01207909758943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'Fig 2.2_E. coli'!$E$3</c:f>
              <c:strCache>
                <c:ptCount val="1"/>
                <c:pt idx="0">
                  <c:v>resistant</c:v>
                </c:pt>
              </c:strCache>
            </c:strRef>
          </c:tx>
          <c:spPr>
            <a:pattFill prst="dkUpDiag">
              <a:fgClr>
                <a:srgbClr val="8A1B61"/>
              </a:fgClr>
              <a:bgClr>
                <a:srgbClr val="B976A0"/>
              </a:bgClr>
            </a:pattFill>
          </c:spPr>
          <c:invertIfNegative val="0"/>
          <c:cat>
            <c:multiLvlStrRef>
              <c:f>'Fig 2.2_E. coli'!$A$4:$B$33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2'!$T$2:$T$31</c:f>
              <c:numCache>
                <c:formatCode>0</c:formatCode>
                <c:ptCount val="30"/>
                <c:pt idx="0">
                  <c:v>5872</c:v>
                </c:pt>
                <c:pt idx="1">
                  <c:v>6413</c:v>
                </c:pt>
                <c:pt idx="2">
                  <c:v>6769</c:v>
                </c:pt>
                <c:pt idx="3">
                  <c:v>7099</c:v>
                </c:pt>
                <c:pt idx="4">
                  <c:v>5339</c:v>
                </c:pt>
                <c:pt idx="5">
                  <c:v>3203</c:v>
                </c:pt>
                <c:pt idx="6">
                  <c:v>3425</c:v>
                </c:pt>
                <c:pt idx="7">
                  <c:v>3684</c:v>
                </c:pt>
                <c:pt idx="8">
                  <c:v>3902</c:v>
                </c:pt>
                <c:pt idx="9">
                  <c:v>3095</c:v>
                </c:pt>
                <c:pt idx="10">
                  <c:v>3831</c:v>
                </c:pt>
                <c:pt idx="11">
                  <c:v>4558</c:v>
                </c:pt>
                <c:pt idx="12">
                  <c:v>4954</c:v>
                </c:pt>
                <c:pt idx="13">
                  <c:v>5358</c:v>
                </c:pt>
                <c:pt idx="14">
                  <c:v>4137</c:v>
                </c:pt>
                <c:pt idx="15">
                  <c:v>19</c:v>
                </c:pt>
                <c:pt idx="16">
                  <c:v>21</c:v>
                </c:pt>
                <c:pt idx="17">
                  <c:v>30</c:v>
                </c:pt>
                <c:pt idx="18">
                  <c:v>28</c:v>
                </c:pt>
                <c:pt idx="19">
                  <c:v>49</c:v>
                </c:pt>
                <c:pt idx="20">
                  <c:v>2872</c:v>
                </c:pt>
                <c:pt idx="21">
                  <c:v>3051</c:v>
                </c:pt>
                <c:pt idx="22">
                  <c:v>3032</c:v>
                </c:pt>
                <c:pt idx="23">
                  <c:v>3151</c:v>
                </c:pt>
                <c:pt idx="24">
                  <c:v>2593</c:v>
                </c:pt>
                <c:pt idx="25">
                  <c:v>12915</c:v>
                </c:pt>
                <c:pt idx="26">
                  <c:v>14471</c:v>
                </c:pt>
                <c:pt idx="27">
                  <c:v>14725</c:v>
                </c:pt>
                <c:pt idx="28">
                  <c:v>15475</c:v>
                </c:pt>
                <c:pt idx="29">
                  <c:v>12596</c:v>
                </c:pt>
              </c:numCache>
            </c:numRef>
          </c:val>
          <c:extLst>
            <c:ext xmlns:c16="http://schemas.microsoft.com/office/drawing/2014/chart" uri="{C3380CC4-5D6E-409C-BE32-E72D297353CC}">
              <c16:uniqueId val="{00000000-7003-4008-BF50-6CA714C91770}"/>
            </c:ext>
          </c:extLst>
        </c:ser>
        <c:ser>
          <c:idx val="1"/>
          <c:order val="1"/>
          <c:tx>
            <c:strRef>
              <c:f>'Fig 2.2_E. coli'!$D$3</c:f>
              <c:strCache>
                <c:ptCount val="1"/>
                <c:pt idx="0">
                  <c:v>intermediate</c:v>
                </c:pt>
              </c:strCache>
            </c:strRef>
          </c:tx>
          <c:spPr>
            <a:solidFill>
              <a:srgbClr val="99CBD3"/>
            </a:solidFill>
          </c:spPr>
          <c:invertIfNegative val="0"/>
          <c:cat>
            <c:multiLvlStrRef>
              <c:f>'Fig 2.2_E. coli'!$A$4:$B$33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2'!$U$2:$U$31</c:f>
              <c:numCache>
                <c:formatCode>0</c:formatCode>
                <c:ptCount val="30"/>
                <c:pt idx="0">
                  <c:v>207</c:v>
                </c:pt>
                <c:pt idx="1">
                  <c:v>301</c:v>
                </c:pt>
                <c:pt idx="2">
                  <c:v>367</c:v>
                </c:pt>
                <c:pt idx="3">
                  <c:v>441</c:v>
                </c:pt>
                <c:pt idx="4">
                  <c:v>386</c:v>
                </c:pt>
                <c:pt idx="5">
                  <c:v>178</c:v>
                </c:pt>
                <c:pt idx="6">
                  <c:v>233</c:v>
                </c:pt>
                <c:pt idx="7">
                  <c:v>189</c:v>
                </c:pt>
                <c:pt idx="8">
                  <c:v>159</c:v>
                </c:pt>
                <c:pt idx="9">
                  <c:v>103</c:v>
                </c:pt>
                <c:pt idx="10">
                  <c:v>158</c:v>
                </c:pt>
                <c:pt idx="11">
                  <c:v>165</c:v>
                </c:pt>
                <c:pt idx="12">
                  <c:v>234</c:v>
                </c:pt>
                <c:pt idx="13">
                  <c:v>290</c:v>
                </c:pt>
                <c:pt idx="14">
                  <c:v>212</c:v>
                </c:pt>
                <c:pt idx="15">
                  <c:v>10</c:v>
                </c:pt>
                <c:pt idx="16">
                  <c:v>12</c:v>
                </c:pt>
                <c:pt idx="17">
                  <c:v>25</c:v>
                </c:pt>
                <c:pt idx="18">
                  <c:v>19</c:v>
                </c:pt>
                <c:pt idx="19">
                  <c:v>8</c:v>
                </c:pt>
                <c:pt idx="20">
                  <c:v>767</c:v>
                </c:pt>
                <c:pt idx="21">
                  <c:v>1959</c:v>
                </c:pt>
                <c:pt idx="22">
                  <c:v>1352</c:v>
                </c:pt>
                <c:pt idx="23">
                  <c:v>950</c:v>
                </c:pt>
                <c:pt idx="24">
                  <c:v>589</c:v>
                </c:pt>
                <c:pt idx="25">
                  <c:v>184</c:v>
                </c:pt>
                <c:pt idx="26">
                  <c:v>137</c:v>
                </c:pt>
                <c:pt idx="27">
                  <c:v>71</c:v>
                </c:pt>
                <c:pt idx="28">
                  <c:v>154</c:v>
                </c:pt>
                <c:pt idx="29">
                  <c:v>116</c:v>
                </c:pt>
              </c:numCache>
            </c:numRef>
          </c:val>
          <c:extLst>
            <c:ext xmlns:c16="http://schemas.microsoft.com/office/drawing/2014/chart" uri="{C3380CC4-5D6E-409C-BE32-E72D297353CC}">
              <c16:uniqueId val="{00000001-7003-4008-BF50-6CA714C91770}"/>
            </c:ext>
          </c:extLst>
        </c:ser>
        <c:ser>
          <c:idx val="0"/>
          <c:order val="2"/>
          <c:tx>
            <c:strRef>
              <c:f>'Fig 2.2_E. coli'!$C$3</c:f>
              <c:strCache>
                <c:ptCount val="1"/>
                <c:pt idx="0">
                  <c:v>susceptible</c:v>
                </c:pt>
              </c:strCache>
            </c:strRef>
          </c:tx>
          <c:spPr>
            <a:solidFill>
              <a:srgbClr val="007C91"/>
            </a:solidFill>
          </c:spPr>
          <c:invertIfNegative val="0"/>
          <c:cat>
            <c:multiLvlStrRef>
              <c:f>'Fig 2.2_E. coli'!$A$4:$B$33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2'!$V$2:$V$31</c:f>
              <c:numCache>
                <c:formatCode>0</c:formatCode>
                <c:ptCount val="30"/>
                <c:pt idx="0">
                  <c:v>26167</c:v>
                </c:pt>
                <c:pt idx="1">
                  <c:v>27107</c:v>
                </c:pt>
                <c:pt idx="2">
                  <c:v>27200</c:v>
                </c:pt>
                <c:pt idx="3">
                  <c:v>28010</c:v>
                </c:pt>
                <c:pt idx="4">
                  <c:v>23308</c:v>
                </c:pt>
                <c:pt idx="5">
                  <c:v>29150</c:v>
                </c:pt>
                <c:pt idx="6">
                  <c:v>30542</c:v>
                </c:pt>
                <c:pt idx="7">
                  <c:v>31327</c:v>
                </c:pt>
                <c:pt idx="8">
                  <c:v>32486</c:v>
                </c:pt>
                <c:pt idx="9">
                  <c:v>26567</c:v>
                </c:pt>
                <c:pt idx="10">
                  <c:v>28264</c:v>
                </c:pt>
                <c:pt idx="11">
                  <c:v>29337</c:v>
                </c:pt>
                <c:pt idx="12">
                  <c:v>29885</c:v>
                </c:pt>
                <c:pt idx="13">
                  <c:v>30875</c:v>
                </c:pt>
                <c:pt idx="14">
                  <c:v>25250</c:v>
                </c:pt>
                <c:pt idx="15">
                  <c:v>32351</c:v>
                </c:pt>
                <c:pt idx="16">
                  <c:v>34099</c:v>
                </c:pt>
                <c:pt idx="17">
                  <c:v>35204</c:v>
                </c:pt>
                <c:pt idx="18">
                  <c:v>36695</c:v>
                </c:pt>
                <c:pt idx="19">
                  <c:v>29681</c:v>
                </c:pt>
                <c:pt idx="20">
                  <c:v>27521</c:v>
                </c:pt>
                <c:pt idx="21">
                  <c:v>27257</c:v>
                </c:pt>
                <c:pt idx="22">
                  <c:v>29413</c:v>
                </c:pt>
                <c:pt idx="23">
                  <c:v>30379</c:v>
                </c:pt>
                <c:pt idx="24">
                  <c:v>24836</c:v>
                </c:pt>
                <c:pt idx="25">
                  <c:v>19207</c:v>
                </c:pt>
                <c:pt idx="26">
                  <c:v>19031</c:v>
                </c:pt>
                <c:pt idx="27">
                  <c:v>19002</c:v>
                </c:pt>
                <c:pt idx="28">
                  <c:v>19207</c:v>
                </c:pt>
                <c:pt idx="29">
                  <c:v>16138</c:v>
                </c:pt>
              </c:numCache>
            </c:numRef>
          </c:val>
          <c:extLst>
            <c:ext xmlns:c16="http://schemas.microsoft.com/office/drawing/2014/chart" uri="{C3380CC4-5D6E-409C-BE32-E72D297353CC}">
              <c16:uniqueId val="{00000002-7003-4008-BF50-6CA714C91770}"/>
            </c:ext>
          </c:extLst>
        </c:ser>
        <c:ser>
          <c:idx val="3"/>
          <c:order val="3"/>
          <c:tx>
            <c:strRef>
              <c:f>'Fig 2.2_E. coli'!$F$3</c:f>
              <c:strCache>
                <c:ptCount val="1"/>
                <c:pt idx="0">
                  <c:v>not reported</c:v>
                </c:pt>
              </c:strCache>
            </c:strRef>
          </c:tx>
          <c:spPr>
            <a:pattFill prst="pct80">
              <a:fgClr>
                <a:srgbClr val="003B5C"/>
              </a:fgClr>
              <a:bgClr>
                <a:sysClr val="window" lastClr="FFFFFF"/>
              </a:bgClr>
            </a:pattFill>
          </c:spPr>
          <c:invertIfNegative val="0"/>
          <c:cat>
            <c:multiLvlStrRef>
              <c:f>'Fig 2.2_E. coli'!$A$4:$B$33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2'!$W$2:$W$31</c:f>
              <c:numCache>
                <c:formatCode>0</c:formatCode>
                <c:ptCount val="30"/>
                <c:pt idx="0">
                  <c:v>850</c:v>
                </c:pt>
                <c:pt idx="1">
                  <c:v>1420</c:v>
                </c:pt>
                <c:pt idx="2">
                  <c:v>2019</c:v>
                </c:pt>
                <c:pt idx="3">
                  <c:v>2111</c:v>
                </c:pt>
                <c:pt idx="4">
                  <c:v>1456</c:v>
                </c:pt>
                <c:pt idx="5">
                  <c:v>565</c:v>
                </c:pt>
                <c:pt idx="6">
                  <c:v>1041</c:v>
                </c:pt>
                <c:pt idx="7">
                  <c:v>1155</c:v>
                </c:pt>
                <c:pt idx="8">
                  <c:v>1114</c:v>
                </c:pt>
                <c:pt idx="9">
                  <c:v>724</c:v>
                </c:pt>
                <c:pt idx="10">
                  <c:v>843</c:v>
                </c:pt>
                <c:pt idx="11">
                  <c:v>1181</c:v>
                </c:pt>
                <c:pt idx="12">
                  <c:v>1282</c:v>
                </c:pt>
                <c:pt idx="13">
                  <c:v>1138</c:v>
                </c:pt>
                <c:pt idx="14">
                  <c:v>890</c:v>
                </c:pt>
                <c:pt idx="15">
                  <c:v>716</c:v>
                </c:pt>
                <c:pt idx="16">
                  <c:v>1109</c:v>
                </c:pt>
                <c:pt idx="17">
                  <c:v>1096</c:v>
                </c:pt>
                <c:pt idx="18">
                  <c:v>919</c:v>
                </c:pt>
                <c:pt idx="19">
                  <c:v>751</c:v>
                </c:pt>
                <c:pt idx="20">
                  <c:v>1936</c:v>
                </c:pt>
                <c:pt idx="21">
                  <c:v>2974</c:v>
                </c:pt>
                <c:pt idx="22">
                  <c:v>2558</c:v>
                </c:pt>
                <c:pt idx="23">
                  <c:v>3181</c:v>
                </c:pt>
                <c:pt idx="24">
                  <c:v>2471</c:v>
                </c:pt>
                <c:pt idx="25">
                  <c:v>790</c:v>
                </c:pt>
                <c:pt idx="26">
                  <c:v>1602</c:v>
                </c:pt>
                <c:pt idx="27">
                  <c:v>2557</c:v>
                </c:pt>
                <c:pt idx="28">
                  <c:v>2825</c:v>
                </c:pt>
                <c:pt idx="29">
                  <c:v>1639</c:v>
                </c:pt>
              </c:numCache>
            </c:numRef>
          </c:val>
          <c:extLst>
            <c:ext xmlns:c16="http://schemas.microsoft.com/office/drawing/2014/chart" uri="{C3380CC4-5D6E-409C-BE32-E72D297353CC}">
              <c16:uniqueId val="{00000003-7003-4008-BF50-6CA714C91770}"/>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4"/>
          <c:tx>
            <c:strRef>
              <c:f>'Fig 2.2_E. coli'!$H$3</c:f>
              <c:strCache>
                <c:ptCount val="1"/>
                <c:pt idx="0">
                  <c:v>%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5-7003-4008-BF50-6CA714C91770}"/>
              </c:ext>
            </c:extLst>
          </c:dPt>
          <c:dPt>
            <c:idx val="10"/>
            <c:bubble3D val="0"/>
            <c:spPr>
              <a:ln>
                <a:noFill/>
              </a:ln>
            </c:spPr>
            <c:extLst>
              <c:ext xmlns:c16="http://schemas.microsoft.com/office/drawing/2014/chart" uri="{C3380CC4-5D6E-409C-BE32-E72D297353CC}">
                <c16:uniqueId val="{00000007-7003-4008-BF50-6CA714C91770}"/>
              </c:ext>
            </c:extLst>
          </c:dPt>
          <c:dPt>
            <c:idx val="15"/>
            <c:bubble3D val="0"/>
            <c:spPr>
              <a:ln>
                <a:noFill/>
              </a:ln>
            </c:spPr>
            <c:extLst>
              <c:ext xmlns:c16="http://schemas.microsoft.com/office/drawing/2014/chart" uri="{C3380CC4-5D6E-409C-BE32-E72D297353CC}">
                <c16:uniqueId val="{00000009-7003-4008-BF50-6CA714C91770}"/>
              </c:ext>
            </c:extLst>
          </c:dPt>
          <c:dPt>
            <c:idx val="20"/>
            <c:bubble3D val="0"/>
            <c:spPr>
              <a:ln>
                <a:noFill/>
              </a:ln>
            </c:spPr>
            <c:extLst>
              <c:ext xmlns:c16="http://schemas.microsoft.com/office/drawing/2014/chart" uri="{C3380CC4-5D6E-409C-BE32-E72D297353CC}">
                <c16:uniqueId val="{0000000B-7003-4008-BF50-6CA714C91770}"/>
              </c:ext>
            </c:extLst>
          </c:dPt>
          <c:dPt>
            <c:idx val="25"/>
            <c:bubble3D val="0"/>
            <c:spPr>
              <a:ln>
                <a:noFill/>
              </a:ln>
            </c:spPr>
            <c:extLst>
              <c:ext xmlns:c16="http://schemas.microsoft.com/office/drawing/2014/chart" uri="{C3380CC4-5D6E-409C-BE32-E72D297353CC}">
                <c16:uniqueId val="{0000000D-7003-4008-BF50-6CA714C91770}"/>
              </c:ext>
            </c:extLst>
          </c:dPt>
          <c:cat>
            <c:multiLvlStrRef>
              <c:f>'Figure 2'!$R$2:$S$31</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2'!$X$2:$X$31</c:f>
              <c:numCache>
                <c:formatCode>0.0%</c:formatCode>
                <c:ptCount val="30"/>
                <c:pt idx="0">
                  <c:v>0.18210010543943436</c:v>
                </c:pt>
                <c:pt idx="1">
                  <c:v>0.18961591910351558</c:v>
                </c:pt>
                <c:pt idx="2">
                  <c:v>0.19714002795899346</c:v>
                </c:pt>
                <c:pt idx="3">
                  <c:v>0.19969057665260198</c:v>
                </c:pt>
                <c:pt idx="4">
                  <c:v>0.18389418937071608</c:v>
                </c:pt>
                <c:pt idx="5">
                  <c:v>9.8459930527804246E-2</c:v>
                </c:pt>
                <c:pt idx="6">
                  <c:v>0.10014619883040936</c:v>
                </c:pt>
                <c:pt idx="7">
                  <c:v>0.10465909090909091</c:v>
                </c:pt>
                <c:pt idx="8">
                  <c:v>0.10676662927189647</c:v>
                </c:pt>
                <c:pt idx="9">
                  <c:v>0.1039811859566605</c:v>
                </c:pt>
                <c:pt idx="10">
                  <c:v>0.11877964840479956</c:v>
                </c:pt>
                <c:pt idx="11">
                  <c:v>0.13382266588373459</c:v>
                </c:pt>
                <c:pt idx="12">
                  <c:v>0.14124825364240298</c:v>
                </c:pt>
                <c:pt idx="13">
                  <c:v>0.14670207814254033</c:v>
                </c:pt>
                <c:pt idx="14">
                  <c:v>0.13976823541335856</c:v>
                </c:pt>
                <c:pt idx="15">
                  <c:v>5.8678196417541689E-4</c:v>
                </c:pt>
                <c:pt idx="16">
                  <c:v>6.1525840853158327E-4</c:v>
                </c:pt>
                <c:pt idx="17">
                  <c:v>8.5084659235939758E-4</c:v>
                </c:pt>
                <c:pt idx="18">
                  <c:v>7.6207065483642695E-4</c:v>
                </c:pt>
                <c:pt idx="19">
                  <c:v>1.6477234514762258E-3</c:v>
                </c:pt>
                <c:pt idx="20">
                  <c:v>9.2169448010269578E-2</c:v>
                </c:pt>
                <c:pt idx="21">
                  <c:v>9.4554808318095887E-2</c:v>
                </c:pt>
                <c:pt idx="22">
                  <c:v>8.971210462467083E-2</c:v>
                </c:pt>
                <c:pt idx="23">
                  <c:v>9.1386310904872384E-2</c:v>
                </c:pt>
                <c:pt idx="24">
                  <c:v>9.2547647940609615E-2</c:v>
                </c:pt>
                <c:pt idx="25">
                  <c:v>0.39977094038259148</c:v>
                </c:pt>
                <c:pt idx="26">
                  <c:v>0.43018520170040725</c:v>
                </c:pt>
                <c:pt idx="27">
                  <c:v>0.43567666725841764</c:v>
                </c:pt>
                <c:pt idx="28">
                  <c:v>0.44422436559880585</c:v>
                </c:pt>
                <c:pt idx="29">
                  <c:v>0.43660311958405545</c:v>
                </c:pt>
              </c:numCache>
            </c:numRef>
          </c:val>
          <c:smooth val="0"/>
          <c:extLst>
            <c:ext xmlns:c16="http://schemas.microsoft.com/office/drawing/2014/chart" uri="{C3380CC4-5D6E-409C-BE32-E72D297353CC}">
              <c16:uniqueId val="{0000000E-7003-4008-BF50-6CA714C91770}"/>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by year</a:t>
                </a:r>
              </a:p>
            </c:rich>
          </c:tx>
          <c:layout>
            <c:manualLayout>
              <c:xMode val="edge"/>
              <c:yMode val="edge"/>
              <c:x val="0.40377208125903324"/>
              <c:y val="0.86592239812872895"/>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50000"/>
        </c:scaling>
        <c:delete val="0"/>
        <c:axPos val="l"/>
        <c:title>
          <c:tx>
            <c:rich>
              <a:bodyPr rot="-5400000" vert="horz"/>
              <a:lstStyle/>
              <a:p>
                <a:pPr>
                  <a:defRPr/>
                </a:pPr>
                <a:r>
                  <a:rPr lang="en-US"/>
                  <a:t>No. reports</a:t>
                </a:r>
              </a:p>
            </c:rich>
          </c:tx>
          <c:layout>
            <c:manualLayout>
              <c:xMode val="edge"/>
              <c:yMode val="edge"/>
              <c:x val="6.4787489382758879E-3"/>
              <c:y val="0.26019376470355171"/>
            </c:manualLayout>
          </c:layout>
          <c:overlay val="0"/>
        </c:title>
        <c:numFmt formatCode="#,##0" sourceLinked="0"/>
        <c:majorTickMark val="out"/>
        <c:minorTickMark val="none"/>
        <c:tickLblPos val="nextTo"/>
        <c:spPr>
          <a:ln/>
        </c:spPr>
        <c:crossAx val="108729088"/>
        <c:crosses val="autoZero"/>
        <c:crossBetween val="between"/>
        <c:majorUnit val="100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822487380468359"/>
              <c:y val="0.2886992782992886"/>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5"/>
        <c:tickMarkSkip val="5"/>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5675424677876"/>
          <c:y val="7.422611483857286E-2"/>
          <c:w val="0.85740885038376824"/>
          <c:h val="0.73955556833656555"/>
        </c:manualLayout>
      </c:layout>
      <c:lineChart>
        <c:grouping val="standard"/>
        <c:varyColors val="0"/>
        <c:ser>
          <c:idx val="0"/>
          <c:order val="0"/>
          <c:tx>
            <c:strRef>
              <c:f>'ProtMor&amp;Prov'!$B$3</c:f>
              <c:strCache>
                <c:ptCount val="1"/>
                <c:pt idx="0">
                  <c:v>Morganella spp.</c:v>
                </c:pt>
              </c:strCache>
            </c:strRef>
          </c:tx>
          <c:spPr>
            <a:ln w="25400" cap="rnd">
              <a:solidFill>
                <a:srgbClr val="8A1B61"/>
              </a:solidFill>
              <a:round/>
            </a:ln>
            <a:effectLst/>
          </c:spPr>
          <c:marker>
            <c:symbol val="none"/>
          </c:marker>
          <c:cat>
            <c:numRef>
              <c:f>[8]Entero!$B$1:$F$1</c:f>
              <c:numCache>
                <c:formatCode>General</c:formatCode>
                <c:ptCount val="5"/>
                <c:pt idx="0">
                  <c:v>2016</c:v>
                </c:pt>
                <c:pt idx="1">
                  <c:v>2017</c:v>
                </c:pt>
                <c:pt idx="2">
                  <c:v>2018</c:v>
                </c:pt>
                <c:pt idx="3">
                  <c:v>2019</c:v>
                </c:pt>
                <c:pt idx="4">
                  <c:v>2020</c:v>
                </c:pt>
              </c:numCache>
            </c:numRef>
          </c:cat>
          <c:val>
            <c:numRef>
              <c:f>'ProtMor&amp;Prov'!$H$3:$L$3</c:f>
              <c:numCache>
                <c:formatCode>0.00</c:formatCode>
                <c:ptCount val="5"/>
                <c:pt idx="0">
                  <c:v>0.82145082950592041</c:v>
                </c:pt>
                <c:pt idx="1">
                  <c:v>0.83963465690612793</c:v>
                </c:pt>
                <c:pt idx="2">
                  <c:v>1.0039806365966797</c:v>
                </c:pt>
                <c:pt idx="3">
                  <c:v>0.89896488189697266</c:v>
                </c:pt>
                <c:pt idx="4">
                  <c:v>0.99380838871002197</c:v>
                </c:pt>
              </c:numCache>
            </c:numRef>
          </c:val>
          <c:smooth val="0"/>
          <c:extLst>
            <c:ext xmlns:c16="http://schemas.microsoft.com/office/drawing/2014/chart" uri="{C3380CC4-5D6E-409C-BE32-E72D297353CC}">
              <c16:uniqueId val="{00000000-B85B-4B54-AB58-C1DD12EF5D14}"/>
            </c:ext>
          </c:extLst>
        </c:ser>
        <c:ser>
          <c:idx val="2"/>
          <c:order val="1"/>
          <c:tx>
            <c:strRef>
              <c:f>'ProtMor&amp;Prov'!$B$4</c:f>
              <c:strCache>
                <c:ptCount val="1"/>
                <c:pt idx="0">
                  <c:v>Proteus spp.</c:v>
                </c:pt>
              </c:strCache>
            </c:strRef>
          </c:tx>
          <c:spPr>
            <a:ln w="25400" cap="rnd">
              <a:solidFill>
                <a:srgbClr val="007C91"/>
              </a:solidFill>
              <a:prstDash val="sysDash"/>
              <a:round/>
            </a:ln>
            <a:effectLst/>
          </c:spPr>
          <c:marker>
            <c:symbol val="none"/>
          </c:marker>
          <c:val>
            <c:numRef>
              <c:f>'ProtMor&amp;Prov'!$H$4:$L$4</c:f>
              <c:numCache>
                <c:formatCode>0.00</c:formatCode>
                <c:ptCount val="5"/>
                <c:pt idx="0">
                  <c:v>5.7175874710083008</c:v>
                </c:pt>
                <c:pt idx="1">
                  <c:v>6.0392565727233887</c:v>
                </c:pt>
                <c:pt idx="2">
                  <c:v>5.975649356842041</c:v>
                </c:pt>
                <c:pt idx="3">
                  <c:v>6.4704151153564453</c:v>
                </c:pt>
                <c:pt idx="4">
                  <c:v>6.2281017303466797</c:v>
                </c:pt>
              </c:numCache>
            </c:numRef>
          </c:val>
          <c:smooth val="0"/>
          <c:extLst>
            <c:ext xmlns:c16="http://schemas.microsoft.com/office/drawing/2014/chart" uri="{C3380CC4-5D6E-409C-BE32-E72D297353CC}">
              <c16:uniqueId val="{00000001-B85B-4B54-AB58-C1DD12EF5D14}"/>
            </c:ext>
          </c:extLst>
        </c:ser>
        <c:ser>
          <c:idx val="1"/>
          <c:order val="2"/>
          <c:tx>
            <c:strRef>
              <c:f>'ProtMor&amp;Prov'!$B$5</c:f>
              <c:strCache>
                <c:ptCount val="1"/>
                <c:pt idx="0">
                  <c:v>Providencia spp.</c:v>
                </c:pt>
              </c:strCache>
            </c:strRef>
          </c:tx>
          <c:spPr>
            <a:ln w="25400" cap="rnd">
              <a:solidFill>
                <a:srgbClr val="1D5787"/>
              </a:solidFill>
              <a:prstDash val="sysDot"/>
              <a:round/>
            </a:ln>
            <a:effectLst/>
          </c:spPr>
          <c:marker>
            <c:symbol val="none"/>
          </c:marker>
          <c:val>
            <c:numRef>
              <c:f>'ProtMor&amp;Prov'!$H$5:$L$5</c:f>
              <c:numCache>
                <c:formatCode>0.00</c:formatCode>
                <c:ptCount val="5"/>
                <c:pt idx="0">
                  <c:v>0.22074230015277863</c:v>
                </c:pt>
                <c:pt idx="1">
                  <c:v>0.24811473488807678</c:v>
                </c:pt>
                <c:pt idx="2">
                  <c:v>0.22509172558784485</c:v>
                </c:pt>
                <c:pt idx="3">
                  <c:v>0.24872545897960663</c:v>
                </c:pt>
                <c:pt idx="4">
                  <c:v>0.26878803968429565</c:v>
                </c:pt>
              </c:numCache>
            </c:numRef>
          </c:val>
          <c:smooth val="0"/>
          <c:extLst>
            <c:ext xmlns:c16="http://schemas.microsoft.com/office/drawing/2014/chart" uri="{C3380CC4-5D6E-409C-BE32-E72D297353CC}">
              <c16:uniqueId val="{00000002-B85B-4B54-AB58-C1DD12EF5D14}"/>
            </c:ext>
          </c:extLst>
        </c:ser>
        <c:dLbls>
          <c:showLegendKey val="0"/>
          <c:showVal val="0"/>
          <c:showCatName val="0"/>
          <c:showSerName val="0"/>
          <c:showPercent val="0"/>
          <c:showBubbleSize val="0"/>
        </c:dLbls>
        <c:smooth val="0"/>
        <c:axId val="741806144"/>
        <c:axId val="741811064"/>
      </c:lineChart>
      <c:catAx>
        <c:axId val="74180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811064"/>
        <c:crosses val="autoZero"/>
        <c:auto val="1"/>
        <c:lblAlgn val="ctr"/>
        <c:lblOffset val="100"/>
        <c:noMultiLvlLbl val="0"/>
      </c:catAx>
      <c:valAx>
        <c:axId val="74181106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sz="1200" dirty="0">
                    <a:latin typeface="Arial" panose="020B0604020202020204" pitchFamily="34" charset="0"/>
                    <a:cs typeface="Arial" panose="020B0604020202020204" pitchFamily="34" charset="0"/>
                  </a:rPr>
                  <a:t>Rate per 100,000</a:t>
                </a:r>
                <a:r>
                  <a:rPr lang="en-GB" sz="1200" baseline="0" dirty="0">
                    <a:latin typeface="Arial" panose="020B0604020202020204" pitchFamily="34" charset="0"/>
                    <a:cs typeface="Arial" panose="020B0604020202020204" pitchFamily="34" charset="0"/>
                  </a:rPr>
                  <a:t> population</a:t>
                </a:r>
                <a:endParaRPr lang="en-GB" sz="1200" dirty="0">
                  <a:latin typeface="Arial" panose="020B0604020202020204" pitchFamily="34" charset="0"/>
                  <a:cs typeface="Arial" panose="020B0604020202020204" pitchFamily="34" charset="0"/>
                </a:endParaRPr>
              </a:p>
            </c:rich>
          </c:tx>
          <c:layout>
            <c:manualLayout>
              <c:xMode val="edge"/>
              <c:yMode val="edge"/>
              <c:x val="4.3586495991769413E-2"/>
              <c:y val="0.1233358730762301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80614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100146703884474E-2"/>
          <c:y val="9.587073770270392E-2"/>
          <c:w val="0.91986073026958726"/>
          <c:h val="0.77461523246089348"/>
        </c:manualLayout>
      </c:layout>
      <c:barChart>
        <c:barDir val="col"/>
        <c:grouping val="clustered"/>
        <c:varyColors val="0"/>
        <c:ser>
          <c:idx val="2"/>
          <c:order val="0"/>
          <c:tx>
            <c:strRef>
              <c:f>'ProtMor&amp;Prov1'!$E$4</c:f>
              <c:strCache>
                <c:ptCount val="1"/>
                <c:pt idx="0">
                  <c:v>Total</c:v>
                </c:pt>
              </c:strCache>
            </c:strRef>
          </c:tx>
          <c:spPr>
            <a:pattFill prst="pct80">
              <a:fgClr>
                <a:srgbClr val="8A1B61"/>
              </a:fgClr>
              <a:bgClr>
                <a:sysClr val="window" lastClr="FFFFFF"/>
              </a:bgClr>
            </a:pattFill>
          </c:spPr>
          <c:invertIfNegative val="0"/>
          <c:cat>
            <c:strRef>
              <c:f>'ProtMor&amp;Prov1'!$A$5:$A$14</c:f>
              <c:strCache>
                <c:ptCount val="8"/>
                <c:pt idx="0">
                  <c:v>&lt;1</c:v>
                </c:pt>
                <c:pt idx="1">
                  <c:v>1 to 4</c:v>
                </c:pt>
                <c:pt idx="2">
                  <c:v>5 to 9</c:v>
                </c:pt>
                <c:pt idx="3">
                  <c:v>10 to 14</c:v>
                </c:pt>
                <c:pt idx="4">
                  <c:v>15 to 44</c:v>
                </c:pt>
                <c:pt idx="5">
                  <c:v>45 to 64</c:v>
                </c:pt>
                <c:pt idx="6">
                  <c:v>65 to 74</c:v>
                </c:pt>
                <c:pt idx="7">
                  <c:v>&gt;=75</c:v>
                </c:pt>
              </c:strCache>
              <c:extLst/>
            </c:strRef>
          </c:cat>
          <c:val>
            <c:numRef>
              <c:f>'ProtMor&amp;Prov1'!$E$5:$E$14</c:f>
              <c:numCache>
                <c:formatCode>0.00</c:formatCode>
                <c:ptCount val="8"/>
                <c:pt idx="0">
                  <c:v>0.62712240219116211</c:v>
                </c:pt>
                <c:pt idx="1">
                  <c:v>3.6915447562932968E-2</c:v>
                </c:pt>
                <c:pt idx="2">
                  <c:v>2.8377924114465714E-2</c:v>
                </c:pt>
                <c:pt idx="3">
                  <c:v>6.1085134744644165E-2</c:v>
                </c:pt>
                <c:pt idx="4">
                  <c:v>7.9734280705451965E-2</c:v>
                </c:pt>
                <c:pt idx="5">
                  <c:v>0.87912726402282715</c:v>
                </c:pt>
                <c:pt idx="6">
                  <c:v>2.5417344570159912</c:v>
                </c:pt>
                <c:pt idx="7">
                  <c:v>5.8076019287109375</c:v>
                </c:pt>
              </c:numCache>
              <c:extLst/>
            </c:numRef>
          </c:val>
          <c:extLst>
            <c:ext xmlns:c16="http://schemas.microsoft.com/office/drawing/2014/chart" uri="{C3380CC4-5D6E-409C-BE32-E72D297353CC}">
              <c16:uniqueId val="{00000000-9461-4F61-A383-93CBC7355807}"/>
            </c:ext>
          </c:extLst>
        </c:ser>
        <c:ser>
          <c:idx val="1"/>
          <c:order val="1"/>
          <c:tx>
            <c:strRef>
              <c:f>'ProtMor&amp;Prov1'!$F$4</c:f>
              <c:strCache>
                <c:ptCount val="1"/>
                <c:pt idx="0">
                  <c:v>Female</c:v>
                </c:pt>
              </c:strCache>
            </c:strRef>
          </c:tx>
          <c:spPr>
            <a:solidFill>
              <a:srgbClr val="007C91"/>
            </a:solidFill>
          </c:spPr>
          <c:invertIfNegative val="0"/>
          <c:cat>
            <c:strRef>
              <c:f>'ProtMor&amp;Prov1'!$A$5:$A$14</c:f>
              <c:strCache>
                <c:ptCount val="8"/>
                <c:pt idx="0">
                  <c:v>&lt;1</c:v>
                </c:pt>
                <c:pt idx="1">
                  <c:v>1 to 4</c:v>
                </c:pt>
                <c:pt idx="2">
                  <c:v>5 to 9</c:v>
                </c:pt>
                <c:pt idx="3">
                  <c:v>10 to 14</c:v>
                </c:pt>
                <c:pt idx="4">
                  <c:v>15 to 44</c:v>
                </c:pt>
                <c:pt idx="5">
                  <c:v>45 to 64</c:v>
                </c:pt>
                <c:pt idx="6">
                  <c:v>65 to 74</c:v>
                </c:pt>
                <c:pt idx="7">
                  <c:v>&gt;=75</c:v>
                </c:pt>
              </c:strCache>
              <c:extLst/>
            </c:strRef>
          </c:cat>
          <c:val>
            <c:numRef>
              <c:f>'ProtMor&amp;Prov1'!$F$5:$F$14</c:f>
              <c:numCache>
                <c:formatCode>0.00</c:formatCode>
                <c:ptCount val="8"/>
                <c:pt idx="0">
                  <c:v>0.96610575914382935</c:v>
                </c:pt>
                <c:pt idx="1">
                  <c:v>7.5760506093502045E-2</c:v>
                </c:pt>
                <c:pt idx="2">
                  <c:v>5.8141835033893585E-2</c:v>
                </c:pt>
                <c:pt idx="3">
                  <c:v>0.12528596818447113</c:v>
                </c:pt>
                <c:pt idx="4">
                  <c:v>0.1135588064789772</c:v>
                </c:pt>
                <c:pt idx="5">
                  <c:v>0.61943268775939941</c:v>
                </c:pt>
                <c:pt idx="6">
                  <c:v>1.668675422668457</c:v>
                </c:pt>
                <c:pt idx="7">
                  <c:v>2.9012537002563477</c:v>
                </c:pt>
              </c:numCache>
              <c:extLst/>
            </c:numRef>
          </c:val>
          <c:extLst>
            <c:ext xmlns:c16="http://schemas.microsoft.com/office/drawing/2014/chart" uri="{C3380CC4-5D6E-409C-BE32-E72D297353CC}">
              <c16:uniqueId val="{00000001-9461-4F61-A383-93CBC7355807}"/>
            </c:ext>
          </c:extLst>
        </c:ser>
        <c:ser>
          <c:idx val="0"/>
          <c:order val="2"/>
          <c:tx>
            <c:strRef>
              <c:f>'ProtMor&amp;Prov1'!$G$4</c:f>
              <c:strCache>
                <c:ptCount val="1"/>
                <c:pt idx="0">
                  <c:v>Male</c:v>
                </c:pt>
              </c:strCache>
            </c:strRef>
          </c:tx>
          <c:spPr>
            <a:pattFill prst="dkDnDiag">
              <a:fgClr>
                <a:srgbClr val="003B5C"/>
              </a:fgClr>
              <a:bgClr>
                <a:sysClr val="window" lastClr="FFFFFF"/>
              </a:bgClr>
            </a:pattFill>
            <a:ln>
              <a:solidFill>
                <a:srgbClr val="4472C4"/>
              </a:solidFill>
            </a:ln>
          </c:spPr>
          <c:invertIfNegative val="0"/>
          <c:cat>
            <c:strRef>
              <c:f>'ProtMor&amp;Prov1'!$A$5:$A$14</c:f>
              <c:strCache>
                <c:ptCount val="8"/>
                <c:pt idx="0">
                  <c:v>&lt;1</c:v>
                </c:pt>
                <c:pt idx="1">
                  <c:v>1 to 4</c:v>
                </c:pt>
                <c:pt idx="2">
                  <c:v>5 to 9</c:v>
                </c:pt>
                <c:pt idx="3">
                  <c:v>10 to 14</c:v>
                </c:pt>
                <c:pt idx="4">
                  <c:v>15 to 44</c:v>
                </c:pt>
                <c:pt idx="5">
                  <c:v>45 to 64</c:v>
                </c:pt>
                <c:pt idx="6">
                  <c:v>65 to 74</c:v>
                </c:pt>
                <c:pt idx="7">
                  <c:v>&gt;=75</c:v>
                </c:pt>
              </c:strCache>
              <c:extLst/>
            </c:strRef>
          </c:cat>
          <c:val>
            <c:numRef>
              <c:f>'ProtMor&amp;Prov1'!$G$5:$G$14</c:f>
              <c:numCache>
                <c:formatCode>0.00</c:formatCode>
                <c:ptCount val="8"/>
                <c:pt idx="0">
                  <c:v>0.30552169680595398</c:v>
                </c:pt>
                <c:pt idx="1">
                  <c:v>0</c:v>
                </c:pt>
                <c:pt idx="2">
                  <c:v>0</c:v>
                </c:pt>
                <c:pt idx="3">
                  <c:v>0</c:v>
                </c:pt>
                <c:pt idx="4">
                  <c:v>4.6496033668518066E-2</c:v>
                </c:pt>
                <c:pt idx="5">
                  <c:v>1.1460614204406738</c:v>
                </c:pt>
                <c:pt idx="6">
                  <c:v>3.4820244312286377</c:v>
                </c:pt>
                <c:pt idx="7">
                  <c:v>9.7075843811035156</c:v>
                </c:pt>
              </c:numCache>
              <c:extLst/>
            </c:numRef>
          </c:val>
          <c:extLst>
            <c:ext xmlns:c16="http://schemas.microsoft.com/office/drawing/2014/chart" uri="{C3380CC4-5D6E-409C-BE32-E72D297353CC}">
              <c16:uniqueId val="{00000002-9461-4F61-A383-93CBC7355807}"/>
            </c:ext>
          </c:extLst>
        </c:ser>
        <c:dLbls>
          <c:showLegendKey val="0"/>
          <c:showVal val="0"/>
          <c:showCatName val="0"/>
          <c:showSerName val="0"/>
          <c:showPercent val="0"/>
          <c:showBubbleSize val="0"/>
        </c:dLbls>
        <c:gapWidth val="150"/>
        <c:axId val="121786368"/>
        <c:axId val="121788288"/>
      </c:barChart>
      <c:catAx>
        <c:axId val="121786368"/>
        <c:scaling>
          <c:orientation val="minMax"/>
        </c:scaling>
        <c:delete val="0"/>
        <c:axPos val="b"/>
        <c:title>
          <c:tx>
            <c:rich>
              <a:bodyPr/>
              <a:lstStyle/>
              <a:p>
                <a:pPr>
                  <a:defRPr/>
                </a:pPr>
                <a:r>
                  <a:rPr lang="en-GB" dirty="0"/>
                  <a:t>Age group (years)</a:t>
                </a:r>
              </a:p>
            </c:rich>
          </c:tx>
          <c:layout>
            <c:manualLayout>
              <c:xMode val="edge"/>
              <c:yMode val="edge"/>
              <c:x val="0.44541741678503027"/>
              <c:y val="0.94522897326694344"/>
            </c:manualLayout>
          </c:layout>
          <c:overlay val="0"/>
        </c:title>
        <c:numFmt formatCode="General" sourceLinked="0"/>
        <c:majorTickMark val="out"/>
        <c:minorTickMark val="none"/>
        <c:tickLblPos val="nextTo"/>
        <c:crossAx val="121788288"/>
        <c:crosses val="autoZero"/>
        <c:auto val="1"/>
        <c:lblAlgn val="ctr"/>
        <c:lblOffset val="100"/>
        <c:noMultiLvlLbl val="0"/>
      </c:catAx>
      <c:valAx>
        <c:axId val="121788288"/>
        <c:scaling>
          <c:orientation val="minMax"/>
        </c:scaling>
        <c:delete val="0"/>
        <c:axPos val="l"/>
        <c:majorGridlines/>
        <c:title>
          <c:tx>
            <c:rich>
              <a:bodyPr rot="-5400000" vert="horz"/>
              <a:lstStyle/>
              <a:p>
                <a:pPr>
                  <a:defRPr/>
                </a:pPr>
                <a:r>
                  <a:rPr lang="en-GB"/>
                  <a:t>Rate per 100,000</a:t>
                </a:r>
              </a:p>
            </c:rich>
          </c:tx>
          <c:overlay val="0"/>
        </c:title>
        <c:numFmt formatCode="#,##0" sourceLinked="0"/>
        <c:majorTickMark val="out"/>
        <c:minorTickMark val="none"/>
        <c:tickLblPos val="nextTo"/>
        <c:crossAx val="121786368"/>
        <c:crosses val="autoZero"/>
        <c:crossBetween val="between"/>
      </c:valAx>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464331191032414E-2"/>
          <c:y val="7.515570281779993E-2"/>
          <c:w val="0.91852883082506998"/>
          <c:h val="0.77454331476973082"/>
        </c:manualLayout>
      </c:layout>
      <c:barChart>
        <c:barDir val="col"/>
        <c:grouping val="clustered"/>
        <c:varyColors val="0"/>
        <c:ser>
          <c:idx val="2"/>
          <c:order val="0"/>
          <c:tx>
            <c:strRef>
              <c:f>'ProtMor&amp;Prov2'!$E$7</c:f>
              <c:strCache>
                <c:ptCount val="1"/>
                <c:pt idx="0">
                  <c:v>Total</c:v>
                </c:pt>
              </c:strCache>
            </c:strRef>
          </c:tx>
          <c:spPr>
            <a:pattFill prst="pct80">
              <a:fgClr>
                <a:srgbClr val="8A1B61"/>
              </a:fgClr>
              <a:bgClr>
                <a:sysClr val="window" lastClr="FFFFFF"/>
              </a:bgClr>
            </a:pattFill>
          </c:spPr>
          <c:invertIfNegative val="0"/>
          <c:cat>
            <c:strRef>
              <c:f>'ProtMor&amp;Prov2'!$A$8:$A$17</c:f>
              <c:strCache>
                <c:ptCount val="8"/>
                <c:pt idx="0">
                  <c:v>&lt;1</c:v>
                </c:pt>
                <c:pt idx="1">
                  <c:v>1 to 4</c:v>
                </c:pt>
                <c:pt idx="2">
                  <c:v>5 to 9</c:v>
                </c:pt>
                <c:pt idx="3">
                  <c:v>10 to 14</c:v>
                </c:pt>
                <c:pt idx="4">
                  <c:v>15 to 44</c:v>
                </c:pt>
                <c:pt idx="5">
                  <c:v>45 to 64</c:v>
                </c:pt>
                <c:pt idx="6">
                  <c:v>65 to 74</c:v>
                </c:pt>
                <c:pt idx="7">
                  <c:v>&gt;=75</c:v>
                </c:pt>
              </c:strCache>
              <c:extLst/>
            </c:strRef>
          </c:cat>
          <c:val>
            <c:numRef>
              <c:f>'ProtMor&amp;Prov2'!$E$8:$E$17</c:f>
              <c:numCache>
                <c:formatCode>0.00</c:formatCode>
                <c:ptCount val="8"/>
                <c:pt idx="0">
                  <c:v>1.8813672065734863</c:v>
                </c:pt>
                <c:pt idx="1">
                  <c:v>3.6915447562932968E-2</c:v>
                </c:pt>
                <c:pt idx="2">
                  <c:v>0.22702339291572571</c:v>
                </c:pt>
                <c:pt idx="4">
                  <c:v>0.70353782176971436</c:v>
                </c:pt>
                <c:pt idx="5">
                  <c:v>4.046776294708252</c:v>
                </c:pt>
                <c:pt idx="6">
                  <c:v>13.249466896057129</c:v>
                </c:pt>
                <c:pt idx="7">
                  <c:v>43.913246154785156</c:v>
                </c:pt>
              </c:numCache>
              <c:extLst/>
            </c:numRef>
          </c:val>
          <c:extLst>
            <c:ext xmlns:c16="http://schemas.microsoft.com/office/drawing/2014/chart" uri="{C3380CC4-5D6E-409C-BE32-E72D297353CC}">
              <c16:uniqueId val="{00000000-D29A-4AD7-A12E-8B74A13D477D}"/>
            </c:ext>
          </c:extLst>
        </c:ser>
        <c:ser>
          <c:idx val="1"/>
          <c:order val="1"/>
          <c:tx>
            <c:strRef>
              <c:f>'ProtMor&amp;Prov2'!$F$7</c:f>
              <c:strCache>
                <c:ptCount val="1"/>
                <c:pt idx="0">
                  <c:v>Female</c:v>
                </c:pt>
              </c:strCache>
            </c:strRef>
          </c:tx>
          <c:spPr>
            <a:solidFill>
              <a:srgbClr val="007C91"/>
            </a:solidFill>
          </c:spPr>
          <c:invertIfNegative val="0"/>
          <c:cat>
            <c:strRef>
              <c:f>'ProtMor&amp;Prov2'!$A$8:$A$17</c:f>
              <c:strCache>
                <c:ptCount val="8"/>
                <c:pt idx="0">
                  <c:v>&lt;1</c:v>
                </c:pt>
                <c:pt idx="1">
                  <c:v>1 to 4</c:v>
                </c:pt>
                <c:pt idx="2">
                  <c:v>5 to 9</c:v>
                </c:pt>
                <c:pt idx="3">
                  <c:v>10 to 14</c:v>
                </c:pt>
                <c:pt idx="4">
                  <c:v>15 to 44</c:v>
                </c:pt>
                <c:pt idx="5">
                  <c:v>45 to 64</c:v>
                </c:pt>
                <c:pt idx="6">
                  <c:v>65 to 74</c:v>
                </c:pt>
                <c:pt idx="7">
                  <c:v>&gt;=75</c:v>
                </c:pt>
              </c:strCache>
              <c:extLst/>
            </c:strRef>
          </c:cat>
          <c:val>
            <c:numRef>
              <c:f>'ProtMor&amp;Prov2'!$F$8:$F$17</c:f>
              <c:numCache>
                <c:formatCode>0.00</c:formatCode>
                <c:ptCount val="8"/>
                <c:pt idx="0">
                  <c:v>1.2881410121917725</c:v>
                </c:pt>
                <c:pt idx="1">
                  <c:v>0</c:v>
                </c:pt>
                <c:pt idx="2">
                  <c:v>0.23256734013557434</c:v>
                </c:pt>
                <c:pt idx="4">
                  <c:v>0.80437487363815308</c:v>
                </c:pt>
                <c:pt idx="5">
                  <c:v>3.317406177520752</c:v>
                </c:pt>
                <c:pt idx="6">
                  <c:v>9.6296482086181641</c:v>
                </c:pt>
                <c:pt idx="7">
                  <c:v>24.038959503173828</c:v>
                </c:pt>
              </c:numCache>
              <c:extLst/>
            </c:numRef>
          </c:val>
          <c:extLst>
            <c:ext xmlns:c16="http://schemas.microsoft.com/office/drawing/2014/chart" uri="{C3380CC4-5D6E-409C-BE32-E72D297353CC}">
              <c16:uniqueId val="{00000001-D29A-4AD7-A12E-8B74A13D477D}"/>
            </c:ext>
          </c:extLst>
        </c:ser>
        <c:ser>
          <c:idx val="0"/>
          <c:order val="2"/>
          <c:tx>
            <c:strRef>
              <c:f>'ProtMor&amp;Prov2'!$G$7</c:f>
              <c:strCache>
                <c:ptCount val="1"/>
                <c:pt idx="0">
                  <c:v>Male</c:v>
                </c:pt>
              </c:strCache>
            </c:strRef>
          </c:tx>
          <c:spPr>
            <a:pattFill prst="dkDnDiag">
              <a:fgClr>
                <a:srgbClr val="1D5787"/>
              </a:fgClr>
              <a:bgClr>
                <a:sysClr val="window" lastClr="FFFFFF"/>
              </a:bgClr>
            </a:pattFill>
            <a:ln>
              <a:solidFill>
                <a:srgbClr val="4472C4"/>
              </a:solidFill>
            </a:ln>
          </c:spPr>
          <c:invertIfNegative val="0"/>
          <c:dPt>
            <c:idx val="7"/>
            <c:invertIfNegative val="0"/>
            <c:bubble3D val="0"/>
            <c:extLst>
              <c:ext xmlns:c16="http://schemas.microsoft.com/office/drawing/2014/chart" uri="{C3380CC4-5D6E-409C-BE32-E72D297353CC}">
                <c16:uniqueId val="{00000002-D29A-4AD7-A12E-8B74A13D477D}"/>
              </c:ext>
            </c:extLst>
          </c:dPt>
          <c:cat>
            <c:strRef>
              <c:f>'ProtMor&amp;Prov2'!$A$8:$A$17</c:f>
              <c:strCache>
                <c:ptCount val="8"/>
                <c:pt idx="0">
                  <c:v>&lt;1</c:v>
                </c:pt>
                <c:pt idx="1">
                  <c:v>1 to 4</c:v>
                </c:pt>
                <c:pt idx="2">
                  <c:v>5 to 9</c:v>
                </c:pt>
                <c:pt idx="3">
                  <c:v>10 to 14</c:v>
                </c:pt>
                <c:pt idx="4">
                  <c:v>15 to 44</c:v>
                </c:pt>
                <c:pt idx="5">
                  <c:v>45 to 64</c:v>
                </c:pt>
                <c:pt idx="6">
                  <c:v>65 to 74</c:v>
                </c:pt>
                <c:pt idx="7">
                  <c:v>&gt;=75</c:v>
                </c:pt>
              </c:strCache>
              <c:extLst/>
            </c:strRef>
          </c:cat>
          <c:val>
            <c:numRef>
              <c:f>'ProtMor&amp;Prov2'!$G$8:$G$17</c:f>
              <c:numCache>
                <c:formatCode>0.00</c:formatCode>
                <c:ptCount val="8"/>
                <c:pt idx="0">
                  <c:v>2.4441735744476318</c:v>
                </c:pt>
                <c:pt idx="1">
                  <c:v>7.199714332818985E-2</c:v>
                </c:pt>
                <c:pt idx="2">
                  <c:v>0.22173760831356049</c:v>
                </c:pt>
                <c:pt idx="4">
                  <c:v>0.59514927864074707</c:v>
                </c:pt>
                <c:pt idx="5">
                  <c:v>4.768181324005127</c:v>
                </c:pt>
                <c:pt idx="6">
                  <c:v>17.148035049438477</c:v>
                </c:pt>
                <c:pt idx="7">
                  <c:v>70.582229614257813</c:v>
                </c:pt>
              </c:numCache>
              <c:extLst/>
            </c:numRef>
          </c:val>
          <c:extLst>
            <c:ext xmlns:c16="http://schemas.microsoft.com/office/drawing/2014/chart" uri="{C3380CC4-5D6E-409C-BE32-E72D297353CC}">
              <c16:uniqueId val="{00000003-D29A-4AD7-A12E-8B74A13D477D}"/>
            </c:ext>
          </c:extLst>
        </c:ser>
        <c:dLbls>
          <c:showLegendKey val="0"/>
          <c:showVal val="0"/>
          <c:showCatName val="0"/>
          <c:showSerName val="0"/>
          <c:showPercent val="0"/>
          <c:showBubbleSize val="0"/>
        </c:dLbls>
        <c:gapWidth val="150"/>
        <c:axId val="121786368"/>
        <c:axId val="121788288"/>
      </c:barChart>
      <c:catAx>
        <c:axId val="121786368"/>
        <c:scaling>
          <c:orientation val="minMax"/>
        </c:scaling>
        <c:delete val="0"/>
        <c:axPos val="b"/>
        <c:title>
          <c:tx>
            <c:rich>
              <a:bodyPr/>
              <a:lstStyle/>
              <a:p>
                <a:pPr>
                  <a:defRPr/>
                </a:pPr>
                <a:r>
                  <a:rPr lang="en-GB" dirty="0"/>
                  <a:t>Age group (years)</a:t>
                </a:r>
              </a:p>
            </c:rich>
          </c:tx>
          <c:layout>
            <c:manualLayout>
              <c:xMode val="edge"/>
              <c:yMode val="edge"/>
              <c:x val="0.42971183976180272"/>
              <c:y val="0.93949953692533295"/>
            </c:manualLayout>
          </c:layout>
          <c:overlay val="0"/>
        </c:title>
        <c:numFmt formatCode="General" sourceLinked="0"/>
        <c:majorTickMark val="out"/>
        <c:minorTickMark val="none"/>
        <c:tickLblPos val="nextTo"/>
        <c:crossAx val="121788288"/>
        <c:crosses val="autoZero"/>
        <c:auto val="1"/>
        <c:lblAlgn val="ctr"/>
        <c:lblOffset val="100"/>
        <c:noMultiLvlLbl val="0"/>
      </c:catAx>
      <c:valAx>
        <c:axId val="121788288"/>
        <c:scaling>
          <c:orientation val="minMax"/>
        </c:scaling>
        <c:delete val="0"/>
        <c:axPos val="l"/>
        <c:majorGridlines/>
        <c:title>
          <c:tx>
            <c:rich>
              <a:bodyPr rot="-5400000" vert="horz"/>
              <a:lstStyle/>
              <a:p>
                <a:pPr>
                  <a:defRPr/>
                </a:pPr>
                <a:r>
                  <a:rPr lang="en-GB"/>
                  <a:t>BSI rates per 100,000</a:t>
                </a:r>
              </a:p>
            </c:rich>
          </c:tx>
          <c:layout>
            <c:manualLayout>
              <c:xMode val="edge"/>
              <c:yMode val="edge"/>
              <c:x val="0"/>
              <c:y val="0.28108913900102483"/>
            </c:manualLayout>
          </c:layout>
          <c:overlay val="0"/>
        </c:title>
        <c:numFmt formatCode="#,##0" sourceLinked="0"/>
        <c:majorTickMark val="out"/>
        <c:minorTickMark val="none"/>
        <c:tickLblPos val="nextTo"/>
        <c:crossAx val="121786368"/>
        <c:crosses val="autoZero"/>
        <c:crossBetween val="between"/>
      </c:valAx>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098941352854781E-2"/>
          <c:y val="9.1653676193360692E-2"/>
          <c:w val="0.92834649538093461"/>
          <c:h val="0.78452922446679219"/>
        </c:manualLayout>
      </c:layout>
      <c:barChart>
        <c:barDir val="col"/>
        <c:grouping val="clustered"/>
        <c:varyColors val="0"/>
        <c:ser>
          <c:idx val="2"/>
          <c:order val="0"/>
          <c:tx>
            <c:strRef>
              <c:f>'ProtMor&amp;Prov2'!$M$7</c:f>
              <c:strCache>
                <c:ptCount val="1"/>
                <c:pt idx="0">
                  <c:v>Total</c:v>
                </c:pt>
              </c:strCache>
            </c:strRef>
          </c:tx>
          <c:spPr>
            <a:pattFill prst="pct80">
              <a:fgClr>
                <a:srgbClr val="8A1B61"/>
              </a:fgClr>
              <a:bgClr>
                <a:sysClr val="window" lastClr="FFFFFF"/>
              </a:bgClr>
            </a:pattFill>
          </c:spPr>
          <c:invertIfNegative val="0"/>
          <c:cat>
            <c:strRef>
              <c:f>'ProtMor&amp;Prov2'!$I$8:$I$15</c:f>
              <c:strCache>
                <c:ptCount val="8"/>
                <c:pt idx="0">
                  <c:v>&lt;1</c:v>
                </c:pt>
                <c:pt idx="1">
                  <c:v>1 to 4</c:v>
                </c:pt>
                <c:pt idx="2">
                  <c:v>5 to 9</c:v>
                </c:pt>
                <c:pt idx="3">
                  <c:v>10 to 14</c:v>
                </c:pt>
                <c:pt idx="4">
                  <c:v>15 to 44</c:v>
                </c:pt>
                <c:pt idx="5">
                  <c:v>45 to 64</c:v>
                </c:pt>
                <c:pt idx="6">
                  <c:v>65 to 74</c:v>
                </c:pt>
                <c:pt idx="7">
                  <c:v>&gt;=75</c:v>
                </c:pt>
              </c:strCache>
            </c:strRef>
          </c:cat>
          <c:val>
            <c:numRef>
              <c:f>'ProtMor&amp;Prov2'!$M$8:$M$15</c:f>
              <c:numCache>
                <c:formatCode>General</c:formatCode>
                <c:ptCount val="8"/>
                <c:pt idx="0" formatCode="0.00">
                  <c:v>0.15678060054779053</c:v>
                </c:pt>
                <c:pt idx="4" formatCode="0.00">
                  <c:v>3.2831765711307526E-2</c:v>
                </c:pt>
                <c:pt idx="5" formatCode="0.00">
                  <c:v>0.25117921829223633</c:v>
                </c:pt>
                <c:pt idx="6" formatCode="0.00">
                  <c:v>0.36052972078323364</c:v>
                </c:pt>
                <c:pt idx="7" formatCode="0.00">
                  <c:v>1.8998847007751465</c:v>
                </c:pt>
              </c:numCache>
            </c:numRef>
          </c:val>
          <c:extLst>
            <c:ext xmlns:c16="http://schemas.microsoft.com/office/drawing/2014/chart" uri="{C3380CC4-5D6E-409C-BE32-E72D297353CC}">
              <c16:uniqueId val="{00000000-7C98-45F8-ACA6-5892503DF756}"/>
            </c:ext>
          </c:extLst>
        </c:ser>
        <c:ser>
          <c:idx val="1"/>
          <c:order val="1"/>
          <c:tx>
            <c:strRef>
              <c:f>'ProtMor&amp;Prov2'!$N$7</c:f>
              <c:strCache>
                <c:ptCount val="1"/>
                <c:pt idx="0">
                  <c:v>Female</c:v>
                </c:pt>
              </c:strCache>
            </c:strRef>
          </c:tx>
          <c:spPr>
            <a:solidFill>
              <a:srgbClr val="007C91"/>
            </a:solidFill>
          </c:spPr>
          <c:invertIfNegative val="0"/>
          <c:cat>
            <c:strRef>
              <c:f>'ProtMor&amp;Prov2'!$I$8:$I$15</c:f>
              <c:strCache>
                <c:ptCount val="8"/>
                <c:pt idx="0">
                  <c:v>&lt;1</c:v>
                </c:pt>
                <c:pt idx="1">
                  <c:v>1 to 4</c:v>
                </c:pt>
                <c:pt idx="2">
                  <c:v>5 to 9</c:v>
                </c:pt>
                <c:pt idx="3">
                  <c:v>10 to 14</c:v>
                </c:pt>
                <c:pt idx="4">
                  <c:v>15 to 44</c:v>
                </c:pt>
                <c:pt idx="5">
                  <c:v>45 to 64</c:v>
                </c:pt>
                <c:pt idx="6">
                  <c:v>65 to 74</c:v>
                </c:pt>
                <c:pt idx="7">
                  <c:v>&gt;=75</c:v>
                </c:pt>
              </c:strCache>
            </c:strRef>
          </c:cat>
          <c:val>
            <c:numRef>
              <c:f>'ProtMor&amp;Prov2'!$N$8:$N$15</c:f>
              <c:numCache>
                <c:formatCode>General</c:formatCode>
                <c:ptCount val="8"/>
                <c:pt idx="0" formatCode="0.00">
                  <c:v>0</c:v>
                </c:pt>
                <c:pt idx="4" formatCode="0.00">
                  <c:v>1.8926467746496201E-2</c:v>
                </c:pt>
                <c:pt idx="5" formatCode="0.00">
                  <c:v>9.6356190741062164E-2</c:v>
                </c:pt>
                <c:pt idx="6" formatCode="0.00">
                  <c:v>0.17382036149501801</c:v>
                </c:pt>
                <c:pt idx="7" formatCode="0.00">
                  <c:v>0.64053654670715332</c:v>
                </c:pt>
              </c:numCache>
            </c:numRef>
          </c:val>
          <c:extLst>
            <c:ext xmlns:c16="http://schemas.microsoft.com/office/drawing/2014/chart" uri="{C3380CC4-5D6E-409C-BE32-E72D297353CC}">
              <c16:uniqueId val="{00000001-7C98-45F8-ACA6-5892503DF756}"/>
            </c:ext>
          </c:extLst>
        </c:ser>
        <c:ser>
          <c:idx val="0"/>
          <c:order val="2"/>
          <c:tx>
            <c:strRef>
              <c:f>'ProtMor&amp;Prov2'!$O$7</c:f>
              <c:strCache>
                <c:ptCount val="1"/>
                <c:pt idx="0">
                  <c:v>Male</c:v>
                </c:pt>
              </c:strCache>
            </c:strRef>
          </c:tx>
          <c:spPr>
            <a:pattFill prst="dkDnDiag">
              <a:fgClr>
                <a:srgbClr val="1D5787"/>
              </a:fgClr>
              <a:bgClr>
                <a:sysClr val="window" lastClr="FFFFFF"/>
              </a:bgClr>
            </a:pattFill>
            <a:ln>
              <a:solidFill>
                <a:srgbClr val="4472C4"/>
              </a:solidFill>
            </a:ln>
          </c:spPr>
          <c:invertIfNegative val="0"/>
          <c:cat>
            <c:strRef>
              <c:f>'ProtMor&amp;Prov2'!$I$8:$I$15</c:f>
              <c:strCache>
                <c:ptCount val="8"/>
                <c:pt idx="0">
                  <c:v>&lt;1</c:v>
                </c:pt>
                <c:pt idx="1">
                  <c:v>1 to 4</c:v>
                </c:pt>
                <c:pt idx="2">
                  <c:v>5 to 9</c:v>
                </c:pt>
                <c:pt idx="3">
                  <c:v>10 to 14</c:v>
                </c:pt>
                <c:pt idx="4">
                  <c:v>15 to 44</c:v>
                </c:pt>
                <c:pt idx="5">
                  <c:v>45 to 64</c:v>
                </c:pt>
                <c:pt idx="6">
                  <c:v>65 to 74</c:v>
                </c:pt>
                <c:pt idx="7">
                  <c:v>&gt;=75</c:v>
                </c:pt>
              </c:strCache>
            </c:strRef>
          </c:cat>
          <c:val>
            <c:numRef>
              <c:f>'ProtMor&amp;Prov2'!$O$8:$O$15</c:f>
              <c:numCache>
                <c:formatCode>General</c:formatCode>
                <c:ptCount val="8"/>
                <c:pt idx="0" formatCode="0.00">
                  <c:v>0</c:v>
                </c:pt>
                <c:pt idx="4" formatCode="0.00">
                  <c:v>4.6496033668518066E-2</c:v>
                </c:pt>
                <c:pt idx="5" formatCode="0.00">
                  <c:v>0.4103182852268219</c:v>
                </c:pt>
                <c:pt idx="6" formatCode="0.00">
                  <c:v>0.56161683797836304</c:v>
                </c:pt>
                <c:pt idx="7" formatCode="0.00">
                  <c:v>3.5897836685180664</c:v>
                </c:pt>
              </c:numCache>
            </c:numRef>
          </c:val>
          <c:extLst>
            <c:ext xmlns:c16="http://schemas.microsoft.com/office/drawing/2014/chart" uri="{C3380CC4-5D6E-409C-BE32-E72D297353CC}">
              <c16:uniqueId val="{00000002-7C98-45F8-ACA6-5892503DF756}"/>
            </c:ext>
          </c:extLst>
        </c:ser>
        <c:dLbls>
          <c:showLegendKey val="0"/>
          <c:showVal val="0"/>
          <c:showCatName val="0"/>
          <c:showSerName val="0"/>
          <c:showPercent val="0"/>
          <c:showBubbleSize val="0"/>
        </c:dLbls>
        <c:gapWidth val="150"/>
        <c:axId val="121786368"/>
        <c:axId val="121788288"/>
      </c:barChart>
      <c:catAx>
        <c:axId val="121786368"/>
        <c:scaling>
          <c:orientation val="minMax"/>
        </c:scaling>
        <c:delete val="0"/>
        <c:axPos val="b"/>
        <c:title>
          <c:tx>
            <c:rich>
              <a:bodyPr/>
              <a:lstStyle/>
              <a:p>
                <a:pPr>
                  <a:defRPr/>
                </a:pPr>
                <a:r>
                  <a:rPr lang="en-GB" dirty="0"/>
                  <a:t>Age group (years)</a:t>
                </a:r>
              </a:p>
            </c:rich>
          </c:tx>
          <c:layout>
            <c:manualLayout>
              <c:xMode val="edge"/>
              <c:yMode val="edge"/>
              <c:x val="0.40819096769974234"/>
              <c:y val="0.9326901668292259"/>
            </c:manualLayout>
          </c:layout>
          <c:overlay val="0"/>
        </c:title>
        <c:numFmt formatCode="General" sourceLinked="0"/>
        <c:majorTickMark val="out"/>
        <c:minorTickMark val="none"/>
        <c:tickLblPos val="nextTo"/>
        <c:crossAx val="121788288"/>
        <c:crosses val="autoZero"/>
        <c:auto val="1"/>
        <c:lblAlgn val="ctr"/>
        <c:lblOffset val="100"/>
        <c:noMultiLvlLbl val="0"/>
      </c:catAx>
      <c:valAx>
        <c:axId val="121788288"/>
        <c:scaling>
          <c:orientation val="minMax"/>
        </c:scaling>
        <c:delete val="0"/>
        <c:axPos val="l"/>
        <c:majorGridlines/>
        <c:title>
          <c:tx>
            <c:rich>
              <a:bodyPr rot="-5400000" vert="horz"/>
              <a:lstStyle/>
              <a:p>
                <a:pPr>
                  <a:defRPr/>
                </a:pPr>
                <a:r>
                  <a:rPr lang="en-GB"/>
                  <a:t>Rate per 100,000</a:t>
                </a:r>
              </a:p>
            </c:rich>
          </c:tx>
          <c:layout>
            <c:manualLayout>
              <c:xMode val="edge"/>
              <c:yMode val="edge"/>
              <c:x val="2.5876971736467056E-2"/>
              <c:y val="0.3442107243415059"/>
            </c:manualLayout>
          </c:layout>
          <c:overlay val="0"/>
        </c:title>
        <c:numFmt formatCode="#,##0" sourceLinked="0"/>
        <c:majorTickMark val="out"/>
        <c:minorTickMark val="none"/>
        <c:tickLblPos val="nextTo"/>
        <c:crossAx val="121786368"/>
        <c:crosses val="autoZero"/>
        <c:crossBetween val="between"/>
        <c:majorUnit val="1"/>
      </c:valAx>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'[11]Pseudo&amp;Steno1'!$N$7</c:f>
              <c:strCache>
                <c:ptCount val="1"/>
                <c:pt idx="0">
                  <c:v>Pseudomonas spp.</c:v>
                </c:pt>
              </c:strCache>
            </c:strRef>
          </c:tx>
          <c:spPr>
            <a:ln w="25400" cap="rnd">
              <a:solidFill>
                <a:srgbClr val="1D5787"/>
              </a:solidFill>
              <a:round/>
            </a:ln>
            <a:effectLst/>
          </c:spPr>
          <c:marker>
            <c:symbol val="none"/>
          </c:marker>
          <c:cat>
            <c:numRef>
              <c:f>'[11]Pseudo&amp;Steno1'!$O$6:$X$6</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'[11]Pseudo&amp;Steno1'!$O$7:$X$7</c:f>
              <c:numCache>
                <c:formatCode>General</c:formatCode>
                <c:ptCount val="10"/>
                <c:pt idx="0">
                  <c:v>6.5904474258422852</c:v>
                </c:pt>
                <c:pt idx="1">
                  <c:v>6.6662020683288574</c:v>
                </c:pt>
                <c:pt idx="2">
                  <c:v>6.3361148834228516</c:v>
                </c:pt>
                <c:pt idx="3">
                  <c:v>6.4676337242126465</c:v>
                </c:pt>
                <c:pt idx="4">
                  <c:v>6.9524645805358887</c:v>
                </c:pt>
                <c:pt idx="5">
                  <c:v>7.2772583961486816</c:v>
                </c:pt>
                <c:pt idx="6">
                  <c:v>8.0043973922729492</c:v>
                </c:pt>
                <c:pt idx="7">
                  <c:v>7.6691970825195313</c:v>
                </c:pt>
                <c:pt idx="8">
                  <c:v>8.071141242980957</c:v>
                </c:pt>
                <c:pt idx="9">
                  <c:v>7.8708915710449219</c:v>
                </c:pt>
              </c:numCache>
            </c:numRef>
          </c:val>
          <c:smooth val="0"/>
          <c:extLst>
            <c:ext xmlns:c16="http://schemas.microsoft.com/office/drawing/2014/chart" uri="{C3380CC4-5D6E-409C-BE32-E72D297353CC}">
              <c16:uniqueId val="{00000000-1740-4231-97DE-502DD0631E21}"/>
            </c:ext>
          </c:extLst>
        </c:ser>
        <c:ser>
          <c:idx val="2"/>
          <c:order val="1"/>
          <c:tx>
            <c:strRef>
              <c:f>'[11]Pseudo&amp;Steno1'!$N$8</c:f>
              <c:strCache>
                <c:ptCount val="1"/>
                <c:pt idx="0">
                  <c:v>Stenotrophomonas</c:v>
                </c:pt>
              </c:strCache>
            </c:strRef>
          </c:tx>
          <c:spPr>
            <a:ln w="25400" cap="rnd">
              <a:solidFill>
                <a:srgbClr val="007C91"/>
              </a:solidFill>
              <a:prstDash val="sysDash"/>
              <a:round/>
            </a:ln>
            <a:effectLst/>
          </c:spPr>
          <c:marker>
            <c:symbol val="none"/>
          </c:marker>
          <c:cat>
            <c:numRef>
              <c:f>'[11]Pseudo&amp;Steno1'!$O$6:$X$6</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'[11]Pseudo&amp;Steno1'!$O$8:$X$8</c:f>
              <c:numCache>
                <c:formatCode>General</c:formatCode>
                <c:ptCount val="10"/>
                <c:pt idx="0">
                  <c:v>0.83227932453155518</c:v>
                </c:pt>
                <c:pt idx="1">
                  <c:v>0.76644498109817505</c:v>
                </c:pt>
                <c:pt idx="2">
                  <c:v>0.75372475385665894</c:v>
                </c:pt>
                <c:pt idx="3">
                  <c:v>0.84504526853561401</c:v>
                </c:pt>
                <c:pt idx="4">
                  <c:v>0.71550697088241577</c:v>
                </c:pt>
                <c:pt idx="5">
                  <c:v>0.74907630681991577</c:v>
                </c:pt>
                <c:pt idx="6">
                  <c:v>0.72456693649291992</c:v>
                </c:pt>
                <c:pt idx="7">
                  <c:v>0.63954633474349976</c:v>
                </c:pt>
                <c:pt idx="8">
                  <c:v>0.74795299768447876</c:v>
                </c:pt>
                <c:pt idx="9">
                  <c:v>0.71794694662094116</c:v>
                </c:pt>
              </c:numCache>
            </c:numRef>
          </c:val>
          <c:smooth val="0"/>
          <c:extLst>
            <c:ext xmlns:c16="http://schemas.microsoft.com/office/drawing/2014/chart" uri="{C3380CC4-5D6E-409C-BE32-E72D297353CC}">
              <c16:uniqueId val="{00000001-1740-4231-97DE-502DD0631E21}"/>
            </c:ext>
          </c:extLst>
        </c:ser>
        <c:ser>
          <c:idx val="1"/>
          <c:order val="2"/>
          <c:tx>
            <c:strRef>
              <c:f>'[11]Pseudo&amp;Steno1'!$N$9</c:f>
              <c:strCache>
                <c:ptCount val="1"/>
                <c:pt idx="0">
                  <c:v>Closely Related Organisms</c:v>
                </c:pt>
              </c:strCache>
            </c:strRef>
          </c:tx>
          <c:spPr>
            <a:ln w="25400" cap="rnd">
              <a:solidFill>
                <a:srgbClr val="8A1B61"/>
              </a:solidFill>
              <a:prstDash val="sysDot"/>
              <a:round/>
            </a:ln>
            <a:effectLst/>
          </c:spPr>
          <c:marker>
            <c:symbol val="none"/>
          </c:marker>
          <c:cat>
            <c:numRef>
              <c:f>'[11]Pseudo&amp;Steno1'!$O$6:$X$6</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'[11]Pseudo&amp;Steno1'!$O$9:$X$9</c:f>
              <c:numCache>
                <c:formatCode>General</c:formatCode>
                <c:ptCount val="10"/>
                <c:pt idx="0">
                  <c:v>0.16758565604686737</c:v>
                </c:pt>
                <c:pt idx="1">
                  <c:v>0.14581148326396942</c:v>
                </c:pt>
                <c:pt idx="2">
                  <c:v>0.17450770735740662</c:v>
                </c:pt>
                <c:pt idx="3">
                  <c:v>0.1730593740940094</c:v>
                </c:pt>
                <c:pt idx="4">
                  <c:v>0.20260529220104218</c:v>
                </c:pt>
                <c:pt idx="5">
                  <c:v>0.20083929598331451</c:v>
                </c:pt>
                <c:pt idx="6">
                  <c:v>0.20136848092079163</c:v>
                </c:pt>
                <c:pt idx="7">
                  <c:v>0.19472222030162811</c:v>
                </c:pt>
                <c:pt idx="8">
                  <c:v>0.18832069635391235</c:v>
                </c:pt>
                <c:pt idx="9">
                  <c:v>0.22811615467071533</c:v>
                </c:pt>
              </c:numCache>
            </c:numRef>
          </c:val>
          <c:smooth val="0"/>
          <c:extLst>
            <c:ext xmlns:c16="http://schemas.microsoft.com/office/drawing/2014/chart" uri="{C3380CC4-5D6E-409C-BE32-E72D297353CC}">
              <c16:uniqueId val="{00000002-1740-4231-97DE-502DD0631E21}"/>
            </c:ext>
          </c:extLst>
        </c:ser>
        <c:dLbls>
          <c:showLegendKey val="0"/>
          <c:showVal val="0"/>
          <c:showCatName val="0"/>
          <c:showSerName val="0"/>
          <c:showPercent val="0"/>
          <c:showBubbleSize val="0"/>
        </c:dLbls>
        <c:smooth val="0"/>
        <c:axId val="741806144"/>
        <c:axId val="741811064"/>
      </c:lineChart>
      <c:catAx>
        <c:axId val="74180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811064"/>
        <c:crosses val="autoZero"/>
        <c:auto val="1"/>
        <c:lblAlgn val="ctr"/>
        <c:lblOffset val="100"/>
        <c:noMultiLvlLbl val="0"/>
      </c:catAx>
      <c:valAx>
        <c:axId val="74181106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Rate per 100,000</a:t>
                </a:r>
              </a:p>
            </c:rich>
          </c:tx>
          <c:layout>
            <c:manualLayout>
              <c:xMode val="edge"/>
              <c:yMode val="edge"/>
              <c:x val="0"/>
              <c:y val="0.3309662052105080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806144"/>
        <c:crosses val="autoZero"/>
        <c:crossBetween val="between"/>
      </c:valAx>
      <c:spPr>
        <a:noFill/>
        <a:ln w="25400">
          <a:noFill/>
        </a:ln>
        <a:effectLst/>
      </c:spPr>
    </c:plotArea>
    <c:legend>
      <c:legendPos val="t"/>
      <c:layout>
        <c:manualLayout>
          <c:xMode val="edge"/>
          <c:yMode val="edge"/>
          <c:x val="0.15353819489903431"/>
          <c:y val="3.7333333333333336E-2"/>
          <c:w val="0.84646187034839826"/>
          <c:h val="9.01207909758943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'Pseudo&amp;Steno3'!$C$7</c:f>
              <c:strCache>
                <c:ptCount val="1"/>
                <c:pt idx="0">
                  <c:v>Total</c:v>
                </c:pt>
              </c:strCache>
            </c:strRef>
          </c:tx>
          <c:spPr>
            <a:pattFill prst="pct80">
              <a:fgClr>
                <a:srgbClr val="8A1B61"/>
              </a:fgClr>
              <a:bgClr>
                <a:sysClr val="window" lastClr="FFFFFF"/>
              </a:bgClr>
            </a:pattFill>
          </c:spPr>
          <c:invertIfNegative val="0"/>
          <c:cat>
            <c:strRef>
              <c:f>'Pseudo&amp;Steno3'!$B$8:$B$16</c:f>
              <c:strCache>
                <c:ptCount val="8"/>
                <c:pt idx="0">
                  <c:v>&lt;1</c:v>
                </c:pt>
                <c:pt idx="1">
                  <c:v>1 to 4</c:v>
                </c:pt>
                <c:pt idx="2">
                  <c:v>5 to 9</c:v>
                </c:pt>
                <c:pt idx="3">
                  <c:v>10 to 14</c:v>
                </c:pt>
                <c:pt idx="4">
                  <c:v>15 to 44</c:v>
                </c:pt>
                <c:pt idx="5">
                  <c:v>45 to 64</c:v>
                </c:pt>
                <c:pt idx="6">
                  <c:v>65 to 74</c:v>
                </c:pt>
                <c:pt idx="7">
                  <c:v>&gt;=75</c:v>
                </c:pt>
              </c:strCache>
              <c:extLst/>
            </c:strRef>
          </c:cat>
          <c:val>
            <c:numRef>
              <c:f>'Pseudo&amp;Steno3'!$F$8:$F$16</c:f>
              <c:numCache>
                <c:formatCode>0.00</c:formatCode>
                <c:ptCount val="8"/>
                <c:pt idx="0">
                  <c:v>2.6652703285217285</c:v>
                </c:pt>
                <c:pt idx="1">
                  <c:v>0.77522444725036621</c:v>
                </c:pt>
                <c:pt idx="2">
                  <c:v>0.25540131330490112</c:v>
                </c:pt>
                <c:pt idx="3">
                  <c:v>0.33596822619438171</c:v>
                </c:pt>
                <c:pt idx="4">
                  <c:v>0.36583966016769409</c:v>
                </c:pt>
                <c:pt idx="5">
                  <c:v>0.93494486808776855</c:v>
                </c:pt>
                <c:pt idx="6">
                  <c:v>1.5142247676849365</c:v>
                </c:pt>
                <c:pt idx="7">
                  <c:v>1.1226592063903809</c:v>
                </c:pt>
              </c:numCache>
              <c:extLst/>
            </c:numRef>
          </c:val>
          <c:extLst>
            <c:ext xmlns:c16="http://schemas.microsoft.com/office/drawing/2014/chart" uri="{C3380CC4-5D6E-409C-BE32-E72D297353CC}">
              <c16:uniqueId val="{00000000-17B5-4A8A-8B37-F699295083D0}"/>
            </c:ext>
          </c:extLst>
        </c:ser>
        <c:ser>
          <c:idx val="1"/>
          <c:order val="1"/>
          <c:tx>
            <c:strRef>
              <c:f>'Pseudo&amp;Steno3'!$D$7</c:f>
              <c:strCache>
                <c:ptCount val="1"/>
                <c:pt idx="0">
                  <c:v>Female</c:v>
                </c:pt>
              </c:strCache>
            </c:strRef>
          </c:tx>
          <c:spPr>
            <a:solidFill>
              <a:srgbClr val="007C91"/>
            </a:solidFill>
          </c:spPr>
          <c:invertIfNegative val="0"/>
          <c:cat>
            <c:strRef>
              <c:f>'Pseudo&amp;Steno3'!$B$8:$B$16</c:f>
              <c:strCache>
                <c:ptCount val="8"/>
                <c:pt idx="0">
                  <c:v>&lt;1</c:v>
                </c:pt>
                <c:pt idx="1">
                  <c:v>1 to 4</c:v>
                </c:pt>
                <c:pt idx="2">
                  <c:v>5 to 9</c:v>
                </c:pt>
                <c:pt idx="3">
                  <c:v>10 to 14</c:v>
                </c:pt>
                <c:pt idx="4">
                  <c:v>15 to 44</c:v>
                </c:pt>
                <c:pt idx="5">
                  <c:v>45 to 64</c:v>
                </c:pt>
                <c:pt idx="6">
                  <c:v>65 to 74</c:v>
                </c:pt>
                <c:pt idx="7">
                  <c:v>&gt;=75</c:v>
                </c:pt>
              </c:strCache>
              <c:extLst/>
            </c:strRef>
          </c:cat>
          <c:val>
            <c:numRef>
              <c:f>'Pseudo&amp;Steno3'!$G$8:$G$16</c:f>
              <c:numCache>
                <c:formatCode>0.00</c:formatCode>
                <c:ptCount val="8"/>
                <c:pt idx="0">
                  <c:v>2.5762820243835449</c:v>
                </c:pt>
                <c:pt idx="1">
                  <c:v>0.83336555957794189</c:v>
                </c:pt>
                <c:pt idx="2">
                  <c:v>0.29070916771888733</c:v>
                </c:pt>
                <c:pt idx="3">
                  <c:v>0.43850088119506836</c:v>
                </c:pt>
                <c:pt idx="4">
                  <c:v>0.40691906213760376</c:v>
                </c:pt>
                <c:pt idx="5">
                  <c:v>0.86720573902130127</c:v>
                </c:pt>
                <c:pt idx="6">
                  <c:v>1.2515065670013428</c:v>
                </c:pt>
                <c:pt idx="7">
                  <c:v>0.94196552038192749</c:v>
                </c:pt>
              </c:numCache>
              <c:extLst/>
            </c:numRef>
          </c:val>
          <c:extLst>
            <c:ext xmlns:c16="http://schemas.microsoft.com/office/drawing/2014/chart" uri="{C3380CC4-5D6E-409C-BE32-E72D297353CC}">
              <c16:uniqueId val="{00000001-17B5-4A8A-8B37-F699295083D0}"/>
            </c:ext>
          </c:extLst>
        </c:ser>
        <c:ser>
          <c:idx val="0"/>
          <c:order val="2"/>
          <c:tx>
            <c:strRef>
              <c:f>'Pseudo&amp;Steno3'!$E$7</c:f>
              <c:strCache>
                <c:ptCount val="1"/>
                <c:pt idx="0">
                  <c:v>Male</c:v>
                </c:pt>
              </c:strCache>
            </c:strRef>
          </c:tx>
          <c:spPr>
            <a:pattFill prst="dkDnDiag">
              <a:fgClr>
                <a:srgbClr val="003B5C"/>
              </a:fgClr>
              <a:bgClr>
                <a:sysClr val="window" lastClr="FFFFFF"/>
              </a:bgClr>
            </a:pattFill>
            <a:ln>
              <a:solidFill>
                <a:srgbClr val="4472C4"/>
              </a:solidFill>
            </a:ln>
          </c:spPr>
          <c:invertIfNegative val="0"/>
          <c:cat>
            <c:strRef>
              <c:f>'Pseudo&amp;Steno3'!$B$8:$B$16</c:f>
              <c:strCache>
                <c:ptCount val="8"/>
                <c:pt idx="0">
                  <c:v>&lt;1</c:v>
                </c:pt>
                <c:pt idx="1">
                  <c:v>1 to 4</c:v>
                </c:pt>
                <c:pt idx="2">
                  <c:v>5 to 9</c:v>
                </c:pt>
                <c:pt idx="3">
                  <c:v>10 to 14</c:v>
                </c:pt>
                <c:pt idx="4">
                  <c:v>15 to 44</c:v>
                </c:pt>
                <c:pt idx="5">
                  <c:v>45 to 64</c:v>
                </c:pt>
                <c:pt idx="6">
                  <c:v>65 to 74</c:v>
                </c:pt>
                <c:pt idx="7">
                  <c:v>&gt;=75</c:v>
                </c:pt>
              </c:strCache>
              <c:extLst/>
            </c:strRef>
          </c:cat>
          <c:val>
            <c:numRef>
              <c:f>'Pseudo&amp;Steno3'!$H$8:$H$16</c:f>
              <c:numCache>
                <c:formatCode>0.00</c:formatCode>
                <c:ptCount val="8"/>
                <c:pt idx="0">
                  <c:v>2.7496953010559082</c:v>
                </c:pt>
                <c:pt idx="1">
                  <c:v>0.7199714183807373</c:v>
                </c:pt>
                <c:pt idx="2">
                  <c:v>0.22173760831356049</c:v>
                </c:pt>
                <c:pt idx="3">
                  <c:v>0.2384115606546402</c:v>
                </c:pt>
                <c:pt idx="4">
                  <c:v>0.32547223567962646</c:v>
                </c:pt>
                <c:pt idx="5">
                  <c:v>1.0045723915100098</c:v>
                </c:pt>
                <c:pt idx="6">
                  <c:v>1.7971739768981934</c:v>
                </c:pt>
                <c:pt idx="7">
                  <c:v>1.3651289939880371</c:v>
                </c:pt>
              </c:numCache>
              <c:extLst/>
            </c:numRef>
          </c:val>
          <c:extLst>
            <c:ext xmlns:c16="http://schemas.microsoft.com/office/drawing/2014/chart" uri="{C3380CC4-5D6E-409C-BE32-E72D297353CC}">
              <c16:uniqueId val="{00000002-17B5-4A8A-8B37-F699295083D0}"/>
            </c:ext>
          </c:extLst>
        </c:ser>
        <c:dLbls>
          <c:showLegendKey val="0"/>
          <c:showVal val="0"/>
          <c:showCatName val="0"/>
          <c:showSerName val="0"/>
          <c:showPercent val="0"/>
          <c:showBubbleSize val="0"/>
        </c:dLbls>
        <c:gapWidth val="150"/>
        <c:axId val="121786368"/>
        <c:axId val="121788288"/>
      </c:barChart>
      <c:catAx>
        <c:axId val="121786368"/>
        <c:scaling>
          <c:orientation val="minMax"/>
        </c:scaling>
        <c:delete val="0"/>
        <c:axPos val="b"/>
        <c:title>
          <c:tx>
            <c:rich>
              <a:bodyPr/>
              <a:lstStyle/>
              <a:p>
                <a:pPr>
                  <a:defRPr/>
                </a:pPr>
                <a:r>
                  <a:rPr lang="en-GB" dirty="0"/>
                  <a:t>Age group (years)</a:t>
                </a:r>
              </a:p>
            </c:rich>
          </c:tx>
          <c:layout>
            <c:manualLayout>
              <c:xMode val="edge"/>
              <c:yMode val="edge"/>
              <c:x val="0.39286273525069954"/>
              <c:y val="0.93065605304574661"/>
            </c:manualLayout>
          </c:layout>
          <c:overlay val="0"/>
        </c:title>
        <c:numFmt formatCode="General" sourceLinked="0"/>
        <c:majorTickMark val="out"/>
        <c:minorTickMark val="none"/>
        <c:tickLblPos val="nextTo"/>
        <c:crossAx val="121788288"/>
        <c:crosses val="autoZero"/>
        <c:auto val="1"/>
        <c:lblAlgn val="ctr"/>
        <c:lblOffset val="100"/>
        <c:noMultiLvlLbl val="0"/>
      </c:catAx>
      <c:valAx>
        <c:axId val="121788288"/>
        <c:scaling>
          <c:orientation val="minMax"/>
        </c:scaling>
        <c:delete val="0"/>
        <c:axPos val="l"/>
        <c:majorGridlines/>
        <c:title>
          <c:tx>
            <c:rich>
              <a:bodyPr rot="-5400000" vert="horz"/>
              <a:lstStyle/>
              <a:p>
                <a:pPr>
                  <a:defRPr/>
                </a:pPr>
                <a:r>
                  <a:rPr lang="en-GB"/>
                  <a:t>Rate per 100,000</a:t>
                </a:r>
              </a:p>
            </c:rich>
          </c:tx>
          <c:layout>
            <c:manualLayout>
              <c:xMode val="edge"/>
              <c:yMode val="edge"/>
              <c:x val="3.8639672578976041E-3"/>
              <c:y val="0.28442835207006334"/>
            </c:manualLayout>
          </c:layout>
          <c:overlay val="0"/>
        </c:title>
        <c:numFmt formatCode="#,##0" sourceLinked="0"/>
        <c:majorTickMark val="out"/>
        <c:minorTickMark val="none"/>
        <c:tickLblPos val="nextTo"/>
        <c:crossAx val="121786368"/>
        <c:crosses val="autoZero"/>
        <c:crossBetween val="between"/>
        <c:majorUnit val="1"/>
      </c:valAx>
    </c:plotArea>
    <c:legend>
      <c:legendPos val="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'FIg 2.2_K. pneumoniae'!$E$3</c:f>
              <c:strCache>
                <c:ptCount val="1"/>
                <c:pt idx="0">
                  <c:v>resistant</c:v>
                </c:pt>
              </c:strCache>
            </c:strRef>
          </c:tx>
          <c:spPr>
            <a:pattFill prst="dkUpDiag">
              <a:fgClr>
                <a:srgbClr val="8A1B61"/>
              </a:fgClr>
              <a:bgClr>
                <a:srgbClr val="B976A0"/>
              </a:bgClr>
            </a:pattFill>
          </c:spPr>
          <c:invertIfNegative val="0"/>
          <c:cat>
            <c:multiLvlStrRef>
              <c:f>'FIg 2.2_K. pneumoniae'!$A$4:$B$33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 2.2_K. pneumoniae'!$E$4:$E$33</c:f>
              <c:numCache>
                <c:formatCode>0</c:formatCode>
                <c:ptCount val="30"/>
                <c:pt idx="0">
                  <c:v>611</c:v>
                </c:pt>
                <c:pt idx="1">
                  <c:v>726</c:v>
                </c:pt>
                <c:pt idx="2">
                  <c:v>1013</c:v>
                </c:pt>
                <c:pt idx="3">
                  <c:v>1098</c:v>
                </c:pt>
                <c:pt idx="4">
                  <c:v>863</c:v>
                </c:pt>
                <c:pt idx="5">
                  <c:v>524</c:v>
                </c:pt>
                <c:pt idx="6">
                  <c:v>550</c:v>
                </c:pt>
                <c:pt idx="7">
                  <c:v>636</c:v>
                </c:pt>
                <c:pt idx="8">
                  <c:v>645</c:v>
                </c:pt>
                <c:pt idx="9">
                  <c:v>525</c:v>
                </c:pt>
                <c:pt idx="10">
                  <c:v>692</c:v>
                </c:pt>
                <c:pt idx="11">
                  <c:v>870</c:v>
                </c:pt>
                <c:pt idx="12">
                  <c:v>1035</c:v>
                </c:pt>
                <c:pt idx="13">
                  <c:v>1182</c:v>
                </c:pt>
                <c:pt idx="14">
                  <c:v>939</c:v>
                </c:pt>
                <c:pt idx="15">
                  <c:v>34</c:v>
                </c:pt>
                <c:pt idx="16">
                  <c:v>58</c:v>
                </c:pt>
                <c:pt idx="17">
                  <c:v>71</c:v>
                </c:pt>
                <c:pt idx="18">
                  <c:v>78</c:v>
                </c:pt>
                <c:pt idx="19">
                  <c:v>50</c:v>
                </c:pt>
                <c:pt idx="20">
                  <c:v>818</c:v>
                </c:pt>
                <c:pt idx="21">
                  <c:v>847</c:v>
                </c:pt>
                <c:pt idx="22">
                  <c:v>974</c:v>
                </c:pt>
                <c:pt idx="23">
                  <c:v>1035</c:v>
                </c:pt>
                <c:pt idx="24">
                  <c:v>964</c:v>
                </c:pt>
                <c:pt idx="25">
                  <c:v>1631</c:v>
                </c:pt>
                <c:pt idx="26">
                  <c:v>1787</c:v>
                </c:pt>
                <c:pt idx="27">
                  <c:v>2029</c:v>
                </c:pt>
                <c:pt idx="28">
                  <c:v>2152</c:v>
                </c:pt>
                <c:pt idx="29">
                  <c:v>1843</c:v>
                </c:pt>
              </c:numCache>
            </c:numRef>
          </c:val>
          <c:extLst>
            <c:ext xmlns:c16="http://schemas.microsoft.com/office/drawing/2014/chart" uri="{C3380CC4-5D6E-409C-BE32-E72D297353CC}">
              <c16:uniqueId val="{00000000-CEDB-46A6-B615-DC53DE65C056}"/>
            </c:ext>
          </c:extLst>
        </c:ser>
        <c:ser>
          <c:idx val="1"/>
          <c:order val="1"/>
          <c:tx>
            <c:strRef>
              <c:f>'FIg 2.2_K. pneumoniae'!$D$3</c:f>
              <c:strCache>
                <c:ptCount val="1"/>
                <c:pt idx="0">
                  <c:v>intermediate</c:v>
                </c:pt>
              </c:strCache>
            </c:strRef>
          </c:tx>
          <c:spPr>
            <a:solidFill>
              <a:srgbClr val="99CBD3"/>
            </a:solidFill>
          </c:spPr>
          <c:invertIfNegative val="0"/>
          <c:cat>
            <c:multiLvlStrRef>
              <c:f>'FIg 2.2_K. pneumoniae'!$A$4:$B$33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 2.2_K. pneumoniae'!$D$4:$D$33</c:f>
              <c:numCache>
                <c:formatCode>0</c:formatCode>
                <c:ptCount val="30"/>
                <c:pt idx="0">
                  <c:v>102</c:v>
                </c:pt>
                <c:pt idx="1">
                  <c:v>149</c:v>
                </c:pt>
                <c:pt idx="2">
                  <c:v>134</c:v>
                </c:pt>
                <c:pt idx="3">
                  <c:v>157</c:v>
                </c:pt>
                <c:pt idx="4">
                  <c:v>150</c:v>
                </c:pt>
                <c:pt idx="5">
                  <c:v>8</c:v>
                </c:pt>
                <c:pt idx="6">
                  <c:v>11</c:v>
                </c:pt>
                <c:pt idx="7">
                  <c:v>10</c:v>
                </c:pt>
                <c:pt idx="8">
                  <c:v>18</c:v>
                </c:pt>
                <c:pt idx="9">
                  <c:v>9</c:v>
                </c:pt>
                <c:pt idx="10">
                  <c:v>57</c:v>
                </c:pt>
                <c:pt idx="11">
                  <c:v>74</c:v>
                </c:pt>
                <c:pt idx="12">
                  <c:v>71</c:v>
                </c:pt>
                <c:pt idx="13">
                  <c:v>97</c:v>
                </c:pt>
                <c:pt idx="14">
                  <c:v>96</c:v>
                </c:pt>
                <c:pt idx="15">
                  <c:v>22</c:v>
                </c:pt>
                <c:pt idx="16">
                  <c:v>16</c:v>
                </c:pt>
                <c:pt idx="17">
                  <c:v>20</c:v>
                </c:pt>
                <c:pt idx="18">
                  <c:v>24</c:v>
                </c:pt>
                <c:pt idx="19">
                  <c:v>12</c:v>
                </c:pt>
                <c:pt idx="20">
                  <c:v>246</c:v>
                </c:pt>
                <c:pt idx="21">
                  <c:v>330</c:v>
                </c:pt>
                <c:pt idx="22">
                  <c:v>365</c:v>
                </c:pt>
                <c:pt idx="23">
                  <c:v>361</c:v>
                </c:pt>
                <c:pt idx="24">
                  <c:v>280</c:v>
                </c:pt>
                <c:pt idx="25">
                  <c:v>25</c:v>
                </c:pt>
                <c:pt idx="26">
                  <c:v>18</c:v>
                </c:pt>
                <c:pt idx="27">
                  <c:v>9</c:v>
                </c:pt>
                <c:pt idx="28">
                  <c:v>23</c:v>
                </c:pt>
                <c:pt idx="29">
                  <c:v>15</c:v>
                </c:pt>
              </c:numCache>
            </c:numRef>
          </c:val>
          <c:extLst>
            <c:ext xmlns:c16="http://schemas.microsoft.com/office/drawing/2014/chart" uri="{C3380CC4-5D6E-409C-BE32-E72D297353CC}">
              <c16:uniqueId val="{00000001-CEDB-46A6-B615-DC53DE65C056}"/>
            </c:ext>
          </c:extLst>
        </c:ser>
        <c:ser>
          <c:idx val="0"/>
          <c:order val="2"/>
          <c:tx>
            <c:strRef>
              <c:f>'FIg 2.2_K. pneumoniae'!$C$3</c:f>
              <c:strCache>
                <c:ptCount val="1"/>
                <c:pt idx="0">
                  <c:v>susceptible</c:v>
                </c:pt>
              </c:strCache>
            </c:strRef>
          </c:tx>
          <c:spPr>
            <a:solidFill>
              <a:srgbClr val="007C91"/>
            </a:solidFill>
          </c:spPr>
          <c:invertIfNegative val="0"/>
          <c:cat>
            <c:multiLvlStrRef>
              <c:f>'FIg 2.2_K. pneumoniae'!$A$4:$B$33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 2.2_K. pneumoniae'!$C$4:$C$33</c:f>
              <c:numCache>
                <c:formatCode>0</c:formatCode>
                <c:ptCount val="30"/>
                <c:pt idx="0">
                  <c:v>5481</c:v>
                </c:pt>
                <c:pt idx="1">
                  <c:v>5527</c:v>
                </c:pt>
                <c:pt idx="2">
                  <c:v>5434</c:v>
                </c:pt>
                <c:pt idx="3">
                  <c:v>5725</c:v>
                </c:pt>
                <c:pt idx="4">
                  <c:v>5078</c:v>
                </c:pt>
                <c:pt idx="5">
                  <c:v>5758</c:v>
                </c:pt>
                <c:pt idx="6">
                  <c:v>5911</c:v>
                </c:pt>
                <c:pt idx="7">
                  <c:v>5999</c:v>
                </c:pt>
                <c:pt idx="8">
                  <c:v>6469</c:v>
                </c:pt>
                <c:pt idx="9">
                  <c:v>5686</c:v>
                </c:pt>
                <c:pt idx="10">
                  <c:v>5483</c:v>
                </c:pt>
                <c:pt idx="11">
                  <c:v>5496</c:v>
                </c:pt>
                <c:pt idx="12">
                  <c:v>5562</c:v>
                </c:pt>
                <c:pt idx="13">
                  <c:v>5860</c:v>
                </c:pt>
                <c:pt idx="14">
                  <c:v>5163</c:v>
                </c:pt>
                <c:pt idx="15">
                  <c:v>6207</c:v>
                </c:pt>
                <c:pt idx="16">
                  <c:v>6395</c:v>
                </c:pt>
                <c:pt idx="17">
                  <c:v>6620</c:v>
                </c:pt>
                <c:pt idx="18">
                  <c:v>7066</c:v>
                </c:pt>
                <c:pt idx="19">
                  <c:v>6163</c:v>
                </c:pt>
                <c:pt idx="20">
                  <c:v>4969</c:v>
                </c:pt>
                <c:pt idx="21">
                  <c:v>4977</c:v>
                </c:pt>
                <c:pt idx="22">
                  <c:v>5083</c:v>
                </c:pt>
                <c:pt idx="23">
                  <c:v>5372</c:v>
                </c:pt>
                <c:pt idx="24">
                  <c:v>4651</c:v>
                </c:pt>
                <c:pt idx="25">
                  <c:v>4600</c:v>
                </c:pt>
                <c:pt idx="26">
                  <c:v>4618</c:v>
                </c:pt>
                <c:pt idx="27">
                  <c:v>4414</c:v>
                </c:pt>
                <c:pt idx="28">
                  <c:v>4589</c:v>
                </c:pt>
                <c:pt idx="29">
                  <c:v>4181</c:v>
                </c:pt>
              </c:numCache>
            </c:numRef>
          </c:val>
          <c:extLst>
            <c:ext xmlns:c16="http://schemas.microsoft.com/office/drawing/2014/chart" uri="{C3380CC4-5D6E-409C-BE32-E72D297353CC}">
              <c16:uniqueId val="{00000002-CEDB-46A6-B615-DC53DE65C056}"/>
            </c:ext>
          </c:extLst>
        </c:ser>
        <c:ser>
          <c:idx val="3"/>
          <c:order val="3"/>
          <c:tx>
            <c:strRef>
              <c:f>'FIg 2.2_K. pneumoniae'!$F$3</c:f>
              <c:strCache>
                <c:ptCount val="1"/>
                <c:pt idx="0">
                  <c:v>not reported</c:v>
                </c:pt>
              </c:strCache>
            </c:strRef>
          </c:tx>
          <c:spPr>
            <a:pattFill prst="pct80">
              <a:fgClr>
                <a:srgbClr val="003B5C"/>
              </a:fgClr>
              <a:bgClr>
                <a:sysClr val="window" lastClr="FFFFFF"/>
              </a:bgClr>
            </a:pattFill>
          </c:spPr>
          <c:invertIfNegative val="0"/>
          <c:cat>
            <c:multiLvlStrRef>
              <c:f>'FIg 2.2_K. pneumoniae'!$A$4:$B$33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 2.2_K. pneumoniae'!$F$4:$F$33</c:f>
              <c:numCache>
                <c:formatCode>0</c:formatCode>
                <c:ptCount val="30"/>
                <c:pt idx="0">
                  <c:v>206</c:v>
                </c:pt>
                <c:pt idx="1">
                  <c:v>303</c:v>
                </c:pt>
                <c:pt idx="2">
                  <c:v>311</c:v>
                </c:pt>
                <c:pt idx="3">
                  <c:v>371</c:v>
                </c:pt>
                <c:pt idx="4">
                  <c:v>283</c:v>
                </c:pt>
                <c:pt idx="5">
                  <c:v>110</c:v>
                </c:pt>
                <c:pt idx="6">
                  <c:v>233</c:v>
                </c:pt>
                <c:pt idx="7">
                  <c:v>247</c:v>
                </c:pt>
                <c:pt idx="8">
                  <c:v>219</c:v>
                </c:pt>
                <c:pt idx="9">
                  <c:v>154</c:v>
                </c:pt>
                <c:pt idx="10">
                  <c:v>168</c:v>
                </c:pt>
                <c:pt idx="11">
                  <c:v>265</c:v>
                </c:pt>
                <c:pt idx="12">
                  <c:v>224</c:v>
                </c:pt>
                <c:pt idx="13">
                  <c:v>212</c:v>
                </c:pt>
                <c:pt idx="14">
                  <c:v>176</c:v>
                </c:pt>
                <c:pt idx="15">
                  <c:v>137</c:v>
                </c:pt>
                <c:pt idx="16">
                  <c:v>236</c:v>
                </c:pt>
                <c:pt idx="17">
                  <c:v>181</c:v>
                </c:pt>
                <c:pt idx="18">
                  <c:v>183</c:v>
                </c:pt>
                <c:pt idx="19">
                  <c:v>149</c:v>
                </c:pt>
                <c:pt idx="20">
                  <c:v>367</c:v>
                </c:pt>
                <c:pt idx="21">
                  <c:v>551</c:v>
                </c:pt>
                <c:pt idx="22">
                  <c:v>470</c:v>
                </c:pt>
                <c:pt idx="23">
                  <c:v>583</c:v>
                </c:pt>
                <c:pt idx="24">
                  <c:v>479</c:v>
                </c:pt>
                <c:pt idx="25">
                  <c:v>144</c:v>
                </c:pt>
                <c:pt idx="26">
                  <c:v>282</c:v>
                </c:pt>
                <c:pt idx="27">
                  <c:v>440</c:v>
                </c:pt>
                <c:pt idx="28">
                  <c:v>587</c:v>
                </c:pt>
                <c:pt idx="29">
                  <c:v>335</c:v>
                </c:pt>
              </c:numCache>
            </c:numRef>
          </c:val>
          <c:extLst>
            <c:ext xmlns:c16="http://schemas.microsoft.com/office/drawing/2014/chart" uri="{C3380CC4-5D6E-409C-BE32-E72D297353CC}">
              <c16:uniqueId val="{00000003-CEDB-46A6-B615-DC53DE65C056}"/>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4"/>
          <c:tx>
            <c:strRef>
              <c:f>'FIg 2.2_K. pneumoniae'!$H$3</c:f>
              <c:strCache>
                <c:ptCount val="1"/>
                <c:pt idx="0">
                  <c:v>%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5-CEDB-46A6-B615-DC53DE65C056}"/>
              </c:ext>
            </c:extLst>
          </c:dPt>
          <c:dPt>
            <c:idx val="10"/>
            <c:bubble3D val="0"/>
            <c:spPr>
              <a:ln>
                <a:noFill/>
              </a:ln>
            </c:spPr>
            <c:extLst>
              <c:ext xmlns:c16="http://schemas.microsoft.com/office/drawing/2014/chart" uri="{C3380CC4-5D6E-409C-BE32-E72D297353CC}">
                <c16:uniqueId val="{00000007-CEDB-46A6-B615-DC53DE65C056}"/>
              </c:ext>
            </c:extLst>
          </c:dPt>
          <c:dPt>
            <c:idx val="15"/>
            <c:bubble3D val="0"/>
            <c:spPr>
              <a:ln>
                <a:noFill/>
              </a:ln>
            </c:spPr>
            <c:extLst>
              <c:ext xmlns:c16="http://schemas.microsoft.com/office/drawing/2014/chart" uri="{C3380CC4-5D6E-409C-BE32-E72D297353CC}">
                <c16:uniqueId val="{00000009-CEDB-46A6-B615-DC53DE65C056}"/>
              </c:ext>
            </c:extLst>
          </c:dPt>
          <c:dPt>
            <c:idx val="20"/>
            <c:bubble3D val="0"/>
            <c:spPr>
              <a:ln>
                <a:noFill/>
              </a:ln>
            </c:spPr>
            <c:extLst>
              <c:ext xmlns:c16="http://schemas.microsoft.com/office/drawing/2014/chart" uri="{C3380CC4-5D6E-409C-BE32-E72D297353CC}">
                <c16:uniqueId val="{0000000B-CEDB-46A6-B615-DC53DE65C056}"/>
              </c:ext>
            </c:extLst>
          </c:dPt>
          <c:dPt>
            <c:idx val="25"/>
            <c:bubble3D val="0"/>
            <c:spPr>
              <a:ln>
                <a:noFill/>
              </a:ln>
            </c:spPr>
            <c:extLst>
              <c:ext xmlns:c16="http://schemas.microsoft.com/office/drawing/2014/chart" uri="{C3380CC4-5D6E-409C-BE32-E72D297353CC}">
                <c16:uniqueId val="{0000000D-CEDB-46A6-B615-DC53DE65C056}"/>
              </c:ext>
            </c:extLst>
          </c:dPt>
          <c:cat>
            <c:multiLvlStrRef>
              <c:f>'FIg 2.2_K. pneumoniae'!$A$4:$B$33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 2.2_K. pneumoniae'!$H$4:$H$33</c:f>
              <c:numCache>
                <c:formatCode>0.0%</c:formatCode>
                <c:ptCount val="30"/>
                <c:pt idx="0">
                  <c:v>9.8643848886018723E-2</c:v>
                </c:pt>
                <c:pt idx="1">
                  <c:v>0.1134020618556701</c:v>
                </c:pt>
                <c:pt idx="2">
                  <c:v>0.15392797447196474</c:v>
                </c:pt>
                <c:pt idx="3">
                  <c:v>0.15730659025787966</c:v>
                </c:pt>
                <c:pt idx="4">
                  <c:v>0.14168445247085865</c:v>
                </c:pt>
                <c:pt idx="5">
                  <c:v>8.3306836248012717E-2</c:v>
                </c:pt>
                <c:pt idx="6">
                  <c:v>8.4981458590852904E-2</c:v>
                </c:pt>
                <c:pt idx="7">
                  <c:v>9.5711060948081267E-2</c:v>
                </c:pt>
                <c:pt idx="8">
                  <c:v>9.0437464946719018E-2</c:v>
                </c:pt>
                <c:pt idx="9">
                  <c:v>8.4405144694533765E-2</c:v>
                </c:pt>
                <c:pt idx="10">
                  <c:v>0.11103979460847239</c:v>
                </c:pt>
                <c:pt idx="11">
                  <c:v>0.13509316770186336</c:v>
                </c:pt>
                <c:pt idx="12">
                  <c:v>0.15521895620875825</c:v>
                </c:pt>
                <c:pt idx="13">
                  <c:v>0.16556940748003923</c:v>
                </c:pt>
                <c:pt idx="14">
                  <c:v>0.15150048402710553</c:v>
                </c:pt>
                <c:pt idx="15">
                  <c:v>5.4287082867635322E-3</c:v>
                </c:pt>
                <c:pt idx="16">
                  <c:v>8.9658370690987796E-3</c:v>
                </c:pt>
                <c:pt idx="17">
                  <c:v>1.0579645358366861E-2</c:v>
                </c:pt>
                <c:pt idx="18">
                  <c:v>1.0881696428571428E-2</c:v>
                </c:pt>
                <c:pt idx="19">
                  <c:v>8.0321285140562242E-3</c:v>
                </c:pt>
                <c:pt idx="20">
                  <c:v>0.13558760152494612</c:v>
                </c:pt>
                <c:pt idx="21">
                  <c:v>0.13763405914852128</c:v>
                </c:pt>
                <c:pt idx="22">
                  <c:v>0.15166614761756461</c:v>
                </c:pt>
                <c:pt idx="23">
                  <c:v>0.15292553191489361</c:v>
                </c:pt>
                <c:pt idx="24">
                  <c:v>0.16352841391009329</c:v>
                </c:pt>
                <c:pt idx="25">
                  <c:v>0.26070971867007675</c:v>
                </c:pt>
                <c:pt idx="26">
                  <c:v>0.2782189008251596</c:v>
                </c:pt>
                <c:pt idx="27">
                  <c:v>0.31447613143211406</c:v>
                </c:pt>
                <c:pt idx="28">
                  <c:v>0.31815493790656418</c:v>
                </c:pt>
                <c:pt idx="29">
                  <c:v>0.30518297731412486</c:v>
                </c:pt>
              </c:numCache>
            </c:numRef>
          </c:val>
          <c:smooth val="0"/>
          <c:extLst>
            <c:ext xmlns:c16="http://schemas.microsoft.com/office/drawing/2014/chart" uri="{C3380CC4-5D6E-409C-BE32-E72D297353CC}">
              <c16:uniqueId val="{0000000E-CEDB-46A6-B615-DC53DE65C056}"/>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and year</a:t>
                </a:r>
              </a:p>
            </c:rich>
          </c:tx>
          <c:layout>
            <c:manualLayout>
              <c:xMode val="edge"/>
              <c:yMode val="edge"/>
              <c:x val="0.39726843408879065"/>
              <c:y val="0.86796580896590092"/>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10000"/>
        </c:scaling>
        <c:delete val="0"/>
        <c:axPos val="l"/>
        <c:title>
          <c:tx>
            <c:rich>
              <a:bodyPr rot="-5400000" vert="horz"/>
              <a:lstStyle/>
              <a:p>
                <a:pPr>
                  <a:defRPr/>
                </a:pPr>
                <a:r>
                  <a:rPr lang="en-US"/>
                  <a:t>No. reports</a:t>
                </a:r>
              </a:p>
            </c:rich>
          </c:tx>
          <c:layout>
            <c:manualLayout>
              <c:xMode val="edge"/>
              <c:yMode val="edge"/>
              <c:x val="1.2110354002716035E-3"/>
              <c:y val="0.27651268600995954"/>
            </c:manualLayout>
          </c:layout>
          <c:overlay val="0"/>
        </c:title>
        <c:numFmt formatCode="#,##0" sourceLinked="0"/>
        <c:majorTickMark val="out"/>
        <c:minorTickMark val="none"/>
        <c:tickLblPos val="nextTo"/>
        <c:spPr>
          <a:ln/>
        </c:spPr>
        <c:crossAx val="108729088"/>
        <c:crosses val="autoZero"/>
        <c:crossBetween val="between"/>
        <c:majorUnit val="20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720086109777649"/>
              <c:y val="0.27314522935627267"/>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5"/>
        <c:tickMarkSkip val="5"/>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'Figure 4'!$T$1</c:f>
              <c:strCache>
                <c:ptCount val="1"/>
                <c:pt idx="0">
                  <c:v>resistant</c:v>
                </c:pt>
              </c:strCache>
            </c:strRef>
          </c:tx>
          <c:spPr>
            <a:pattFill prst="dkUpDiag">
              <a:fgClr>
                <a:srgbClr val="8A1B61"/>
              </a:fgClr>
              <a:bgClr>
                <a:srgbClr val="B976A0"/>
              </a:bgClr>
            </a:pattFill>
          </c:spPr>
          <c:invertIfNegative val="0"/>
          <c:cat>
            <c:multiLvlStrRef>
              <c:f>'Fig_2.2_K. oxytoca'!$A$4:$B$33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4'!$T$2:$T$31</c:f>
              <c:numCache>
                <c:formatCode>0</c:formatCode>
                <c:ptCount val="30"/>
                <c:pt idx="0">
                  <c:v>27</c:v>
                </c:pt>
                <c:pt idx="1">
                  <c:v>20</c:v>
                </c:pt>
                <c:pt idx="2">
                  <c:v>30</c:v>
                </c:pt>
                <c:pt idx="3">
                  <c:v>27</c:v>
                </c:pt>
                <c:pt idx="4">
                  <c:v>29</c:v>
                </c:pt>
                <c:pt idx="5">
                  <c:v>20</c:v>
                </c:pt>
                <c:pt idx="6">
                  <c:v>20</c:v>
                </c:pt>
                <c:pt idx="7">
                  <c:v>33</c:v>
                </c:pt>
                <c:pt idx="8">
                  <c:v>19</c:v>
                </c:pt>
                <c:pt idx="9">
                  <c:v>19</c:v>
                </c:pt>
                <c:pt idx="10">
                  <c:v>81</c:v>
                </c:pt>
                <c:pt idx="11">
                  <c:v>86</c:v>
                </c:pt>
                <c:pt idx="12">
                  <c:v>118</c:v>
                </c:pt>
                <c:pt idx="13">
                  <c:v>94</c:v>
                </c:pt>
                <c:pt idx="14">
                  <c:v>95</c:v>
                </c:pt>
                <c:pt idx="15">
                  <c:v>5</c:v>
                </c:pt>
                <c:pt idx="16">
                  <c:v>3</c:v>
                </c:pt>
                <c:pt idx="17">
                  <c:v>3</c:v>
                </c:pt>
                <c:pt idx="18">
                  <c:v>2</c:v>
                </c:pt>
                <c:pt idx="19">
                  <c:v>2</c:v>
                </c:pt>
                <c:pt idx="20">
                  <c:v>159</c:v>
                </c:pt>
                <c:pt idx="21">
                  <c:v>157</c:v>
                </c:pt>
                <c:pt idx="22">
                  <c:v>174</c:v>
                </c:pt>
                <c:pt idx="23">
                  <c:v>150</c:v>
                </c:pt>
                <c:pt idx="24">
                  <c:v>130</c:v>
                </c:pt>
                <c:pt idx="25">
                  <c:v>239</c:v>
                </c:pt>
                <c:pt idx="26">
                  <c:v>243</c:v>
                </c:pt>
                <c:pt idx="27">
                  <c:v>261</c:v>
                </c:pt>
                <c:pt idx="28">
                  <c:v>258</c:v>
                </c:pt>
                <c:pt idx="29">
                  <c:v>217</c:v>
                </c:pt>
              </c:numCache>
            </c:numRef>
          </c:val>
          <c:extLst>
            <c:ext xmlns:c16="http://schemas.microsoft.com/office/drawing/2014/chart" uri="{C3380CC4-5D6E-409C-BE32-E72D297353CC}">
              <c16:uniqueId val="{00000000-8206-4F7F-94ED-294F8013831B}"/>
            </c:ext>
          </c:extLst>
        </c:ser>
        <c:ser>
          <c:idx val="1"/>
          <c:order val="1"/>
          <c:tx>
            <c:strRef>
              <c:f>'Figure 4'!$U$1</c:f>
              <c:strCache>
                <c:ptCount val="1"/>
                <c:pt idx="0">
                  <c:v>intermediate</c:v>
                </c:pt>
              </c:strCache>
            </c:strRef>
          </c:tx>
          <c:spPr>
            <a:solidFill>
              <a:srgbClr val="99CBD3"/>
            </a:solidFill>
          </c:spPr>
          <c:invertIfNegative val="0"/>
          <c:cat>
            <c:multiLvlStrRef>
              <c:f>'Fig_2.2_K. oxytoca'!$A$4:$B$33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4'!$U$2:$U$31</c:f>
              <c:numCache>
                <c:formatCode>0</c:formatCode>
                <c:ptCount val="30"/>
                <c:pt idx="0">
                  <c:v>4</c:v>
                </c:pt>
                <c:pt idx="1">
                  <c:v>6</c:v>
                </c:pt>
                <c:pt idx="2">
                  <c:v>7</c:v>
                </c:pt>
                <c:pt idx="3">
                  <c:v>5</c:v>
                </c:pt>
                <c:pt idx="4">
                  <c:v>5</c:v>
                </c:pt>
                <c:pt idx="5">
                  <c:v>1</c:v>
                </c:pt>
                <c:pt idx="6">
                  <c:v>3</c:v>
                </c:pt>
                <c:pt idx="7">
                  <c:v>2</c:v>
                </c:pt>
                <c:pt idx="8">
                  <c:v>3</c:v>
                </c:pt>
                <c:pt idx="9">
                  <c:v>5</c:v>
                </c:pt>
                <c:pt idx="10">
                  <c:v>7</c:v>
                </c:pt>
                <c:pt idx="11">
                  <c:v>4</c:v>
                </c:pt>
                <c:pt idx="12">
                  <c:v>6</c:v>
                </c:pt>
                <c:pt idx="13">
                  <c:v>8</c:v>
                </c:pt>
                <c:pt idx="14">
                  <c:v>7</c:v>
                </c:pt>
                <c:pt idx="15">
                  <c:v>2</c:v>
                </c:pt>
                <c:pt idx="16">
                  <c:v>0</c:v>
                </c:pt>
                <c:pt idx="17">
                  <c:v>4</c:v>
                </c:pt>
                <c:pt idx="18">
                  <c:v>2</c:v>
                </c:pt>
                <c:pt idx="19">
                  <c:v>0</c:v>
                </c:pt>
                <c:pt idx="20">
                  <c:v>15</c:v>
                </c:pt>
                <c:pt idx="21">
                  <c:v>22</c:v>
                </c:pt>
                <c:pt idx="22">
                  <c:v>22</c:v>
                </c:pt>
                <c:pt idx="23">
                  <c:v>22</c:v>
                </c:pt>
                <c:pt idx="24">
                  <c:v>19</c:v>
                </c:pt>
                <c:pt idx="25">
                  <c:v>1</c:v>
                </c:pt>
                <c:pt idx="26">
                  <c:v>2</c:v>
                </c:pt>
                <c:pt idx="27">
                  <c:v>1</c:v>
                </c:pt>
                <c:pt idx="28">
                  <c:v>1</c:v>
                </c:pt>
                <c:pt idx="29">
                  <c:v>3</c:v>
                </c:pt>
              </c:numCache>
            </c:numRef>
          </c:val>
          <c:extLst>
            <c:ext xmlns:c16="http://schemas.microsoft.com/office/drawing/2014/chart" uri="{C3380CC4-5D6E-409C-BE32-E72D297353CC}">
              <c16:uniqueId val="{00000001-8206-4F7F-94ED-294F8013831B}"/>
            </c:ext>
          </c:extLst>
        </c:ser>
        <c:ser>
          <c:idx val="0"/>
          <c:order val="2"/>
          <c:tx>
            <c:strRef>
              <c:f>'Figure 4'!$V$1</c:f>
              <c:strCache>
                <c:ptCount val="1"/>
                <c:pt idx="0">
                  <c:v>susceptible</c:v>
                </c:pt>
              </c:strCache>
            </c:strRef>
          </c:tx>
          <c:spPr>
            <a:solidFill>
              <a:srgbClr val="007C91"/>
            </a:solidFill>
          </c:spPr>
          <c:invertIfNegative val="0"/>
          <c:cat>
            <c:multiLvlStrRef>
              <c:f>'Fig_2.2_K. oxytoca'!$A$4:$B$33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4'!$V$2:$V$31</c:f>
              <c:numCache>
                <c:formatCode>0</c:formatCode>
                <c:ptCount val="30"/>
                <c:pt idx="0">
                  <c:v>1351</c:v>
                </c:pt>
                <c:pt idx="1">
                  <c:v>1472</c:v>
                </c:pt>
                <c:pt idx="2">
                  <c:v>1417</c:v>
                </c:pt>
                <c:pt idx="3">
                  <c:v>1523</c:v>
                </c:pt>
                <c:pt idx="4">
                  <c:v>1472</c:v>
                </c:pt>
                <c:pt idx="5">
                  <c:v>1385</c:v>
                </c:pt>
                <c:pt idx="6">
                  <c:v>1493</c:v>
                </c:pt>
                <c:pt idx="7">
                  <c:v>1448</c:v>
                </c:pt>
                <c:pt idx="8">
                  <c:v>1590</c:v>
                </c:pt>
                <c:pt idx="9">
                  <c:v>1516</c:v>
                </c:pt>
                <c:pt idx="10">
                  <c:v>1293</c:v>
                </c:pt>
                <c:pt idx="11">
                  <c:v>1433</c:v>
                </c:pt>
                <c:pt idx="12">
                  <c:v>1370</c:v>
                </c:pt>
                <c:pt idx="13">
                  <c:v>1493</c:v>
                </c:pt>
                <c:pt idx="14">
                  <c:v>1437</c:v>
                </c:pt>
                <c:pt idx="15">
                  <c:v>1381</c:v>
                </c:pt>
                <c:pt idx="16">
                  <c:v>1522</c:v>
                </c:pt>
                <c:pt idx="17">
                  <c:v>1489</c:v>
                </c:pt>
                <c:pt idx="18">
                  <c:v>1607</c:v>
                </c:pt>
                <c:pt idx="19">
                  <c:v>1534</c:v>
                </c:pt>
                <c:pt idx="20">
                  <c:v>1171</c:v>
                </c:pt>
                <c:pt idx="21">
                  <c:v>1267</c:v>
                </c:pt>
                <c:pt idx="22">
                  <c:v>1240</c:v>
                </c:pt>
                <c:pt idx="23">
                  <c:v>1340</c:v>
                </c:pt>
                <c:pt idx="24">
                  <c:v>1302</c:v>
                </c:pt>
                <c:pt idx="25">
                  <c:v>1145</c:v>
                </c:pt>
                <c:pt idx="26">
                  <c:v>1251</c:v>
                </c:pt>
                <c:pt idx="27">
                  <c:v>1165</c:v>
                </c:pt>
                <c:pt idx="28">
                  <c:v>1263</c:v>
                </c:pt>
                <c:pt idx="29">
                  <c:v>1265</c:v>
                </c:pt>
              </c:numCache>
            </c:numRef>
          </c:val>
          <c:extLst>
            <c:ext xmlns:c16="http://schemas.microsoft.com/office/drawing/2014/chart" uri="{C3380CC4-5D6E-409C-BE32-E72D297353CC}">
              <c16:uniqueId val="{00000002-8206-4F7F-94ED-294F8013831B}"/>
            </c:ext>
          </c:extLst>
        </c:ser>
        <c:ser>
          <c:idx val="3"/>
          <c:order val="3"/>
          <c:tx>
            <c:strRef>
              <c:f>'Figure 4'!$W$1</c:f>
              <c:strCache>
                <c:ptCount val="1"/>
                <c:pt idx="0">
                  <c:v>not reported</c:v>
                </c:pt>
              </c:strCache>
            </c:strRef>
          </c:tx>
          <c:spPr>
            <a:pattFill prst="pct80">
              <a:fgClr>
                <a:srgbClr val="003B5C"/>
              </a:fgClr>
              <a:bgClr>
                <a:sysClr val="window" lastClr="FFFFFF"/>
              </a:bgClr>
            </a:pattFill>
          </c:spPr>
          <c:invertIfNegative val="0"/>
          <c:cat>
            <c:multiLvlStrRef>
              <c:f>'Fig_2.2_K. oxytoca'!$A$4:$B$33</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4'!$W$2:$W$31</c:f>
              <c:numCache>
                <c:formatCode>0</c:formatCode>
                <c:ptCount val="30"/>
                <c:pt idx="0">
                  <c:v>40</c:v>
                </c:pt>
                <c:pt idx="1">
                  <c:v>73</c:v>
                </c:pt>
                <c:pt idx="2">
                  <c:v>76</c:v>
                </c:pt>
                <c:pt idx="3">
                  <c:v>96</c:v>
                </c:pt>
                <c:pt idx="4">
                  <c:v>75</c:v>
                </c:pt>
                <c:pt idx="5">
                  <c:v>16</c:v>
                </c:pt>
                <c:pt idx="6">
                  <c:v>55</c:v>
                </c:pt>
                <c:pt idx="7">
                  <c:v>47</c:v>
                </c:pt>
                <c:pt idx="8">
                  <c:v>39</c:v>
                </c:pt>
                <c:pt idx="9">
                  <c:v>41</c:v>
                </c:pt>
                <c:pt idx="10">
                  <c:v>41</c:v>
                </c:pt>
                <c:pt idx="11">
                  <c:v>48</c:v>
                </c:pt>
                <c:pt idx="12">
                  <c:v>36</c:v>
                </c:pt>
                <c:pt idx="13">
                  <c:v>56</c:v>
                </c:pt>
                <c:pt idx="14">
                  <c:v>42</c:v>
                </c:pt>
                <c:pt idx="15">
                  <c:v>34</c:v>
                </c:pt>
                <c:pt idx="16">
                  <c:v>46</c:v>
                </c:pt>
                <c:pt idx="17">
                  <c:v>34</c:v>
                </c:pt>
                <c:pt idx="18">
                  <c:v>40</c:v>
                </c:pt>
                <c:pt idx="19">
                  <c:v>45</c:v>
                </c:pt>
                <c:pt idx="20">
                  <c:v>77</c:v>
                </c:pt>
                <c:pt idx="21">
                  <c:v>125</c:v>
                </c:pt>
                <c:pt idx="22">
                  <c:v>94</c:v>
                </c:pt>
                <c:pt idx="23">
                  <c:v>139</c:v>
                </c:pt>
                <c:pt idx="24">
                  <c:v>130</c:v>
                </c:pt>
                <c:pt idx="25">
                  <c:v>37</c:v>
                </c:pt>
                <c:pt idx="26">
                  <c:v>75</c:v>
                </c:pt>
                <c:pt idx="27">
                  <c:v>103</c:v>
                </c:pt>
                <c:pt idx="28">
                  <c:v>129</c:v>
                </c:pt>
                <c:pt idx="29">
                  <c:v>96</c:v>
                </c:pt>
              </c:numCache>
            </c:numRef>
          </c:val>
          <c:extLst>
            <c:ext xmlns:c16="http://schemas.microsoft.com/office/drawing/2014/chart" uri="{C3380CC4-5D6E-409C-BE32-E72D297353CC}">
              <c16:uniqueId val="{00000003-8206-4F7F-94ED-294F8013831B}"/>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4"/>
          <c:tx>
            <c:strRef>
              <c:f>'Figure 4'!$X$1</c:f>
              <c:strCache>
                <c:ptCount val="1"/>
                <c:pt idx="0">
                  <c:v>%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5-8206-4F7F-94ED-294F8013831B}"/>
              </c:ext>
            </c:extLst>
          </c:dPt>
          <c:dPt>
            <c:idx val="10"/>
            <c:bubble3D val="0"/>
            <c:spPr>
              <a:ln>
                <a:noFill/>
              </a:ln>
            </c:spPr>
            <c:extLst>
              <c:ext xmlns:c16="http://schemas.microsoft.com/office/drawing/2014/chart" uri="{C3380CC4-5D6E-409C-BE32-E72D297353CC}">
                <c16:uniqueId val="{00000007-8206-4F7F-94ED-294F8013831B}"/>
              </c:ext>
            </c:extLst>
          </c:dPt>
          <c:dPt>
            <c:idx val="15"/>
            <c:bubble3D val="0"/>
            <c:spPr>
              <a:ln>
                <a:noFill/>
              </a:ln>
            </c:spPr>
            <c:extLst>
              <c:ext xmlns:c16="http://schemas.microsoft.com/office/drawing/2014/chart" uri="{C3380CC4-5D6E-409C-BE32-E72D297353CC}">
                <c16:uniqueId val="{00000009-8206-4F7F-94ED-294F8013831B}"/>
              </c:ext>
            </c:extLst>
          </c:dPt>
          <c:dPt>
            <c:idx val="20"/>
            <c:bubble3D val="0"/>
            <c:spPr>
              <a:ln>
                <a:noFill/>
              </a:ln>
            </c:spPr>
            <c:extLst>
              <c:ext xmlns:c16="http://schemas.microsoft.com/office/drawing/2014/chart" uri="{C3380CC4-5D6E-409C-BE32-E72D297353CC}">
                <c16:uniqueId val="{0000000B-8206-4F7F-94ED-294F8013831B}"/>
              </c:ext>
            </c:extLst>
          </c:dPt>
          <c:dPt>
            <c:idx val="25"/>
            <c:bubble3D val="0"/>
            <c:spPr>
              <a:ln>
                <a:noFill/>
              </a:ln>
            </c:spPr>
            <c:extLst>
              <c:ext xmlns:c16="http://schemas.microsoft.com/office/drawing/2014/chart" uri="{C3380CC4-5D6E-409C-BE32-E72D297353CC}">
                <c16:uniqueId val="{0000000D-8206-4F7F-94ED-294F8013831B}"/>
              </c:ext>
            </c:extLst>
          </c:dPt>
          <c:cat>
            <c:multiLvlStrRef>
              <c:f>'Figure 4'!$R$2:$S$31</c:f>
              <c:multiLvlStrCache>
                <c:ptCount val="3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pt idx="25">
                    <c:v>2016</c:v>
                  </c:pt>
                  <c:pt idx="26">
                    <c:v>2017</c:v>
                  </c:pt>
                  <c:pt idx="27">
                    <c:v>2018</c:v>
                  </c:pt>
                  <c:pt idx="28">
                    <c:v>2019</c:v>
                  </c:pt>
                  <c:pt idx="29">
                    <c:v>2020</c:v>
                  </c:pt>
                </c:lvl>
                <c:lvl>
                  <c:pt idx="0">
                    <c:v>ciprofloxacin</c:v>
                  </c:pt>
                  <c:pt idx="5">
                    <c:v>gentamicin</c:v>
                  </c:pt>
                  <c:pt idx="10">
                    <c:v>third- generation cephalosporins</c:v>
                  </c:pt>
                  <c:pt idx="15">
                    <c:v>carbapenem</c:v>
                  </c:pt>
                  <c:pt idx="20">
                    <c:v>piperacillin/ tazobactam</c:v>
                  </c:pt>
                  <c:pt idx="25">
                    <c:v>co-amoxiclav</c:v>
                  </c:pt>
                </c:lvl>
              </c:multiLvlStrCache>
            </c:multiLvlStrRef>
          </c:cat>
          <c:val>
            <c:numRef>
              <c:f>'Figure 4'!$X$2:$X$31</c:f>
              <c:numCache>
                <c:formatCode>0.0%</c:formatCode>
                <c:ptCount val="30"/>
                <c:pt idx="0">
                  <c:v>1.9536903039073805E-2</c:v>
                </c:pt>
                <c:pt idx="1">
                  <c:v>1.335113484646195E-2</c:v>
                </c:pt>
                <c:pt idx="2">
                  <c:v>2.0632737276478678E-2</c:v>
                </c:pt>
                <c:pt idx="3">
                  <c:v>1.7363344051446947E-2</c:v>
                </c:pt>
                <c:pt idx="4">
                  <c:v>1.9256308100929615E-2</c:v>
                </c:pt>
                <c:pt idx="5">
                  <c:v>1.422475106685633E-2</c:v>
                </c:pt>
                <c:pt idx="6">
                  <c:v>1.3192612137203167E-2</c:v>
                </c:pt>
                <c:pt idx="7">
                  <c:v>2.2252191503708697E-2</c:v>
                </c:pt>
                <c:pt idx="8">
                  <c:v>1.1786600496277916E-2</c:v>
                </c:pt>
                <c:pt idx="9">
                  <c:v>1.2337662337662338E-2</c:v>
                </c:pt>
                <c:pt idx="10">
                  <c:v>5.8653149891383052E-2</c:v>
                </c:pt>
                <c:pt idx="11">
                  <c:v>5.6467498358502954E-2</c:v>
                </c:pt>
                <c:pt idx="12">
                  <c:v>7.8982597054886208E-2</c:v>
                </c:pt>
                <c:pt idx="13">
                  <c:v>5.8934169278996862E-2</c:v>
                </c:pt>
                <c:pt idx="14">
                  <c:v>6.1728395061728392E-2</c:v>
                </c:pt>
                <c:pt idx="15">
                  <c:v>3.6023054755043226E-3</c:v>
                </c:pt>
                <c:pt idx="16">
                  <c:v>1.9672131147540984E-3</c:v>
                </c:pt>
                <c:pt idx="17">
                  <c:v>2.0053475935828879E-3</c:v>
                </c:pt>
                <c:pt idx="18">
                  <c:v>1.2414649286157666E-3</c:v>
                </c:pt>
                <c:pt idx="19">
                  <c:v>1.3020833333333333E-3</c:v>
                </c:pt>
                <c:pt idx="20">
                  <c:v>0.11821561338289963</c:v>
                </c:pt>
                <c:pt idx="21">
                  <c:v>0.10857538035961273</c:v>
                </c:pt>
                <c:pt idx="22">
                  <c:v>0.12116991643454039</c:v>
                </c:pt>
                <c:pt idx="23">
                  <c:v>9.9206349206349201E-2</c:v>
                </c:pt>
                <c:pt idx="24">
                  <c:v>8.9593383873190907E-2</c:v>
                </c:pt>
                <c:pt idx="25">
                  <c:v>0.17256317689530687</c:v>
                </c:pt>
                <c:pt idx="26">
                  <c:v>0.16243315508021391</c:v>
                </c:pt>
                <c:pt idx="27">
                  <c:v>0.1829011913104415</c:v>
                </c:pt>
                <c:pt idx="28">
                  <c:v>0.16951379763469118</c:v>
                </c:pt>
                <c:pt idx="29">
                  <c:v>0.14612794612794613</c:v>
                </c:pt>
              </c:numCache>
            </c:numRef>
          </c:val>
          <c:smooth val="0"/>
          <c:extLst>
            <c:ext xmlns:c16="http://schemas.microsoft.com/office/drawing/2014/chart" uri="{C3380CC4-5D6E-409C-BE32-E72D297353CC}">
              <c16:uniqueId val="{0000000E-8206-4F7F-94ED-294F8013831B}"/>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and year</a:t>
                </a:r>
              </a:p>
            </c:rich>
          </c:tx>
          <c:layout>
            <c:manualLayout>
              <c:xMode val="edge"/>
              <c:yMode val="edge"/>
              <c:x val="0.40003435566704304"/>
              <c:y val="0.87100407755923714"/>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2000"/>
        </c:scaling>
        <c:delete val="0"/>
        <c:axPos val="l"/>
        <c:title>
          <c:tx>
            <c:rich>
              <a:bodyPr rot="-5400000" vert="horz"/>
              <a:lstStyle/>
              <a:p>
                <a:pPr>
                  <a:defRPr/>
                </a:pPr>
                <a:r>
                  <a:rPr lang="en-US"/>
                  <a:t>No. reports</a:t>
                </a:r>
              </a:p>
            </c:rich>
          </c:tx>
          <c:layout>
            <c:manualLayout>
              <c:xMode val="edge"/>
              <c:yMode val="edge"/>
              <c:x val="5.1331408405518126E-3"/>
              <c:y val="0.26583672314587647"/>
            </c:manualLayout>
          </c:layout>
          <c:overlay val="0"/>
        </c:title>
        <c:numFmt formatCode="#,##0" sourceLinked="0"/>
        <c:majorTickMark val="out"/>
        <c:minorTickMark val="none"/>
        <c:tickLblPos val="nextTo"/>
        <c:spPr>
          <a:ln/>
        </c:spPr>
        <c:crossAx val="108729088"/>
        <c:crosses val="autoZero"/>
        <c:crossBetween val="between"/>
        <c:majorUnit val="5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591384486292121"/>
              <c:y val="0.29169815951320416"/>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5"/>
        <c:tickMarkSkip val="5"/>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'Figure 5'!$V$1</c:f>
              <c:strCache>
                <c:ptCount val="1"/>
                <c:pt idx="0">
                  <c:v>resistant</c:v>
                </c:pt>
              </c:strCache>
            </c:strRef>
          </c:tx>
          <c:spPr>
            <a:pattFill prst="dkDnDiag">
              <a:fgClr>
                <a:srgbClr val="8A1B61"/>
              </a:fgClr>
              <a:bgClr>
                <a:srgbClr val="A14981"/>
              </a:bgClr>
            </a:pattFill>
          </c:spPr>
          <c:invertIfNegative val="0"/>
          <c:cat>
            <c:multiLvlStrRef>
              <c:f>'Fig 2.3_Pseudomonas'!$A$4:$B$28</c:f>
              <c:multiLvlStrCache>
                <c:ptCount val="2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lvl>
                <c:lvl>
                  <c:pt idx="0">
                    <c:v>ciprofloxacin</c:v>
                  </c:pt>
                  <c:pt idx="5">
                    <c:v>gentamicin</c:v>
                  </c:pt>
                  <c:pt idx="10">
                    <c:v>ceftazidime</c:v>
                  </c:pt>
                  <c:pt idx="15">
                    <c:v>carbapenem</c:v>
                  </c:pt>
                  <c:pt idx="20">
                    <c:v>piperacillin/ tazobactam</c:v>
                  </c:pt>
                </c:lvl>
              </c:multiLvlStrCache>
            </c:multiLvlStrRef>
          </c:cat>
          <c:val>
            <c:numRef>
              <c:f>'Figure 5'!$V$2:$V$26</c:f>
              <c:numCache>
                <c:formatCode>0</c:formatCode>
                <c:ptCount val="25"/>
                <c:pt idx="0">
                  <c:v>278</c:v>
                </c:pt>
                <c:pt idx="1">
                  <c:v>350</c:v>
                </c:pt>
                <c:pt idx="2">
                  <c:v>338</c:v>
                </c:pt>
                <c:pt idx="3">
                  <c:v>356</c:v>
                </c:pt>
                <c:pt idx="4">
                  <c:v>293</c:v>
                </c:pt>
                <c:pt idx="5">
                  <c:v>138</c:v>
                </c:pt>
                <c:pt idx="6">
                  <c:v>188</c:v>
                </c:pt>
                <c:pt idx="7">
                  <c:v>192</c:v>
                </c:pt>
                <c:pt idx="8">
                  <c:v>187</c:v>
                </c:pt>
                <c:pt idx="9">
                  <c:v>141</c:v>
                </c:pt>
                <c:pt idx="10">
                  <c:v>242</c:v>
                </c:pt>
                <c:pt idx="11">
                  <c:v>275</c:v>
                </c:pt>
                <c:pt idx="12">
                  <c:v>264</c:v>
                </c:pt>
                <c:pt idx="13">
                  <c:v>286</c:v>
                </c:pt>
                <c:pt idx="14">
                  <c:v>257</c:v>
                </c:pt>
                <c:pt idx="15">
                  <c:v>301</c:v>
                </c:pt>
                <c:pt idx="16">
                  <c:v>356</c:v>
                </c:pt>
                <c:pt idx="17">
                  <c:v>308</c:v>
                </c:pt>
                <c:pt idx="18">
                  <c:v>390</c:v>
                </c:pt>
                <c:pt idx="19">
                  <c:v>291</c:v>
                </c:pt>
                <c:pt idx="20">
                  <c:v>246</c:v>
                </c:pt>
                <c:pt idx="21">
                  <c:v>286</c:v>
                </c:pt>
                <c:pt idx="22">
                  <c:v>267</c:v>
                </c:pt>
                <c:pt idx="23">
                  <c:v>297</c:v>
                </c:pt>
                <c:pt idx="24">
                  <c:v>296</c:v>
                </c:pt>
              </c:numCache>
            </c:numRef>
          </c:val>
          <c:extLst>
            <c:ext xmlns:c16="http://schemas.microsoft.com/office/drawing/2014/chart" uri="{C3380CC4-5D6E-409C-BE32-E72D297353CC}">
              <c16:uniqueId val="{00000000-04CC-4AB7-A612-9F0DABEF2C76}"/>
            </c:ext>
          </c:extLst>
        </c:ser>
        <c:ser>
          <c:idx val="1"/>
          <c:order val="1"/>
          <c:tx>
            <c:strRef>
              <c:f>'Figure 5'!$U$1</c:f>
              <c:strCache>
                <c:ptCount val="1"/>
                <c:pt idx="0">
                  <c:v>intermediate</c:v>
                </c:pt>
              </c:strCache>
            </c:strRef>
          </c:tx>
          <c:spPr>
            <a:solidFill>
              <a:srgbClr val="99CBD3"/>
            </a:solidFill>
          </c:spPr>
          <c:invertIfNegative val="0"/>
          <c:cat>
            <c:multiLvlStrRef>
              <c:f>'Fig 2.3_Pseudomonas'!$A$4:$B$28</c:f>
              <c:multiLvlStrCache>
                <c:ptCount val="2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lvl>
                <c:lvl>
                  <c:pt idx="0">
                    <c:v>ciprofloxacin</c:v>
                  </c:pt>
                  <c:pt idx="5">
                    <c:v>gentamicin</c:v>
                  </c:pt>
                  <c:pt idx="10">
                    <c:v>ceftazidime</c:v>
                  </c:pt>
                  <c:pt idx="15">
                    <c:v>carbapenem</c:v>
                  </c:pt>
                  <c:pt idx="20">
                    <c:v>piperacillin/ tazobactam</c:v>
                  </c:pt>
                </c:lvl>
              </c:multiLvlStrCache>
            </c:multiLvlStrRef>
          </c:cat>
          <c:val>
            <c:numRef>
              <c:f>'Figure 5'!$U$2:$U$26</c:f>
              <c:numCache>
                <c:formatCode>0</c:formatCode>
                <c:ptCount val="25"/>
                <c:pt idx="0">
                  <c:v>98</c:v>
                </c:pt>
                <c:pt idx="1">
                  <c:v>104</c:v>
                </c:pt>
                <c:pt idx="2">
                  <c:v>28</c:v>
                </c:pt>
                <c:pt idx="3">
                  <c:v>15</c:v>
                </c:pt>
                <c:pt idx="4">
                  <c:v>415</c:v>
                </c:pt>
                <c:pt idx="5">
                  <c:v>10</c:v>
                </c:pt>
                <c:pt idx="6">
                  <c:v>10</c:v>
                </c:pt>
                <c:pt idx="7">
                  <c:v>7</c:v>
                </c:pt>
                <c:pt idx="8">
                  <c:v>2</c:v>
                </c:pt>
                <c:pt idx="9">
                  <c:v>8</c:v>
                </c:pt>
                <c:pt idx="10">
                  <c:v>30</c:v>
                </c:pt>
                <c:pt idx="11">
                  <c:v>38</c:v>
                </c:pt>
                <c:pt idx="12">
                  <c:v>14</c:v>
                </c:pt>
                <c:pt idx="13">
                  <c:v>1</c:v>
                </c:pt>
                <c:pt idx="14">
                  <c:v>399</c:v>
                </c:pt>
                <c:pt idx="15">
                  <c:v>90</c:v>
                </c:pt>
                <c:pt idx="16">
                  <c:v>149</c:v>
                </c:pt>
                <c:pt idx="17">
                  <c:v>140</c:v>
                </c:pt>
                <c:pt idx="18">
                  <c:v>153</c:v>
                </c:pt>
                <c:pt idx="19">
                  <c:v>215</c:v>
                </c:pt>
                <c:pt idx="20">
                  <c:v>117</c:v>
                </c:pt>
                <c:pt idx="21">
                  <c:v>301</c:v>
                </c:pt>
                <c:pt idx="22">
                  <c:v>79</c:v>
                </c:pt>
                <c:pt idx="23">
                  <c:v>4</c:v>
                </c:pt>
                <c:pt idx="24">
                  <c:v>403</c:v>
                </c:pt>
              </c:numCache>
            </c:numRef>
          </c:val>
          <c:extLst>
            <c:ext xmlns:c16="http://schemas.microsoft.com/office/drawing/2014/chart" uri="{C3380CC4-5D6E-409C-BE32-E72D297353CC}">
              <c16:uniqueId val="{00000001-04CC-4AB7-A612-9F0DABEF2C76}"/>
            </c:ext>
          </c:extLst>
        </c:ser>
        <c:ser>
          <c:idx val="0"/>
          <c:order val="2"/>
          <c:tx>
            <c:strRef>
              <c:f>'Figure 5'!$T$1</c:f>
              <c:strCache>
                <c:ptCount val="1"/>
                <c:pt idx="0">
                  <c:v>susceptible</c:v>
                </c:pt>
              </c:strCache>
            </c:strRef>
          </c:tx>
          <c:spPr>
            <a:solidFill>
              <a:srgbClr val="007C91"/>
            </a:solidFill>
          </c:spPr>
          <c:invertIfNegative val="0"/>
          <c:cat>
            <c:multiLvlStrRef>
              <c:f>'Fig 2.3_Pseudomonas'!$A$4:$B$28</c:f>
              <c:multiLvlStrCache>
                <c:ptCount val="2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lvl>
                <c:lvl>
                  <c:pt idx="0">
                    <c:v>ciprofloxacin</c:v>
                  </c:pt>
                  <c:pt idx="5">
                    <c:v>gentamicin</c:v>
                  </c:pt>
                  <c:pt idx="10">
                    <c:v>ceftazidime</c:v>
                  </c:pt>
                  <c:pt idx="15">
                    <c:v>carbapenem</c:v>
                  </c:pt>
                  <c:pt idx="20">
                    <c:v>piperacillin/ tazobactam</c:v>
                  </c:pt>
                </c:lvl>
              </c:multiLvlStrCache>
            </c:multiLvlStrRef>
          </c:cat>
          <c:val>
            <c:numRef>
              <c:f>'Figure 5'!$T$2:$T$26</c:f>
              <c:numCache>
                <c:formatCode>0</c:formatCode>
                <c:ptCount val="25"/>
                <c:pt idx="0">
                  <c:v>3490</c:v>
                </c:pt>
                <c:pt idx="1">
                  <c:v>3808</c:v>
                </c:pt>
                <c:pt idx="2">
                  <c:v>3750</c:v>
                </c:pt>
                <c:pt idx="3">
                  <c:v>3984</c:v>
                </c:pt>
                <c:pt idx="4">
                  <c:v>3161</c:v>
                </c:pt>
                <c:pt idx="5">
                  <c:v>3748</c:v>
                </c:pt>
                <c:pt idx="6">
                  <c:v>4125</c:v>
                </c:pt>
                <c:pt idx="7">
                  <c:v>3970</c:v>
                </c:pt>
                <c:pt idx="8">
                  <c:v>4215</c:v>
                </c:pt>
                <c:pt idx="9">
                  <c:v>3488</c:v>
                </c:pt>
                <c:pt idx="10">
                  <c:v>3487</c:v>
                </c:pt>
                <c:pt idx="11">
                  <c:v>3838</c:v>
                </c:pt>
                <c:pt idx="12">
                  <c:v>3781</c:v>
                </c:pt>
                <c:pt idx="13">
                  <c:v>4003</c:v>
                </c:pt>
                <c:pt idx="14">
                  <c:v>3125</c:v>
                </c:pt>
                <c:pt idx="15">
                  <c:v>3419</c:v>
                </c:pt>
                <c:pt idx="16">
                  <c:v>3749</c:v>
                </c:pt>
                <c:pt idx="17">
                  <c:v>3694</c:v>
                </c:pt>
                <c:pt idx="18">
                  <c:v>3838</c:v>
                </c:pt>
                <c:pt idx="19">
                  <c:v>3327</c:v>
                </c:pt>
                <c:pt idx="20">
                  <c:v>3314</c:v>
                </c:pt>
                <c:pt idx="21">
                  <c:v>3478</c:v>
                </c:pt>
                <c:pt idx="22">
                  <c:v>3654</c:v>
                </c:pt>
                <c:pt idx="23">
                  <c:v>3878</c:v>
                </c:pt>
                <c:pt idx="24">
                  <c:v>2990</c:v>
                </c:pt>
              </c:numCache>
            </c:numRef>
          </c:val>
          <c:extLst>
            <c:ext xmlns:c16="http://schemas.microsoft.com/office/drawing/2014/chart" uri="{C3380CC4-5D6E-409C-BE32-E72D297353CC}">
              <c16:uniqueId val="{00000002-04CC-4AB7-A612-9F0DABEF2C76}"/>
            </c:ext>
          </c:extLst>
        </c:ser>
        <c:ser>
          <c:idx val="3"/>
          <c:order val="3"/>
          <c:tx>
            <c:strRef>
              <c:f>'Figure 5'!$W$1</c:f>
              <c:strCache>
                <c:ptCount val="1"/>
                <c:pt idx="0">
                  <c:v>not reported</c:v>
                </c:pt>
              </c:strCache>
            </c:strRef>
          </c:tx>
          <c:spPr>
            <a:pattFill prst="pct75">
              <a:fgClr>
                <a:srgbClr val="003B5C"/>
              </a:fgClr>
              <a:bgClr>
                <a:sysClr val="window" lastClr="FFFFFF">
                  <a:lumMod val="65000"/>
                </a:sysClr>
              </a:bgClr>
            </a:pattFill>
          </c:spPr>
          <c:invertIfNegative val="0"/>
          <c:cat>
            <c:multiLvlStrRef>
              <c:f>'Fig 2.3_Pseudomonas'!$A$4:$B$28</c:f>
              <c:multiLvlStrCache>
                <c:ptCount val="2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lvl>
                <c:lvl>
                  <c:pt idx="0">
                    <c:v>ciprofloxacin</c:v>
                  </c:pt>
                  <c:pt idx="5">
                    <c:v>gentamicin</c:v>
                  </c:pt>
                  <c:pt idx="10">
                    <c:v>ceftazidime</c:v>
                  </c:pt>
                  <c:pt idx="15">
                    <c:v>carbapenem</c:v>
                  </c:pt>
                  <c:pt idx="20">
                    <c:v>piperacillin/ tazobactam</c:v>
                  </c:pt>
                </c:lvl>
              </c:multiLvlStrCache>
            </c:multiLvlStrRef>
          </c:cat>
          <c:val>
            <c:numRef>
              <c:f>'Figure 5'!$W$2:$W$26</c:f>
              <c:numCache>
                <c:formatCode>0</c:formatCode>
                <c:ptCount val="25"/>
                <c:pt idx="0">
                  <c:v>108</c:v>
                </c:pt>
                <c:pt idx="1">
                  <c:v>211</c:v>
                </c:pt>
                <c:pt idx="2">
                  <c:v>202</c:v>
                </c:pt>
                <c:pt idx="3">
                  <c:v>198</c:v>
                </c:pt>
                <c:pt idx="4">
                  <c:v>141</c:v>
                </c:pt>
                <c:pt idx="5">
                  <c:v>78</c:v>
                </c:pt>
                <c:pt idx="6">
                  <c:v>150</c:v>
                </c:pt>
                <c:pt idx="7">
                  <c:v>149</c:v>
                </c:pt>
                <c:pt idx="8">
                  <c:v>149</c:v>
                </c:pt>
                <c:pt idx="9">
                  <c:v>373</c:v>
                </c:pt>
                <c:pt idx="10">
                  <c:v>215</c:v>
                </c:pt>
                <c:pt idx="11">
                  <c:v>322</c:v>
                </c:pt>
                <c:pt idx="12">
                  <c:v>259</c:v>
                </c:pt>
                <c:pt idx="13">
                  <c:v>263</c:v>
                </c:pt>
                <c:pt idx="14">
                  <c:v>229</c:v>
                </c:pt>
                <c:pt idx="15">
                  <c:v>164</c:v>
                </c:pt>
                <c:pt idx="16">
                  <c:v>219</c:v>
                </c:pt>
                <c:pt idx="17">
                  <c:v>176</c:v>
                </c:pt>
                <c:pt idx="18">
                  <c:v>172</c:v>
                </c:pt>
                <c:pt idx="19">
                  <c:v>177</c:v>
                </c:pt>
                <c:pt idx="20">
                  <c:v>297</c:v>
                </c:pt>
                <c:pt idx="21">
                  <c:v>408</c:v>
                </c:pt>
                <c:pt idx="22">
                  <c:v>318</c:v>
                </c:pt>
                <c:pt idx="23">
                  <c:v>374</c:v>
                </c:pt>
                <c:pt idx="24">
                  <c:v>321</c:v>
                </c:pt>
              </c:numCache>
            </c:numRef>
          </c:val>
          <c:extLst>
            <c:ext xmlns:c16="http://schemas.microsoft.com/office/drawing/2014/chart" uri="{C3380CC4-5D6E-409C-BE32-E72D297353CC}">
              <c16:uniqueId val="{00000003-04CC-4AB7-A612-9F0DABEF2C76}"/>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4"/>
          <c:tx>
            <c:strRef>
              <c:f>'Figure 5'!$Y$1</c:f>
              <c:strCache>
                <c:ptCount val="1"/>
                <c:pt idx="0">
                  <c:v>%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5-04CC-4AB7-A612-9F0DABEF2C76}"/>
              </c:ext>
            </c:extLst>
          </c:dPt>
          <c:dPt>
            <c:idx val="10"/>
            <c:bubble3D val="0"/>
            <c:spPr>
              <a:ln>
                <a:noFill/>
              </a:ln>
            </c:spPr>
            <c:extLst>
              <c:ext xmlns:c16="http://schemas.microsoft.com/office/drawing/2014/chart" uri="{C3380CC4-5D6E-409C-BE32-E72D297353CC}">
                <c16:uniqueId val="{00000007-04CC-4AB7-A612-9F0DABEF2C76}"/>
              </c:ext>
            </c:extLst>
          </c:dPt>
          <c:dPt>
            <c:idx val="15"/>
            <c:bubble3D val="0"/>
            <c:spPr>
              <a:ln>
                <a:noFill/>
              </a:ln>
            </c:spPr>
            <c:extLst>
              <c:ext xmlns:c16="http://schemas.microsoft.com/office/drawing/2014/chart" uri="{C3380CC4-5D6E-409C-BE32-E72D297353CC}">
                <c16:uniqueId val="{00000009-04CC-4AB7-A612-9F0DABEF2C76}"/>
              </c:ext>
            </c:extLst>
          </c:dPt>
          <c:dPt>
            <c:idx val="20"/>
            <c:bubble3D val="0"/>
            <c:spPr>
              <a:ln>
                <a:noFill/>
              </a:ln>
            </c:spPr>
            <c:extLst>
              <c:ext xmlns:c16="http://schemas.microsoft.com/office/drawing/2014/chart" uri="{C3380CC4-5D6E-409C-BE32-E72D297353CC}">
                <c16:uniqueId val="{0000000B-04CC-4AB7-A612-9F0DABEF2C76}"/>
              </c:ext>
            </c:extLst>
          </c:dPt>
          <c:dPt>
            <c:idx val="25"/>
            <c:bubble3D val="0"/>
            <c:spPr>
              <a:ln>
                <a:noFill/>
              </a:ln>
            </c:spPr>
            <c:extLst>
              <c:ext xmlns:c16="http://schemas.microsoft.com/office/drawing/2014/chart" uri="{C3380CC4-5D6E-409C-BE32-E72D297353CC}">
                <c16:uniqueId val="{0000000D-04CC-4AB7-A612-9F0DABEF2C76}"/>
              </c:ext>
            </c:extLst>
          </c:dPt>
          <c:cat>
            <c:multiLvlStrRef>
              <c:f>'Figure 5'!$R$2:$S$26</c:f>
              <c:multiLvlStrCache>
                <c:ptCount val="2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pt idx="20">
                    <c:v>2016</c:v>
                  </c:pt>
                  <c:pt idx="21">
                    <c:v>2017</c:v>
                  </c:pt>
                  <c:pt idx="22">
                    <c:v>2018</c:v>
                  </c:pt>
                  <c:pt idx="23">
                    <c:v>2019</c:v>
                  </c:pt>
                  <c:pt idx="24">
                    <c:v>2020</c:v>
                  </c:pt>
                </c:lvl>
                <c:lvl>
                  <c:pt idx="0">
                    <c:v>ciprofloxacin</c:v>
                  </c:pt>
                  <c:pt idx="5">
                    <c:v>gentamicin</c:v>
                  </c:pt>
                  <c:pt idx="10">
                    <c:v>ceftazidime</c:v>
                  </c:pt>
                  <c:pt idx="15">
                    <c:v>carbapenem</c:v>
                  </c:pt>
                  <c:pt idx="20">
                    <c:v>piperacillin/ tazobactam</c:v>
                  </c:pt>
                </c:lvl>
              </c:multiLvlStrCache>
            </c:multiLvlStrRef>
          </c:cat>
          <c:val>
            <c:numRef>
              <c:f>'Figure 5'!$Y$2:$Y$26</c:f>
              <c:numCache>
                <c:formatCode>0.0%</c:formatCode>
                <c:ptCount val="25"/>
                <c:pt idx="0">
                  <c:v>7.1908949818934295E-2</c:v>
                </c:pt>
                <c:pt idx="1">
                  <c:v>8.2121069920225248E-2</c:v>
                </c:pt>
                <c:pt idx="2">
                  <c:v>8.2118561710398441E-2</c:v>
                </c:pt>
                <c:pt idx="3">
                  <c:v>8.1745120551090705E-2</c:v>
                </c:pt>
                <c:pt idx="4">
                  <c:v>7.5730162832773326E-2</c:v>
                </c:pt>
                <c:pt idx="5">
                  <c:v>3.5420944558521558E-2</c:v>
                </c:pt>
                <c:pt idx="6">
                  <c:v>4.3488318297478602E-2</c:v>
                </c:pt>
                <c:pt idx="7">
                  <c:v>4.6054209642600145E-2</c:v>
                </c:pt>
                <c:pt idx="8">
                  <c:v>4.2461398728428704E-2</c:v>
                </c:pt>
                <c:pt idx="9">
                  <c:v>3.8768215562276602E-2</c:v>
                </c:pt>
                <c:pt idx="10">
                  <c:v>6.4378824155360462E-2</c:v>
                </c:pt>
                <c:pt idx="11">
                  <c:v>6.6249096603228141E-2</c:v>
                </c:pt>
                <c:pt idx="12">
                  <c:v>6.5040650406504072E-2</c:v>
                </c:pt>
                <c:pt idx="13">
                  <c:v>6.6666666666666666E-2</c:v>
                </c:pt>
                <c:pt idx="14">
                  <c:v>6.7971436128008461E-2</c:v>
                </c:pt>
                <c:pt idx="15">
                  <c:v>7.9002624671916016E-2</c:v>
                </c:pt>
                <c:pt idx="16">
                  <c:v>8.3685942642219083E-2</c:v>
                </c:pt>
                <c:pt idx="17">
                  <c:v>7.4360212457749875E-2</c:v>
                </c:pt>
                <c:pt idx="18">
                  <c:v>8.9020771513353122E-2</c:v>
                </c:pt>
                <c:pt idx="19">
                  <c:v>7.591964518653796E-2</c:v>
                </c:pt>
                <c:pt idx="20">
                  <c:v>6.6902366059287469E-2</c:v>
                </c:pt>
                <c:pt idx="21">
                  <c:v>7.0356703567035675E-2</c:v>
                </c:pt>
                <c:pt idx="22">
                  <c:v>6.6750000000000004E-2</c:v>
                </c:pt>
                <c:pt idx="23">
                  <c:v>7.1069633883704242E-2</c:v>
                </c:pt>
                <c:pt idx="24">
                  <c:v>8.0238547031715915E-2</c:v>
                </c:pt>
              </c:numCache>
            </c:numRef>
          </c:val>
          <c:smooth val="0"/>
          <c:extLst>
            <c:ext xmlns:c16="http://schemas.microsoft.com/office/drawing/2014/chart" uri="{C3380CC4-5D6E-409C-BE32-E72D297353CC}">
              <c16:uniqueId val="{0000000E-04CC-4AB7-A612-9F0DABEF2C76}"/>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and year</a:t>
                </a:r>
              </a:p>
            </c:rich>
          </c:tx>
          <c:layout>
            <c:manualLayout>
              <c:xMode val="edge"/>
              <c:yMode val="edge"/>
              <c:x val="0.4103960292943668"/>
              <c:y val="0.86082073296230865"/>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5000"/>
        </c:scaling>
        <c:delete val="0"/>
        <c:axPos val="l"/>
        <c:title>
          <c:tx>
            <c:rich>
              <a:bodyPr rot="-5400000" vert="horz"/>
              <a:lstStyle/>
              <a:p>
                <a:pPr>
                  <a:defRPr/>
                </a:pPr>
                <a:r>
                  <a:rPr lang="en-US"/>
                  <a:t>No. reports</a:t>
                </a:r>
              </a:p>
            </c:rich>
          </c:tx>
          <c:layout>
            <c:manualLayout>
              <c:xMode val="edge"/>
              <c:yMode val="edge"/>
              <c:x val="3.7783187968880934E-3"/>
              <c:y val="0.27766483241579865"/>
            </c:manualLayout>
          </c:layout>
          <c:overlay val="0"/>
        </c:title>
        <c:numFmt formatCode="#,##0" sourceLinked="0"/>
        <c:majorTickMark val="out"/>
        <c:minorTickMark val="none"/>
        <c:tickLblPos val="nextTo"/>
        <c:spPr>
          <a:ln/>
        </c:spPr>
        <c:crossAx val="108729088"/>
        <c:crosses val="autoZero"/>
        <c:crossBetween val="between"/>
        <c:majorUnit val="10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88350679551957"/>
              <c:y val="0.27763884418253398"/>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5"/>
        <c:tickMarkSkip val="5"/>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'Figure 6'!$V$1</c:f>
              <c:strCache>
                <c:ptCount val="1"/>
                <c:pt idx="0">
                  <c:v>resistant</c:v>
                </c:pt>
              </c:strCache>
            </c:strRef>
          </c:tx>
          <c:spPr>
            <a:pattFill prst="dkDnDiag">
              <a:fgClr>
                <a:srgbClr val="8A1B61"/>
              </a:fgClr>
              <a:bgClr>
                <a:srgbClr val="A14981"/>
              </a:bgClr>
            </a:pattFill>
          </c:spPr>
          <c:invertIfNegative val="0"/>
          <c:cat>
            <c:multiLvlStrRef>
              <c:f>'Fig 2.4_S. pneumoniae'!$A$4:$B$18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penicillin</c:v>
                  </c:pt>
                  <c:pt idx="5">
                    <c:v>tetracycline</c:v>
                  </c:pt>
                  <c:pt idx="10">
                    <c:v>erythromycin</c:v>
                  </c:pt>
                </c:lvl>
              </c:multiLvlStrCache>
            </c:multiLvlStrRef>
          </c:cat>
          <c:val>
            <c:numRef>
              <c:f>'Figure 6'!$V$2:$V$16</c:f>
              <c:numCache>
                <c:formatCode>0</c:formatCode>
                <c:ptCount val="15"/>
                <c:pt idx="0">
                  <c:v>70</c:v>
                </c:pt>
                <c:pt idx="1">
                  <c:v>54</c:v>
                </c:pt>
                <c:pt idx="2">
                  <c:v>76</c:v>
                </c:pt>
                <c:pt idx="3">
                  <c:v>71</c:v>
                </c:pt>
                <c:pt idx="4">
                  <c:v>44</c:v>
                </c:pt>
                <c:pt idx="5">
                  <c:v>256</c:v>
                </c:pt>
                <c:pt idx="6">
                  <c:v>284</c:v>
                </c:pt>
                <c:pt idx="7">
                  <c:v>312</c:v>
                </c:pt>
                <c:pt idx="8">
                  <c:v>306</c:v>
                </c:pt>
                <c:pt idx="9">
                  <c:v>160</c:v>
                </c:pt>
                <c:pt idx="10">
                  <c:v>210</c:v>
                </c:pt>
                <c:pt idx="11">
                  <c:v>232</c:v>
                </c:pt>
                <c:pt idx="12">
                  <c:v>255</c:v>
                </c:pt>
                <c:pt idx="13">
                  <c:v>230</c:v>
                </c:pt>
                <c:pt idx="14">
                  <c:v>107</c:v>
                </c:pt>
              </c:numCache>
            </c:numRef>
          </c:val>
          <c:extLst>
            <c:ext xmlns:c16="http://schemas.microsoft.com/office/drawing/2014/chart" uri="{C3380CC4-5D6E-409C-BE32-E72D297353CC}">
              <c16:uniqueId val="{00000000-8748-41E5-902B-F0E1913BE33E}"/>
            </c:ext>
          </c:extLst>
        </c:ser>
        <c:ser>
          <c:idx val="1"/>
          <c:order val="1"/>
          <c:tx>
            <c:strRef>
              <c:f>'Figure 6'!$U$1</c:f>
              <c:strCache>
                <c:ptCount val="1"/>
                <c:pt idx="0">
                  <c:v>intermediate</c:v>
                </c:pt>
              </c:strCache>
            </c:strRef>
          </c:tx>
          <c:spPr>
            <a:solidFill>
              <a:srgbClr val="99CBD3"/>
            </a:solidFill>
          </c:spPr>
          <c:invertIfNegative val="0"/>
          <c:cat>
            <c:multiLvlStrRef>
              <c:f>'Fig 2.4_S. pneumoniae'!$A$4:$B$18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penicillin</c:v>
                  </c:pt>
                  <c:pt idx="5">
                    <c:v>tetracycline</c:v>
                  </c:pt>
                  <c:pt idx="10">
                    <c:v>erythromycin</c:v>
                  </c:pt>
                </c:lvl>
              </c:multiLvlStrCache>
            </c:multiLvlStrRef>
          </c:cat>
          <c:val>
            <c:numRef>
              <c:f>'Figure 6'!$U$2:$U$16</c:f>
              <c:numCache>
                <c:formatCode>0</c:formatCode>
                <c:ptCount val="15"/>
                <c:pt idx="0">
                  <c:v>130</c:v>
                </c:pt>
                <c:pt idx="1">
                  <c:v>152</c:v>
                </c:pt>
                <c:pt idx="2">
                  <c:v>167</c:v>
                </c:pt>
                <c:pt idx="3">
                  <c:v>174</c:v>
                </c:pt>
                <c:pt idx="4">
                  <c:v>100</c:v>
                </c:pt>
                <c:pt idx="5">
                  <c:v>10</c:v>
                </c:pt>
                <c:pt idx="6">
                  <c:v>22</c:v>
                </c:pt>
                <c:pt idx="7">
                  <c:v>27</c:v>
                </c:pt>
                <c:pt idx="8">
                  <c:v>26</c:v>
                </c:pt>
                <c:pt idx="9">
                  <c:v>14</c:v>
                </c:pt>
                <c:pt idx="10">
                  <c:v>14</c:v>
                </c:pt>
                <c:pt idx="11">
                  <c:v>17</c:v>
                </c:pt>
                <c:pt idx="12">
                  <c:v>9</c:v>
                </c:pt>
                <c:pt idx="13">
                  <c:v>6</c:v>
                </c:pt>
                <c:pt idx="14">
                  <c:v>6</c:v>
                </c:pt>
              </c:numCache>
            </c:numRef>
          </c:val>
          <c:extLst>
            <c:ext xmlns:c16="http://schemas.microsoft.com/office/drawing/2014/chart" uri="{C3380CC4-5D6E-409C-BE32-E72D297353CC}">
              <c16:uniqueId val="{00000001-8748-41E5-902B-F0E1913BE33E}"/>
            </c:ext>
          </c:extLst>
        </c:ser>
        <c:ser>
          <c:idx val="0"/>
          <c:order val="2"/>
          <c:tx>
            <c:strRef>
              <c:f>'Figure 6'!$T$1</c:f>
              <c:strCache>
                <c:ptCount val="1"/>
                <c:pt idx="0">
                  <c:v>susceptible</c:v>
                </c:pt>
              </c:strCache>
            </c:strRef>
          </c:tx>
          <c:spPr>
            <a:solidFill>
              <a:srgbClr val="007C91"/>
            </a:solidFill>
          </c:spPr>
          <c:invertIfNegative val="0"/>
          <c:cat>
            <c:multiLvlStrRef>
              <c:f>'Fig 2.4_S. pneumoniae'!$A$4:$B$18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penicillin</c:v>
                  </c:pt>
                  <c:pt idx="5">
                    <c:v>tetracycline</c:v>
                  </c:pt>
                  <c:pt idx="10">
                    <c:v>erythromycin</c:v>
                  </c:pt>
                </c:lvl>
              </c:multiLvlStrCache>
            </c:multiLvlStrRef>
          </c:cat>
          <c:val>
            <c:numRef>
              <c:f>'Figure 6'!$T$2:$T$16</c:f>
              <c:numCache>
                <c:formatCode>0</c:formatCode>
                <c:ptCount val="15"/>
                <c:pt idx="0">
                  <c:v>3981</c:v>
                </c:pt>
                <c:pt idx="1">
                  <c:v>3991</c:v>
                </c:pt>
                <c:pt idx="2">
                  <c:v>4269</c:v>
                </c:pt>
                <c:pt idx="3">
                  <c:v>4140</c:v>
                </c:pt>
                <c:pt idx="4">
                  <c:v>1706</c:v>
                </c:pt>
                <c:pt idx="5">
                  <c:v>3882</c:v>
                </c:pt>
                <c:pt idx="6">
                  <c:v>3901</c:v>
                </c:pt>
                <c:pt idx="7">
                  <c:v>4167</c:v>
                </c:pt>
                <c:pt idx="8">
                  <c:v>4125</c:v>
                </c:pt>
                <c:pt idx="9">
                  <c:v>1658</c:v>
                </c:pt>
                <c:pt idx="10">
                  <c:v>3251</c:v>
                </c:pt>
                <c:pt idx="11">
                  <c:v>3402</c:v>
                </c:pt>
                <c:pt idx="12">
                  <c:v>3658</c:v>
                </c:pt>
                <c:pt idx="13">
                  <c:v>3638</c:v>
                </c:pt>
                <c:pt idx="14">
                  <c:v>1461</c:v>
                </c:pt>
              </c:numCache>
            </c:numRef>
          </c:val>
          <c:extLst>
            <c:ext xmlns:c16="http://schemas.microsoft.com/office/drawing/2014/chart" uri="{C3380CC4-5D6E-409C-BE32-E72D297353CC}">
              <c16:uniqueId val="{00000002-8748-41E5-902B-F0E1913BE33E}"/>
            </c:ext>
          </c:extLst>
        </c:ser>
        <c:ser>
          <c:idx val="3"/>
          <c:order val="3"/>
          <c:tx>
            <c:strRef>
              <c:f>'Figure 6'!$W$1</c:f>
              <c:strCache>
                <c:ptCount val="1"/>
                <c:pt idx="0">
                  <c:v>not reported</c:v>
                </c:pt>
              </c:strCache>
            </c:strRef>
          </c:tx>
          <c:spPr>
            <a:pattFill prst="pct75">
              <a:fgClr>
                <a:srgbClr val="003B5C"/>
              </a:fgClr>
              <a:bgClr>
                <a:sysClr val="window" lastClr="FFFFFF">
                  <a:lumMod val="65000"/>
                </a:sysClr>
              </a:bgClr>
            </a:pattFill>
          </c:spPr>
          <c:invertIfNegative val="0"/>
          <c:cat>
            <c:multiLvlStrRef>
              <c:f>'Fig 2.4_S. pneumoniae'!$A$4:$B$18</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penicillin</c:v>
                  </c:pt>
                  <c:pt idx="5">
                    <c:v>tetracycline</c:v>
                  </c:pt>
                  <c:pt idx="10">
                    <c:v>erythromycin</c:v>
                  </c:pt>
                </c:lvl>
              </c:multiLvlStrCache>
            </c:multiLvlStrRef>
          </c:cat>
          <c:val>
            <c:numRef>
              <c:f>'Figure 6'!$W$2:$W$16</c:f>
              <c:numCache>
                <c:formatCode>0</c:formatCode>
                <c:ptCount val="15"/>
                <c:pt idx="0">
                  <c:v>402</c:v>
                </c:pt>
                <c:pt idx="1">
                  <c:v>482</c:v>
                </c:pt>
                <c:pt idx="2">
                  <c:v>482</c:v>
                </c:pt>
                <c:pt idx="3">
                  <c:v>496</c:v>
                </c:pt>
                <c:pt idx="4">
                  <c:v>160</c:v>
                </c:pt>
                <c:pt idx="5">
                  <c:v>435</c:v>
                </c:pt>
                <c:pt idx="6">
                  <c:v>472</c:v>
                </c:pt>
                <c:pt idx="7">
                  <c:v>488</c:v>
                </c:pt>
                <c:pt idx="8">
                  <c:v>424</c:v>
                </c:pt>
                <c:pt idx="9">
                  <c:v>178</c:v>
                </c:pt>
                <c:pt idx="10">
                  <c:v>1108</c:v>
                </c:pt>
                <c:pt idx="11">
                  <c:v>1028</c:v>
                </c:pt>
                <c:pt idx="12">
                  <c:v>1072</c:v>
                </c:pt>
                <c:pt idx="13">
                  <c:v>1007</c:v>
                </c:pt>
                <c:pt idx="14">
                  <c:v>436</c:v>
                </c:pt>
              </c:numCache>
            </c:numRef>
          </c:val>
          <c:extLst>
            <c:ext xmlns:c16="http://schemas.microsoft.com/office/drawing/2014/chart" uri="{C3380CC4-5D6E-409C-BE32-E72D297353CC}">
              <c16:uniqueId val="{00000003-8748-41E5-902B-F0E1913BE33E}"/>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4"/>
          <c:tx>
            <c:strRef>
              <c:f>'Figure 6'!$Y$1</c:f>
              <c:strCache>
                <c:ptCount val="1"/>
                <c:pt idx="0">
                  <c:v>%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5-8748-41E5-902B-F0E1913BE33E}"/>
              </c:ext>
            </c:extLst>
          </c:dPt>
          <c:dPt>
            <c:idx val="10"/>
            <c:bubble3D val="0"/>
            <c:spPr>
              <a:ln>
                <a:noFill/>
              </a:ln>
            </c:spPr>
            <c:extLst>
              <c:ext xmlns:c16="http://schemas.microsoft.com/office/drawing/2014/chart" uri="{C3380CC4-5D6E-409C-BE32-E72D297353CC}">
                <c16:uniqueId val="{00000007-8748-41E5-902B-F0E1913BE33E}"/>
              </c:ext>
            </c:extLst>
          </c:dPt>
          <c:dPt>
            <c:idx val="15"/>
            <c:bubble3D val="0"/>
            <c:spPr>
              <a:ln>
                <a:noFill/>
              </a:ln>
            </c:spPr>
            <c:extLst>
              <c:ext xmlns:c16="http://schemas.microsoft.com/office/drawing/2014/chart" uri="{C3380CC4-5D6E-409C-BE32-E72D297353CC}">
                <c16:uniqueId val="{00000009-8748-41E5-902B-F0E1913BE33E}"/>
              </c:ext>
            </c:extLst>
          </c:dPt>
          <c:dPt>
            <c:idx val="20"/>
            <c:bubble3D val="0"/>
            <c:spPr>
              <a:ln>
                <a:noFill/>
              </a:ln>
            </c:spPr>
            <c:extLst>
              <c:ext xmlns:c16="http://schemas.microsoft.com/office/drawing/2014/chart" uri="{C3380CC4-5D6E-409C-BE32-E72D297353CC}">
                <c16:uniqueId val="{0000000B-8748-41E5-902B-F0E1913BE33E}"/>
              </c:ext>
            </c:extLst>
          </c:dPt>
          <c:dPt>
            <c:idx val="25"/>
            <c:bubble3D val="0"/>
            <c:spPr>
              <a:ln>
                <a:noFill/>
              </a:ln>
            </c:spPr>
            <c:extLst>
              <c:ext xmlns:c16="http://schemas.microsoft.com/office/drawing/2014/chart" uri="{C3380CC4-5D6E-409C-BE32-E72D297353CC}">
                <c16:uniqueId val="{0000000D-8748-41E5-902B-F0E1913BE33E}"/>
              </c:ext>
            </c:extLst>
          </c:dPt>
          <c:cat>
            <c:multiLvlStrRef>
              <c:f>'Figure 6'!$R$2:$S$16</c:f>
              <c:multiLvlStrCache>
                <c:ptCount val="15"/>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lvl>
                <c:lvl>
                  <c:pt idx="0">
                    <c:v>penicillin</c:v>
                  </c:pt>
                  <c:pt idx="5">
                    <c:v>tetracycline</c:v>
                  </c:pt>
                  <c:pt idx="10">
                    <c:v>erythromycin</c:v>
                  </c:pt>
                </c:lvl>
              </c:multiLvlStrCache>
            </c:multiLvlStrRef>
          </c:cat>
          <c:val>
            <c:numRef>
              <c:f>'Figure 6'!$Y$2:$Y$16</c:f>
              <c:numCache>
                <c:formatCode>0.0%</c:formatCode>
                <c:ptCount val="15"/>
                <c:pt idx="0">
                  <c:v>1.6742406122937096E-2</c:v>
                </c:pt>
                <c:pt idx="1">
                  <c:v>1.2866333095067906E-2</c:v>
                </c:pt>
                <c:pt idx="2">
                  <c:v>1.6843971631205674E-2</c:v>
                </c:pt>
                <c:pt idx="3">
                  <c:v>1.6191562143671609E-2</c:v>
                </c:pt>
                <c:pt idx="4">
                  <c:v>2.3783783783783784E-2</c:v>
                </c:pt>
                <c:pt idx="5">
                  <c:v>6.1716489874638382E-2</c:v>
                </c:pt>
                <c:pt idx="6">
                  <c:v>6.750653672450678E-2</c:v>
                </c:pt>
                <c:pt idx="7">
                  <c:v>6.92410119840213E-2</c:v>
                </c:pt>
                <c:pt idx="8">
                  <c:v>6.865604666816244E-2</c:v>
                </c:pt>
                <c:pt idx="9">
                  <c:v>8.7336244541484712E-2</c:v>
                </c:pt>
                <c:pt idx="10">
                  <c:v>6.0431654676258995E-2</c:v>
                </c:pt>
                <c:pt idx="11">
                  <c:v>6.3544234456313339E-2</c:v>
                </c:pt>
                <c:pt idx="12">
                  <c:v>6.5017848036715967E-2</c:v>
                </c:pt>
                <c:pt idx="13">
                  <c:v>5.9370160041300982E-2</c:v>
                </c:pt>
                <c:pt idx="14">
                  <c:v>6.7979669631512071E-2</c:v>
                </c:pt>
              </c:numCache>
            </c:numRef>
          </c:val>
          <c:smooth val="0"/>
          <c:extLst>
            <c:ext xmlns:c16="http://schemas.microsoft.com/office/drawing/2014/chart" uri="{C3380CC4-5D6E-409C-BE32-E72D297353CC}">
              <c16:uniqueId val="{0000000E-8748-41E5-902B-F0E1913BE33E}"/>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and year</a:t>
                </a:r>
              </a:p>
            </c:rich>
          </c:tx>
          <c:layout>
            <c:manualLayout>
              <c:xMode val="edge"/>
              <c:yMode val="edge"/>
              <c:x val="0.43321335955803464"/>
              <c:y val="0.86039442677727929"/>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5000"/>
        </c:scaling>
        <c:delete val="0"/>
        <c:axPos val="l"/>
        <c:title>
          <c:tx>
            <c:rich>
              <a:bodyPr rot="-5400000" vert="horz"/>
              <a:lstStyle/>
              <a:p>
                <a:pPr>
                  <a:defRPr/>
                </a:pPr>
                <a:r>
                  <a:rPr lang="en-US"/>
                  <a:t>No. reports</a:t>
                </a:r>
              </a:p>
            </c:rich>
          </c:tx>
          <c:layout>
            <c:manualLayout>
              <c:xMode val="edge"/>
              <c:yMode val="edge"/>
              <c:x val="3.8099081812128328E-3"/>
              <c:y val="0.2969134161199663"/>
            </c:manualLayout>
          </c:layout>
          <c:overlay val="0"/>
        </c:title>
        <c:numFmt formatCode="#,##0" sourceLinked="0"/>
        <c:majorTickMark val="out"/>
        <c:minorTickMark val="none"/>
        <c:tickLblPos val="nextTo"/>
        <c:spPr>
          <a:ln/>
        </c:spPr>
        <c:crossAx val="108729088"/>
        <c:crosses val="autoZero"/>
        <c:crossBetween val="between"/>
        <c:majorUnit val="10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611817555196922"/>
              <c:y val="0.29688767871285404"/>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5"/>
        <c:tickMarkSkip val="5"/>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'Figure 7'!$V$1</c:f>
              <c:strCache>
                <c:ptCount val="1"/>
                <c:pt idx="0">
                  <c:v>resistant</c:v>
                </c:pt>
              </c:strCache>
            </c:strRef>
          </c:tx>
          <c:spPr>
            <a:pattFill prst="dkDnDiag">
              <a:fgClr>
                <a:srgbClr val="8A1B61"/>
              </a:fgClr>
              <a:bgClr>
                <a:srgbClr val="A14981"/>
              </a:bgClr>
            </a:pattFill>
          </c:spPr>
          <c:invertIfNegative val="0"/>
          <c:cat>
            <c:multiLvlStrRef>
              <c:f>'Figure 7'!$R$2:$S$21</c:f>
              <c:multiLvlStrCache>
                <c:ptCount val="2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lvl>
                <c:lvl>
                  <c:pt idx="0">
                    <c:v>glycopeptide</c:v>
                  </c:pt>
                  <c:pt idx="5">
                    <c:v>linezolid</c:v>
                  </c:pt>
                  <c:pt idx="10">
                    <c:v>ampicillin/amoxicillin</c:v>
                  </c:pt>
                  <c:pt idx="15">
                    <c:v>daptomycin</c:v>
                  </c:pt>
                </c:lvl>
              </c:multiLvlStrCache>
            </c:multiLvlStrRef>
          </c:cat>
          <c:val>
            <c:numRef>
              <c:f>'Figure 7'!$V$2:$V$21</c:f>
              <c:numCache>
                <c:formatCode>0</c:formatCode>
                <c:ptCount val="20"/>
                <c:pt idx="0">
                  <c:v>981</c:v>
                </c:pt>
                <c:pt idx="1">
                  <c:v>999</c:v>
                </c:pt>
                <c:pt idx="2">
                  <c:v>1139</c:v>
                </c:pt>
                <c:pt idx="3">
                  <c:v>1119</c:v>
                </c:pt>
                <c:pt idx="4">
                  <c:v>1059</c:v>
                </c:pt>
                <c:pt idx="5">
                  <c:v>36</c:v>
                </c:pt>
                <c:pt idx="6">
                  <c:v>44</c:v>
                </c:pt>
                <c:pt idx="7">
                  <c:v>67</c:v>
                </c:pt>
                <c:pt idx="8">
                  <c:v>75</c:v>
                </c:pt>
                <c:pt idx="9">
                  <c:v>72</c:v>
                </c:pt>
                <c:pt idx="10" formatCode="#,##0">
                  <c:v>2827</c:v>
                </c:pt>
                <c:pt idx="11" formatCode="#,##0">
                  <c:v>2789</c:v>
                </c:pt>
                <c:pt idx="12" formatCode="#,##0">
                  <c:v>3000</c:v>
                </c:pt>
                <c:pt idx="13" formatCode="#,##0">
                  <c:v>3134</c:v>
                </c:pt>
                <c:pt idx="14" formatCode="#,##0">
                  <c:v>3130</c:v>
                </c:pt>
                <c:pt idx="15">
                  <c:v>48</c:v>
                </c:pt>
                <c:pt idx="16">
                  <c:v>47</c:v>
                </c:pt>
                <c:pt idx="17">
                  <c:v>27</c:v>
                </c:pt>
                <c:pt idx="18">
                  <c:v>14</c:v>
                </c:pt>
                <c:pt idx="19">
                  <c:v>14</c:v>
                </c:pt>
              </c:numCache>
            </c:numRef>
          </c:val>
          <c:extLst>
            <c:ext xmlns:c16="http://schemas.microsoft.com/office/drawing/2014/chart" uri="{C3380CC4-5D6E-409C-BE32-E72D297353CC}">
              <c16:uniqueId val="{00000000-BC99-4318-A413-BAF65BF6DB29}"/>
            </c:ext>
          </c:extLst>
        </c:ser>
        <c:ser>
          <c:idx val="1"/>
          <c:order val="1"/>
          <c:tx>
            <c:strRef>
              <c:f>'Figure 7'!$U$1</c:f>
              <c:strCache>
                <c:ptCount val="1"/>
                <c:pt idx="0">
                  <c:v>intermediate</c:v>
                </c:pt>
              </c:strCache>
            </c:strRef>
          </c:tx>
          <c:spPr>
            <a:solidFill>
              <a:srgbClr val="99CBD3"/>
            </a:solidFill>
          </c:spPr>
          <c:invertIfNegative val="0"/>
          <c:cat>
            <c:multiLvlStrRef>
              <c:f>'Figure 7'!$R$2:$S$21</c:f>
              <c:multiLvlStrCache>
                <c:ptCount val="2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lvl>
                <c:lvl>
                  <c:pt idx="0">
                    <c:v>glycopeptide</c:v>
                  </c:pt>
                  <c:pt idx="5">
                    <c:v>linezolid</c:v>
                  </c:pt>
                  <c:pt idx="10">
                    <c:v>ampicillin/amoxicillin</c:v>
                  </c:pt>
                  <c:pt idx="15">
                    <c:v>daptomycin</c:v>
                  </c:pt>
                </c:lvl>
              </c:multiLvlStrCache>
            </c:multiLvlStrRef>
          </c:cat>
          <c:val>
            <c:numRef>
              <c:f>'Figure 7'!$U$2:$U$21</c:f>
              <c:numCache>
                <c:formatCode>0</c:formatCode>
                <c:ptCount val="20"/>
                <c:pt idx="0">
                  <c:v>3</c:v>
                </c:pt>
                <c:pt idx="1">
                  <c:v>2</c:v>
                </c:pt>
                <c:pt idx="2">
                  <c:v>0</c:v>
                </c:pt>
                <c:pt idx="3">
                  <c:v>1</c:v>
                </c:pt>
                <c:pt idx="4">
                  <c:v>1</c:v>
                </c:pt>
                <c:pt idx="5">
                  <c:v>0</c:v>
                </c:pt>
                <c:pt idx="6">
                  <c:v>4</c:v>
                </c:pt>
                <c:pt idx="7">
                  <c:v>2</c:v>
                </c:pt>
                <c:pt idx="8">
                  <c:v>1</c:v>
                </c:pt>
                <c:pt idx="9">
                  <c:v>0</c:v>
                </c:pt>
                <c:pt idx="10" formatCode="#,##0">
                  <c:v>5</c:v>
                </c:pt>
                <c:pt idx="11" formatCode="#,##0">
                  <c:v>10</c:v>
                </c:pt>
                <c:pt idx="12" formatCode="#,##0">
                  <c:v>21</c:v>
                </c:pt>
                <c:pt idx="13" formatCode="#,##0">
                  <c:v>4</c:v>
                </c:pt>
                <c:pt idx="14" formatCode="#,##0">
                  <c:v>9</c:v>
                </c:pt>
                <c:pt idx="15">
                  <c:v>7</c:v>
                </c:pt>
                <c:pt idx="16">
                  <c:v>2</c:v>
                </c:pt>
                <c:pt idx="17">
                  <c:v>7</c:v>
                </c:pt>
                <c:pt idx="18">
                  <c:v>2</c:v>
                </c:pt>
                <c:pt idx="19">
                  <c:v>6</c:v>
                </c:pt>
              </c:numCache>
            </c:numRef>
          </c:val>
          <c:extLst>
            <c:ext xmlns:c16="http://schemas.microsoft.com/office/drawing/2014/chart" uri="{C3380CC4-5D6E-409C-BE32-E72D297353CC}">
              <c16:uniqueId val="{00000001-BC99-4318-A413-BAF65BF6DB29}"/>
            </c:ext>
          </c:extLst>
        </c:ser>
        <c:ser>
          <c:idx val="0"/>
          <c:order val="2"/>
          <c:tx>
            <c:strRef>
              <c:f>'Figure 7'!$T$1</c:f>
              <c:strCache>
                <c:ptCount val="1"/>
                <c:pt idx="0">
                  <c:v>susceptible</c:v>
                </c:pt>
              </c:strCache>
            </c:strRef>
          </c:tx>
          <c:spPr>
            <a:solidFill>
              <a:srgbClr val="007C91"/>
            </a:solidFill>
          </c:spPr>
          <c:invertIfNegative val="0"/>
          <c:cat>
            <c:multiLvlStrRef>
              <c:f>'Figure 7'!$R$2:$S$21</c:f>
              <c:multiLvlStrCache>
                <c:ptCount val="2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lvl>
                <c:lvl>
                  <c:pt idx="0">
                    <c:v>glycopeptide</c:v>
                  </c:pt>
                  <c:pt idx="5">
                    <c:v>linezolid</c:v>
                  </c:pt>
                  <c:pt idx="10">
                    <c:v>ampicillin/amoxicillin</c:v>
                  </c:pt>
                  <c:pt idx="15">
                    <c:v>daptomycin</c:v>
                  </c:pt>
                </c:lvl>
              </c:multiLvlStrCache>
            </c:multiLvlStrRef>
          </c:cat>
          <c:val>
            <c:numRef>
              <c:f>'Figure 7'!$T$2:$T$21</c:f>
              <c:numCache>
                <c:formatCode>0</c:formatCode>
                <c:ptCount val="20"/>
                <c:pt idx="0">
                  <c:v>5505</c:v>
                </c:pt>
                <c:pt idx="1">
                  <c:v>5775</c:v>
                </c:pt>
                <c:pt idx="2">
                  <c:v>5909</c:v>
                </c:pt>
                <c:pt idx="3">
                  <c:v>6194</c:v>
                </c:pt>
                <c:pt idx="4">
                  <c:v>5989</c:v>
                </c:pt>
                <c:pt idx="5">
                  <c:v>5150</c:v>
                </c:pt>
                <c:pt idx="6">
                  <c:v>5501</c:v>
                </c:pt>
                <c:pt idx="7">
                  <c:v>5934</c:v>
                </c:pt>
                <c:pt idx="8">
                  <c:v>6336</c:v>
                </c:pt>
                <c:pt idx="9">
                  <c:v>6230</c:v>
                </c:pt>
                <c:pt idx="10" formatCode="#,##0">
                  <c:v>3437</c:v>
                </c:pt>
                <c:pt idx="11" formatCode="#,##0">
                  <c:v>3591</c:v>
                </c:pt>
                <c:pt idx="12" formatCode="#,##0">
                  <c:v>3564</c:v>
                </c:pt>
                <c:pt idx="13" formatCode="#,##0">
                  <c:v>3625</c:v>
                </c:pt>
                <c:pt idx="14" formatCode="#,##0">
                  <c:v>3333</c:v>
                </c:pt>
                <c:pt idx="15">
                  <c:v>452</c:v>
                </c:pt>
                <c:pt idx="16">
                  <c:v>465</c:v>
                </c:pt>
                <c:pt idx="17">
                  <c:v>516</c:v>
                </c:pt>
                <c:pt idx="18">
                  <c:v>551</c:v>
                </c:pt>
                <c:pt idx="19">
                  <c:v>659</c:v>
                </c:pt>
              </c:numCache>
            </c:numRef>
          </c:val>
          <c:extLst>
            <c:ext xmlns:c16="http://schemas.microsoft.com/office/drawing/2014/chart" uri="{C3380CC4-5D6E-409C-BE32-E72D297353CC}">
              <c16:uniqueId val="{00000002-BC99-4318-A413-BAF65BF6DB29}"/>
            </c:ext>
          </c:extLst>
        </c:ser>
        <c:ser>
          <c:idx val="3"/>
          <c:order val="3"/>
          <c:tx>
            <c:strRef>
              <c:f>'Figure 7'!$W$1</c:f>
              <c:strCache>
                <c:ptCount val="1"/>
                <c:pt idx="0">
                  <c:v>not reported</c:v>
                </c:pt>
              </c:strCache>
            </c:strRef>
          </c:tx>
          <c:spPr>
            <a:pattFill prst="pct75">
              <a:fgClr>
                <a:srgbClr val="003B5C"/>
              </a:fgClr>
              <a:bgClr>
                <a:sysClr val="window" lastClr="FFFFFF">
                  <a:lumMod val="75000"/>
                </a:sysClr>
              </a:bgClr>
            </a:pattFill>
          </c:spPr>
          <c:invertIfNegative val="0"/>
          <c:cat>
            <c:multiLvlStrRef>
              <c:f>'Figure 7'!$R$2:$S$21</c:f>
              <c:multiLvlStrCache>
                <c:ptCount val="2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lvl>
                <c:lvl>
                  <c:pt idx="0">
                    <c:v>glycopeptide</c:v>
                  </c:pt>
                  <c:pt idx="5">
                    <c:v>linezolid</c:v>
                  </c:pt>
                  <c:pt idx="10">
                    <c:v>ampicillin/amoxicillin</c:v>
                  </c:pt>
                  <c:pt idx="15">
                    <c:v>daptomycin</c:v>
                  </c:pt>
                </c:lvl>
              </c:multiLvlStrCache>
            </c:multiLvlStrRef>
          </c:cat>
          <c:val>
            <c:numRef>
              <c:f>'Figure 7'!$W$2:$W$21</c:f>
              <c:numCache>
                <c:formatCode>0</c:formatCode>
                <c:ptCount val="20"/>
                <c:pt idx="0">
                  <c:v>258</c:v>
                </c:pt>
                <c:pt idx="1">
                  <c:v>248</c:v>
                </c:pt>
                <c:pt idx="2">
                  <c:v>223</c:v>
                </c:pt>
                <c:pt idx="3">
                  <c:v>220</c:v>
                </c:pt>
                <c:pt idx="4">
                  <c:v>215</c:v>
                </c:pt>
                <c:pt idx="5">
                  <c:v>1561</c:v>
                </c:pt>
                <c:pt idx="6">
                  <c:v>1475</c:v>
                </c:pt>
                <c:pt idx="7">
                  <c:v>1268</c:v>
                </c:pt>
                <c:pt idx="8">
                  <c:v>1122</c:v>
                </c:pt>
                <c:pt idx="9">
                  <c:v>962</c:v>
                </c:pt>
                <c:pt idx="10" formatCode="#,##0">
                  <c:v>478</c:v>
                </c:pt>
                <c:pt idx="11" formatCode="#,##0">
                  <c:v>634</c:v>
                </c:pt>
                <c:pt idx="12" formatCode="#,##0">
                  <c:v>686</c:v>
                </c:pt>
                <c:pt idx="13" formatCode="#,##0">
                  <c:v>771</c:v>
                </c:pt>
                <c:pt idx="14" formatCode="#,##0">
                  <c:v>792</c:v>
                </c:pt>
                <c:pt idx="15">
                  <c:v>6240</c:v>
                </c:pt>
                <c:pt idx="16">
                  <c:v>6510</c:v>
                </c:pt>
                <c:pt idx="17">
                  <c:v>6721</c:v>
                </c:pt>
                <c:pt idx="18">
                  <c:v>6967</c:v>
                </c:pt>
                <c:pt idx="19">
                  <c:v>6585</c:v>
                </c:pt>
              </c:numCache>
            </c:numRef>
          </c:val>
          <c:extLst>
            <c:ext xmlns:c16="http://schemas.microsoft.com/office/drawing/2014/chart" uri="{C3380CC4-5D6E-409C-BE32-E72D297353CC}">
              <c16:uniqueId val="{00000003-BC99-4318-A413-BAF65BF6DB29}"/>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4"/>
          <c:tx>
            <c:strRef>
              <c:f>'Figure 7'!$Y$1</c:f>
              <c:strCache>
                <c:ptCount val="1"/>
                <c:pt idx="0">
                  <c:v>% resistant</c:v>
                </c:pt>
              </c:strCache>
            </c:strRef>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5-BC99-4318-A413-BAF65BF6DB29}"/>
              </c:ext>
            </c:extLst>
          </c:dPt>
          <c:dPt>
            <c:idx val="10"/>
            <c:bubble3D val="0"/>
            <c:spPr>
              <a:ln>
                <a:noFill/>
              </a:ln>
            </c:spPr>
            <c:extLst>
              <c:ext xmlns:c16="http://schemas.microsoft.com/office/drawing/2014/chart" uri="{C3380CC4-5D6E-409C-BE32-E72D297353CC}">
                <c16:uniqueId val="{00000007-BC99-4318-A413-BAF65BF6DB29}"/>
              </c:ext>
            </c:extLst>
          </c:dPt>
          <c:dPt>
            <c:idx val="15"/>
            <c:bubble3D val="0"/>
            <c:spPr>
              <a:ln>
                <a:noFill/>
              </a:ln>
            </c:spPr>
            <c:extLst>
              <c:ext xmlns:c16="http://schemas.microsoft.com/office/drawing/2014/chart" uri="{C3380CC4-5D6E-409C-BE32-E72D297353CC}">
                <c16:uniqueId val="{00000009-BC99-4318-A413-BAF65BF6DB29}"/>
              </c:ext>
            </c:extLst>
          </c:dPt>
          <c:dPt>
            <c:idx val="20"/>
            <c:bubble3D val="0"/>
            <c:spPr>
              <a:ln>
                <a:noFill/>
              </a:ln>
            </c:spPr>
            <c:extLst>
              <c:ext xmlns:c16="http://schemas.microsoft.com/office/drawing/2014/chart" uri="{C3380CC4-5D6E-409C-BE32-E72D297353CC}">
                <c16:uniqueId val="{0000000B-BC99-4318-A413-BAF65BF6DB29}"/>
              </c:ext>
            </c:extLst>
          </c:dPt>
          <c:dPt>
            <c:idx val="25"/>
            <c:bubble3D val="0"/>
            <c:spPr>
              <a:ln>
                <a:noFill/>
              </a:ln>
            </c:spPr>
            <c:extLst>
              <c:ext xmlns:c16="http://schemas.microsoft.com/office/drawing/2014/chart" uri="{C3380CC4-5D6E-409C-BE32-E72D297353CC}">
                <c16:uniqueId val="{0000000D-BC99-4318-A413-BAF65BF6DB29}"/>
              </c:ext>
            </c:extLst>
          </c:dPt>
          <c:cat>
            <c:multiLvlStrRef>
              <c:f>'Figure 7'!$R$2:$S$21</c:f>
              <c:multiLvlStrCache>
                <c:ptCount val="20"/>
                <c:lvl>
                  <c:pt idx="0">
                    <c:v>2016</c:v>
                  </c:pt>
                  <c:pt idx="1">
                    <c:v>2017</c:v>
                  </c:pt>
                  <c:pt idx="2">
                    <c:v>2018</c:v>
                  </c:pt>
                  <c:pt idx="3">
                    <c:v>2019</c:v>
                  </c:pt>
                  <c:pt idx="4">
                    <c:v>2020</c:v>
                  </c:pt>
                  <c:pt idx="5">
                    <c:v>2016</c:v>
                  </c:pt>
                  <c:pt idx="6">
                    <c:v>2017</c:v>
                  </c:pt>
                  <c:pt idx="7">
                    <c:v>2018</c:v>
                  </c:pt>
                  <c:pt idx="8">
                    <c:v>2019</c:v>
                  </c:pt>
                  <c:pt idx="9">
                    <c:v>2020</c:v>
                  </c:pt>
                  <c:pt idx="10">
                    <c:v>2016</c:v>
                  </c:pt>
                  <c:pt idx="11">
                    <c:v>2017</c:v>
                  </c:pt>
                  <c:pt idx="12">
                    <c:v>2018</c:v>
                  </c:pt>
                  <c:pt idx="13">
                    <c:v>2019</c:v>
                  </c:pt>
                  <c:pt idx="14">
                    <c:v>2020</c:v>
                  </c:pt>
                  <c:pt idx="15">
                    <c:v>2016</c:v>
                  </c:pt>
                  <c:pt idx="16">
                    <c:v>2017</c:v>
                  </c:pt>
                  <c:pt idx="17">
                    <c:v>2018</c:v>
                  </c:pt>
                  <c:pt idx="18">
                    <c:v>2019</c:v>
                  </c:pt>
                  <c:pt idx="19">
                    <c:v>2020</c:v>
                  </c:pt>
                </c:lvl>
                <c:lvl>
                  <c:pt idx="0">
                    <c:v>glycopeptide</c:v>
                  </c:pt>
                  <c:pt idx="5">
                    <c:v>linezolid</c:v>
                  </c:pt>
                  <c:pt idx="10">
                    <c:v>ampicillin/amoxicillin</c:v>
                  </c:pt>
                  <c:pt idx="15">
                    <c:v>daptomycin</c:v>
                  </c:pt>
                </c:lvl>
              </c:multiLvlStrCache>
            </c:multiLvlStrRef>
          </c:cat>
          <c:val>
            <c:numRef>
              <c:f>'Figure 7'!$Y$2:$Y$21</c:f>
              <c:numCache>
                <c:formatCode>0.0%</c:formatCode>
                <c:ptCount val="20"/>
                <c:pt idx="0">
                  <c:v>0.15117891816920942</c:v>
                </c:pt>
                <c:pt idx="1">
                  <c:v>0.14743211334120426</c:v>
                </c:pt>
                <c:pt idx="2">
                  <c:v>0.1616061293984109</c:v>
                </c:pt>
                <c:pt idx="3">
                  <c:v>0.15299425758818705</c:v>
                </c:pt>
                <c:pt idx="4">
                  <c:v>0.1502340757554263</c:v>
                </c:pt>
                <c:pt idx="5">
                  <c:v>6.9417662938681063E-3</c:v>
                </c:pt>
                <c:pt idx="6">
                  <c:v>7.9293566408361865E-3</c:v>
                </c:pt>
                <c:pt idx="7">
                  <c:v>1.1161086123604865E-2</c:v>
                </c:pt>
                <c:pt idx="8">
                  <c:v>1.1696818465377417E-2</c:v>
                </c:pt>
                <c:pt idx="9">
                  <c:v>1.1424944462075532E-2</c:v>
                </c:pt>
                <c:pt idx="10">
                  <c:v>0.4509491146913383</c:v>
                </c:pt>
                <c:pt idx="11">
                  <c:v>0.43646322378716745</c:v>
                </c:pt>
                <c:pt idx="12">
                  <c:v>0.45558086560364464</c:v>
                </c:pt>
                <c:pt idx="13">
                  <c:v>0.46340381487505544</c:v>
                </c:pt>
                <c:pt idx="14">
                  <c:v>0.48362175525339923</c:v>
                </c:pt>
                <c:pt idx="15">
                  <c:v>9.4674556213017749E-2</c:v>
                </c:pt>
                <c:pt idx="16">
                  <c:v>9.1439688715953302E-2</c:v>
                </c:pt>
                <c:pt idx="17">
                  <c:v>4.9090909090909088E-2</c:v>
                </c:pt>
                <c:pt idx="18">
                  <c:v>2.4691358024691357E-2</c:v>
                </c:pt>
                <c:pt idx="19">
                  <c:v>2.0618556701030927E-2</c:v>
                </c:pt>
              </c:numCache>
            </c:numRef>
          </c:val>
          <c:smooth val="0"/>
          <c:extLst>
            <c:ext xmlns:c16="http://schemas.microsoft.com/office/drawing/2014/chart" uri="{C3380CC4-5D6E-409C-BE32-E72D297353CC}">
              <c16:uniqueId val="{0000000E-BC99-4318-A413-BAF65BF6DB29}"/>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and year</a:t>
                </a:r>
              </a:p>
            </c:rich>
          </c:tx>
          <c:layout>
            <c:manualLayout>
              <c:xMode val="edge"/>
              <c:yMode val="edge"/>
              <c:x val="0.39389985769101399"/>
              <c:y val="0.86801637628977624"/>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10000"/>
        </c:scaling>
        <c:delete val="0"/>
        <c:axPos val="l"/>
        <c:title>
          <c:tx>
            <c:rich>
              <a:bodyPr rot="-5400000" vert="horz"/>
              <a:lstStyle/>
              <a:p>
                <a:pPr>
                  <a:defRPr/>
                </a:pPr>
                <a:r>
                  <a:rPr lang="en-US"/>
                  <a:t>No. reports</a:t>
                </a:r>
              </a:p>
            </c:rich>
          </c:tx>
          <c:layout>
            <c:manualLayout>
              <c:xMode val="edge"/>
              <c:yMode val="edge"/>
              <c:x val="7.5117378297031856E-3"/>
              <c:y val="0.29730457888457007"/>
            </c:manualLayout>
          </c:layout>
          <c:overlay val="0"/>
        </c:title>
        <c:numFmt formatCode="#,##0" sourceLinked="0"/>
        <c:majorTickMark val="out"/>
        <c:minorTickMark val="none"/>
        <c:tickLblPos val="nextTo"/>
        <c:spPr>
          <a:ln/>
        </c:spPr>
        <c:crossAx val="108729088"/>
        <c:crosses val="autoZero"/>
        <c:crossBetween val="between"/>
        <c:majorUnit val="20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896082500568804"/>
              <c:y val="0.29727889106280225"/>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5"/>
        <c:tickMarkSkip val="5"/>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v>resistant</c:v>
          </c:tx>
          <c:spPr>
            <a:pattFill prst="dkDnDiag">
              <a:fgClr>
                <a:srgbClr val="8A1B61"/>
              </a:fgClr>
              <a:bgClr>
                <a:srgbClr val="A14981"/>
              </a:bgClr>
            </a:pattFill>
          </c:spPr>
          <c:invertIfNegative val="0"/>
          <c:cat>
            <c:multiLvlStrRef>
              <c:f>'Figure 8'!$R$3:$S$7</c:f>
              <c:multiLvlStrCache>
                <c:ptCount val="5"/>
                <c:lvl>
                  <c:pt idx="0">
                    <c:v>2016</c:v>
                  </c:pt>
                  <c:pt idx="1">
                    <c:v>2017</c:v>
                  </c:pt>
                  <c:pt idx="2">
                    <c:v>2018</c:v>
                  </c:pt>
                  <c:pt idx="3">
                    <c:v>2019</c:v>
                  </c:pt>
                  <c:pt idx="4">
                    <c:v>2020</c:v>
                  </c:pt>
                </c:lvl>
                <c:lvl>
                  <c:pt idx="0">
                    <c:v>methicilin</c:v>
                  </c:pt>
                </c:lvl>
              </c:multiLvlStrCache>
            </c:multiLvlStrRef>
          </c:cat>
          <c:val>
            <c:numRef>
              <c:f>'Figure 8'!$T$3:$T$7</c:f>
              <c:numCache>
                <c:formatCode>General</c:formatCode>
                <c:ptCount val="5"/>
                <c:pt idx="0">
                  <c:v>795</c:v>
                </c:pt>
                <c:pt idx="1">
                  <c:v>847</c:v>
                </c:pt>
                <c:pt idx="2">
                  <c:v>870</c:v>
                </c:pt>
                <c:pt idx="3">
                  <c:v>793</c:v>
                </c:pt>
                <c:pt idx="4">
                  <c:v>683</c:v>
                </c:pt>
              </c:numCache>
            </c:numRef>
          </c:val>
          <c:extLst>
            <c:ext xmlns:c16="http://schemas.microsoft.com/office/drawing/2014/chart" uri="{C3380CC4-5D6E-409C-BE32-E72D297353CC}">
              <c16:uniqueId val="{00000000-73A6-40EC-985E-B974E87277E3}"/>
            </c:ext>
          </c:extLst>
        </c:ser>
        <c:ser>
          <c:idx val="0"/>
          <c:order val="1"/>
          <c:tx>
            <c:v>susceptible</c:v>
          </c:tx>
          <c:spPr>
            <a:solidFill>
              <a:srgbClr val="007C91"/>
            </a:solidFill>
          </c:spPr>
          <c:invertIfNegative val="0"/>
          <c:cat>
            <c:multiLvlStrRef>
              <c:f>'Figure 8'!$R$3:$S$7</c:f>
              <c:multiLvlStrCache>
                <c:ptCount val="5"/>
                <c:lvl>
                  <c:pt idx="0">
                    <c:v>2016</c:v>
                  </c:pt>
                  <c:pt idx="1">
                    <c:v>2017</c:v>
                  </c:pt>
                  <c:pt idx="2">
                    <c:v>2018</c:v>
                  </c:pt>
                  <c:pt idx="3">
                    <c:v>2019</c:v>
                  </c:pt>
                  <c:pt idx="4">
                    <c:v>2020</c:v>
                  </c:pt>
                </c:lvl>
                <c:lvl>
                  <c:pt idx="0">
                    <c:v>methicilin</c:v>
                  </c:pt>
                </c:lvl>
              </c:multiLvlStrCache>
            </c:multiLvlStrRef>
          </c:cat>
          <c:val>
            <c:numRef>
              <c:f>'Figure 8'!$U$3:$U$7</c:f>
              <c:numCache>
                <c:formatCode>#,##0</c:formatCode>
                <c:ptCount val="5"/>
                <c:pt idx="0">
                  <c:v>11230</c:v>
                </c:pt>
                <c:pt idx="1">
                  <c:v>11913</c:v>
                </c:pt>
                <c:pt idx="2">
                  <c:v>12116</c:v>
                </c:pt>
                <c:pt idx="3">
                  <c:v>12382</c:v>
                </c:pt>
                <c:pt idx="4">
                  <c:v>11441</c:v>
                </c:pt>
              </c:numCache>
            </c:numRef>
          </c:val>
          <c:extLst>
            <c:ext xmlns:c16="http://schemas.microsoft.com/office/drawing/2014/chart" uri="{C3380CC4-5D6E-409C-BE32-E72D297353CC}">
              <c16:uniqueId val="{00000001-73A6-40EC-985E-B974E87277E3}"/>
            </c:ext>
          </c:extLst>
        </c:ser>
        <c:dLbls>
          <c:showLegendKey val="0"/>
          <c:showVal val="0"/>
          <c:showCatName val="0"/>
          <c:showSerName val="0"/>
          <c:showPercent val="0"/>
          <c:showBubbleSize val="0"/>
        </c:dLbls>
        <c:gapWidth val="150"/>
        <c:overlap val="100"/>
        <c:axId val="108729088"/>
        <c:axId val="108731008"/>
      </c:barChart>
      <c:lineChart>
        <c:grouping val="standard"/>
        <c:varyColors val="0"/>
        <c:ser>
          <c:idx val="4"/>
          <c:order val="2"/>
          <c:tx>
            <c:v>% resistant</c:v>
          </c:tx>
          <c:spPr>
            <a:ln>
              <a:solidFill>
                <a:sysClr val="windowText" lastClr="000000"/>
              </a:solidFill>
            </a:ln>
          </c:spPr>
          <c:marker>
            <c:symbol val="none"/>
          </c:marker>
          <c:dPt>
            <c:idx val="5"/>
            <c:bubble3D val="0"/>
            <c:spPr>
              <a:ln>
                <a:noFill/>
              </a:ln>
            </c:spPr>
            <c:extLst>
              <c:ext xmlns:c16="http://schemas.microsoft.com/office/drawing/2014/chart" uri="{C3380CC4-5D6E-409C-BE32-E72D297353CC}">
                <c16:uniqueId val="{00000003-73A6-40EC-985E-B974E87277E3}"/>
              </c:ext>
            </c:extLst>
          </c:dPt>
          <c:dPt>
            <c:idx val="10"/>
            <c:bubble3D val="0"/>
            <c:spPr>
              <a:ln>
                <a:noFill/>
              </a:ln>
            </c:spPr>
            <c:extLst>
              <c:ext xmlns:c16="http://schemas.microsoft.com/office/drawing/2014/chart" uri="{C3380CC4-5D6E-409C-BE32-E72D297353CC}">
                <c16:uniqueId val="{00000005-73A6-40EC-985E-B974E87277E3}"/>
              </c:ext>
            </c:extLst>
          </c:dPt>
          <c:dPt>
            <c:idx val="15"/>
            <c:bubble3D val="0"/>
            <c:spPr>
              <a:ln>
                <a:noFill/>
              </a:ln>
            </c:spPr>
            <c:extLst>
              <c:ext xmlns:c16="http://schemas.microsoft.com/office/drawing/2014/chart" uri="{C3380CC4-5D6E-409C-BE32-E72D297353CC}">
                <c16:uniqueId val="{00000007-73A6-40EC-985E-B974E87277E3}"/>
              </c:ext>
            </c:extLst>
          </c:dPt>
          <c:dPt>
            <c:idx val="20"/>
            <c:bubble3D val="0"/>
            <c:spPr>
              <a:ln>
                <a:noFill/>
              </a:ln>
            </c:spPr>
            <c:extLst>
              <c:ext xmlns:c16="http://schemas.microsoft.com/office/drawing/2014/chart" uri="{C3380CC4-5D6E-409C-BE32-E72D297353CC}">
                <c16:uniqueId val="{00000009-73A6-40EC-985E-B974E87277E3}"/>
              </c:ext>
            </c:extLst>
          </c:dPt>
          <c:dPt>
            <c:idx val="25"/>
            <c:bubble3D val="0"/>
            <c:spPr>
              <a:ln>
                <a:noFill/>
              </a:ln>
            </c:spPr>
            <c:extLst>
              <c:ext xmlns:c16="http://schemas.microsoft.com/office/drawing/2014/chart" uri="{C3380CC4-5D6E-409C-BE32-E72D297353CC}">
                <c16:uniqueId val="{0000000B-73A6-40EC-985E-B974E87277E3}"/>
              </c:ext>
            </c:extLst>
          </c:dPt>
          <c:cat>
            <c:multiLvlStrRef>
              <c:f>'Figure 8'!$R$3:$S$7</c:f>
              <c:multiLvlStrCache>
                <c:ptCount val="5"/>
                <c:lvl>
                  <c:pt idx="0">
                    <c:v>2016</c:v>
                  </c:pt>
                  <c:pt idx="1">
                    <c:v>2017</c:v>
                  </c:pt>
                  <c:pt idx="2">
                    <c:v>2018</c:v>
                  </c:pt>
                  <c:pt idx="3">
                    <c:v>2019</c:v>
                  </c:pt>
                  <c:pt idx="4">
                    <c:v>2020</c:v>
                  </c:pt>
                </c:lvl>
                <c:lvl>
                  <c:pt idx="0">
                    <c:v>methicilin</c:v>
                  </c:pt>
                </c:lvl>
              </c:multiLvlStrCache>
            </c:multiLvlStrRef>
          </c:cat>
          <c:val>
            <c:numRef>
              <c:f>'Figure 8'!$W$3:$W$7</c:f>
              <c:numCache>
                <c:formatCode>0.0%</c:formatCode>
                <c:ptCount val="5"/>
                <c:pt idx="0">
                  <c:v>6.6112266112266116E-2</c:v>
                </c:pt>
                <c:pt idx="1">
                  <c:v>6.637931034482758E-2</c:v>
                </c:pt>
                <c:pt idx="2">
                  <c:v>6.6995225627598951E-2</c:v>
                </c:pt>
                <c:pt idx="3">
                  <c:v>6.0189753320683111E-2</c:v>
                </c:pt>
                <c:pt idx="4">
                  <c:v>5.633454305509733E-2</c:v>
                </c:pt>
              </c:numCache>
            </c:numRef>
          </c:val>
          <c:smooth val="0"/>
          <c:extLst>
            <c:ext xmlns:c16="http://schemas.microsoft.com/office/drawing/2014/chart" uri="{C3380CC4-5D6E-409C-BE32-E72D297353CC}">
              <c16:uniqueId val="{0000000C-73A6-40EC-985E-B974E87277E3}"/>
            </c:ext>
          </c:extLst>
        </c:ser>
        <c:dLbls>
          <c:showLegendKey val="0"/>
          <c:showVal val="0"/>
          <c:showCatName val="0"/>
          <c:showSerName val="0"/>
          <c:showPercent val="0"/>
          <c:showBubbleSize val="0"/>
        </c:dLbls>
        <c:marker val="1"/>
        <c:smooth val="0"/>
        <c:axId val="108739200"/>
        <c:axId val="108737280"/>
      </c:lineChart>
      <c:catAx>
        <c:axId val="108729088"/>
        <c:scaling>
          <c:orientation val="minMax"/>
        </c:scaling>
        <c:delete val="0"/>
        <c:axPos val="b"/>
        <c:title>
          <c:tx>
            <c:rich>
              <a:bodyPr/>
              <a:lstStyle/>
              <a:p>
                <a:pPr>
                  <a:defRPr/>
                </a:pPr>
                <a:r>
                  <a:rPr lang="en-US"/>
                  <a:t>antibiotic and year</a:t>
                </a:r>
              </a:p>
            </c:rich>
          </c:tx>
          <c:layout>
            <c:manualLayout>
              <c:xMode val="edge"/>
              <c:yMode val="edge"/>
              <c:x val="0.42697318221182495"/>
              <c:y val="0.84512852287361462"/>
            </c:manualLayout>
          </c:layout>
          <c:overlay val="0"/>
        </c:title>
        <c:numFmt formatCode="General" sourceLinked="0"/>
        <c:majorTickMark val="out"/>
        <c:minorTickMark val="none"/>
        <c:tickLblPos val="nextTo"/>
        <c:crossAx val="108731008"/>
        <c:crosses val="autoZero"/>
        <c:auto val="1"/>
        <c:lblAlgn val="ctr"/>
        <c:lblOffset val="100"/>
        <c:tickMarkSkip val="5"/>
        <c:noMultiLvlLbl val="0"/>
      </c:catAx>
      <c:valAx>
        <c:axId val="108731008"/>
        <c:scaling>
          <c:orientation val="minMax"/>
          <c:max val="15000"/>
        </c:scaling>
        <c:delete val="0"/>
        <c:axPos val="l"/>
        <c:title>
          <c:tx>
            <c:rich>
              <a:bodyPr rot="-5400000" vert="horz"/>
              <a:lstStyle/>
              <a:p>
                <a:pPr>
                  <a:defRPr/>
                </a:pPr>
                <a:r>
                  <a:rPr lang="en-US"/>
                  <a:t>No. reports</a:t>
                </a:r>
              </a:p>
            </c:rich>
          </c:tx>
          <c:overlay val="0"/>
        </c:title>
        <c:numFmt formatCode="#,##0" sourceLinked="0"/>
        <c:majorTickMark val="out"/>
        <c:minorTickMark val="none"/>
        <c:tickLblPos val="nextTo"/>
        <c:spPr>
          <a:ln/>
        </c:spPr>
        <c:crossAx val="108729088"/>
        <c:crosses val="autoZero"/>
        <c:crossBetween val="between"/>
        <c:majorUnit val="3000"/>
      </c:valAx>
      <c:valAx>
        <c:axId val="108737280"/>
        <c:scaling>
          <c:orientation val="minMax"/>
          <c:max val="0.5"/>
        </c:scaling>
        <c:delete val="0"/>
        <c:axPos val="r"/>
        <c:title>
          <c:tx>
            <c:rich>
              <a:bodyPr rot="-5400000" vert="horz"/>
              <a:lstStyle/>
              <a:p>
                <a:pPr>
                  <a:defRPr/>
                </a:pPr>
                <a:r>
                  <a:rPr lang="en-US"/>
                  <a:t>% resistant</a:t>
                </a:r>
              </a:p>
            </c:rich>
          </c:tx>
          <c:layout>
            <c:manualLayout>
              <c:xMode val="edge"/>
              <c:yMode val="edge"/>
              <c:x val="0.97845321147339437"/>
              <c:y val="0.25969837818895813"/>
            </c:manualLayout>
          </c:layout>
          <c:overlay val="0"/>
        </c:title>
        <c:numFmt formatCode="0%" sourceLinked="0"/>
        <c:majorTickMark val="out"/>
        <c:minorTickMark val="none"/>
        <c:tickLblPos val="nextTo"/>
        <c:crossAx val="108739200"/>
        <c:crosses val="max"/>
        <c:crossBetween val="between"/>
        <c:majorUnit val="0.1"/>
      </c:valAx>
      <c:catAx>
        <c:axId val="108739200"/>
        <c:scaling>
          <c:orientation val="minMax"/>
        </c:scaling>
        <c:delete val="0"/>
        <c:axPos val="b"/>
        <c:majorGridlines/>
        <c:numFmt formatCode="General" sourceLinked="1"/>
        <c:majorTickMark val="none"/>
        <c:minorTickMark val="none"/>
        <c:tickLblPos val="none"/>
        <c:spPr>
          <a:ln>
            <a:noFill/>
          </a:ln>
        </c:spPr>
        <c:crossAx val="108737280"/>
        <c:crosses val="autoZero"/>
        <c:auto val="1"/>
        <c:lblAlgn val="ctr"/>
        <c:lblOffset val="100"/>
        <c:tickLblSkip val="5"/>
        <c:tickMarkSkip val="5"/>
        <c:noMultiLvlLbl val="1"/>
      </c:catAx>
    </c:plotArea>
    <c:legend>
      <c:legendPos val="b"/>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54746555355216"/>
          <c:y val="4.6037519646327393E-2"/>
          <c:w val="0.84345986495878245"/>
          <c:h val="0.63369534554710061"/>
        </c:manualLayout>
      </c:layout>
      <c:barChart>
        <c:barDir val="col"/>
        <c:grouping val="stacked"/>
        <c:varyColors val="0"/>
        <c:ser>
          <c:idx val="0"/>
          <c:order val="0"/>
          <c:tx>
            <c:strRef>
              <c:f>'Figure 9'!$R$2</c:f>
              <c:strCache>
                <c:ptCount val="1"/>
                <c:pt idx="0">
                  <c:v>E. coli</c:v>
                </c:pt>
              </c:strCache>
            </c:strRef>
          </c:tx>
          <c:spPr>
            <a:solidFill>
              <a:srgbClr val="8A1B61"/>
            </a:solidFill>
            <a:ln>
              <a:solidFill>
                <a:srgbClr val="8A1B61"/>
              </a:solidFill>
            </a:ln>
          </c:spPr>
          <c:invertIfNegative val="0"/>
          <c:cat>
            <c:strRef>
              <c:f>'Figure 9'!$S$1:$W$1</c:f>
              <c:strCache>
                <c:ptCount val="5"/>
                <c:pt idx="0">
                  <c:v>2016</c:v>
                </c:pt>
                <c:pt idx="1">
                  <c:v>2017</c:v>
                </c:pt>
                <c:pt idx="2">
                  <c:v>2018</c:v>
                </c:pt>
                <c:pt idx="3">
                  <c:v>2019</c:v>
                </c:pt>
                <c:pt idx="4">
                  <c:v>2020</c:v>
                </c:pt>
              </c:strCache>
            </c:strRef>
          </c:cat>
          <c:val>
            <c:numRef>
              <c:f>'Figure 9'!$S$2:$W$2</c:f>
              <c:numCache>
                <c:formatCode>General</c:formatCode>
                <c:ptCount val="5"/>
                <c:pt idx="0">
                  <c:v>10802.363319930908</c:v>
                </c:pt>
                <c:pt idx="1">
                  <c:v>11811.973590921267</c:v>
                </c:pt>
                <c:pt idx="2">
                  <c:v>12636.173565435827</c:v>
                </c:pt>
                <c:pt idx="3">
                  <c:v>13224.150262121117</c:v>
                </c:pt>
                <c:pt idx="4">
                  <c:v>11073.030710613468</c:v>
                </c:pt>
              </c:numCache>
            </c:numRef>
          </c:val>
          <c:extLst>
            <c:ext xmlns:c16="http://schemas.microsoft.com/office/drawing/2014/chart" uri="{C3380CC4-5D6E-409C-BE32-E72D297353CC}">
              <c16:uniqueId val="{00000000-FFAE-430C-821D-3F3B4452E12A}"/>
            </c:ext>
          </c:extLst>
        </c:ser>
        <c:ser>
          <c:idx val="1"/>
          <c:order val="1"/>
          <c:tx>
            <c:strRef>
              <c:f>'Figure 9'!$R$3</c:f>
              <c:strCache>
                <c:ptCount val="1"/>
                <c:pt idx="0">
                  <c:v>K. pneumoniae</c:v>
                </c:pt>
              </c:strCache>
            </c:strRef>
          </c:tx>
          <c:spPr>
            <a:pattFill prst="dkDnDiag">
              <a:fgClr>
                <a:srgbClr val="B976A0"/>
              </a:fgClr>
              <a:bgClr>
                <a:srgbClr val="8A1B61"/>
              </a:bgClr>
            </a:pattFill>
            <a:ln>
              <a:solidFill>
                <a:srgbClr val="8A1B61"/>
              </a:solidFill>
            </a:ln>
          </c:spPr>
          <c:invertIfNegative val="0"/>
          <c:cat>
            <c:strRef>
              <c:f>'Figure 9'!$S$1:$W$1</c:f>
              <c:strCache>
                <c:ptCount val="5"/>
                <c:pt idx="0">
                  <c:v>2016</c:v>
                </c:pt>
                <c:pt idx="1">
                  <c:v>2017</c:v>
                </c:pt>
                <c:pt idx="2">
                  <c:v>2018</c:v>
                </c:pt>
                <c:pt idx="3">
                  <c:v>2019</c:v>
                </c:pt>
                <c:pt idx="4">
                  <c:v>2020</c:v>
                </c:pt>
              </c:strCache>
            </c:strRef>
          </c:cat>
          <c:val>
            <c:numRef>
              <c:f>'Figure 9'!$S$3:$W$3</c:f>
              <c:numCache>
                <c:formatCode>General</c:formatCode>
                <c:ptCount val="5"/>
                <c:pt idx="0">
                  <c:v>1321.6851529475307</c:v>
                </c:pt>
                <c:pt idx="1">
                  <c:v>1578.3829819903983</c:v>
                </c:pt>
                <c:pt idx="2">
                  <c:v>1884.1313410007772</c:v>
                </c:pt>
                <c:pt idx="3">
                  <c:v>2043.850013046776</c:v>
                </c:pt>
                <c:pt idx="4">
                  <c:v>1750.9555469050306</c:v>
                </c:pt>
              </c:numCache>
            </c:numRef>
          </c:val>
          <c:extLst>
            <c:ext xmlns:c16="http://schemas.microsoft.com/office/drawing/2014/chart" uri="{C3380CC4-5D6E-409C-BE32-E72D297353CC}">
              <c16:uniqueId val="{00000001-FFAE-430C-821D-3F3B4452E12A}"/>
            </c:ext>
          </c:extLst>
        </c:ser>
        <c:ser>
          <c:idx val="2"/>
          <c:order val="2"/>
          <c:tx>
            <c:strRef>
              <c:f>'Figure 9'!$R$4</c:f>
              <c:strCache>
                <c:ptCount val="1"/>
                <c:pt idx="0">
                  <c:v>K. oxytoca</c:v>
                </c:pt>
              </c:strCache>
            </c:strRef>
          </c:tx>
          <c:spPr>
            <a:noFill/>
            <a:ln>
              <a:solidFill>
                <a:srgbClr val="8A1B61"/>
              </a:solidFill>
            </a:ln>
          </c:spPr>
          <c:invertIfNegative val="0"/>
          <c:cat>
            <c:strRef>
              <c:f>'Figure 9'!$S$1:$W$1</c:f>
              <c:strCache>
                <c:ptCount val="5"/>
                <c:pt idx="0">
                  <c:v>2016</c:v>
                </c:pt>
                <c:pt idx="1">
                  <c:v>2017</c:v>
                </c:pt>
                <c:pt idx="2">
                  <c:v>2018</c:v>
                </c:pt>
                <c:pt idx="3">
                  <c:v>2019</c:v>
                </c:pt>
                <c:pt idx="4">
                  <c:v>2020</c:v>
                </c:pt>
              </c:strCache>
            </c:strRef>
          </c:cat>
          <c:val>
            <c:numRef>
              <c:f>'Figure 9'!$S$4:$W$4</c:f>
              <c:numCache>
                <c:formatCode>General</c:formatCode>
                <c:ptCount val="5"/>
                <c:pt idx="0">
                  <c:v>129.74619384413154</c:v>
                </c:pt>
                <c:pt idx="1">
                  <c:v>137.96231596268228</c:v>
                </c:pt>
                <c:pt idx="2">
                  <c:v>168.21023258755537</c:v>
                </c:pt>
                <c:pt idx="3">
                  <c:v>145.36447617158206</c:v>
                </c:pt>
                <c:pt idx="4">
                  <c:v>154.37178645071779</c:v>
                </c:pt>
              </c:numCache>
            </c:numRef>
          </c:val>
          <c:extLst>
            <c:ext xmlns:c16="http://schemas.microsoft.com/office/drawing/2014/chart" uri="{C3380CC4-5D6E-409C-BE32-E72D297353CC}">
              <c16:uniqueId val="{00000002-FFAE-430C-821D-3F3B4452E12A}"/>
            </c:ext>
          </c:extLst>
        </c:ser>
        <c:ser>
          <c:idx val="3"/>
          <c:order val="3"/>
          <c:tx>
            <c:strRef>
              <c:f>'Figure 9'!$R$5</c:f>
              <c:strCache>
                <c:ptCount val="1"/>
                <c:pt idx="0">
                  <c:v>Acinetobacter spp.</c:v>
                </c:pt>
              </c:strCache>
            </c:strRef>
          </c:tx>
          <c:spPr>
            <a:solidFill>
              <a:srgbClr val="99CBD3"/>
            </a:solidFill>
            <a:ln>
              <a:solidFill>
                <a:srgbClr val="007C91"/>
              </a:solidFill>
            </a:ln>
          </c:spPr>
          <c:invertIfNegative val="0"/>
          <c:cat>
            <c:strRef>
              <c:f>'Figure 9'!$S$1:$W$1</c:f>
              <c:strCache>
                <c:ptCount val="5"/>
                <c:pt idx="0">
                  <c:v>2016</c:v>
                </c:pt>
                <c:pt idx="1">
                  <c:v>2017</c:v>
                </c:pt>
                <c:pt idx="2">
                  <c:v>2018</c:v>
                </c:pt>
                <c:pt idx="3">
                  <c:v>2019</c:v>
                </c:pt>
                <c:pt idx="4">
                  <c:v>2020</c:v>
                </c:pt>
              </c:strCache>
            </c:strRef>
          </c:cat>
          <c:val>
            <c:numRef>
              <c:f>'Figure 9'!$S$5:$W$5</c:f>
              <c:numCache>
                <c:formatCode>General</c:formatCode>
                <c:ptCount val="5"/>
                <c:pt idx="0">
                  <c:v>33.419676307193527</c:v>
                </c:pt>
                <c:pt idx="1">
                  <c:v>54.642370421784676</c:v>
                </c:pt>
                <c:pt idx="2">
                  <c:v>38.411003025402749</c:v>
                </c:pt>
                <c:pt idx="3">
                  <c:v>44.188141245307754</c:v>
                </c:pt>
                <c:pt idx="4">
                  <c:v>42.426165575942079</c:v>
                </c:pt>
              </c:numCache>
            </c:numRef>
          </c:val>
          <c:extLst>
            <c:ext xmlns:c16="http://schemas.microsoft.com/office/drawing/2014/chart" uri="{C3380CC4-5D6E-409C-BE32-E72D297353CC}">
              <c16:uniqueId val="{00000003-FFAE-430C-821D-3F3B4452E12A}"/>
            </c:ext>
          </c:extLst>
        </c:ser>
        <c:ser>
          <c:idx val="4"/>
          <c:order val="4"/>
          <c:tx>
            <c:strRef>
              <c:f>'Figure 9'!$R$6</c:f>
              <c:strCache>
                <c:ptCount val="1"/>
                <c:pt idx="0">
                  <c:v>Pseudomonas spp.</c:v>
                </c:pt>
              </c:strCache>
            </c:strRef>
          </c:tx>
          <c:spPr>
            <a:pattFill prst="zigZag">
              <a:fgClr>
                <a:srgbClr val="007C91"/>
              </a:fgClr>
              <a:bgClr>
                <a:srgbClr val="99CBD3"/>
              </a:bgClr>
            </a:pattFill>
            <a:ln>
              <a:solidFill>
                <a:srgbClr val="007C91"/>
              </a:solidFill>
            </a:ln>
          </c:spPr>
          <c:invertIfNegative val="0"/>
          <c:cat>
            <c:strRef>
              <c:f>'Figure 9'!$S$1:$W$1</c:f>
              <c:strCache>
                <c:ptCount val="5"/>
                <c:pt idx="0">
                  <c:v>2016</c:v>
                </c:pt>
                <c:pt idx="1">
                  <c:v>2017</c:v>
                </c:pt>
                <c:pt idx="2">
                  <c:v>2018</c:v>
                </c:pt>
                <c:pt idx="3">
                  <c:v>2019</c:v>
                </c:pt>
                <c:pt idx="4">
                  <c:v>2020</c:v>
                </c:pt>
              </c:strCache>
            </c:strRef>
          </c:cat>
          <c:val>
            <c:numRef>
              <c:f>'Figure 9'!$S$6:$W$6</c:f>
              <c:numCache>
                <c:formatCode>General</c:formatCode>
                <c:ptCount val="5"/>
                <c:pt idx="0">
                  <c:v>408.5095260407918</c:v>
                </c:pt>
                <c:pt idx="1">
                  <c:v>476.31885855920586</c:v>
                </c:pt>
                <c:pt idx="2">
                  <c:v>415.1075006905661</c:v>
                </c:pt>
                <c:pt idx="3">
                  <c:v>505.91680935490865</c:v>
                </c:pt>
                <c:pt idx="4">
                  <c:v>430.4424096808188</c:v>
                </c:pt>
              </c:numCache>
            </c:numRef>
          </c:val>
          <c:extLst>
            <c:ext xmlns:c16="http://schemas.microsoft.com/office/drawing/2014/chart" uri="{C3380CC4-5D6E-409C-BE32-E72D297353CC}">
              <c16:uniqueId val="{00000004-FFAE-430C-821D-3F3B4452E12A}"/>
            </c:ext>
          </c:extLst>
        </c:ser>
        <c:ser>
          <c:idx val="5"/>
          <c:order val="5"/>
          <c:tx>
            <c:strRef>
              <c:f>'Figure 9'!$R$7</c:f>
              <c:strCache>
                <c:ptCount val="1"/>
                <c:pt idx="0">
                  <c:v>Enterococcus spp.</c:v>
                </c:pt>
              </c:strCache>
            </c:strRef>
          </c:tx>
          <c:spPr>
            <a:solidFill>
              <a:srgbClr val="003B5C"/>
            </a:solidFill>
            <a:ln>
              <a:solidFill>
                <a:srgbClr val="003B5C"/>
              </a:solidFill>
            </a:ln>
          </c:spPr>
          <c:invertIfNegative val="0"/>
          <c:cat>
            <c:strRef>
              <c:f>'Figure 9'!$S$1:$W$1</c:f>
              <c:strCache>
                <c:ptCount val="5"/>
                <c:pt idx="0">
                  <c:v>2016</c:v>
                </c:pt>
                <c:pt idx="1">
                  <c:v>2017</c:v>
                </c:pt>
                <c:pt idx="2">
                  <c:v>2018</c:v>
                </c:pt>
                <c:pt idx="3">
                  <c:v>2019</c:v>
                </c:pt>
                <c:pt idx="4">
                  <c:v>2020</c:v>
                </c:pt>
              </c:strCache>
            </c:strRef>
          </c:cat>
          <c:val>
            <c:numRef>
              <c:f>'Figure 9'!$S$7:$W$7</c:f>
              <c:numCache>
                <c:formatCode>General</c:formatCode>
                <c:ptCount val="5"/>
                <c:pt idx="0">
                  <c:v>1243.6925280535556</c:v>
                </c:pt>
                <c:pt idx="1">
                  <c:v>1214.5776868449118</c:v>
                </c:pt>
                <c:pt idx="2">
                  <c:v>1375.4944097616344</c:v>
                </c:pt>
                <c:pt idx="3">
                  <c:v>1337.9484526035653</c:v>
                </c:pt>
                <c:pt idx="4">
                  <c:v>1353.8080042365757</c:v>
                </c:pt>
              </c:numCache>
            </c:numRef>
          </c:val>
          <c:extLst>
            <c:ext xmlns:c16="http://schemas.microsoft.com/office/drawing/2014/chart" uri="{C3380CC4-5D6E-409C-BE32-E72D297353CC}">
              <c16:uniqueId val="{00000005-FFAE-430C-821D-3F3B4452E12A}"/>
            </c:ext>
          </c:extLst>
        </c:ser>
        <c:ser>
          <c:idx val="6"/>
          <c:order val="6"/>
          <c:tx>
            <c:strRef>
              <c:f>'Figure 9'!$R$8</c:f>
              <c:strCache>
                <c:ptCount val="1"/>
                <c:pt idx="0">
                  <c:v>S. aureus</c:v>
                </c:pt>
              </c:strCache>
            </c:strRef>
          </c:tx>
          <c:spPr>
            <a:pattFill prst="wdDnDiag">
              <a:fgClr>
                <a:srgbClr val="003B5C"/>
              </a:fgClr>
              <a:bgClr>
                <a:sysClr val="window" lastClr="FFFFFF"/>
              </a:bgClr>
            </a:pattFill>
            <a:ln>
              <a:solidFill>
                <a:srgbClr val="003B5C"/>
              </a:solidFill>
            </a:ln>
          </c:spPr>
          <c:invertIfNegative val="0"/>
          <c:cat>
            <c:strRef>
              <c:f>'Figure 9'!$S$1:$W$1</c:f>
              <c:strCache>
                <c:ptCount val="5"/>
                <c:pt idx="0">
                  <c:v>2016</c:v>
                </c:pt>
                <c:pt idx="1">
                  <c:v>2017</c:v>
                </c:pt>
                <c:pt idx="2">
                  <c:v>2018</c:v>
                </c:pt>
                <c:pt idx="3">
                  <c:v>2019</c:v>
                </c:pt>
                <c:pt idx="4">
                  <c:v>2020</c:v>
                </c:pt>
              </c:strCache>
            </c:strRef>
          </c:cat>
          <c:val>
            <c:numRef>
              <c:f>'Figure 9'!$S$8:$W$8</c:f>
              <c:numCache>
                <c:formatCode>General</c:formatCode>
                <c:ptCount val="5"/>
                <c:pt idx="0">
                  <c:v>795</c:v>
                </c:pt>
                <c:pt idx="1">
                  <c:v>847</c:v>
                </c:pt>
                <c:pt idx="2">
                  <c:v>870</c:v>
                </c:pt>
                <c:pt idx="3">
                  <c:v>793</c:v>
                </c:pt>
                <c:pt idx="4">
                  <c:v>683</c:v>
                </c:pt>
              </c:numCache>
            </c:numRef>
          </c:val>
          <c:extLst>
            <c:ext xmlns:c16="http://schemas.microsoft.com/office/drawing/2014/chart" uri="{C3380CC4-5D6E-409C-BE32-E72D297353CC}">
              <c16:uniqueId val="{00000006-FFAE-430C-821D-3F3B4452E12A}"/>
            </c:ext>
          </c:extLst>
        </c:ser>
        <c:ser>
          <c:idx val="7"/>
          <c:order val="7"/>
          <c:tx>
            <c:strRef>
              <c:f>'Figure 9'!$R$9</c:f>
              <c:strCache>
                <c:ptCount val="1"/>
                <c:pt idx="0">
                  <c:v>S. pneumoniae</c:v>
                </c:pt>
              </c:strCache>
            </c:strRef>
          </c:tx>
          <c:spPr>
            <a:pattFill prst="pct50">
              <a:fgClr>
                <a:srgbClr val="003B5C"/>
              </a:fgClr>
              <a:bgClr>
                <a:sysClr val="window" lastClr="FFFFFF"/>
              </a:bgClr>
            </a:pattFill>
            <a:ln>
              <a:solidFill>
                <a:srgbClr val="003B5C"/>
              </a:solidFill>
            </a:ln>
          </c:spPr>
          <c:invertIfNegative val="0"/>
          <c:cat>
            <c:strRef>
              <c:f>'Figure 9'!$S$1:$W$1</c:f>
              <c:strCache>
                <c:ptCount val="5"/>
                <c:pt idx="0">
                  <c:v>2016</c:v>
                </c:pt>
                <c:pt idx="1">
                  <c:v>2017</c:v>
                </c:pt>
                <c:pt idx="2">
                  <c:v>2018</c:v>
                </c:pt>
                <c:pt idx="3">
                  <c:v>2019</c:v>
                </c:pt>
                <c:pt idx="4">
                  <c:v>2020</c:v>
                </c:pt>
              </c:strCache>
            </c:strRef>
          </c:cat>
          <c:val>
            <c:numRef>
              <c:f>'Figure 9'!$S$9:$W$9</c:f>
              <c:numCache>
                <c:formatCode>General</c:formatCode>
                <c:ptCount val="5"/>
                <c:pt idx="0">
                  <c:v>94.51724447928359</c:v>
                </c:pt>
                <c:pt idx="1">
                  <c:v>71.701784119004515</c:v>
                </c:pt>
                <c:pt idx="2">
                  <c:v>100.59481635270609</c:v>
                </c:pt>
                <c:pt idx="3">
                  <c:v>93.907329121074554</c:v>
                </c:pt>
                <c:pt idx="4">
                  <c:v>60.671280287741688</c:v>
                </c:pt>
              </c:numCache>
            </c:numRef>
          </c:val>
          <c:extLst>
            <c:ext xmlns:c16="http://schemas.microsoft.com/office/drawing/2014/chart" uri="{C3380CC4-5D6E-409C-BE32-E72D297353CC}">
              <c16:uniqueId val="{00000007-FFAE-430C-821D-3F3B4452E12A}"/>
            </c:ext>
          </c:extLst>
        </c:ser>
        <c:dLbls>
          <c:showLegendKey val="0"/>
          <c:showVal val="0"/>
          <c:showCatName val="0"/>
          <c:showSerName val="0"/>
          <c:showPercent val="0"/>
          <c:showBubbleSize val="0"/>
        </c:dLbls>
        <c:gapWidth val="39"/>
        <c:overlap val="100"/>
        <c:axId val="81705216"/>
        <c:axId val="81715584"/>
      </c:barChart>
      <c:catAx>
        <c:axId val="81705216"/>
        <c:scaling>
          <c:orientation val="minMax"/>
        </c:scaling>
        <c:delete val="0"/>
        <c:axPos val="b"/>
        <c:title>
          <c:tx>
            <c:rich>
              <a:bodyPr/>
              <a:lstStyle/>
              <a:p>
                <a:pPr>
                  <a:defRPr/>
                </a:pPr>
                <a:r>
                  <a:rPr lang="en-US"/>
                  <a:t>Calendar Year</a:t>
                </a:r>
              </a:p>
            </c:rich>
          </c:tx>
          <c:layout>
            <c:manualLayout>
              <c:xMode val="edge"/>
              <c:yMode val="edge"/>
              <c:x val="0.47951618140755664"/>
              <c:y val="0.75929924915817881"/>
            </c:manualLayout>
          </c:layout>
          <c:overlay val="0"/>
        </c:title>
        <c:numFmt formatCode="General" sourceLinked="1"/>
        <c:majorTickMark val="out"/>
        <c:minorTickMark val="none"/>
        <c:tickLblPos val="nextTo"/>
        <c:crossAx val="81715584"/>
        <c:crosses val="autoZero"/>
        <c:auto val="1"/>
        <c:lblAlgn val="ctr"/>
        <c:lblOffset val="100"/>
        <c:noMultiLvlLbl val="0"/>
      </c:catAx>
      <c:valAx>
        <c:axId val="81715584"/>
        <c:scaling>
          <c:orientation val="minMax"/>
        </c:scaling>
        <c:delete val="0"/>
        <c:axPos val="l"/>
        <c:title>
          <c:tx>
            <c:rich>
              <a:bodyPr rot="-5400000" vert="horz"/>
              <a:lstStyle/>
              <a:p>
                <a:pPr>
                  <a:defRPr/>
                </a:pPr>
                <a:r>
                  <a:rPr lang="en-US"/>
                  <a:t>No. resistant infections (estimate)</a:t>
                </a:r>
              </a:p>
            </c:rich>
          </c:tx>
          <c:layout>
            <c:manualLayout>
              <c:xMode val="edge"/>
              <c:yMode val="edge"/>
              <c:x val="2.0140983714190875E-3"/>
              <c:y val="2.2438699587330344E-2"/>
            </c:manualLayout>
          </c:layout>
          <c:overlay val="0"/>
        </c:title>
        <c:numFmt formatCode="#,##0" sourceLinked="0"/>
        <c:majorTickMark val="out"/>
        <c:minorTickMark val="none"/>
        <c:tickLblPos val="nextTo"/>
        <c:crossAx val="81705216"/>
        <c:crosses val="autoZero"/>
        <c:crossBetween val="between"/>
        <c:majorUnit val="4000"/>
      </c:valAx>
    </c:plotArea>
    <c:legend>
      <c:legendPos val="r"/>
      <c:layout>
        <c:manualLayout>
          <c:xMode val="edge"/>
          <c:yMode val="edge"/>
          <c:x val="1.4702378523928031E-2"/>
          <c:y val="0.83136606837194948"/>
          <c:w val="0.96421163050936287"/>
          <c:h val="0.16863382658902876"/>
        </c:manualLayout>
      </c:layout>
      <c:overlay val="0"/>
      <c:txPr>
        <a:bodyPr/>
        <a:lstStyle/>
        <a:p>
          <a:pPr>
            <a:defRPr i="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u="none" kern="1200" dirty="0">
                <a:solidFill>
                  <a:schemeClr val="tx1"/>
                </a:solidFill>
                <a:effectLst/>
                <a:latin typeface="+mn-lt"/>
                <a:ea typeface="ヒラギノ角ゴ Pro W3" pitchFamily="84" charset="-128"/>
                <a:cs typeface="ヒラギノ角ゴ Pro W3" pitchFamily="84" charset="-128"/>
              </a:rPr>
              <a:t>Accessibility text</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Title</a:t>
            </a:r>
            <a:r>
              <a:rPr lang="en-GB" sz="1200" kern="1200" dirty="0">
                <a:solidFill>
                  <a:schemeClr val="tx1"/>
                </a:solidFill>
                <a:effectLst/>
                <a:latin typeface="+mn-lt"/>
                <a:ea typeface="ヒラギノ角ゴ Pro W3" pitchFamily="84" charset="-128"/>
                <a:cs typeface="ヒラギノ角ゴ Pro W3" pitchFamily="84" charset="-128"/>
              </a:rPr>
              <a:t>: Graph showing the trend in the rate of bloodstream infection per 100,000 population for key pathogens, England 2016 to 2020</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Description</a:t>
            </a:r>
            <a:r>
              <a:rPr lang="en-GB" sz="1200" kern="1200" dirty="0">
                <a:solidFill>
                  <a:schemeClr val="tx1"/>
                </a:solidFill>
                <a:effectLst/>
                <a:latin typeface="+mn-lt"/>
                <a:ea typeface="ヒラギノ角ゴ Pro W3" pitchFamily="84" charset="-128"/>
                <a:cs typeface="ヒラギノ角ゴ Pro W3" pitchFamily="84" charset="-128"/>
              </a:rPr>
              <a:t>: Graph showing the bacteraemia rate of </a:t>
            </a:r>
            <a:r>
              <a:rPr lang="en-GB" sz="1200" i="1" kern="1200" dirty="0">
                <a:solidFill>
                  <a:schemeClr val="tx1"/>
                </a:solidFill>
                <a:effectLst/>
                <a:latin typeface="+mn-lt"/>
                <a:ea typeface="ヒラギノ角ゴ Pro W3" pitchFamily="84" charset="-128"/>
                <a:cs typeface="ヒラギノ角ゴ Pro W3" pitchFamily="84" charset="-128"/>
              </a:rPr>
              <a:t>Escherichia coli</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E. coli</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Klebsiella pneumoniae</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K. pneumoniae</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Klebsiella </a:t>
            </a:r>
            <a:r>
              <a:rPr lang="en-GB" sz="1200" i="1" kern="1200" dirty="0" err="1">
                <a:solidFill>
                  <a:schemeClr val="tx1"/>
                </a:solidFill>
                <a:effectLst/>
                <a:latin typeface="+mn-lt"/>
                <a:ea typeface="ヒラギノ角ゴ Pro W3" pitchFamily="84" charset="-128"/>
                <a:cs typeface="ヒラギノ角ゴ Pro W3" pitchFamily="84" charset="-128"/>
              </a:rPr>
              <a:t>oxytoca</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K. </a:t>
            </a:r>
            <a:r>
              <a:rPr lang="en-GB" sz="1200" i="1" kern="1200" dirty="0" err="1">
                <a:solidFill>
                  <a:schemeClr val="tx1"/>
                </a:solidFill>
                <a:effectLst/>
                <a:latin typeface="+mn-lt"/>
                <a:ea typeface="ヒラギノ角ゴ Pro W3" pitchFamily="84" charset="-128"/>
                <a:cs typeface="ヒラギノ角ゴ Pro W3" pitchFamily="84" charset="-128"/>
              </a:rPr>
              <a:t>oxytoca</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Pseudomonas</a:t>
            </a:r>
            <a:r>
              <a:rPr lang="en-GB" sz="1200" kern="1200" dirty="0">
                <a:solidFill>
                  <a:schemeClr val="tx1"/>
                </a:solidFill>
                <a:effectLst/>
                <a:latin typeface="+mn-lt"/>
                <a:ea typeface="ヒラギノ角ゴ Pro W3" pitchFamily="84" charset="-128"/>
                <a:cs typeface="ヒラギノ角ゴ Pro W3" pitchFamily="84" charset="-128"/>
              </a:rPr>
              <a:t> species, </a:t>
            </a:r>
            <a:r>
              <a:rPr lang="en-GB" sz="1200" i="1" kern="1200" dirty="0">
                <a:solidFill>
                  <a:schemeClr val="tx1"/>
                </a:solidFill>
                <a:effectLst/>
                <a:latin typeface="+mn-lt"/>
                <a:ea typeface="ヒラギノ角ゴ Pro W3" pitchFamily="84" charset="-128"/>
                <a:cs typeface="ヒラギノ角ゴ Pro W3" pitchFamily="84" charset="-128"/>
              </a:rPr>
              <a:t>Acinetobacter</a:t>
            </a:r>
            <a:r>
              <a:rPr lang="en-GB" sz="1200" kern="1200" dirty="0">
                <a:solidFill>
                  <a:schemeClr val="tx1"/>
                </a:solidFill>
                <a:effectLst/>
                <a:latin typeface="+mn-lt"/>
                <a:ea typeface="ヒラギノ角ゴ Pro W3" pitchFamily="84" charset="-128"/>
                <a:cs typeface="ヒラギノ角ゴ Pro W3" pitchFamily="84" charset="-128"/>
              </a:rPr>
              <a:t> species, </a:t>
            </a:r>
            <a:r>
              <a:rPr lang="en-GB" sz="1200" i="1" kern="1200" dirty="0">
                <a:solidFill>
                  <a:schemeClr val="tx1"/>
                </a:solidFill>
                <a:effectLst/>
                <a:latin typeface="+mn-lt"/>
                <a:ea typeface="ヒラギノ角ゴ Pro W3" pitchFamily="84" charset="-128"/>
                <a:cs typeface="ヒラギノ角ゴ Pro W3" pitchFamily="84" charset="-128"/>
              </a:rPr>
              <a:t>Enterococcus</a:t>
            </a:r>
            <a:r>
              <a:rPr lang="en-GB" sz="1200" kern="1200" dirty="0">
                <a:solidFill>
                  <a:schemeClr val="tx1"/>
                </a:solidFill>
                <a:effectLst/>
                <a:latin typeface="+mn-lt"/>
                <a:ea typeface="ヒラギノ角ゴ Pro W3" pitchFamily="84" charset="-128"/>
                <a:cs typeface="ヒラギノ角ゴ Pro W3" pitchFamily="84" charset="-128"/>
              </a:rPr>
              <a:t> species, </a:t>
            </a:r>
            <a:r>
              <a:rPr lang="en-GB" sz="1200" i="1" kern="1200" dirty="0">
                <a:solidFill>
                  <a:schemeClr val="tx1"/>
                </a:solidFill>
                <a:effectLst/>
                <a:latin typeface="+mn-lt"/>
                <a:ea typeface="ヒラギノ角ゴ Pro W3" pitchFamily="84" charset="-128"/>
                <a:cs typeface="ヒラギノ角ゴ Pro W3" pitchFamily="84" charset="-128"/>
              </a:rPr>
              <a:t>Staphylococcus aureus</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S. aureus</a:t>
            </a:r>
            <a:r>
              <a:rPr lang="en-GB" sz="1200" kern="1200" dirty="0">
                <a:solidFill>
                  <a:schemeClr val="tx1"/>
                </a:solidFill>
                <a:effectLst/>
                <a:latin typeface="+mn-lt"/>
                <a:ea typeface="ヒラギノ角ゴ Pro W3" pitchFamily="84" charset="-128"/>
                <a:cs typeface="ヒラギノ角ゴ Pro W3" pitchFamily="84" charset="-128"/>
              </a:rPr>
              <a:t>) and </a:t>
            </a:r>
            <a:r>
              <a:rPr lang="en-GB" sz="1200" i="1" kern="1200" dirty="0">
                <a:solidFill>
                  <a:schemeClr val="tx1"/>
                </a:solidFill>
                <a:effectLst/>
                <a:latin typeface="+mn-lt"/>
                <a:ea typeface="ヒラギノ角ゴ Pro W3" pitchFamily="84" charset="-128"/>
                <a:cs typeface="ヒラギノ角ゴ Pro W3" pitchFamily="84" charset="-128"/>
              </a:rPr>
              <a:t>Streptococcus pneumoniae</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S. pneumoniae</a:t>
            </a:r>
            <a:r>
              <a:rPr lang="en-GB" sz="1200" kern="1200" dirty="0">
                <a:solidFill>
                  <a:schemeClr val="tx1"/>
                </a:solidFill>
                <a:effectLst/>
                <a:latin typeface="+mn-lt"/>
                <a:ea typeface="ヒラギノ角ゴ Pro W3" pitchFamily="84" charset="-128"/>
                <a:cs typeface="ヒラギノ角ゴ Pro W3" pitchFamily="84" charset="-128"/>
              </a:rPr>
              <a:t>) per 100,000 population reported by year in England between 2016 and 2020.</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There has been an increasing trend in bacteraemia rate in the majority of these pathogens between the years 2016 and 2019. The highest rates are for </a:t>
            </a:r>
            <a:r>
              <a:rPr lang="en-GB" sz="1200" i="1" kern="1200" dirty="0">
                <a:solidFill>
                  <a:schemeClr val="tx1"/>
                </a:solidFill>
                <a:effectLst/>
                <a:latin typeface="+mn-lt"/>
                <a:ea typeface="ヒラギノ角ゴ Pro W3" pitchFamily="84" charset="-128"/>
                <a:cs typeface="ヒラギノ角ゴ Pro W3" pitchFamily="84" charset="-128"/>
              </a:rPr>
              <a:t>E. coli</a:t>
            </a:r>
            <a:r>
              <a:rPr lang="en-GB" sz="1200" kern="1200" dirty="0">
                <a:solidFill>
                  <a:schemeClr val="tx1"/>
                </a:solidFill>
                <a:effectLst/>
                <a:latin typeface="+mn-lt"/>
                <a:ea typeface="ヒラギノ角ゴ Pro W3" pitchFamily="84" charset="-128"/>
                <a:cs typeface="ヒラギノ角ゴ Pro W3" pitchFamily="84" charset="-128"/>
              </a:rPr>
              <a:t> bacteraemia, which increased from 73.0 per 100,000 population in 2016 to 77.7 per 100,000 in 2019. There was a subsequent decline in 2020 to 66.9 per 100,000.Of particular note, the incidence decreased in 2020 at 66.9 per 100,000 population likely due to reduction in community-onset cases. </a:t>
            </a:r>
          </a:p>
          <a:p>
            <a:endParaRPr lang="en-GB" sz="1200" i="1" kern="1200" dirty="0">
              <a:solidFill>
                <a:schemeClr val="tx1"/>
              </a:solidFill>
              <a:effectLst/>
              <a:latin typeface="+mn-lt"/>
              <a:ea typeface="ヒラギノ角ゴ Pro W3" pitchFamily="84" charset="-128"/>
              <a:cs typeface="ヒラギノ角ゴ Pro W3" pitchFamily="84" charset="-128"/>
            </a:endParaRPr>
          </a:p>
          <a:p>
            <a:r>
              <a:rPr lang="en-GB" sz="1200" i="1" kern="1200" dirty="0">
                <a:solidFill>
                  <a:schemeClr val="tx1"/>
                </a:solidFill>
                <a:effectLst/>
                <a:latin typeface="+mn-lt"/>
                <a:ea typeface="ヒラギノ角ゴ Pro W3" pitchFamily="84" charset="-128"/>
                <a:cs typeface="ヒラギノ角ゴ Pro W3" pitchFamily="84" charset="-128"/>
              </a:rPr>
              <a:t>S. aureus </a:t>
            </a:r>
            <a:r>
              <a:rPr lang="en-GB" sz="1200" kern="1200" dirty="0">
                <a:solidFill>
                  <a:schemeClr val="tx1"/>
                </a:solidFill>
                <a:effectLst/>
                <a:latin typeface="+mn-lt"/>
                <a:ea typeface="ヒラギノ角ゴ Pro W3" pitchFamily="84" charset="-128"/>
                <a:cs typeface="ヒラギノ角ゴ Pro W3" pitchFamily="84" charset="-128"/>
              </a:rPr>
              <a:t>was the second most common cause of BSI in 2016-2020 with an incidence in 2016 of 21.8 per 100,000 population, increasing up to 23.4 per 100,000 population in </a:t>
            </a:r>
            <a:r>
              <a:rPr lang="en-GB" sz="1200" kern="1200">
                <a:solidFill>
                  <a:schemeClr val="tx1"/>
                </a:solidFill>
                <a:effectLst/>
                <a:latin typeface="+mn-lt"/>
                <a:ea typeface="ヒラギノ角ゴ Pro W3" pitchFamily="84" charset="-128"/>
                <a:cs typeface="ヒラギノ角ゴ Pro W3" pitchFamily="84" charset="-128"/>
              </a:rPr>
              <a:t>2019 before </a:t>
            </a:r>
            <a:r>
              <a:rPr lang="en-GB" sz="1200" kern="1200" dirty="0">
                <a:solidFill>
                  <a:schemeClr val="tx1"/>
                </a:solidFill>
                <a:effectLst/>
                <a:latin typeface="+mn-lt"/>
                <a:ea typeface="ヒラギノ角ゴ Pro W3" pitchFamily="84" charset="-128"/>
                <a:cs typeface="ヒラギノ角ゴ Pro W3" pitchFamily="84" charset="-128"/>
              </a:rPr>
              <a:t>declining to 21.4 per 100,000 population in 2020.</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i="1" kern="1200" dirty="0">
                <a:solidFill>
                  <a:schemeClr val="tx1"/>
                </a:solidFill>
                <a:effectLst/>
                <a:latin typeface="+mn-lt"/>
                <a:ea typeface="ヒラギノ角ゴ Pro W3" pitchFamily="84" charset="-128"/>
                <a:cs typeface="ヒラギノ角ゴ Pro W3" pitchFamily="84" charset="-128"/>
              </a:rPr>
              <a:t>K. pneumoniae</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Pseudomonas </a:t>
            </a:r>
            <a:r>
              <a:rPr lang="en-GB" sz="1200" i="0" kern="1200" dirty="0">
                <a:solidFill>
                  <a:schemeClr val="tx1"/>
                </a:solidFill>
                <a:effectLst/>
                <a:latin typeface="+mn-lt"/>
                <a:ea typeface="ヒラギノ角ゴ Pro W3" pitchFamily="84" charset="-128"/>
                <a:cs typeface="ヒラギノ角ゴ Pro W3" pitchFamily="84" charset="-128"/>
              </a:rPr>
              <a:t>spp.</a:t>
            </a:r>
            <a:r>
              <a:rPr lang="en-GB" sz="1200" kern="1200" dirty="0">
                <a:solidFill>
                  <a:schemeClr val="tx1"/>
                </a:solidFill>
                <a:effectLst/>
                <a:latin typeface="+mn-lt"/>
                <a:ea typeface="ヒラギノ角ゴ Pro W3" pitchFamily="84" charset="-128"/>
                <a:cs typeface="ヒラギノ角ゴ Pro W3" pitchFamily="84" charset="-128"/>
              </a:rPr>
              <a:t> and </a:t>
            </a:r>
            <a:r>
              <a:rPr lang="en-GB" sz="1200" i="1" kern="1200" dirty="0">
                <a:solidFill>
                  <a:schemeClr val="tx1"/>
                </a:solidFill>
                <a:effectLst/>
                <a:latin typeface="+mn-lt"/>
                <a:ea typeface="ヒラギノ角ゴ Pro W3" pitchFamily="84" charset="-128"/>
                <a:cs typeface="ヒラギノ角ゴ Pro W3" pitchFamily="84" charset="-128"/>
              </a:rPr>
              <a:t>S. pneumoniae </a:t>
            </a:r>
            <a:r>
              <a:rPr lang="en-GB" sz="1200" kern="1200" dirty="0">
                <a:solidFill>
                  <a:schemeClr val="tx1"/>
                </a:solidFill>
                <a:effectLst/>
                <a:latin typeface="+mn-lt"/>
                <a:ea typeface="ヒラギノ角ゴ Pro W3" pitchFamily="84" charset="-128"/>
                <a:cs typeface="ヒラギノ角ゴ Pro W3" pitchFamily="84" charset="-128"/>
              </a:rPr>
              <a:t>all followed similar trend with year on year increases in BSI between 2016 and 2019 followed by a reduction in 2020 to an incidence lower than that of 2016. However for </a:t>
            </a:r>
            <a:r>
              <a:rPr lang="en-GB" sz="1200" i="1" kern="1200" dirty="0">
                <a:solidFill>
                  <a:schemeClr val="tx1"/>
                </a:solidFill>
                <a:effectLst/>
                <a:latin typeface="+mn-lt"/>
                <a:ea typeface="ヒラギノ角ゴ Pro W3" pitchFamily="84" charset="-128"/>
                <a:cs typeface="ヒラギノ角ゴ Pro W3" pitchFamily="84" charset="-128"/>
              </a:rPr>
              <a:t>Enterococcus spp</a:t>
            </a:r>
            <a:r>
              <a:rPr lang="en-GB" sz="1200" kern="1200" dirty="0">
                <a:solidFill>
                  <a:schemeClr val="tx1"/>
                </a:solidFill>
                <a:effectLst/>
                <a:latin typeface="+mn-lt"/>
                <a:ea typeface="ヒラギノ角ゴ Pro W3" pitchFamily="84" charset="-128"/>
                <a:cs typeface="ヒラギノ角ゴ Pro W3" pitchFamily="84" charset="-128"/>
              </a:rPr>
              <a:t>.  the reduction observed in 2020 didn’t fall below what was seen in 2016.</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i="1" kern="1200" dirty="0">
                <a:solidFill>
                  <a:schemeClr val="tx1"/>
                </a:solidFill>
                <a:effectLst/>
                <a:latin typeface="+mn-lt"/>
                <a:ea typeface="ヒラギノ角ゴ Pro W3" pitchFamily="84" charset="-128"/>
                <a:cs typeface="ヒラギノ角ゴ Pro W3" pitchFamily="84" charset="-128"/>
              </a:rPr>
              <a:t>K. oxytoca </a:t>
            </a:r>
            <a:r>
              <a:rPr lang="en-GB" sz="1200" kern="1200" dirty="0">
                <a:solidFill>
                  <a:schemeClr val="tx1"/>
                </a:solidFill>
                <a:effectLst/>
                <a:latin typeface="+mn-lt"/>
                <a:ea typeface="ヒラギノ角ゴ Pro W3" pitchFamily="84" charset="-128"/>
                <a:cs typeface="ヒラギノ角ゴ Pro W3" pitchFamily="84" charset="-128"/>
              </a:rPr>
              <a:t>and </a:t>
            </a:r>
            <a:r>
              <a:rPr lang="en-GB" sz="1200" i="1" kern="1200" dirty="0">
                <a:solidFill>
                  <a:schemeClr val="tx1"/>
                </a:solidFill>
                <a:effectLst/>
                <a:latin typeface="+mn-lt"/>
                <a:ea typeface="ヒラギノ角ゴ Pro W3" pitchFamily="84" charset="-128"/>
                <a:cs typeface="ヒラギノ角ゴ Pro W3" pitchFamily="84" charset="-128"/>
              </a:rPr>
              <a:t>Acinetobacter</a:t>
            </a:r>
            <a:r>
              <a:rPr lang="en-GB" sz="1200" kern="1200" dirty="0">
                <a:solidFill>
                  <a:schemeClr val="tx1"/>
                </a:solidFill>
                <a:effectLst/>
                <a:latin typeface="+mn-lt"/>
                <a:ea typeface="ヒラギノ角ゴ Pro W3" pitchFamily="84" charset="-128"/>
                <a:cs typeface="ヒラギノ角ゴ Pro W3" pitchFamily="84" charset="-128"/>
              </a:rPr>
              <a:t> spp. were the least frequently reported key pathogen across all years neither of which exceeded 3 per 100,000 population annually between 2016 and 2020. Declines in reporting for these pathogens were also observed in 2020 with rates of 2.8 and 1.5 per 100,000 respectively.</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252183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Accessibility text</a:t>
            </a:r>
            <a:endParaRPr kumimoji="0" lang="en-GB" sz="1200" b="1"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Title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Resistance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 pneumoniae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lower respiratory tract isolates (LRTI)* to co-amoxiclav; England 2018 to 2020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Description</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the number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 pneumoniae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LRTI reported by year in England between 2018 and 2020 and the number of reports with susceptibility testing and results to ampicillin/amoxicillin and macrolides. The chart also shows the proportion resistant to the antibiotic agents over the time period.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The number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rPr>
              <a:t>S. pneumoniae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LRTI reported increased from 1,204 in 2018 to 1,230 in 2019, with a subsequent significant decrease in 2020 to 542 reports.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Resistance to macrolides has increased year on year from 14.9% in 2018 to 19.9% in 2020. Resistance to ampicillin/ amoxicillin remained low over the period with an increase from 1.4% to 4.1% from 2018 to 2019 but this subsequently reduced to 0.5% in 2020.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endParaRPr>
          </a:p>
          <a:p>
            <a:pPr lvl="0"/>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LRTI specimens types include the following: </a:t>
            </a:r>
            <a:r>
              <a:rPr lang="en-GB" sz="1200" kern="1200" dirty="0">
                <a:solidFill>
                  <a:schemeClr val="tx1"/>
                </a:solidFill>
                <a:effectLst/>
                <a:latin typeface="+mn-lt"/>
                <a:ea typeface="+mn-ea"/>
                <a:cs typeface="+mn-cs"/>
              </a:rPr>
              <a:t>transbronchial / lung biopsy samples, bronchoalveolar lavage,  lower respiratory tract, and chest drain fluids.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252533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Accessibility text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Title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Resistance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H. influenzae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lower respiratory tract isolates (LRTI)* to co-amoxiclav; England 2018 to 2020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Description</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the number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H. influenzae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LRTI reported by year in England between 2018 and 2020 and the number of reports with susceptibility testing and results to co-amoxiclav. The chart also shows the proportion resistant to the co-amoxiclav over the time period.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There has been was a large decrease in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H. influenzae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LRTI reported from 2019 to 2020 reducing from 3,416 to 1,659. There has been a year on year increase in percentage resistant to co-amoxiclav, increasing from 14.4% in 2018 to 21.3% in 2020.</a:t>
            </a:r>
          </a:p>
          <a:p>
            <a:endParaRPr lang="en-GB" dirty="0"/>
          </a:p>
          <a:p>
            <a:pPr lvl="0"/>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LRTI specimens types include the following: </a:t>
            </a:r>
            <a:r>
              <a:rPr lang="en-GB" sz="1200" kern="1200" dirty="0">
                <a:solidFill>
                  <a:schemeClr val="tx1"/>
                </a:solidFill>
                <a:effectLst/>
                <a:latin typeface="+mn-lt"/>
                <a:ea typeface="+mn-ea"/>
                <a:cs typeface="+mn-cs"/>
              </a:rPr>
              <a:t>transbronchial / lung biopsy samples, bronchoalveolar lavage,  lower respiratory tract, and chest drain fluids.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181749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Accessibility text</a:t>
            </a:r>
            <a:endParaRPr kumimoji="0" lang="en-GB" sz="1200" b="1"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Title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Resistance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 aeruginosa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spp.</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lower respiratory tract isolates (LRTI) to co-amoxiclav; England 2018 to 2020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Description</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the number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 aeruginosa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LRTI  reported by year in England between 2018 and 2020 and the number of reports with susceptibility testing and results for ciprofloxacin and Piperacillin-Tazobactam. The chart also shows the proportion resistant to the agents over the time period.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There was a large decrease in reports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 aeruginosa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LRTI reported from 2019 to 2020 reducing from 2,389 to 1,670.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There has been a steady increase in resistance seen in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 </a:t>
            </a:r>
            <a:r>
              <a:rPr kumimoji="0" lang="en-GB" sz="1200" b="0" i="1" u="none" strike="noStrike" kern="1200" cap="none" spc="0" normalizeH="0" baseline="0" noProof="0" dirty="0" err="1">
                <a:ln>
                  <a:noFill/>
                </a:ln>
                <a:solidFill>
                  <a:prstClr val="black"/>
                </a:solidFill>
                <a:effectLst/>
                <a:uLnTx/>
                <a:uFillTx/>
                <a:latin typeface="+mn-lt"/>
                <a:ea typeface="ヒラギノ角ゴ Pro W3" pitchFamily="84" charset="-128"/>
                <a:cs typeface="ヒラギノ角ゴ Pro W3" pitchFamily="84" charset="-128"/>
              </a:rPr>
              <a:t>aerugonisa</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LRTI to both ciprofloxacin and piperacillin-tazobactam. Piperacillin-Tazobactam resistance increased from 12.7% to 17.7% and ciprofloxacin increased from 13.1% to 16.6% in 2018 to 2020, respectively.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lvl="0"/>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LRTI specimens types include the following: </a:t>
            </a:r>
            <a:r>
              <a:rPr lang="en-GB" sz="1200" kern="1200" dirty="0">
                <a:solidFill>
                  <a:schemeClr val="tx1"/>
                </a:solidFill>
                <a:effectLst/>
                <a:latin typeface="+mn-lt"/>
                <a:ea typeface="+mn-ea"/>
                <a:cs typeface="+mn-cs"/>
              </a:rPr>
              <a:t>transbronchial / lung biopsy samples, bronchoalveolar lavage,  lower respiratory tract, and chest drain fluids.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225669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ヒラギノ角ゴ Pro W3" pitchFamily="84" charset="-128"/>
                <a:cs typeface="ヒラギノ角ゴ Pro W3" pitchFamily="84" charset="-128"/>
              </a:rPr>
              <a:t>Accessibility text</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Title</a:t>
            </a:r>
            <a:r>
              <a:rPr lang="en-GB" sz="1200" kern="1200" dirty="0">
                <a:solidFill>
                  <a:schemeClr val="tx1"/>
                </a:solidFill>
                <a:effectLst/>
                <a:latin typeface="+mn-lt"/>
                <a:ea typeface="ヒラギノ角ゴ Pro W3" pitchFamily="84" charset="-128"/>
                <a:cs typeface="ヒラギノ角ゴ Pro W3" pitchFamily="84" charset="-128"/>
              </a:rPr>
              <a:t>: Graph showing the p</a:t>
            </a:r>
            <a:r>
              <a:rPr lang="en-GB" sz="1200" dirty="0"/>
              <a:t>ercentage of </a:t>
            </a:r>
            <a:r>
              <a:rPr lang="en-GB" sz="1200" i="1" dirty="0"/>
              <a:t>N. gonorrhoeae </a:t>
            </a:r>
            <a:r>
              <a:rPr lang="en-GB" sz="1200" dirty="0"/>
              <a:t>isolates in the GRASP sentinel surveillance system that were resistant to selected antimicrobials, England and Wales, 2000 to 2020</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Description</a:t>
            </a:r>
            <a:r>
              <a:rPr lang="en-GB" sz="1200" kern="1200" dirty="0">
                <a:solidFill>
                  <a:schemeClr val="tx1"/>
                </a:solidFill>
                <a:effectLst/>
                <a:latin typeface="+mn-lt"/>
                <a:ea typeface="ヒラギノ角ゴ Pro W3" pitchFamily="84" charset="-128"/>
                <a:cs typeface="ヒラギノ角ゴ Pro W3" pitchFamily="84" charset="-128"/>
              </a:rPr>
              <a:t>: The percentage of </a:t>
            </a:r>
            <a:r>
              <a:rPr lang="en-GB" sz="1200" i="1" dirty="0"/>
              <a:t>N. gonorrhoeae </a:t>
            </a:r>
            <a:r>
              <a:rPr lang="en-GB" sz="1200" dirty="0"/>
              <a:t>isolates resistant to ciprofloxacin, azithromycin and penicillin has increased from 2000 to 2020. The percentage of </a:t>
            </a:r>
            <a:r>
              <a:rPr lang="en-GB" sz="1200" i="1" dirty="0"/>
              <a:t>N. gonorrhoeae </a:t>
            </a:r>
            <a:r>
              <a:rPr lang="en-GB" sz="1200" dirty="0"/>
              <a:t>isolates resistant to ceftriaxone remained under 5% between 2004 and 2020 . From 2016 to 2020 the percentage resistance increased from 33.7% to 44.3% and 40.9% and 65.1% for ciprofloxacin and tetracycline, respectively.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a:p>
        </p:txBody>
      </p:sp>
    </p:spTree>
    <p:extLst>
      <p:ext uri="{BB962C8B-B14F-4D97-AF65-F5344CB8AC3E}">
        <p14:creationId xmlns:p14="http://schemas.microsoft.com/office/powerpoint/2010/main" val="372059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ヒラギノ角ゴ Pro W3" pitchFamily="84" charset="-128"/>
                <a:cs typeface="ヒラギノ角ゴ Pro W3" pitchFamily="84" charset="-128"/>
              </a:rPr>
              <a:t>Accessibility text</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Title</a:t>
            </a:r>
            <a:r>
              <a:rPr lang="en-GB" sz="1200" kern="1200" dirty="0">
                <a:solidFill>
                  <a:schemeClr val="tx1"/>
                </a:solidFill>
                <a:effectLst/>
                <a:latin typeface="+mn-lt"/>
                <a:ea typeface="ヒラギノ角ゴ Pro W3" pitchFamily="84" charset="-128"/>
                <a:cs typeface="ヒラギノ角ゴ Pro W3" pitchFamily="84" charset="-128"/>
              </a:rPr>
              <a:t>: Graph showing the trend in percentage resistant to</a:t>
            </a:r>
            <a:r>
              <a:rPr lang="en-GB" sz="1200" i="0" kern="1200" dirty="0">
                <a:solidFill>
                  <a:schemeClr val="tx1"/>
                </a:solidFill>
                <a:effectLst/>
                <a:latin typeface="+mn-lt"/>
                <a:ea typeface="ヒラギノ角ゴ Pro W3" pitchFamily="84" charset="-128"/>
                <a:cs typeface="ヒラギノ角ゴ Pro W3" pitchFamily="84" charset="-128"/>
              </a:rPr>
              <a:t> </a:t>
            </a:r>
            <a:r>
              <a:rPr lang="en-GB" sz="1200" i="0" dirty="0"/>
              <a:t>HCV direct-acting antiviral (DAA) from 2016 to 2020 in England, Wales and Northern Ireland</a:t>
            </a:r>
            <a:r>
              <a:rPr lang="en-GB" sz="1200" i="1" dirty="0"/>
              <a:t>.</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Description</a:t>
            </a:r>
            <a:r>
              <a:rPr lang="en-GB" sz="1200" kern="1200" dirty="0">
                <a:solidFill>
                  <a:schemeClr val="tx1"/>
                </a:solidFill>
                <a:effectLst/>
                <a:latin typeface="+mn-lt"/>
                <a:ea typeface="ヒラギノ角ゴ Pro W3" pitchFamily="84" charset="-128"/>
                <a:cs typeface="ヒラギノ角ゴ Pro W3" pitchFamily="84" charset="-128"/>
              </a:rPr>
              <a:t>: Amongst DAA-naïve individuals with subtype 1a infection, NS5A resistance prevalence was 11.1% in 2016, peaking in 2018 at 34.2% and reducing to 16.6% in 2020.Those whose treatment status was unknown had a similar trend to that of treatment naïve patients. For treatment experienced individuals NS5A resistance prevalence declined from 2016 to 2017 with a steady year on year increase from 27.0% to 56.2% in 2017 and 2019, respectively.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240245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a:solidFill>
                  <a:schemeClr val="tx1"/>
                </a:solidFill>
                <a:effectLst/>
                <a:latin typeface="+mn-lt"/>
                <a:ea typeface="ヒラギノ角ゴ Pro W3" pitchFamily="84" charset="-128"/>
                <a:cs typeface="ヒラギノ角ゴ Pro W3" pitchFamily="84" charset="-128"/>
              </a:rPr>
              <a:t>Accessibility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Title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Number and percentage of people notified with tuberculosis with initial drug resistance, England, 2000 to 2020.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Description</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the number of people with tuberculosis resistant to isoniazid (without multidrug resistant tuberculosis (MDR-TB)) and with multidrug resistant/ rifampicin resistant tuberculosis (MDR/RR-TB). The number of people with isoniazid (without multidrug resistant tuberculosis (MDR-TB)) resistance is greater than that of MDR/RR TB. The number of people with isoniazid resistance without MDR-TB has generally decreased from 2011 onwards (157 in 2020). A similar trend has been seen in people with MDR/RR-TB (58 in 2020). The proportion of people with resistant to isoniazid without MDR-TB has had a general increasing trend from 2012 to 2020 (5.3% to 6.4%, respectively).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384201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Accessibility text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Title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Antibiotic Susceptibility Test results for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Acinetobacter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spp. bacteraemia against key antibiotic agents by laboratories in England between 2016 and 2020</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Description</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Graph showing the number of </a:t>
            </a:r>
            <a:r>
              <a:rPr kumimoji="0" lang="en-GB" sz="1200" b="0" i="1"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Acinetobacter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spp. bacteraemia reported by year in England between 2016 and 2020 and the number of reports with susceptibility testing and results to colistin, gentamicin and ciprofloxacin. The chart also shows the proportion resistant to the agents over the time period.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r>
              <a:rPr lang="en-GB" dirty="0"/>
              <a:t>The number of </a:t>
            </a:r>
            <a:r>
              <a:rPr lang="en-GB" i="1" dirty="0"/>
              <a:t>Acinetobacter</a:t>
            </a:r>
            <a:r>
              <a:rPr lang="en-GB" dirty="0"/>
              <a:t> spp.</a:t>
            </a:r>
            <a:r>
              <a:rPr lang="en-GB" sz="1200" kern="1200" dirty="0">
                <a:solidFill>
                  <a:schemeClr val="tx1"/>
                </a:solidFill>
                <a:effectLst/>
                <a:latin typeface="+mn-lt"/>
                <a:ea typeface="+mn-ea"/>
                <a:cs typeface="+mn-cs"/>
              </a:rPr>
              <a:t> bloodstream infections (BSI) </a:t>
            </a:r>
            <a:r>
              <a:rPr lang="en-GB" dirty="0"/>
              <a:t>reports showed a general increasing trend from 2016 to 2019, with a small decline in 2018, which subsequently declined from 2019 to 2020 with a lower number of reports than in 2016. </a:t>
            </a:r>
          </a:p>
          <a:p>
            <a:endParaRPr lang="en-GB" dirty="0"/>
          </a:p>
          <a:p>
            <a:r>
              <a:rPr lang="en-GB" dirty="0"/>
              <a:t>Percentage resistant has increased for all key antimicrobials shown here from 2016 to 2020, except gentamicin. Colistin, reported an increase in resistance from 6% to 11.4% in 2016 to 2020, respectively. It should be noted numbers for reporting are very low for this antimicrobial with 35 reports tested for colistin resistance in 2020.</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3960537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Accessibility text</a:t>
            </a:r>
          </a:p>
          <a:p>
            <a:endParaRPr lang="en-GB" dirty="0"/>
          </a:p>
          <a:p>
            <a:r>
              <a:rPr lang="en-GB" b="1" dirty="0"/>
              <a:t>Title</a:t>
            </a:r>
            <a:r>
              <a:rPr lang="en-GB" dirty="0"/>
              <a:t>: Number of isolates of </a:t>
            </a:r>
            <a:r>
              <a:rPr lang="en-GB" i="1" dirty="0"/>
              <a:t>Enterobacter</a:t>
            </a:r>
            <a:r>
              <a:rPr lang="en-GB" dirty="0"/>
              <a:t> spp. </a:t>
            </a:r>
            <a:r>
              <a:rPr lang="en-GB" dirty="0" err="1"/>
              <a:t>bactereamia</a:t>
            </a:r>
            <a:r>
              <a:rPr lang="en-GB" dirty="0"/>
              <a:t> reported and the proportion resistant to the indicated antibiotics, England 2016 to 2020 </a:t>
            </a:r>
          </a:p>
          <a:p>
            <a:endParaRPr lang="en-GB" dirty="0"/>
          </a:p>
          <a:p>
            <a:r>
              <a:rPr lang="en-GB" b="1" dirty="0"/>
              <a:t>Description</a:t>
            </a:r>
            <a:r>
              <a:rPr lang="en-GB" dirty="0"/>
              <a:t>: Graph showing the number of </a:t>
            </a:r>
            <a:r>
              <a:rPr lang="en-GB" i="1" dirty="0"/>
              <a:t>Enterobacter</a:t>
            </a:r>
            <a:r>
              <a:rPr lang="en-GB" dirty="0"/>
              <a:t> spp. bacteraemia reported by year in England between 2016 and 2020 and the number of reports with susceptibility testing and results to different key antimicrobials. The chart also shows the proportion resistant to the agents over the time period.</a:t>
            </a: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There has been a year on year increase in the number of tested </a:t>
            </a:r>
            <a:r>
              <a:rPr lang="en-GB" sz="1200" i="1" kern="1200" dirty="0">
                <a:solidFill>
                  <a:schemeClr val="tx1"/>
                </a:solidFill>
                <a:effectLst/>
                <a:latin typeface="+mn-lt"/>
                <a:ea typeface="ヒラギノ角ゴ Pro W3" pitchFamily="84" charset="-128"/>
                <a:cs typeface="ヒラギノ角ゴ Pro W3" pitchFamily="84" charset="-128"/>
              </a:rPr>
              <a:t>Enterobacter</a:t>
            </a:r>
            <a:r>
              <a:rPr lang="en-GB" sz="1200" kern="1200" dirty="0">
                <a:solidFill>
                  <a:schemeClr val="tx1"/>
                </a:solidFill>
                <a:effectLst/>
                <a:latin typeface="+mn-lt"/>
                <a:ea typeface="ヒラギノ角ゴ Pro W3" pitchFamily="84" charset="-128"/>
                <a:cs typeface="ヒラギノ角ゴ Pro W3" pitchFamily="84" charset="-128"/>
              </a:rPr>
              <a:t> spp. </a:t>
            </a:r>
            <a:r>
              <a:rPr lang="en-GB" sz="1200" kern="1200" dirty="0">
                <a:solidFill>
                  <a:schemeClr val="tx1"/>
                </a:solidFill>
                <a:effectLst/>
                <a:latin typeface="+mn-lt"/>
                <a:ea typeface="+mn-ea"/>
                <a:cs typeface="+mn-cs"/>
              </a:rPr>
              <a:t>bloodstream infections (BSI) reports</a:t>
            </a:r>
            <a:r>
              <a:rPr lang="en-GB" sz="1200" kern="1200" dirty="0">
                <a:solidFill>
                  <a:schemeClr val="tx1"/>
                </a:solidFill>
                <a:effectLst/>
                <a:latin typeface="+mn-lt"/>
                <a:ea typeface="ヒラギノ角ゴ Pro W3" pitchFamily="84" charset="-128"/>
                <a:cs typeface="ヒラギノ角ゴ Pro W3" pitchFamily="84" charset="-128"/>
              </a:rPr>
              <a:t>. Generally there has been a decrease in resistance to each antibiotic from 2016 to 2020, with the exception of ciprofloxacin, meropenem and piperacillin-tazobactam, which have seen an increase. </a:t>
            </a:r>
            <a:r>
              <a:rPr lang="en-GB" sz="1200" i="1" kern="1200" dirty="0">
                <a:solidFill>
                  <a:schemeClr val="tx1"/>
                </a:solidFill>
                <a:effectLst/>
                <a:latin typeface="+mn-lt"/>
                <a:ea typeface="ヒラギノ角ゴ Pro W3" pitchFamily="84" charset="-128"/>
                <a:cs typeface="ヒラギノ角ゴ Pro W3" pitchFamily="84" charset="-128"/>
              </a:rPr>
              <a:t>Enterobacter </a:t>
            </a:r>
            <a:r>
              <a:rPr lang="en-GB" sz="1200" kern="1200" dirty="0">
                <a:solidFill>
                  <a:schemeClr val="tx1"/>
                </a:solidFill>
                <a:effectLst/>
                <a:latin typeface="+mn-lt"/>
                <a:ea typeface="ヒラギノ角ゴ Pro W3" pitchFamily="84" charset="-128"/>
                <a:cs typeface="ヒラギノ角ゴ Pro W3" pitchFamily="84" charset="-128"/>
              </a:rPr>
              <a:t>spp. BSI saw an increase in piperacillin/tazobactam resistance in 2016 to 2017 from 11.9% to 16.1%, respectively which has remained around this percentage for a further three years (16.3% in 2020). Ciprofloxacin resistance has fluctuated over the past five years peaking at 6.6% in 2018 and reducing to 4.9% in 2020. </a:t>
            </a:r>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343902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Accessibility text</a:t>
            </a:r>
          </a:p>
          <a:p>
            <a:endParaRPr lang="en-GB" dirty="0"/>
          </a:p>
          <a:p>
            <a:r>
              <a:rPr lang="en-GB" b="1" dirty="0"/>
              <a:t>Title</a:t>
            </a:r>
            <a:r>
              <a:rPr lang="en-GB" dirty="0"/>
              <a:t>: Number of isolates of</a:t>
            </a:r>
            <a:r>
              <a:rPr lang="en-GB" i="1" dirty="0"/>
              <a:t> Citrobacter </a:t>
            </a:r>
            <a:r>
              <a:rPr lang="en-GB" dirty="0"/>
              <a:t>spp. </a:t>
            </a:r>
            <a:r>
              <a:rPr lang="en-GB" dirty="0" err="1"/>
              <a:t>bactereamia</a:t>
            </a:r>
            <a:r>
              <a:rPr lang="en-GB" dirty="0"/>
              <a:t> reported and the proportion resistant to the indicated antibiotics, England 2016 to 2020 </a:t>
            </a:r>
          </a:p>
          <a:p>
            <a:endParaRPr lang="en-GB" dirty="0"/>
          </a:p>
          <a:p>
            <a:r>
              <a:rPr lang="en-GB" b="1" dirty="0"/>
              <a:t>Description</a:t>
            </a:r>
            <a:r>
              <a:rPr lang="en-GB" dirty="0"/>
              <a:t>: Graph showing the number of </a:t>
            </a:r>
            <a:r>
              <a:rPr lang="en-GB" i="1" dirty="0"/>
              <a:t> Citrobacter </a:t>
            </a:r>
            <a:r>
              <a:rPr lang="en-GB" dirty="0"/>
              <a:t> spp. bacteraemia reported by year in England between 2016 and 2020 and the number of reports with susceptibility testing and results to different key antimicrobials. The chart also shows the proportion resistant to the agents over the time period.</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There has been a year on year increase in the number of tested </a:t>
            </a:r>
            <a:r>
              <a:rPr lang="en-GB" sz="1200" i="1" kern="1200" dirty="0">
                <a:solidFill>
                  <a:schemeClr val="tx1"/>
                </a:solidFill>
                <a:effectLst/>
                <a:latin typeface="+mn-lt"/>
                <a:ea typeface="ヒラギノ角ゴ Pro W3" pitchFamily="84" charset="-128"/>
                <a:cs typeface="ヒラギノ角ゴ Pro W3" pitchFamily="84" charset="-128"/>
              </a:rPr>
              <a:t>Citrobacter</a:t>
            </a:r>
            <a:r>
              <a:rPr lang="en-GB" sz="1200" kern="1200" dirty="0">
                <a:solidFill>
                  <a:schemeClr val="tx1"/>
                </a:solidFill>
                <a:effectLst/>
                <a:latin typeface="+mn-lt"/>
                <a:ea typeface="ヒラギノ角ゴ Pro W3" pitchFamily="84" charset="-128"/>
                <a:cs typeface="ヒラギノ角ゴ Pro W3" pitchFamily="84" charset="-128"/>
              </a:rPr>
              <a:t> spp. isolates. Generally there has been a general increasing trend in resistance to each antibiotic from 2016 to 2020, with the exception of cefotaxime and gentamicin, which have seen a decrease from 2016 to 2020. Meropenem, however, has remained at 0% with no resistance reported. </a:t>
            </a:r>
            <a:r>
              <a:rPr lang="en-GB" sz="1200" i="1" kern="1200" dirty="0">
                <a:solidFill>
                  <a:schemeClr val="tx1"/>
                </a:solidFill>
                <a:effectLst/>
                <a:latin typeface="+mn-lt"/>
                <a:ea typeface="ヒラギノ角ゴ Pro W3" pitchFamily="84" charset="-128"/>
                <a:cs typeface="ヒラギノ角ゴ Pro W3" pitchFamily="84" charset="-128"/>
              </a:rPr>
              <a:t>Citrobacter</a:t>
            </a:r>
            <a:r>
              <a:rPr lang="en-GB" sz="1200" kern="1200" dirty="0">
                <a:solidFill>
                  <a:schemeClr val="tx1"/>
                </a:solidFill>
                <a:effectLst/>
                <a:latin typeface="+mn-lt"/>
                <a:ea typeface="ヒラギノ角ゴ Pro W3" pitchFamily="84" charset="-128"/>
                <a:cs typeface="ヒラギノ角ゴ Pro W3" pitchFamily="84" charset="-128"/>
              </a:rPr>
              <a:t> spp. saw a year on year increase in piperacillin-tazobactam resistance from 2016 to 2020 of 3.7% to 8.4%, respectively. Ceftazidime resistance has similarly seen a general increase from 10.4% to 13.7% in 2016 and 2020, respectively. A sharp decrease in resistance to cefotaxime has been seen declining from 23.9% to 0% in 2016 and 2019, respectively, and remaining at 0% in 2020. </a:t>
            </a:r>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4171517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Accessibility text</a:t>
            </a:r>
          </a:p>
          <a:p>
            <a:endParaRPr lang="en-GB" dirty="0"/>
          </a:p>
          <a:p>
            <a:r>
              <a:rPr lang="en-GB" b="1" dirty="0"/>
              <a:t>Title</a:t>
            </a:r>
            <a:r>
              <a:rPr lang="en-GB" dirty="0"/>
              <a:t>: Number of isolates of </a:t>
            </a:r>
            <a:r>
              <a:rPr lang="en-GB" i="1" dirty="0"/>
              <a:t>Serratia</a:t>
            </a:r>
            <a:r>
              <a:rPr lang="en-GB" dirty="0"/>
              <a:t> spp. bacteraemia reported and the proportion resistant to the indicated antibiotics, England 2016 to 2020 </a:t>
            </a:r>
          </a:p>
          <a:p>
            <a:endParaRPr lang="en-GB" dirty="0"/>
          </a:p>
          <a:p>
            <a:r>
              <a:rPr lang="en-GB" b="1" dirty="0"/>
              <a:t>Description</a:t>
            </a:r>
            <a:r>
              <a:rPr lang="en-GB" dirty="0"/>
              <a:t>: Graph showing the number of </a:t>
            </a:r>
            <a:r>
              <a:rPr lang="en-GB" i="1" dirty="0"/>
              <a:t>Serratia</a:t>
            </a:r>
            <a:r>
              <a:rPr lang="en-GB" dirty="0"/>
              <a:t> spp. bacteraemia reported by year in England between 2016 and 2020 and the number of reports with susceptibility testing and results to different key antimicrobials. The chart also shows the proportion resistant to the agents over the time period.</a:t>
            </a: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There has been a year on year increase in the number of tested </a:t>
            </a:r>
            <a:r>
              <a:rPr lang="en-GB" sz="1200" i="1" kern="1200" dirty="0">
                <a:solidFill>
                  <a:schemeClr val="tx1"/>
                </a:solidFill>
                <a:effectLst/>
                <a:latin typeface="+mn-lt"/>
                <a:ea typeface="ヒラギノ角ゴ Pro W3" pitchFamily="84" charset="-128"/>
                <a:cs typeface="ヒラギノ角ゴ Pro W3" pitchFamily="84" charset="-128"/>
              </a:rPr>
              <a:t>Serratia</a:t>
            </a:r>
            <a:r>
              <a:rPr lang="en-GB" sz="1200" kern="1200" dirty="0">
                <a:solidFill>
                  <a:schemeClr val="tx1"/>
                </a:solidFill>
                <a:effectLst/>
                <a:latin typeface="+mn-lt"/>
                <a:ea typeface="ヒラギノ角ゴ Pro W3" pitchFamily="84" charset="-128"/>
                <a:cs typeface="ヒラギノ角ゴ Pro W3" pitchFamily="84" charset="-128"/>
              </a:rPr>
              <a:t> spp. reports. Generally there has been a decreasing trend in resistance to each antibiotic from 2016 to 2020, with the exception of gentamicin, meropenem and piperacillin-tazobactam which have seen an increase from 2016 to 2020. </a:t>
            </a:r>
            <a:r>
              <a:rPr lang="en-GB" sz="1200" i="1" kern="1200" dirty="0">
                <a:solidFill>
                  <a:schemeClr val="tx1"/>
                </a:solidFill>
                <a:effectLst/>
                <a:latin typeface="+mn-lt"/>
                <a:ea typeface="ヒラギノ角ゴ Pro W3" pitchFamily="84" charset="-128"/>
                <a:cs typeface="ヒラギノ角ゴ Pro W3" pitchFamily="84" charset="-128"/>
              </a:rPr>
              <a:t>Serratia</a:t>
            </a:r>
            <a:r>
              <a:rPr lang="en-GB" sz="1200" kern="1200" dirty="0">
                <a:solidFill>
                  <a:schemeClr val="tx1"/>
                </a:solidFill>
                <a:effectLst/>
                <a:latin typeface="+mn-lt"/>
                <a:ea typeface="ヒラギノ角ゴ Pro W3" pitchFamily="84" charset="-128"/>
                <a:cs typeface="ヒラギノ角ゴ Pro W3" pitchFamily="84" charset="-128"/>
              </a:rPr>
              <a:t> spp. saw a general increase in piperacillin-tazobactam resistance from 2016 to 2020 of 6.2% to 8.2%, respectively. </a:t>
            </a:r>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358202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u="none" dirty="0">
                <a:solidFill>
                  <a:schemeClr val="tx1"/>
                </a:solidFill>
              </a:rPr>
              <a:t>Accessibility</a:t>
            </a:r>
            <a:r>
              <a:rPr lang="en-GB" u="none" baseline="0" dirty="0">
                <a:solidFill>
                  <a:schemeClr val="tx1"/>
                </a:solidFill>
              </a:rPr>
              <a:t> text</a:t>
            </a:r>
            <a:endParaRPr lang="en-GB" u="none"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solidFill>
                  <a:schemeClr val="tx1"/>
                </a:solidFill>
              </a:rPr>
              <a:t>Title</a:t>
            </a:r>
            <a:r>
              <a:rPr lang="en-GB" dirty="0">
                <a:solidFill>
                  <a:schemeClr val="tx1"/>
                </a:solidFill>
              </a:rPr>
              <a:t>: Antibiotic Susceptibility Test results for E. coli against key antibiotic agents by laboratories in England between 2016 and 2020</a:t>
            </a:r>
            <a:endParaRPr lang="en-US" dirty="0">
              <a:solidFill>
                <a:schemeClr val="tx1"/>
              </a:solidFill>
            </a:endParaRPr>
          </a:p>
          <a:p>
            <a:endParaRPr lang="en-GB" dirty="0"/>
          </a:p>
          <a:p>
            <a:r>
              <a:rPr lang="en-GB" b="1" dirty="0"/>
              <a:t>Description</a:t>
            </a:r>
            <a:r>
              <a:rPr lang="en-GB" dirty="0"/>
              <a:t>: Graph showing the number of </a:t>
            </a:r>
            <a:r>
              <a:rPr lang="en-GB" i="1" dirty="0"/>
              <a:t>Escherichia coli </a:t>
            </a:r>
            <a:r>
              <a:rPr lang="en-GB" dirty="0"/>
              <a:t>(</a:t>
            </a:r>
            <a:r>
              <a:rPr lang="en-GB" i="1" dirty="0"/>
              <a:t>E. coli</a:t>
            </a:r>
            <a:r>
              <a:rPr lang="en-GB" dirty="0"/>
              <a:t>)  bacteraemia reported by year in England between 2016 and 2020 and the number of reports with susceptibility testing and results to key</a:t>
            </a:r>
            <a:r>
              <a:rPr lang="en-GB" baseline="0" dirty="0"/>
              <a:t> antibiotics</a:t>
            </a:r>
            <a:r>
              <a:rPr lang="en-GB" dirty="0"/>
              <a:t>. The chart also shows the proportion resistant to the agents over the time period. </a:t>
            </a:r>
          </a:p>
          <a:p>
            <a:endParaRPr lang="en-GB" dirty="0"/>
          </a:p>
          <a:p>
            <a:r>
              <a:rPr lang="en-GB" dirty="0"/>
              <a:t>There has been a </a:t>
            </a:r>
            <a:r>
              <a:rPr lang="en-GB" b="0" dirty="0"/>
              <a:t>year-on-year increase in </a:t>
            </a:r>
            <a:r>
              <a:rPr lang="en-GB" b="0" i="1" dirty="0"/>
              <a:t>E. coli </a:t>
            </a:r>
            <a:r>
              <a:rPr lang="en-GB" b="0" i="0" dirty="0"/>
              <a:t>spp. </a:t>
            </a:r>
            <a:r>
              <a:rPr lang="en-GB" b="0" dirty="0"/>
              <a:t>bacteraemia </a:t>
            </a:r>
            <a:r>
              <a:rPr lang="en-GB" i="0" dirty="0"/>
              <a:t>reports between 2016 to 2019 with a subsequent decrease in 2020.</a:t>
            </a:r>
            <a:r>
              <a:rPr lang="en-GB" i="0" baseline="0" dirty="0"/>
              <a:t> </a:t>
            </a:r>
            <a:r>
              <a:rPr lang="en-GB" i="0" dirty="0"/>
              <a:t>The proportion resistant to the key antibiotics carbapenems and piperacillin/tazobactam, has generally remained stable. An increase in the percentage resistant for </a:t>
            </a:r>
            <a:r>
              <a:rPr lang="en-GB" b="0" i="0" dirty="0"/>
              <a:t>ciprofloxacin, </a:t>
            </a:r>
            <a:r>
              <a:rPr lang="en-GB" i="0" dirty="0"/>
              <a:t>third-generation cephalosporins, gentamicin and co-amoxiclav is noted between 2016 and 2020. For each antibiotic there was a year-on-year increase between 2016 and 2019 with a subsequent reduction in 2020.  </a:t>
            </a:r>
            <a:endParaRPr lang="en-GB" b="0" i="0" dirty="0"/>
          </a:p>
          <a:p>
            <a:endParaRPr lang="en-GB" dirty="0"/>
          </a:p>
          <a:p>
            <a:r>
              <a:rPr lang="en-GB" dirty="0"/>
              <a:t>In 2020 the percentage of </a:t>
            </a:r>
            <a:r>
              <a:rPr lang="en-GB" i="1" dirty="0"/>
              <a:t>E. coli </a:t>
            </a:r>
            <a:r>
              <a:rPr lang="en-GB" dirty="0"/>
              <a:t>bacteraemia that were resistant to </a:t>
            </a:r>
            <a:r>
              <a:rPr lang="en-GB" i="0" dirty="0"/>
              <a:t>ciprofloxacin was 20%, gentamicin was 11%, third-generation cephalosporins (including cefotaxime, ceftazidime, cefpodoxime and ceftriaxone) was 15%, carbapenems (including meropenem and imipenem, or ertapenem when neither were tested) was 0.1%, piperacillin/tazobactam was 9% and co-amoxiclav was 44%.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2600507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Accessibility text</a:t>
            </a:r>
          </a:p>
          <a:p>
            <a:endParaRPr lang="en-GB" dirty="0"/>
          </a:p>
          <a:p>
            <a:r>
              <a:rPr lang="en-GB" b="1" dirty="0"/>
              <a:t>Title</a:t>
            </a:r>
            <a:r>
              <a:rPr lang="en-GB" dirty="0"/>
              <a:t>:</a:t>
            </a:r>
            <a:r>
              <a:rPr lang="en-GB" i="1" dirty="0"/>
              <a:t> Enterobacter </a:t>
            </a:r>
            <a:r>
              <a:rPr lang="en-GB" dirty="0" err="1"/>
              <a:t>spp</a:t>
            </a:r>
            <a:r>
              <a:rPr lang="en-GB" dirty="0"/>
              <a:t>; </a:t>
            </a:r>
            <a:r>
              <a:rPr lang="en-GB" i="1" dirty="0"/>
              <a:t>Serratia</a:t>
            </a:r>
            <a:r>
              <a:rPr lang="en-GB" dirty="0"/>
              <a:t> </a:t>
            </a:r>
            <a:r>
              <a:rPr lang="en-GB" dirty="0" err="1"/>
              <a:t>spp</a:t>
            </a:r>
            <a:r>
              <a:rPr lang="en-GB" dirty="0"/>
              <a:t> and </a:t>
            </a:r>
            <a:r>
              <a:rPr lang="en-GB" i="1" dirty="0"/>
              <a:t>Citrobacter</a:t>
            </a:r>
            <a:r>
              <a:rPr lang="en-GB" dirty="0"/>
              <a:t> spp. </a:t>
            </a:r>
            <a:r>
              <a:rPr lang="en-GB" sz="1200" kern="1200" dirty="0">
                <a:solidFill>
                  <a:schemeClr val="tx1"/>
                </a:solidFill>
                <a:effectLst/>
                <a:latin typeface="+mn-lt"/>
                <a:ea typeface="+mn-ea"/>
                <a:cs typeface="+mn-cs"/>
              </a:rPr>
              <a:t>bloodstream infections (BSI) </a:t>
            </a:r>
            <a:r>
              <a:rPr lang="en-GB" dirty="0"/>
              <a:t>incidence rate in England per 100,000 population from 2016 to 2020.</a:t>
            </a:r>
          </a:p>
          <a:p>
            <a:endParaRPr lang="en-GB" dirty="0"/>
          </a:p>
          <a:p>
            <a:r>
              <a:rPr lang="en-GB" b="1" dirty="0"/>
              <a:t>Description</a:t>
            </a:r>
            <a:r>
              <a:rPr lang="en-GB" dirty="0"/>
              <a:t>: </a:t>
            </a:r>
            <a:r>
              <a:rPr lang="en-GB" i="1" dirty="0"/>
              <a:t>Citrobacter</a:t>
            </a:r>
            <a:r>
              <a:rPr lang="en-GB" i="0" dirty="0"/>
              <a:t> spp.</a:t>
            </a:r>
            <a:r>
              <a:rPr lang="en-GB" dirty="0"/>
              <a:t> has increased from 1.8 per 100,000 in 2016 to 2.4 per 100,000 in 2020. </a:t>
            </a:r>
            <a:r>
              <a:rPr lang="en-GB" i="1" dirty="0"/>
              <a:t>Serratia</a:t>
            </a:r>
            <a:r>
              <a:rPr lang="en-GB" dirty="0"/>
              <a:t> spp. has increased from 1.7 per 100,000 in 2016 to 2.1 per 100,000 in 2020. </a:t>
            </a:r>
            <a:r>
              <a:rPr lang="en-GB" i="1" dirty="0"/>
              <a:t>Enterobacter </a:t>
            </a:r>
            <a:r>
              <a:rPr lang="en-GB" i="0" dirty="0"/>
              <a:t>spp. incidence</a:t>
            </a:r>
            <a:r>
              <a:rPr lang="en-GB" dirty="0"/>
              <a:t> had the largest increase and has gone from 3.2 to 4.1 per 100,000 in 2016 to 2020 respectively.</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391111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dirty="0"/>
          </a:p>
          <a:p>
            <a:r>
              <a:rPr lang="en-GB" b="1" dirty="0"/>
              <a:t>Title</a:t>
            </a:r>
            <a:r>
              <a:rPr lang="en-GB" dirty="0"/>
              <a:t>: </a:t>
            </a:r>
            <a:r>
              <a:rPr lang="en-GB" i="1" dirty="0" err="1"/>
              <a:t>Morganella</a:t>
            </a:r>
            <a:r>
              <a:rPr lang="en-GB" dirty="0"/>
              <a:t> </a:t>
            </a:r>
            <a:r>
              <a:rPr lang="en-GB" dirty="0" err="1"/>
              <a:t>spp</a:t>
            </a:r>
            <a:r>
              <a:rPr lang="en-GB" dirty="0"/>
              <a:t>; </a:t>
            </a:r>
            <a:r>
              <a:rPr lang="en-GB" i="1" dirty="0"/>
              <a:t>Proteus</a:t>
            </a:r>
            <a:r>
              <a:rPr lang="en-GB" dirty="0"/>
              <a:t> spp. and </a:t>
            </a:r>
            <a:r>
              <a:rPr lang="en-GB" i="1" dirty="0"/>
              <a:t>Providencia</a:t>
            </a:r>
            <a:r>
              <a:rPr lang="en-GB" dirty="0"/>
              <a:t> spp. </a:t>
            </a:r>
            <a:r>
              <a:rPr lang="en-GB" sz="1200" kern="1200" dirty="0">
                <a:solidFill>
                  <a:schemeClr val="tx1"/>
                </a:solidFill>
                <a:effectLst/>
                <a:latin typeface="+mn-lt"/>
                <a:ea typeface="+mn-ea"/>
                <a:cs typeface="+mn-cs"/>
              </a:rPr>
              <a:t>bloodstream infections (BSI) </a:t>
            </a:r>
            <a:r>
              <a:rPr lang="en-GB" dirty="0"/>
              <a:t>incidence rate in England per 100,000 population from 2016 to 2020.</a:t>
            </a:r>
          </a:p>
          <a:p>
            <a:endParaRPr lang="en-GB" dirty="0"/>
          </a:p>
          <a:p>
            <a:r>
              <a:rPr lang="en-GB" b="1" dirty="0"/>
              <a:t>Description</a:t>
            </a:r>
            <a:r>
              <a:rPr lang="en-GB" dirty="0"/>
              <a:t>: </a:t>
            </a:r>
            <a:r>
              <a:rPr lang="en-GB" i="1" dirty="0" err="1"/>
              <a:t>Morganella</a:t>
            </a:r>
            <a:r>
              <a:rPr lang="en-GB" dirty="0"/>
              <a:t> spp. has remained stable at around a BSI rate of 1 per 100,000. Similarly, </a:t>
            </a:r>
            <a:r>
              <a:rPr lang="en-GB" i="1" dirty="0"/>
              <a:t>Providencia</a:t>
            </a:r>
            <a:r>
              <a:rPr lang="en-GB" dirty="0"/>
              <a:t> spp. has remained stable at around a BSI rate of &lt;1 per 100,000 population (0.18 in 2011 to 0.27 in 2020). </a:t>
            </a:r>
            <a:r>
              <a:rPr lang="en-GB" i="1" dirty="0"/>
              <a:t>Proteus</a:t>
            </a:r>
            <a:r>
              <a:rPr lang="en-GB" dirty="0"/>
              <a:t> </a:t>
            </a:r>
            <a:r>
              <a:rPr lang="en-GB" dirty="0" err="1"/>
              <a:t>spp</a:t>
            </a:r>
            <a:r>
              <a:rPr lang="en-GB" dirty="0"/>
              <a:t>, on the other hand, an increasing rate of 5.7 to 6.2 per 100,000 population from 2016 to 2020, respectively.</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val="202906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dirty="0"/>
          </a:p>
          <a:p>
            <a:r>
              <a:rPr lang="en-GB" b="1" dirty="0"/>
              <a:t>Title</a:t>
            </a:r>
            <a:r>
              <a:rPr lang="en-GB" dirty="0"/>
              <a:t>: </a:t>
            </a:r>
            <a:r>
              <a:rPr lang="en-GB" i="1" dirty="0" err="1"/>
              <a:t>Morganella</a:t>
            </a:r>
            <a:r>
              <a:rPr lang="en-GB" dirty="0"/>
              <a:t> spp. </a:t>
            </a:r>
            <a:r>
              <a:rPr lang="en-GB" sz="1200" kern="1200" dirty="0">
                <a:solidFill>
                  <a:schemeClr val="tx1"/>
                </a:solidFill>
                <a:effectLst/>
                <a:latin typeface="+mn-lt"/>
                <a:ea typeface="+mn-ea"/>
                <a:cs typeface="+mn-cs"/>
              </a:rPr>
              <a:t>bloodstream infections </a:t>
            </a:r>
            <a:r>
              <a:rPr lang="en-GB" dirty="0"/>
              <a:t>(BSI) rates per 100,000 population by age group (years) in England 2020</a:t>
            </a:r>
          </a:p>
          <a:p>
            <a:endParaRPr lang="en-GB" dirty="0"/>
          </a:p>
          <a:p>
            <a:r>
              <a:rPr lang="en-GB" b="1" dirty="0"/>
              <a:t>Description</a:t>
            </a:r>
            <a:r>
              <a:rPr lang="en-GB" dirty="0"/>
              <a:t>: </a:t>
            </a:r>
            <a:r>
              <a:rPr lang="en-GB" i="1" dirty="0" err="1"/>
              <a:t>Morganella</a:t>
            </a:r>
            <a:r>
              <a:rPr lang="en-GB" dirty="0"/>
              <a:t> spp. blood sample isolates rates are higher in the older age groups with an increasing trend from 45 to 64 years onwards. Overall the rates in males is higher than that seen in females. The &gt;=75 years group had the highest rate of all age groups at 5.81 per 100,000 with 2.90 and 9.71 per 100,000 in males and females respectively. </a:t>
            </a:r>
          </a:p>
          <a:p>
            <a:endParaRPr lang="en-GB" dirty="0"/>
          </a:p>
          <a:p>
            <a:r>
              <a:rPr lang="en-GB" dirty="0"/>
              <a:t>The rate of </a:t>
            </a:r>
            <a:r>
              <a:rPr lang="en-GB" i="1" dirty="0" err="1"/>
              <a:t>Morganella</a:t>
            </a:r>
            <a:r>
              <a:rPr lang="en-GB" dirty="0"/>
              <a:t> spp. BSI in under 1 years was 0.63 per 100,000. In this age group the rate of was higher in females at 0.97 per 100,000 and 0.31 per 100,000 in males. </a:t>
            </a:r>
          </a:p>
          <a:p>
            <a:endParaRPr lang="en-GB" dirty="0"/>
          </a:p>
          <a:p>
            <a:r>
              <a:rPr lang="en-GB" dirty="0"/>
              <a:t>In age groups 1 to 4 years, 5-9 years, 10 to 14 years and 15 to 44 years the rate per 100,000 remained low.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1992271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dirty="0"/>
          </a:p>
          <a:p>
            <a:r>
              <a:rPr lang="en-GB" b="1" dirty="0"/>
              <a:t>Title</a:t>
            </a:r>
            <a:r>
              <a:rPr lang="en-GB" dirty="0"/>
              <a:t>: </a:t>
            </a:r>
            <a:r>
              <a:rPr lang="en-GB" i="1" dirty="0"/>
              <a:t>Proteus</a:t>
            </a:r>
            <a:r>
              <a:rPr lang="en-GB" dirty="0"/>
              <a:t> spp. </a:t>
            </a:r>
            <a:r>
              <a:rPr lang="en-GB" sz="1200" kern="1200" dirty="0">
                <a:solidFill>
                  <a:schemeClr val="tx1"/>
                </a:solidFill>
                <a:effectLst/>
                <a:latin typeface="+mn-lt"/>
                <a:ea typeface="+mn-ea"/>
                <a:cs typeface="+mn-cs"/>
              </a:rPr>
              <a:t>bloodstream infections (BSI) </a:t>
            </a:r>
            <a:r>
              <a:rPr lang="en-GB" dirty="0"/>
              <a:t>rates per 100,000 population by age group (years) in England 2020</a:t>
            </a:r>
          </a:p>
          <a:p>
            <a:endParaRPr lang="en-GB" dirty="0"/>
          </a:p>
          <a:p>
            <a:r>
              <a:rPr lang="en-GB" b="1" dirty="0"/>
              <a:t>Description</a:t>
            </a:r>
            <a:r>
              <a:rPr lang="en-GB" dirty="0"/>
              <a:t>: : </a:t>
            </a:r>
            <a:r>
              <a:rPr lang="en-GB" i="1" dirty="0"/>
              <a:t>Proteus</a:t>
            </a:r>
            <a:r>
              <a:rPr lang="en-GB" dirty="0"/>
              <a:t> spp. BSI rates per 100,000 are higher in the older age groups with an increasing trend from 15 to 44 years onwards. Overall the rates in males is higher than that seen in females. The “over 75 years” age group had the highest rate of all age groups at 43.9 per 100,000 with 70.6 and 24.0 per 100,000 in males and females, respectively. </a:t>
            </a:r>
          </a:p>
          <a:p>
            <a:endParaRPr lang="en-GB" dirty="0"/>
          </a:p>
          <a:p>
            <a:r>
              <a:rPr lang="en-GB" dirty="0"/>
              <a:t>In all other age groups, the rate per 100,000 remained low.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169292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dirty="0"/>
          </a:p>
          <a:p>
            <a:r>
              <a:rPr lang="en-GB" b="1" dirty="0"/>
              <a:t>Title</a:t>
            </a:r>
            <a:r>
              <a:rPr lang="en-GB" dirty="0"/>
              <a:t>: </a:t>
            </a:r>
            <a:r>
              <a:rPr lang="en-GB" i="1" dirty="0"/>
              <a:t>Providencia</a:t>
            </a:r>
            <a:r>
              <a:rPr lang="en-GB" dirty="0"/>
              <a:t> spp. </a:t>
            </a:r>
            <a:r>
              <a:rPr lang="en-GB" sz="1200" kern="1200" dirty="0">
                <a:solidFill>
                  <a:schemeClr val="tx1"/>
                </a:solidFill>
                <a:effectLst/>
                <a:latin typeface="+mn-lt"/>
                <a:ea typeface="+mn-ea"/>
                <a:cs typeface="+mn-cs"/>
              </a:rPr>
              <a:t>bloodstream infections (BSI) </a:t>
            </a:r>
            <a:r>
              <a:rPr lang="en-GB" dirty="0"/>
              <a:t>rates per 100,000 population in England by age group in 2020.</a:t>
            </a:r>
          </a:p>
          <a:p>
            <a:endParaRPr lang="en-GB" dirty="0"/>
          </a:p>
          <a:p>
            <a:r>
              <a:rPr lang="en-GB" b="1" dirty="0"/>
              <a:t>Description</a:t>
            </a:r>
            <a:r>
              <a:rPr lang="en-GB" dirty="0"/>
              <a:t>: : </a:t>
            </a:r>
            <a:r>
              <a:rPr lang="en-GB" i="1" dirty="0"/>
              <a:t>Providencia</a:t>
            </a:r>
            <a:r>
              <a:rPr lang="en-GB" dirty="0"/>
              <a:t> spp. BSI rates per 100,000 has an increasing trend from 15 to 44 years peaking at the &gt;75 age group. Overall the rates in males is higher than that seen in females. The &gt;=75 year age group had the highest rate of all age groups at 1.90 per 100,000 with 3.59 and 0.64 per 100,000 in males and females respectively.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3361064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dirty="0"/>
          </a:p>
          <a:p>
            <a:r>
              <a:rPr lang="en-GB" b="1" dirty="0"/>
              <a:t>Title</a:t>
            </a:r>
            <a:r>
              <a:rPr lang="en-GB" dirty="0"/>
              <a:t>: </a:t>
            </a:r>
            <a:r>
              <a:rPr lang="en-GB" i="1" dirty="0"/>
              <a:t>Pseudomonas</a:t>
            </a:r>
            <a:r>
              <a:rPr lang="en-GB" dirty="0"/>
              <a:t> </a:t>
            </a:r>
            <a:r>
              <a:rPr lang="en-GB" dirty="0" err="1"/>
              <a:t>spp</a:t>
            </a:r>
            <a:r>
              <a:rPr lang="en-GB" dirty="0"/>
              <a:t>; </a:t>
            </a:r>
            <a:r>
              <a:rPr lang="en-GB" i="1" dirty="0" err="1"/>
              <a:t>Strenotrophomonas</a:t>
            </a:r>
            <a:r>
              <a:rPr lang="en-GB" dirty="0"/>
              <a:t> spp. and closely related organisms </a:t>
            </a:r>
            <a:r>
              <a:rPr lang="en-GB" sz="1200" kern="1200" dirty="0">
                <a:solidFill>
                  <a:schemeClr val="tx1"/>
                </a:solidFill>
                <a:effectLst/>
                <a:latin typeface="+mn-lt"/>
                <a:ea typeface="+mn-ea"/>
                <a:cs typeface="+mn-cs"/>
              </a:rPr>
              <a:t>bloodstream infections (BSI)</a:t>
            </a:r>
            <a:r>
              <a:rPr lang="en-GB" dirty="0"/>
              <a:t> incidence rates per 100,000 population from England 2011 to 2020. </a:t>
            </a:r>
          </a:p>
          <a:p>
            <a:endParaRPr lang="en-GB" dirty="0"/>
          </a:p>
          <a:p>
            <a:r>
              <a:rPr lang="en-GB" b="1" dirty="0"/>
              <a:t>Description</a:t>
            </a:r>
            <a:r>
              <a:rPr lang="en-GB" dirty="0"/>
              <a:t>: Graph overall shows a general increase in </a:t>
            </a:r>
            <a:r>
              <a:rPr lang="en-GB" i="1" dirty="0"/>
              <a:t>Pseudomonas</a:t>
            </a:r>
            <a:r>
              <a:rPr lang="en-GB" dirty="0"/>
              <a:t> spp. BSI rate per 100,000 population with a relative stability in </a:t>
            </a:r>
            <a:r>
              <a:rPr lang="en-GB" i="1" dirty="0" err="1"/>
              <a:t>Strenotrophomonas</a:t>
            </a:r>
            <a:r>
              <a:rPr lang="en-GB" dirty="0"/>
              <a:t> spp. and closely related organisms BSI rate  between 2011 and 2020.</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val="50829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dirty="0"/>
          </a:p>
          <a:p>
            <a:r>
              <a:rPr lang="en-GB" b="1" dirty="0"/>
              <a:t>Title</a:t>
            </a:r>
            <a:r>
              <a:rPr lang="en-GB" dirty="0"/>
              <a:t>: </a:t>
            </a:r>
            <a:r>
              <a:rPr lang="en-GB" i="1" dirty="0"/>
              <a:t>Pseudomonas</a:t>
            </a:r>
            <a:r>
              <a:rPr lang="en-GB" dirty="0"/>
              <a:t> spp. </a:t>
            </a:r>
            <a:r>
              <a:rPr lang="en-GB" sz="1200" kern="1200" dirty="0">
                <a:solidFill>
                  <a:schemeClr val="tx1"/>
                </a:solidFill>
                <a:effectLst/>
                <a:latin typeface="+mn-lt"/>
                <a:ea typeface="+mn-ea"/>
                <a:cs typeface="+mn-cs"/>
              </a:rPr>
              <a:t>bloodstream infections (BSI) </a:t>
            </a:r>
            <a:r>
              <a:rPr lang="en-GB" dirty="0"/>
              <a:t>rates per 100,000 population by age group.</a:t>
            </a:r>
          </a:p>
          <a:p>
            <a:endParaRPr lang="en-GB" dirty="0"/>
          </a:p>
          <a:p>
            <a:r>
              <a:rPr lang="en-GB" b="1" dirty="0"/>
              <a:t>Description</a:t>
            </a:r>
            <a:r>
              <a:rPr lang="en-GB" dirty="0"/>
              <a:t>: The BSI rates per 100,000 for </a:t>
            </a:r>
            <a:r>
              <a:rPr lang="en-GB" i="1" dirty="0"/>
              <a:t>Pseudomonas</a:t>
            </a:r>
            <a:r>
              <a:rPr lang="en-GB" dirty="0"/>
              <a:t> spp. are higher in the oldest age groups (65 to 74 and above 74 years) compared with younger age groups. The rate is highest in the over 75 years with a higher rate in males compared to female at 63.60 and 21.33 per 100,000 respectively. A higher BSI rate of 11.60 per 100,000 as seen in the under 1 year olds compared to other younger age groups ( 1 to 4yrs, 5 to 9yrs, 10 to 14yrs and 15 to 44 </a:t>
            </a:r>
            <a:r>
              <a:rPr lang="en-GB" dirty="0" err="1"/>
              <a:t>yrs</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813357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dirty="0"/>
          </a:p>
          <a:p>
            <a:r>
              <a:rPr lang="en-GB" b="1" dirty="0"/>
              <a:t>Title</a:t>
            </a:r>
            <a:r>
              <a:rPr lang="en-GB" dirty="0"/>
              <a:t>: </a:t>
            </a:r>
            <a:r>
              <a:rPr lang="en-GB" i="1" dirty="0" err="1"/>
              <a:t>Strenotrophomonas</a:t>
            </a:r>
            <a:r>
              <a:rPr lang="en-GB" dirty="0"/>
              <a:t> spp. </a:t>
            </a:r>
            <a:r>
              <a:rPr lang="en-GB" sz="1200" kern="1200" dirty="0">
                <a:solidFill>
                  <a:schemeClr val="tx1"/>
                </a:solidFill>
                <a:effectLst/>
                <a:latin typeface="+mn-lt"/>
                <a:ea typeface="+mn-ea"/>
                <a:cs typeface="+mn-cs"/>
              </a:rPr>
              <a:t>bloodstream infections (BSI) </a:t>
            </a:r>
            <a:r>
              <a:rPr lang="en-GB" dirty="0"/>
              <a:t>rates per 100,000 habitants by age group.</a:t>
            </a:r>
          </a:p>
          <a:p>
            <a:endParaRPr lang="en-GB" dirty="0"/>
          </a:p>
          <a:p>
            <a:r>
              <a:rPr lang="en-GB" b="1" dirty="0"/>
              <a:t>Description</a:t>
            </a:r>
            <a:r>
              <a:rPr lang="en-GB" dirty="0"/>
              <a:t>: BSI rates per 100,000 are highest in &lt;1 years age group at 2.67 per 100,000. In this age group the rate was higher in males compared to female with rates of 2.75 and 2.58, respectively. There is subsequent decline in rate with low rates in the age groups: 1 to 4 years, 5 to 9 years, 10 to 14 years and 15 to 44 years. In these age groups the rates are higher in females compared to males. There is an increase in rate in the those 45 years and above. In these older age groups the rate of BSI in males is higher compared to females.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390430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u="none" dirty="0">
                <a:solidFill>
                  <a:schemeClr val="tx1"/>
                </a:solidFill>
              </a:rPr>
              <a:t>Accessibility</a:t>
            </a:r>
            <a:r>
              <a:rPr lang="en-GB" u="none" baseline="0" dirty="0">
                <a:solidFill>
                  <a:schemeClr val="tx1"/>
                </a:solidFill>
              </a:rPr>
              <a:t> text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u="sng"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solidFill>
                  <a:schemeClr val="tx1"/>
                </a:solidFill>
              </a:rPr>
              <a:t>Title</a:t>
            </a:r>
            <a:r>
              <a:rPr lang="en-GB" dirty="0">
                <a:solidFill>
                  <a:schemeClr val="tx1"/>
                </a:solidFill>
              </a:rPr>
              <a:t>: Antibiotic Susceptibility Test results for </a:t>
            </a:r>
            <a:r>
              <a:rPr lang="en-GB" i="1" dirty="0">
                <a:solidFill>
                  <a:schemeClr val="tx1"/>
                </a:solidFill>
              </a:rPr>
              <a:t>Klebsiella pneumoniae</a:t>
            </a:r>
            <a:r>
              <a:rPr lang="en-GB" dirty="0">
                <a:solidFill>
                  <a:schemeClr val="tx1"/>
                </a:solidFill>
              </a:rPr>
              <a:t> against key antibiotic agents by laboratories in England between 2016 and 2020</a:t>
            </a:r>
            <a:endParaRPr lang="en-US" dirty="0">
              <a:solidFill>
                <a:schemeClr val="tx1"/>
              </a:solidFill>
            </a:endParaRPr>
          </a:p>
          <a:p>
            <a:endParaRPr lang="en-GB" dirty="0"/>
          </a:p>
          <a:p>
            <a:r>
              <a:rPr lang="en-GB" b="1" dirty="0"/>
              <a:t>Description</a:t>
            </a:r>
            <a:r>
              <a:rPr lang="en-GB" dirty="0"/>
              <a:t>: Graph showing the number of </a:t>
            </a:r>
            <a:r>
              <a:rPr lang="en-GB" i="1" dirty="0">
                <a:solidFill>
                  <a:schemeClr val="tx1"/>
                </a:solidFill>
              </a:rPr>
              <a:t>Klebsiella pneumoniae</a:t>
            </a:r>
            <a:r>
              <a:rPr lang="en-GB" dirty="0">
                <a:solidFill>
                  <a:schemeClr val="tx1"/>
                </a:solidFill>
              </a:rPr>
              <a:t> </a:t>
            </a:r>
            <a:r>
              <a:rPr lang="en-GB" dirty="0"/>
              <a:t>(</a:t>
            </a:r>
            <a:r>
              <a:rPr lang="en-GB" i="1" dirty="0"/>
              <a:t>K. pneumoniae</a:t>
            </a:r>
            <a:r>
              <a:rPr lang="en-GB" dirty="0"/>
              <a:t>) bacteraemia reported by year in England between 2016 and 2020 and the number of reports with susceptibility testing and results to key</a:t>
            </a:r>
            <a:r>
              <a:rPr lang="en-GB" baseline="0" dirty="0"/>
              <a:t> antibiotics</a:t>
            </a:r>
            <a:r>
              <a:rPr lang="en-GB" dirty="0"/>
              <a:t>. The chart also shows the proportion resistant to the agents over the time period.</a:t>
            </a:r>
          </a:p>
          <a:p>
            <a:endParaRPr lang="en-GB" dirty="0"/>
          </a:p>
          <a:p>
            <a:pPr algn="ctr"/>
            <a:r>
              <a:rPr lang="en-GB" dirty="0"/>
              <a:t>The number of reports of </a:t>
            </a:r>
            <a:r>
              <a:rPr lang="en-GB" i="1" dirty="0"/>
              <a:t>K. pneumoniae </a:t>
            </a:r>
            <a:r>
              <a:rPr lang="en-GB" i="0" dirty="0"/>
              <a:t>spp. bloodstream infections (BSI) </a:t>
            </a:r>
            <a:r>
              <a:rPr lang="en-GB" dirty="0"/>
              <a:t>had been increasing on a year-on-year basis between 2016 and 2019, however 2020 saw a decrease below 2016 levels. The proportion resistant to ciprofloxacin, gentamicin, third generation cephalosporins and co-amoxiclav all show a general increasing trend with between 2016 and 2019 with a reduction in 2020. While the proportion resistant to piperacillin/tazobactam increased year-on-year from 2016 to 2020 from 13.6% to 16.4%. </a:t>
            </a:r>
          </a:p>
          <a:p>
            <a:endParaRPr lang="en-GB" dirty="0"/>
          </a:p>
          <a:p>
            <a:r>
              <a:rPr lang="en-GB" dirty="0"/>
              <a:t>There was an increase in percentage resistant to third generation cephalosporins from 11.1% to 15.2% in 2016 and 2020, respectively. An increase in piperacillin/tazobactam resistance was also seen from 13.6% to 16.4% in 2016 and 2020, respectively.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116958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u="none" dirty="0">
                <a:solidFill>
                  <a:schemeClr val="tx1"/>
                </a:solidFill>
              </a:rPr>
              <a:t>Accessibility</a:t>
            </a:r>
            <a:r>
              <a:rPr lang="en-GB" u="none" baseline="0" dirty="0">
                <a:solidFill>
                  <a:schemeClr val="tx1"/>
                </a:solidFill>
              </a:rPr>
              <a:t> text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u="sng"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solidFill>
                  <a:schemeClr val="tx1"/>
                </a:solidFill>
              </a:rPr>
              <a:t>Title</a:t>
            </a:r>
            <a:r>
              <a:rPr lang="en-GB" dirty="0">
                <a:solidFill>
                  <a:schemeClr val="tx1"/>
                </a:solidFill>
              </a:rPr>
              <a:t>: Antibiotic Susceptibility Test results for </a:t>
            </a:r>
            <a:r>
              <a:rPr lang="en-GB" i="1" dirty="0">
                <a:solidFill>
                  <a:schemeClr val="tx1"/>
                </a:solidFill>
              </a:rPr>
              <a:t>Klebsiella </a:t>
            </a:r>
            <a:r>
              <a:rPr lang="en-GB" i="1" dirty="0" err="1">
                <a:solidFill>
                  <a:schemeClr val="tx1"/>
                </a:solidFill>
              </a:rPr>
              <a:t>oxytoca</a:t>
            </a:r>
            <a:r>
              <a:rPr lang="en-GB" i="1" dirty="0">
                <a:solidFill>
                  <a:schemeClr val="tx1"/>
                </a:solidFill>
              </a:rPr>
              <a:t> </a:t>
            </a:r>
            <a:r>
              <a:rPr lang="en-GB" dirty="0">
                <a:solidFill>
                  <a:schemeClr val="tx1"/>
                </a:solidFill>
              </a:rPr>
              <a:t>against key antibiotic agents by laboratories in England between 2016 and 2020</a:t>
            </a:r>
            <a:endParaRPr lang="en-US" dirty="0">
              <a:solidFill>
                <a:schemeClr val="tx1"/>
              </a:solidFill>
            </a:endParaRPr>
          </a:p>
          <a:p>
            <a:endParaRPr lang="en-GB" dirty="0"/>
          </a:p>
          <a:p>
            <a:r>
              <a:rPr lang="en-GB" b="1" dirty="0"/>
              <a:t>Description</a:t>
            </a:r>
            <a:r>
              <a:rPr lang="en-GB" dirty="0"/>
              <a:t>: Graph showing the number of </a:t>
            </a:r>
            <a:r>
              <a:rPr lang="en-GB" i="1" dirty="0">
                <a:solidFill>
                  <a:schemeClr val="tx1"/>
                </a:solidFill>
              </a:rPr>
              <a:t>Klebsiella </a:t>
            </a:r>
            <a:r>
              <a:rPr lang="en-GB" i="1" dirty="0" err="1">
                <a:solidFill>
                  <a:schemeClr val="tx1"/>
                </a:solidFill>
              </a:rPr>
              <a:t>oxytoca</a:t>
            </a:r>
            <a:r>
              <a:rPr lang="en-GB" i="1" dirty="0">
                <a:solidFill>
                  <a:schemeClr val="tx1"/>
                </a:solidFill>
              </a:rPr>
              <a:t> </a:t>
            </a:r>
            <a:r>
              <a:rPr lang="en-GB" dirty="0"/>
              <a:t>(</a:t>
            </a:r>
            <a:r>
              <a:rPr lang="en-GB" i="1" dirty="0"/>
              <a:t>K. </a:t>
            </a:r>
            <a:r>
              <a:rPr lang="en-GB" i="1" dirty="0" err="1">
                <a:solidFill>
                  <a:schemeClr val="tx1"/>
                </a:solidFill>
              </a:rPr>
              <a:t>oxytoca</a:t>
            </a:r>
            <a:r>
              <a:rPr lang="en-GB" dirty="0"/>
              <a:t>) bacteraemia reported by year in England between 2016 and 2020 and the number of reports with susceptibility testing and results to key</a:t>
            </a:r>
            <a:r>
              <a:rPr lang="en-GB" baseline="0" dirty="0"/>
              <a:t> antibiotics</a:t>
            </a:r>
            <a:r>
              <a:rPr lang="en-GB" dirty="0"/>
              <a:t>. The chart also shows the proportion resistant to the agents over the time period.</a:t>
            </a:r>
          </a:p>
          <a:p>
            <a:endParaRPr lang="en-GB" dirty="0"/>
          </a:p>
          <a:p>
            <a:r>
              <a:rPr lang="en-GB" dirty="0"/>
              <a:t>There has been a year-on-year increase in </a:t>
            </a:r>
            <a:r>
              <a:rPr lang="en-GB" i="1" dirty="0"/>
              <a:t>K. </a:t>
            </a:r>
            <a:r>
              <a:rPr lang="en-GB" i="1" dirty="0" err="1">
                <a:solidFill>
                  <a:schemeClr val="tx1"/>
                </a:solidFill>
              </a:rPr>
              <a:t>oxytoca</a:t>
            </a:r>
            <a:r>
              <a:rPr lang="en-GB" i="1" dirty="0">
                <a:solidFill>
                  <a:schemeClr val="tx1"/>
                </a:solidFill>
              </a:rPr>
              <a:t> </a:t>
            </a:r>
            <a:r>
              <a:rPr lang="en-GB" i="0" dirty="0">
                <a:solidFill>
                  <a:schemeClr val="tx1"/>
                </a:solidFill>
              </a:rPr>
              <a:t>spp. reports between 2016 to </a:t>
            </a:r>
            <a:r>
              <a:rPr lang="en-GB" i="0">
                <a:solidFill>
                  <a:schemeClr val="tx1"/>
                </a:solidFill>
              </a:rPr>
              <a:t>2019 (from 1,422 in 2016 to 1,651 in 2019) </a:t>
            </a:r>
            <a:r>
              <a:rPr lang="en-GB" i="0" dirty="0">
                <a:solidFill>
                  <a:schemeClr val="tx1"/>
                </a:solidFill>
              </a:rPr>
              <a:t>with a subsequent decrease to 1,581 in 2020. </a:t>
            </a:r>
          </a:p>
          <a:p>
            <a:endParaRPr lang="en-GB" i="0" dirty="0">
              <a:solidFill>
                <a:schemeClr val="tx1"/>
              </a:solidFill>
            </a:endParaRPr>
          </a:p>
          <a:p>
            <a:r>
              <a:rPr lang="en-GB" i="0" dirty="0">
                <a:solidFill>
                  <a:schemeClr val="tx1"/>
                </a:solidFill>
              </a:rPr>
              <a:t>The proportion resistant to key antibiotics has generally remained stable for ciprofloxacin, gentamicin, third generation cephalosporins and carbapenems with a peak in 2018 compared to the other years. Though generally decreased between 2016 and 2020 for piperacillin-tazobactam and co-amoxiclav.</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314623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u="none" dirty="0">
                <a:solidFill>
                  <a:schemeClr val="tx1"/>
                </a:solidFill>
              </a:rPr>
              <a:t>Accessibility</a:t>
            </a:r>
            <a:r>
              <a:rPr lang="en-GB" u="none" baseline="0" dirty="0">
                <a:solidFill>
                  <a:schemeClr val="tx1"/>
                </a:solidFill>
              </a:rPr>
              <a:t> text</a:t>
            </a:r>
            <a:endParaRPr lang="en-GB" u="none"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solidFill>
                  <a:schemeClr val="tx1"/>
                </a:solidFill>
              </a:rPr>
              <a:t>Title</a:t>
            </a:r>
            <a:r>
              <a:rPr lang="en-GB" dirty="0">
                <a:solidFill>
                  <a:schemeClr val="tx1"/>
                </a:solidFill>
              </a:rPr>
              <a:t>: Antibiotic Susceptibility Test results for </a:t>
            </a:r>
            <a:r>
              <a:rPr lang="en-GB" i="1" dirty="0"/>
              <a:t>Pseudomonas </a:t>
            </a:r>
            <a:r>
              <a:rPr lang="en-GB" i="0" dirty="0"/>
              <a:t>spp.</a:t>
            </a:r>
            <a:r>
              <a:rPr lang="en-GB" i="0" baseline="0" dirty="0"/>
              <a:t> bacteraemia </a:t>
            </a:r>
            <a:r>
              <a:rPr lang="en-GB" dirty="0">
                <a:solidFill>
                  <a:schemeClr val="tx1"/>
                </a:solidFill>
              </a:rPr>
              <a:t>against key antibiotic agents by laboratories in England between 2016 and 2020</a:t>
            </a:r>
            <a:endParaRPr lang="en-US" dirty="0">
              <a:solidFill>
                <a:schemeClr val="tx1"/>
              </a:solidFill>
            </a:endParaRPr>
          </a:p>
          <a:p>
            <a:endParaRPr lang="en-GB" dirty="0"/>
          </a:p>
          <a:p>
            <a:r>
              <a:rPr lang="en-GB" b="1" dirty="0"/>
              <a:t>Description</a:t>
            </a:r>
            <a:r>
              <a:rPr lang="en-GB" dirty="0"/>
              <a:t>: Graph showing the number of </a:t>
            </a:r>
            <a:r>
              <a:rPr lang="en-GB" i="1" dirty="0"/>
              <a:t>Pseudomonas </a:t>
            </a:r>
            <a:r>
              <a:rPr lang="en-GB" i="0" dirty="0"/>
              <a:t>spp.</a:t>
            </a:r>
            <a:r>
              <a:rPr lang="en-GB" i="0" baseline="0" dirty="0"/>
              <a:t> </a:t>
            </a:r>
            <a:r>
              <a:rPr lang="en-GB" dirty="0"/>
              <a:t>bacteraemia reported by year in England between 2016 and 2020 and the number of reports with susceptibility testing and results to key</a:t>
            </a:r>
            <a:r>
              <a:rPr lang="en-GB" baseline="0" dirty="0"/>
              <a:t> antibiotics</a:t>
            </a:r>
            <a:r>
              <a:rPr lang="en-GB" dirty="0"/>
              <a:t>. The chart also shows the proportion resistant to the agents over the time period.</a:t>
            </a:r>
          </a:p>
          <a:p>
            <a:endParaRPr lang="en-GB" dirty="0"/>
          </a:p>
          <a:p>
            <a:r>
              <a:rPr lang="en-GB" i="1" dirty="0"/>
              <a:t>Pseudomonas</a:t>
            </a:r>
            <a:r>
              <a:rPr lang="en-GB" dirty="0"/>
              <a:t> spp. </a:t>
            </a:r>
            <a:r>
              <a:rPr lang="en-GB"/>
              <a:t>bacteraemia reports </a:t>
            </a:r>
            <a:r>
              <a:rPr lang="en-GB" dirty="0"/>
              <a:t>have a general increasing trend between 2016 and 2019 (2016: 3,974 to 2019: 4,553) before decreasing to 4,010 in 2020, similar levels to 2016. </a:t>
            </a:r>
          </a:p>
          <a:p>
            <a:endParaRPr lang="en-GB" dirty="0"/>
          </a:p>
          <a:p>
            <a:r>
              <a:rPr lang="en-GB" dirty="0"/>
              <a:t>There was a general increasing trend in resistance between 2016 and 2020 for all key antibiotics except for carbapenem, which saw a decrease from 7.9% to 7.6%. The highest increase was observed in Piperacillin/Tazobactam increasing from 6.7%  to 8.0% in 2016 and 2020, respectively.</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113860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none" kern="1200" dirty="0">
                <a:solidFill>
                  <a:schemeClr val="tx1"/>
                </a:solidFill>
                <a:effectLst/>
                <a:latin typeface="+mn-lt"/>
                <a:ea typeface="ヒラギノ角ゴ Pro W3" pitchFamily="84" charset="-128"/>
                <a:cs typeface="ヒラギノ角ゴ Pro W3" pitchFamily="84" charset="-128"/>
              </a:rPr>
              <a:t>Accessibility text</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Title</a:t>
            </a:r>
            <a:r>
              <a:rPr lang="en-GB" sz="1200" kern="1200" dirty="0">
                <a:solidFill>
                  <a:schemeClr val="tx1"/>
                </a:solidFill>
                <a:effectLst/>
                <a:latin typeface="+mn-lt"/>
                <a:ea typeface="ヒラギノ角ゴ Pro W3" pitchFamily="84" charset="-128"/>
                <a:cs typeface="ヒラギノ角ゴ Pro W3" pitchFamily="84" charset="-128"/>
              </a:rPr>
              <a:t>: Graph showing Antibiotic Susceptibility Test results for </a:t>
            </a:r>
            <a:r>
              <a:rPr lang="en-GB" sz="1200" i="1" kern="1200" dirty="0">
                <a:solidFill>
                  <a:schemeClr val="tx1"/>
                </a:solidFill>
                <a:effectLst/>
                <a:latin typeface="+mn-lt"/>
                <a:ea typeface="ヒラギノ角ゴ Pro W3" pitchFamily="84" charset="-128"/>
                <a:cs typeface="ヒラギノ角ゴ Pro W3" pitchFamily="84" charset="-128"/>
              </a:rPr>
              <a:t>Streptococcus pneumoniae </a:t>
            </a:r>
            <a:r>
              <a:rPr lang="en-GB" sz="1200" kern="1200" dirty="0">
                <a:solidFill>
                  <a:schemeClr val="tx1"/>
                </a:solidFill>
                <a:effectLst/>
                <a:latin typeface="+mn-lt"/>
                <a:ea typeface="ヒラギノ角ゴ Pro W3" pitchFamily="84" charset="-128"/>
                <a:cs typeface="ヒラギノ角ゴ Pro W3" pitchFamily="84" charset="-128"/>
              </a:rPr>
              <a:t>bacteraemia against key antibiotic agents by laboratories in England between 2016 and 2020</a:t>
            </a:r>
          </a:p>
          <a:p>
            <a:endParaRPr lang="en-GB" sz="1200" b="1"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Description</a:t>
            </a:r>
            <a:r>
              <a:rPr lang="en-GB" sz="1200" kern="1200" dirty="0">
                <a:solidFill>
                  <a:schemeClr val="tx1"/>
                </a:solidFill>
                <a:effectLst/>
                <a:latin typeface="+mn-lt"/>
                <a:ea typeface="ヒラギノ角ゴ Pro W3" pitchFamily="84" charset="-128"/>
                <a:cs typeface="ヒラギノ角ゴ Pro W3" pitchFamily="84" charset="-128"/>
              </a:rPr>
              <a:t>: Graph showing the number of </a:t>
            </a:r>
            <a:r>
              <a:rPr lang="en-GB" sz="1200" i="1" kern="1200" dirty="0">
                <a:solidFill>
                  <a:schemeClr val="tx1"/>
                </a:solidFill>
                <a:effectLst/>
                <a:latin typeface="+mn-lt"/>
                <a:ea typeface="ヒラギノ角ゴ Pro W3" pitchFamily="84" charset="-128"/>
                <a:cs typeface="ヒラギノ角ゴ Pro W3" pitchFamily="84" charset="-128"/>
              </a:rPr>
              <a:t>S. pneumoniae </a:t>
            </a:r>
            <a:r>
              <a:rPr lang="en-GB" sz="1200" kern="1200" dirty="0">
                <a:solidFill>
                  <a:schemeClr val="tx1"/>
                </a:solidFill>
                <a:effectLst/>
                <a:latin typeface="+mn-lt"/>
                <a:ea typeface="ヒラギノ角ゴ Pro W3" pitchFamily="84" charset="-128"/>
                <a:cs typeface="ヒラギノ角ゴ Pro W3" pitchFamily="84" charset="-128"/>
              </a:rPr>
              <a:t>bacteraemia reported by year in England between 2016 and 2020 and the number of reports with susceptibility testing and results to key antibiotics. The chart also shows the proportion resistant to the agents over the time period.</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After a general increasing trend in </a:t>
            </a:r>
            <a:r>
              <a:rPr lang="en-GB" sz="1200" i="1" kern="1200" dirty="0">
                <a:solidFill>
                  <a:schemeClr val="tx1"/>
                </a:solidFill>
                <a:effectLst/>
                <a:latin typeface="+mn-lt"/>
                <a:ea typeface="ヒラギノ角ゴ Pro W3" pitchFamily="84" charset="-128"/>
                <a:cs typeface="ヒラギノ角ゴ Pro W3" pitchFamily="84" charset="-128"/>
              </a:rPr>
              <a:t>S. pneumoniae </a:t>
            </a:r>
            <a:r>
              <a:rPr lang="en-GB" sz="1200" kern="1200" dirty="0">
                <a:solidFill>
                  <a:schemeClr val="tx1"/>
                </a:solidFill>
                <a:effectLst/>
                <a:latin typeface="+mn-lt"/>
                <a:ea typeface="ヒラギノ角ゴ Pro W3" pitchFamily="84" charset="-128"/>
                <a:cs typeface="ヒラギノ角ゴ Pro W3" pitchFamily="84" charset="-128"/>
              </a:rPr>
              <a:t>spp. </a:t>
            </a:r>
            <a:r>
              <a:rPr lang="en-GB" sz="1200" kern="1200" dirty="0">
                <a:solidFill>
                  <a:schemeClr val="tx1"/>
                </a:solidFill>
                <a:effectLst/>
                <a:latin typeface="+mn-lt"/>
                <a:ea typeface="+mn-ea"/>
                <a:cs typeface="+mn-cs"/>
              </a:rPr>
              <a:t>bloodstream infections (BSI) </a:t>
            </a:r>
            <a:r>
              <a:rPr lang="en-GB" sz="1200" kern="1200" dirty="0">
                <a:solidFill>
                  <a:schemeClr val="tx1"/>
                </a:solidFill>
                <a:effectLst/>
                <a:latin typeface="+mn-lt"/>
                <a:ea typeface="ヒラギノ角ゴ Pro W3" pitchFamily="84" charset="-128"/>
                <a:cs typeface="ヒラギノ角ゴ Pro W3" pitchFamily="84" charset="-128"/>
              </a:rPr>
              <a:t>reports between 2016 and 2019 (2016: 4,583 to 2019: 4,881) there was a large decrease in 2020 to the lowest number of reports in the 5 year period (2020: 2,010 reports).</a:t>
            </a:r>
          </a:p>
          <a:p>
            <a:r>
              <a:rPr lang="en-GB" sz="1200" kern="1200" dirty="0">
                <a:solidFill>
                  <a:schemeClr val="tx1"/>
                </a:solidFill>
                <a:effectLst/>
                <a:latin typeface="+mn-lt"/>
                <a:ea typeface="ヒラギノ角ゴ Pro W3" pitchFamily="84" charset="-128"/>
                <a:cs typeface="ヒラギノ角ゴ Pro W3" pitchFamily="84" charset="-128"/>
              </a:rPr>
              <a:t>Percentage resistant similarly increased from 2016 to 2020 in all the key antibiotics shown here. Tetracycline showed the highest increase from 6.2% to 8.7% in 2016 to 2020, respectively.</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385855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u="none" kern="1200" dirty="0">
                <a:solidFill>
                  <a:schemeClr val="tx1"/>
                </a:solidFill>
                <a:effectLst/>
                <a:latin typeface="+mn-lt"/>
                <a:ea typeface="ヒラギノ角ゴ Pro W3" pitchFamily="84" charset="-128"/>
                <a:cs typeface="ヒラギノ角ゴ Pro W3" pitchFamily="84" charset="-128"/>
              </a:rPr>
              <a:t>Accessibility text</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Title</a:t>
            </a:r>
            <a:r>
              <a:rPr lang="en-GB" sz="1200" kern="1200" dirty="0">
                <a:solidFill>
                  <a:schemeClr val="tx1"/>
                </a:solidFill>
                <a:effectLst/>
                <a:latin typeface="+mn-lt"/>
                <a:ea typeface="ヒラギノ角ゴ Pro W3" pitchFamily="84" charset="-128"/>
                <a:cs typeface="ヒラギノ角ゴ Pro W3" pitchFamily="84" charset="-128"/>
              </a:rPr>
              <a:t>: Graph showing Antibiotic Susceptibility Test results for </a:t>
            </a:r>
            <a:r>
              <a:rPr lang="en-GB" sz="1200" i="1" kern="1200" dirty="0">
                <a:solidFill>
                  <a:schemeClr val="tx1"/>
                </a:solidFill>
                <a:effectLst/>
                <a:latin typeface="+mn-lt"/>
                <a:ea typeface="ヒラギノ角ゴ Pro W3" pitchFamily="84" charset="-128"/>
                <a:cs typeface="ヒラギノ角ゴ Pro W3" pitchFamily="84" charset="-128"/>
              </a:rPr>
              <a:t>Enterococcus </a:t>
            </a:r>
            <a:r>
              <a:rPr lang="en-GB" sz="1200" kern="1200" dirty="0">
                <a:solidFill>
                  <a:schemeClr val="tx1"/>
                </a:solidFill>
                <a:effectLst/>
                <a:latin typeface="+mn-lt"/>
                <a:ea typeface="ヒラギノ角ゴ Pro W3" pitchFamily="84" charset="-128"/>
                <a:cs typeface="ヒラギノ角ゴ Pro W3" pitchFamily="84" charset="-128"/>
              </a:rPr>
              <a:t>spp. bacteraemia against key antibiotic agents by laboratories in England between 2016 and 2020</a:t>
            </a:r>
          </a:p>
          <a:p>
            <a:endParaRPr lang="en-GB" sz="1200" b="1"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Description</a:t>
            </a:r>
            <a:r>
              <a:rPr lang="en-GB" sz="1200" kern="1200" dirty="0">
                <a:solidFill>
                  <a:schemeClr val="tx1"/>
                </a:solidFill>
                <a:effectLst/>
                <a:latin typeface="+mn-lt"/>
                <a:ea typeface="ヒラギノ角ゴ Pro W3" pitchFamily="84" charset="-128"/>
                <a:cs typeface="ヒラギノ角ゴ Pro W3" pitchFamily="84" charset="-128"/>
              </a:rPr>
              <a:t>: Graph showing the number of </a:t>
            </a:r>
            <a:r>
              <a:rPr lang="en-GB" sz="1200" i="1" kern="1200" dirty="0">
                <a:solidFill>
                  <a:schemeClr val="tx1"/>
                </a:solidFill>
                <a:effectLst/>
                <a:latin typeface="+mn-lt"/>
                <a:ea typeface="ヒラギノ角ゴ Pro W3" pitchFamily="84" charset="-128"/>
                <a:cs typeface="ヒラギノ角ゴ Pro W3" pitchFamily="84" charset="-128"/>
              </a:rPr>
              <a:t>Enterococcus </a:t>
            </a:r>
            <a:r>
              <a:rPr lang="en-GB" sz="1200" kern="1200" dirty="0">
                <a:solidFill>
                  <a:schemeClr val="tx1"/>
                </a:solidFill>
                <a:effectLst/>
                <a:latin typeface="+mn-lt"/>
                <a:ea typeface="ヒラギノ角ゴ Pro W3" pitchFamily="84" charset="-128"/>
                <a:cs typeface="ヒラギノ角ゴ Pro W3" pitchFamily="84" charset="-128"/>
              </a:rPr>
              <a:t>spp. bacteraemia reported by year in England between 2016 and 2020 and the number of reports with susceptibility testing and results to glycopeptide, linezolid, ampicillin/amoxicillin and daptomycin. The chart also shows the proportion resistant to the agents over the time period.</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From 2016 to 2019 there was a year on year increase in the number of reports of </a:t>
            </a:r>
            <a:r>
              <a:rPr lang="en-GB" sz="1200" i="1" kern="1200" dirty="0">
                <a:solidFill>
                  <a:schemeClr val="tx1"/>
                </a:solidFill>
                <a:effectLst/>
                <a:latin typeface="+mn-lt"/>
                <a:ea typeface="ヒラギノ角ゴ Pro W3" pitchFamily="84" charset="-128"/>
                <a:cs typeface="ヒラギノ角ゴ Pro W3" pitchFamily="84" charset="-128"/>
              </a:rPr>
              <a:t>Enterococcus</a:t>
            </a:r>
            <a:r>
              <a:rPr lang="en-GB" sz="1200" kern="1200" dirty="0">
                <a:solidFill>
                  <a:schemeClr val="tx1"/>
                </a:solidFill>
                <a:effectLst/>
                <a:latin typeface="+mn-lt"/>
                <a:ea typeface="ヒラギノ角ゴ Pro W3" pitchFamily="84" charset="-128"/>
                <a:cs typeface="ヒラギノ角ゴ Pro W3" pitchFamily="84" charset="-128"/>
              </a:rPr>
              <a:t> spp. bacteraemia from 6,747 to 7,534 which subsequently declined in 2020 to 7,264.</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Percentage resistant has remained stable for glycopeptides and linezolid. A substantial decrease in daptomycin resistance was seen between 2016 to 2020, however the number of tested reports with less than 700 reports tested in 2020. The percentage resistant to ampicillin-amoxicillin increased from 45.1% to 48.4%  in 2016 and 2020, respectively.</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427055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text</a:t>
            </a:r>
          </a:p>
          <a:p>
            <a:endParaRPr lang="en-GB" b="1" dirty="0"/>
          </a:p>
          <a:p>
            <a:r>
              <a:rPr lang="en-GB" b="1" dirty="0"/>
              <a:t>Title</a:t>
            </a:r>
            <a:r>
              <a:rPr lang="en-GB" dirty="0"/>
              <a:t>: Graph showing number of </a:t>
            </a:r>
            <a:r>
              <a:rPr lang="en-GB" sz="1200" kern="1200" dirty="0">
                <a:solidFill>
                  <a:schemeClr val="tx1"/>
                </a:solidFill>
                <a:effectLst/>
                <a:latin typeface="+mn-lt"/>
                <a:ea typeface="+mn-ea"/>
                <a:cs typeface="+mn-cs"/>
              </a:rPr>
              <a:t>bloodstream infections (BSI) </a:t>
            </a:r>
            <a:r>
              <a:rPr lang="en-GB" dirty="0"/>
              <a:t>of </a:t>
            </a:r>
            <a:r>
              <a:rPr lang="en-GB" i="1" dirty="0"/>
              <a:t>S. aureus</a:t>
            </a:r>
            <a:r>
              <a:rPr lang="en-GB" dirty="0"/>
              <a:t> reported and the percentage resistant to key in England between 2016 and 2020</a:t>
            </a:r>
          </a:p>
          <a:p>
            <a:endParaRPr lang="en-GB" b="1" dirty="0"/>
          </a:p>
          <a:p>
            <a:r>
              <a:rPr lang="en-GB" b="1" dirty="0"/>
              <a:t>Description</a:t>
            </a:r>
            <a:r>
              <a:rPr lang="en-GB" dirty="0"/>
              <a:t>: Percentage of methicillin resistant</a:t>
            </a:r>
            <a:r>
              <a:rPr lang="en-GB" i="1" dirty="0"/>
              <a:t> S. aureus </a:t>
            </a:r>
            <a:r>
              <a:rPr lang="en-GB" i="0" u="none" dirty="0">
                <a:effectLst/>
              </a:rPr>
              <a:t>has decreased from </a:t>
            </a:r>
            <a:r>
              <a:rPr lang="en-GB" dirty="0"/>
              <a:t>6.6% in 2016 to 5.6% in 2020. Number of reported </a:t>
            </a:r>
            <a:r>
              <a:rPr lang="en-GB" i="1" dirty="0"/>
              <a:t>S. aureus </a:t>
            </a:r>
            <a:r>
              <a:rPr lang="en-GB" dirty="0"/>
              <a:t>has been increasing year-on-year between 2016 to 2019 with 12,025 reports to 13,175 reports, respectively which subsequently declined in 2020 to 12,124 reports.</a:t>
            </a:r>
          </a:p>
          <a:p>
            <a:endParaRPr lang="en-GB" dirty="0"/>
          </a:p>
          <a:p>
            <a:r>
              <a:rPr lang="en-GB" dirty="0"/>
              <a:t>* </a:t>
            </a:r>
            <a:r>
              <a:rPr lang="en-GB"/>
              <a:t>Data is </a:t>
            </a:r>
            <a:r>
              <a:rPr lang="en-GB" dirty="0"/>
              <a:t>based on mandatory </a:t>
            </a:r>
            <a:r>
              <a:rPr lang="en-GB"/>
              <a:t>surveillance reports.</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245217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none" kern="1200" dirty="0">
                <a:solidFill>
                  <a:schemeClr val="tx1"/>
                </a:solidFill>
                <a:effectLst/>
                <a:latin typeface="+mn-lt"/>
                <a:ea typeface="ヒラギノ角ゴ Pro W3" pitchFamily="84" charset="-128"/>
                <a:cs typeface="ヒラギノ角ゴ Pro W3" pitchFamily="84" charset="-128"/>
              </a:rPr>
              <a:t>Accessibility text</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Title</a:t>
            </a:r>
            <a:r>
              <a:rPr lang="en-GB" sz="1200" kern="1200" dirty="0">
                <a:solidFill>
                  <a:schemeClr val="tx1"/>
                </a:solidFill>
                <a:effectLst/>
                <a:latin typeface="+mn-lt"/>
                <a:ea typeface="ヒラギノ角ゴ Pro W3" pitchFamily="84" charset="-128"/>
                <a:cs typeface="ヒラギノ角ゴ Pro W3" pitchFamily="84" charset="-128"/>
              </a:rPr>
              <a:t>: Estimated trends in burden of bloodstream infections due to antibiotic-resistant pathogens in England, 2016 to 2020</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Description</a:t>
            </a:r>
            <a:r>
              <a:rPr lang="en-GB" sz="1200" kern="1200" dirty="0">
                <a:solidFill>
                  <a:schemeClr val="tx1"/>
                </a:solidFill>
                <a:effectLst/>
                <a:latin typeface="+mn-lt"/>
                <a:ea typeface="ヒラギノ角ゴ Pro W3" pitchFamily="84" charset="-128"/>
                <a:cs typeface="ヒラギノ角ゴ Pro W3" pitchFamily="84" charset="-128"/>
              </a:rPr>
              <a:t>: The estimated total numbers of bloodstream infections caused by pathogens resistant to 1 or more key antibiotics increased year on year from 14,829 in 2016 to 18,188 in 2019, a rise of 22.6%. There was a subsequent decrease in 2020 to 15,549.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infections that occurred in 2020, the burden of antibiotic-resistant bloodstream infections caused by </a:t>
            </a:r>
            <a:r>
              <a:rPr lang="en-GB" sz="1200" kern="1200" dirty="0" err="1">
                <a:solidFill>
                  <a:schemeClr val="tx1"/>
                </a:solidFill>
                <a:effectLst/>
                <a:latin typeface="+mn-lt"/>
                <a:ea typeface="ヒラギノ角ゴ Pro W3" pitchFamily="84" charset="-128"/>
                <a:cs typeface="ヒラギノ角ゴ Pro W3" pitchFamily="84" charset="-128"/>
              </a:rPr>
              <a:t>enterobacterales</a:t>
            </a:r>
            <a:r>
              <a:rPr lang="en-GB" sz="1200" kern="1200" dirty="0">
                <a:solidFill>
                  <a:schemeClr val="tx1"/>
                </a:solidFill>
                <a:effectLst/>
                <a:latin typeface="+mn-lt"/>
                <a:ea typeface="ヒラギノ角ゴ Pro W3" pitchFamily="84" charset="-128"/>
                <a:cs typeface="ヒラギノ角ゴ Pro W3" pitchFamily="84" charset="-128"/>
              </a:rPr>
              <a:t> is 83.5%, of which 85.3% are </a:t>
            </a:r>
            <a:r>
              <a:rPr lang="en-GB" sz="1200" i="1" kern="1200" dirty="0">
                <a:solidFill>
                  <a:schemeClr val="tx1"/>
                </a:solidFill>
                <a:effectLst/>
                <a:latin typeface="+mn-lt"/>
                <a:ea typeface="ヒラギノ角ゴ Pro W3" pitchFamily="84" charset="-128"/>
                <a:cs typeface="ヒラギノ角ゴ Pro W3" pitchFamily="84" charset="-128"/>
              </a:rPr>
              <a:t>E. coli;</a:t>
            </a:r>
            <a:r>
              <a:rPr lang="en-GB" sz="1200" kern="1200" dirty="0">
                <a:solidFill>
                  <a:schemeClr val="tx1"/>
                </a:solidFill>
                <a:effectLst/>
                <a:latin typeface="+mn-lt"/>
                <a:ea typeface="ヒラギノ角ゴ Pro W3" pitchFamily="84" charset="-128"/>
                <a:cs typeface="ヒラギノ角ゴ Pro W3" pitchFamily="84" charset="-128"/>
              </a:rPr>
              <a:t> (71.2% of the total resistant bloodstream infections). The burden of resistant infections caused by the Gram-positive organisms, </a:t>
            </a:r>
            <a:r>
              <a:rPr lang="en-GB" sz="1200" i="1" kern="1200" dirty="0">
                <a:solidFill>
                  <a:schemeClr val="tx1"/>
                </a:solidFill>
                <a:effectLst/>
                <a:latin typeface="+mn-lt"/>
                <a:ea typeface="ヒラギノ角ゴ Pro W3" pitchFamily="84" charset="-128"/>
                <a:cs typeface="ヒラギノ角ゴ Pro W3" pitchFamily="84" charset="-128"/>
              </a:rPr>
              <a:t>Staphylococcus aureus</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i="1" kern="1200" dirty="0">
                <a:solidFill>
                  <a:schemeClr val="tx1"/>
                </a:solidFill>
                <a:effectLst/>
                <a:latin typeface="+mn-lt"/>
                <a:ea typeface="ヒラギノ角ゴ Pro W3" pitchFamily="84" charset="-128"/>
                <a:cs typeface="ヒラギノ角ゴ Pro W3" pitchFamily="84" charset="-128"/>
              </a:rPr>
              <a:t>Streptococcus pneumoniae </a:t>
            </a:r>
            <a:r>
              <a:rPr lang="en-GB" sz="1200" kern="1200" dirty="0">
                <a:solidFill>
                  <a:schemeClr val="tx1"/>
                </a:solidFill>
                <a:effectLst/>
                <a:latin typeface="+mn-lt"/>
                <a:ea typeface="ヒラギノ角ゴ Pro W3" pitchFamily="84" charset="-128"/>
                <a:cs typeface="ヒラギノ角ゴ Pro W3" pitchFamily="84" charset="-128"/>
              </a:rPr>
              <a:t>and </a:t>
            </a:r>
            <a:r>
              <a:rPr lang="en-GB" sz="1200" i="1" kern="1200" dirty="0">
                <a:solidFill>
                  <a:schemeClr val="tx1"/>
                </a:solidFill>
                <a:effectLst/>
                <a:latin typeface="+mn-lt"/>
                <a:ea typeface="ヒラギノ角ゴ Pro W3" pitchFamily="84" charset="-128"/>
                <a:cs typeface="ヒラギノ角ゴ Pro W3" pitchFamily="84" charset="-128"/>
              </a:rPr>
              <a:t>Enterococcus</a:t>
            </a:r>
            <a:r>
              <a:rPr lang="en-GB" sz="1200" kern="1200" dirty="0">
                <a:solidFill>
                  <a:schemeClr val="tx1"/>
                </a:solidFill>
                <a:effectLst/>
                <a:latin typeface="+mn-lt"/>
                <a:ea typeface="ヒラギノ角ゴ Pro W3" pitchFamily="84" charset="-128"/>
                <a:cs typeface="ヒラギノ角ゴ Pro W3" pitchFamily="84" charset="-128"/>
              </a:rPr>
              <a:t> species represent 13.5% of the total of antimicrobial resistant bloodstream infections in 2020.</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279124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2133304"/>
            <a:ext cx="12192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1"/>
            <a:ext cx="12192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744000" y="2492897"/>
            <a:ext cx="10178197"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44000" y="6021288"/>
            <a:ext cx="10178197"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98813" cy="1812290"/>
          </a:xfrm>
          <a:prstGeom prst="rect">
            <a:avLst/>
          </a:prstGeom>
          <a:noFill/>
          <a:ln>
            <a:noFill/>
          </a:ln>
        </p:spPr>
      </p:pic>
    </p:spTree>
    <p:extLst>
      <p:ext uri="{BB962C8B-B14F-4D97-AF65-F5344CB8AC3E}">
        <p14:creationId xmlns:p14="http://schemas.microsoft.com/office/powerpoint/2010/main" val="73651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english-surveillance-programme-antimicrobial-utilisation-and-resistance-espaur-repor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Chapter 2 – Antimicrobial Resistance</a:t>
            </a:r>
          </a:p>
        </p:txBody>
      </p:sp>
      <p:sp>
        <p:nvSpPr>
          <p:cNvPr id="3" name="Subtitle 2"/>
          <p:cNvSpPr>
            <a:spLocks noGrp="1"/>
          </p:cNvSpPr>
          <p:nvPr>
            <p:ph type="subTitle" idx="4294967295"/>
          </p:nvPr>
        </p:nvSpPr>
        <p:spPr>
          <a:xfrm>
            <a:off x="0" y="6164554"/>
            <a:ext cx="7634288" cy="409575"/>
          </a:xfrm>
        </p:spPr>
        <p:txBody>
          <a:bodyPr>
            <a:normAutofit lnSpcReduction="10000"/>
          </a:bodyPr>
          <a:lstStyle/>
          <a:p>
            <a:r>
              <a:rPr lang="en-GB" dirty="0">
                <a:solidFill>
                  <a:schemeClr val="bg1"/>
                </a:solidFill>
              </a:rPr>
              <a:t>ESPAUR report 2020 – Chapter 2 </a:t>
            </a:r>
            <a:r>
              <a:rPr lang="en-GB">
                <a:solidFill>
                  <a:schemeClr val="bg1"/>
                </a:solidFill>
              </a:rPr>
              <a:t>Figure Annexe</a:t>
            </a:r>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C098332-F20E-444A-A074-5B462CDA645D}"/>
              </a:ext>
            </a:extLst>
          </p:cNvPr>
          <p:cNvSpPr>
            <a:spLocks noGrp="1"/>
          </p:cNvSpPr>
          <p:nvPr>
            <p:ph type="ftr" sz="quarter" idx="11"/>
          </p:nvPr>
        </p:nvSpPr>
        <p:spPr>
          <a:xfrm>
            <a:off x="898729" y="5944195"/>
            <a:ext cx="4048125" cy="365125"/>
          </a:xfrm>
        </p:spPr>
        <p:txBody>
          <a:bodyPr/>
          <a:lstStyle/>
          <a:p>
            <a:pPr>
              <a:defRPr/>
            </a:pPr>
            <a:r>
              <a:rPr lang="fr-FR">
                <a:solidFill>
                  <a:schemeClr val="tx1"/>
                </a:solidFill>
              </a:rPr>
              <a:t>* Data </a:t>
            </a:r>
            <a:r>
              <a:rPr lang="fr-FR" dirty="0" err="1">
                <a:solidFill>
                  <a:schemeClr val="tx1"/>
                </a:solidFill>
              </a:rPr>
              <a:t>is</a:t>
            </a:r>
            <a:r>
              <a:rPr lang="fr-FR" dirty="0">
                <a:solidFill>
                  <a:schemeClr val="tx1"/>
                </a:solidFill>
              </a:rPr>
              <a:t> </a:t>
            </a:r>
            <a:r>
              <a:rPr lang="fr-FR" dirty="0" err="1">
                <a:solidFill>
                  <a:schemeClr val="tx1"/>
                </a:solidFill>
              </a:rPr>
              <a:t>taken</a:t>
            </a:r>
            <a:r>
              <a:rPr lang="fr-FR" dirty="0">
                <a:solidFill>
                  <a:schemeClr val="tx1"/>
                </a:solidFill>
              </a:rPr>
              <a:t> </a:t>
            </a:r>
            <a:r>
              <a:rPr lang="fr-FR" dirty="0" err="1">
                <a:solidFill>
                  <a:schemeClr val="tx1"/>
                </a:solidFill>
              </a:rPr>
              <a:t>from</a:t>
            </a:r>
            <a:r>
              <a:rPr lang="fr-FR" dirty="0">
                <a:solidFill>
                  <a:schemeClr val="tx1"/>
                </a:solidFill>
              </a:rPr>
              <a:t> the </a:t>
            </a:r>
            <a:r>
              <a:rPr lang="fr-FR" err="1">
                <a:solidFill>
                  <a:schemeClr val="tx1"/>
                </a:solidFill>
              </a:rPr>
              <a:t>mandatory</a:t>
            </a:r>
            <a:r>
              <a:rPr lang="fr-FR">
                <a:solidFill>
                  <a:schemeClr val="tx1"/>
                </a:solidFill>
              </a:rPr>
              <a:t> surveillance.</a:t>
            </a:r>
            <a:endParaRPr lang="en-US" dirty="0"/>
          </a:p>
        </p:txBody>
      </p:sp>
      <p:sp>
        <p:nvSpPr>
          <p:cNvPr id="13" name="Title 1">
            <a:extLst>
              <a:ext uri="{FF2B5EF4-FFF2-40B4-BE49-F238E27FC236}">
                <a16:creationId xmlns:a16="http://schemas.microsoft.com/office/drawing/2014/main" id="{3D22130D-6C8B-4333-8777-15ACFE747EEA}"/>
              </a:ext>
            </a:extLst>
          </p:cNvPr>
          <p:cNvSpPr>
            <a:spLocks noGrp="1"/>
          </p:cNvSpPr>
          <p:nvPr>
            <p:ph type="title"/>
          </p:nvPr>
        </p:nvSpPr>
        <p:spPr>
          <a:xfrm>
            <a:off x="721217" y="548680"/>
            <a:ext cx="10818253" cy="2592288"/>
          </a:xfrm>
        </p:spPr>
        <p:txBody>
          <a:bodyPr>
            <a:noAutofit/>
          </a:bodyPr>
          <a:lstStyle/>
          <a:p>
            <a:r>
              <a:rPr lang="en-GB" sz="2800" dirty="0"/>
              <a:t>Figure 2.4 (c) </a:t>
            </a:r>
            <a:r>
              <a:rPr lang="en-GB" sz="3000" dirty="0"/>
              <a:t>Number of bloodstream isolates of </a:t>
            </a:r>
            <a:r>
              <a:rPr lang="en-GB" sz="3000" i="1" dirty="0"/>
              <a:t>S. Aureus </a:t>
            </a:r>
            <a:r>
              <a:rPr lang="en-GB" sz="3000" dirty="0"/>
              <a:t>reported and the percentage resistant to </a:t>
            </a:r>
            <a:r>
              <a:rPr lang="en-GB" sz="3000"/>
              <a:t>key antibiotics, England </a:t>
            </a:r>
            <a:r>
              <a:rPr lang="en-GB" sz="3000" dirty="0"/>
              <a:t>2016 to 2020*</a:t>
            </a:r>
          </a:p>
        </p:txBody>
      </p:sp>
      <p:graphicFrame>
        <p:nvGraphicFramePr>
          <p:cNvPr id="5" name="Chart 4">
            <a:extLst>
              <a:ext uri="{FF2B5EF4-FFF2-40B4-BE49-F238E27FC236}">
                <a16:creationId xmlns:a16="http://schemas.microsoft.com/office/drawing/2014/main" id="{FC38CAA4-CB6C-47B1-8058-5948B53FFF66}"/>
              </a:ext>
            </a:extLst>
          </p:cNvPr>
          <p:cNvGraphicFramePr>
            <a:graphicFrameLocks/>
          </p:cNvGraphicFramePr>
          <p:nvPr>
            <p:extLst>
              <p:ext uri="{D42A27DB-BD31-4B8C-83A1-F6EECF244321}">
                <p14:modId xmlns:p14="http://schemas.microsoft.com/office/powerpoint/2010/main" val="1069728563"/>
              </p:ext>
            </p:extLst>
          </p:nvPr>
        </p:nvGraphicFramePr>
        <p:xfrm>
          <a:off x="898729" y="1931952"/>
          <a:ext cx="9905142" cy="4012243"/>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a:extLst>
              <a:ext uri="{FF2B5EF4-FFF2-40B4-BE49-F238E27FC236}">
                <a16:creationId xmlns:a16="http://schemas.microsoft.com/office/drawing/2014/main" id="{9C922B39-6A81-4727-81A1-FD57D3F27D26}"/>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78523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2.5 Annual estimated burden of </a:t>
            </a:r>
            <a:r>
              <a:rPr lang="en-GB" sz="3200"/>
              <a:t>antibiotic-resistant BSI, </a:t>
            </a:r>
            <a:r>
              <a:rPr lang="en-GB" sz="3200" dirty="0"/>
              <a:t>England 2016 to 2020</a:t>
            </a:r>
          </a:p>
        </p:txBody>
      </p:sp>
      <p:graphicFrame>
        <p:nvGraphicFramePr>
          <p:cNvPr id="5" name="Chart 4">
            <a:extLst>
              <a:ext uri="{FF2B5EF4-FFF2-40B4-BE49-F238E27FC236}">
                <a16:creationId xmlns:a16="http://schemas.microsoft.com/office/drawing/2014/main" id="{59F4BEC3-205C-406C-B65D-85730AD22873}"/>
              </a:ext>
            </a:extLst>
          </p:cNvPr>
          <p:cNvGraphicFramePr>
            <a:graphicFrameLocks/>
          </p:cNvGraphicFramePr>
          <p:nvPr>
            <p:extLst>
              <p:ext uri="{D42A27DB-BD31-4B8C-83A1-F6EECF244321}">
                <p14:modId xmlns:p14="http://schemas.microsoft.com/office/powerpoint/2010/main" val="191247692"/>
              </p:ext>
            </p:extLst>
          </p:nvPr>
        </p:nvGraphicFramePr>
        <p:xfrm>
          <a:off x="733424" y="1152023"/>
          <a:ext cx="10239375" cy="4972552"/>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2A926484-D68D-4A6A-BB02-E2CE4CCF4AEB}"/>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368535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7603-6AE5-4902-90CD-D67E92D9C13F}"/>
              </a:ext>
            </a:extLst>
          </p:cNvPr>
          <p:cNvSpPr>
            <a:spLocks noGrp="1"/>
          </p:cNvSpPr>
          <p:nvPr>
            <p:ph type="title"/>
          </p:nvPr>
        </p:nvSpPr>
        <p:spPr>
          <a:xfrm>
            <a:off x="669702" y="548680"/>
            <a:ext cx="11062952" cy="864096"/>
          </a:xfrm>
        </p:spPr>
        <p:txBody>
          <a:bodyPr>
            <a:noAutofit/>
          </a:bodyPr>
          <a:lstStyle/>
          <a:p>
            <a:r>
              <a:rPr lang="en-GB" sz="3000" dirty="0"/>
              <a:t>Figure 2.6 Resistance of </a:t>
            </a:r>
            <a:r>
              <a:rPr lang="en-GB" sz="3000" i="1" dirty="0"/>
              <a:t>S. Pneumoniae </a:t>
            </a:r>
            <a:r>
              <a:rPr lang="en-GB" sz="3000" dirty="0"/>
              <a:t>lower respiratory tract isolates to Ampicillin/Amoxicillin </a:t>
            </a:r>
            <a:r>
              <a:rPr lang="en-GB" sz="3000"/>
              <a:t>and Macrolides, </a:t>
            </a:r>
            <a:r>
              <a:rPr lang="en-GB" sz="3000" dirty="0"/>
              <a:t>England 2018 to 2020</a:t>
            </a:r>
          </a:p>
        </p:txBody>
      </p:sp>
      <p:sp>
        <p:nvSpPr>
          <p:cNvPr id="4" name="Footer Placeholder 3">
            <a:extLst>
              <a:ext uri="{FF2B5EF4-FFF2-40B4-BE49-F238E27FC236}">
                <a16:creationId xmlns:a16="http://schemas.microsoft.com/office/drawing/2014/main" id="{5AC6F2F3-80C5-4310-9418-871C74D4E626}"/>
              </a:ext>
            </a:extLst>
          </p:cNvPr>
          <p:cNvSpPr>
            <a:spLocks noGrp="1"/>
          </p:cNvSpPr>
          <p:nvPr>
            <p:ph type="ftr" sz="quarter" idx="11"/>
          </p:nvPr>
        </p:nvSpPr>
        <p:spPr>
          <a:xfrm>
            <a:off x="130628" y="6309320"/>
            <a:ext cx="4165147"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graphicFrame>
        <p:nvGraphicFramePr>
          <p:cNvPr id="6" name="Chart 5">
            <a:extLst>
              <a:ext uri="{FF2B5EF4-FFF2-40B4-BE49-F238E27FC236}">
                <a16:creationId xmlns:a16="http://schemas.microsoft.com/office/drawing/2014/main" id="{2CFD011D-524E-4857-8701-432AB25F8C51}"/>
              </a:ext>
            </a:extLst>
          </p:cNvPr>
          <p:cNvGraphicFramePr>
            <a:graphicFrameLocks/>
          </p:cNvGraphicFramePr>
          <p:nvPr>
            <p:extLst>
              <p:ext uri="{D42A27DB-BD31-4B8C-83A1-F6EECF244321}">
                <p14:modId xmlns:p14="http://schemas.microsoft.com/office/powerpoint/2010/main" val="1561576809"/>
              </p:ext>
            </p:extLst>
          </p:nvPr>
        </p:nvGraphicFramePr>
        <p:xfrm>
          <a:off x="669702" y="1914524"/>
          <a:ext cx="10598373" cy="4124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55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335E57-DA38-47CE-90E4-3C39D5458507}"/>
              </a:ext>
            </a:extLst>
          </p:cNvPr>
          <p:cNvSpPr>
            <a:spLocks noGrp="1"/>
          </p:cNvSpPr>
          <p:nvPr>
            <p:ph type="ftr" sz="quarter" idx="11"/>
          </p:nvPr>
        </p:nvSpPr>
        <p:spPr>
          <a:xfrm>
            <a:off x="254453" y="6359152"/>
            <a:ext cx="4166163"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sp>
        <p:nvSpPr>
          <p:cNvPr id="8" name="Title 1">
            <a:extLst>
              <a:ext uri="{FF2B5EF4-FFF2-40B4-BE49-F238E27FC236}">
                <a16:creationId xmlns:a16="http://schemas.microsoft.com/office/drawing/2014/main" id="{2736E567-F087-4570-BC41-8E1FD7135A29}"/>
              </a:ext>
            </a:extLst>
          </p:cNvPr>
          <p:cNvSpPr>
            <a:spLocks noGrp="1"/>
          </p:cNvSpPr>
          <p:nvPr>
            <p:ph type="title"/>
          </p:nvPr>
        </p:nvSpPr>
        <p:spPr>
          <a:xfrm>
            <a:off x="656823" y="316285"/>
            <a:ext cx="10599312" cy="649629"/>
          </a:xfrm>
        </p:spPr>
        <p:txBody>
          <a:bodyPr>
            <a:noAutofit/>
          </a:bodyPr>
          <a:lstStyle/>
          <a:p>
            <a:r>
              <a:rPr lang="en-GB" sz="3200" dirty="0"/>
              <a:t>Figure 2.7 Resistance to </a:t>
            </a:r>
            <a:r>
              <a:rPr lang="en-GB" sz="3200" i="1" dirty="0"/>
              <a:t>H. Influenzae </a:t>
            </a:r>
            <a:r>
              <a:rPr lang="en-GB" sz="3200" dirty="0"/>
              <a:t>lower respiratory tract isolates </a:t>
            </a:r>
            <a:r>
              <a:rPr lang="en-GB" sz="3200"/>
              <a:t>to co-amoxiclav, </a:t>
            </a:r>
            <a:r>
              <a:rPr lang="en-GB" sz="3200" dirty="0"/>
              <a:t>England 2018 to 2020</a:t>
            </a:r>
          </a:p>
        </p:txBody>
      </p:sp>
      <p:graphicFrame>
        <p:nvGraphicFramePr>
          <p:cNvPr id="6" name="Chart 5">
            <a:extLst>
              <a:ext uri="{FF2B5EF4-FFF2-40B4-BE49-F238E27FC236}">
                <a16:creationId xmlns:a16="http://schemas.microsoft.com/office/drawing/2014/main" id="{F7AF30DD-233E-4BD7-9F76-254BCCDB2AE8}"/>
              </a:ext>
            </a:extLst>
          </p:cNvPr>
          <p:cNvGraphicFramePr>
            <a:graphicFrameLocks/>
          </p:cNvGraphicFramePr>
          <p:nvPr>
            <p:extLst>
              <p:ext uri="{D42A27DB-BD31-4B8C-83A1-F6EECF244321}">
                <p14:modId xmlns:p14="http://schemas.microsoft.com/office/powerpoint/2010/main" val="1268501137"/>
              </p:ext>
            </p:extLst>
          </p:nvPr>
        </p:nvGraphicFramePr>
        <p:xfrm>
          <a:off x="656823" y="1276350"/>
          <a:ext cx="10020702" cy="4829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425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737C-E38E-4343-91C2-82A256F1765F}"/>
              </a:ext>
            </a:extLst>
          </p:cNvPr>
          <p:cNvSpPr>
            <a:spLocks noGrp="1"/>
          </p:cNvSpPr>
          <p:nvPr>
            <p:ph type="title"/>
          </p:nvPr>
        </p:nvSpPr>
        <p:spPr/>
        <p:txBody>
          <a:bodyPr>
            <a:normAutofit fontScale="90000"/>
          </a:bodyPr>
          <a:lstStyle/>
          <a:p>
            <a:r>
              <a:rPr lang="en-GB" dirty="0"/>
              <a:t>Figure 2.8 Resistance to </a:t>
            </a:r>
            <a:r>
              <a:rPr lang="en-GB" i="1" dirty="0"/>
              <a:t>P. Aeruginosa </a:t>
            </a:r>
            <a:r>
              <a:rPr lang="en-GB" dirty="0"/>
              <a:t>lower respiratory tract isolates to Ciprofloxacin and Piperacillin</a:t>
            </a:r>
            <a:r>
              <a:rPr lang="en-GB"/>
              <a:t>/Tazobactam, </a:t>
            </a:r>
            <a:r>
              <a:rPr lang="en-GB" dirty="0"/>
              <a:t>England 2018 to 2020</a:t>
            </a:r>
          </a:p>
        </p:txBody>
      </p:sp>
      <p:sp>
        <p:nvSpPr>
          <p:cNvPr id="4" name="Footer Placeholder 3">
            <a:extLst>
              <a:ext uri="{FF2B5EF4-FFF2-40B4-BE49-F238E27FC236}">
                <a16:creationId xmlns:a16="http://schemas.microsoft.com/office/drawing/2014/main" id="{204B950D-5FA2-4C7E-9CEC-D370CE12C25E}"/>
              </a:ext>
            </a:extLst>
          </p:cNvPr>
          <p:cNvSpPr>
            <a:spLocks noGrp="1"/>
          </p:cNvSpPr>
          <p:nvPr>
            <p:ph type="ftr" sz="quarter" idx="11"/>
          </p:nvPr>
        </p:nvSpPr>
        <p:spPr>
          <a:xfrm>
            <a:off x="130628" y="6391225"/>
            <a:ext cx="4441371"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graphicFrame>
        <p:nvGraphicFramePr>
          <p:cNvPr id="7" name="Chart 6">
            <a:extLst>
              <a:ext uri="{FF2B5EF4-FFF2-40B4-BE49-F238E27FC236}">
                <a16:creationId xmlns:a16="http://schemas.microsoft.com/office/drawing/2014/main" id="{B2903374-F229-4C44-83D5-61CD2E5FE056}"/>
              </a:ext>
            </a:extLst>
          </p:cNvPr>
          <p:cNvGraphicFramePr>
            <a:graphicFrameLocks/>
          </p:cNvGraphicFramePr>
          <p:nvPr>
            <p:extLst>
              <p:ext uri="{D42A27DB-BD31-4B8C-83A1-F6EECF244321}">
                <p14:modId xmlns:p14="http://schemas.microsoft.com/office/powerpoint/2010/main" val="1506502442"/>
              </p:ext>
            </p:extLst>
          </p:nvPr>
        </p:nvGraphicFramePr>
        <p:xfrm>
          <a:off x="615957" y="1704975"/>
          <a:ext cx="10814044"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771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3943-4F30-43C5-9F9F-B9B55266810B}"/>
              </a:ext>
            </a:extLst>
          </p:cNvPr>
          <p:cNvSpPr>
            <a:spLocks noGrp="1"/>
          </p:cNvSpPr>
          <p:nvPr>
            <p:ph type="title"/>
          </p:nvPr>
        </p:nvSpPr>
        <p:spPr/>
        <p:txBody>
          <a:bodyPr>
            <a:noAutofit/>
          </a:bodyPr>
          <a:lstStyle/>
          <a:p>
            <a:r>
              <a:rPr lang="en-GB" sz="2800" dirty="0"/>
              <a:t>Figure 2.9. Percentage of N. gonorrhoeae isolates in the GRASP sentinel surveillance system that were resistant to selected antimicrobials, England and Wales, 2000 to 2020</a:t>
            </a:r>
          </a:p>
        </p:txBody>
      </p:sp>
      <p:pic>
        <p:nvPicPr>
          <p:cNvPr id="6" name="Picture 5" descr="Figure 1. Percentage of N. gonorrhoeae isolates in the GRASP sentinel surveillance system that were resistant to selected antimicrobials, England and Wales, 2000 to 2020.">
            <a:extLst>
              <a:ext uri="{FF2B5EF4-FFF2-40B4-BE49-F238E27FC236}">
                <a16:creationId xmlns:a16="http://schemas.microsoft.com/office/drawing/2014/main" id="{97E6F4E8-24EF-4D5F-BF4F-CEDF65A479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5932" y="1392712"/>
            <a:ext cx="9366572" cy="4695824"/>
          </a:xfrm>
          <a:prstGeom prst="rect">
            <a:avLst/>
          </a:prstGeom>
          <a:noFill/>
          <a:ln>
            <a:noFill/>
          </a:ln>
        </p:spPr>
      </p:pic>
      <p:sp>
        <p:nvSpPr>
          <p:cNvPr id="7" name="Footer Placeholder 3">
            <a:extLst>
              <a:ext uri="{FF2B5EF4-FFF2-40B4-BE49-F238E27FC236}">
                <a16:creationId xmlns:a16="http://schemas.microsoft.com/office/drawing/2014/main" id="{75C4D0F6-43F3-44B4-AE7F-D0BEFDD8D445}"/>
              </a:ext>
            </a:extLst>
          </p:cNvPr>
          <p:cNvSpPr txBox="1">
            <a:spLocks/>
          </p:cNvSpPr>
          <p:nvPr/>
        </p:nvSpPr>
        <p:spPr>
          <a:xfrm>
            <a:off x="415931" y="6313459"/>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t>ESPAUR report 2020 – </a:t>
            </a:r>
            <a:r>
              <a:rPr lang="fr-FR" dirty="0" err="1"/>
              <a:t>Chapter</a:t>
            </a:r>
            <a:r>
              <a:rPr lang="fr-FR" dirty="0"/>
              <a:t> 2 </a:t>
            </a:r>
            <a:r>
              <a:rPr lang="fr-FR"/>
              <a:t>Figure Annexe</a:t>
            </a:r>
            <a:endParaRPr lang="en-US" dirty="0"/>
          </a:p>
        </p:txBody>
      </p:sp>
    </p:spTree>
    <p:extLst>
      <p:ext uri="{BB962C8B-B14F-4D97-AF65-F5344CB8AC3E}">
        <p14:creationId xmlns:p14="http://schemas.microsoft.com/office/powerpoint/2010/main" val="22499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40A6E0-05FD-4040-A3F3-313501256B30}"/>
              </a:ext>
            </a:extLst>
          </p:cNvPr>
          <p:cNvSpPr>
            <a:spLocks noGrp="1"/>
          </p:cNvSpPr>
          <p:nvPr>
            <p:ph type="title"/>
          </p:nvPr>
        </p:nvSpPr>
        <p:spPr>
          <a:xfrm>
            <a:off x="770586" y="367802"/>
            <a:ext cx="10650828" cy="647700"/>
          </a:xfrm>
        </p:spPr>
        <p:txBody>
          <a:bodyPr>
            <a:noAutofit/>
          </a:bodyPr>
          <a:lstStyle/>
          <a:p>
            <a:r>
              <a:rPr lang="en-GB" sz="3200" dirty="0"/>
              <a:t>Box figure 2.1 Resistance to HCV direct-acting antiviral (DAA) from 2016 to 2020 in England, Wales and Northern Ireland</a:t>
            </a:r>
          </a:p>
        </p:txBody>
      </p:sp>
      <p:graphicFrame>
        <p:nvGraphicFramePr>
          <p:cNvPr id="4" name="Chart 3">
            <a:extLst>
              <a:ext uri="{FF2B5EF4-FFF2-40B4-BE49-F238E27FC236}">
                <a16:creationId xmlns:a16="http://schemas.microsoft.com/office/drawing/2014/main" id="{8D8E27E7-CE9B-4496-AA29-2F6975B66C29}"/>
              </a:ext>
            </a:extLst>
          </p:cNvPr>
          <p:cNvGraphicFramePr>
            <a:graphicFrameLocks/>
          </p:cNvGraphicFramePr>
          <p:nvPr>
            <p:extLst>
              <p:ext uri="{D42A27DB-BD31-4B8C-83A1-F6EECF244321}">
                <p14:modId xmlns:p14="http://schemas.microsoft.com/office/powerpoint/2010/main" val="2541576126"/>
              </p:ext>
            </p:extLst>
          </p:nvPr>
        </p:nvGraphicFramePr>
        <p:xfrm>
          <a:off x="838200" y="1733551"/>
          <a:ext cx="10239375" cy="422515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a:extLst>
              <a:ext uri="{FF2B5EF4-FFF2-40B4-BE49-F238E27FC236}">
                <a16:creationId xmlns:a16="http://schemas.microsoft.com/office/drawing/2014/main" id="{065A1864-B50C-452F-AFD2-C06B213C689B}"/>
              </a:ext>
            </a:extLst>
          </p:cNvPr>
          <p:cNvSpPr txBox="1">
            <a:spLocks/>
          </p:cNvSpPr>
          <p:nvPr/>
        </p:nvSpPr>
        <p:spPr>
          <a:xfrm>
            <a:off x="533399" y="6307635"/>
            <a:ext cx="4143375"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t>ESPAUR report 2020 – </a:t>
            </a:r>
            <a:r>
              <a:rPr lang="fr-FR" dirty="0" err="1"/>
              <a:t>Chapter</a:t>
            </a:r>
            <a:r>
              <a:rPr lang="fr-FR" dirty="0"/>
              <a:t> 2 </a:t>
            </a:r>
            <a:r>
              <a:rPr lang="fr-FR"/>
              <a:t>Figure Annexe</a:t>
            </a:r>
            <a:endParaRPr lang="en-US" dirty="0"/>
          </a:p>
        </p:txBody>
      </p:sp>
    </p:spTree>
    <p:extLst>
      <p:ext uri="{BB962C8B-B14F-4D97-AF65-F5344CB8AC3E}">
        <p14:creationId xmlns:p14="http://schemas.microsoft.com/office/powerpoint/2010/main" val="371168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24BC-0288-458C-B6DC-98C54A8A2B29}"/>
              </a:ext>
            </a:extLst>
          </p:cNvPr>
          <p:cNvSpPr>
            <a:spLocks noGrp="1"/>
          </p:cNvSpPr>
          <p:nvPr>
            <p:ph type="title"/>
          </p:nvPr>
        </p:nvSpPr>
        <p:spPr/>
        <p:txBody>
          <a:bodyPr>
            <a:normAutofit fontScale="90000"/>
          </a:bodyPr>
          <a:lstStyle/>
          <a:p>
            <a:r>
              <a:rPr lang="en-GB" dirty="0"/>
              <a:t>Figure 2.10 Number and percentage of people notified with tuberculosis with initial drug resistance, England, 2000 to 2020</a:t>
            </a:r>
          </a:p>
        </p:txBody>
      </p:sp>
      <p:sp>
        <p:nvSpPr>
          <p:cNvPr id="4" name="Footer Placeholder 3">
            <a:extLst>
              <a:ext uri="{FF2B5EF4-FFF2-40B4-BE49-F238E27FC236}">
                <a16:creationId xmlns:a16="http://schemas.microsoft.com/office/drawing/2014/main" id="{B6C13615-0A36-41DC-97F0-2845715ECFFE}"/>
              </a:ext>
            </a:extLst>
          </p:cNvPr>
          <p:cNvSpPr>
            <a:spLocks noGrp="1"/>
          </p:cNvSpPr>
          <p:nvPr>
            <p:ph type="ftr" sz="quarter" idx="11"/>
          </p:nvPr>
        </p:nvSpPr>
        <p:spPr>
          <a:xfrm>
            <a:off x="130628" y="6438850"/>
            <a:ext cx="4290451"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graphicFrame>
        <p:nvGraphicFramePr>
          <p:cNvPr id="6" name="Chart 5">
            <a:extLst>
              <a:ext uri="{FF2B5EF4-FFF2-40B4-BE49-F238E27FC236}">
                <a16:creationId xmlns:a16="http://schemas.microsoft.com/office/drawing/2014/main" id="{40A26E4A-784C-41C6-ADC0-142B3B5D08E6}"/>
              </a:ext>
            </a:extLst>
          </p:cNvPr>
          <p:cNvGraphicFramePr>
            <a:graphicFrameLocks/>
          </p:cNvGraphicFramePr>
          <p:nvPr>
            <p:extLst>
              <p:ext uri="{D42A27DB-BD31-4B8C-83A1-F6EECF244321}">
                <p14:modId xmlns:p14="http://schemas.microsoft.com/office/powerpoint/2010/main" val="2915567183"/>
              </p:ext>
            </p:extLst>
          </p:nvPr>
        </p:nvGraphicFramePr>
        <p:xfrm>
          <a:off x="704851" y="1622738"/>
          <a:ext cx="10277474" cy="4520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707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E73BD0-BC49-42A2-ADCB-F9F9F536F07B}"/>
              </a:ext>
            </a:extLst>
          </p:cNvPr>
          <p:cNvSpPr>
            <a:spLocks noGrp="1"/>
          </p:cNvSpPr>
          <p:nvPr>
            <p:ph type="ctrTitle"/>
          </p:nvPr>
        </p:nvSpPr>
        <p:spPr/>
        <p:txBody>
          <a:bodyPr/>
          <a:lstStyle/>
          <a:p>
            <a:r>
              <a:rPr lang="en-GB" dirty="0"/>
              <a:t>Additional figures</a:t>
            </a:r>
            <a:br>
              <a:rPr lang="en-GB" dirty="0"/>
            </a:br>
            <a:br>
              <a:rPr lang="en-GB" dirty="0"/>
            </a:br>
            <a:endParaRPr lang="en-GB" dirty="0"/>
          </a:p>
        </p:txBody>
      </p:sp>
      <p:sp>
        <p:nvSpPr>
          <p:cNvPr id="4" name="Footer Placeholder 3">
            <a:extLst>
              <a:ext uri="{FF2B5EF4-FFF2-40B4-BE49-F238E27FC236}">
                <a16:creationId xmlns:a16="http://schemas.microsoft.com/office/drawing/2014/main" id="{8A3547BD-CE38-4793-9D46-39765902F26A}"/>
              </a:ext>
            </a:extLst>
          </p:cNvPr>
          <p:cNvSpPr>
            <a:spLocks noGrp="1"/>
          </p:cNvSpPr>
          <p:nvPr>
            <p:ph type="ftr" sz="quarter" idx="4294967295"/>
          </p:nvPr>
        </p:nvSpPr>
        <p:spPr>
          <a:xfrm>
            <a:off x="0" y="6438900"/>
            <a:ext cx="10007600" cy="363538"/>
          </a:xfrm>
        </p:spPr>
        <p:txBody>
          <a:bodyPr/>
          <a:lstStyle/>
          <a:p>
            <a:r>
              <a:rPr lang="en-GB"/>
              <a:t>Presentation title</a:t>
            </a:r>
            <a:endParaRPr lang="en-GB" sz="1400" dirty="0"/>
          </a:p>
        </p:txBody>
      </p:sp>
      <p:sp>
        <p:nvSpPr>
          <p:cNvPr id="5" name="Slide Number Placeholder 4">
            <a:extLst>
              <a:ext uri="{FF2B5EF4-FFF2-40B4-BE49-F238E27FC236}">
                <a16:creationId xmlns:a16="http://schemas.microsoft.com/office/drawing/2014/main" id="{893D50AA-1981-4C28-A550-38606E811464}"/>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78572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3584E5-E1EA-49B8-83E9-C92E41E63F60}"/>
              </a:ext>
            </a:extLst>
          </p:cNvPr>
          <p:cNvSpPr>
            <a:spLocks noGrp="1"/>
          </p:cNvSpPr>
          <p:nvPr>
            <p:ph type="ftr" sz="quarter" idx="11"/>
          </p:nvPr>
        </p:nvSpPr>
        <p:spPr>
          <a:xfrm>
            <a:off x="210528" y="6376706"/>
            <a:ext cx="4094772"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sp>
        <p:nvSpPr>
          <p:cNvPr id="10" name="Title 1">
            <a:extLst>
              <a:ext uri="{FF2B5EF4-FFF2-40B4-BE49-F238E27FC236}">
                <a16:creationId xmlns:a16="http://schemas.microsoft.com/office/drawing/2014/main" id="{EDC5C328-AB36-404E-99C9-D4F51697AF6F}"/>
              </a:ext>
            </a:extLst>
          </p:cNvPr>
          <p:cNvSpPr>
            <a:spLocks noGrp="1"/>
          </p:cNvSpPr>
          <p:nvPr>
            <p:ph type="title"/>
          </p:nvPr>
        </p:nvSpPr>
        <p:spPr>
          <a:xfrm>
            <a:off x="850007" y="548680"/>
            <a:ext cx="9957743" cy="648072"/>
          </a:xfrm>
        </p:spPr>
        <p:txBody>
          <a:bodyPr>
            <a:noAutofit/>
          </a:bodyPr>
          <a:lstStyle/>
          <a:p>
            <a:r>
              <a:rPr lang="en-GB" sz="3200" dirty="0"/>
              <a:t>Additional Figure 1 </a:t>
            </a:r>
            <a:r>
              <a:rPr lang="en-GB" sz="3200" i="1" dirty="0"/>
              <a:t>Acinetobacter </a:t>
            </a:r>
            <a:r>
              <a:rPr lang="en-GB" sz="3200" dirty="0"/>
              <a:t>spp. bacteraemia resistance to </a:t>
            </a:r>
            <a:r>
              <a:rPr lang="en-GB" sz="3200"/>
              <a:t>key antibiotics, </a:t>
            </a:r>
            <a:r>
              <a:rPr lang="en-GB" sz="3200" dirty="0"/>
              <a:t>England 2016 to 2020</a:t>
            </a:r>
          </a:p>
        </p:txBody>
      </p:sp>
      <p:graphicFrame>
        <p:nvGraphicFramePr>
          <p:cNvPr id="6" name="Chart 5">
            <a:extLst>
              <a:ext uri="{FF2B5EF4-FFF2-40B4-BE49-F238E27FC236}">
                <a16:creationId xmlns:a16="http://schemas.microsoft.com/office/drawing/2014/main" id="{87E2A160-2779-44A4-A413-57CF46B4FCB2}"/>
              </a:ext>
            </a:extLst>
          </p:cNvPr>
          <p:cNvGraphicFramePr>
            <a:graphicFrameLocks/>
          </p:cNvGraphicFramePr>
          <p:nvPr>
            <p:extLst>
              <p:ext uri="{D42A27DB-BD31-4B8C-83A1-F6EECF244321}">
                <p14:modId xmlns:p14="http://schemas.microsoft.com/office/powerpoint/2010/main" val="2735293236"/>
              </p:ext>
            </p:extLst>
          </p:nvPr>
        </p:nvGraphicFramePr>
        <p:xfrm>
          <a:off x="850007" y="1524000"/>
          <a:ext cx="9957743" cy="4619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403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615955" y="1279526"/>
            <a:ext cx="11123857" cy="4351338"/>
          </a:xfrm>
        </p:spPr>
        <p:txBody>
          <a:bodyPr/>
          <a:lstStyle/>
          <a:p>
            <a:pPr marL="285750" indent="-285750"/>
            <a:r>
              <a:rPr lang="en-GB" dirty="0"/>
              <a:t>Data presented in </a:t>
            </a:r>
            <a:r>
              <a:rPr lang="en-GB"/>
              <a:t>this annexe complements </a:t>
            </a:r>
            <a:r>
              <a:rPr lang="en-GB" dirty="0"/>
              <a:t>the data presented in the ESPAUR Report 2020 in Chapter </a:t>
            </a:r>
            <a:r>
              <a:rPr lang="en-GB"/>
              <a:t>2 ‘Antimicrobial </a:t>
            </a:r>
            <a:r>
              <a:rPr lang="en-GB" dirty="0"/>
              <a:t>Resistance and Communicable </a:t>
            </a:r>
            <a:r>
              <a:rPr lang="en-GB"/>
              <a:t>Disease Resistance’.</a:t>
            </a:r>
            <a:endParaRPr lang="en-GB" dirty="0"/>
          </a:p>
          <a:p>
            <a:pPr marL="285750" indent="-285750"/>
            <a:r>
              <a:rPr lang="en-GB" dirty="0"/>
              <a:t>The graphs use data taken from the PHE Second Generation Surveillance System Antimicrobial Resistance, unless otherwise noted.</a:t>
            </a:r>
          </a:p>
          <a:p>
            <a:pPr marL="285750" indent="-285750"/>
            <a:r>
              <a:rPr lang="en-GB" dirty="0"/>
              <a:t>For interpretation of the data please refer to the </a:t>
            </a:r>
            <a:r>
              <a:rPr lang="en-GB" dirty="0">
                <a:hlinkClick r:id="rId2"/>
              </a:rPr>
              <a:t>ESPAUR report </a:t>
            </a:r>
            <a:r>
              <a:rPr lang="en-GB">
                <a:hlinkClick r:id="rId2"/>
              </a:rPr>
              <a:t>2020</a:t>
            </a:r>
            <a:r>
              <a:rPr lang="en-GB"/>
              <a:t>.</a:t>
            </a:r>
          </a:p>
          <a:p>
            <a:pPr marL="285750" indent="-285750"/>
            <a:r>
              <a:rPr lang="en-GB"/>
              <a:t>Detailed and accessible information about each graph is available in the notes on each slide.</a:t>
            </a:r>
            <a:endParaRPr lang="en-GB" dirty="0"/>
          </a:p>
        </p:txBody>
      </p:sp>
    </p:spTree>
    <p:extLst>
      <p:ext uri="{BB962C8B-B14F-4D97-AF65-F5344CB8AC3E}">
        <p14:creationId xmlns:p14="http://schemas.microsoft.com/office/powerpoint/2010/main" val="317630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F526AF-BC3E-4ADF-ACD1-EC23BF768252}"/>
              </a:ext>
            </a:extLst>
          </p:cNvPr>
          <p:cNvSpPr>
            <a:spLocks noGrp="1"/>
          </p:cNvSpPr>
          <p:nvPr>
            <p:ph type="title"/>
          </p:nvPr>
        </p:nvSpPr>
        <p:spPr>
          <a:xfrm>
            <a:off x="746975" y="548680"/>
            <a:ext cx="10560676" cy="648072"/>
          </a:xfrm>
        </p:spPr>
        <p:txBody>
          <a:bodyPr>
            <a:noAutofit/>
          </a:bodyPr>
          <a:lstStyle/>
          <a:p>
            <a:r>
              <a:rPr lang="en-GB" sz="3200" dirty="0"/>
              <a:t>Additional Figure 2 </a:t>
            </a:r>
            <a:r>
              <a:rPr lang="en-GB" sz="3200" i="1" dirty="0"/>
              <a:t>Enterobacter </a:t>
            </a:r>
            <a:r>
              <a:rPr lang="en-GB" sz="3200" dirty="0"/>
              <a:t>spp. bacteraemia resistance to </a:t>
            </a:r>
            <a:r>
              <a:rPr lang="en-GB" sz="3200"/>
              <a:t>key antimicrobials, </a:t>
            </a:r>
            <a:r>
              <a:rPr lang="en-GB" sz="3200" dirty="0"/>
              <a:t>England 2016 to 2020*</a:t>
            </a:r>
          </a:p>
        </p:txBody>
      </p:sp>
      <p:sp>
        <p:nvSpPr>
          <p:cNvPr id="3" name="TextBox 2">
            <a:extLst>
              <a:ext uri="{FF2B5EF4-FFF2-40B4-BE49-F238E27FC236}">
                <a16:creationId xmlns:a16="http://schemas.microsoft.com/office/drawing/2014/main" id="{718EE829-15F6-4606-B529-DAFC7B3CAE65}"/>
              </a:ext>
            </a:extLst>
          </p:cNvPr>
          <p:cNvSpPr txBox="1"/>
          <p:nvPr/>
        </p:nvSpPr>
        <p:spPr>
          <a:xfrm>
            <a:off x="1032461" y="5648287"/>
            <a:ext cx="7344816"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*Bacteraemia and susceptibility testing </a:t>
            </a:r>
            <a:r>
              <a:rPr lang="en-GB" sz="1200">
                <a:latin typeface="Arial" panose="020B0604020202020204" pitchFamily="34" charset="0"/>
                <a:cs typeface="Arial" panose="020B0604020202020204" pitchFamily="34" charset="0"/>
              </a:rPr>
              <a:t>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38016858-DD2C-4DF3-90F4-539F20C27516}"/>
              </a:ext>
            </a:extLst>
          </p:cNvPr>
          <p:cNvGraphicFramePr>
            <a:graphicFrameLocks/>
          </p:cNvGraphicFramePr>
          <p:nvPr>
            <p:extLst>
              <p:ext uri="{D42A27DB-BD31-4B8C-83A1-F6EECF244321}">
                <p14:modId xmlns:p14="http://schemas.microsoft.com/office/powerpoint/2010/main" val="2372990662"/>
              </p:ext>
            </p:extLst>
          </p:nvPr>
        </p:nvGraphicFramePr>
        <p:xfrm>
          <a:off x="746976" y="1482550"/>
          <a:ext cx="10560676" cy="4206022"/>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4B80BEF6-9FDC-4294-B1D8-C16419439E3F}"/>
              </a:ext>
            </a:extLst>
          </p:cNvPr>
          <p:cNvSpPr txBox="1">
            <a:spLocks/>
          </p:cNvSpPr>
          <p:nvPr/>
        </p:nvSpPr>
        <p:spPr>
          <a:xfrm>
            <a:off x="130628" y="6438850"/>
            <a:ext cx="4317547"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293383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DFC82B-071B-4F1B-AF9C-90F2F6ADD913}"/>
              </a:ext>
            </a:extLst>
          </p:cNvPr>
          <p:cNvSpPr>
            <a:spLocks noGrp="1"/>
          </p:cNvSpPr>
          <p:nvPr>
            <p:ph type="ftr" sz="quarter" idx="11"/>
          </p:nvPr>
        </p:nvSpPr>
        <p:spPr>
          <a:xfrm>
            <a:off x="482419" y="6359804"/>
            <a:ext cx="4043967"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sp>
        <p:nvSpPr>
          <p:cNvPr id="7" name="Title 1">
            <a:extLst>
              <a:ext uri="{FF2B5EF4-FFF2-40B4-BE49-F238E27FC236}">
                <a16:creationId xmlns:a16="http://schemas.microsoft.com/office/drawing/2014/main" id="{B05D5995-17FF-44BA-97D6-48D426621615}"/>
              </a:ext>
            </a:extLst>
          </p:cNvPr>
          <p:cNvSpPr>
            <a:spLocks noGrp="1"/>
          </p:cNvSpPr>
          <p:nvPr>
            <p:ph type="title"/>
          </p:nvPr>
        </p:nvSpPr>
        <p:spPr>
          <a:xfrm>
            <a:off x="781318" y="548680"/>
            <a:ext cx="11410682" cy="648072"/>
          </a:xfrm>
        </p:spPr>
        <p:txBody>
          <a:bodyPr>
            <a:noAutofit/>
          </a:bodyPr>
          <a:lstStyle/>
          <a:p>
            <a:r>
              <a:rPr lang="en-GB" sz="3200" dirty="0"/>
              <a:t>Additional Figure 3 </a:t>
            </a:r>
            <a:r>
              <a:rPr lang="en-GB" sz="3200" i="1" dirty="0"/>
              <a:t>Citrobacter </a:t>
            </a:r>
            <a:r>
              <a:rPr lang="en-GB" sz="3200" dirty="0"/>
              <a:t>spp. bacteraemia resistance to </a:t>
            </a:r>
            <a:r>
              <a:rPr lang="en-GB" sz="3200"/>
              <a:t>key antimicrobials, </a:t>
            </a:r>
            <a:r>
              <a:rPr lang="en-GB" sz="3200" dirty="0"/>
              <a:t>England 2016 to 2020*</a:t>
            </a:r>
          </a:p>
        </p:txBody>
      </p:sp>
      <p:sp>
        <p:nvSpPr>
          <p:cNvPr id="3" name="Rectangle 2">
            <a:extLst>
              <a:ext uri="{FF2B5EF4-FFF2-40B4-BE49-F238E27FC236}">
                <a16:creationId xmlns:a16="http://schemas.microsoft.com/office/drawing/2014/main" id="{C513081C-608C-4CEC-9304-7A6DE9849E2A}"/>
              </a:ext>
            </a:extLst>
          </p:cNvPr>
          <p:cNvSpPr/>
          <p:nvPr/>
        </p:nvSpPr>
        <p:spPr>
          <a:xfrm>
            <a:off x="901520" y="5511391"/>
            <a:ext cx="9333384" cy="523220"/>
          </a:xfrm>
          <a:prstGeom prst="rect">
            <a:avLst/>
          </a:prstGeom>
        </p:spPr>
        <p:txBody>
          <a:bodyPr wrap="square">
            <a:spAutoFit/>
          </a:bodyPr>
          <a:lstStyle/>
          <a:p>
            <a:r>
              <a:rPr lang="en-GB" sz="1400"/>
              <a:t>* Bacteraemia </a:t>
            </a:r>
            <a:r>
              <a:rPr lang="en-GB" sz="1400" dirty="0"/>
              <a:t>and susceptibility testing </a:t>
            </a:r>
            <a:r>
              <a:rPr lang="en-GB" sz="1400"/>
              <a:t>data is </a:t>
            </a:r>
            <a:r>
              <a:rPr lang="en-GB" sz="1400" dirty="0"/>
              <a:t>taken from the Communicable Disease Report (CDR) module of PHE's routine laboratory surveillance </a:t>
            </a:r>
            <a:r>
              <a:rPr lang="en-GB" sz="1400"/>
              <a:t>system SGSS.</a:t>
            </a:r>
            <a:endParaRPr lang="en-GB" sz="1400" dirty="0"/>
          </a:p>
        </p:txBody>
      </p:sp>
      <p:graphicFrame>
        <p:nvGraphicFramePr>
          <p:cNvPr id="9" name="Chart 8">
            <a:extLst>
              <a:ext uri="{FF2B5EF4-FFF2-40B4-BE49-F238E27FC236}">
                <a16:creationId xmlns:a16="http://schemas.microsoft.com/office/drawing/2014/main" id="{E39FED13-46EA-40AE-BD77-00A88B936053}"/>
              </a:ext>
            </a:extLst>
          </p:cNvPr>
          <p:cNvGraphicFramePr>
            <a:graphicFrameLocks/>
          </p:cNvGraphicFramePr>
          <p:nvPr>
            <p:extLst>
              <p:ext uri="{D42A27DB-BD31-4B8C-83A1-F6EECF244321}">
                <p14:modId xmlns:p14="http://schemas.microsoft.com/office/powerpoint/2010/main" val="3995579526"/>
              </p:ext>
            </p:extLst>
          </p:nvPr>
        </p:nvGraphicFramePr>
        <p:xfrm>
          <a:off x="781318" y="1532587"/>
          <a:ext cx="10591532" cy="3978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32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A3303E-A8B6-4A6C-BB18-F2D9F0D4FA06}"/>
              </a:ext>
            </a:extLst>
          </p:cNvPr>
          <p:cNvSpPr>
            <a:spLocks noGrp="1"/>
          </p:cNvSpPr>
          <p:nvPr>
            <p:ph type="ftr" sz="quarter" idx="11"/>
          </p:nvPr>
        </p:nvSpPr>
        <p:spPr>
          <a:xfrm>
            <a:off x="130629" y="6438850"/>
            <a:ext cx="4286825"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sp>
        <p:nvSpPr>
          <p:cNvPr id="6" name="Title 1">
            <a:extLst>
              <a:ext uri="{FF2B5EF4-FFF2-40B4-BE49-F238E27FC236}">
                <a16:creationId xmlns:a16="http://schemas.microsoft.com/office/drawing/2014/main" id="{6DD24145-E563-4373-8BE1-1895ADAF30A8}"/>
              </a:ext>
            </a:extLst>
          </p:cNvPr>
          <p:cNvSpPr>
            <a:spLocks noGrp="1"/>
          </p:cNvSpPr>
          <p:nvPr>
            <p:ph type="title"/>
          </p:nvPr>
        </p:nvSpPr>
        <p:spPr>
          <a:xfrm>
            <a:off x="888643" y="548680"/>
            <a:ext cx="10419008" cy="648072"/>
          </a:xfrm>
        </p:spPr>
        <p:txBody>
          <a:bodyPr>
            <a:noAutofit/>
          </a:bodyPr>
          <a:lstStyle/>
          <a:p>
            <a:r>
              <a:rPr lang="en-GB" sz="3200" dirty="0"/>
              <a:t>Additional Figure 4 </a:t>
            </a:r>
            <a:r>
              <a:rPr lang="en-GB" sz="3200" i="1" dirty="0"/>
              <a:t>Serratia </a:t>
            </a:r>
            <a:r>
              <a:rPr lang="en-GB" sz="3200" dirty="0"/>
              <a:t>spp. bacteraemia resistance to </a:t>
            </a:r>
            <a:r>
              <a:rPr lang="en-GB" sz="3200"/>
              <a:t>key antimicrobials, </a:t>
            </a:r>
            <a:r>
              <a:rPr lang="en-GB" sz="3200" dirty="0"/>
              <a:t>England 2016 to 2020*</a:t>
            </a:r>
          </a:p>
        </p:txBody>
      </p:sp>
      <p:sp>
        <p:nvSpPr>
          <p:cNvPr id="3" name="Rectangle 2">
            <a:extLst>
              <a:ext uri="{FF2B5EF4-FFF2-40B4-BE49-F238E27FC236}">
                <a16:creationId xmlns:a16="http://schemas.microsoft.com/office/drawing/2014/main" id="{9933031E-DC02-4396-A9CC-5CF9C3CEB7A3}"/>
              </a:ext>
            </a:extLst>
          </p:cNvPr>
          <p:cNvSpPr/>
          <p:nvPr/>
        </p:nvSpPr>
        <p:spPr>
          <a:xfrm>
            <a:off x="920036" y="5811690"/>
            <a:ext cx="10066724"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 Bacteraemia </a:t>
            </a:r>
            <a:r>
              <a:rPr lang="en-GB" sz="1200" dirty="0">
                <a:latin typeface="Arial" panose="020B0604020202020204" pitchFamily="34" charset="0"/>
                <a:cs typeface="Arial" panose="020B0604020202020204" pitchFamily="34" charset="0"/>
              </a:rPr>
              <a:t>and susceptibility testing </a:t>
            </a:r>
            <a:r>
              <a:rPr lang="en-GB" sz="1200">
                <a:latin typeface="Arial" panose="020B0604020202020204" pitchFamily="34" charset="0"/>
                <a:cs typeface="Arial" panose="020B0604020202020204" pitchFamily="34" charset="0"/>
              </a:rPr>
              <a:t>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ACB9B54A-6E17-495B-B1BF-318DB6B970CF}"/>
              </a:ext>
            </a:extLst>
          </p:cNvPr>
          <p:cNvGraphicFramePr>
            <a:graphicFrameLocks/>
          </p:cNvGraphicFramePr>
          <p:nvPr>
            <p:extLst>
              <p:ext uri="{D42A27DB-BD31-4B8C-83A1-F6EECF244321}">
                <p14:modId xmlns:p14="http://schemas.microsoft.com/office/powerpoint/2010/main" val="4262159876"/>
              </p:ext>
            </p:extLst>
          </p:nvPr>
        </p:nvGraphicFramePr>
        <p:xfrm>
          <a:off x="728508" y="1572207"/>
          <a:ext cx="10734983" cy="4234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708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55FECF-3D40-4C4B-9C7A-AB492357D989}"/>
              </a:ext>
            </a:extLst>
          </p:cNvPr>
          <p:cNvSpPr>
            <a:spLocks noGrp="1"/>
          </p:cNvSpPr>
          <p:nvPr>
            <p:ph type="ftr" sz="quarter" idx="11"/>
          </p:nvPr>
        </p:nvSpPr>
        <p:spPr>
          <a:xfrm>
            <a:off x="285661" y="6398248"/>
            <a:ext cx="4029164"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sp>
        <p:nvSpPr>
          <p:cNvPr id="6" name="Title 1">
            <a:extLst>
              <a:ext uri="{FF2B5EF4-FFF2-40B4-BE49-F238E27FC236}">
                <a16:creationId xmlns:a16="http://schemas.microsoft.com/office/drawing/2014/main" id="{1F663559-2A8C-4A0E-9083-6B7A7B687EC6}"/>
              </a:ext>
            </a:extLst>
          </p:cNvPr>
          <p:cNvSpPr>
            <a:spLocks noGrp="1"/>
          </p:cNvSpPr>
          <p:nvPr>
            <p:ph type="title"/>
          </p:nvPr>
        </p:nvSpPr>
        <p:spPr>
          <a:xfrm>
            <a:off x="837127" y="412999"/>
            <a:ext cx="11075831" cy="648072"/>
          </a:xfrm>
        </p:spPr>
        <p:txBody>
          <a:bodyPr>
            <a:noAutofit/>
          </a:bodyPr>
          <a:lstStyle/>
          <a:p>
            <a:r>
              <a:rPr lang="en-GB" sz="3200" dirty="0"/>
              <a:t>Additional Figure 5 </a:t>
            </a:r>
            <a:r>
              <a:rPr lang="en-GB" sz="3200" i="1" dirty="0"/>
              <a:t>Enterobacter </a:t>
            </a:r>
            <a:r>
              <a:rPr lang="en-GB" sz="3200" dirty="0" err="1"/>
              <a:t>spp</a:t>
            </a:r>
            <a:r>
              <a:rPr lang="es-ES" sz="3200" i="1" dirty="0"/>
              <a:t>; </a:t>
            </a:r>
            <a:r>
              <a:rPr lang="es-ES" sz="3200" i="1" dirty="0" err="1"/>
              <a:t>Serratia</a:t>
            </a:r>
            <a:r>
              <a:rPr lang="es-ES" sz="3200" i="1" dirty="0"/>
              <a:t> </a:t>
            </a:r>
            <a:r>
              <a:rPr lang="es-ES" sz="3200" dirty="0" err="1"/>
              <a:t>spp</a:t>
            </a:r>
            <a:r>
              <a:rPr lang="es-ES" sz="3200" i="1" dirty="0"/>
              <a:t>. </a:t>
            </a:r>
            <a:r>
              <a:rPr lang="es-ES" sz="3200" dirty="0"/>
              <a:t>and</a:t>
            </a:r>
            <a:r>
              <a:rPr lang="es-ES" sz="3200" i="1" dirty="0"/>
              <a:t> </a:t>
            </a:r>
            <a:r>
              <a:rPr lang="en-GB" sz="3200" i="1" dirty="0"/>
              <a:t>Citrobacter </a:t>
            </a:r>
            <a:r>
              <a:rPr lang="en-GB" sz="3200" dirty="0"/>
              <a:t>spp. </a:t>
            </a:r>
            <a:r>
              <a:rPr lang="en-GB" sz="3200"/>
              <a:t>bacteraemia rates, </a:t>
            </a:r>
            <a:r>
              <a:rPr lang="en-GB" sz="3200" dirty="0"/>
              <a:t>England 2016 to 2020*</a:t>
            </a:r>
          </a:p>
        </p:txBody>
      </p:sp>
      <p:sp>
        <p:nvSpPr>
          <p:cNvPr id="2" name="Rectangle 1">
            <a:extLst>
              <a:ext uri="{FF2B5EF4-FFF2-40B4-BE49-F238E27FC236}">
                <a16:creationId xmlns:a16="http://schemas.microsoft.com/office/drawing/2014/main" id="{5551F6A6-833F-4069-BDD9-E79A4620F945}"/>
              </a:ext>
            </a:extLst>
          </p:cNvPr>
          <p:cNvSpPr/>
          <p:nvPr/>
        </p:nvSpPr>
        <p:spPr>
          <a:xfrm>
            <a:off x="1032251" y="5765810"/>
            <a:ext cx="8832965" cy="276999"/>
          </a:xfrm>
          <a:prstGeom prst="rect">
            <a:avLst/>
          </a:prstGeom>
        </p:spPr>
        <p:txBody>
          <a:bodyPr wrap="square">
            <a:spAutoFit/>
          </a:bodyPr>
          <a:lstStyle/>
          <a:p>
            <a:r>
              <a:rPr lang="en-GB" sz="1200">
                <a:latin typeface="Arial" panose="020B0604020202020204" pitchFamily="34" charset="0"/>
                <a:cs typeface="Arial" panose="020B0604020202020204" pitchFamily="34" charset="0"/>
              </a:rPr>
              <a:t>* 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CA376A7B-9097-4023-AFFB-D57CC1FF5B5E}"/>
              </a:ext>
            </a:extLst>
          </p:cNvPr>
          <p:cNvGraphicFramePr>
            <a:graphicFrameLocks/>
          </p:cNvGraphicFramePr>
          <p:nvPr>
            <p:extLst>
              <p:ext uri="{D42A27DB-BD31-4B8C-83A1-F6EECF244321}">
                <p14:modId xmlns:p14="http://schemas.microsoft.com/office/powerpoint/2010/main" val="1183818024"/>
              </p:ext>
            </p:extLst>
          </p:nvPr>
        </p:nvGraphicFramePr>
        <p:xfrm>
          <a:off x="837126" y="1416510"/>
          <a:ext cx="10535723" cy="4349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786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4DF809-6295-4991-A4ED-78308DABC072}"/>
              </a:ext>
            </a:extLst>
          </p:cNvPr>
          <p:cNvSpPr>
            <a:spLocks noGrp="1"/>
          </p:cNvSpPr>
          <p:nvPr>
            <p:ph type="title"/>
          </p:nvPr>
        </p:nvSpPr>
        <p:spPr>
          <a:xfrm>
            <a:off x="1094705" y="548680"/>
            <a:ext cx="10547796" cy="648072"/>
          </a:xfrm>
        </p:spPr>
        <p:txBody>
          <a:bodyPr>
            <a:noAutofit/>
          </a:bodyPr>
          <a:lstStyle/>
          <a:p>
            <a:r>
              <a:rPr lang="en-GB" sz="3200" dirty="0"/>
              <a:t>Additional Figure 6 </a:t>
            </a:r>
            <a:r>
              <a:rPr lang="en-GB" sz="3200" i="1" dirty="0" err="1"/>
              <a:t>Morganella</a:t>
            </a:r>
            <a:r>
              <a:rPr lang="en-GB" sz="3200" i="1" dirty="0"/>
              <a:t> </a:t>
            </a:r>
            <a:r>
              <a:rPr lang="en-GB" sz="3200" dirty="0"/>
              <a:t>spp.</a:t>
            </a:r>
            <a:r>
              <a:rPr lang="en-GB" sz="3200" i="1" dirty="0"/>
              <a:t>, Proteus </a:t>
            </a:r>
            <a:r>
              <a:rPr lang="en-GB" sz="3200" dirty="0"/>
              <a:t>spp. and</a:t>
            </a:r>
            <a:r>
              <a:rPr lang="en-GB" sz="3200" i="1" dirty="0"/>
              <a:t> Providencia </a:t>
            </a:r>
            <a:r>
              <a:rPr lang="en-GB" sz="3200" dirty="0"/>
              <a:t>spp. </a:t>
            </a:r>
            <a:r>
              <a:rPr lang="en-GB" sz="3200"/>
              <a:t>bacteraemia rates, </a:t>
            </a:r>
            <a:r>
              <a:rPr lang="en-GB" sz="3200" dirty="0"/>
              <a:t>England 2016 to 2020*</a:t>
            </a:r>
          </a:p>
        </p:txBody>
      </p:sp>
      <p:sp>
        <p:nvSpPr>
          <p:cNvPr id="5" name="Rectangle 4">
            <a:extLst>
              <a:ext uri="{FF2B5EF4-FFF2-40B4-BE49-F238E27FC236}">
                <a16:creationId xmlns:a16="http://schemas.microsoft.com/office/drawing/2014/main" id="{595BABBE-A1F7-43EA-9C90-FF9A2D094F6D}"/>
              </a:ext>
            </a:extLst>
          </p:cNvPr>
          <p:cNvSpPr/>
          <p:nvPr/>
        </p:nvSpPr>
        <p:spPr>
          <a:xfrm>
            <a:off x="1009649" y="5854075"/>
            <a:ext cx="9877425" cy="276999"/>
          </a:xfrm>
          <a:prstGeom prst="rect">
            <a:avLst/>
          </a:prstGeom>
        </p:spPr>
        <p:txBody>
          <a:bodyPr wrap="square">
            <a:spAutoFit/>
          </a:bodyPr>
          <a:lstStyle/>
          <a:p>
            <a:r>
              <a:rPr lang="en-GB" sz="1200">
                <a:latin typeface="Arial" panose="020B0604020202020204" pitchFamily="34" charset="0"/>
                <a:cs typeface="Arial" panose="020B0604020202020204" pitchFamily="34" charset="0"/>
              </a:rPr>
              <a:t>* 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0E5CA369-EFF1-4DD4-A6ED-B5BC41431AFE}"/>
              </a:ext>
            </a:extLst>
          </p:cNvPr>
          <p:cNvGraphicFramePr>
            <a:graphicFrameLocks/>
          </p:cNvGraphicFramePr>
          <p:nvPr>
            <p:extLst>
              <p:ext uri="{D42A27DB-BD31-4B8C-83A1-F6EECF244321}">
                <p14:modId xmlns:p14="http://schemas.microsoft.com/office/powerpoint/2010/main" val="2953917491"/>
              </p:ext>
            </p:extLst>
          </p:nvPr>
        </p:nvGraphicFramePr>
        <p:xfrm>
          <a:off x="647700" y="1895475"/>
          <a:ext cx="10067925" cy="395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3B1E7AF8-DF67-4D38-951C-0BF7E1CEB267}"/>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179041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644019-9B62-433A-8E61-52A34E5A3C9D}"/>
              </a:ext>
            </a:extLst>
          </p:cNvPr>
          <p:cNvSpPr>
            <a:spLocks noGrp="1"/>
          </p:cNvSpPr>
          <p:nvPr>
            <p:ph type="title"/>
          </p:nvPr>
        </p:nvSpPr>
        <p:spPr>
          <a:xfrm>
            <a:off x="1083723" y="419150"/>
            <a:ext cx="10314079" cy="648072"/>
          </a:xfrm>
        </p:spPr>
        <p:txBody>
          <a:bodyPr>
            <a:noAutofit/>
          </a:bodyPr>
          <a:lstStyle/>
          <a:p>
            <a:r>
              <a:rPr lang="en-GB" sz="3200" dirty="0"/>
              <a:t>Additional Figure 7 </a:t>
            </a:r>
            <a:r>
              <a:rPr lang="en-GB" sz="3200" i="1" dirty="0" err="1"/>
              <a:t>Morganella</a:t>
            </a:r>
            <a:r>
              <a:rPr lang="en-GB" sz="3200" i="1" dirty="0"/>
              <a:t> </a:t>
            </a:r>
            <a:r>
              <a:rPr lang="en-GB" sz="3200" dirty="0"/>
              <a:t>spp. bacteraemia rates by age group; England, 2020*</a:t>
            </a:r>
          </a:p>
        </p:txBody>
      </p:sp>
      <p:sp>
        <p:nvSpPr>
          <p:cNvPr id="4" name="Rectangle 3">
            <a:extLst>
              <a:ext uri="{FF2B5EF4-FFF2-40B4-BE49-F238E27FC236}">
                <a16:creationId xmlns:a16="http://schemas.microsoft.com/office/drawing/2014/main" id="{DB4B4DAE-46B1-4F8B-B51E-A538BAFAB5CB}"/>
              </a:ext>
            </a:extLst>
          </p:cNvPr>
          <p:cNvSpPr/>
          <p:nvPr/>
        </p:nvSpPr>
        <p:spPr>
          <a:xfrm>
            <a:off x="1157922" y="5957173"/>
            <a:ext cx="9121130" cy="276999"/>
          </a:xfrm>
          <a:prstGeom prst="rect">
            <a:avLst/>
          </a:prstGeom>
        </p:spPr>
        <p:txBody>
          <a:bodyPr wrap="square">
            <a:spAutoFit/>
          </a:bodyPr>
          <a:lstStyle/>
          <a:p>
            <a:r>
              <a:rPr lang="en-GB" sz="1200">
                <a:latin typeface="Arial" panose="020B0604020202020204" pitchFamily="34" charset="0"/>
                <a:cs typeface="Arial" panose="020B0604020202020204" pitchFamily="34" charset="0"/>
              </a:rPr>
              <a:t>* 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280DA86F-9F51-4FF0-9F50-8E543A1A3252}"/>
              </a:ext>
            </a:extLst>
          </p:cNvPr>
          <p:cNvGraphicFramePr>
            <a:graphicFrameLocks/>
          </p:cNvGraphicFramePr>
          <p:nvPr>
            <p:extLst>
              <p:ext uri="{D42A27DB-BD31-4B8C-83A1-F6EECF244321}">
                <p14:modId xmlns:p14="http://schemas.microsoft.com/office/powerpoint/2010/main" val="4067686459"/>
              </p:ext>
            </p:extLst>
          </p:nvPr>
        </p:nvGraphicFramePr>
        <p:xfrm>
          <a:off x="981075" y="1371601"/>
          <a:ext cx="9515081" cy="4593074"/>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74D1CB4B-42EA-450D-81A9-A1B65206C6A3}"/>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191799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CF5AC2-2684-4D78-A386-7DCBE16E4784}"/>
              </a:ext>
            </a:extLst>
          </p:cNvPr>
          <p:cNvSpPr>
            <a:spLocks noGrp="1"/>
          </p:cNvSpPr>
          <p:nvPr>
            <p:ph type="title"/>
          </p:nvPr>
        </p:nvSpPr>
        <p:spPr>
          <a:xfrm>
            <a:off x="746975" y="548680"/>
            <a:ext cx="10092475" cy="648072"/>
          </a:xfrm>
        </p:spPr>
        <p:txBody>
          <a:bodyPr>
            <a:noAutofit/>
          </a:bodyPr>
          <a:lstStyle/>
          <a:p>
            <a:r>
              <a:rPr lang="en-GB" sz="3200" dirty="0"/>
              <a:t>Additional Figure 8 </a:t>
            </a:r>
            <a:r>
              <a:rPr lang="en-GB" sz="3200" i="1" dirty="0"/>
              <a:t>Proteus </a:t>
            </a:r>
            <a:r>
              <a:rPr lang="en-GB" sz="3200" dirty="0"/>
              <a:t>spp.</a:t>
            </a:r>
            <a:r>
              <a:rPr lang="en-GB" sz="3200" i="1" dirty="0"/>
              <a:t> </a:t>
            </a:r>
            <a:r>
              <a:rPr lang="en-GB" sz="3200" dirty="0"/>
              <a:t>bacteraemia rates by </a:t>
            </a:r>
            <a:r>
              <a:rPr lang="en-GB" sz="3200"/>
              <a:t>age group, </a:t>
            </a:r>
            <a:r>
              <a:rPr lang="en-GB" sz="3200" dirty="0"/>
              <a:t>England 2020*</a:t>
            </a:r>
          </a:p>
        </p:txBody>
      </p:sp>
      <p:sp>
        <p:nvSpPr>
          <p:cNvPr id="6" name="Rectangle 5">
            <a:extLst>
              <a:ext uri="{FF2B5EF4-FFF2-40B4-BE49-F238E27FC236}">
                <a16:creationId xmlns:a16="http://schemas.microsoft.com/office/drawing/2014/main" id="{7549078B-9C77-4188-89EE-7E450AF041C3}"/>
              </a:ext>
            </a:extLst>
          </p:cNvPr>
          <p:cNvSpPr/>
          <p:nvPr/>
        </p:nvSpPr>
        <p:spPr>
          <a:xfrm>
            <a:off x="1236372" y="5969392"/>
            <a:ext cx="8676052" cy="276999"/>
          </a:xfrm>
          <a:prstGeom prst="rect">
            <a:avLst/>
          </a:prstGeom>
        </p:spPr>
        <p:txBody>
          <a:bodyPr wrap="square">
            <a:spAutoFit/>
          </a:bodyPr>
          <a:lstStyle/>
          <a:p>
            <a:r>
              <a:rPr lang="en-GB" sz="1200">
                <a:latin typeface="Arial" panose="020B0604020202020204" pitchFamily="34" charset="0"/>
                <a:cs typeface="Arial" panose="020B0604020202020204" pitchFamily="34" charset="0"/>
              </a:rPr>
              <a:t>* 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FE18FCAC-6DAA-43A0-95FC-EEB3CDCF7E96}"/>
              </a:ext>
            </a:extLst>
          </p:cNvPr>
          <p:cNvGraphicFramePr>
            <a:graphicFrameLocks/>
          </p:cNvGraphicFramePr>
          <p:nvPr>
            <p:extLst>
              <p:ext uri="{D42A27DB-BD31-4B8C-83A1-F6EECF244321}">
                <p14:modId xmlns:p14="http://schemas.microsoft.com/office/powerpoint/2010/main" val="1724659282"/>
              </p:ext>
            </p:extLst>
          </p:nvPr>
        </p:nvGraphicFramePr>
        <p:xfrm>
          <a:off x="867447" y="1495424"/>
          <a:ext cx="10092475" cy="4438809"/>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a:extLst>
              <a:ext uri="{FF2B5EF4-FFF2-40B4-BE49-F238E27FC236}">
                <a16:creationId xmlns:a16="http://schemas.microsoft.com/office/drawing/2014/main" id="{6DA8A5EC-46C5-4155-A894-225AE28FA8B2}"/>
              </a:ext>
            </a:extLst>
          </p:cNvPr>
          <p:cNvSpPr txBox="1">
            <a:spLocks/>
          </p:cNvSpPr>
          <p:nvPr/>
        </p:nvSpPr>
        <p:spPr>
          <a:xfrm>
            <a:off x="323850" y="6438850"/>
            <a:ext cx="409722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1567465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818F80-E971-4283-B2D5-B5C8678B6D72}"/>
              </a:ext>
            </a:extLst>
          </p:cNvPr>
          <p:cNvSpPr>
            <a:spLocks noGrp="1"/>
          </p:cNvSpPr>
          <p:nvPr>
            <p:ph type="title"/>
          </p:nvPr>
        </p:nvSpPr>
        <p:spPr>
          <a:xfrm>
            <a:off x="684523" y="398245"/>
            <a:ext cx="10365549" cy="648072"/>
          </a:xfrm>
        </p:spPr>
        <p:txBody>
          <a:bodyPr>
            <a:normAutofit fontScale="90000"/>
          </a:bodyPr>
          <a:lstStyle/>
          <a:p>
            <a:r>
              <a:rPr lang="en-GB" sz="4000" dirty="0"/>
              <a:t>Additional Figure 9 </a:t>
            </a:r>
            <a:r>
              <a:rPr lang="en-GB" i="1" dirty="0"/>
              <a:t>Providencia</a:t>
            </a:r>
            <a:r>
              <a:rPr lang="en-GB" dirty="0"/>
              <a:t> spp. bacteraemia rates by age group; England 2020*</a:t>
            </a:r>
          </a:p>
        </p:txBody>
      </p:sp>
      <p:sp>
        <p:nvSpPr>
          <p:cNvPr id="5" name="Rectangle 4">
            <a:extLst>
              <a:ext uri="{FF2B5EF4-FFF2-40B4-BE49-F238E27FC236}">
                <a16:creationId xmlns:a16="http://schemas.microsoft.com/office/drawing/2014/main" id="{64028842-7B3F-48E0-8283-F273F6BD1151}"/>
              </a:ext>
            </a:extLst>
          </p:cNvPr>
          <p:cNvSpPr/>
          <p:nvPr/>
        </p:nvSpPr>
        <p:spPr>
          <a:xfrm>
            <a:off x="1178883" y="6046927"/>
            <a:ext cx="8831892" cy="276999"/>
          </a:xfrm>
          <a:prstGeom prst="rect">
            <a:avLst/>
          </a:prstGeom>
        </p:spPr>
        <p:txBody>
          <a:bodyPr wrap="square">
            <a:spAutoFit/>
          </a:bodyPr>
          <a:lstStyle/>
          <a:p>
            <a:r>
              <a:rPr lang="en-GB" sz="1200">
                <a:latin typeface="Arial" panose="020B0604020202020204" pitchFamily="34" charset="0"/>
                <a:cs typeface="Arial" panose="020B0604020202020204" pitchFamily="34" charset="0"/>
              </a:rPr>
              <a:t>* 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427F7033-0E77-45D8-BF3F-34CCA3FB4345}"/>
              </a:ext>
            </a:extLst>
          </p:cNvPr>
          <p:cNvGraphicFramePr>
            <a:graphicFrameLocks/>
          </p:cNvGraphicFramePr>
          <p:nvPr>
            <p:extLst>
              <p:ext uri="{D42A27DB-BD31-4B8C-83A1-F6EECF244321}">
                <p14:modId xmlns:p14="http://schemas.microsoft.com/office/powerpoint/2010/main" val="2932864614"/>
              </p:ext>
            </p:extLst>
          </p:nvPr>
        </p:nvGraphicFramePr>
        <p:xfrm>
          <a:off x="684523" y="1447800"/>
          <a:ext cx="10519978" cy="4687919"/>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571D23C4-634F-4680-85EE-35895103FE5E}"/>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293988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91E679-CAD2-4D17-A712-0102BFE458D1}"/>
              </a:ext>
            </a:extLst>
          </p:cNvPr>
          <p:cNvSpPr>
            <a:spLocks noGrp="1"/>
          </p:cNvSpPr>
          <p:nvPr>
            <p:ph type="title"/>
          </p:nvPr>
        </p:nvSpPr>
        <p:spPr>
          <a:xfrm>
            <a:off x="901521" y="349783"/>
            <a:ext cx="10315978" cy="648072"/>
          </a:xfrm>
        </p:spPr>
        <p:txBody>
          <a:bodyPr>
            <a:noAutofit/>
          </a:bodyPr>
          <a:lstStyle/>
          <a:p>
            <a:r>
              <a:rPr lang="en-GB" sz="3200" dirty="0"/>
              <a:t>Additional Figure 10 </a:t>
            </a:r>
            <a:r>
              <a:rPr lang="en-GB" sz="3200" i="1"/>
              <a:t>Pseudomonas spp</a:t>
            </a:r>
            <a:r>
              <a:rPr lang="en-GB" sz="3200" i="1" dirty="0"/>
              <a:t>,</a:t>
            </a:r>
            <a:r>
              <a:rPr lang="en-GB" sz="3200" i="1"/>
              <a:t> </a:t>
            </a:r>
            <a:r>
              <a:rPr lang="en-GB" sz="3200" i="1" dirty="0" err="1"/>
              <a:t>Strenotrophomonas</a:t>
            </a:r>
            <a:r>
              <a:rPr lang="en-GB" sz="3200" i="1" dirty="0"/>
              <a:t> spp. </a:t>
            </a:r>
            <a:r>
              <a:rPr lang="en-GB" sz="3200" dirty="0"/>
              <a:t>and</a:t>
            </a:r>
            <a:r>
              <a:rPr lang="en-GB" sz="3200" i="1" dirty="0"/>
              <a:t> </a:t>
            </a:r>
            <a:r>
              <a:rPr lang="en-GB" sz="3200" dirty="0"/>
              <a:t>closely related organisms combined </a:t>
            </a:r>
            <a:r>
              <a:rPr lang="en-GB" sz="3200"/>
              <a:t>bacteraemia rates, </a:t>
            </a:r>
            <a:r>
              <a:rPr lang="en-GB" sz="3200" dirty="0"/>
              <a:t>England 2011 to 2020*</a:t>
            </a:r>
          </a:p>
        </p:txBody>
      </p:sp>
      <p:sp>
        <p:nvSpPr>
          <p:cNvPr id="6" name="Rectangle 5">
            <a:extLst>
              <a:ext uri="{FF2B5EF4-FFF2-40B4-BE49-F238E27FC236}">
                <a16:creationId xmlns:a16="http://schemas.microsoft.com/office/drawing/2014/main" id="{F03CDE3D-7484-41BF-85C2-5025540C0F96}"/>
              </a:ext>
            </a:extLst>
          </p:cNvPr>
          <p:cNvSpPr/>
          <p:nvPr/>
        </p:nvSpPr>
        <p:spPr>
          <a:xfrm>
            <a:off x="901521" y="6007092"/>
            <a:ext cx="9010903"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 Data is taken from the Communicable Disease Report (CDR) module of PHE's routine laboratory surveillance system SGSS.</a:t>
            </a:r>
          </a:p>
        </p:txBody>
      </p:sp>
      <p:sp>
        <p:nvSpPr>
          <p:cNvPr id="7" name="Footer Placeholder 3">
            <a:extLst>
              <a:ext uri="{FF2B5EF4-FFF2-40B4-BE49-F238E27FC236}">
                <a16:creationId xmlns:a16="http://schemas.microsoft.com/office/drawing/2014/main" id="{D18338C9-7181-48EA-851B-EC577AA11BBD}"/>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graphicFrame>
        <p:nvGraphicFramePr>
          <p:cNvPr id="8" name="Chart 7">
            <a:extLst>
              <a:ext uri="{FF2B5EF4-FFF2-40B4-BE49-F238E27FC236}">
                <a16:creationId xmlns:a16="http://schemas.microsoft.com/office/drawing/2014/main" id="{5027A1F3-D45F-46A9-AD5E-6AC55A12376B}"/>
              </a:ext>
            </a:extLst>
          </p:cNvPr>
          <p:cNvGraphicFramePr>
            <a:graphicFrameLocks/>
          </p:cNvGraphicFramePr>
          <p:nvPr>
            <p:extLst>
              <p:ext uri="{D42A27DB-BD31-4B8C-83A1-F6EECF244321}">
                <p14:modId xmlns:p14="http://schemas.microsoft.com/office/powerpoint/2010/main" val="2073041603"/>
              </p:ext>
            </p:extLst>
          </p:nvPr>
        </p:nvGraphicFramePr>
        <p:xfrm>
          <a:off x="971550" y="1647825"/>
          <a:ext cx="9610725"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5818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957764-8AF6-4D29-A96F-4896C12894FE}"/>
              </a:ext>
            </a:extLst>
          </p:cNvPr>
          <p:cNvSpPr>
            <a:spLocks noGrp="1"/>
          </p:cNvSpPr>
          <p:nvPr>
            <p:ph type="ftr" sz="quarter" idx="11"/>
          </p:nvPr>
        </p:nvSpPr>
        <p:spPr>
          <a:xfrm>
            <a:off x="228213" y="6426200"/>
            <a:ext cx="4159876" cy="365125"/>
          </a:xfrm>
        </p:spPr>
        <p:txBody>
          <a:bodyPr/>
          <a:lstStyle/>
          <a:p>
            <a:pPr>
              <a:defRPr/>
            </a:pPr>
            <a:r>
              <a:rPr lang="fr-FR" dirty="0"/>
              <a:t>ESPAUR report 2020 – </a:t>
            </a:r>
            <a:r>
              <a:rPr lang="fr-FR" dirty="0" err="1"/>
              <a:t>Chapter</a:t>
            </a:r>
            <a:r>
              <a:rPr lang="fr-FR" dirty="0"/>
              <a:t> 2 </a:t>
            </a:r>
            <a:r>
              <a:rPr lang="fr-FR"/>
              <a:t>Figure Annexe</a:t>
            </a:r>
            <a:endParaRPr lang="en-US" dirty="0"/>
          </a:p>
        </p:txBody>
      </p:sp>
      <p:sp>
        <p:nvSpPr>
          <p:cNvPr id="6" name="Title 1">
            <a:extLst>
              <a:ext uri="{FF2B5EF4-FFF2-40B4-BE49-F238E27FC236}">
                <a16:creationId xmlns:a16="http://schemas.microsoft.com/office/drawing/2014/main" id="{907ADC86-D8EB-4917-B136-850893559982}"/>
              </a:ext>
            </a:extLst>
          </p:cNvPr>
          <p:cNvSpPr>
            <a:spLocks noGrp="1"/>
          </p:cNvSpPr>
          <p:nvPr>
            <p:ph type="title"/>
          </p:nvPr>
        </p:nvSpPr>
        <p:spPr>
          <a:xfrm>
            <a:off x="1262131" y="548680"/>
            <a:ext cx="10290218" cy="648072"/>
          </a:xfrm>
        </p:spPr>
        <p:txBody>
          <a:bodyPr>
            <a:noAutofit/>
          </a:bodyPr>
          <a:lstStyle/>
          <a:p>
            <a:r>
              <a:rPr lang="en-GB" sz="3200" dirty="0"/>
              <a:t>Additional Figure 11 </a:t>
            </a:r>
            <a:r>
              <a:rPr lang="en-GB" sz="3200" i="1" dirty="0"/>
              <a:t>Pseudomonas</a:t>
            </a:r>
            <a:r>
              <a:rPr lang="en-GB" sz="3200" dirty="0"/>
              <a:t> spp. bacteraemia rates by </a:t>
            </a:r>
            <a:r>
              <a:rPr lang="en-GB" sz="3200"/>
              <a:t>age group, </a:t>
            </a:r>
            <a:r>
              <a:rPr lang="en-GB" sz="3200" dirty="0"/>
              <a:t>England 2016 to 2020*</a:t>
            </a:r>
          </a:p>
        </p:txBody>
      </p:sp>
      <p:sp>
        <p:nvSpPr>
          <p:cNvPr id="5" name="Rectangle 4">
            <a:extLst>
              <a:ext uri="{FF2B5EF4-FFF2-40B4-BE49-F238E27FC236}">
                <a16:creationId xmlns:a16="http://schemas.microsoft.com/office/drawing/2014/main" id="{790BF10A-64E6-465C-907E-D07ACB3F14FC}"/>
              </a:ext>
            </a:extLst>
          </p:cNvPr>
          <p:cNvSpPr/>
          <p:nvPr/>
        </p:nvSpPr>
        <p:spPr>
          <a:xfrm>
            <a:off x="1262131" y="6149201"/>
            <a:ext cx="8930071"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 Data is taken from the Communicable Disease Report (CDR) module of PHE's routine laboratory surveillance system SGSS.</a:t>
            </a:r>
          </a:p>
        </p:txBody>
      </p:sp>
      <p:pic>
        <p:nvPicPr>
          <p:cNvPr id="3" name="Picture 2">
            <a:extLst>
              <a:ext uri="{FF2B5EF4-FFF2-40B4-BE49-F238E27FC236}">
                <a16:creationId xmlns:a16="http://schemas.microsoft.com/office/drawing/2014/main" id="{CEB14AA3-984B-480E-B0C7-753FEEF98262}"/>
              </a:ext>
            </a:extLst>
          </p:cNvPr>
          <p:cNvPicPr>
            <a:picLocks noChangeAspect="1"/>
          </p:cNvPicPr>
          <p:nvPr/>
        </p:nvPicPr>
        <p:blipFill>
          <a:blip r:embed="rId3"/>
          <a:stretch>
            <a:fillRect/>
          </a:stretch>
        </p:blipFill>
        <p:spPr>
          <a:xfrm>
            <a:off x="1065641" y="1566582"/>
            <a:ext cx="9864228" cy="4660322"/>
          </a:xfrm>
          <a:prstGeom prst="rect">
            <a:avLst/>
          </a:prstGeom>
        </p:spPr>
      </p:pic>
    </p:spTree>
    <p:extLst>
      <p:ext uri="{BB962C8B-B14F-4D97-AF65-F5344CB8AC3E}">
        <p14:creationId xmlns:p14="http://schemas.microsoft.com/office/powerpoint/2010/main" val="350668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2.1 Incidence of bloodstream infection caused by </a:t>
            </a:r>
            <a:r>
              <a:rPr lang="en-GB" sz="3200"/>
              <a:t>key pathogens </a:t>
            </a:r>
            <a:r>
              <a:rPr lang="en-GB" sz="3200" dirty="0"/>
              <a:t>per </a:t>
            </a:r>
            <a:r>
              <a:rPr lang="en-GB" sz="3200"/>
              <a:t>100,000 population, </a:t>
            </a:r>
            <a:r>
              <a:rPr lang="en-GB" sz="3200" dirty="0"/>
              <a:t>England 2016 to 2020</a:t>
            </a:r>
          </a:p>
        </p:txBody>
      </p:sp>
      <p:graphicFrame>
        <p:nvGraphicFramePr>
          <p:cNvPr id="4" name="Chart 3">
            <a:extLst>
              <a:ext uri="{FF2B5EF4-FFF2-40B4-BE49-F238E27FC236}">
                <a16:creationId xmlns:a16="http://schemas.microsoft.com/office/drawing/2014/main" id="{55D27961-58D0-4F61-827E-9FF7610AA5BD}"/>
              </a:ext>
            </a:extLst>
          </p:cNvPr>
          <p:cNvGraphicFramePr>
            <a:graphicFrameLocks/>
          </p:cNvGraphicFramePr>
          <p:nvPr>
            <p:extLst>
              <p:ext uri="{D42A27DB-BD31-4B8C-83A1-F6EECF244321}">
                <p14:modId xmlns:p14="http://schemas.microsoft.com/office/powerpoint/2010/main" val="627596596"/>
              </p:ext>
            </p:extLst>
          </p:nvPr>
        </p:nvGraphicFramePr>
        <p:xfrm>
          <a:off x="723900" y="1152022"/>
          <a:ext cx="10667999" cy="47153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101084B-DD1A-4EC4-84C8-1B178DEF0CDF}"/>
              </a:ext>
            </a:extLst>
          </p:cNvPr>
          <p:cNvSpPr txBox="1"/>
          <p:nvPr/>
        </p:nvSpPr>
        <p:spPr>
          <a:xfrm>
            <a:off x="1205382" y="5667877"/>
            <a:ext cx="5125792"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 Data taken from </a:t>
            </a:r>
            <a:r>
              <a:rPr lang="en-GB" sz="1200">
                <a:latin typeface="Arial" panose="020B0604020202020204" pitchFamily="34" charset="0"/>
                <a:cs typeface="Arial" panose="020B0604020202020204" pitchFamily="34" charset="0"/>
              </a:rPr>
              <a:t>mandatory surveillance.</a:t>
            </a:r>
            <a:endParaRPr lang="en-GB" sz="1200" dirty="0">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6DCC9295-3AB5-426D-BFE7-D3BF477B3306}"/>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2634167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C773B3-86C4-443E-9C0D-2C3E8E3809C0}"/>
              </a:ext>
            </a:extLst>
          </p:cNvPr>
          <p:cNvSpPr>
            <a:spLocks noGrp="1"/>
          </p:cNvSpPr>
          <p:nvPr>
            <p:ph type="title"/>
          </p:nvPr>
        </p:nvSpPr>
        <p:spPr>
          <a:xfrm>
            <a:off x="979118" y="548680"/>
            <a:ext cx="9929288" cy="648072"/>
          </a:xfrm>
        </p:spPr>
        <p:txBody>
          <a:bodyPr>
            <a:noAutofit/>
          </a:bodyPr>
          <a:lstStyle/>
          <a:p>
            <a:r>
              <a:rPr lang="en-GB" sz="3200" dirty="0"/>
              <a:t>Additional Figure 12 </a:t>
            </a:r>
            <a:r>
              <a:rPr lang="en-GB" sz="3200" i="1" dirty="0" err="1"/>
              <a:t>Strenotrophomonas</a:t>
            </a:r>
            <a:r>
              <a:rPr lang="en-GB" sz="3200" dirty="0"/>
              <a:t> spp. bacteraemia rates by </a:t>
            </a:r>
            <a:r>
              <a:rPr lang="en-GB" sz="3200"/>
              <a:t>age group, </a:t>
            </a:r>
            <a:r>
              <a:rPr lang="en-GB" sz="3200" dirty="0"/>
              <a:t>England 2016 to 2020*</a:t>
            </a:r>
          </a:p>
        </p:txBody>
      </p:sp>
      <p:sp>
        <p:nvSpPr>
          <p:cNvPr id="7" name="Rectangle 6">
            <a:extLst>
              <a:ext uri="{FF2B5EF4-FFF2-40B4-BE49-F238E27FC236}">
                <a16:creationId xmlns:a16="http://schemas.microsoft.com/office/drawing/2014/main" id="{4C4CF844-3E4C-4BAB-B775-519A192F5BB6}"/>
              </a:ext>
            </a:extLst>
          </p:cNvPr>
          <p:cNvSpPr/>
          <p:nvPr/>
        </p:nvSpPr>
        <p:spPr>
          <a:xfrm>
            <a:off x="979118" y="5785093"/>
            <a:ext cx="9407818" cy="276999"/>
          </a:xfrm>
          <a:prstGeom prst="rect">
            <a:avLst/>
          </a:prstGeom>
        </p:spPr>
        <p:txBody>
          <a:bodyPr wrap="square">
            <a:spAutoFit/>
          </a:bodyPr>
          <a:lstStyle/>
          <a:p>
            <a:r>
              <a:rPr lang="en-GB" sz="1200">
                <a:latin typeface="Arial" panose="020B0604020202020204" pitchFamily="34" charset="0"/>
                <a:cs typeface="Arial" panose="020B0604020202020204" pitchFamily="34" charset="0"/>
              </a:rPr>
              <a:t>* Data is </a:t>
            </a:r>
            <a:r>
              <a:rPr lang="en-GB" sz="1200" dirty="0">
                <a:latin typeface="Arial" panose="020B0604020202020204" pitchFamily="34" charset="0"/>
                <a:cs typeface="Arial" panose="020B0604020202020204" pitchFamily="34" charset="0"/>
              </a:rPr>
              <a:t>taken from the Communicable Disease Report (CDR) module of PHE's routine laboratory surveillance </a:t>
            </a:r>
            <a:r>
              <a:rPr lang="en-GB" sz="1200">
                <a:latin typeface="Arial" panose="020B0604020202020204" pitchFamily="34" charset="0"/>
                <a:cs typeface="Arial" panose="020B0604020202020204" pitchFamily="34" charset="0"/>
              </a:rPr>
              <a:t>system SGSS.</a:t>
            </a:r>
            <a:endParaRPr lang="en-GB" sz="1200"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D606E5E5-814C-4CCF-9CB9-A42FB7CB92F2}"/>
              </a:ext>
            </a:extLst>
          </p:cNvPr>
          <p:cNvGraphicFramePr>
            <a:graphicFrameLocks/>
          </p:cNvGraphicFramePr>
          <p:nvPr>
            <p:extLst>
              <p:ext uri="{D42A27DB-BD31-4B8C-83A1-F6EECF244321}">
                <p14:modId xmlns:p14="http://schemas.microsoft.com/office/powerpoint/2010/main" val="284241834"/>
              </p:ext>
            </p:extLst>
          </p:nvPr>
        </p:nvGraphicFramePr>
        <p:xfrm>
          <a:off x="845768" y="1610583"/>
          <a:ext cx="9860332" cy="4174510"/>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3">
            <a:extLst>
              <a:ext uri="{FF2B5EF4-FFF2-40B4-BE49-F238E27FC236}">
                <a16:creationId xmlns:a16="http://schemas.microsoft.com/office/drawing/2014/main" id="{2D394F33-0A26-4C98-B1C8-5DC5336F8728}"/>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279347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2.2 (a) </a:t>
            </a:r>
            <a:r>
              <a:rPr lang="en-GB" sz="3200" i="1" dirty="0"/>
              <a:t> E. coli</a:t>
            </a:r>
            <a:r>
              <a:rPr lang="en-GB" sz="3200" dirty="0"/>
              <a:t> bacteraemia resistance to </a:t>
            </a:r>
            <a:r>
              <a:rPr lang="en-GB" sz="3200"/>
              <a:t>key antimicrobials, </a:t>
            </a:r>
            <a:r>
              <a:rPr lang="en-GB" sz="3200" dirty="0"/>
              <a:t>England 2016 to 2020</a:t>
            </a:r>
          </a:p>
        </p:txBody>
      </p:sp>
      <p:sp>
        <p:nvSpPr>
          <p:cNvPr id="4" name="Footer Placeholder 3">
            <a:extLst>
              <a:ext uri="{FF2B5EF4-FFF2-40B4-BE49-F238E27FC236}">
                <a16:creationId xmlns:a16="http://schemas.microsoft.com/office/drawing/2014/main" id="{215FBABE-24D0-472A-BA2D-C98E3976D9B6}"/>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graphicFrame>
        <p:nvGraphicFramePr>
          <p:cNvPr id="7" name="Chart 6">
            <a:extLst>
              <a:ext uri="{FF2B5EF4-FFF2-40B4-BE49-F238E27FC236}">
                <a16:creationId xmlns:a16="http://schemas.microsoft.com/office/drawing/2014/main" id="{FC08CEFD-C6BF-4A90-9906-96C82EDCB5B2}"/>
              </a:ext>
            </a:extLst>
          </p:cNvPr>
          <p:cNvGraphicFramePr>
            <a:graphicFrameLocks/>
          </p:cNvGraphicFramePr>
          <p:nvPr>
            <p:extLst>
              <p:ext uri="{D42A27DB-BD31-4B8C-83A1-F6EECF244321}">
                <p14:modId xmlns:p14="http://schemas.microsoft.com/office/powerpoint/2010/main" val="2055993523"/>
              </p:ext>
            </p:extLst>
          </p:nvPr>
        </p:nvGraphicFramePr>
        <p:xfrm>
          <a:off x="733425" y="1152023"/>
          <a:ext cx="9963200" cy="5029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31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2.2 (b) </a:t>
            </a:r>
            <a:r>
              <a:rPr lang="en-GB" sz="3200" i="1" dirty="0"/>
              <a:t>K. pneumoniae</a:t>
            </a:r>
            <a:r>
              <a:rPr lang="en-GB" sz="3200" dirty="0"/>
              <a:t> bacteraemia resistance to </a:t>
            </a:r>
            <a:r>
              <a:rPr lang="en-GB" sz="3200"/>
              <a:t>key antimicrobials, </a:t>
            </a:r>
            <a:r>
              <a:rPr lang="en-GB" sz="3200" dirty="0"/>
              <a:t>England 2016 </a:t>
            </a:r>
            <a:r>
              <a:rPr lang="en-GB" sz="3200"/>
              <a:t>to 2020</a:t>
            </a:r>
            <a:endParaRPr lang="en-GB" sz="3200" dirty="0"/>
          </a:p>
        </p:txBody>
      </p:sp>
      <p:sp>
        <p:nvSpPr>
          <p:cNvPr id="4" name="Footer Placeholder 3">
            <a:extLst>
              <a:ext uri="{FF2B5EF4-FFF2-40B4-BE49-F238E27FC236}">
                <a16:creationId xmlns:a16="http://schemas.microsoft.com/office/drawing/2014/main" id="{83570182-D6C1-4F11-A4B1-84F90FF57F88}"/>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graphicFrame>
        <p:nvGraphicFramePr>
          <p:cNvPr id="6" name="Chart 5">
            <a:extLst>
              <a:ext uri="{FF2B5EF4-FFF2-40B4-BE49-F238E27FC236}">
                <a16:creationId xmlns:a16="http://schemas.microsoft.com/office/drawing/2014/main" id="{A0657C71-F57F-466C-A411-89E79EBE4F19}"/>
              </a:ext>
            </a:extLst>
          </p:cNvPr>
          <p:cNvGraphicFramePr>
            <a:graphicFrameLocks/>
          </p:cNvGraphicFramePr>
          <p:nvPr>
            <p:extLst>
              <p:ext uri="{D42A27DB-BD31-4B8C-83A1-F6EECF244321}">
                <p14:modId xmlns:p14="http://schemas.microsoft.com/office/powerpoint/2010/main" val="2704027708"/>
              </p:ext>
            </p:extLst>
          </p:nvPr>
        </p:nvGraphicFramePr>
        <p:xfrm>
          <a:off x="714376" y="1152023"/>
          <a:ext cx="10715624" cy="4991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25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2.2 (c) </a:t>
            </a:r>
            <a:r>
              <a:rPr lang="en-GB" sz="3200" i="1" dirty="0"/>
              <a:t>K. </a:t>
            </a:r>
            <a:r>
              <a:rPr lang="en-GB" sz="3200" i="1" dirty="0" err="1"/>
              <a:t>oxytoca</a:t>
            </a:r>
            <a:r>
              <a:rPr lang="en-GB" sz="3200" dirty="0"/>
              <a:t> bacteraemia resistance to </a:t>
            </a:r>
            <a:r>
              <a:rPr lang="en-GB" sz="3200"/>
              <a:t>key antimicrobials, </a:t>
            </a:r>
            <a:r>
              <a:rPr lang="en-GB" sz="3200" dirty="0"/>
              <a:t>England 2016 to 2020</a:t>
            </a:r>
          </a:p>
        </p:txBody>
      </p:sp>
      <p:sp>
        <p:nvSpPr>
          <p:cNvPr id="4" name="Footer Placeholder 3">
            <a:extLst>
              <a:ext uri="{FF2B5EF4-FFF2-40B4-BE49-F238E27FC236}">
                <a16:creationId xmlns:a16="http://schemas.microsoft.com/office/drawing/2014/main" id="{B187D9DC-117D-4969-9E6F-80E60839EF97}"/>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graphicFrame>
        <p:nvGraphicFramePr>
          <p:cNvPr id="6" name="Chart 5">
            <a:extLst>
              <a:ext uri="{FF2B5EF4-FFF2-40B4-BE49-F238E27FC236}">
                <a16:creationId xmlns:a16="http://schemas.microsoft.com/office/drawing/2014/main" id="{8D1BDBFA-6402-4DFC-BE46-5D7170634A9A}"/>
              </a:ext>
            </a:extLst>
          </p:cNvPr>
          <p:cNvGraphicFramePr>
            <a:graphicFrameLocks/>
          </p:cNvGraphicFramePr>
          <p:nvPr>
            <p:extLst>
              <p:ext uri="{D42A27DB-BD31-4B8C-83A1-F6EECF244321}">
                <p14:modId xmlns:p14="http://schemas.microsoft.com/office/powerpoint/2010/main" val="2156840417"/>
              </p:ext>
            </p:extLst>
          </p:nvPr>
        </p:nvGraphicFramePr>
        <p:xfrm>
          <a:off x="733425" y="1152024"/>
          <a:ext cx="10077449" cy="4905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872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2.3 </a:t>
            </a:r>
            <a:r>
              <a:rPr lang="en-GB" sz="3200" i="1" dirty="0"/>
              <a:t>Pseudomonas </a:t>
            </a:r>
            <a:r>
              <a:rPr lang="en-GB" sz="3200" dirty="0"/>
              <a:t>spp. bacteraemia resistance to </a:t>
            </a:r>
            <a:r>
              <a:rPr lang="en-GB" sz="3200"/>
              <a:t>key antimicrobials, </a:t>
            </a:r>
            <a:r>
              <a:rPr lang="en-GB" sz="3200" dirty="0"/>
              <a:t>England 2016 to 2020</a:t>
            </a:r>
          </a:p>
        </p:txBody>
      </p:sp>
      <p:graphicFrame>
        <p:nvGraphicFramePr>
          <p:cNvPr id="5" name="Chart 4">
            <a:extLst>
              <a:ext uri="{FF2B5EF4-FFF2-40B4-BE49-F238E27FC236}">
                <a16:creationId xmlns:a16="http://schemas.microsoft.com/office/drawing/2014/main" id="{B86F5072-FE25-44AE-BF21-1406B0E9A4F0}"/>
              </a:ext>
            </a:extLst>
          </p:cNvPr>
          <p:cNvGraphicFramePr>
            <a:graphicFrameLocks/>
          </p:cNvGraphicFramePr>
          <p:nvPr>
            <p:extLst>
              <p:ext uri="{D42A27DB-BD31-4B8C-83A1-F6EECF244321}">
                <p14:modId xmlns:p14="http://schemas.microsoft.com/office/powerpoint/2010/main" val="2842724468"/>
              </p:ext>
            </p:extLst>
          </p:nvPr>
        </p:nvGraphicFramePr>
        <p:xfrm>
          <a:off x="723900" y="1152023"/>
          <a:ext cx="10083850" cy="488682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67A76B3E-5A71-4666-B38A-28AA758FF346}"/>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241005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2.4 (a) </a:t>
            </a:r>
            <a:r>
              <a:rPr lang="en-GB" sz="3200" i="1" dirty="0"/>
              <a:t>S. pneumoniae</a:t>
            </a:r>
            <a:r>
              <a:rPr lang="en-GB" sz="3200" dirty="0"/>
              <a:t> bacteraemia resistance to </a:t>
            </a:r>
            <a:r>
              <a:rPr lang="en-GB" sz="3200"/>
              <a:t>key antimicrobials, </a:t>
            </a:r>
            <a:r>
              <a:rPr lang="en-GB" sz="3200" dirty="0"/>
              <a:t>England 2016 to 2020</a:t>
            </a:r>
          </a:p>
        </p:txBody>
      </p:sp>
      <p:graphicFrame>
        <p:nvGraphicFramePr>
          <p:cNvPr id="4" name="Chart 3">
            <a:extLst>
              <a:ext uri="{FF2B5EF4-FFF2-40B4-BE49-F238E27FC236}">
                <a16:creationId xmlns:a16="http://schemas.microsoft.com/office/drawing/2014/main" id="{8D3EC938-C6A3-4893-9F1A-7998E9F1E3BD}"/>
              </a:ext>
            </a:extLst>
          </p:cNvPr>
          <p:cNvGraphicFramePr>
            <a:graphicFrameLocks/>
          </p:cNvGraphicFramePr>
          <p:nvPr>
            <p:extLst>
              <p:ext uri="{D42A27DB-BD31-4B8C-83A1-F6EECF244321}">
                <p14:modId xmlns:p14="http://schemas.microsoft.com/office/powerpoint/2010/main" val="4169115265"/>
              </p:ext>
            </p:extLst>
          </p:nvPr>
        </p:nvGraphicFramePr>
        <p:xfrm>
          <a:off x="809625" y="1152023"/>
          <a:ext cx="10000241" cy="4934452"/>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3">
            <a:extLst>
              <a:ext uri="{FF2B5EF4-FFF2-40B4-BE49-F238E27FC236}">
                <a16:creationId xmlns:a16="http://schemas.microsoft.com/office/drawing/2014/main" id="{FF7F40CD-DC96-49D8-AFE1-5CFFC76E8495}"/>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232246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Figure 2.4 (b) </a:t>
            </a:r>
            <a:r>
              <a:rPr lang="en-GB" sz="3200" i="1" dirty="0"/>
              <a:t>Enterococcus</a:t>
            </a:r>
            <a:r>
              <a:rPr lang="en-GB" sz="3200" dirty="0"/>
              <a:t> spp. bacteraemia resistance to </a:t>
            </a:r>
            <a:r>
              <a:rPr lang="en-GB" sz="3200"/>
              <a:t>key antibiotics, </a:t>
            </a:r>
            <a:r>
              <a:rPr lang="en-GB" sz="3200" dirty="0"/>
              <a:t>England 2016 to 2020</a:t>
            </a:r>
          </a:p>
        </p:txBody>
      </p:sp>
      <p:graphicFrame>
        <p:nvGraphicFramePr>
          <p:cNvPr id="5" name="Chart 4">
            <a:extLst>
              <a:ext uri="{FF2B5EF4-FFF2-40B4-BE49-F238E27FC236}">
                <a16:creationId xmlns:a16="http://schemas.microsoft.com/office/drawing/2014/main" id="{A953F98F-2874-4899-85BE-B5A76B58B71D}"/>
              </a:ext>
            </a:extLst>
          </p:cNvPr>
          <p:cNvGraphicFramePr>
            <a:graphicFrameLocks/>
          </p:cNvGraphicFramePr>
          <p:nvPr>
            <p:extLst>
              <p:ext uri="{D42A27DB-BD31-4B8C-83A1-F6EECF244321}">
                <p14:modId xmlns:p14="http://schemas.microsoft.com/office/powerpoint/2010/main" val="2461551223"/>
              </p:ext>
            </p:extLst>
          </p:nvPr>
        </p:nvGraphicFramePr>
        <p:xfrm>
          <a:off x="771526" y="1152023"/>
          <a:ext cx="10144124" cy="494397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F04B1C56-B4D3-4439-8F0E-74F40209EDB0}"/>
              </a:ext>
            </a:extLst>
          </p:cNvPr>
          <p:cNvSpPr txBox="1">
            <a:spLocks/>
          </p:cNvSpPr>
          <p:nvPr/>
        </p:nvSpPr>
        <p:spPr>
          <a:xfrm>
            <a:off x="130628" y="6438850"/>
            <a:ext cx="429045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ESPAUR report 2020 – Chapter 2 Figure Annexe</a:t>
            </a:r>
            <a:endParaRPr lang="en-US" dirty="0"/>
          </a:p>
        </p:txBody>
      </p:sp>
    </p:spTree>
    <p:extLst>
      <p:ext uri="{BB962C8B-B14F-4D97-AF65-F5344CB8AC3E}">
        <p14:creationId xmlns:p14="http://schemas.microsoft.com/office/powerpoint/2010/main" val="334182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two 16-9.potx" id="{0EF822D2-BAA9-AE49-B727-7631E46170C4}" vid="{FD5BAFF5-2003-954E-96FA-137553C3A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ukhsa-presentation-template-2</Template>
  <TotalTime>2351</TotalTime>
  <Words>5434</Words>
  <Application>Microsoft Office PowerPoint</Application>
  <PresentationFormat>Widescreen</PresentationFormat>
  <Paragraphs>374</Paragraphs>
  <Slides>30</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Chapter 2 – Antimicrobial Resistance</vt:lpstr>
      <vt:lpstr>Overview</vt:lpstr>
      <vt:lpstr>Figure 2.1 Incidence of bloodstream infection caused by key pathogens per 100,000 population, England 2016 to 2020</vt:lpstr>
      <vt:lpstr>Figure 2.2 (a)  E. coli bacteraemia resistance to key antimicrobials, England 2016 to 2020</vt:lpstr>
      <vt:lpstr>Figure 2.2 (b) K. pneumoniae bacteraemia resistance to key antimicrobials, England 2016 to 2020</vt:lpstr>
      <vt:lpstr>Figure 2.2 (c) K. oxytoca bacteraemia resistance to key antimicrobials, England 2016 to 2020</vt:lpstr>
      <vt:lpstr>Figure 2.3 Pseudomonas spp. bacteraemia resistance to key antimicrobials, England 2016 to 2020</vt:lpstr>
      <vt:lpstr>Figure 2.4 (a) S. pneumoniae bacteraemia resistance to key antimicrobials, England 2016 to 2020</vt:lpstr>
      <vt:lpstr>Figure 2.4 (b) Enterococcus spp. bacteraemia resistance to key antibiotics, England 2016 to 2020</vt:lpstr>
      <vt:lpstr>Figure 2.4 (c) Number of bloodstream isolates of S. Aureus reported and the percentage resistant to key antibiotics, England 2016 to 2020*</vt:lpstr>
      <vt:lpstr>Figure 2.5 Annual estimated burden of antibiotic-resistant BSI, England 2016 to 2020</vt:lpstr>
      <vt:lpstr>Figure 2.6 Resistance of S. Pneumoniae lower respiratory tract isolates to Ampicillin/Amoxicillin and Macrolides, England 2018 to 2020</vt:lpstr>
      <vt:lpstr>Figure 2.7 Resistance to H. Influenzae lower respiratory tract isolates to co-amoxiclav, England 2018 to 2020</vt:lpstr>
      <vt:lpstr>Figure 2.8 Resistance to P. Aeruginosa lower respiratory tract isolates to Ciprofloxacin and Piperacillin/Tazobactam, England 2018 to 2020</vt:lpstr>
      <vt:lpstr>Figure 2.9. Percentage of N. gonorrhoeae isolates in the GRASP sentinel surveillance system that were resistant to selected antimicrobials, England and Wales, 2000 to 2020</vt:lpstr>
      <vt:lpstr>Box figure 2.1 Resistance to HCV direct-acting antiviral (DAA) from 2016 to 2020 in England, Wales and Northern Ireland</vt:lpstr>
      <vt:lpstr>Figure 2.10 Number and percentage of people notified with tuberculosis with initial drug resistance, England, 2000 to 2020</vt:lpstr>
      <vt:lpstr>Additional figures  </vt:lpstr>
      <vt:lpstr>Additional Figure 1 Acinetobacter spp. bacteraemia resistance to key antibiotics, England 2016 to 2020</vt:lpstr>
      <vt:lpstr>Additional Figure 2 Enterobacter spp. bacteraemia resistance to key antimicrobials, England 2016 to 2020*</vt:lpstr>
      <vt:lpstr>Additional Figure 3 Citrobacter spp. bacteraemia resistance to key antimicrobials, England 2016 to 2020*</vt:lpstr>
      <vt:lpstr>Additional Figure 4 Serratia spp. bacteraemia resistance to key antimicrobials, England 2016 to 2020*</vt:lpstr>
      <vt:lpstr>Additional Figure 5 Enterobacter spp; Serratia spp. and Citrobacter spp. bacteraemia rates, England 2016 to 2020*</vt:lpstr>
      <vt:lpstr>Additional Figure 6 Morganella spp., Proteus spp. and Providencia spp. bacteraemia rates, England 2016 to 2020*</vt:lpstr>
      <vt:lpstr>Additional Figure 7 Morganella spp. bacteraemia rates by age group; England, 2020*</vt:lpstr>
      <vt:lpstr>Additional Figure 8 Proteus spp. bacteraemia rates by age group, England 2020*</vt:lpstr>
      <vt:lpstr>Additional Figure 9 Providencia spp. bacteraemia rates by age group; England 2020*</vt:lpstr>
      <vt:lpstr>Additional Figure 10 Pseudomonas spp, Strenotrophomonas spp. and closely related organisms combined bacteraemia rates, England 2011 to 2020*</vt:lpstr>
      <vt:lpstr>Additional Figure 11 Pseudomonas spp. bacteraemia rates by age group, England 2016 to 2020*</vt:lpstr>
      <vt:lpstr>Additional Figure 12 Strenotrophomonas spp. bacteraemia rates by age group, England 2016 to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ESPAUR report 2020 – Chapter 2 Figure Annexe</dc:title>
  <dc:creator>UKHSA</dc:creator>
  <cp:lastModifiedBy>Simon Port</cp:lastModifiedBy>
  <cp:revision>56</cp:revision>
  <cp:lastPrinted>2021-08-09T14:01:33Z</cp:lastPrinted>
  <dcterms:created xsi:type="dcterms:W3CDTF">2021-10-14T11:24:09Z</dcterms:created>
  <dcterms:modified xsi:type="dcterms:W3CDTF">2021-11-12T15:35:42Z</dcterms:modified>
</cp:coreProperties>
</file>