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notesSlides/notesSlide15.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charts/chart1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theme/themeOverride1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theme/themeOverride13.xml" ContentType="application/vnd.openxmlformats-officedocument.themeOverride+xml"/>
  <Override PartName="/ppt/notesSlides/notesSlide25.xml" ContentType="application/vnd.openxmlformats-officedocument.presentationml.notesSlide+xml"/>
  <Override PartName="/ppt/charts/chart18.xml" ContentType="application/vnd.openxmlformats-officedocument.drawingml.chart+xml"/>
  <Override PartName="/ppt/theme/themeOverride14.xml" ContentType="application/vnd.openxmlformats-officedocument.themeOverride+xml"/>
  <Override PartName="/ppt/notesSlides/notesSlide26.xml" ContentType="application/vnd.openxmlformats-officedocument.presentationml.notesSlide+xml"/>
  <Override PartName="/ppt/charts/chart19.xml" ContentType="application/vnd.openxmlformats-officedocument.drawingml.chart+xml"/>
  <Override PartName="/ppt/theme/themeOverride15.xml" ContentType="application/vnd.openxmlformats-officedocument.themeOverride+xml"/>
  <Override PartName="/ppt/notesSlides/notesSlide27.xml" ContentType="application/vnd.openxmlformats-officedocument.presentationml.notesSlide+xml"/>
  <Override PartName="/ppt/charts/chart20.xml" ContentType="application/vnd.openxmlformats-officedocument.drawingml.chart+xml"/>
  <Override PartName="/ppt/theme/themeOverride16.xml" ContentType="application/vnd.openxmlformats-officedocument.themeOverride+xml"/>
  <Override PartName="/ppt/notesSlides/notesSlide28.xml" ContentType="application/vnd.openxmlformats-officedocument.presentationml.notesSlide+xml"/>
  <Override PartName="/ppt/charts/chart21.xml" ContentType="application/vnd.openxmlformats-officedocument.drawingml.chart+xml"/>
  <Override PartName="/ppt/theme/themeOverride17.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2.xml" ContentType="application/vnd.openxmlformats-officedocument.drawingml.chart+xml"/>
  <Override PartName="/ppt/notesSlides/notesSlide33.xml" ContentType="application/vnd.openxmlformats-officedocument.presentationml.notesSlide+xml"/>
  <Override PartName="/ppt/charts/chart23.xml" ContentType="application/vnd.openxmlformats-officedocument.drawingml.chart+xml"/>
  <Override PartName="/ppt/notesSlides/notesSlide34.xml" ContentType="application/vnd.openxmlformats-officedocument.presentationml.notesSlide+xml"/>
  <Override PartName="/ppt/charts/chart2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charts/chart2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7" r:id="rId3"/>
    <p:sldId id="317" r:id="rId4"/>
    <p:sldId id="321" r:id="rId5"/>
    <p:sldId id="337"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8" r:id="rId20"/>
    <p:sldId id="336" r:id="rId21"/>
    <p:sldId id="340" r:id="rId22"/>
    <p:sldId id="341" r:id="rId23"/>
    <p:sldId id="346" r:id="rId24"/>
    <p:sldId id="342" r:id="rId25"/>
    <p:sldId id="347" r:id="rId26"/>
    <p:sldId id="348" r:id="rId27"/>
    <p:sldId id="349" r:id="rId28"/>
    <p:sldId id="350" r:id="rId29"/>
    <p:sldId id="351" r:id="rId30"/>
    <p:sldId id="343" r:id="rId31"/>
    <p:sldId id="344" r:id="rId32"/>
    <p:sldId id="345" r:id="rId33"/>
    <p:sldId id="316" r:id="rId34"/>
    <p:sldId id="315" r:id="rId35"/>
    <p:sldId id="312" r:id="rId36"/>
    <p:sldId id="31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153" autoAdjust="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FILECOL17.phe.gov.uk\ProjectData\Proj_HCAI\ESPAUR\Annual%20Report%202021\AMC\Associated%20Documents\ESPAUR_AMC_Graphs_2021_v2_UKHSA%20styl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1" Type="http://schemas.openxmlformats.org/officeDocument/2006/relationships/oleObject" Target="file:///\\FILECOL17.phe.gov.uk\ProjectData\Proj_HCAI\ESPAUR\Annual%20Report%202021\AMC\Associated%20Documents\ESPAUR_AMC_Graphs_2021_v2_UKHSA%20styl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ILECOL17.phe.gov.uk\ProjectData\Proj_HCAI\ESPAUR\Annual%20Report%202021\AMC\Associated%20Documents\ESPAUR_AMC_Graphs_2021_v2_UKHSA%20style.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FILECOL17.phe.gov.uk\ProjectData\Proj_HCAI\ESPAUR\Annual%20Report%202021\AMC\Associated%20Documents\ESPAUR_AMC_Graphs_2021_v2_UKHSA%20style.xlsx" TargetMode="External"/><Relationship Id="rId2" Type="http://schemas.microsoft.com/office/2011/relationships/chartColorStyle" Target="colors2.xml"/><Relationship Id="rId1" Type="http://schemas.microsoft.com/office/2011/relationships/chartStyle" Target="style2.xml"/></Relationships>
</file>

<file path=ppt/charts/_rels/chart16.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12.xml"/></Relationships>
</file>

<file path=ppt/charts/_rels/chart17.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13.xml"/></Relationships>
</file>

<file path=ppt/charts/_rels/chart18.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14.xml"/></Relationships>
</file>

<file path=ppt/charts/_rels/chart19.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16.xml"/></Relationships>
</file>

<file path=ppt/charts/_rels/chart21.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17.xml"/></Relationships>
</file>

<file path=ppt/charts/_rels/chart22.xml.rels><?xml version="1.0" encoding="UTF-8" standalone="yes"?>
<Relationships xmlns="http://schemas.openxmlformats.org/package/2006/relationships"><Relationship Id="rId1" Type="http://schemas.openxmlformats.org/officeDocument/2006/relationships/oleObject" Target="file:///\\FILECOL17.phe.gov.uk\ProjectData\Proj_HCAI\ESPAUR\Annual%20Report%202021\AMC\Associated%20Documents\ESPAUR_AMC_Graphs_2021_v2_UKHSA%20style.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FILECOL17.phe.gov.uk\ProjectData\Proj_HCAI\ESPAUR\Annual%20Report%202021\AMC\Associated%20Documents\ESPAUR_AMC_Graphs_2021_v2_UKHSA%20style.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FILECOL17.phe.gov.uk\ProjectData\Proj_HCAI\ESPAUR\Annual%20Report%202021\AMC\Associated%20Documents\ESPAUR_AMC_Graphs_2021_v2_UKHSA%20style.xlsx" TargetMode="External"/><Relationship Id="rId2" Type="http://schemas.microsoft.com/office/2011/relationships/chartColorStyle" Target="colors3.xml"/><Relationship Id="rId1" Type="http://schemas.microsoft.com/office/2011/relationships/chartStyle" Target="style3.xml"/></Relationships>
</file>

<file path=ppt/charts/_rels/chart25.xml.rels><?xml version="1.0" encoding="UTF-8" standalone="yes"?>
<Relationships xmlns="http://schemas.openxmlformats.org/package/2006/relationships"><Relationship Id="rId3" Type="http://schemas.openxmlformats.org/officeDocument/2006/relationships/oleObject" Target="file:///\\FILECOL17.phe.gov.uk\ProjectData\Proj_HCAI\ESPAUR\Annual%20Report%202021\AMC\Associated%20Documents\ESPAUR_AMC_Graphs_2021_v2_UKHSA%20style.xlsx" TargetMode="External"/><Relationship Id="rId2" Type="http://schemas.microsoft.com/office/2011/relationships/chartColorStyle" Target="colors4.xml"/><Relationship Id="rId1" Type="http://schemas.microsoft.com/office/2011/relationships/chartStyle" Target="style4.xml"/></Relationships>
</file>

<file path=ppt/charts/_rels/chart3.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C\Associated%20Documents\ESPAUR_AMC_Graphs_2021_v2_UKHSA%20style.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'A.1 Total_setting'!$A$6</c:f>
              <c:strCache>
                <c:ptCount val="1"/>
                <c:pt idx="0">
                  <c:v>General Practice</c:v>
                </c:pt>
              </c:strCache>
            </c:strRef>
          </c:tx>
          <c:spPr>
            <a:solidFill>
              <a:srgbClr val="FF7F32"/>
            </a:solidFill>
            <a:ln>
              <a:solidFill>
                <a:srgbClr val="FF7F32"/>
              </a:solidFill>
            </a:ln>
            <a:effectLst/>
          </c:spPr>
          <c:invertIfNegative val="0"/>
          <c:cat>
            <c:numRef>
              <c:f>'A.1 Total_setting'!$B$5:$F$5</c:f>
              <c:numCache>
                <c:formatCode>General</c:formatCode>
                <c:ptCount val="5"/>
                <c:pt idx="0">
                  <c:v>2016</c:v>
                </c:pt>
                <c:pt idx="1">
                  <c:v>2017</c:v>
                </c:pt>
                <c:pt idx="2">
                  <c:v>2018</c:v>
                </c:pt>
                <c:pt idx="3">
                  <c:v>2019</c:v>
                </c:pt>
                <c:pt idx="4">
                  <c:v>2020</c:v>
                </c:pt>
              </c:numCache>
            </c:numRef>
          </c:cat>
          <c:val>
            <c:numRef>
              <c:f>'A.1 Total_setting'!$B$6:$F$6</c:f>
              <c:numCache>
                <c:formatCode>0.000</c:formatCode>
                <c:ptCount val="5"/>
                <c:pt idx="0">
                  <c:v>14.342446275057121</c:v>
                </c:pt>
                <c:pt idx="1">
                  <c:v>13.857847046815252</c:v>
                </c:pt>
                <c:pt idx="2">
                  <c:v>13.207671206189898</c:v>
                </c:pt>
                <c:pt idx="3">
                  <c:v>12.854910846726343</c:v>
                </c:pt>
                <c:pt idx="4">
                  <c:v>11.65016669627204</c:v>
                </c:pt>
              </c:numCache>
            </c:numRef>
          </c:val>
          <c:extLst>
            <c:ext xmlns:c16="http://schemas.microsoft.com/office/drawing/2014/chart" uri="{C3380CC4-5D6E-409C-BE32-E72D297353CC}">
              <c16:uniqueId val="{00000000-9C5B-49E2-8538-74FF8827B76D}"/>
            </c:ext>
          </c:extLst>
        </c:ser>
        <c:ser>
          <c:idx val="3"/>
          <c:order val="1"/>
          <c:tx>
            <c:strRef>
              <c:f>'A.1 Total_setting'!$A$9</c:f>
              <c:strCache>
                <c:ptCount val="1"/>
                <c:pt idx="0">
                  <c:v>Hospital Inpatient</c:v>
                </c:pt>
              </c:strCache>
            </c:strRef>
          </c:tx>
          <c:spPr>
            <a:pattFill prst="pct90">
              <a:fgClr>
                <a:srgbClr val="00A5DF"/>
              </a:fgClr>
              <a:bgClr>
                <a:schemeClr val="bg1"/>
              </a:bgClr>
            </a:pattFill>
            <a:ln>
              <a:solidFill>
                <a:srgbClr val="00A5DF"/>
              </a:solidFill>
            </a:ln>
            <a:effectLst/>
          </c:spPr>
          <c:invertIfNegative val="0"/>
          <c:cat>
            <c:numRef>
              <c:f>'A.1 Total_setting'!$B$5:$F$5</c:f>
              <c:numCache>
                <c:formatCode>General</c:formatCode>
                <c:ptCount val="5"/>
                <c:pt idx="0">
                  <c:v>2016</c:v>
                </c:pt>
                <c:pt idx="1">
                  <c:v>2017</c:v>
                </c:pt>
                <c:pt idx="2">
                  <c:v>2018</c:v>
                </c:pt>
                <c:pt idx="3">
                  <c:v>2019</c:v>
                </c:pt>
                <c:pt idx="4">
                  <c:v>2020</c:v>
                </c:pt>
              </c:numCache>
            </c:numRef>
          </c:cat>
          <c:val>
            <c:numRef>
              <c:f>'A.1 Total_setting'!$B$9:$F$9</c:f>
              <c:numCache>
                <c:formatCode>0.000</c:formatCode>
                <c:ptCount val="5"/>
                <c:pt idx="0">
                  <c:v>2.1654019361301868</c:v>
                </c:pt>
                <c:pt idx="1">
                  <c:v>2.2053275977013982</c:v>
                </c:pt>
                <c:pt idx="2">
                  <c:v>2.3308097248433368</c:v>
                </c:pt>
                <c:pt idx="3">
                  <c:v>2.3980955299927169</c:v>
                </c:pt>
                <c:pt idx="4">
                  <c:v>2.0547733398059504</c:v>
                </c:pt>
              </c:numCache>
            </c:numRef>
          </c:val>
          <c:extLst>
            <c:ext xmlns:c16="http://schemas.microsoft.com/office/drawing/2014/chart" uri="{C3380CC4-5D6E-409C-BE32-E72D297353CC}">
              <c16:uniqueId val="{00000001-9C5B-49E2-8538-74FF8827B76D}"/>
            </c:ext>
          </c:extLst>
        </c:ser>
        <c:ser>
          <c:idx val="4"/>
          <c:order val="2"/>
          <c:tx>
            <c:strRef>
              <c:f>'A.1 Total_setting'!$A$10</c:f>
              <c:strCache>
                <c:ptCount val="1"/>
                <c:pt idx="0">
                  <c:v>Hospital Outpatient</c:v>
                </c:pt>
              </c:strCache>
            </c:strRef>
          </c:tx>
          <c:spPr>
            <a:pattFill prst="lgCheck">
              <a:fgClr>
                <a:srgbClr val="00A5DF"/>
              </a:fgClr>
              <a:bgClr>
                <a:schemeClr val="bg1"/>
              </a:bgClr>
            </a:pattFill>
            <a:ln>
              <a:solidFill>
                <a:srgbClr val="00A5DF"/>
              </a:solidFill>
            </a:ln>
            <a:effectLst/>
          </c:spPr>
          <c:invertIfNegative val="0"/>
          <c:cat>
            <c:numRef>
              <c:f>'A.1 Total_setting'!$B$5:$F$5</c:f>
              <c:numCache>
                <c:formatCode>General</c:formatCode>
                <c:ptCount val="5"/>
                <c:pt idx="0">
                  <c:v>2016</c:v>
                </c:pt>
                <c:pt idx="1">
                  <c:v>2017</c:v>
                </c:pt>
                <c:pt idx="2">
                  <c:v>2018</c:v>
                </c:pt>
                <c:pt idx="3">
                  <c:v>2019</c:v>
                </c:pt>
                <c:pt idx="4">
                  <c:v>2020</c:v>
                </c:pt>
              </c:numCache>
            </c:numRef>
          </c:cat>
          <c:val>
            <c:numRef>
              <c:f>'A.1 Total_setting'!$B$10:$F$10</c:f>
              <c:numCache>
                <c:formatCode>0.000</c:formatCode>
                <c:ptCount val="5"/>
                <c:pt idx="0">
                  <c:v>1.3910691796666625</c:v>
                </c:pt>
                <c:pt idx="1">
                  <c:v>1.3876663368806113</c:v>
                </c:pt>
                <c:pt idx="2">
                  <c:v>1.3805457603617088</c:v>
                </c:pt>
                <c:pt idx="3">
                  <c:v>1.3794727737294816</c:v>
                </c:pt>
                <c:pt idx="4">
                  <c:v>1.0138203231647642</c:v>
                </c:pt>
              </c:numCache>
            </c:numRef>
          </c:val>
          <c:extLst>
            <c:ext xmlns:c16="http://schemas.microsoft.com/office/drawing/2014/chart" uri="{C3380CC4-5D6E-409C-BE32-E72D297353CC}">
              <c16:uniqueId val="{00000002-9C5B-49E2-8538-74FF8827B76D}"/>
            </c:ext>
          </c:extLst>
        </c:ser>
        <c:ser>
          <c:idx val="2"/>
          <c:order val="3"/>
          <c:tx>
            <c:strRef>
              <c:f>'A.1 Total_setting'!$A$8</c:f>
              <c:strCache>
                <c:ptCount val="1"/>
                <c:pt idx="0">
                  <c:v>Dentist</c:v>
                </c:pt>
              </c:strCache>
            </c:strRef>
          </c:tx>
          <c:spPr>
            <a:pattFill prst="pct50">
              <a:fgClr>
                <a:srgbClr val="FF7F32"/>
              </a:fgClr>
              <a:bgClr>
                <a:schemeClr val="bg1"/>
              </a:bgClr>
            </a:pattFill>
            <a:ln>
              <a:solidFill>
                <a:srgbClr val="FF7F32"/>
              </a:solidFill>
            </a:ln>
            <a:effectLst/>
          </c:spPr>
          <c:invertIfNegative val="0"/>
          <c:cat>
            <c:numRef>
              <c:f>'A.1 Total_setting'!$B$5:$F$5</c:f>
              <c:numCache>
                <c:formatCode>General</c:formatCode>
                <c:ptCount val="5"/>
                <c:pt idx="0">
                  <c:v>2016</c:v>
                </c:pt>
                <c:pt idx="1">
                  <c:v>2017</c:v>
                </c:pt>
                <c:pt idx="2">
                  <c:v>2018</c:v>
                </c:pt>
                <c:pt idx="3">
                  <c:v>2019</c:v>
                </c:pt>
                <c:pt idx="4">
                  <c:v>2020</c:v>
                </c:pt>
              </c:numCache>
            </c:numRef>
          </c:cat>
          <c:val>
            <c:numRef>
              <c:f>'A.1 Total_setting'!$B$8:$F$8</c:f>
              <c:numCache>
                <c:formatCode>0.000</c:formatCode>
                <c:ptCount val="5"/>
                <c:pt idx="0">
                  <c:v>0.72102801522123627</c:v>
                </c:pt>
                <c:pt idx="1">
                  <c:v>0.68256227769597899</c:v>
                </c:pt>
                <c:pt idx="2">
                  <c:v>0.64004441468568984</c:v>
                </c:pt>
                <c:pt idx="3">
                  <c:v>0.61099022151756799</c:v>
                </c:pt>
                <c:pt idx="4">
                  <c:v>0.74589658880722709</c:v>
                </c:pt>
              </c:numCache>
            </c:numRef>
          </c:val>
          <c:extLst>
            <c:ext xmlns:c16="http://schemas.microsoft.com/office/drawing/2014/chart" uri="{C3380CC4-5D6E-409C-BE32-E72D297353CC}">
              <c16:uniqueId val="{00000003-9C5B-49E2-8538-74FF8827B76D}"/>
            </c:ext>
          </c:extLst>
        </c:ser>
        <c:ser>
          <c:idx val="1"/>
          <c:order val="4"/>
          <c:tx>
            <c:strRef>
              <c:f>'A.1 Total_setting'!$A$7</c:f>
              <c:strCache>
                <c:ptCount val="1"/>
                <c:pt idx="0">
                  <c:v>Other Community</c:v>
                </c:pt>
              </c:strCache>
            </c:strRef>
          </c:tx>
          <c:spPr>
            <a:pattFill prst="wdDnDiag">
              <a:fgClr>
                <a:srgbClr val="FF7F32"/>
              </a:fgClr>
              <a:bgClr>
                <a:schemeClr val="bg1"/>
              </a:bgClr>
            </a:pattFill>
            <a:ln>
              <a:solidFill>
                <a:srgbClr val="FF7F32"/>
              </a:solidFill>
            </a:ln>
            <a:effectLst/>
          </c:spPr>
          <c:invertIfNegative val="0"/>
          <c:cat>
            <c:numRef>
              <c:f>'A.1 Total_setting'!$B$5:$F$5</c:f>
              <c:numCache>
                <c:formatCode>General</c:formatCode>
                <c:ptCount val="5"/>
                <c:pt idx="0">
                  <c:v>2016</c:v>
                </c:pt>
                <c:pt idx="1">
                  <c:v>2017</c:v>
                </c:pt>
                <c:pt idx="2">
                  <c:v>2018</c:v>
                </c:pt>
                <c:pt idx="3">
                  <c:v>2019</c:v>
                </c:pt>
                <c:pt idx="4">
                  <c:v>2020</c:v>
                </c:pt>
              </c:numCache>
            </c:numRef>
          </c:cat>
          <c:val>
            <c:numRef>
              <c:f>'A.1 Total_setting'!$B$7:$F$7</c:f>
              <c:numCache>
                <c:formatCode>0.000</c:formatCode>
                <c:ptCount val="5"/>
                <c:pt idx="0">
                  <c:v>0.64659310218146171</c:v>
                </c:pt>
                <c:pt idx="1">
                  <c:v>0.67788418956761642</c:v>
                </c:pt>
                <c:pt idx="2">
                  <c:v>0.7190253890545395</c:v>
                </c:pt>
                <c:pt idx="3">
                  <c:v>0.75145180763652952</c:v>
                </c:pt>
                <c:pt idx="4">
                  <c:v>0.56835206578908215</c:v>
                </c:pt>
              </c:numCache>
            </c:numRef>
          </c:val>
          <c:extLst>
            <c:ext xmlns:c16="http://schemas.microsoft.com/office/drawing/2014/chart" uri="{C3380CC4-5D6E-409C-BE32-E72D297353CC}">
              <c16:uniqueId val="{00000004-9C5B-49E2-8538-74FF8827B76D}"/>
            </c:ext>
          </c:extLst>
        </c:ser>
        <c:dLbls>
          <c:showLegendKey val="0"/>
          <c:showVal val="0"/>
          <c:showCatName val="0"/>
          <c:showSerName val="0"/>
          <c:showPercent val="0"/>
          <c:showBubbleSize val="0"/>
        </c:dLbls>
        <c:gapWidth val="150"/>
        <c:overlap val="100"/>
        <c:axId val="598129760"/>
        <c:axId val="598132056"/>
      </c:barChart>
      <c:catAx>
        <c:axId val="598129760"/>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a:t>Year</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98132056"/>
        <c:crosses val="autoZero"/>
        <c:auto val="1"/>
        <c:lblAlgn val="ctr"/>
        <c:lblOffset val="100"/>
        <c:noMultiLvlLbl val="0"/>
      </c:catAx>
      <c:valAx>
        <c:axId val="598132056"/>
        <c:scaling>
          <c:orientation val="minMax"/>
          <c:max val="2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a:t>DDD per 1,000 inhabitants per day</a:t>
                </a:r>
              </a:p>
            </c:rich>
          </c:tx>
          <c:layout>
            <c:manualLayout>
              <c:xMode val="edge"/>
              <c:yMode val="edge"/>
              <c:x val="2.4449953063790889E-3"/>
              <c:y val="0.1235055013929026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9812976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680087514334219E-2"/>
          <c:y val="3.4632038924726015E-2"/>
          <c:w val="0.89437064666360544"/>
          <c:h val="0.69725687920834056"/>
        </c:manualLayout>
      </c:layout>
      <c:lineChart>
        <c:grouping val="standard"/>
        <c:varyColors val="0"/>
        <c:ser>
          <c:idx val="1"/>
          <c:order val="0"/>
          <c:tx>
            <c:strRef>
              <c:f>'A.12 Glycopeptides_setting'!$A$6</c:f>
              <c:strCache>
                <c:ptCount val="1"/>
                <c:pt idx="0">
                  <c:v>General Practice</c:v>
                </c:pt>
              </c:strCache>
            </c:strRef>
          </c:tx>
          <c:spPr>
            <a:ln>
              <a:solidFill>
                <a:srgbClr val="FF7F32"/>
              </a:solidFill>
              <a:prstDash val="sysDash"/>
            </a:ln>
          </c:spPr>
          <c:marker>
            <c:symbol val="diamond"/>
            <c:size val="7"/>
            <c:spPr>
              <a:solidFill>
                <a:srgbClr val="FF7F32"/>
              </a:solidFill>
              <a:ln>
                <a:solidFill>
                  <a:srgbClr val="FF7F32"/>
                </a:solidFill>
                <a:prstDash val="solid"/>
              </a:ln>
            </c:spPr>
          </c:marker>
          <c:cat>
            <c:numRef>
              <c:f>'A.12 Glycopeptides_setting'!$B$5:$F$5</c:f>
              <c:numCache>
                <c:formatCode>General</c:formatCode>
                <c:ptCount val="5"/>
                <c:pt idx="0">
                  <c:v>2016</c:v>
                </c:pt>
                <c:pt idx="1">
                  <c:v>2017</c:v>
                </c:pt>
                <c:pt idx="2">
                  <c:v>2018</c:v>
                </c:pt>
                <c:pt idx="3">
                  <c:v>2019</c:v>
                </c:pt>
                <c:pt idx="4">
                  <c:v>2020</c:v>
                </c:pt>
              </c:numCache>
            </c:numRef>
          </c:cat>
          <c:val>
            <c:numRef>
              <c:f>'A.12 Glycopeptides_setting'!$B$6:$F$6</c:f>
              <c:numCache>
                <c:formatCode>0.000</c:formatCode>
                <c:ptCount val="5"/>
                <c:pt idx="0">
                  <c:v>7.2135150950103366E-4</c:v>
                </c:pt>
                <c:pt idx="1">
                  <c:v>6.7417295778504638E-4</c:v>
                </c:pt>
                <c:pt idx="2">
                  <c:v>4.9064190915260042E-4</c:v>
                </c:pt>
                <c:pt idx="3">
                  <c:v>3.1234259493828631E-4</c:v>
                </c:pt>
                <c:pt idx="4">
                  <c:v>2.6741789380579917E-4</c:v>
                </c:pt>
              </c:numCache>
            </c:numRef>
          </c:val>
          <c:smooth val="0"/>
          <c:extLst>
            <c:ext xmlns:c16="http://schemas.microsoft.com/office/drawing/2014/chart" uri="{C3380CC4-5D6E-409C-BE32-E72D297353CC}">
              <c16:uniqueId val="{00000000-973C-4CAA-9E70-121AF2ACDD50}"/>
            </c:ext>
          </c:extLst>
        </c:ser>
        <c:ser>
          <c:idx val="2"/>
          <c:order val="1"/>
          <c:tx>
            <c:strRef>
              <c:f>'A.12 Glycopeptides_setting'!$A$7</c:f>
              <c:strCache>
                <c:ptCount val="1"/>
                <c:pt idx="0">
                  <c:v>Other Community</c:v>
                </c:pt>
              </c:strCache>
            </c:strRef>
          </c:tx>
          <c:spPr>
            <a:ln>
              <a:solidFill>
                <a:srgbClr val="FF7F32"/>
              </a:solidFill>
              <a:prstDash val="lgDashDotDot"/>
            </a:ln>
          </c:spPr>
          <c:marker>
            <c:symbol val="x"/>
            <c:size val="7"/>
            <c:spPr>
              <a:noFill/>
              <a:ln w="19050">
                <a:solidFill>
                  <a:srgbClr val="FF7F32"/>
                </a:solidFill>
                <a:prstDash val="solid"/>
              </a:ln>
            </c:spPr>
          </c:marker>
          <c:cat>
            <c:numRef>
              <c:f>'A.12 Glycopeptides_setting'!$B$5:$F$5</c:f>
              <c:numCache>
                <c:formatCode>General</c:formatCode>
                <c:ptCount val="5"/>
                <c:pt idx="0">
                  <c:v>2016</c:v>
                </c:pt>
                <c:pt idx="1">
                  <c:v>2017</c:v>
                </c:pt>
                <c:pt idx="2">
                  <c:v>2018</c:v>
                </c:pt>
                <c:pt idx="3">
                  <c:v>2019</c:v>
                </c:pt>
                <c:pt idx="4">
                  <c:v>2020</c:v>
                </c:pt>
              </c:numCache>
            </c:numRef>
          </c:cat>
          <c:val>
            <c:numRef>
              <c:f>'A.12 Glycopeptides_setting'!$B$7:$F$7</c:f>
              <c:numCache>
                <c:formatCode>0.000</c:formatCode>
                <c:ptCount val="5"/>
                <c:pt idx="0">
                  <c:v>2.814269917834622E-4</c:v>
                </c:pt>
                <c:pt idx="1">
                  <c:v>1.9757219848415275E-4</c:v>
                </c:pt>
                <c:pt idx="2">
                  <c:v>6.0709691581450898E-5</c:v>
                </c:pt>
                <c:pt idx="3">
                  <c:v>3.947212371713249E-5</c:v>
                </c:pt>
                <c:pt idx="4">
                  <c:v>3.096111928257983E-5</c:v>
                </c:pt>
              </c:numCache>
            </c:numRef>
          </c:val>
          <c:smooth val="0"/>
          <c:extLst>
            <c:ext xmlns:c16="http://schemas.microsoft.com/office/drawing/2014/chart" uri="{C3380CC4-5D6E-409C-BE32-E72D297353CC}">
              <c16:uniqueId val="{00000001-973C-4CAA-9E70-121AF2ACDD50}"/>
            </c:ext>
          </c:extLst>
        </c:ser>
        <c:ser>
          <c:idx val="3"/>
          <c:order val="2"/>
          <c:tx>
            <c:strRef>
              <c:f>'A.12 Glycopeptides_setting'!$A$8</c:f>
              <c:strCache>
                <c:ptCount val="1"/>
                <c:pt idx="0">
                  <c:v>Hospital Inpatient</c:v>
                </c:pt>
              </c:strCache>
            </c:strRef>
          </c:tx>
          <c:spPr>
            <a:ln>
              <a:solidFill>
                <a:srgbClr val="00A5DF"/>
              </a:solidFill>
              <a:prstDash val="sysDot"/>
            </a:ln>
          </c:spPr>
          <c:marker>
            <c:symbol val="triangle"/>
            <c:size val="7"/>
            <c:spPr>
              <a:solidFill>
                <a:srgbClr val="00A5DF"/>
              </a:solidFill>
              <a:ln>
                <a:solidFill>
                  <a:srgbClr val="00A5DF"/>
                </a:solidFill>
                <a:prstDash val="solid"/>
              </a:ln>
            </c:spPr>
          </c:marker>
          <c:cat>
            <c:numRef>
              <c:f>'A.12 Glycopeptides_setting'!$B$5:$F$5</c:f>
              <c:numCache>
                <c:formatCode>General</c:formatCode>
                <c:ptCount val="5"/>
                <c:pt idx="0">
                  <c:v>2016</c:v>
                </c:pt>
                <c:pt idx="1">
                  <c:v>2017</c:v>
                </c:pt>
                <c:pt idx="2">
                  <c:v>2018</c:v>
                </c:pt>
                <c:pt idx="3">
                  <c:v>2019</c:v>
                </c:pt>
                <c:pt idx="4">
                  <c:v>2020</c:v>
                </c:pt>
              </c:numCache>
            </c:numRef>
          </c:cat>
          <c:val>
            <c:numRef>
              <c:f>'A.12 Glycopeptides_setting'!$B$8:$F$8</c:f>
              <c:numCache>
                <c:formatCode>0.000</c:formatCode>
                <c:ptCount val="5"/>
                <c:pt idx="0">
                  <c:v>8.5861459450016622E-2</c:v>
                </c:pt>
                <c:pt idx="1">
                  <c:v>9.044618648895035E-2</c:v>
                </c:pt>
                <c:pt idx="2">
                  <c:v>9.3439910653905736E-2</c:v>
                </c:pt>
                <c:pt idx="3">
                  <c:v>9.6387765038926279E-2</c:v>
                </c:pt>
                <c:pt idx="4">
                  <c:v>8.2764732931811358E-2</c:v>
                </c:pt>
              </c:numCache>
            </c:numRef>
          </c:val>
          <c:smooth val="0"/>
          <c:extLst>
            <c:ext xmlns:c16="http://schemas.microsoft.com/office/drawing/2014/chart" uri="{C3380CC4-5D6E-409C-BE32-E72D297353CC}">
              <c16:uniqueId val="{00000002-973C-4CAA-9E70-121AF2ACDD50}"/>
            </c:ext>
          </c:extLst>
        </c:ser>
        <c:ser>
          <c:idx val="4"/>
          <c:order val="3"/>
          <c:tx>
            <c:strRef>
              <c:f>'A.12 Glycopeptides_setting'!$A$9</c:f>
              <c:strCache>
                <c:ptCount val="1"/>
                <c:pt idx="0">
                  <c:v>Hospital Outpatient</c:v>
                </c:pt>
              </c:strCache>
            </c:strRef>
          </c:tx>
          <c:spPr>
            <a:ln>
              <a:solidFill>
                <a:srgbClr val="00A5DF"/>
              </a:solidFill>
              <a:prstDash val="lgDash"/>
            </a:ln>
          </c:spPr>
          <c:marker>
            <c:symbol val="circle"/>
            <c:size val="7"/>
            <c:spPr>
              <a:solidFill>
                <a:srgbClr val="00A5DF"/>
              </a:solidFill>
              <a:ln>
                <a:solidFill>
                  <a:srgbClr val="00A5DF"/>
                </a:solidFill>
                <a:prstDash val="solid"/>
              </a:ln>
            </c:spPr>
          </c:marker>
          <c:cat>
            <c:numRef>
              <c:f>'A.12 Glycopeptides_setting'!$B$5:$F$5</c:f>
              <c:numCache>
                <c:formatCode>General</c:formatCode>
                <c:ptCount val="5"/>
                <c:pt idx="0">
                  <c:v>2016</c:v>
                </c:pt>
                <c:pt idx="1">
                  <c:v>2017</c:v>
                </c:pt>
                <c:pt idx="2">
                  <c:v>2018</c:v>
                </c:pt>
                <c:pt idx="3">
                  <c:v>2019</c:v>
                </c:pt>
                <c:pt idx="4">
                  <c:v>2020</c:v>
                </c:pt>
              </c:numCache>
            </c:numRef>
          </c:cat>
          <c:val>
            <c:numRef>
              <c:f>'A.12 Glycopeptides_setting'!$B$9:$F$9</c:f>
              <c:numCache>
                <c:formatCode>0.000</c:formatCode>
                <c:ptCount val="5"/>
                <c:pt idx="0">
                  <c:v>1.5432741180234189E-2</c:v>
                </c:pt>
                <c:pt idx="1">
                  <c:v>1.5672705597750511E-2</c:v>
                </c:pt>
                <c:pt idx="2">
                  <c:v>1.4153848971273614E-2</c:v>
                </c:pt>
                <c:pt idx="3">
                  <c:v>1.3494818902709829E-2</c:v>
                </c:pt>
                <c:pt idx="4">
                  <c:v>1.1821524970046821E-2</c:v>
                </c:pt>
              </c:numCache>
            </c:numRef>
          </c:val>
          <c:smooth val="0"/>
          <c:extLst>
            <c:ext xmlns:c16="http://schemas.microsoft.com/office/drawing/2014/chart" uri="{C3380CC4-5D6E-409C-BE32-E72D297353CC}">
              <c16:uniqueId val="{00000003-973C-4CAA-9E70-121AF2ACDD50}"/>
            </c:ext>
          </c:extLst>
        </c:ser>
        <c:ser>
          <c:idx val="5"/>
          <c:order val="4"/>
          <c:tx>
            <c:v>Total glycopeptides &amp; daptomycin</c:v>
          </c:tx>
          <c:spPr>
            <a:ln>
              <a:solidFill>
                <a:srgbClr val="8A1B61"/>
              </a:solidFill>
            </a:ln>
          </c:spPr>
          <c:marker>
            <c:symbol val="square"/>
            <c:size val="7"/>
            <c:spPr>
              <a:solidFill>
                <a:srgbClr val="8A1B61"/>
              </a:solidFill>
              <a:ln>
                <a:solidFill>
                  <a:srgbClr val="8A1B61"/>
                </a:solidFill>
              </a:ln>
            </c:spPr>
          </c:marker>
          <c:val>
            <c:numRef>
              <c:f>'A.12 Glycopeptides_setting'!$B$10:$F$10</c:f>
              <c:numCache>
                <c:formatCode>0.000</c:formatCode>
                <c:ptCount val="5"/>
                <c:pt idx="0">
                  <c:v>0.10229697913153531</c:v>
                </c:pt>
                <c:pt idx="1">
                  <c:v>0.10699063724297006</c:v>
                </c:pt>
                <c:pt idx="2">
                  <c:v>0.1081451112259134</c:v>
                </c:pt>
                <c:pt idx="3">
                  <c:v>0.11023439866029153</c:v>
                </c:pt>
                <c:pt idx="4">
                  <c:v>9.4884636914946557E-2</c:v>
                </c:pt>
              </c:numCache>
            </c:numRef>
          </c:val>
          <c:smooth val="0"/>
          <c:extLst>
            <c:ext xmlns:c16="http://schemas.microsoft.com/office/drawing/2014/chart" uri="{C3380CC4-5D6E-409C-BE32-E72D297353CC}">
              <c16:uniqueId val="{00000004-973C-4CAA-9E70-121AF2ACDD50}"/>
            </c:ext>
          </c:extLst>
        </c:ser>
        <c:dLbls>
          <c:showLegendKey val="0"/>
          <c:showVal val="0"/>
          <c:showCatName val="0"/>
          <c:showSerName val="0"/>
          <c:showPercent val="0"/>
          <c:showBubbleSize val="0"/>
        </c:dLbls>
        <c:marker val="1"/>
        <c:smooth val="0"/>
        <c:axId val="123119488"/>
        <c:axId val="123130240"/>
      </c:lineChart>
      <c:catAx>
        <c:axId val="123119488"/>
        <c:scaling>
          <c:orientation val="minMax"/>
        </c:scaling>
        <c:delete val="0"/>
        <c:axPos val="b"/>
        <c:title>
          <c:tx>
            <c:rich>
              <a:bodyPr/>
              <a:lstStyle/>
              <a:p>
                <a:pPr>
                  <a:defRPr/>
                </a:pPr>
                <a:r>
                  <a:rPr lang="en-GB"/>
                  <a:t>Year</a:t>
                </a:r>
              </a:p>
            </c:rich>
          </c:tx>
          <c:layout>
            <c:manualLayout>
              <c:xMode val="edge"/>
              <c:yMode val="edge"/>
              <c:x val="0.51592151272303366"/>
              <c:y val="0.79671619641618152"/>
            </c:manualLayout>
          </c:layout>
          <c:overlay val="0"/>
        </c:title>
        <c:numFmt formatCode="General" sourceLinked="1"/>
        <c:majorTickMark val="out"/>
        <c:minorTickMark val="none"/>
        <c:tickLblPos val="nextTo"/>
        <c:crossAx val="123130240"/>
        <c:crosses val="autoZero"/>
        <c:auto val="1"/>
        <c:lblAlgn val="ctr"/>
        <c:lblOffset val="100"/>
        <c:noMultiLvlLbl val="0"/>
      </c:catAx>
      <c:valAx>
        <c:axId val="123130240"/>
        <c:scaling>
          <c:orientation val="minMax"/>
        </c:scaling>
        <c:delete val="0"/>
        <c:axPos val="l"/>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DDD per 1,000 inhabitants per day</a:t>
                </a:r>
              </a:p>
            </c:rich>
          </c:tx>
          <c:layout>
            <c:manualLayout>
              <c:xMode val="edge"/>
              <c:yMode val="edge"/>
              <c:x val="8.7306298475389749E-3"/>
              <c:y val="6.415655540242983E-2"/>
            </c:manualLayout>
          </c:layout>
          <c:overlay val="0"/>
        </c:title>
        <c:numFmt formatCode="0.00" sourceLinked="0"/>
        <c:majorTickMark val="out"/>
        <c:minorTickMark val="none"/>
        <c:tickLblPos val="nextTo"/>
        <c:crossAx val="123119488"/>
        <c:crosses val="autoZero"/>
        <c:crossBetween val="between"/>
      </c:valAx>
      <c:spPr>
        <a:ln>
          <a:prstDash val="dash"/>
        </a:ln>
      </c:spPr>
    </c:plotArea>
    <c:legend>
      <c:legendPos val="b"/>
      <c:layout>
        <c:manualLayout>
          <c:xMode val="edge"/>
          <c:yMode val="edge"/>
          <c:x val="5.0488733575885104E-2"/>
          <c:y val="0.85933253398847231"/>
          <c:w val="0.89981830624875636"/>
          <c:h val="0.12764326142101171"/>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679844388215352E-2"/>
          <c:y val="3.4632038924726015E-2"/>
          <c:w val="0.91417514066311023"/>
          <c:h val="0.69725687920834056"/>
        </c:manualLayout>
      </c:layout>
      <c:lineChart>
        <c:grouping val="standard"/>
        <c:varyColors val="0"/>
        <c:ser>
          <c:idx val="1"/>
          <c:order val="0"/>
          <c:tx>
            <c:strRef>
              <c:f>'A.13 Glycopeptides'!$B$6</c:f>
              <c:strCache>
                <c:ptCount val="1"/>
                <c:pt idx="0">
                  <c:v>Daptomycin</c:v>
                </c:pt>
              </c:strCache>
            </c:strRef>
          </c:tx>
          <c:spPr>
            <a:ln>
              <a:solidFill>
                <a:srgbClr val="FFB81C"/>
              </a:solidFill>
              <a:prstDash val="sysDot"/>
            </a:ln>
          </c:spPr>
          <c:marker>
            <c:symbol val="diamond"/>
            <c:size val="7"/>
            <c:spPr>
              <a:solidFill>
                <a:srgbClr val="FFB81C"/>
              </a:solidFill>
              <a:ln>
                <a:solidFill>
                  <a:srgbClr val="FFB81C"/>
                </a:solidFill>
                <a:prstDash val="solid"/>
              </a:ln>
            </c:spPr>
          </c:marker>
          <c:cat>
            <c:numRef>
              <c:f>'A.13 Glycopeptides'!$C$5:$G$5</c:f>
              <c:numCache>
                <c:formatCode>General</c:formatCode>
                <c:ptCount val="5"/>
                <c:pt idx="0">
                  <c:v>2016</c:v>
                </c:pt>
                <c:pt idx="1">
                  <c:v>2017</c:v>
                </c:pt>
                <c:pt idx="2">
                  <c:v>2018</c:v>
                </c:pt>
                <c:pt idx="3">
                  <c:v>2019</c:v>
                </c:pt>
                <c:pt idx="4">
                  <c:v>2020</c:v>
                </c:pt>
              </c:numCache>
            </c:numRef>
          </c:cat>
          <c:val>
            <c:numRef>
              <c:f>'A.13 Glycopeptides'!$C$6:$G$6</c:f>
              <c:numCache>
                <c:formatCode>0.000</c:formatCode>
                <c:ptCount val="5"/>
                <c:pt idx="0">
                  <c:v>6.7362152111698492E-3</c:v>
                </c:pt>
                <c:pt idx="1">
                  <c:v>6.6613437741267489E-3</c:v>
                </c:pt>
                <c:pt idx="2">
                  <c:v>6.8810520153732568E-3</c:v>
                </c:pt>
                <c:pt idx="3">
                  <c:v>7.0813127553961408E-3</c:v>
                </c:pt>
                <c:pt idx="4">
                  <c:v>6.4561177512700851E-3</c:v>
                </c:pt>
              </c:numCache>
            </c:numRef>
          </c:val>
          <c:smooth val="0"/>
          <c:extLst>
            <c:ext xmlns:c16="http://schemas.microsoft.com/office/drawing/2014/chart" uri="{C3380CC4-5D6E-409C-BE32-E72D297353CC}">
              <c16:uniqueId val="{00000000-06D0-4AB1-A4D0-0623509E2571}"/>
            </c:ext>
          </c:extLst>
        </c:ser>
        <c:ser>
          <c:idx val="2"/>
          <c:order val="1"/>
          <c:tx>
            <c:strRef>
              <c:f>'A.13 Glycopeptides'!$B$7</c:f>
              <c:strCache>
                <c:ptCount val="1"/>
                <c:pt idx="0">
                  <c:v>Teicoplanin</c:v>
                </c:pt>
              </c:strCache>
            </c:strRef>
          </c:tx>
          <c:spPr>
            <a:ln>
              <a:solidFill>
                <a:srgbClr val="E40046"/>
              </a:solidFill>
              <a:prstDash val="dashDot"/>
            </a:ln>
          </c:spPr>
          <c:marker>
            <c:symbol val="x"/>
            <c:size val="7"/>
            <c:spPr>
              <a:noFill/>
              <a:ln w="19050">
                <a:solidFill>
                  <a:srgbClr val="E40046"/>
                </a:solidFill>
                <a:prstDash val="solid"/>
              </a:ln>
            </c:spPr>
          </c:marker>
          <c:cat>
            <c:numRef>
              <c:f>'A.13 Glycopeptides'!$C$5:$G$5</c:f>
              <c:numCache>
                <c:formatCode>General</c:formatCode>
                <c:ptCount val="5"/>
                <c:pt idx="0">
                  <c:v>2016</c:v>
                </c:pt>
                <c:pt idx="1">
                  <c:v>2017</c:v>
                </c:pt>
                <c:pt idx="2">
                  <c:v>2018</c:v>
                </c:pt>
                <c:pt idx="3">
                  <c:v>2019</c:v>
                </c:pt>
                <c:pt idx="4">
                  <c:v>2020</c:v>
                </c:pt>
              </c:numCache>
            </c:numRef>
          </c:cat>
          <c:val>
            <c:numRef>
              <c:f>'A.13 Glycopeptides'!$C$7:$G$7</c:f>
              <c:numCache>
                <c:formatCode>0.000</c:formatCode>
                <c:ptCount val="5"/>
                <c:pt idx="0">
                  <c:v>7.383576891589172E-2</c:v>
                </c:pt>
                <c:pt idx="1">
                  <c:v>7.8913475758856322E-2</c:v>
                </c:pt>
                <c:pt idx="2">
                  <c:v>7.9358218940409841E-2</c:v>
                </c:pt>
                <c:pt idx="3">
                  <c:v>8.1298298448174933E-2</c:v>
                </c:pt>
                <c:pt idx="4">
                  <c:v>6.8470438324055749E-2</c:v>
                </c:pt>
              </c:numCache>
            </c:numRef>
          </c:val>
          <c:smooth val="0"/>
          <c:extLst>
            <c:ext xmlns:c16="http://schemas.microsoft.com/office/drawing/2014/chart" uri="{C3380CC4-5D6E-409C-BE32-E72D297353CC}">
              <c16:uniqueId val="{00000001-06D0-4AB1-A4D0-0623509E2571}"/>
            </c:ext>
          </c:extLst>
        </c:ser>
        <c:ser>
          <c:idx val="3"/>
          <c:order val="2"/>
          <c:tx>
            <c:strRef>
              <c:f>'A.13 Glycopeptides'!$B$8</c:f>
              <c:strCache>
                <c:ptCount val="1"/>
                <c:pt idx="0">
                  <c:v>Vancomycin</c:v>
                </c:pt>
              </c:strCache>
            </c:strRef>
          </c:tx>
          <c:spPr>
            <a:ln>
              <a:solidFill>
                <a:srgbClr val="003B5C"/>
              </a:solidFill>
              <a:prstDash val="dash"/>
            </a:ln>
          </c:spPr>
          <c:marker>
            <c:symbol val="triangle"/>
            <c:size val="7"/>
            <c:spPr>
              <a:solidFill>
                <a:srgbClr val="003B5C"/>
              </a:solidFill>
              <a:ln>
                <a:solidFill>
                  <a:srgbClr val="003B5C"/>
                </a:solidFill>
                <a:prstDash val="solid"/>
              </a:ln>
            </c:spPr>
          </c:marker>
          <c:cat>
            <c:numRef>
              <c:f>'A.13 Glycopeptides'!$C$5:$G$5</c:f>
              <c:numCache>
                <c:formatCode>General</c:formatCode>
                <c:ptCount val="5"/>
                <c:pt idx="0">
                  <c:v>2016</c:v>
                </c:pt>
                <c:pt idx="1">
                  <c:v>2017</c:v>
                </c:pt>
                <c:pt idx="2">
                  <c:v>2018</c:v>
                </c:pt>
                <c:pt idx="3">
                  <c:v>2019</c:v>
                </c:pt>
                <c:pt idx="4">
                  <c:v>2020</c:v>
                </c:pt>
              </c:numCache>
            </c:numRef>
          </c:cat>
          <c:val>
            <c:numRef>
              <c:f>'A.13 Glycopeptides'!$C$8:$G$8</c:f>
              <c:numCache>
                <c:formatCode>0.000</c:formatCode>
                <c:ptCount val="5"/>
                <c:pt idx="0">
                  <c:v>2.1724995004473734E-2</c:v>
                </c:pt>
                <c:pt idx="1">
                  <c:v>2.141581770998699E-2</c:v>
                </c:pt>
                <c:pt idx="2">
                  <c:v>2.1905840270130303E-2</c:v>
                </c:pt>
                <c:pt idx="3">
                  <c:v>2.1854787456720454E-2</c:v>
                </c:pt>
                <c:pt idx="4">
                  <c:v>1.9958080839620723E-2</c:v>
                </c:pt>
              </c:numCache>
            </c:numRef>
          </c:val>
          <c:smooth val="0"/>
          <c:extLst>
            <c:ext xmlns:c16="http://schemas.microsoft.com/office/drawing/2014/chart" uri="{C3380CC4-5D6E-409C-BE32-E72D297353CC}">
              <c16:uniqueId val="{00000002-06D0-4AB1-A4D0-0623509E2571}"/>
            </c:ext>
          </c:extLst>
        </c:ser>
        <c:ser>
          <c:idx val="4"/>
          <c:order val="3"/>
          <c:tx>
            <c:v>Total glycopeptides &amp; daptomycin</c:v>
          </c:tx>
          <c:spPr>
            <a:ln>
              <a:solidFill>
                <a:srgbClr val="00AB8E"/>
              </a:solidFill>
              <a:prstDash val="lgDash"/>
            </a:ln>
          </c:spPr>
          <c:marker>
            <c:symbol val="circle"/>
            <c:size val="7"/>
            <c:spPr>
              <a:solidFill>
                <a:srgbClr val="00AB8E"/>
              </a:solidFill>
              <a:ln>
                <a:solidFill>
                  <a:srgbClr val="00AB8E"/>
                </a:solidFill>
                <a:prstDash val="solid"/>
              </a:ln>
            </c:spPr>
          </c:marker>
          <c:val>
            <c:numRef>
              <c:f>'A.13 Glycopeptides'!$C$10:$G$10</c:f>
              <c:numCache>
                <c:formatCode>0.000</c:formatCode>
                <c:ptCount val="5"/>
                <c:pt idx="0">
                  <c:v>0.10229697913153531</c:v>
                </c:pt>
                <c:pt idx="1">
                  <c:v>0.10699063724297006</c:v>
                </c:pt>
                <c:pt idx="2">
                  <c:v>0.1081451112259134</c:v>
                </c:pt>
                <c:pt idx="3">
                  <c:v>0.11023439866029153</c:v>
                </c:pt>
                <c:pt idx="4">
                  <c:v>9.4884636914946557E-2</c:v>
                </c:pt>
              </c:numCache>
            </c:numRef>
          </c:val>
          <c:smooth val="0"/>
          <c:extLst>
            <c:ext xmlns:c16="http://schemas.microsoft.com/office/drawing/2014/chart" uri="{C3380CC4-5D6E-409C-BE32-E72D297353CC}">
              <c16:uniqueId val="{00000003-06D0-4AB1-A4D0-0623509E2571}"/>
            </c:ext>
          </c:extLst>
        </c:ser>
        <c:dLbls>
          <c:showLegendKey val="0"/>
          <c:showVal val="0"/>
          <c:showCatName val="0"/>
          <c:showSerName val="0"/>
          <c:showPercent val="0"/>
          <c:showBubbleSize val="0"/>
        </c:dLbls>
        <c:marker val="1"/>
        <c:smooth val="0"/>
        <c:axId val="123119488"/>
        <c:axId val="123130240"/>
      </c:lineChart>
      <c:catAx>
        <c:axId val="123119488"/>
        <c:scaling>
          <c:orientation val="minMax"/>
        </c:scaling>
        <c:delete val="0"/>
        <c:axPos val="b"/>
        <c:title>
          <c:tx>
            <c:rich>
              <a:bodyPr/>
              <a:lstStyle/>
              <a:p>
                <a:pPr>
                  <a:defRPr/>
                </a:pPr>
                <a:r>
                  <a:rPr lang="en-GB"/>
                  <a:t>Year</a:t>
                </a:r>
              </a:p>
            </c:rich>
          </c:tx>
          <c:overlay val="0"/>
        </c:title>
        <c:numFmt formatCode="General" sourceLinked="1"/>
        <c:majorTickMark val="out"/>
        <c:minorTickMark val="none"/>
        <c:tickLblPos val="nextTo"/>
        <c:crossAx val="123130240"/>
        <c:crosses val="autoZero"/>
        <c:auto val="1"/>
        <c:lblAlgn val="ctr"/>
        <c:lblOffset val="100"/>
        <c:noMultiLvlLbl val="0"/>
      </c:catAx>
      <c:valAx>
        <c:axId val="123130240"/>
        <c:scaling>
          <c:orientation val="minMax"/>
        </c:scaling>
        <c:delete val="0"/>
        <c:axPos val="l"/>
        <c:title>
          <c:tx>
            <c:rich>
              <a:bodyPr rot="-5400000" vert="horz"/>
              <a:lstStyle/>
              <a:p>
                <a:pPr>
                  <a:defRPr/>
                </a:pPr>
                <a:r>
                  <a:rPr lang="en-GB"/>
                  <a:t>DDD per 1,000 inhabitants per day</a:t>
                </a:r>
              </a:p>
            </c:rich>
          </c:tx>
          <c:layout>
            <c:manualLayout>
              <c:xMode val="edge"/>
              <c:yMode val="edge"/>
              <c:x val="0"/>
              <c:y val="9.2016549727891209E-2"/>
            </c:manualLayout>
          </c:layout>
          <c:overlay val="0"/>
        </c:title>
        <c:numFmt formatCode="0.00" sourceLinked="0"/>
        <c:majorTickMark val="out"/>
        <c:minorTickMark val="none"/>
        <c:tickLblPos val="nextTo"/>
        <c:crossAx val="123119488"/>
        <c:crosses val="autoZero"/>
        <c:crossBetween val="between"/>
      </c:valAx>
      <c:spPr>
        <a:ln>
          <a:prstDash val="dash"/>
        </a:ln>
      </c:spPr>
    </c:plotArea>
    <c:legend>
      <c:legendPos val="b"/>
      <c:layout>
        <c:manualLayout>
          <c:xMode val="edge"/>
          <c:yMode val="edge"/>
          <c:x val="5.0488733575885104E-2"/>
          <c:y val="0.85933253398847231"/>
          <c:w val="0.89981830624875636"/>
          <c:h val="0.12764326142101171"/>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0313377484203474E-2"/>
          <c:y val="3.4632038924726015E-2"/>
          <c:w val="0.90273758340432086"/>
          <c:h val="0.69725687920834056"/>
        </c:manualLayout>
      </c:layout>
      <c:lineChart>
        <c:grouping val="standard"/>
        <c:varyColors val="0"/>
        <c:ser>
          <c:idx val="1"/>
          <c:order val="0"/>
          <c:tx>
            <c:strRef>
              <c:f>'A.14 Colistin'!$A$6</c:f>
              <c:strCache>
                <c:ptCount val="1"/>
                <c:pt idx="0">
                  <c:v>General Practice</c:v>
                </c:pt>
              </c:strCache>
            </c:strRef>
          </c:tx>
          <c:spPr>
            <a:ln>
              <a:solidFill>
                <a:srgbClr val="FF7F32"/>
              </a:solidFill>
              <a:prstDash val="sysDash"/>
            </a:ln>
          </c:spPr>
          <c:marker>
            <c:symbol val="diamond"/>
            <c:size val="7"/>
            <c:spPr>
              <a:solidFill>
                <a:srgbClr val="FF7F32"/>
              </a:solidFill>
              <a:ln>
                <a:solidFill>
                  <a:srgbClr val="FF7F32"/>
                </a:solidFill>
                <a:prstDash val="solid"/>
              </a:ln>
            </c:spPr>
          </c:marker>
          <c:cat>
            <c:numRef>
              <c:f>'A.14 Colistin'!$B$5:$F$5</c:f>
              <c:numCache>
                <c:formatCode>General</c:formatCode>
                <c:ptCount val="5"/>
                <c:pt idx="0">
                  <c:v>2016</c:v>
                </c:pt>
                <c:pt idx="1">
                  <c:v>2017</c:v>
                </c:pt>
                <c:pt idx="2">
                  <c:v>2018</c:v>
                </c:pt>
                <c:pt idx="3">
                  <c:v>2019</c:v>
                </c:pt>
                <c:pt idx="4">
                  <c:v>2020</c:v>
                </c:pt>
              </c:numCache>
            </c:numRef>
          </c:cat>
          <c:val>
            <c:numRef>
              <c:f>'A.14 Colistin'!$B$6:$F$6</c:f>
              <c:numCache>
                <c:formatCode>0.000</c:formatCode>
                <c:ptCount val="5"/>
                <c:pt idx="0">
                  <c:v>2.3658414305631759E-2</c:v>
                </c:pt>
                <c:pt idx="1">
                  <c:v>2.2449745908271979E-2</c:v>
                </c:pt>
                <c:pt idx="2">
                  <c:v>2.0253459349307334E-2</c:v>
                </c:pt>
                <c:pt idx="3">
                  <c:v>1.9506841274925968E-2</c:v>
                </c:pt>
                <c:pt idx="4">
                  <c:v>2.0219250124445143E-2</c:v>
                </c:pt>
              </c:numCache>
            </c:numRef>
          </c:val>
          <c:smooth val="0"/>
          <c:extLst>
            <c:ext xmlns:c16="http://schemas.microsoft.com/office/drawing/2014/chart" uri="{C3380CC4-5D6E-409C-BE32-E72D297353CC}">
              <c16:uniqueId val="{00000000-1BCD-4DF2-8E79-330497E1A782}"/>
            </c:ext>
          </c:extLst>
        </c:ser>
        <c:ser>
          <c:idx val="2"/>
          <c:order val="1"/>
          <c:tx>
            <c:strRef>
              <c:f>'A.14 Colistin'!$A$7</c:f>
              <c:strCache>
                <c:ptCount val="1"/>
                <c:pt idx="0">
                  <c:v>Other Community</c:v>
                </c:pt>
              </c:strCache>
            </c:strRef>
          </c:tx>
          <c:spPr>
            <a:ln>
              <a:solidFill>
                <a:srgbClr val="FF7F32"/>
              </a:solidFill>
              <a:prstDash val="lgDashDotDot"/>
            </a:ln>
          </c:spPr>
          <c:marker>
            <c:symbol val="x"/>
            <c:size val="7"/>
            <c:spPr>
              <a:noFill/>
              <a:ln w="19050">
                <a:solidFill>
                  <a:srgbClr val="FF7F32"/>
                </a:solidFill>
                <a:prstDash val="solid"/>
              </a:ln>
            </c:spPr>
          </c:marker>
          <c:cat>
            <c:numRef>
              <c:f>'A.14 Colistin'!$B$5:$F$5</c:f>
              <c:numCache>
                <c:formatCode>General</c:formatCode>
                <c:ptCount val="5"/>
                <c:pt idx="0">
                  <c:v>2016</c:v>
                </c:pt>
                <c:pt idx="1">
                  <c:v>2017</c:v>
                </c:pt>
                <c:pt idx="2">
                  <c:v>2018</c:v>
                </c:pt>
                <c:pt idx="3">
                  <c:v>2019</c:v>
                </c:pt>
                <c:pt idx="4">
                  <c:v>2020</c:v>
                </c:pt>
              </c:numCache>
            </c:numRef>
          </c:cat>
          <c:val>
            <c:numRef>
              <c:f>'A.14 Colistin'!$B$7:$F$7</c:f>
              <c:numCache>
                <c:formatCode>0.000</c:formatCode>
                <c:ptCount val="5"/>
                <c:pt idx="0">
                  <c:v>7.345334417951932E-5</c:v>
                </c:pt>
                <c:pt idx="1">
                  <c:v>6.0502648288718319E-5</c:v>
                </c:pt>
                <c:pt idx="2">
                  <c:v>3.8975934609553065E-5</c:v>
                </c:pt>
                <c:pt idx="3">
                  <c:v>4.2138436822991565E-5</c:v>
                </c:pt>
                <c:pt idx="4">
                  <c:v>2.7381130792036856E-5</c:v>
                </c:pt>
              </c:numCache>
            </c:numRef>
          </c:val>
          <c:smooth val="0"/>
          <c:extLst>
            <c:ext xmlns:c16="http://schemas.microsoft.com/office/drawing/2014/chart" uri="{C3380CC4-5D6E-409C-BE32-E72D297353CC}">
              <c16:uniqueId val="{00000001-1BCD-4DF2-8E79-330497E1A782}"/>
            </c:ext>
          </c:extLst>
        </c:ser>
        <c:ser>
          <c:idx val="3"/>
          <c:order val="2"/>
          <c:tx>
            <c:strRef>
              <c:f>'A.14 Colistin'!$A$8</c:f>
              <c:strCache>
                <c:ptCount val="1"/>
                <c:pt idx="0">
                  <c:v>Hospital Inpatient</c:v>
                </c:pt>
              </c:strCache>
            </c:strRef>
          </c:tx>
          <c:spPr>
            <a:ln>
              <a:solidFill>
                <a:srgbClr val="00A5DF"/>
              </a:solidFill>
              <a:prstDash val="sysDot"/>
            </a:ln>
          </c:spPr>
          <c:marker>
            <c:symbol val="triangle"/>
            <c:size val="7"/>
            <c:spPr>
              <a:solidFill>
                <a:srgbClr val="00A5DF"/>
              </a:solidFill>
              <a:ln>
                <a:solidFill>
                  <a:srgbClr val="00A5DF"/>
                </a:solidFill>
                <a:prstDash val="solid"/>
              </a:ln>
            </c:spPr>
          </c:marker>
          <c:cat>
            <c:numRef>
              <c:f>'A.14 Colistin'!$B$5:$F$5</c:f>
              <c:numCache>
                <c:formatCode>General</c:formatCode>
                <c:ptCount val="5"/>
                <c:pt idx="0">
                  <c:v>2016</c:v>
                </c:pt>
                <c:pt idx="1">
                  <c:v>2017</c:v>
                </c:pt>
                <c:pt idx="2">
                  <c:v>2018</c:v>
                </c:pt>
                <c:pt idx="3">
                  <c:v>2019</c:v>
                </c:pt>
                <c:pt idx="4">
                  <c:v>2020</c:v>
                </c:pt>
              </c:numCache>
            </c:numRef>
          </c:cat>
          <c:val>
            <c:numRef>
              <c:f>'A.14 Colistin'!$B$8:$F$8</c:f>
              <c:numCache>
                <c:formatCode>0.000</c:formatCode>
                <c:ptCount val="5"/>
                <c:pt idx="0">
                  <c:v>2.0044152186713404E-3</c:v>
                </c:pt>
                <c:pt idx="1">
                  <c:v>2.0700353649418801E-3</c:v>
                </c:pt>
                <c:pt idx="2">
                  <c:v>2.1855543408868527E-3</c:v>
                </c:pt>
                <c:pt idx="3">
                  <c:v>2.1252501916979583E-3</c:v>
                </c:pt>
                <c:pt idx="4">
                  <c:v>1.6032771356009334E-3</c:v>
                </c:pt>
              </c:numCache>
            </c:numRef>
          </c:val>
          <c:smooth val="0"/>
          <c:extLst>
            <c:ext xmlns:c16="http://schemas.microsoft.com/office/drawing/2014/chart" uri="{C3380CC4-5D6E-409C-BE32-E72D297353CC}">
              <c16:uniqueId val="{00000002-1BCD-4DF2-8E79-330497E1A782}"/>
            </c:ext>
          </c:extLst>
        </c:ser>
        <c:ser>
          <c:idx val="4"/>
          <c:order val="3"/>
          <c:tx>
            <c:strRef>
              <c:f>'A.14 Colistin'!$A$9</c:f>
              <c:strCache>
                <c:ptCount val="1"/>
                <c:pt idx="0">
                  <c:v>Hospital Outpatient</c:v>
                </c:pt>
              </c:strCache>
            </c:strRef>
          </c:tx>
          <c:spPr>
            <a:ln>
              <a:solidFill>
                <a:srgbClr val="00A5DF"/>
              </a:solidFill>
              <a:prstDash val="lgDash"/>
            </a:ln>
          </c:spPr>
          <c:marker>
            <c:symbol val="circle"/>
            <c:size val="7"/>
            <c:spPr>
              <a:solidFill>
                <a:srgbClr val="00A5DF"/>
              </a:solidFill>
              <a:ln>
                <a:solidFill>
                  <a:srgbClr val="00A5DF"/>
                </a:solidFill>
                <a:prstDash val="solid"/>
              </a:ln>
            </c:spPr>
          </c:marker>
          <c:cat>
            <c:numRef>
              <c:f>'A.14 Colistin'!$B$5:$F$5</c:f>
              <c:numCache>
                <c:formatCode>General</c:formatCode>
                <c:ptCount val="5"/>
                <c:pt idx="0">
                  <c:v>2016</c:v>
                </c:pt>
                <c:pt idx="1">
                  <c:v>2017</c:v>
                </c:pt>
                <c:pt idx="2">
                  <c:v>2018</c:v>
                </c:pt>
                <c:pt idx="3">
                  <c:v>2019</c:v>
                </c:pt>
                <c:pt idx="4">
                  <c:v>2020</c:v>
                </c:pt>
              </c:numCache>
            </c:numRef>
          </c:cat>
          <c:val>
            <c:numRef>
              <c:f>'A.14 Colistin'!$B$9:$F$9</c:f>
              <c:numCache>
                <c:formatCode>0.000</c:formatCode>
                <c:ptCount val="5"/>
                <c:pt idx="0">
                  <c:v>1.1638385346886437E-2</c:v>
                </c:pt>
                <c:pt idx="1">
                  <c:v>1.460001705325098E-2</c:v>
                </c:pt>
                <c:pt idx="2">
                  <c:v>1.6604179373860717E-2</c:v>
                </c:pt>
                <c:pt idx="3">
                  <c:v>1.7959938547062571E-2</c:v>
                </c:pt>
                <c:pt idx="4">
                  <c:v>1.8428922976032158E-2</c:v>
                </c:pt>
              </c:numCache>
            </c:numRef>
          </c:val>
          <c:smooth val="0"/>
          <c:extLst>
            <c:ext xmlns:c16="http://schemas.microsoft.com/office/drawing/2014/chart" uri="{C3380CC4-5D6E-409C-BE32-E72D297353CC}">
              <c16:uniqueId val="{00000003-1BCD-4DF2-8E79-330497E1A782}"/>
            </c:ext>
          </c:extLst>
        </c:ser>
        <c:ser>
          <c:idx val="5"/>
          <c:order val="4"/>
          <c:tx>
            <c:v>Total colistin</c:v>
          </c:tx>
          <c:spPr>
            <a:ln>
              <a:solidFill>
                <a:srgbClr val="8A1B61"/>
              </a:solidFill>
            </a:ln>
          </c:spPr>
          <c:marker>
            <c:symbol val="square"/>
            <c:size val="7"/>
            <c:spPr>
              <a:solidFill>
                <a:srgbClr val="8A1B61"/>
              </a:solidFill>
              <a:ln>
                <a:solidFill>
                  <a:srgbClr val="8A1B61"/>
                </a:solidFill>
              </a:ln>
            </c:spPr>
          </c:marker>
          <c:val>
            <c:numRef>
              <c:f>'A.14 Colistin'!$B$10:$F$10</c:f>
              <c:numCache>
                <c:formatCode>0.000</c:formatCode>
                <c:ptCount val="5"/>
                <c:pt idx="0">
                  <c:v>3.7374668215369056E-2</c:v>
                </c:pt>
                <c:pt idx="1">
                  <c:v>3.9180300974753557E-2</c:v>
                </c:pt>
                <c:pt idx="2">
                  <c:v>3.9082168998664457E-2</c:v>
                </c:pt>
                <c:pt idx="3">
                  <c:v>3.9634168450509488E-2</c:v>
                </c:pt>
                <c:pt idx="4">
                  <c:v>4.0278831366870271E-2</c:v>
                </c:pt>
              </c:numCache>
            </c:numRef>
          </c:val>
          <c:smooth val="0"/>
          <c:extLst>
            <c:ext xmlns:c16="http://schemas.microsoft.com/office/drawing/2014/chart" uri="{C3380CC4-5D6E-409C-BE32-E72D297353CC}">
              <c16:uniqueId val="{00000004-1BCD-4DF2-8E79-330497E1A782}"/>
            </c:ext>
          </c:extLst>
        </c:ser>
        <c:dLbls>
          <c:showLegendKey val="0"/>
          <c:showVal val="0"/>
          <c:showCatName val="0"/>
          <c:showSerName val="0"/>
          <c:showPercent val="0"/>
          <c:showBubbleSize val="0"/>
        </c:dLbls>
        <c:marker val="1"/>
        <c:smooth val="0"/>
        <c:axId val="123119488"/>
        <c:axId val="123130240"/>
      </c:lineChart>
      <c:catAx>
        <c:axId val="123119488"/>
        <c:scaling>
          <c:orientation val="minMax"/>
        </c:scaling>
        <c:delete val="0"/>
        <c:axPos val="b"/>
        <c:title>
          <c:tx>
            <c:rich>
              <a:bodyPr/>
              <a:lstStyle/>
              <a:p>
                <a:pPr>
                  <a:defRPr/>
                </a:pPr>
                <a:r>
                  <a:rPr lang="en-GB"/>
                  <a:t>Year</a:t>
                </a:r>
              </a:p>
            </c:rich>
          </c:tx>
          <c:overlay val="0"/>
        </c:title>
        <c:numFmt formatCode="General" sourceLinked="1"/>
        <c:majorTickMark val="out"/>
        <c:minorTickMark val="none"/>
        <c:tickLblPos val="nextTo"/>
        <c:crossAx val="123130240"/>
        <c:crosses val="autoZero"/>
        <c:auto val="1"/>
        <c:lblAlgn val="ctr"/>
        <c:lblOffset val="100"/>
        <c:noMultiLvlLbl val="0"/>
      </c:catAx>
      <c:valAx>
        <c:axId val="123130240"/>
        <c:scaling>
          <c:orientation val="minMax"/>
        </c:scaling>
        <c:delete val="0"/>
        <c:axPos val="l"/>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DDD per 1,000 inhabitants per day</a:t>
                </a:r>
              </a:p>
            </c:rich>
          </c:tx>
          <c:layout>
            <c:manualLayout>
              <c:xMode val="edge"/>
              <c:yMode val="edge"/>
              <c:x val="5.0320328043451041E-3"/>
              <c:y val="7.7391178092107757E-2"/>
            </c:manualLayout>
          </c:layout>
          <c:overlay val="0"/>
        </c:title>
        <c:numFmt formatCode="0.0" sourceLinked="0"/>
        <c:majorTickMark val="out"/>
        <c:minorTickMark val="none"/>
        <c:tickLblPos val="nextTo"/>
        <c:crossAx val="123119488"/>
        <c:crosses val="autoZero"/>
        <c:crossBetween val="between"/>
      </c:valAx>
      <c:spPr>
        <a:ln>
          <a:prstDash val="dash"/>
        </a:ln>
      </c:spPr>
    </c:plotArea>
    <c:legend>
      <c:legendPos val="b"/>
      <c:layout>
        <c:manualLayout>
          <c:xMode val="edge"/>
          <c:yMode val="edge"/>
          <c:x val="5.0488733575885104E-2"/>
          <c:y val="0.85933253398847231"/>
          <c:w val="0.89981830624875636"/>
          <c:h val="0.12764326142101171"/>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122665314405232E-2"/>
          <c:y val="4.4077240344956879E-2"/>
          <c:w val="0.82924126247238172"/>
          <c:h val="0.73931083906034312"/>
        </c:manualLayout>
      </c:layout>
      <c:barChart>
        <c:barDir val="col"/>
        <c:grouping val="clustered"/>
        <c:varyColors val="0"/>
        <c:ser>
          <c:idx val="1"/>
          <c:order val="1"/>
          <c:tx>
            <c:v>Items</c:v>
          </c:tx>
          <c:spPr>
            <a:solidFill>
              <a:srgbClr val="FF7F32"/>
            </a:solidFill>
            <a:ln>
              <a:solidFill>
                <a:srgbClr val="FF7F32"/>
              </a:solidFill>
            </a:ln>
          </c:spPr>
          <c:invertIfNegative val="0"/>
          <c:cat>
            <c:numRef>
              <c:f>'B.1 Primary'!$I$36:$M$36</c:f>
              <c:numCache>
                <c:formatCode>General</c:formatCode>
                <c:ptCount val="5"/>
                <c:pt idx="0">
                  <c:v>2016</c:v>
                </c:pt>
                <c:pt idx="1">
                  <c:v>2017</c:v>
                </c:pt>
                <c:pt idx="2">
                  <c:v>2018</c:v>
                </c:pt>
                <c:pt idx="3">
                  <c:v>2019</c:v>
                </c:pt>
                <c:pt idx="4">
                  <c:v>2020</c:v>
                </c:pt>
              </c:numCache>
            </c:numRef>
          </c:cat>
          <c:val>
            <c:numRef>
              <c:f>'B.1 Primary'!$I$40:$M$40</c:f>
              <c:numCache>
                <c:formatCode>0.000</c:formatCode>
                <c:ptCount val="5"/>
                <c:pt idx="0">
                  <c:v>1.880190986243008</c:v>
                </c:pt>
                <c:pt idx="1">
                  <c:v>1.7961902869255724</c:v>
                </c:pt>
                <c:pt idx="2">
                  <c:v>1.7104825553144565</c:v>
                </c:pt>
                <c:pt idx="3">
                  <c:v>1.6620889938429571</c:v>
                </c:pt>
                <c:pt idx="4">
                  <c:v>1.4781160356671883</c:v>
                </c:pt>
              </c:numCache>
            </c:numRef>
          </c:val>
          <c:extLst>
            <c:ext xmlns:c16="http://schemas.microsoft.com/office/drawing/2014/chart" uri="{C3380CC4-5D6E-409C-BE32-E72D297353CC}">
              <c16:uniqueId val="{00000000-CF7C-49C1-8A45-C94C1D2FE95E}"/>
            </c:ext>
          </c:extLst>
        </c:ser>
        <c:dLbls>
          <c:showLegendKey val="0"/>
          <c:showVal val="0"/>
          <c:showCatName val="0"/>
          <c:showSerName val="0"/>
          <c:showPercent val="0"/>
          <c:showBubbleSize val="0"/>
        </c:dLbls>
        <c:gapWidth val="150"/>
        <c:axId val="600619944"/>
        <c:axId val="600616336"/>
      </c:barChart>
      <c:lineChart>
        <c:grouping val="standard"/>
        <c:varyColors val="0"/>
        <c:ser>
          <c:idx val="0"/>
          <c:order val="0"/>
          <c:tx>
            <c:v>DDDs</c:v>
          </c:tx>
          <c:spPr>
            <a:ln>
              <a:solidFill>
                <a:sysClr val="windowText" lastClr="000000"/>
              </a:solidFill>
              <a:prstDash val="solid"/>
            </a:ln>
          </c:spPr>
          <c:marker>
            <c:symbol val="none"/>
          </c:marker>
          <c:cat>
            <c:numRef>
              <c:f>'B.1 Primary'!$I$36:$M$36</c:f>
              <c:numCache>
                <c:formatCode>General</c:formatCode>
                <c:ptCount val="5"/>
                <c:pt idx="0">
                  <c:v>2016</c:v>
                </c:pt>
                <c:pt idx="1">
                  <c:v>2017</c:v>
                </c:pt>
                <c:pt idx="2">
                  <c:v>2018</c:v>
                </c:pt>
                <c:pt idx="3">
                  <c:v>2019</c:v>
                </c:pt>
                <c:pt idx="4">
                  <c:v>2020</c:v>
                </c:pt>
              </c:numCache>
            </c:numRef>
          </c:cat>
          <c:val>
            <c:numRef>
              <c:f>'B.1 Primary'!$B$40:$F$40</c:f>
              <c:numCache>
                <c:formatCode>0.000</c:formatCode>
                <c:ptCount val="5"/>
                <c:pt idx="0">
                  <c:v>15.710067392459827</c:v>
                </c:pt>
                <c:pt idx="1">
                  <c:v>15.218293514078823</c:v>
                </c:pt>
                <c:pt idx="2">
                  <c:v>14.56674100993013</c:v>
                </c:pt>
                <c:pt idx="3">
                  <c:v>14.21735287588044</c:v>
                </c:pt>
                <c:pt idx="4">
                  <c:v>12.96441535086835</c:v>
                </c:pt>
              </c:numCache>
            </c:numRef>
          </c:val>
          <c:smooth val="0"/>
          <c:extLst>
            <c:ext xmlns:c16="http://schemas.microsoft.com/office/drawing/2014/chart" uri="{C3380CC4-5D6E-409C-BE32-E72D297353CC}">
              <c16:uniqueId val="{00000001-CF7C-49C1-8A45-C94C1D2FE95E}"/>
            </c:ext>
          </c:extLst>
        </c:ser>
        <c:dLbls>
          <c:showLegendKey val="0"/>
          <c:showVal val="0"/>
          <c:showCatName val="0"/>
          <c:showSerName val="0"/>
          <c:showPercent val="0"/>
          <c:showBubbleSize val="0"/>
        </c:dLbls>
        <c:marker val="1"/>
        <c:smooth val="0"/>
        <c:axId val="124672640"/>
        <c:axId val="124679296"/>
      </c:lineChart>
      <c:catAx>
        <c:axId val="124672640"/>
        <c:scaling>
          <c:orientation val="minMax"/>
        </c:scaling>
        <c:delete val="0"/>
        <c:axPos val="b"/>
        <c:title>
          <c:tx>
            <c:rich>
              <a:bodyPr/>
              <a:lstStyle/>
              <a:p>
                <a:pPr>
                  <a:defRPr/>
                </a:pPr>
                <a:r>
                  <a:rPr lang="en-GB"/>
                  <a:t>Year</a:t>
                </a:r>
              </a:p>
            </c:rich>
          </c:tx>
          <c:overlay val="0"/>
        </c:title>
        <c:numFmt formatCode="General" sourceLinked="1"/>
        <c:majorTickMark val="out"/>
        <c:minorTickMark val="none"/>
        <c:tickLblPos val="nextTo"/>
        <c:crossAx val="124679296"/>
        <c:crosses val="autoZero"/>
        <c:auto val="1"/>
        <c:lblAlgn val="ctr"/>
        <c:lblOffset val="100"/>
        <c:noMultiLvlLbl val="0"/>
      </c:catAx>
      <c:valAx>
        <c:axId val="124679296"/>
        <c:scaling>
          <c:orientation val="minMax"/>
          <c:max val="25"/>
          <c:min val="0"/>
        </c:scaling>
        <c:delete val="0"/>
        <c:axPos val="l"/>
        <c:title>
          <c:tx>
            <c:rich>
              <a:bodyPr/>
              <a:lstStyle/>
              <a:p>
                <a:pPr>
                  <a:defRPr/>
                </a:pPr>
                <a:r>
                  <a:rPr lang="en-GB"/>
                  <a:t>DDDs per 1,000 inhabitants per day</a:t>
                </a:r>
              </a:p>
            </c:rich>
          </c:tx>
          <c:layout>
            <c:manualLayout>
              <c:xMode val="edge"/>
              <c:yMode val="edge"/>
              <c:x val="2.6838222969464401E-4"/>
              <c:y val="0.13258660525830449"/>
            </c:manualLayout>
          </c:layout>
          <c:overlay val="0"/>
        </c:title>
        <c:numFmt formatCode="0.0" sourceLinked="0"/>
        <c:majorTickMark val="out"/>
        <c:minorTickMark val="none"/>
        <c:tickLblPos val="nextTo"/>
        <c:crossAx val="124672640"/>
        <c:crosses val="autoZero"/>
        <c:crossBetween val="between"/>
      </c:valAx>
      <c:valAx>
        <c:axId val="600616336"/>
        <c:scaling>
          <c:orientation val="minMax"/>
          <c:max val="2.5"/>
          <c:min val="0"/>
        </c:scaling>
        <c:delete val="0"/>
        <c:axPos val="r"/>
        <c:title>
          <c:tx>
            <c:rich>
              <a:bodyPr/>
              <a:lstStyle/>
              <a:p>
                <a:pPr>
                  <a:defRPr/>
                </a:pPr>
                <a:r>
                  <a:rPr lang="en-GB"/>
                  <a:t>Items per 1,000 inhabitants per day</a:t>
                </a:r>
              </a:p>
            </c:rich>
          </c:tx>
          <c:layout>
            <c:manualLayout>
              <c:xMode val="edge"/>
              <c:yMode val="edge"/>
              <c:x val="0.96326535536467306"/>
              <c:y val="0.13437583249656757"/>
            </c:manualLayout>
          </c:layout>
          <c:overlay val="0"/>
        </c:title>
        <c:numFmt formatCode="0.0" sourceLinked="0"/>
        <c:majorTickMark val="out"/>
        <c:minorTickMark val="none"/>
        <c:tickLblPos val="nextTo"/>
        <c:crossAx val="600619944"/>
        <c:crosses val="max"/>
        <c:crossBetween val="between"/>
      </c:valAx>
      <c:catAx>
        <c:axId val="600619944"/>
        <c:scaling>
          <c:orientation val="minMax"/>
        </c:scaling>
        <c:delete val="1"/>
        <c:axPos val="b"/>
        <c:numFmt formatCode="General" sourceLinked="1"/>
        <c:majorTickMark val="out"/>
        <c:minorTickMark val="none"/>
        <c:tickLblPos val="nextTo"/>
        <c:crossAx val="600616336"/>
        <c:crosses val="autoZero"/>
        <c:auto val="1"/>
        <c:lblAlgn val="ctr"/>
        <c:lblOffset val="100"/>
        <c:noMultiLvlLbl val="0"/>
      </c:catAx>
    </c:plotArea>
    <c:legend>
      <c:legendPos val="b"/>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65161058397493E-2"/>
          <c:y val="4.4077140449651289E-2"/>
          <c:w val="0.91163483894160247"/>
          <c:h val="0.77047957069162687"/>
        </c:manualLayout>
      </c:layout>
      <c:lineChart>
        <c:grouping val="standard"/>
        <c:varyColors val="0"/>
        <c:ser>
          <c:idx val="6"/>
          <c:order val="0"/>
          <c:tx>
            <c:strRef>
              <c:f>'B.1 Primary'!$A$6</c:f>
              <c:strCache>
                <c:ptCount val="1"/>
                <c:pt idx="0">
                  <c:v>General Practice</c:v>
                </c:pt>
              </c:strCache>
            </c:strRef>
          </c:tx>
          <c:spPr>
            <a:ln>
              <a:solidFill>
                <a:srgbClr val="FF7F32"/>
              </a:solidFill>
              <a:prstDash val="sysDash"/>
            </a:ln>
          </c:spPr>
          <c:marker>
            <c:symbol val="diamond"/>
            <c:size val="8"/>
            <c:spPr>
              <a:solidFill>
                <a:srgbClr val="FF7F32"/>
              </a:solidFill>
              <a:ln>
                <a:solidFill>
                  <a:srgbClr val="FF7F32"/>
                </a:solidFill>
                <a:prstDash val="solid"/>
              </a:ln>
            </c:spPr>
          </c:marker>
          <c:cat>
            <c:numRef>
              <c:f>'B.1 Primary'!$B$5:$F$5</c:f>
              <c:numCache>
                <c:formatCode>General</c:formatCode>
                <c:ptCount val="5"/>
                <c:pt idx="0">
                  <c:v>2016</c:v>
                </c:pt>
                <c:pt idx="1">
                  <c:v>2017</c:v>
                </c:pt>
                <c:pt idx="2">
                  <c:v>2018</c:v>
                </c:pt>
                <c:pt idx="3">
                  <c:v>2019</c:v>
                </c:pt>
                <c:pt idx="4">
                  <c:v>2020</c:v>
                </c:pt>
              </c:numCache>
            </c:numRef>
          </c:cat>
          <c:val>
            <c:numRef>
              <c:f>'B.1 Primary'!$B$6:$F$6</c:f>
              <c:numCache>
                <c:formatCode>0.000</c:formatCode>
                <c:ptCount val="5"/>
                <c:pt idx="0">
                  <c:v>1.6213473952116004</c:v>
                </c:pt>
                <c:pt idx="1">
                  <c:v>1.5466914559488316</c:v>
                </c:pt>
                <c:pt idx="2">
                  <c:v>1.4669281279655024</c:v>
                </c:pt>
                <c:pt idx="3">
                  <c:v>1.42217932120667</c:v>
                </c:pt>
                <c:pt idx="4">
                  <c:v>1.2446946642842072</c:v>
                </c:pt>
              </c:numCache>
            </c:numRef>
          </c:val>
          <c:smooth val="0"/>
          <c:extLst>
            <c:ext xmlns:c16="http://schemas.microsoft.com/office/drawing/2014/chart" uri="{C3380CC4-5D6E-409C-BE32-E72D297353CC}">
              <c16:uniqueId val="{00000000-F3D5-491B-B09A-C30BBF67AD1E}"/>
            </c:ext>
          </c:extLst>
        </c:ser>
        <c:ser>
          <c:idx val="1"/>
          <c:order val="1"/>
          <c:tx>
            <c:strRef>
              <c:f>'B.1 Primary'!$A$7</c:f>
              <c:strCache>
                <c:ptCount val="1"/>
                <c:pt idx="0">
                  <c:v>Other Community</c:v>
                </c:pt>
              </c:strCache>
            </c:strRef>
          </c:tx>
          <c:spPr>
            <a:ln>
              <a:solidFill>
                <a:srgbClr val="FF7F32"/>
              </a:solidFill>
              <a:prstDash val="lgDash"/>
            </a:ln>
          </c:spPr>
          <c:marker>
            <c:symbol val="square"/>
            <c:size val="6"/>
            <c:spPr>
              <a:solidFill>
                <a:srgbClr val="FF7F32"/>
              </a:solidFill>
              <a:ln w="19050">
                <a:solidFill>
                  <a:srgbClr val="FF7F32"/>
                </a:solidFill>
                <a:prstDash val="solid"/>
              </a:ln>
            </c:spPr>
          </c:marker>
          <c:cat>
            <c:numRef>
              <c:f>'B.1 Primary'!$B$5:$F$5</c:f>
              <c:numCache>
                <c:formatCode>General</c:formatCode>
                <c:ptCount val="5"/>
                <c:pt idx="0">
                  <c:v>2016</c:v>
                </c:pt>
                <c:pt idx="1">
                  <c:v>2017</c:v>
                </c:pt>
                <c:pt idx="2">
                  <c:v>2018</c:v>
                </c:pt>
                <c:pt idx="3">
                  <c:v>2019</c:v>
                </c:pt>
                <c:pt idx="4">
                  <c:v>2020</c:v>
                </c:pt>
              </c:numCache>
            </c:numRef>
          </c:cat>
          <c:val>
            <c:numRef>
              <c:f>'B.1 Primary'!$B$7:$F$7</c:f>
              <c:numCache>
                <c:formatCode>0.000</c:formatCode>
                <c:ptCount val="5"/>
                <c:pt idx="0">
                  <c:v>0.10081790904435195</c:v>
                </c:pt>
                <c:pt idx="1">
                  <c:v>0.10304426905845077</c:v>
                </c:pt>
                <c:pt idx="2">
                  <c:v>0.10759875383564577</c:v>
                </c:pt>
                <c:pt idx="3">
                  <c:v>0.11094089212522817</c:v>
                </c:pt>
                <c:pt idx="4">
                  <c:v>8.1756333783239654E-2</c:v>
                </c:pt>
              </c:numCache>
            </c:numRef>
          </c:val>
          <c:smooth val="0"/>
          <c:extLst>
            <c:ext xmlns:c16="http://schemas.microsoft.com/office/drawing/2014/chart" uri="{C3380CC4-5D6E-409C-BE32-E72D297353CC}">
              <c16:uniqueId val="{00000001-F3D5-491B-B09A-C30BBF67AD1E}"/>
            </c:ext>
          </c:extLst>
        </c:ser>
        <c:ser>
          <c:idx val="2"/>
          <c:order val="2"/>
          <c:tx>
            <c:strRef>
              <c:f>'B.1 Primary'!$A$8</c:f>
              <c:strCache>
                <c:ptCount val="1"/>
                <c:pt idx="0">
                  <c:v>Dentist</c:v>
                </c:pt>
              </c:strCache>
            </c:strRef>
          </c:tx>
          <c:spPr>
            <a:ln>
              <a:solidFill>
                <a:srgbClr val="FF7F32"/>
              </a:solidFill>
              <a:prstDash val="sysDot"/>
            </a:ln>
          </c:spPr>
          <c:marker>
            <c:symbol val="x"/>
            <c:size val="8"/>
            <c:spPr>
              <a:noFill/>
              <a:ln w="19050">
                <a:solidFill>
                  <a:srgbClr val="FF7F32"/>
                </a:solidFill>
                <a:prstDash val="solid"/>
              </a:ln>
            </c:spPr>
          </c:marker>
          <c:cat>
            <c:numRef>
              <c:f>'B.1 Primary'!$B$5:$F$5</c:f>
              <c:numCache>
                <c:formatCode>General</c:formatCode>
                <c:ptCount val="5"/>
                <c:pt idx="0">
                  <c:v>2016</c:v>
                </c:pt>
                <c:pt idx="1">
                  <c:v>2017</c:v>
                </c:pt>
                <c:pt idx="2">
                  <c:v>2018</c:v>
                </c:pt>
                <c:pt idx="3">
                  <c:v>2019</c:v>
                </c:pt>
                <c:pt idx="4">
                  <c:v>2020</c:v>
                </c:pt>
              </c:numCache>
            </c:numRef>
          </c:cat>
          <c:val>
            <c:numRef>
              <c:f>'B.1 Primary'!$B$8:$F$8</c:f>
              <c:numCache>
                <c:formatCode>0.000</c:formatCode>
                <c:ptCount val="5"/>
                <c:pt idx="0">
                  <c:v>0.15802568198705558</c:v>
                </c:pt>
                <c:pt idx="1">
                  <c:v>0.14645456191828998</c:v>
                </c:pt>
                <c:pt idx="2">
                  <c:v>0.13595567351330828</c:v>
                </c:pt>
                <c:pt idx="3">
                  <c:v>0.12896878051105887</c:v>
                </c:pt>
                <c:pt idx="4">
                  <c:v>0.15166503759974148</c:v>
                </c:pt>
              </c:numCache>
            </c:numRef>
          </c:val>
          <c:smooth val="0"/>
          <c:extLst>
            <c:ext xmlns:c16="http://schemas.microsoft.com/office/drawing/2014/chart" uri="{C3380CC4-5D6E-409C-BE32-E72D297353CC}">
              <c16:uniqueId val="{00000002-F3D5-491B-B09A-C30BBF67AD1E}"/>
            </c:ext>
          </c:extLst>
        </c:ser>
        <c:ser>
          <c:idx val="0"/>
          <c:order val="3"/>
          <c:tx>
            <c:v>Total primary care</c:v>
          </c:tx>
          <c:spPr>
            <a:ln>
              <a:solidFill>
                <a:srgbClr val="FF7F32"/>
              </a:solidFill>
              <a:prstDash val="solid"/>
            </a:ln>
          </c:spPr>
          <c:marker>
            <c:symbol val="circle"/>
            <c:size val="7"/>
            <c:spPr>
              <a:solidFill>
                <a:schemeClr val="bg1"/>
              </a:solidFill>
              <a:ln w="19050">
                <a:solidFill>
                  <a:srgbClr val="FF7F32"/>
                </a:solidFill>
                <a:prstDash val="solid"/>
              </a:ln>
            </c:spPr>
          </c:marker>
          <c:val>
            <c:numRef>
              <c:f>'B.1 Primary'!$B$9:$F$9</c:f>
              <c:numCache>
                <c:formatCode>0.000</c:formatCode>
                <c:ptCount val="5"/>
                <c:pt idx="0">
                  <c:v>1.880190986243008</c:v>
                </c:pt>
                <c:pt idx="1">
                  <c:v>1.7961902869255724</c:v>
                </c:pt>
                <c:pt idx="2">
                  <c:v>1.7104825553144565</c:v>
                </c:pt>
                <c:pt idx="3">
                  <c:v>1.6620889938429571</c:v>
                </c:pt>
                <c:pt idx="4">
                  <c:v>1.4781160356671883</c:v>
                </c:pt>
              </c:numCache>
            </c:numRef>
          </c:val>
          <c:smooth val="0"/>
          <c:extLst>
            <c:ext xmlns:c16="http://schemas.microsoft.com/office/drawing/2014/chart" uri="{C3380CC4-5D6E-409C-BE32-E72D297353CC}">
              <c16:uniqueId val="{00000003-F3D5-491B-B09A-C30BBF67AD1E}"/>
            </c:ext>
          </c:extLst>
        </c:ser>
        <c:dLbls>
          <c:showLegendKey val="0"/>
          <c:showVal val="0"/>
          <c:showCatName val="0"/>
          <c:showSerName val="0"/>
          <c:showPercent val="0"/>
          <c:showBubbleSize val="0"/>
        </c:dLbls>
        <c:marker val="1"/>
        <c:smooth val="0"/>
        <c:axId val="124672640"/>
        <c:axId val="124679296"/>
      </c:lineChart>
      <c:catAx>
        <c:axId val="124672640"/>
        <c:scaling>
          <c:orientation val="minMax"/>
        </c:scaling>
        <c:delete val="0"/>
        <c:axPos val="b"/>
        <c:title>
          <c:tx>
            <c:rich>
              <a:bodyPr/>
              <a:lstStyle/>
              <a:p>
                <a:pPr>
                  <a:defRPr/>
                </a:pPr>
                <a:r>
                  <a:rPr lang="en-GB"/>
                  <a:t>Year</a:t>
                </a:r>
              </a:p>
            </c:rich>
          </c:tx>
          <c:overlay val="0"/>
        </c:title>
        <c:numFmt formatCode="General" sourceLinked="1"/>
        <c:majorTickMark val="out"/>
        <c:minorTickMark val="none"/>
        <c:tickLblPos val="nextTo"/>
        <c:crossAx val="124679296"/>
        <c:crosses val="autoZero"/>
        <c:auto val="1"/>
        <c:lblAlgn val="ctr"/>
        <c:lblOffset val="100"/>
        <c:noMultiLvlLbl val="0"/>
      </c:catAx>
      <c:valAx>
        <c:axId val="124679296"/>
        <c:scaling>
          <c:orientation val="minMax"/>
        </c:scaling>
        <c:delete val="0"/>
        <c:axPos val="l"/>
        <c:title>
          <c:tx>
            <c:rich>
              <a:bodyPr rot="-5400000" vert="horz"/>
              <a:lstStyle/>
              <a:p>
                <a:pPr>
                  <a:defRPr/>
                </a:pPr>
                <a:r>
                  <a:rPr lang="en-GB"/>
                  <a:t>Items per 1,000 inhabitants per day</a:t>
                </a:r>
              </a:p>
            </c:rich>
          </c:tx>
          <c:layout>
            <c:manualLayout>
              <c:xMode val="edge"/>
              <c:yMode val="edge"/>
              <c:x val="1.1261280466140836E-2"/>
              <c:y val="0.12035191307928408"/>
            </c:manualLayout>
          </c:layout>
          <c:overlay val="0"/>
        </c:title>
        <c:numFmt formatCode="0.0" sourceLinked="0"/>
        <c:majorTickMark val="out"/>
        <c:minorTickMark val="none"/>
        <c:tickLblPos val="nextTo"/>
        <c:crossAx val="124672640"/>
        <c:crosses val="autoZero"/>
        <c:crossBetween val="between"/>
      </c:valAx>
    </c:plotArea>
    <c:legend>
      <c:legendPos val="b"/>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'B.3 GP_Items_age'!$A$5</c:f>
              <c:strCache>
                <c:ptCount val="1"/>
                <c:pt idx="0">
                  <c:v>0-4</c:v>
                </c:pt>
              </c:strCache>
            </c:strRef>
          </c:tx>
          <c:spPr>
            <a:ln w="28575" cap="rnd">
              <a:solidFill>
                <a:srgbClr val="FF7F32"/>
              </a:solidFill>
              <a:round/>
            </a:ln>
            <a:effectLst/>
          </c:spPr>
          <c:marker>
            <c:symbol val="diamond"/>
            <c:size val="6"/>
            <c:spPr>
              <a:solidFill>
                <a:srgbClr val="FF7F32"/>
              </a:solidFill>
              <a:ln w="9525">
                <a:solidFill>
                  <a:srgbClr val="FF7F32"/>
                </a:solidFill>
              </a:ln>
              <a:effectLst/>
            </c:spPr>
          </c:marker>
          <c:cat>
            <c:numRef>
              <c:f>'B.3 GP_Items_age'!$B$4:$F$4</c:f>
              <c:numCache>
                <c:formatCode>General</c:formatCode>
                <c:ptCount val="5"/>
                <c:pt idx="0">
                  <c:v>2016</c:v>
                </c:pt>
                <c:pt idx="1">
                  <c:v>2017</c:v>
                </c:pt>
                <c:pt idx="2">
                  <c:v>2018</c:v>
                </c:pt>
                <c:pt idx="3">
                  <c:v>2019</c:v>
                </c:pt>
                <c:pt idx="4">
                  <c:v>2020</c:v>
                </c:pt>
              </c:numCache>
            </c:numRef>
          </c:cat>
          <c:val>
            <c:numRef>
              <c:f>'B.3 GP_Items_age'!$B$5:$F$5</c:f>
              <c:numCache>
                <c:formatCode>0.000</c:formatCode>
                <c:ptCount val="5"/>
                <c:pt idx="0">
                  <c:v>0.70898193120956421</c:v>
                </c:pt>
                <c:pt idx="1">
                  <c:v>0.61255067586898804</c:v>
                </c:pt>
                <c:pt idx="2">
                  <c:v>0.58356446027755737</c:v>
                </c:pt>
                <c:pt idx="3">
                  <c:v>0.57032060623168945</c:v>
                </c:pt>
                <c:pt idx="4">
                  <c:v>0.34304559230804443</c:v>
                </c:pt>
              </c:numCache>
            </c:numRef>
          </c:val>
          <c:smooth val="0"/>
          <c:extLst>
            <c:ext xmlns:c16="http://schemas.microsoft.com/office/drawing/2014/chart" uri="{C3380CC4-5D6E-409C-BE32-E72D297353CC}">
              <c16:uniqueId val="{00000000-3809-4C58-B811-A933C88618EC}"/>
            </c:ext>
          </c:extLst>
        </c:ser>
        <c:ser>
          <c:idx val="1"/>
          <c:order val="1"/>
          <c:tx>
            <c:strRef>
              <c:f>'B.3 GP_Items_age'!$A$6</c:f>
              <c:strCache>
                <c:ptCount val="1"/>
                <c:pt idx="0">
                  <c:v>5-14</c:v>
                </c:pt>
              </c:strCache>
            </c:strRef>
          </c:tx>
          <c:spPr>
            <a:ln w="28575" cap="rnd">
              <a:solidFill>
                <a:srgbClr val="FF7F32"/>
              </a:solidFill>
              <a:prstDash val="dash"/>
              <a:round/>
            </a:ln>
            <a:effectLst/>
          </c:spPr>
          <c:marker>
            <c:symbol val="triangle"/>
            <c:size val="6"/>
            <c:spPr>
              <a:solidFill>
                <a:srgbClr val="FFB81C"/>
              </a:solidFill>
              <a:ln w="9525">
                <a:solidFill>
                  <a:srgbClr val="FF7F32"/>
                </a:solidFill>
              </a:ln>
              <a:effectLst/>
            </c:spPr>
          </c:marker>
          <c:cat>
            <c:numRef>
              <c:f>'B.3 GP_Items_age'!$B$4:$F$4</c:f>
              <c:numCache>
                <c:formatCode>General</c:formatCode>
                <c:ptCount val="5"/>
                <c:pt idx="0">
                  <c:v>2016</c:v>
                </c:pt>
                <c:pt idx="1">
                  <c:v>2017</c:v>
                </c:pt>
                <c:pt idx="2">
                  <c:v>2018</c:v>
                </c:pt>
                <c:pt idx="3">
                  <c:v>2019</c:v>
                </c:pt>
                <c:pt idx="4">
                  <c:v>2020</c:v>
                </c:pt>
              </c:numCache>
            </c:numRef>
          </c:cat>
          <c:val>
            <c:numRef>
              <c:f>'B.3 GP_Items_age'!$B$6:$F$6</c:f>
              <c:numCache>
                <c:formatCode>0.000</c:formatCode>
                <c:ptCount val="5"/>
                <c:pt idx="0">
                  <c:v>0.34302049875259399</c:v>
                </c:pt>
                <c:pt idx="1">
                  <c:v>0.31473082304000854</c:v>
                </c:pt>
                <c:pt idx="2">
                  <c:v>0.2989535927772522</c:v>
                </c:pt>
                <c:pt idx="3">
                  <c:v>0.28388750553131104</c:v>
                </c:pt>
                <c:pt idx="4">
                  <c:v>0.21032261848449707</c:v>
                </c:pt>
              </c:numCache>
            </c:numRef>
          </c:val>
          <c:smooth val="0"/>
          <c:extLst>
            <c:ext xmlns:c16="http://schemas.microsoft.com/office/drawing/2014/chart" uri="{C3380CC4-5D6E-409C-BE32-E72D297353CC}">
              <c16:uniqueId val="{00000001-3809-4C58-B811-A933C88618EC}"/>
            </c:ext>
          </c:extLst>
        </c:ser>
        <c:ser>
          <c:idx val="2"/>
          <c:order val="2"/>
          <c:tx>
            <c:strRef>
              <c:f>'B.3 GP_Items_age'!$A$7</c:f>
              <c:strCache>
                <c:ptCount val="1"/>
                <c:pt idx="0">
                  <c:v>15-64</c:v>
                </c:pt>
              </c:strCache>
            </c:strRef>
          </c:tx>
          <c:spPr>
            <a:ln w="28575" cap="rnd">
              <a:solidFill>
                <a:srgbClr val="FF7F32"/>
              </a:solidFill>
              <a:prstDash val="sysDot"/>
              <a:round/>
            </a:ln>
            <a:effectLst/>
          </c:spPr>
          <c:marker>
            <c:symbol val="circle"/>
            <c:size val="5"/>
            <c:spPr>
              <a:solidFill>
                <a:srgbClr val="FF7F32"/>
              </a:solidFill>
              <a:ln w="9525">
                <a:solidFill>
                  <a:srgbClr val="FF7F32"/>
                </a:solidFill>
              </a:ln>
              <a:effectLst/>
            </c:spPr>
          </c:marker>
          <c:cat>
            <c:numRef>
              <c:f>'B.3 GP_Items_age'!$B$4:$F$4</c:f>
              <c:numCache>
                <c:formatCode>General</c:formatCode>
                <c:ptCount val="5"/>
                <c:pt idx="0">
                  <c:v>2016</c:v>
                </c:pt>
                <c:pt idx="1">
                  <c:v>2017</c:v>
                </c:pt>
                <c:pt idx="2">
                  <c:v>2018</c:v>
                </c:pt>
                <c:pt idx="3">
                  <c:v>2019</c:v>
                </c:pt>
                <c:pt idx="4">
                  <c:v>2020</c:v>
                </c:pt>
              </c:numCache>
            </c:numRef>
          </c:cat>
          <c:val>
            <c:numRef>
              <c:f>'B.3 GP_Items_age'!$B$7:$F$7</c:f>
              <c:numCache>
                <c:formatCode>0.000</c:formatCode>
                <c:ptCount val="5"/>
                <c:pt idx="0">
                  <c:v>0.48888146877288818</c:v>
                </c:pt>
                <c:pt idx="1">
                  <c:v>0.46694135665893555</c:v>
                </c:pt>
                <c:pt idx="2">
                  <c:v>0.44804820418357849</c:v>
                </c:pt>
                <c:pt idx="3">
                  <c:v>0.44024187326431274</c:v>
                </c:pt>
                <c:pt idx="4">
                  <c:v>0.40397095680236816</c:v>
                </c:pt>
              </c:numCache>
            </c:numRef>
          </c:val>
          <c:smooth val="0"/>
          <c:extLst>
            <c:ext xmlns:c16="http://schemas.microsoft.com/office/drawing/2014/chart" uri="{C3380CC4-5D6E-409C-BE32-E72D297353CC}">
              <c16:uniqueId val="{00000002-3809-4C58-B811-A933C88618EC}"/>
            </c:ext>
          </c:extLst>
        </c:ser>
        <c:ser>
          <c:idx val="3"/>
          <c:order val="3"/>
          <c:tx>
            <c:strRef>
              <c:f>'B.3 GP_Items_age'!$A$8</c:f>
              <c:strCache>
                <c:ptCount val="1"/>
                <c:pt idx="0">
                  <c:v>65-74</c:v>
                </c:pt>
              </c:strCache>
            </c:strRef>
          </c:tx>
          <c:spPr>
            <a:ln w="28575" cap="rnd">
              <a:solidFill>
                <a:srgbClr val="FF7F32"/>
              </a:solidFill>
              <a:prstDash val="lgDash"/>
              <a:round/>
            </a:ln>
            <a:effectLst/>
          </c:spPr>
          <c:marker>
            <c:symbol val="square"/>
            <c:size val="6"/>
            <c:spPr>
              <a:solidFill>
                <a:schemeClr val="bg1"/>
              </a:solidFill>
              <a:ln w="9525">
                <a:solidFill>
                  <a:srgbClr val="FF7F32"/>
                </a:solidFill>
                <a:prstDash val="solid"/>
              </a:ln>
              <a:effectLst/>
            </c:spPr>
          </c:marker>
          <c:cat>
            <c:numRef>
              <c:f>'B.3 GP_Items_age'!$B$4:$F$4</c:f>
              <c:numCache>
                <c:formatCode>General</c:formatCode>
                <c:ptCount val="5"/>
                <c:pt idx="0">
                  <c:v>2016</c:v>
                </c:pt>
                <c:pt idx="1">
                  <c:v>2017</c:v>
                </c:pt>
                <c:pt idx="2">
                  <c:v>2018</c:v>
                </c:pt>
                <c:pt idx="3">
                  <c:v>2019</c:v>
                </c:pt>
                <c:pt idx="4">
                  <c:v>2020</c:v>
                </c:pt>
              </c:numCache>
            </c:numRef>
          </c:cat>
          <c:val>
            <c:numRef>
              <c:f>'B.3 GP_Items_age'!$B$8:$F$8</c:f>
              <c:numCache>
                <c:formatCode>0.000</c:formatCode>
                <c:ptCount val="5"/>
                <c:pt idx="0">
                  <c:v>0.90312224626541138</c:v>
                </c:pt>
                <c:pt idx="1">
                  <c:v>0.88271796703338623</c:v>
                </c:pt>
                <c:pt idx="2">
                  <c:v>0.84839940071105957</c:v>
                </c:pt>
                <c:pt idx="3">
                  <c:v>0.82731157541275024</c:v>
                </c:pt>
                <c:pt idx="4">
                  <c:v>0.73800200223922729</c:v>
                </c:pt>
              </c:numCache>
            </c:numRef>
          </c:val>
          <c:smooth val="0"/>
          <c:extLst>
            <c:ext xmlns:c16="http://schemas.microsoft.com/office/drawing/2014/chart" uri="{C3380CC4-5D6E-409C-BE32-E72D297353CC}">
              <c16:uniqueId val="{00000003-3809-4C58-B811-A933C88618EC}"/>
            </c:ext>
          </c:extLst>
        </c:ser>
        <c:ser>
          <c:idx val="4"/>
          <c:order val="4"/>
          <c:tx>
            <c:strRef>
              <c:f>'B.3 GP_Items_age'!$A$9</c:f>
              <c:strCache>
                <c:ptCount val="1"/>
                <c:pt idx="0">
                  <c:v>75+</c:v>
                </c:pt>
              </c:strCache>
            </c:strRef>
          </c:tx>
          <c:spPr>
            <a:ln w="28575" cap="rnd" cmpd="dbl">
              <a:solidFill>
                <a:srgbClr val="FF7F32"/>
              </a:solidFill>
              <a:prstDash val="solid"/>
              <a:round/>
            </a:ln>
            <a:effectLst/>
          </c:spPr>
          <c:marker>
            <c:symbol val="x"/>
            <c:size val="5"/>
            <c:spPr>
              <a:noFill/>
              <a:ln w="9525">
                <a:solidFill>
                  <a:srgbClr val="FF7F32"/>
                </a:solidFill>
              </a:ln>
              <a:effectLst/>
            </c:spPr>
          </c:marker>
          <c:cat>
            <c:numRef>
              <c:f>'B.3 GP_Items_age'!$B$4:$F$4</c:f>
              <c:numCache>
                <c:formatCode>General</c:formatCode>
                <c:ptCount val="5"/>
                <c:pt idx="0">
                  <c:v>2016</c:v>
                </c:pt>
                <c:pt idx="1">
                  <c:v>2017</c:v>
                </c:pt>
                <c:pt idx="2">
                  <c:v>2018</c:v>
                </c:pt>
                <c:pt idx="3">
                  <c:v>2019</c:v>
                </c:pt>
                <c:pt idx="4">
                  <c:v>2020</c:v>
                </c:pt>
              </c:numCache>
            </c:numRef>
          </c:cat>
          <c:val>
            <c:numRef>
              <c:f>'B.3 GP_Items_age'!$B$9:$F$9</c:f>
              <c:numCache>
                <c:formatCode>0.000</c:formatCode>
                <c:ptCount val="5"/>
                <c:pt idx="0">
                  <c:v>0.97111546993255615</c:v>
                </c:pt>
                <c:pt idx="1">
                  <c:v>0.96980589628219604</c:v>
                </c:pt>
                <c:pt idx="2">
                  <c:v>0.93613725900650024</c:v>
                </c:pt>
                <c:pt idx="3">
                  <c:v>0.90761256217956543</c:v>
                </c:pt>
                <c:pt idx="4">
                  <c:v>0.84555339813232422</c:v>
                </c:pt>
              </c:numCache>
            </c:numRef>
          </c:val>
          <c:smooth val="0"/>
          <c:extLst>
            <c:ext xmlns:c16="http://schemas.microsoft.com/office/drawing/2014/chart" uri="{C3380CC4-5D6E-409C-BE32-E72D297353CC}">
              <c16:uniqueId val="{00000004-3809-4C58-B811-A933C88618EC}"/>
            </c:ext>
          </c:extLst>
        </c:ser>
        <c:dLbls>
          <c:showLegendKey val="0"/>
          <c:showVal val="0"/>
          <c:showCatName val="0"/>
          <c:showSerName val="0"/>
          <c:showPercent val="0"/>
          <c:showBubbleSize val="0"/>
        </c:dLbls>
        <c:marker val="1"/>
        <c:smooth val="0"/>
        <c:axId val="583637712"/>
        <c:axId val="583634760"/>
      </c:lineChart>
      <c:catAx>
        <c:axId val="583637712"/>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a:solidFill>
                      <a:sysClr val="windowText" lastClr="000000"/>
                    </a:solidFill>
                  </a:rPr>
                  <a:t>Year</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83634760"/>
        <c:crosses val="autoZero"/>
        <c:auto val="1"/>
        <c:lblAlgn val="ctr"/>
        <c:lblOffset val="100"/>
        <c:noMultiLvlLbl val="0"/>
      </c:catAx>
      <c:valAx>
        <c:axId val="583634760"/>
        <c:scaling>
          <c:orientation val="minMax"/>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200" b="1" i="0" baseline="0">
                    <a:effectLst/>
                  </a:rPr>
                  <a:t>Items per 1,000 inhabitants</a:t>
                </a:r>
                <a:endParaRPr lang="en-GB" sz="1000">
                  <a:effectLst/>
                </a:endParaRPr>
              </a:p>
            </c:rich>
          </c:tx>
          <c:layout>
            <c:manualLayout>
              <c:xMode val="edge"/>
              <c:yMode val="edge"/>
              <c:x val="0"/>
              <c:y val="0.1618001868464376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83637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solidFill>
                <a:srgbClr val="00A5DF"/>
              </a:solidFill>
              <a:prstDash val="solid"/>
            </a:ln>
          </c:spPr>
          <c:marker>
            <c:spPr>
              <a:ln w="19050">
                <a:solidFill>
                  <a:srgbClr val="00A5DF"/>
                </a:solidFill>
                <a:prstDash val="solid"/>
              </a:ln>
            </c:spPr>
          </c:marker>
          <c:dPt>
            <c:idx val="0"/>
            <c:marker>
              <c:symbol val="diamond"/>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00-ED24-4E40-8AA1-3E9D6C86B2C2}"/>
              </c:ext>
            </c:extLst>
          </c:dPt>
          <c:dPt>
            <c:idx val="1"/>
            <c:marker>
              <c:symbol val="diamond"/>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01-ED24-4E40-8AA1-3E9D6C86B2C2}"/>
              </c:ext>
            </c:extLst>
          </c:dPt>
          <c:dPt>
            <c:idx val="2"/>
            <c:marker>
              <c:symbol val="diamond"/>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02-ED24-4E40-8AA1-3E9D6C86B2C2}"/>
              </c:ext>
            </c:extLst>
          </c:dPt>
          <c:dPt>
            <c:idx val="3"/>
            <c:marker>
              <c:symbol val="diamond"/>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03-ED24-4E40-8AA1-3E9D6C86B2C2}"/>
              </c:ext>
            </c:extLst>
          </c:dPt>
          <c:dPt>
            <c:idx val="4"/>
            <c:marker>
              <c:symbol val="diamond"/>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04-ED24-4E40-8AA1-3E9D6C86B2C2}"/>
              </c:ext>
            </c:extLst>
          </c:dPt>
          <c:dPt>
            <c:idx val="5"/>
            <c:marker>
              <c:symbol val="square"/>
              <c:size val="8"/>
              <c:spPr>
                <a:solidFill>
                  <a:srgbClr val="00A5DF"/>
                </a:solidFill>
                <a:ln w="19050">
                  <a:solidFill>
                    <a:srgbClr val="00A5DF"/>
                  </a:solidFill>
                  <a:prstDash val="solid"/>
                </a:ln>
              </c:spPr>
            </c:marker>
            <c:bubble3D val="0"/>
            <c:spPr>
              <a:ln>
                <a:noFill/>
                <a:prstDash val="solid"/>
              </a:ln>
            </c:spPr>
            <c:extLst>
              <c:ext xmlns:c16="http://schemas.microsoft.com/office/drawing/2014/chart" uri="{C3380CC4-5D6E-409C-BE32-E72D297353CC}">
                <c16:uniqueId val="{00000006-ED24-4E40-8AA1-3E9D6C86B2C2}"/>
              </c:ext>
            </c:extLst>
          </c:dPt>
          <c:dPt>
            <c:idx val="6"/>
            <c:marker>
              <c:symbol val="square"/>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07-ED24-4E40-8AA1-3E9D6C86B2C2}"/>
              </c:ext>
            </c:extLst>
          </c:dPt>
          <c:dPt>
            <c:idx val="7"/>
            <c:marker>
              <c:symbol val="square"/>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08-ED24-4E40-8AA1-3E9D6C86B2C2}"/>
              </c:ext>
            </c:extLst>
          </c:dPt>
          <c:dPt>
            <c:idx val="8"/>
            <c:marker>
              <c:symbol val="square"/>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09-ED24-4E40-8AA1-3E9D6C86B2C2}"/>
              </c:ext>
            </c:extLst>
          </c:dPt>
          <c:dPt>
            <c:idx val="9"/>
            <c:marker>
              <c:symbol val="square"/>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0A-ED24-4E40-8AA1-3E9D6C86B2C2}"/>
              </c:ext>
            </c:extLst>
          </c:dPt>
          <c:dPt>
            <c:idx val="10"/>
            <c:marker>
              <c:symbol val="triangle"/>
              <c:size val="8"/>
              <c:spPr>
                <a:solidFill>
                  <a:srgbClr val="00A5DF"/>
                </a:solidFill>
                <a:ln w="19050">
                  <a:solidFill>
                    <a:srgbClr val="00A5DF"/>
                  </a:solidFill>
                  <a:prstDash val="solid"/>
                </a:ln>
              </c:spPr>
            </c:marker>
            <c:bubble3D val="0"/>
            <c:spPr>
              <a:ln>
                <a:noFill/>
                <a:prstDash val="solid"/>
              </a:ln>
            </c:spPr>
            <c:extLst>
              <c:ext xmlns:c16="http://schemas.microsoft.com/office/drawing/2014/chart" uri="{C3380CC4-5D6E-409C-BE32-E72D297353CC}">
                <c16:uniqueId val="{0000000C-ED24-4E40-8AA1-3E9D6C86B2C2}"/>
              </c:ext>
            </c:extLst>
          </c:dPt>
          <c:dPt>
            <c:idx val="11"/>
            <c:marker>
              <c:symbol val="triangle"/>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0D-ED24-4E40-8AA1-3E9D6C86B2C2}"/>
              </c:ext>
            </c:extLst>
          </c:dPt>
          <c:dPt>
            <c:idx val="12"/>
            <c:marker>
              <c:symbol val="triangle"/>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0E-ED24-4E40-8AA1-3E9D6C86B2C2}"/>
              </c:ext>
            </c:extLst>
          </c:dPt>
          <c:dPt>
            <c:idx val="13"/>
            <c:marker>
              <c:symbol val="triangle"/>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0F-ED24-4E40-8AA1-3E9D6C86B2C2}"/>
              </c:ext>
            </c:extLst>
          </c:dPt>
          <c:dPt>
            <c:idx val="14"/>
            <c:marker>
              <c:symbol val="triangle"/>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10-ED24-4E40-8AA1-3E9D6C86B2C2}"/>
              </c:ext>
            </c:extLst>
          </c:dPt>
          <c:dPt>
            <c:idx val="15"/>
            <c:marker>
              <c:symbol val="x"/>
              <c:size val="8"/>
              <c:spPr>
                <a:noFill/>
                <a:ln w="19050">
                  <a:solidFill>
                    <a:srgbClr val="00A5DF"/>
                  </a:solidFill>
                  <a:prstDash val="solid"/>
                </a:ln>
              </c:spPr>
            </c:marker>
            <c:bubble3D val="0"/>
            <c:spPr>
              <a:ln>
                <a:noFill/>
                <a:prstDash val="solid"/>
              </a:ln>
            </c:spPr>
            <c:extLst>
              <c:ext xmlns:c16="http://schemas.microsoft.com/office/drawing/2014/chart" uri="{C3380CC4-5D6E-409C-BE32-E72D297353CC}">
                <c16:uniqueId val="{00000012-ED24-4E40-8AA1-3E9D6C86B2C2}"/>
              </c:ext>
            </c:extLst>
          </c:dPt>
          <c:dPt>
            <c:idx val="16"/>
            <c:marker>
              <c:symbol val="x"/>
              <c:size val="8"/>
              <c:spPr>
                <a:noFill/>
                <a:ln w="19050">
                  <a:solidFill>
                    <a:srgbClr val="00A5DF"/>
                  </a:solidFill>
                  <a:prstDash val="solid"/>
                </a:ln>
              </c:spPr>
            </c:marker>
            <c:bubble3D val="0"/>
            <c:extLst>
              <c:ext xmlns:c16="http://schemas.microsoft.com/office/drawing/2014/chart" uri="{C3380CC4-5D6E-409C-BE32-E72D297353CC}">
                <c16:uniqueId val="{00000013-ED24-4E40-8AA1-3E9D6C86B2C2}"/>
              </c:ext>
            </c:extLst>
          </c:dPt>
          <c:dPt>
            <c:idx val="17"/>
            <c:marker>
              <c:symbol val="x"/>
              <c:size val="8"/>
              <c:spPr>
                <a:noFill/>
                <a:ln w="19050">
                  <a:solidFill>
                    <a:srgbClr val="00A5DF"/>
                  </a:solidFill>
                  <a:prstDash val="solid"/>
                </a:ln>
              </c:spPr>
            </c:marker>
            <c:bubble3D val="0"/>
            <c:extLst>
              <c:ext xmlns:c16="http://schemas.microsoft.com/office/drawing/2014/chart" uri="{C3380CC4-5D6E-409C-BE32-E72D297353CC}">
                <c16:uniqueId val="{00000014-ED24-4E40-8AA1-3E9D6C86B2C2}"/>
              </c:ext>
            </c:extLst>
          </c:dPt>
          <c:dPt>
            <c:idx val="18"/>
            <c:marker>
              <c:symbol val="x"/>
              <c:size val="8"/>
              <c:spPr>
                <a:noFill/>
                <a:ln w="19050">
                  <a:solidFill>
                    <a:srgbClr val="00A5DF"/>
                  </a:solidFill>
                  <a:prstDash val="solid"/>
                </a:ln>
              </c:spPr>
            </c:marker>
            <c:bubble3D val="0"/>
            <c:extLst>
              <c:ext xmlns:c16="http://schemas.microsoft.com/office/drawing/2014/chart" uri="{C3380CC4-5D6E-409C-BE32-E72D297353CC}">
                <c16:uniqueId val="{00000015-ED24-4E40-8AA1-3E9D6C86B2C2}"/>
              </c:ext>
            </c:extLst>
          </c:dPt>
          <c:dPt>
            <c:idx val="19"/>
            <c:marker>
              <c:symbol val="x"/>
              <c:size val="8"/>
              <c:spPr>
                <a:noFill/>
                <a:ln w="19050">
                  <a:solidFill>
                    <a:srgbClr val="00A5DF"/>
                  </a:solidFill>
                  <a:prstDash val="solid"/>
                </a:ln>
              </c:spPr>
            </c:marker>
            <c:bubble3D val="0"/>
            <c:extLst>
              <c:ext xmlns:c16="http://schemas.microsoft.com/office/drawing/2014/chart" uri="{C3380CC4-5D6E-409C-BE32-E72D297353CC}">
                <c16:uniqueId val="{00000016-ED24-4E40-8AA1-3E9D6C86B2C2}"/>
              </c:ext>
            </c:extLst>
          </c:dPt>
          <c:dPt>
            <c:idx val="20"/>
            <c:marker>
              <c:symbol val="circle"/>
              <c:size val="8"/>
              <c:spPr>
                <a:solidFill>
                  <a:srgbClr val="00A5DF"/>
                </a:solidFill>
                <a:ln w="19050">
                  <a:solidFill>
                    <a:srgbClr val="00A5DF"/>
                  </a:solidFill>
                  <a:prstDash val="solid"/>
                </a:ln>
              </c:spPr>
            </c:marker>
            <c:bubble3D val="0"/>
            <c:spPr>
              <a:ln>
                <a:noFill/>
                <a:prstDash val="solid"/>
              </a:ln>
            </c:spPr>
            <c:extLst>
              <c:ext xmlns:c16="http://schemas.microsoft.com/office/drawing/2014/chart" uri="{C3380CC4-5D6E-409C-BE32-E72D297353CC}">
                <c16:uniqueId val="{00000018-ED24-4E40-8AA1-3E9D6C86B2C2}"/>
              </c:ext>
            </c:extLst>
          </c:dPt>
          <c:dPt>
            <c:idx val="21"/>
            <c:marker>
              <c:symbol val="circle"/>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19-ED24-4E40-8AA1-3E9D6C86B2C2}"/>
              </c:ext>
            </c:extLst>
          </c:dPt>
          <c:dPt>
            <c:idx val="22"/>
            <c:marker>
              <c:symbol val="circle"/>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1A-ED24-4E40-8AA1-3E9D6C86B2C2}"/>
              </c:ext>
            </c:extLst>
          </c:dPt>
          <c:dPt>
            <c:idx val="23"/>
            <c:marker>
              <c:symbol val="circle"/>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1B-ED24-4E40-8AA1-3E9D6C86B2C2}"/>
              </c:ext>
            </c:extLst>
          </c:dPt>
          <c:dPt>
            <c:idx val="24"/>
            <c:marker>
              <c:symbol val="circle"/>
              <c:size val="8"/>
              <c:spPr>
                <a:solidFill>
                  <a:srgbClr val="00A5DF"/>
                </a:solidFill>
                <a:ln w="19050">
                  <a:solidFill>
                    <a:srgbClr val="00A5DF"/>
                  </a:solidFill>
                  <a:prstDash val="solid"/>
                </a:ln>
              </c:spPr>
            </c:marker>
            <c:bubble3D val="0"/>
            <c:extLst>
              <c:ext xmlns:c16="http://schemas.microsoft.com/office/drawing/2014/chart" uri="{C3380CC4-5D6E-409C-BE32-E72D297353CC}">
                <c16:uniqueId val="{0000001C-ED24-4E40-8AA1-3E9D6C86B2C2}"/>
              </c:ext>
            </c:extLst>
          </c:dPt>
          <c:dPt>
            <c:idx val="25"/>
            <c:marker>
              <c:symbol val="diamond"/>
              <c:size val="8"/>
              <c:spPr>
                <a:noFill/>
                <a:ln w="19050">
                  <a:solidFill>
                    <a:srgbClr val="00A5DF"/>
                  </a:solidFill>
                  <a:prstDash val="solid"/>
                </a:ln>
              </c:spPr>
            </c:marker>
            <c:bubble3D val="0"/>
            <c:spPr>
              <a:ln>
                <a:noFill/>
                <a:prstDash val="solid"/>
              </a:ln>
            </c:spPr>
            <c:extLst>
              <c:ext xmlns:c16="http://schemas.microsoft.com/office/drawing/2014/chart" uri="{C3380CC4-5D6E-409C-BE32-E72D297353CC}">
                <c16:uniqueId val="{0000001E-ED24-4E40-8AA1-3E9D6C86B2C2}"/>
              </c:ext>
            </c:extLst>
          </c:dPt>
          <c:dPt>
            <c:idx val="26"/>
            <c:marker>
              <c:symbol val="diamond"/>
              <c:size val="8"/>
              <c:spPr>
                <a:noFill/>
                <a:ln w="19050">
                  <a:solidFill>
                    <a:srgbClr val="00A5DF"/>
                  </a:solidFill>
                  <a:prstDash val="solid"/>
                </a:ln>
              </c:spPr>
            </c:marker>
            <c:bubble3D val="0"/>
            <c:extLst>
              <c:ext xmlns:c16="http://schemas.microsoft.com/office/drawing/2014/chart" uri="{C3380CC4-5D6E-409C-BE32-E72D297353CC}">
                <c16:uniqueId val="{0000001F-ED24-4E40-8AA1-3E9D6C86B2C2}"/>
              </c:ext>
            </c:extLst>
          </c:dPt>
          <c:dPt>
            <c:idx val="27"/>
            <c:marker>
              <c:symbol val="diamond"/>
              <c:size val="8"/>
              <c:spPr>
                <a:noFill/>
                <a:ln w="19050">
                  <a:solidFill>
                    <a:srgbClr val="00A5DF"/>
                  </a:solidFill>
                  <a:prstDash val="solid"/>
                </a:ln>
              </c:spPr>
            </c:marker>
            <c:bubble3D val="0"/>
            <c:extLst>
              <c:ext xmlns:c16="http://schemas.microsoft.com/office/drawing/2014/chart" uri="{C3380CC4-5D6E-409C-BE32-E72D297353CC}">
                <c16:uniqueId val="{00000020-ED24-4E40-8AA1-3E9D6C86B2C2}"/>
              </c:ext>
            </c:extLst>
          </c:dPt>
          <c:dPt>
            <c:idx val="28"/>
            <c:marker>
              <c:symbol val="diamond"/>
              <c:size val="8"/>
              <c:spPr>
                <a:noFill/>
                <a:ln w="19050">
                  <a:solidFill>
                    <a:srgbClr val="00A5DF"/>
                  </a:solidFill>
                  <a:prstDash val="solid"/>
                </a:ln>
              </c:spPr>
            </c:marker>
            <c:bubble3D val="0"/>
            <c:extLst>
              <c:ext xmlns:c16="http://schemas.microsoft.com/office/drawing/2014/chart" uri="{C3380CC4-5D6E-409C-BE32-E72D297353CC}">
                <c16:uniqueId val="{00000021-ED24-4E40-8AA1-3E9D6C86B2C2}"/>
              </c:ext>
            </c:extLst>
          </c:dPt>
          <c:dPt>
            <c:idx val="29"/>
            <c:marker>
              <c:symbol val="diamond"/>
              <c:size val="8"/>
              <c:spPr>
                <a:noFill/>
                <a:ln w="19050">
                  <a:solidFill>
                    <a:srgbClr val="00A5DF"/>
                  </a:solidFill>
                  <a:prstDash val="solid"/>
                </a:ln>
              </c:spPr>
            </c:marker>
            <c:bubble3D val="0"/>
            <c:extLst>
              <c:ext xmlns:c16="http://schemas.microsoft.com/office/drawing/2014/chart" uri="{C3380CC4-5D6E-409C-BE32-E72D297353CC}">
                <c16:uniqueId val="{00000022-ED24-4E40-8AA1-3E9D6C86B2C2}"/>
              </c:ext>
            </c:extLst>
          </c:dPt>
          <c:cat>
            <c:multiLvlStrRef>
              <c:f>'C.2 Trust_type'!$A$15:$B$44</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Acute Small</c:v>
                  </c:pt>
                  <c:pt idx="5">
                    <c:v>Acute Medium</c:v>
                  </c:pt>
                  <c:pt idx="10">
                    <c:v>Acute Large</c:v>
                  </c:pt>
                  <c:pt idx="15">
                    <c:v>Acute Multiservice</c:v>
                  </c:pt>
                  <c:pt idx="20">
                    <c:v>Acute Specialist</c:v>
                  </c:pt>
                  <c:pt idx="25">
                    <c:v>Acute Teaching</c:v>
                  </c:pt>
                </c:lvl>
              </c:multiLvlStrCache>
            </c:multiLvlStrRef>
          </c:cat>
          <c:val>
            <c:numRef>
              <c:f>'C.2 Trust_type'!$C$15:$C$44</c:f>
              <c:numCache>
                <c:formatCode>0</c:formatCode>
                <c:ptCount val="30"/>
                <c:pt idx="0">
                  <c:v>4413.5577981086899</c:v>
                </c:pt>
                <c:pt idx="1">
                  <c:v>4437.0748319246195</c:v>
                </c:pt>
                <c:pt idx="2">
                  <c:v>4404.720252200781</c:v>
                </c:pt>
                <c:pt idx="3">
                  <c:v>4278.5584266116348</c:v>
                </c:pt>
                <c:pt idx="4">
                  <c:v>4735.0589482541072</c:v>
                </c:pt>
                <c:pt idx="5">
                  <c:v>4739.021568281576</c:v>
                </c:pt>
                <c:pt idx="6">
                  <c:v>4849.5333067731226</c:v>
                </c:pt>
                <c:pt idx="7">
                  <c:v>4985.8353629023186</c:v>
                </c:pt>
                <c:pt idx="8">
                  <c:v>4924.98048420751</c:v>
                </c:pt>
                <c:pt idx="9">
                  <c:v>5050.6485460647018</c:v>
                </c:pt>
                <c:pt idx="10">
                  <c:v>4383.4017783877753</c:v>
                </c:pt>
                <c:pt idx="11">
                  <c:v>4372.1229468694874</c:v>
                </c:pt>
                <c:pt idx="12">
                  <c:v>4445.549505309933</c:v>
                </c:pt>
                <c:pt idx="13">
                  <c:v>4436.7039605270693</c:v>
                </c:pt>
                <c:pt idx="14">
                  <c:v>4688.1381690244816</c:v>
                </c:pt>
                <c:pt idx="15">
                  <c:v>3633.0284590404481</c:v>
                </c:pt>
                <c:pt idx="16">
                  <c:v>3960.8835129451472</c:v>
                </c:pt>
                <c:pt idx="17">
                  <c:v>3847.0634601507918</c:v>
                </c:pt>
                <c:pt idx="18">
                  <c:v>3741.8019179031253</c:v>
                </c:pt>
                <c:pt idx="19">
                  <c:v>4108.3934175396571</c:v>
                </c:pt>
                <c:pt idx="20">
                  <c:v>4974.6242641038552</c:v>
                </c:pt>
                <c:pt idx="21">
                  <c:v>5225.8766334532629</c:v>
                </c:pt>
                <c:pt idx="22">
                  <c:v>5394.6527107515431</c:v>
                </c:pt>
                <c:pt idx="23">
                  <c:v>5210.2995376856416</c:v>
                </c:pt>
                <c:pt idx="24">
                  <c:v>6524.3537918435777</c:v>
                </c:pt>
                <c:pt idx="25">
                  <c:v>4691.3846040345197</c:v>
                </c:pt>
                <c:pt idx="26">
                  <c:v>4674.8008410596376</c:v>
                </c:pt>
                <c:pt idx="27">
                  <c:v>4797.2085938612145</c:v>
                </c:pt>
                <c:pt idx="28">
                  <c:v>4803.7048336760799</c:v>
                </c:pt>
                <c:pt idx="29">
                  <c:v>4931.1656864022461</c:v>
                </c:pt>
              </c:numCache>
            </c:numRef>
          </c:val>
          <c:smooth val="1"/>
          <c:extLst>
            <c:ext xmlns:c16="http://schemas.microsoft.com/office/drawing/2014/chart" uri="{C3380CC4-5D6E-409C-BE32-E72D297353CC}">
              <c16:uniqueId val="{00000023-ED24-4E40-8AA1-3E9D6C86B2C2}"/>
            </c:ext>
          </c:extLst>
        </c:ser>
        <c:dLbls>
          <c:showLegendKey val="0"/>
          <c:showVal val="0"/>
          <c:showCatName val="0"/>
          <c:showSerName val="0"/>
          <c:showPercent val="0"/>
          <c:showBubbleSize val="0"/>
        </c:dLbls>
        <c:marker val="1"/>
        <c:smooth val="0"/>
        <c:axId val="131670784"/>
        <c:axId val="131672704"/>
      </c:lineChart>
      <c:catAx>
        <c:axId val="131670784"/>
        <c:scaling>
          <c:orientation val="minMax"/>
        </c:scaling>
        <c:delete val="0"/>
        <c:axPos val="b"/>
        <c:title>
          <c:tx>
            <c:rich>
              <a:bodyPr/>
              <a:lstStyle/>
              <a:p>
                <a:pPr>
                  <a:defRPr/>
                </a:pPr>
                <a:r>
                  <a:rPr lang="en-GB"/>
                  <a:t>Trust Type</a:t>
                </a:r>
              </a:p>
            </c:rich>
          </c:tx>
          <c:layout>
            <c:manualLayout>
              <c:xMode val="edge"/>
              <c:yMode val="edge"/>
              <c:x val="0.49170768908123769"/>
              <c:y val="0.94919453779323393"/>
            </c:manualLayout>
          </c:layout>
          <c:overlay val="0"/>
        </c:title>
        <c:numFmt formatCode="General" sourceLinked="0"/>
        <c:majorTickMark val="out"/>
        <c:minorTickMark val="none"/>
        <c:tickLblPos val="nextTo"/>
        <c:crossAx val="131672704"/>
        <c:crosses val="autoZero"/>
        <c:auto val="1"/>
        <c:lblAlgn val="ctr"/>
        <c:lblOffset val="100"/>
        <c:noMultiLvlLbl val="0"/>
      </c:catAx>
      <c:valAx>
        <c:axId val="131672704"/>
        <c:scaling>
          <c:orientation val="minMax"/>
          <c:min val="0"/>
        </c:scaling>
        <c:delete val="0"/>
        <c:axPos val="l"/>
        <c:title>
          <c:tx>
            <c:rich>
              <a:bodyPr rot="-5400000" vert="horz"/>
              <a:lstStyle/>
              <a:p>
                <a:pPr>
                  <a:defRPr/>
                </a:pPr>
                <a:r>
                  <a:rPr lang="en-GB"/>
                  <a:t>DDD per 1,000 admissions</a:t>
                </a:r>
              </a:p>
            </c:rich>
          </c:tx>
          <c:layout>
            <c:manualLayout>
              <c:xMode val="edge"/>
              <c:yMode val="edge"/>
              <c:x val="6.9726675398406272E-3"/>
              <c:y val="0.16798221117818224"/>
            </c:manualLayout>
          </c:layout>
          <c:overlay val="0"/>
        </c:title>
        <c:numFmt formatCode="#,##0" sourceLinked="0"/>
        <c:majorTickMark val="out"/>
        <c:minorTickMark val="none"/>
        <c:tickLblPos val="nextTo"/>
        <c:crossAx val="131670784"/>
        <c:crosses val="autoZero"/>
        <c:crossBetween val="between"/>
      </c:valAx>
      <c:spPr>
        <a:ln>
          <a:noFill/>
        </a:ln>
      </c:spPr>
    </c:plotArea>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483825816912885E-2"/>
          <c:y val="2.9207500569855788E-2"/>
          <c:w val="0.912957342736612"/>
          <c:h val="0.72582500881419676"/>
        </c:manualLayout>
      </c:layout>
      <c:lineChart>
        <c:grouping val="standard"/>
        <c:varyColors val="0"/>
        <c:ser>
          <c:idx val="3"/>
          <c:order val="0"/>
          <c:tx>
            <c:v>Total colistin</c:v>
          </c:tx>
          <c:spPr>
            <a:ln>
              <a:solidFill>
                <a:srgbClr val="00A5DF"/>
              </a:solidFill>
            </a:ln>
          </c:spPr>
          <c:marker>
            <c:symbol val="diamond"/>
            <c:size val="8"/>
            <c:spPr>
              <a:solidFill>
                <a:srgbClr val="00A5DF"/>
              </a:solidFill>
              <a:ln w="19050">
                <a:solidFill>
                  <a:srgbClr val="00A5DF"/>
                </a:solidFill>
              </a:ln>
            </c:spPr>
          </c:marker>
          <c:cat>
            <c:numRef>
              <c:f>'C.4 Colistin_route'!$B$5:$F$5</c:f>
              <c:numCache>
                <c:formatCode>General</c:formatCode>
                <c:ptCount val="5"/>
                <c:pt idx="0">
                  <c:v>2016</c:v>
                </c:pt>
                <c:pt idx="1">
                  <c:v>2017</c:v>
                </c:pt>
                <c:pt idx="2">
                  <c:v>2018</c:v>
                </c:pt>
                <c:pt idx="3">
                  <c:v>2019</c:v>
                </c:pt>
                <c:pt idx="4">
                  <c:v>2020</c:v>
                </c:pt>
              </c:numCache>
            </c:numRef>
          </c:cat>
          <c:val>
            <c:numRef>
              <c:f>'C.4 Colistin_route'!$B$6:$F$6</c:f>
              <c:numCache>
                <c:formatCode>0.000</c:formatCode>
                <c:ptCount val="5"/>
                <c:pt idx="0">
                  <c:v>17.592936822189586</c:v>
                </c:pt>
                <c:pt idx="1">
                  <c:v>21.413399603912694</c:v>
                </c:pt>
                <c:pt idx="2">
                  <c:v>23.836984303496138</c:v>
                </c:pt>
                <c:pt idx="3">
                  <c:v>24.850661274143931</c:v>
                </c:pt>
                <c:pt idx="4">
                  <c:v>31.961674303111067</c:v>
                </c:pt>
              </c:numCache>
            </c:numRef>
          </c:val>
          <c:smooth val="0"/>
          <c:extLst>
            <c:ext xmlns:c16="http://schemas.microsoft.com/office/drawing/2014/chart" uri="{C3380CC4-5D6E-409C-BE32-E72D297353CC}">
              <c16:uniqueId val="{00000000-39AC-46FC-B5C4-D6C6B991BDA2}"/>
            </c:ext>
          </c:extLst>
        </c:ser>
        <c:ser>
          <c:idx val="0"/>
          <c:order val="1"/>
          <c:tx>
            <c:strRef>
              <c:f>'C.4 Colistin_route'!$A$7</c:f>
              <c:strCache>
                <c:ptCount val="1"/>
                <c:pt idx="0">
                  <c:v>Parenteral</c:v>
                </c:pt>
              </c:strCache>
            </c:strRef>
          </c:tx>
          <c:spPr>
            <a:ln>
              <a:solidFill>
                <a:srgbClr val="00A5DF"/>
              </a:solidFill>
              <a:prstDash val="lgDash"/>
            </a:ln>
          </c:spPr>
          <c:marker>
            <c:symbol val="x"/>
            <c:size val="8"/>
            <c:spPr>
              <a:solidFill>
                <a:srgbClr val="00A5DF"/>
              </a:solidFill>
              <a:ln>
                <a:solidFill>
                  <a:srgbClr val="00A5DF"/>
                </a:solidFill>
                <a:prstDash val="solid"/>
              </a:ln>
            </c:spPr>
          </c:marker>
          <c:cat>
            <c:numRef>
              <c:f>'C.4 Colistin_route'!$B$5:$F$5</c:f>
              <c:numCache>
                <c:formatCode>General</c:formatCode>
                <c:ptCount val="5"/>
                <c:pt idx="0">
                  <c:v>2016</c:v>
                </c:pt>
                <c:pt idx="1">
                  <c:v>2017</c:v>
                </c:pt>
                <c:pt idx="2">
                  <c:v>2018</c:v>
                </c:pt>
                <c:pt idx="3">
                  <c:v>2019</c:v>
                </c:pt>
                <c:pt idx="4">
                  <c:v>2020</c:v>
                </c:pt>
              </c:numCache>
            </c:numRef>
          </c:cat>
          <c:val>
            <c:numRef>
              <c:f>'C.4 Colistin_route'!$B$7:$F$7</c:f>
              <c:numCache>
                <c:formatCode>0.000</c:formatCode>
                <c:ptCount val="5"/>
                <c:pt idx="0">
                  <c:v>8.5012186077419756</c:v>
                </c:pt>
                <c:pt idx="1">
                  <c:v>9.4492598993965657</c:v>
                </c:pt>
                <c:pt idx="2">
                  <c:v>10.75272812579351</c:v>
                </c:pt>
                <c:pt idx="3">
                  <c:v>11.292287230826332</c:v>
                </c:pt>
                <c:pt idx="4">
                  <c:v>13.55364623265632</c:v>
                </c:pt>
              </c:numCache>
            </c:numRef>
          </c:val>
          <c:smooth val="0"/>
          <c:extLst>
            <c:ext xmlns:c16="http://schemas.microsoft.com/office/drawing/2014/chart" uri="{C3380CC4-5D6E-409C-BE32-E72D297353CC}">
              <c16:uniqueId val="{00000001-39AC-46FC-B5C4-D6C6B991BDA2}"/>
            </c:ext>
          </c:extLst>
        </c:ser>
        <c:ser>
          <c:idx val="4"/>
          <c:order val="2"/>
          <c:tx>
            <c:strRef>
              <c:f>'C.4 Colistin_route'!$A$8</c:f>
              <c:strCache>
                <c:ptCount val="1"/>
                <c:pt idx="0">
                  <c:v>Inhaled</c:v>
                </c:pt>
              </c:strCache>
            </c:strRef>
          </c:tx>
          <c:spPr>
            <a:ln>
              <a:solidFill>
                <a:srgbClr val="00A5DF"/>
              </a:solidFill>
              <a:prstDash val="sysDot"/>
            </a:ln>
          </c:spPr>
          <c:marker>
            <c:symbol val="triangle"/>
            <c:size val="8"/>
            <c:spPr>
              <a:solidFill>
                <a:srgbClr val="00A5DF"/>
              </a:solidFill>
              <a:ln>
                <a:solidFill>
                  <a:srgbClr val="00A5DF"/>
                </a:solidFill>
                <a:prstDash val="solid"/>
              </a:ln>
            </c:spPr>
          </c:marker>
          <c:cat>
            <c:numRef>
              <c:f>'C.4 Colistin_route'!$B$5:$F$5</c:f>
              <c:numCache>
                <c:formatCode>General</c:formatCode>
                <c:ptCount val="5"/>
                <c:pt idx="0">
                  <c:v>2016</c:v>
                </c:pt>
                <c:pt idx="1">
                  <c:v>2017</c:v>
                </c:pt>
                <c:pt idx="2">
                  <c:v>2018</c:v>
                </c:pt>
                <c:pt idx="3">
                  <c:v>2019</c:v>
                </c:pt>
                <c:pt idx="4">
                  <c:v>2020</c:v>
                </c:pt>
              </c:numCache>
            </c:numRef>
          </c:cat>
          <c:val>
            <c:numRef>
              <c:f>'C.4 Colistin_route'!$B$8:$F$8</c:f>
              <c:numCache>
                <c:formatCode>0.000</c:formatCode>
                <c:ptCount val="5"/>
                <c:pt idx="0">
                  <c:v>9.0917182144476101</c:v>
                </c:pt>
                <c:pt idx="1">
                  <c:v>11.964139704516128</c:v>
                </c:pt>
                <c:pt idx="2">
                  <c:v>13.084256177702628</c:v>
                </c:pt>
                <c:pt idx="3">
                  <c:v>13.558374043317599</c:v>
                </c:pt>
                <c:pt idx="4">
                  <c:v>18.408028070454748</c:v>
                </c:pt>
              </c:numCache>
            </c:numRef>
          </c:val>
          <c:smooth val="0"/>
          <c:extLst>
            <c:ext xmlns:c16="http://schemas.microsoft.com/office/drawing/2014/chart" uri="{C3380CC4-5D6E-409C-BE32-E72D297353CC}">
              <c16:uniqueId val="{00000002-39AC-46FC-B5C4-D6C6B991BDA2}"/>
            </c:ext>
          </c:extLst>
        </c:ser>
        <c:dLbls>
          <c:showLegendKey val="0"/>
          <c:showVal val="0"/>
          <c:showCatName val="0"/>
          <c:showSerName val="0"/>
          <c:showPercent val="0"/>
          <c:showBubbleSize val="0"/>
        </c:dLbls>
        <c:marker val="1"/>
        <c:smooth val="0"/>
        <c:axId val="132272512"/>
        <c:axId val="132274816"/>
      </c:lineChart>
      <c:catAx>
        <c:axId val="132272512"/>
        <c:scaling>
          <c:orientation val="minMax"/>
        </c:scaling>
        <c:delete val="0"/>
        <c:axPos val="b"/>
        <c:title>
          <c:tx>
            <c:rich>
              <a:bodyPr/>
              <a:lstStyle/>
              <a:p>
                <a:pPr>
                  <a:defRPr/>
                </a:pPr>
                <a:r>
                  <a:rPr lang="en-GB"/>
                  <a:t>Year</a:t>
                </a:r>
              </a:p>
            </c:rich>
          </c:tx>
          <c:overlay val="0"/>
        </c:title>
        <c:numFmt formatCode="General" sourceLinked="1"/>
        <c:majorTickMark val="out"/>
        <c:minorTickMark val="none"/>
        <c:tickLblPos val="nextTo"/>
        <c:crossAx val="132274816"/>
        <c:crosses val="autoZero"/>
        <c:auto val="1"/>
        <c:lblAlgn val="ctr"/>
        <c:lblOffset val="100"/>
        <c:noMultiLvlLbl val="0"/>
      </c:catAx>
      <c:valAx>
        <c:axId val="132274816"/>
        <c:scaling>
          <c:orientation val="minMax"/>
        </c:scaling>
        <c:delete val="0"/>
        <c:axPos val="l"/>
        <c:title>
          <c:tx>
            <c:rich>
              <a:bodyPr rot="-5400000" vert="horz"/>
              <a:lstStyle/>
              <a:p>
                <a:pPr>
                  <a:defRPr/>
                </a:pPr>
                <a:r>
                  <a:rPr lang="en-GB"/>
                  <a:t>DDD per 1,000 admissions</a:t>
                </a:r>
              </a:p>
            </c:rich>
          </c:tx>
          <c:layout>
            <c:manualLayout>
              <c:xMode val="edge"/>
              <c:yMode val="edge"/>
              <c:x val="5.2822993538363758E-3"/>
              <c:y val="0.12727876618817116"/>
            </c:manualLayout>
          </c:layout>
          <c:overlay val="0"/>
        </c:title>
        <c:numFmt formatCode="0.0" sourceLinked="0"/>
        <c:majorTickMark val="out"/>
        <c:minorTickMark val="none"/>
        <c:tickLblPos val="nextTo"/>
        <c:crossAx val="132272512"/>
        <c:crosses val="autoZero"/>
        <c:crossBetween val="between"/>
      </c:valAx>
    </c:plotArea>
    <c:legend>
      <c:legendPos val="b"/>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2"/>
          <c:order val="0"/>
          <c:spPr>
            <a:ln>
              <a:solidFill>
                <a:srgbClr val="00A5DF"/>
              </a:solidFill>
            </a:ln>
          </c:spPr>
          <c:marker>
            <c:spPr>
              <a:ln w="19050">
                <a:solidFill>
                  <a:srgbClr val="00A5DF"/>
                </a:solidFill>
              </a:ln>
            </c:spPr>
          </c:marker>
          <c:dPt>
            <c:idx val="0"/>
            <c:marker>
              <c:symbol val="diamond"/>
              <c:size val="8"/>
              <c:spPr>
                <a:solidFill>
                  <a:srgbClr val="00A5DF"/>
                </a:solidFill>
                <a:ln w="19050">
                  <a:solidFill>
                    <a:srgbClr val="00A5DF"/>
                  </a:solidFill>
                </a:ln>
              </c:spPr>
            </c:marker>
            <c:bubble3D val="0"/>
            <c:extLst>
              <c:ext xmlns:c16="http://schemas.microsoft.com/office/drawing/2014/chart" uri="{C3380CC4-5D6E-409C-BE32-E72D297353CC}">
                <c16:uniqueId val="{00000000-FD81-4F81-8ED1-E8421BB04296}"/>
              </c:ext>
            </c:extLst>
          </c:dPt>
          <c:dPt>
            <c:idx val="1"/>
            <c:marker>
              <c:symbol val="diamond"/>
              <c:size val="8"/>
              <c:spPr>
                <a:solidFill>
                  <a:srgbClr val="00A5DF"/>
                </a:solidFill>
                <a:ln w="19050">
                  <a:solidFill>
                    <a:srgbClr val="00A5DF"/>
                  </a:solidFill>
                </a:ln>
              </c:spPr>
            </c:marker>
            <c:bubble3D val="0"/>
            <c:extLst>
              <c:ext xmlns:c16="http://schemas.microsoft.com/office/drawing/2014/chart" uri="{C3380CC4-5D6E-409C-BE32-E72D297353CC}">
                <c16:uniqueId val="{00000001-FD81-4F81-8ED1-E8421BB04296}"/>
              </c:ext>
            </c:extLst>
          </c:dPt>
          <c:dPt>
            <c:idx val="2"/>
            <c:marker>
              <c:symbol val="diamond"/>
              <c:size val="8"/>
              <c:spPr>
                <a:solidFill>
                  <a:srgbClr val="00A5DF"/>
                </a:solidFill>
                <a:ln w="19050">
                  <a:solidFill>
                    <a:srgbClr val="00A5DF"/>
                  </a:solidFill>
                </a:ln>
              </c:spPr>
            </c:marker>
            <c:bubble3D val="0"/>
            <c:extLst>
              <c:ext xmlns:c16="http://schemas.microsoft.com/office/drawing/2014/chart" uri="{C3380CC4-5D6E-409C-BE32-E72D297353CC}">
                <c16:uniqueId val="{00000002-FD81-4F81-8ED1-E8421BB04296}"/>
              </c:ext>
            </c:extLst>
          </c:dPt>
          <c:dPt>
            <c:idx val="3"/>
            <c:marker>
              <c:symbol val="diamond"/>
              <c:size val="8"/>
              <c:spPr>
                <a:solidFill>
                  <a:srgbClr val="00A5DF"/>
                </a:solidFill>
                <a:ln w="19050">
                  <a:solidFill>
                    <a:srgbClr val="00A5DF"/>
                  </a:solidFill>
                </a:ln>
              </c:spPr>
            </c:marker>
            <c:bubble3D val="0"/>
            <c:extLst>
              <c:ext xmlns:c16="http://schemas.microsoft.com/office/drawing/2014/chart" uri="{C3380CC4-5D6E-409C-BE32-E72D297353CC}">
                <c16:uniqueId val="{00000003-FD81-4F81-8ED1-E8421BB04296}"/>
              </c:ext>
            </c:extLst>
          </c:dPt>
          <c:dPt>
            <c:idx val="4"/>
            <c:marker>
              <c:symbol val="diamond"/>
              <c:size val="8"/>
              <c:spPr>
                <a:solidFill>
                  <a:srgbClr val="00A5DF"/>
                </a:solidFill>
                <a:ln w="19050">
                  <a:solidFill>
                    <a:srgbClr val="00A5DF"/>
                  </a:solidFill>
                </a:ln>
              </c:spPr>
            </c:marker>
            <c:bubble3D val="0"/>
            <c:extLst>
              <c:ext xmlns:c16="http://schemas.microsoft.com/office/drawing/2014/chart" uri="{C3380CC4-5D6E-409C-BE32-E72D297353CC}">
                <c16:uniqueId val="{00000004-FD81-4F81-8ED1-E8421BB04296}"/>
              </c:ext>
            </c:extLst>
          </c:dPt>
          <c:dPt>
            <c:idx val="5"/>
            <c:marker>
              <c:symbol val="square"/>
              <c:size val="7"/>
              <c:spPr>
                <a:solidFill>
                  <a:srgbClr val="00A5DF"/>
                </a:solidFill>
                <a:ln w="19050">
                  <a:solidFill>
                    <a:srgbClr val="00A5DF"/>
                  </a:solidFill>
                </a:ln>
              </c:spPr>
            </c:marker>
            <c:bubble3D val="0"/>
            <c:spPr>
              <a:ln>
                <a:noFill/>
              </a:ln>
            </c:spPr>
            <c:extLst>
              <c:ext xmlns:c16="http://schemas.microsoft.com/office/drawing/2014/chart" uri="{C3380CC4-5D6E-409C-BE32-E72D297353CC}">
                <c16:uniqueId val="{00000006-FD81-4F81-8ED1-E8421BB04296}"/>
              </c:ext>
            </c:extLst>
          </c:dPt>
          <c:dPt>
            <c:idx val="6"/>
            <c:marker>
              <c:symbol val="square"/>
              <c:size val="7"/>
              <c:spPr>
                <a:solidFill>
                  <a:srgbClr val="00A5DF"/>
                </a:solidFill>
                <a:ln w="19050">
                  <a:solidFill>
                    <a:srgbClr val="00A5DF"/>
                  </a:solidFill>
                </a:ln>
              </c:spPr>
            </c:marker>
            <c:bubble3D val="0"/>
            <c:extLst>
              <c:ext xmlns:c16="http://schemas.microsoft.com/office/drawing/2014/chart" uri="{C3380CC4-5D6E-409C-BE32-E72D297353CC}">
                <c16:uniqueId val="{00000007-FD81-4F81-8ED1-E8421BB04296}"/>
              </c:ext>
            </c:extLst>
          </c:dPt>
          <c:dPt>
            <c:idx val="7"/>
            <c:marker>
              <c:symbol val="square"/>
              <c:size val="7"/>
              <c:spPr>
                <a:solidFill>
                  <a:srgbClr val="00A5DF"/>
                </a:solidFill>
                <a:ln w="19050">
                  <a:solidFill>
                    <a:srgbClr val="00A5DF"/>
                  </a:solidFill>
                </a:ln>
              </c:spPr>
            </c:marker>
            <c:bubble3D val="0"/>
            <c:extLst>
              <c:ext xmlns:c16="http://schemas.microsoft.com/office/drawing/2014/chart" uri="{C3380CC4-5D6E-409C-BE32-E72D297353CC}">
                <c16:uniqueId val="{00000008-FD81-4F81-8ED1-E8421BB04296}"/>
              </c:ext>
            </c:extLst>
          </c:dPt>
          <c:dPt>
            <c:idx val="8"/>
            <c:marker>
              <c:symbol val="square"/>
              <c:size val="7"/>
              <c:spPr>
                <a:solidFill>
                  <a:srgbClr val="00A5DF"/>
                </a:solidFill>
                <a:ln w="19050">
                  <a:solidFill>
                    <a:srgbClr val="00A5DF"/>
                  </a:solidFill>
                </a:ln>
              </c:spPr>
            </c:marker>
            <c:bubble3D val="0"/>
            <c:extLst>
              <c:ext xmlns:c16="http://schemas.microsoft.com/office/drawing/2014/chart" uri="{C3380CC4-5D6E-409C-BE32-E72D297353CC}">
                <c16:uniqueId val="{00000009-FD81-4F81-8ED1-E8421BB04296}"/>
              </c:ext>
            </c:extLst>
          </c:dPt>
          <c:dPt>
            <c:idx val="9"/>
            <c:marker>
              <c:symbol val="square"/>
              <c:size val="7"/>
              <c:spPr>
                <a:solidFill>
                  <a:srgbClr val="00A5DF"/>
                </a:solidFill>
                <a:ln w="19050">
                  <a:solidFill>
                    <a:srgbClr val="00A5DF"/>
                  </a:solidFill>
                </a:ln>
              </c:spPr>
            </c:marker>
            <c:bubble3D val="0"/>
            <c:extLst>
              <c:ext xmlns:c16="http://schemas.microsoft.com/office/drawing/2014/chart" uri="{C3380CC4-5D6E-409C-BE32-E72D297353CC}">
                <c16:uniqueId val="{0000000A-FD81-4F81-8ED1-E8421BB04296}"/>
              </c:ext>
            </c:extLst>
          </c:dPt>
          <c:dPt>
            <c:idx val="10"/>
            <c:marker>
              <c:symbol val="triangle"/>
              <c:size val="7"/>
              <c:spPr>
                <a:solidFill>
                  <a:srgbClr val="00A5DF"/>
                </a:solidFill>
                <a:ln w="19050">
                  <a:solidFill>
                    <a:srgbClr val="00A5DF"/>
                  </a:solidFill>
                </a:ln>
              </c:spPr>
            </c:marker>
            <c:bubble3D val="0"/>
            <c:spPr>
              <a:ln>
                <a:noFill/>
              </a:ln>
            </c:spPr>
            <c:extLst>
              <c:ext xmlns:c16="http://schemas.microsoft.com/office/drawing/2014/chart" uri="{C3380CC4-5D6E-409C-BE32-E72D297353CC}">
                <c16:uniqueId val="{0000000C-FD81-4F81-8ED1-E8421BB04296}"/>
              </c:ext>
            </c:extLst>
          </c:dPt>
          <c:dPt>
            <c:idx val="11"/>
            <c:marker>
              <c:spPr>
                <a:solidFill>
                  <a:srgbClr val="00A5DF"/>
                </a:solidFill>
                <a:ln w="19050">
                  <a:solidFill>
                    <a:srgbClr val="00A5DF"/>
                  </a:solidFill>
                </a:ln>
              </c:spPr>
            </c:marker>
            <c:bubble3D val="0"/>
            <c:extLst>
              <c:ext xmlns:c16="http://schemas.microsoft.com/office/drawing/2014/chart" uri="{C3380CC4-5D6E-409C-BE32-E72D297353CC}">
                <c16:uniqueId val="{0000000D-FD81-4F81-8ED1-E8421BB04296}"/>
              </c:ext>
            </c:extLst>
          </c:dPt>
          <c:dPt>
            <c:idx val="12"/>
            <c:marker>
              <c:symbol val="triangle"/>
              <c:size val="7"/>
              <c:spPr>
                <a:solidFill>
                  <a:srgbClr val="00A5DF"/>
                </a:solidFill>
                <a:ln w="19050">
                  <a:solidFill>
                    <a:srgbClr val="00A5DF"/>
                  </a:solidFill>
                </a:ln>
              </c:spPr>
            </c:marker>
            <c:bubble3D val="0"/>
            <c:extLst>
              <c:ext xmlns:c16="http://schemas.microsoft.com/office/drawing/2014/chart" uri="{C3380CC4-5D6E-409C-BE32-E72D297353CC}">
                <c16:uniqueId val="{0000000E-FD81-4F81-8ED1-E8421BB04296}"/>
              </c:ext>
            </c:extLst>
          </c:dPt>
          <c:dPt>
            <c:idx val="13"/>
            <c:marker>
              <c:spPr>
                <a:solidFill>
                  <a:srgbClr val="00A5DF"/>
                </a:solidFill>
                <a:ln w="19050">
                  <a:solidFill>
                    <a:srgbClr val="00A5DF"/>
                  </a:solidFill>
                </a:ln>
              </c:spPr>
            </c:marker>
            <c:bubble3D val="0"/>
            <c:extLst>
              <c:ext xmlns:c16="http://schemas.microsoft.com/office/drawing/2014/chart" uri="{C3380CC4-5D6E-409C-BE32-E72D297353CC}">
                <c16:uniqueId val="{0000000F-FD81-4F81-8ED1-E8421BB04296}"/>
              </c:ext>
            </c:extLst>
          </c:dPt>
          <c:dPt>
            <c:idx val="14"/>
            <c:marker>
              <c:spPr>
                <a:solidFill>
                  <a:srgbClr val="00A5DF"/>
                </a:solidFill>
                <a:ln w="19050">
                  <a:solidFill>
                    <a:srgbClr val="00A5DF"/>
                  </a:solidFill>
                </a:ln>
              </c:spPr>
            </c:marker>
            <c:bubble3D val="0"/>
            <c:extLst>
              <c:ext xmlns:c16="http://schemas.microsoft.com/office/drawing/2014/chart" uri="{C3380CC4-5D6E-409C-BE32-E72D297353CC}">
                <c16:uniqueId val="{00000010-FD81-4F81-8ED1-E8421BB04296}"/>
              </c:ext>
            </c:extLst>
          </c:dPt>
          <c:dPt>
            <c:idx val="15"/>
            <c:marker>
              <c:symbol val="x"/>
              <c:size val="8"/>
              <c:spPr>
                <a:noFill/>
                <a:ln w="19050">
                  <a:solidFill>
                    <a:srgbClr val="00A5DF"/>
                  </a:solidFill>
                </a:ln>
              </c:spPr>
            </c:marker>
            <c:bubble3D val="0"/>
            <c:spPr>
              <a:ln>
                <a:noFill/>
              </a:ln>
            </c:spPr>
            <c:extLst>
              <c:ext xmlns:c16="http://schemas.microsoft.com/office/drawing/2014/chart" uri="{C3380CC4-5D6E-409C-BE32-E72D297353CC}">
                <c16:uniqueId val="{00000012-FD81-4F81-8ED1-E8421BB04296}"/>
              </c:ext>
            </c:extLst>
          </c:dPt>
          <c:dPt>
            <c:idx val="16"/>
            <c:marker>
              <c:symbol val="x"/>
              <c:size val="8"/>
              <c:spPr>
                <a:noFill/>
                <a:ln w="19050">
                  <a:solidFill>
                    <a:srgbClr val="00A5DF"/>
                  </a:solidFill>
                </a:ln>
              </c:spPr>
            </c:marker>
            <c:bubble3D val="0"/>
            <c:extLst>
              <c:ext xmlns:c16="http://schemas.microsoft.com/office/drawing/2014/chart" uri="{C3380CC4-5D6E-409C-BE32-E72D297353CC}">
                <c16:uniqueId val="{00000013-FD81-4F81-8ED1-E8421BB04296}"/>
              </c:ext>
            </c:extLst>
          </c:dPt>
          <c:dPt>
            <c:idx val="17"/>
            <c:marker>
              <c:symbol val="x"/>
              <c:size val="8"/>
              <c:spPr>
                <a:noFill/>
                <a:ln w="19050">
                  <a:solidFill>
                    <a:srgbClr val="00A5DF"/>
                  </a:solidFill>
                </a:ln>
              </c:spPr>
            </c:marker>
            <c:bubble3D val="0"/>
            <c:extLst>
              <c:ext xmlns:c16="http://schemas.microsoft.com/office/drawing/2014/chart" uri="{C3380CC4-5D6E-409C-BE32-E72D297353CC}">
                <c16:uniqueId val="{00000014-FD81-4F81-8ED1-E8421BB04296}"/>
              </c:ext>
            </c:extLst>
          </c:dPt>
          <c:dPt>
            <c:idx val="18"/>
            <c:marker>
              <c:symbol val="x"/>
              <c:size val="8"/>
              <c:spPr>
                <a:noFill/>
                <a:ln w="19050">
                  <a:solidFill>
                    <a:srgbClr val="00A5DF"/>
                  </a:solidFill>
                </a:ln>
              </c:spPr>
            </c:marker>
            <c:bubble3D val="0"/>
            <c:extLst>
              <c:ext xmlns:c16="http://schemas.microsoft.com/office/drawing/2014/chart" uri="{C3380CC4-5D6E-409C-BE32-E72D297353CC}">
                <c16:uniqueId val="{00000015-FD81-4F81-8ED1-E8421BB04296}"/>
              </c:ext>
            </c:extLst>
          </c:dPt>
          <c:dPt>
            <c:idx val="19"/>
            <c:marker>
              <c:symbol val="x"/>
              <c:size val="8"/>
              <c:spPr>
                <a:noFill/>
                <a:ln w="19050">
                  <a:solidFill>
                    <a:srgbClr val="00A5DF"/>
                  </a:solidFill>
                </a:ln>
              </c:spPr>
            </c:marker>
            <c:bubble3D val="0"/>
            <c:extLst>
              <c:ext xmlns:c16="http://schemas.microsoft.com/office/drawing/2014/chart" uri="{C3380CC4-5D6E-409C-BE32-E72D297353CC}">
                <c16:uniqueId val="{00000016-FD81-4F81-8ED1-E8421BB04296}"/>
              </c:ext>
            </c:extLst>
          </c:dPt>
          <c:dPt>
            <c:idx val="20"/>
            <c:marker>
              <c:symbol val="circle"/>
              <c:size val="7"/>
              <c:spPr>
                <a:solidFill>
                  <a:srgbClr val="00A5DF"/>
                </a:solidFill>
                <a:ln w="19050">
                  <a:solidFill>
                    <a:srgbClr val="00A5DF"/>
                  </a:solidFill>
                </a:ln>
              </c:spPr>
            </c:marker>
            <c:bubble3D val="0"/>
            <c:spPr>
              <a:ln>
                <a:noFill/>
              </a:ln>
            </c:spPr>
            <c:extLst>
              <c:ext xmlns:c16="http://schemas.microsoft.com/office/drawing/2014/chart" uri="{C3380CC4-5D6E-409C-BE32-E72D297353CC}">
                <c16:uniqueId val="{00000018-FD81-4F81-8ED1-E8421BB04296}"/>
              </c:ext>
            </c:extLst>
          </c:dPt>
          <c:dPt>
            <c:idx val="21"/>
            <c:marker>
              <c:symbol val="circle"/>
              <c:size val="7"/>
              <c:spPr>
                <a:solidFill>
                  <a:srgbClr val="00A5DF"/>
                </a:solidFill>
                <a:ln w="19050">
                  <a:solidFill>
                    <a:srgbClr val="00A5DF"/>
                  </a:solidFill>
                </a:ln>
              </c:spPr>
            </c:marker>
            <c:bubble3D val="0"/>
            <c:extLst>
              <c:ext xmlns:c16="http://schemas.microsoft.com/office/drawing/2014/chart" uri="{C3380CC4-5D6E-409C-BE32-E72D297353CC}">
                <c16:uniqueId val="{00000019-FD81-4F81-8ED1-E8421BB04296}"/>
              </c:ext>
            </c:extLst>
          </c:dPt>
          <c:dPt>
            <c:idx val="22"/>
            <c:marker>
              <c:symbol val="circle"/>
              <c:size val="7"/>
              <c:spPr>
                <a:solidFill>
                  <a:srgbClr val="00A5DF"/>
                </a:solidFill>
                <a:ln w="19050">
                  <a:solidFill>
                    <a:srgbClr val="00A5DF"/>
                  </a:solidFill>
                </a:ln>
              </c:spPr>
            </c:marker>
            <c:bubble3D val="0"/>
            <c:extLst>
              <c:ext xmlns:c16="http://schemas.microsoft.com/office/drawing/2014/chart" uri="{C3380CC4-5D6E-409C-BE32-E72D297353CC}">
                <c16:uniqueId val="{0000001A-FD81-4F81-8ED1-E8421BB04296}"/>
              </c:ext>
            </c:extLst>
          </c:dPt>
          <c:dPt>
            <c:idx val="23"/>
            <c:marker>
              <c:symbol val="circle"/>
              <c:size val="7"/>
              <c:spPr>
                <a:solidFill>
                  <a:srgbClr val="00A5DF"/>
                </a:solidFill>
                <a:ln w="19050">
                  <a:solidFill>
                    <a:srgbClr val="00A5DF"/>
                  </a:solidFill>
                </a:ln>
              </c:spPr>
            </c:marker>
            <c:bubble3D val="0"/>
            <c:extLst>
              <c:ext xmlns:c16="http://schemas.microsoft.com/office/drawing/2014/chart" uri="{C3380CC4-5D6E-409C-BE32-E72D297353CC}">
                <c16:uniqueId val="{0000001B-FD81-4F81-8ED1-E8421BB04296}"/>
              </c:ext>
            </c:extLst>
          </c:dPt>
          <c:dPt>
            <c:idx val="24"/>
            <c:marker>
              <c:symbol val="circle"/>
              <c:size val="7"/>
              <c:spPr>
                <a:solidFill>
                  <a:srgbClr val="00A5DF"/>
                </a:solidFill>
                <a:ln w="19050">
                  <a:solidFill>
                    <a:srgbClr val="00A5DF"/>
                  </a:solidFill>
                </a:ln>
              </c:spPr>
            </c:marker>
            <c:bubble3D val="0"/>
            <c:extLst>
              <c:ext xmlns:c16="http://schemas.microsoft.com/office/drawing/2014/chart" uri="{C3380CC4-5D6E-409C-BE32-E72D297353CC}">
                <c16:uniqueId val="{0000001C-FD81-4F81-8ED1-E8421BB04296}"/>
              </c:ext>
            </c:extLst>
          </c:dPt>
          <c:dPt>
            <c:idx val="25"/>
            <c:marker>
              <c:symbol val="diamond"/>
              <c:size val="8"/>
              <c:spPr>
                <a:noFill/>
                <a:ln w="19050">
                  <a:solidFill>
                    <a:srgbClr val="00A5DF"/>
                  </a:solidFill>
                </a:ln>
              </c:spPr>
            </c:marker>
            <c:bubble3D val="0"/>
            <c:spPr>
              <a:ln>
                <a:noFill/>
              </a:ln>
            </c:spPr>
            <c:extLst>
              <c:ext xmlns:c16="http://schemas.microsoft.com/office/drawing/2014/chart" uri="{C3380CC4-5D6E-409C-BE32-E72D297353CC}">
                <c16:uniqueId val="{0000001E-FD81-4F81-8ED1-E8421BB04296}"/>
              </c:ext>
            </c:extLst>
          </c:dPt>
          <c:dPt>
            <c:idx val="26"/>
            <c:marker>
              <c:symbol val="diamond"/>
              <c:size val="8"/>
              <c:spPr>
                <a:noFill/>
                <a:ln w="19050">
                  <a:solidFill>
                    <a:srgbClr val="00A5DF"/>
                  </a:solidFill>
                </a:ln>
              </c:spPr>
            </c:marker>
            <c:bubble3D val="0"/>
            <c:extLst>
              <c:ext xmlns:c16="http://schemas.microsoft.com/office/drawing/2014/chart" uri="{C3380CC4-5D6E-409C-BE32-E72D297353CC}">
                <c16:uniqueId val="{0000001F-FD81-4F81-8ED1-E8421BB04296}"/>
              </c:ext>
            </c:extLst>
          </c:dPt>
          <c:dPt>
            <c:idx val="27"/>
            <c:marker>
              <c:symbol val="diamond"/>
              <c:size val="8"/>
              <c:spPr>
                <a:noFill/>
                <a:ln w="19050">
                  <a:solidFill>
                    <a:srgbClr val="00A5DF"/>
                  </a:solidFill>
                </a:ln>
              </c:spPr>
            </c:marker>
            <c:bubble3D val="0"/>
            <c:extLst>
              <c:ext xmlns:c16="http://schemas.microsoft.com/office/drawing/2014/chart" uri="{C3380CC4-5D6E-409C-BE32-E72D297353CC}">
                <c16:uniqueId val="{00000020-FD81-4F81-8ED1-E8421BB04296}"/>
              </c:ext>
            </c:extLst>
          </c:dPt>
          <c:dPt>
            <c:idx val="28"/>
            <c:marker>
              <c:symbol val="diamond"/>
              <c:size val="8"/>
              <c:spPr>
                <a:noFill/>
                <a:ln w="19050">
                  <a:solidFill>
                    <a:srgbClr val="00A5DF"/>
                  </a:solidFill>
                </a:ln>
              </c:spPr>
            </c:marker>
            <c:bubble3D val="0"/>
            <c:extLst>
              <c:ext xmlns:c16="http://schemas.microsoft.com/office/drawing/2014/chart" uri="{C3380CC4-5D6E-409C-BE32-E72D297353CC}">
                <c16:uniqueId val="{00000021-FD81-4F81-8ED1-E8421BB04296}"/>
              </c:ext>
            </c:extLst>
          </c:dPt>
          <c:dPt>
            <c:idx val="29"/>
            <c:marker>
              <c:symbol val="diamond"/>
              <c:size val="8"/>
              <c:spPr>
                <a:noFill/>
                <a:ln w="19050">
                  <a:solidFill>
                    <a:srgbClr val="00A5DF"/>
                  </a:solidFill>
                </a:ln>
              </c:spPr>
            </c:marker>
            <c:bubble3D val="0"/>
            <c:extLst>
              <c:ext xmlns:c16="http://schemas.microsoft.com/office/drawing/2014/chart" uri="{C3380CC4-5D6E-409C-BE32-E72D297353CC}">
                <c16:uniqueId val="{00000022-FD81-4F81-8ED1-E8421BB04296}"/>
              </c:ext>
            </c:extLst>
          </c:dPt>
          <c:cat>
            <c:multiLvlStrRef>
              <c:f>'C.5 Colistin_type'!$A$15:$B$49</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Acute Small</c:v>
                  </c:pt>
                  <c:pt idx="5">
                    <c:v>Acute Medium</c:v>
                  </c:pt>
                  <c:pt idx="10">
                    <c:v>Acute Large</c:v>
                  </c:pt>
                  <c:pt idx="15">
                    <c:v>Acute Multiservice</c:v>
                  </c:pt>
                  <c:pt idx="20">
                    <c:v>Acute Specialist</c:v>
                  </c:pt>
                  <c:pt idx="25">
                    <c:v>Acute Teaching</c:v>
                  </c:pt>
                </c:lvl>
              </c:multiLvlStrCache>
              <c:extLst/>
            </c:multiLvlStrRef>
          </c:cat>
          <c:val>
            <c:numRef>
              <c:f>'C.5 Colistin_type'!$C$15:$C$49</c:f>
              <c:numCache>
                <c:formatCode>0.0</c:formatCode>
                <c:ptCount val="30"/>
                <c:pt idx="0">
                  <c:v>6.2269883520202711</c:v>
                </c:pt>
                <c:pt idx="1">
                  <c:v>7.3241063503082842</c:v>
                </c:pt>
                <c:pt idx="2">
                  <c:v>7.6577811004826799</c:v>
                </c:pt>
                <c:pt idx="3">
                  <c:v>6.1487207302998286</c:v>
                </c:pt>
                <c:pt idx="4">
                  <c:v>6.5994056204799563</c:v>
                </c:pt>
                <c:pt idx="5">
                  <c:v>5.4609224382438697</c:v>
                </c:pt>
                <c:pt idx="6">
                  <c:v>6.1988194070436293</c:v>
                </c:pt>
                <c:pt idx="7">
                  <c:v>5.9378014637914021</c:v>
                </c:pt>
                <c:pt idx="8">
                  <c:v>5.2580809791688807</c:v>
                </c:pt>
                <c:pt idx="9">
                  <c:v>6.2046186507213861</c:v>
                </c:pt>
                <c:pt idx="10">
                  <c:v>7.4036240394925699</c:v>
                </c:pt>
                <c:pt idx="11">
                  <c:v>8.0221383008756675</c:v>
                </c:pt>
                <c:pt idx="12">
                  <c:v>8.5488492267759284</c:v>
                </c:pt>
                <c:pt idx="13">
                  <c:v>8.5771815047919517</c:v>
                </c:pt>
                <c:pt idx="14">
                  <c:v>10.415529463789426</c:v>
                </c:pt>
                <c:pt idx="15">
                  <c:v>4.141043234616518</c:v>
                </c:pt>
                <c:pt idx="16">
                  <c:v>4.815158486366272</c:v>
                </c:pt>
                <c:pt idx="17">
                  <c:v>3.4250720925629139</c:v>
                </c:pt>
                <c:pt idx="18">
                  <c:v>2.9465800300240517</c:v>
                </c:pt>
                <c:pt idx="19">
                  <c:v>2.7480762526392937</c:v>
                </c:pt>
                <c:pt idx="20">
                  <c:v>101.18248141917866</c:v>
                </c:pt>
                <c:pt idx="21">
                  <c:v>184.38200921029784</c:v>
                </c:pt>
                <c:pt idx="22">
                  <c:v>204.21633923938498</c:v>
                </c:pt>
                <c:pt idx="23">
                  <c:v>208.36862415447831</c:v>
                </c:pt>
                <c:pt idx="24">
                  <c:v>291.63136261701584</c:v>
                </c:pt>
                <c:pt idx="25">
                  <c:v>28.04031367583957</c:v>
                </c:pt>
                <c:pt idx="26">
                  <c:v>30.886359526630258</c:v>
                </c:pt>
                <c:pt idx="27">
                  <c:v>35.558065820536285</c:v>
                </c:pt>
                <c:pt idx="28">
                  <c:v>38.666653600110294</c:v>
                </c:pt>
                <c:pt idx="29">
                  <c:v>51.545891379275417</c:v>
                </c:pt>
              </c:numCache>
              <c:extLst/>
            </c:numRef>
          </c:val>
          <c:smooth val="0"/>
          <c:extLst>
            <c:ext xmlns:c16="http://schemas.microsoft.com/office/drawing/2014/chart" uri="{C3380CC4-5D6E-409C-BE32-E72D297353CC}">
              <c16:uniqueId val="{00000023-FD81-4F81-8ED1-E8421BB04296}"/>
            </c:ext>
          </c:extLst>
        </c:ser>
        <c:dLbls>
          <c:showLegendKey val="0"/>
          <c:showVal val="0"/>
          <c:showCatName val="0"/>
          <c:showSerName val="0"/>
          <c:showPercent val="0"/>
          <c:showBubbleSize val="0"/>
        </c:dLbls>
        <c:marker val="1"/>
        <c:smooth val="0"/>
        <c:axId val="132422656"/>
        <c:axId val="132437120"/>
      </c:lineChart>
      <c:catAx>
        <c:axId val="132422656"/>
        <c:scaling>
          <c:orientation val="minMax"/>
        </c:scaling>
        <c:delete val="0"/>
        <c:axPos val="b"/>
        <c:title>
          <c:tx>
            <c:rich>
              <a:bodyPr/>
              <a:lstStyle/>
              <a:p>
                <a:pPr>
                  <a:defRPr/>
                </a:pPr>
                <a:r>
                  <a:rPr lang="en-GB"/>
                  <a:t>Trust Type</a:t>
                </a:r>
              </a:p>
            </c:rich>
          </c:tx>
          <c:layout>
            <c:manualLayout>
              <c:xMode val="edge"/>
              <c:yMode val="edge"/>
              <c:x val="0.49170768908123769"/>
              <c:y val="0.94919453779323393"/>
            </c:manualLayout>
          </c:layout>
          <c:overlay val="0"/>
        </c:title>
        <c:numFmt formatCode="General" sourceLinked="1"/>
        <c:majorTickMark val="out"/>
        <c:minorTickMark val="none"/>
        <c:tickLblPos val="nextTo"/>
        <c:crossAx val="132437120"/>
        <c:crosses val="autoZero"/>
        <c:auto val="1"/>
        <c:lblAlgn val="ctr"/>
        <c:lblOffset val="100"/>
        <c:noMultiLvlLbl val="0"/>
      </c:catAx>
      <c:valAx>
        <c:axId val="132437120"/>
        <c:scaling>
          <c:orientation val="minMax"/>
        </c:scaling>
        <c:delete val="0"/>
        <c:axPos val="l"/>
        <c:title>
          <c:tx>
            <c:rich>
              <a:bodyPr rot="-5400000" vert="horz"/>
              <a:lstStyle/>
              <a:p>
                <a:pPr>
                  <a:defRPr/>
                </a:pPr>
                <a:r>
                  <a:rPr lang="en-GB"/>
                  <a:t>DDD per 1,000 admissions</a:t>
                </a:r>
              </a:p>
            </c:rich>
          </c:tx>
          <c:layout>
            <c:manualLayout>
              <c:xMode val="edge"/>
              <c:yMode val="edge"/>
              <c:x val="0"/>
              <c:y val="0.15880251494640354"/>
            </c:manualLayout>
          </c:layout>
          <c:overlay val="0"/>
        </c:title>
        <c:numFmt formatCode="#,##0" sourceLinked="0"/>
        <c:majorTickMark val="out"/>
        <c:minorTickMark val="none"/>
        <c:tickLblPos val="nextTo"/>
        <c:crossAx val="132422656"/>
        <c:crosses val="autoZero"/>
        <c:crossBetween val="between"/>
      </c:valAx>
      <c:spPr>
        <a:ln>
          <a:noFill/>
        </a:ln>
      </c:spPr>
    </c:plotArea>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845512184129507E-2"/>
          <c:y val="2.9207293970143496E-2"/>
          <c:w val="0.93457584309919106"/>
          <c:h val="0.76868156283688083"/>
        </c:manualLayout>
      </c:layout>
      <c:lineChart>
        <c:grouping val="standard"/>
        <c:varyColors val="0"/>
        <c:ser>
          <c:idx val="3"/>
          <c:order val="0"/>
          <c:tx>
            <c:strRef>
              <c:f>'C.9 Carbapenems'!$B$6</c:f>
              <c:strCache>
                <c:ptCount val="1"/>
                <c:pt idx="0">
                  <c:v>Meropenem</c:v>
                </c:pt>
              </c:strCache>
            </c:strRef>
          </c:tx>
          <c:spPr>
            <a:ln>
              <a:solidFill>
                <a:srgbClr val="00A5DF"/>
              </a:solidFill>
            </a:ln>
          </c:spPr>
          <c:marker>
            <c:symbol val="diamond"/>
            <c:size val="8"/>
            <c:spPr>
              <a:solidFill>
                <a:srgbClr val="00A5DF"/>
              </a:solidFill>
              <a:ln>
                <a:solidFill>
                  <a:srgbClr val="00A5DF"/>
                </a:solidFill>
              </a:ln>
            </c:spPr>
          </c:marker>
          <c:cat>
            <c:numRef>
              <c:f>'C.9 Carbapenems'!$C$5:$G$5</c:f>
              <c:numCache>
                <c:formatCode>General</c:formatCode>
                <c:ptCount val="5"/>
                <c:pt idx="0">
                  <c:v>2016</c:v>
                </c:pt>
                <c:pt idx="1">
                  <c:v>2017</c:v>
                </c:pt>
                <c:pt idx="2">
                  <c:v>2018</c:v>
                </c:pt>
                <c:pt idx="3">
                  <c:v>2019</c:v>
                </c:pt>
                <c:pt idx="4">
                  <c:v>2020</c:v>
                </c:pt>
              </c:numCache>
            </c:numRef>
          </c:cat>
          <c:val>
            <c:numRef>
              <c:f>'C.9 Carbapenems'!$C$6:$G$6</c:f>
              <c:numCache>
                <c:formatCode>0.0</c:formatCode>
                <c:ptCount val="5"/>
                <c:pt idx="0">
                  <c:v>60.702962159359231</c:v>
                </c:pt>
                <c:pt idx="1">
                  <c:v>60.914180951222079</c:v>
                </c:pt>
                <c:pt idx="2">
                  <c:v>54.816024641182594</c:v>
                </c:pt>
                <c:pt idx="3">
                  <c:v>53.08993814742098</c:v>
                </c:pt>
                <c:pt idx="4">
                  <c:v>60.917678043959313</c:v>
                </c:pt>
              </c:numCache>
            </c:numRef>
          </c:val>
          <c:smooth val="0"/>
          <c:extLst>
            <c:ext xmlns:c16="http://schemas.microsoft.com/office/drawing/2014/chart" uri="{C3380CC4-5D6E-409C-BE32-E72D297353CC}">
              <c16:uniqueId val="{00000000-D014-43BC-B3B8-95A22E03254B}"/>
            </c:ext>
          </c:extLst>
        </c:ser>
        <c:ser>
          <c:idx val="0"/>
          <c:order val="1"/>
          <c:tx>
            <c:strRef>
              <c:f>'C.9 Carbapenems'!$B$7</c:f>
              <c:strCache>
                <c:ptCount val="1"/>
                <c:pt idx="0">
                  <c:v>Ertapenem</c:v>
                </c:pt>
              </c:strCache>
            </c:strRef>
          </c:tx>
          <c:spPr>
            <a:ln>
              <a:solidFill>
                <a:srgbClr val="00A5DF"/>
              </a:solidFill>
              <a:prstDash val="sysDot"/>
            </a:ln>
          </c:spPr>
          <c:marker>
            <c:symbol val="x"/>
            <c:size val="7"/>
            <c:spPr>
              <a:solidFill>
                <a:srgbClr val="00A5DF"/>
              </a:solidFill>
              <a:ln w="19050">
                <a:solidFill>
                  <a:srgbClr val="00A5DF"/>
                </a:solidFill>
                <a:prstDash val="solid"/>
              </a:ln>
            </c:spPr>
          </c:marker>
          <c:cat>
            <c:numRef>
              <c:f>'C.9 Carbapenems'!$C$5:$G$5</c:f>
              <c:numCache>
                <c:formatCode>General</c:formatCode>
                <c:ptCount val="5"/>
                <c:pt idx="0">
                  <c:v>2016</c:v>
                </c:pt>
                <c:pt idx="1">
                  <c:v>2017</c:v>
                </c:pt>
                <c:pt idx="2">
                  <c:v>2018</c:v>
                </c:pt>
                <c:pt idx="3">
                  <c:v>2019</c:v>
                </c:pt>
                <c:pt idx="4">
                  <c:v>2020</c:v>
                </c:pt>
              </c:numCache>
            </c:numRef>
          </c:cat>
          <c:val>
            <c:numRef>
              <c:f>'C.9 Carbapenems'!$C$7:$G$7</c:f>
              <c:numCache>
                <c:formatCode>0.0</c:formatCode>
                <c:ptCount val="5"/>
                <c:pt idx="0">
                  <c:v>10.977269475071807</c:v>
                </c:pt>
                <c:pt idx="1">
                  <c:v>10.417225200522807</c:v>
                </c:pt>
                <c:pt idx="2">
                  <c:v>10.583133682477637</c:v>
                </c:pt>
                <c:pt idx="3">
                  <c:v>10.203170736684115</c:v>
                </c:pt>
                <c:pt idx="4">
                  <c:v>10.285733547498239</c:v>
                </c:pt>
              </c:numCache>
            </c:numRef>
          </c:val>
          <c:smooth val="0"/>
          <c:extLst>
            <c:ext xmlns:c16="http://schemas.microsoft.com/office/drawing/2014/chart" uri="{C3380CC4-5D6E-409C-BE32-E72D297353CC}">
              <c16:uniqueId val="{00000001-D014-43BC-B3B8-95A22E03254B}"/>
            </c:ext>
          </c:extLst>
        </c:ser>
        <c:ser>
          <c:idx val="4"/>
          <c:order val="2"/>
          <c:tx>
            <c:strRef>
              <c:f>'C.9 Carbapenems'!$B$8</c:f>
              <c:strCache>
                <c:ptCount val="1"/>
                <c:pt idx="0">
                  <c:v>Imipenem/cilastin</c:v>
                </c:pt>
              </c:strCache>
            </c:strRef>
          </c:tx>
          <c:spPr>
            <a:ln>
              <a:solidFill>
                <a:srgbClr val="00A5DF"/>
              </a:solidFill>
              <a:prstDash val="lgDash"/>
            </a:ln>
          </c:spPr>
          <c:marker>
            <c:symbol val="triangle"/>
            <c:size val="7"/>
            <c:spPr>
              <a:solidFill>
                <a:srgbClr val="00A5DF"/>
              </a:solidFill>
              <a:ln w="19050">
                <a:solidFill>
                  <a:srgbClr val="00A5DF"/>
                </a:solidFill>
                <a:prstDash val="solid"/>
              </a:ln>
            </c:spPr>
          </c:marker>
          <c:cat>
            <c:numRef>
              <c:f>'C.9 Carbapenems'!$C$5:$G$5</c:f>
              <c:numCache>
                <c:formatCode>General</c:formatCode>
                <c:ptCount val="5"/>
                <c:pt idx="0">
                  <c:v>2016</c:v>
                </c:pt>
                <c:pt idx="1">
                  <c:v>2017</c:v>
                </c:pt>
                <c:pt idx="2">
                  <c:v>2018</c:v>
                </c:pt>
                <c:pt idx="3">
                  <c:v>2019</c:v>
                </c:pt>
                <c:pt idx="4">
                  <c:v>2020</c:v>
                </c:pt>
              </c:numCache>
            </c:numRef>
          </c:cat>
          <c:val>
            <c:numRef>
              <c:f>'C.9 Carbapenems'!$C$8:$G$8</c:f>
              <c:numCache>
                <c:formatCode>0.0</c:formatCode>
                <c:ptCount val="5"/>
                <c:pt idx="0">
                  <c:v>0.48471585051811417</c:v>
                </c:pt>
                <c:pt idx="1">
                  <c:v>0.4850628761050757</c:v>
                </c:pt>
                <c:pt idx="2">
                  <c:v>0.45474238657698152</c:v>
                </c:pt>
                <c:pt idx="3">
                  <c:v>0.39819481341055507</c:v>
                </c:pt>
                <c:pt idx="4">
                  <c:v>0.34080114818789298</c:v>
                </c:pt>
              </c:numCache>
            </c:numRef>
          </c:val>
          <c:smooth val="0"/>
          <c:extLst>
            <c:ext xmlns:c16="http://schemas.microsoft.com/office/drawing/2014/chart" uri="{C3380CC4-5D6E-409C-BE32-E72D297353CC}">
              <c16:uniqueId val="{00000002-D014-43BC-B3B8-95A22E03254B}"/>
            </c:ext>
          </c:extLst>
        </c:ser>
        <c:dLbls>
          <c:showLegendKey val="0"/>
          <c:showVal val="0"/>
          <c:showCatName val="0"/>
          <c:showSerName val="0"/>
          <c:showPercent val="0"/>
          <c:showBubbleSize val="0"/>
        </c:dLbls>
        <c:marker val="1"/>
        <c:smooth val="0"/>
        <c:axId val="132241664"/>
        <c:axId val="132244224"/>
      </c:lineChart>
      <c:catAx>
        <c:axId val="132241664"/>
        <c:scaling>
          <c:orientation val="minMax"/>
        </c:scaling>
        <c:delete val="0"/>
        <c:axPos val="b"/>
        <c:title>
          <c:tx>
            <c:rich>
              <a:bodyPr/>
              <a:lstStyle/>
              <a:p>
                <a:pPr>
                  <a:defRPr/>
                </a:pPr>
                <a:r>
                  <a:rPr lang="en-GB"/>
                  <a:t>Year</a:t>
                </a:r>
              </a:p>
            </c:rich>
          </c:tx>
          <c:overlay val="0"/>
        </c:title>
        <c:numFmt formatCode="General" sourceLinked="1"/>
        <c:majorTickMark val="out"/>
        <c:minorTickMark val="none"/>
        <c:tickLblPos val="nextTo"/>
        <c:crossAx val="132244224"/>
        <c:crosses val="autoZero"/>
        <c:auto val="1"/>
        <c:lblAlgn val="ctr"/>
        <c:lblOffset val="100"/>
        <c:noMultiLvlLbl val="0"/>
      </c:catAx>
      <c:valAx>
        <c:axId val="132244224"/>
        <c:scaling>
          <c:orientation val="minMax"/>
        </c:scaling>
        <c:delete val="0"/>
        <c:axPos val="l"/>
        <c:title>
          <c:tx>
            <c:rich>
              <a:bodyPr rot="-5400000" vert="horz"/>
              <a:lstStyle/>
              <a:p>
                <a:pPr>
                  <a:defRPr/>
                </a:pPr>
                <a:r>
                  <a:rPr lang="en-GB"/>
                  <a:t>DDD per 1,000 admissions</a:t>
                </a:r>
              </a:p>
            </c:rich>
          </c:tx>
          <c:layout>
            <c:manualLayout>
              <c:xMode val="edge"/>
              <c:yMode val="edge"/>
              <c:x val="1.8786958545837938E-5"/>
              <c:y val="0.13312746730247471"/>
            </c:manualLayout>
          </c:layout>
          <c:overlay val="0"/>
        </c:title>
        <c:numFmt formatCode="0" sourceLinked="0"/>
        <c:majorTickMark val="out"/>
        <c:minorTickMark val="none"/>
        <c:tickLblPos val="nextTo"/>
        <c:crossAx val="132241664"/>
        <c:crosses val="autoZero"/>
        <c:crossBetween val="between"/>
      </c:valAx>
    </c:plotArea>
    <c:legend>
      <c:legendPos val="b"/>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574965694480653E-2"/>
          <c:y val="3.4632038924726015E-2"/>
          <c:w val="0.93342503430551937"/>
          <c:h val="0.69725687920834056"/>
        </c:manualLayout>
      </c:layout>
      <c:lineChart>
        <c:grouping val="standard"/>
        <c:varyColors val="0"/>
        <c:ser>
          <c:idx val="1"/>
          <c:order val="0"/>
          <c:tx>
            <c:strRef>
              <c:f>'A.4 Penicillins'!$B$5</c:f>
              <c:strCache>
                <c:ptCount val="1"/>
                <c:pt idx="0">
                  <c:v>Amoxicillin</c:v>
                </c:pt>
              </c:strCache>
            </c:strRef>
          </c:tx>
          <c:spPr>
            <a:ln>
              <a:solidFill>
                <a:srgbClr val="FFB81C"/>
              </a:solidFill>
              <a:prstDash val="sysDot"/>
            </a:ln>
          </c:spPr>
          <c:marker>
            <c:symbol val="diamond"/>
            <c:size val="7"/>
            <c:spPr>
              <a:solidFill>
                <a:srgbClr val="FFB81C"/>
              </a:solidFill>
              <a:ln>
                <a:solidFill>
                  <a:srgbClr val="FFB81C"/>
                </a:solidFill>
                <a:prstDash val="sysDot"/>
              </a:ln>
            </c:spPr>
          </c:marker>
          <c:cat>
            <c:numRef>
              <c:f>'A.4 Penicillins'!$C$4:$G$4</c:f>
              <c:numCache>
                <c:formatCode>General</c:formatCode>
                <c:ptCount val="5"/>
                <c:pt idx="0">
                  <c:v>2016</c:v>
                </c:pt>
                <c:pt idx="1">
                  <c:v>2017</c:v>
                </c:pt>
                <c:pt idx="2">
                  <c:v>2018</c:v>
                </c:pt>
                <c:pt idx="3">
                  <c:v>2019</c:v>
                </c:pt>
                <c:pt idx="4">
                  <c:v>2020</c:v>
                </c:pt>
              </c:numCache>
            </c:numRef>
          </c:cat>
          <c:val>
            <c:numRef>
              <c:f>'A.4 Penicillins'!$C$5:$G$5</c:f>
              <c:numCache>
                <c:formatCode>0.000</c:formatCode>
                <c:ptCount val="5"/>
                <c:pt idx="0">
                  <c:v>3.5130474066116344</c:v>
                </c:pt>
                <c:pt idx="1">
                  <c:v>3.3031504657551647</c:v>
                </c:pt>
                <c:pt idx="2">
                  <c:v>3.0576906147919516</c:v>
                </c:pt>
                <c:pt idx="3">
                  <c:v>2.9760742298369118</c:v>
                </c:pt>
                <c:pt idx="4">
                  <c:v>2.2952866735961521</c:v>
                </c:pt>
              </c:numCache>
            </c:numRef>
          </c:val>
          <c:smooth val="0"/>
          <c:extLst>
            <c:ext xmlns:c16="http://schemas.microsoft.com/office/drawing/2014/chart" uri="{C3380CC4-5D6E-409C-BE32-E72D297353CC}">
              <c16:uniqueId val="{00000000-FD7A-41BA-9972-2E5976EBF2D2}"/>
            </c:ext>
          </c:extLst>
        </c:ser>
        <c:ser>
          <c:idx val="2"/>
          <c:order val="1"/>
          <c:tx>
            <c:strRef>
              <c:f>'A.4 Penicillins'!$B$6</c:f>
              <c:strCache>
                <c:ptCount val="1"/>
                <c:pt idx="0">
                  <c:v>Co-amoxiclav </c:v>
                </c:pt>
              </c:strCache>
            </c:strRef>
          </c:tx>
          <c:spPr>
            <a:ln>
              <a:solidFill>
                <a:srgbClr val="E40046"/>
              </a:solidFill>
              <a:prstDash val="dashDot"/>
            </a:ln>
          </c:spPr>
          <c:marker>
            <c:symbol val="x"/>
            <c:size val="7"/>
            <c:spPr>
              <a:noFill/>
              <a:ln w="19050">
                <a:solidFill>
                  <a:srgbClr val="E40046"/>
                </a:solidFill>
                <a:prstDash val="solid"/>
              </a:ln>
            </c:spPr>
          </c:marker>
          <c:cat>
            <c:numRef>
              <c:f>'A.4 Penicillins'!$C$4:$G$4</c:f>
              <c:numCache>
                <c:formatCode>General</c:formatCode>
                <c:ptCount val="5"/>
                <c:pt idx="0">
                  <c:v>2016</c:v>
                </c:pt>
                <c:pt idx="1">
                  <c:v>2017</c:v>
                </c:pt>
                <c:pt idx="2">
                  <c:v>2018</c:v>
                </c:pt>
                <c:pt idx="3">
                  <c:v>2019</c:v>
                </c:pt>
                <c:pt idx="4">
                  <c:v>2020</c:v>
                </c:pt>
              </c:numCache>
            </c:numRef>
          </c:cat>
          <c:val>
            <c:numRef>
              <c:f>'A.4 Penicillins'!$C$6:$G$6</c:f>
              <c:numCache>
                <c:formatCode>0.000</c:formatCode>
                <c:ptCount val="5"/>
                <c:pt idx="0">
                  <c:v>1.0292911142227501</c:v>
                </c:pt>
                <c:pt idx="1">
                  <c:v>1.0280623500033279</c:v>
                </c:pt>
                <c:pt idx="2">
                  <c:v>1.0419421044757531</c:v>
                </c:pt>
                <c:pt idx="3">
                  <c:v>1.0245703449568326</c:v>
                </c:pt>
                <c:pt idx="4">
                  <c:v>0.92289096708217522</c:v>
                </c:pt>
              </c:numCache>
            </c:numRef>
          </c:val>
          <c:smooth val="0"/>
          <c:extLst>
            <c:ext xmlns:c16="http://schemas.microsoft.com/office/drawing/2014/chart" uri="{C3380CC4-5D6E-409C-BE32-E72D297353CC}">
              <c16:uniqueId val="{00000001-FD7A-41BA-9972-2E5976EBF2D2}"/>
            </c:ext>
          </c:extLst>
        </c:ser>
        <c:ser>
          <c:idx val="3"/>
          <c:order val="2"/>
          <c:tx>
            <c:strRef>
              <c:f>'A.4 Penicillins'!$B$7</c:f>
              <c:strCache>
                <c:ptCount val="1"/>
                <c:pt idx="0">
                  <c:v>Flucloxacillin</c:v>
                </c:pt>
              </c:strCache>
            </c:strRef>
          </c:tx>
          <c:spPr>
            <a:ln>
              <a:solidFill>
                <a:srgbClr val="003B5C"/>
              </a:solidFill>
              <a:prstDash val="dash"/>
            </a:ln>
          </c:spPr>
          <c:marker>
            <c:symbol val="triangle"/>
            <c:size val="7"/>
            <c:spPr>
              <a:solidFill>
                <a:srgbClr val="003B5C"/>
              </a:solidFill>
              <a:ln>
                <a:solidFill>
                  <a:srgbClr val="003B5C"/>
                </a:solidFill>
                <a:prstDash val="solid"/>
              </a:ln>
            </c:spPr>
          </c:marker>
          <c:cat>
            <c:numRef>
              <c:f>'A.4 Penicillins'!$C$4:$G$4</c:f>
              <c:numCache>
                <c:formatCode>General</c:formatCode>
                <c:ptCount val="5"/>
                <c:pt idx="0">
                  <c:v>2016</c:v>
                </c:pt>
                <c:pt idx="1">
                  <c:v>2017</c:v>
                </c:pt>
                <c:pt idx="2">
                  <c:v>2018</c:v>
                </c:pt>
                <c:pt idx="3">
                  <c:v>2019</c:v>
                </c:pt>
                <c:pt idx="4">
                  <c:v>2020</c:v>
                </c:pt>
              </c:numCache>
            </c:numRef>
          </c:cat>
          <c:val>
            <c:numRef>
              <c:f>'A.4 Penicillins'!$C$7:$G$7</c:f>
              <c:numCache>
                <c:formatCode>0.000</c:formatCode>
                <c:ptCount val="5"/>
                <c:pt idx="0">
                  <c:v>1.8544971028087822</c:v>
                </c:pt>
                <c:pt idx="1">
                  <c:v>1.8479175804918184</c:v>
                </c:pt>
                <c:pt idx="2">
                  <c:v>1.8497865493884289</c:v>
                </c:pt>
                <c:pt idx="3">
                  <c:v>1.7952001969444962</c:v>
                </c:pt>
                <c:pt idx="4">
                  <c:v>1.6533699070954477</c:v>
                </c:pt>
              </c:numCache>
            </c:numRef>
          </c:val>
          <c:smooth val="0"/>
          <c:extLst>
            <c:ext xmlns:c16="http://schemas.microsoft.com/office/drawing/2014/chart" uri="{C3380CC4-5D6E-409C-BE32-E72D297353CC}">
              <c16:uniqueId val="{00000002-FD7A-41BA-9972-2E5976EBF2D2}"/>
            </c:ext>
          </c:extLst>
        </c:ser>
        <c:ser>
          <c:idx val="4"/>
          <c:order val="3"/>
          <c:tx>
            <c:strRef>
              <c:f>'A.4 Penicillins'!$B$8</c:f>
              <c:strCache>
                <c:ptCount val="1"/>
                <c:pt idx="0">
                  <c:v>Phenoxymethylpenicillin</c:v>
                </c:pt>
              </c:strCache>
            </c:strRef>
          </c:tx>
          <c:spPr>
            <a:ln>
              <a:solidFill>
                <a:srgbClr val="00AB8E"/>
              </a:solidFill>
              <a:prstDash val="lgDash"/>
            </a:ln>
          </c:spPr>
          <c:marker>
            <c:symbol val="circle"/>
            <c:size val="7"/>
            <c:spPr>
              <a:solidFill>
                <a:srgbClr val="00AB8E"/>
              </a:solidFill>
              <a:ln>
                <a:solidFill>
                  <a:srgbClr val="00AB8E"/>
                </a:solidFill>
                <a:prstDash val="solid"/>
              </a:ln>
            </c:spPr>
          </c:marker>
          <c:cat>
            <c:numRef>
              <c:f>'A.4 Penicillins'!$C$4:$G$4</c:f>
              <c:numCache>
                <c:formatCode>General</c:formatCode>
                <c:ptCount val="5"/>
                <c:pt idx="0">
                  <c:v>2016</c:v>
                </c:pt>
                <c:pt idx="1">
                  <c:v>2017</c:v>
                </c:pt>
                <c:pt idx="2">
                  <c:v>2018</c:v>
                </c:pt>
                <c:pt idx="3">
                  <c:v>2019</c:v>
                </c:pt>
                <c:pt idx="4">
                  <c:v>2020</c:v>
                </c:pt>
              </c:numCache>
            </c:numRef>
          </c:cat>
          <c:val>
            <c:numRef>
              <c:f>'A.4 Penicillins'!$C$8:$G$8</c:f>
              <c:numCache>
                <c:formatCode>0.000</c:formatCode>
                <c:ptCount val="5"/>
                <c:pt idx="0">
                  <c:v>0.84531725980722716</c:v>
                </c:pt>
                <c:pt idx="1">
                  <c:v>0.8484664008340157</c:v>
                </c:pt>
                <c:pt idx="2">
                  <c:v>0.87373855109712517</c:v>
                </c:pt>
                <c:pt idx="3">
                  <c:v>0.82491811767129919</c:v>
                </c:pt>
                <c:pt idx="4">
                  <c:v>0.67521651048760178</c:v>
                </c:pt>
              </c:numCache>
            </c:numRef>
          </c:val>
          <c:smooth val="0"/>
          <c:extLst>
            <c:ext xmlns:c16="http://schemas.microsoft.com/office/drawing/2014/chart" uri="{C3380CC4-5D6E-409C-BE32-E72D297353CC}">
              <c16:uniqueId val="{00000003-FD7A-41BA-9972-2E5976EBF2D2}"/>
            </c:ext>
          </c:extLst>
        </c:ser>
        <c:ser>
          <c:idx val="5"/>
          <c:order val="4"/>
          <c:tx>
            <c:strRef>
              <c:f>'A.4 Penicillins'!$B$9</c:f>
              <c:strCache>
                <c:ptCount val="1"/>
                <c:pt idx="0">
                  <c:v>Piperacillin/tazobactam </c:v>
                </c:pt>
              </c:strCache>
            </c:strRef>
          </c:tx>
          <c:spPr>
            <a:ln>
              <a:solidFill>
                <a:srgbClr val="84BD00"/>
              </a:solidFill>
              <a:prstDash val="lgDashDot"/>
            </a:ln>
          </c:spPr>
          <c:marker>
            <c:symbol val="triangle"/>
            <c:size val="7"/>
            <c:spPr>
              <a:solidFill>
                <a:srgbClr val="84BD00"/>
              </a:solidFill>
              <a:ln>
                <a:solidFill>
                  <a:srgbClr val="84BD00"/>
                </a:solidFill>
                <a:prstDash val="lgDashDot"/>
              </a:ln>
            </c:spPr>
          </c:marker>
          <c:cat>
            <c:numRef>
              <c:f>'A.4 Penicillins'!$C$4:$G$4</c:f>
              <c:numCache>
                <c:formatCode>General</c:formatCode>
                <c:ptCount val="5"/>
                <c:pt idx="0">
                  <c:v>2016</c:v>
                </c:pt>
                <c:pt idx="1">
                  <c:v>2017</c:v>
                </c:pt>
                <c:pt idx="2">
                  <c:v>2018</c:v>
                </c:pt>
                <c:pt idx="3">
                  <c:v>2019</c:v>
                </c:pt>
                <c:pt idx="4">
                  <c:v>2020</c:v>
                </c:pt>
              </c:numCache>
            </c:numRef>
          </c:cat>
          <c:val>
            <c:numRef>
              <c:f>'A.4 Penicillins'!$C$9:$G$9</c:f>
              <c:numCache>
                <c:formatCode>0.000</c:formatCode>
                <c:ptCount val="5"/>
                <c:pt idx="0">
                  <c:v>0.10505404790403938</c:v>
                </c:pt>
                <c:pt idx="1">
                  <c:v>6.5306646540113089E-2</c:v>
                </c:pt>
                <c:pt idx="2">
                  <c:v>6.9470864854325742E-2</c:v>
                </c:pt>
                <c:pt idx="3">
                  <c:v>7.7685545956164503E-2</c:v>
                </c:pt>
                <c:pt idx="4">
                  <c:v>7.328403398072858E-2</c:v>
                </c:pt>
              </c:numCache>
            </c:numRef>
          </c:val>
          <c:smooth val="0"/>
          <c:extLst>
            <c:ext xmlns:c16="http://schemas.microsoft.com/office/drawing/2014/chart" uri="{C3380CC4-5D6E-409C-BE32-E72D297353CC}">
              <c16:uniqueId val="{00000004-FD7A-41BA-9972-2E5976EBF2D2}"/>
            </c:ext>
          </c:extLst>
        </c:ser>
        <c:ser>
          <c:idx val="6"/>
          <c:order val="5"/>
          <c:tx>
            <c:strRef>
              <c:f>'A.4 Penicillins'!$B$10</c:f>
              <c:strCache>
                <c:ptCount val="1"/>
                <c:pt idx="0">
                  <c:v>Pivmecillinam</c:v>
                </c:pt>
              </c:strCache>
            </c:strRef>
          </c:tx>
          <c:spPr>
            <a:ln>
              <a:solidFill>
                <a:srgbClr val="007C91"/>
              </a:solidFill>
            </a:ln>
          </c:spPr>
          <c:marker>
            <c:symbol val="diamond"/>
            <c:size val="7"/>
            <c:spPr>
              <a:solidFill>
                <a:srgbClr val="007C91"/>
              </a:solidFill>
              <a:ln>
                <a:solidFill>
                  <a:srgbClr val="007C91"/>
                </a:solidFill>
              </a:ln>
            </c:spPr>
          </c:marker>
          <c:cat>
            <c:numRef>
              <c:f>'A.4 Penicillins'!$C$4:$G$4</c:f>
              <c:numCache>
                <c:formatCode>General</c:formatCode>
                <c:ptCount val="5"/>
                <c:pt idx="0">
                  <c:v>2016</c:v>
                </c:pt>
                <c:pt idx="1">
                  <c:v>2017</c:v>
                </c:pt>
                <c:pt idx="2">
                  <c:v>2018</c:v>
                </c:pt>
                <c:pt idx="3">
                  <c:v>2019</c:v>
                </c:pt>
                <c:pt idx="4">
                  <c:v>2020</c:v>
                </c:pt>
              </c:numCache>
            </c:numRef>
          </c:cat>
          <c:val>
            <c:numRef>
              <c:f>'A.4 Penicillins'!$C$10:$G$10</c:f>
              <c:numCache>
                <c:formatCode>0.000</c:formatCode>
                <c:ptCount val="5"/>
                <c:pt idx="0">
                  <c:v>4.1367348336624588E-2</c:v>
                </c:pt>
                <c:pt idx="1">
                  <c:v>5.3545772074411246E-2</c:v>
                </c:pt>
                <c:pt idx="2">
                  <c:v>7.1205218161040307E-2</c:v>
                </c:pt>
                <c:pt idx="3">
                  <c:v>7.8792219430619426E-2</c:v>
                </c:pt>
                <c:pt idx="4">
                  <c:v>8.8413666016450065E-2</c:v>
                </c:pt>
              </c:numCache>
            </c:numRef>
          </c:val>
          <c:smooth val="0"/>
          <c:extLst>
            <c:ext xmlns:c16="http://schemas.microsoft.com/office/drawing/2014/chart" uri="{C3380CC4-5D6E-409C-BE32-E72D297353CC}">
              <c16:uniqueId val="{00000005-FD7A-41BA-9972-2E5976EBF2D2}"/>
            </c:ext>
          </c:extLst>
        </c:ser>
        <c:ser>
          <c:idx val="7"/>
          <c:order val="6"/>
          <c:tx>
            <c:strRef>
              <c:f>'A.4 Penicillins'!$B$11</c:f>
              <c:strCache>
                <c:ptCount val="1"/>
                <c:pt idx="0">
                  <c:v>Temocillin</c:v>
                </c:pt>
              </c:strCache>
            </c:strRef>
          </c:tx>
          <c:spPr>
            <a:ln>
              <a:solidFill>
                <a:srgbClr val="8A1B61"/>
              </a:solidFill>
              <a:prstDash val="lgDashDotDot"/>
            </a:ln>
          </c:spPr>
          <c:marker>
            <c:symbol val="circle"/>
            <c:size val="7"/>
            <c:spPr>
              <a:solidFill>
                <a:srgbClr val="8A1B61"/>
              </a:solidFill>
              <a:ln>
                <a:solidFill>
                  <a:srgbClr val="8A1B61"/>
                </a:solidFill>
                <a:prstDash val="lgDashDotDot"/>
              </a:ln>
            </c:spPr>
          </c:marker>
          <c:cat>
            <c:numRef>
              <c:f>'A.4 Penicillins'!$C$4:$G$4</c:f>
              <c:numCache>
                <c:formatCode>General</c:formatCode>
                <c:ptCount val="5"/>
                <c:pt idx="0">
                  <c:v>2016</c:v>
                </c:pt>
                <c:pt idx="1">
                  <c:v>2017</c:v>
                </c:pt>
                <c:pt idx="2">
                  <c:v>2018</c:v>
                </c:pt>
                <c:pt idx="3">
                  <c:v>2019</c:v>
                </c:pt>
                <c:pt idx="4">
                  <c:v>2020</c:v>
                </c:pt>
              </c:numCache>
            </c:numRef>
          </c:cat>
          <c:val>
            <c:numRef>
              <c:f>'A.4 Penicillins'!$C$11:$G$11</c:f>
              <c:numCache>
                <c:formatCode>0.000</c:formatCode>
                <c:ptCount val="5"/>
                <c:pt idx="0">
                  <c:v>1.9072989071453605E-3</c:v>
                </c:pt>
                <c:pt idx="1">
                  <c:v>3.575622010353996E-3</c:v>
                </c:pt>
                <c:pt idx="2">
                  <c:v>3.5972052083366179E-3</c:v>
                </c:pt>
                <c:pt idx="3">
                  <c:v>3.3671813212663437E-3</c:v>
                </c:pt>
                <c:pt idx="4">
                  <c:v>2.3453592713975624E-3</c:v>
                </c:pt>
              </c:numCache>
            </c:numRef>
          </c:val>
          <c:smooth val="0"/>
          <c:extLst>
            <c:ext xmlns:c16="http://schemas.microsoft.com/office/drawing/2014/chart" uri="{C3380CC4-5D6E-409C-BE32-E72D297353CC}">
              <c16:uniqueId val="{00000006-FD7A-41BA-9972-2E5976EBF2D2}"/>
            </c:ext>
          </c:extLst>
        </c:ser>
        <c:ser>
          <c:idx val="0"/>
          <c:order val="7"/>
          <c:tx>
            <c:v>Total penicillins</c:v>
          </c:tx>
          <c:spPr>
            <a:ln>
              <a:solidFill>
                <a:srgbClr val="582C83"/>
              </a:solidFill>
              <a:prstDash val="sysDash"/>
            </a:ln>
          </c:spPr>
          <c:marker>
            <c:symbol val="x"/>
            <c:size val="6"/>
            <c:spPr>
              <a:solidFill>
                <a:srgbClr val="582C83"/>
              </a:solidFill>
              <a:ln w="19050">
                <a:solidFill>
                  <a:srgbClr val="582C83"/>
                </a:solidFill>
              </a:ln>
            </c:spPr>
          </c:marker>
          <c:val>
            <c:numRef>
              <c:f>'A.4 Penicillins'!$C$13:$G$13</c:f>
              <c:numCache>
                <c:formatCode>0.000</c:formatCode>
                <c:ptCount val="5"/>
                <c:pt idx="0">
                  <c:v>7.4373816911012334</c:v>
                </c:pt>
                <c:pt idx="1">
                  <c:v>7.1927478389445625</c:v>
                </c:pt>
                <c:pt idx="2">
                  <c:v>7.0078362543313126</c:v>
                </c:pt>
                <c:pt idx="3">
                  <c:v>6.816830242902129</c:v>
                </c:pt>
                <c:pt idx="4">
                  <c:v>5.7367580520223633</c:v>
                </c:pt>
              </c:numCache>
            </c:numRef>
          </c:val>
          <c:smooth val="0"/>
          <c:extLst>
            <c:ext xmlns:c16="http://schemas.microsoft.com/office/drawing/2014/chart" uri="{C3380CC4-5D6E-409C-BE32-E72D297353CC}">
              <c16:uniqueId val="{00000007-FD7A-41BA-9972-2E5976EBF2D2}"/>
            </c:ext>
          </c:extLst>
        </c:ser>
        <c:dLbls>
          <c:showLegendKey val="0"/>
          <c:showVal val="0"/>
          <c:showCatName val="0"/>
          <c:showSerName val="0"/>
          <c:showPercent val="0"/>
          <c:showBubbleSize val="0"/>
        </c:dLbls>
        <c:marker val="1"/>
        <c:smooth val="0"/>
        <c:axId val="123119488"/>
        <c:axId val="123130240"/>
      </c:lineChart>
      <c:catAx>
        <c:axId val="123119488"/>
        <c:scaling>
          <c:orientation val="minMax"/>
        </c:scaling>
        <c:delete val="0"/>
        <c:axPos val="b"/>
        <c:title>
          <c:tx>
            <c:rich>
              <a:bodyPr/>
              <a:lstStyle/>
              <a:p>
                <a:pPr>
                  <a:defRPr/>
                </a:pPr>
                <a:r>
                  <a:rPr lang="en-GB"/>
                  <a:t>Year</a:t>
                </a:r>
              </a:p>
            </c:rich>
          </c:tx>
          <c:overlay val="0"/>
        </c:title>
        <c:numFmt formatCode="General" sourceLinked="1"/>
        <c:majorTickMark val="out"/>
        <c:minorTickMark val="none"/>
        <c:tickLblPos val="nextTo"/>
        <c:crossAx val="123130240"/>
        <c:crosses val="autoZero"/>
        <c:auto val="1"/>
        <c:lblAlgn val="ctr"/>
        <c:lblOffset val="100"/>
        <c:noMultiLvlLbl val="0"/>
      </c:catAx>
      <c:valAx>
        <c:axId val="123130240"/>
        <c:scaling>
          <c:orientation val="minMax"/>
        </c:scaling>
        <c:delete val="0"/>
        <c:axPos val="l"/>
        <c:title>
          <c:tx>
            <c:rich>
              <a:bodyPr rot="-5400000" vert="horz"/>
              <a:lstStyle/>
              <a:p>
                <a:pPr>
                  <a:defRPr/>
                </a:pPr>
                <a:r>
                  <a:rPr lang="en-GB"/>
                  <a:t>DDD per 1,000 inhabitants per day</a:t>
                </a:r>
              </a:p>
            </c:rich>
          </c:tx>
          <c:layout>
            <c:manualLayout>
              <c:xMode val="edge"/>
              <c:yMode val="edge"/>
              <c:x val="0"/>
              <c:y val="9.2016549727891209E-2"/>
            </c:manualLayout>
          </c:layout>
          <c:overlay val="0"/>
        </c:title>
        <c:numFmt formatCode="0.0" sourceLinked="0"/>
        <c:majorTickMark val="out"/>
        <c:minorTickMark val="none"/>
        <c:tickLblPos val="nextTo"/>
        <c:crossAx val="123119488"/>
        <c:crosses val="autoZero"/>
        <c:crossBetween val="between"/>
      </c:valAx>
      <c:spPr>
        <a:ln>
          <a:prstDash val="dash"/>
        </a:ln>
      </c:spPr>
    </c:plotArea>
    <c:legend>
      <c:legendPos val="b"/>
      <c:layout>
        <c:manualLayout>
          <c:xMode val="edge"/>
          <c:yMode val="edge"/>
          <c:x val="5.0488733575885104E-2"/>
          <c:y val="0.85933253398847231"/>
          <c:w val="0.89981830624875636"/>
          <c:h val="0.12764326142101171"/>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2"/>
          <c:order val="0"/>
          <c:spPr>
            <a:ln>
              <a:solidFill>
                <a:srgbClr val="00A5DF"/>
              </a:solidFill>
            </a:ln>
          </c:spPr>
          <c:marker>
            <c:spPr>
              <a:ln>
                <a:solidFill>
                  <a:srgbClr val="00A5DF"/>
                </a:solidFill>
              </a:ln>
            </c:spPr>
          </c:marker>
          <c:dPt>
            <c:idx val="0"/>
            <c:marker>
              <c:symbol val="diamond"/>
              <c:size val="8"/>
              <c:spPr>
                <a:solidFill>
                  <a:srgbClr val="00A5DF"/>
                </a:solidFill>
                <a:ln>
                  <a:solidFill>
                    <a:srgbClr val="00A5DF"/>
                  </a:solidFill>
                </a:ln>
              </c:spPr>
            </c:marker>
            <c:bubble3D val="0"/>
            <c:extLst>
              <c:ext xmlns:c16="http://schemas.microsoft.com/office/drawing/2014/chart" uri="{C3380CC4-5D6E-409C-BE32-E72D297353CC}">
                <c16:uniqueId val="{00000000-9B85-45C8-9B05-463388FD7404}"/>
              </c:ext>
            </c:extLst>
          </c:dPt>
          <c:dPt>
            <c:idx val="1"/>
            <c:marker>
              <c:symbol val="diamond"/>
              <c:size val="8"/>
              <c:spPr>
                <a:solidFill>
                  <a:srgbClr val="00A5DF"/>
                </a:solidFill>
                <a:ln>
                  <a:solidFill>
                    <a:srgbClr val="00A5DF"/>
                  </a:solidFill>
                </a:ln>
              </c:spPr>
            </c:marker>
            <c:bubble3D val="0"/>
            <c:extLst>
              <c:ext xmlns:c16="http://schemas.microsoft.com/office/drawing/2014/chart" uri="{C3380CC4-5D6E-409C-BE32-E72D297353CC}">
                <c16:uniqueId val="{00000001-9B85-45C8-9B05-463388FD7404}"/>
              </c:ext>
            </c:extLst>
          </c:dPt>
          <c:dPt>
            <c:idx val="2"/>
            <c:marker>
              <c:symbol val="diamond"/>
              <c:size val="8"/>
              <c:spPr>
                <a:solidFill>
                  <a:srgbClr val="00A5DF"/>
                </a:solidFill>
                <a:ln>
                  <a:solidFill>
                    <a:srgbClr val="00A5DF"/>
                  </a:solidFill>
                </a:ln>
              </c:spPr>
            </c:marker>
            <c:bubble3D val="0"/>
            <c:extLst>
              <c:ext xmlns:c16="http://schemas.microsoft.com/office/drawing/2014/chart" uri="{C3380CC4-5D6E-409C-BE32-E72D297353CC}">
                <c16:uniqueId val="{00000002-9B85-45C8-9B05-463388FD7404}"/>
              </c:ext>
            </c:extLst>
          </c:dPt>
          <c:dPt>
            <c:idx val="3"/>
            <c:marker>
              <c:symbol val="diamond"/>
              <c:size val="8"/>
              <c:spPr>
                <a:solidFill>
                  <a:srgbClr val="00A5DF"/>
                </a:solidFill>
                <a:ln>
                  <a:solidFill>
                    <a:srgbClr val="00A5DF"/>
                  </a:solidFill>
                </a:ln>
              </c:spPr>
            </c:marker>
            <c:bubble3D val="0"/>
            <c:extLst>
              <c:ext xmlns:c16="http://schemas.microsoft.com/office/drawing/2014/chart" uri="{C3380CC4-5D6E-409C-BE32-E72D297353CC}">
                <c16:uniqueId val="{00000003-9B85-45C8-9B05-463388FD7404}"/>
              </c:ext>
            </c:extLst>
          </c:dPt>
          <c:dPt>
            <c:idx val="4"/>
            <c:marker>
              <c:symbol val="diamond"/>
              <c:size val="8"/>
              <c:spPr>
                <a:solidFill>
                  <a:srgbClr val="00A5DF"/>
                </a:solidFill>
                <a:ln>
                  <a:solidFill>
                    <a:srgbClr val="00A5DF"/>
                  </a:solidFill>
                </a:ln>
              </c:spPr>
            </c:marker>
            <c:bubble3D val="0"/>
            <c:extLst>
              <c:ext xmlns:c16="http://schemas.microsoft.com/office/drawing/2014/chart" uri="{C3380CC4-5D6E-409C-BE32-E72D297353CC}">
                <c16:uniqueId val="{00000004-9B85-45C8-9B05-463388FD7404}"/>
              </c:ext>
            </c:extLst>
          </c:dPt>
          <c:dPt>
            <c:idx val="5"/>
            <c:marker>
              <c:symbol val="square"/>
              <c:size val="7"/>
              <c:spPr>
                <a:solidFill>
                  <a:srgbClr val="00A5DF"/>
                </a:solidFill>
                <a:ln>
                  <a:solidFill>
                    <a:srgbClr val="00A5DF"/>
                  </a:solidFill>
                </a:ln>
              </c:spPr>
            </c:marker>
            <c:bubble3D val="0"/>
            <c:spPr>
              <a:ln>
                <a:noFill/>
              </a:ln>
            </c:spPr>
            <c:extLst>
              <c:ext xmlns:c16="http://schemas.microsoft.com/office/drawing/2014/chart" uri="{C3380CC4-5D6E-409C-BE32-E72D297353CC}">
                <c16:uniqueId val="{00000006-9B85-45C8-9B05-463388FD7404}"/>
              </c:ext>
            </c:extLst>
          </c:dPt>
          <c:dPt>
            <c:idx val="6"/>
            <c:marker>
              <c:symbol val="square"/>
              <c:size val="7"/>
              <c:spPr>
                <a:solidFill>
                  <a:srgbClr val="00A5DF"/>
                </a:solidFill>
                <a:ln>
                  <a:solidFill>
                    <a:srgbClr val="00A5DF"/>
                  </a:solidFill>
                </a:ln>
              </c:spPr>
            </c:marker>
            <c:bubble3D val="0"/>
            <c:extLst>
              <c:ext xmlns:c16="http://schemas.microsoft.com/office/drawing/2014/chart" uri="{C3380CC4-5D6E-409C-BE32-E72D297353CC}">
                <c16:uniqueId val="{00000007-9B85-45C8-9B05-463388FD7404}"/>
              </c:ext>
            </c:extLst>
          </c:dPt>
          <c:dPt>
            <c:idx val="7"/>
            <c:marker>
              <c:symbol val="square"/>
              <c:size val="7"/>
              <c:spPr>
                <a:solidFill>
                  <a:srgbClr val="00A5DF"/>
                </a:solidFill>
                <a:ln>
                  <a:solidFill>
                    <a:srgbClr val="00A5DF"/>
                  </a:solidFill>
                </a:ln>
              </c:spPr>
            </c:marker>
            <c:bubble3D val="0"/>
            <c:extLst>
              <c:ext xmlns:c16="http://schemas.microsoft.com/office/drawing/2014/chart" uri="{C3380CC4-5D6E-409C-BE32-E72D297353CC}">
                <c16:uniqueId val="{00000008-9B85-45C8-9B05-463388FD7404}"/>
              </c:ext>
            </c:extLst>
          </c:dPt>
          <c:dPt>
            <c:idx val="8"/>
            <c:marker>
              <c:symbol val="square"/>
              <c:size val="7"/>
              <c:spPr>
                <a:solidFill>
                  <a:srgbClr val="00A5DF"/>
                </a:solidFill>
                <a:ln>
                  <a:solidFill>
                    <a:srgbClr val="00A5DF"/>
                  </a:solidFill>
                </a:ln>
              </c:spPr>
            </c:marker>
            <c:bubble3D val="0"/>
            <c:extLst>
              <c:ext xmlns:c16="http://schemas.microsoft.com/office/drawing/2014/chart" uri="{C3380CC4-5D6E-409C-BE32-E72D297353CC}">
                <c16:uniqueId val="{00000009-9B85-45C8-9B05-463388FD7404}"/>
              </c:ext>
            </c:extLst>
          </c:dPt>
          <c:dPt>
            <c:idx val="9"/>
            <c:marker>
              <c:symbol val="square"/>
              <c:size val="7"/>
              <c:spPr>
                <a:solidFill>
                  <a:srgbClr val="00A5DF"/>
                </a:solidFill>
                <a:ln>
                  <a:solidFill>
                    <a:srgbClr val="00A5DF"/>
                  </a:solidFill>
                </a:ln>
              </c:spPr>
            </c:marker>
            <c:bubble3D val="0"/>
            <c:extLst>
              <c:ext xmlns:c16="http://schemas.microsoft.com/office/drawing/2014/chart" uri="{C3380CC4-5D6E-409C-BE32-E72D297353CC}">
                <c16:uniqueId val="{0000000A-9B85-45C8-9B05-463388FD7404}"/>
              </c:ext>
            </c:extLst>
          </c:dPt>
          <c:dPt>
            <c:idx val="10"/>
            <c:marker>
              <c:symbol val="triangle"/>
              <c:size val="7"/>
              <c:spPr>
                <a:solidFill>
                  <a:srgbClr val="00A5DF"/>
                </a:solidFill>
                <a:ln>
                  <a:solidFill>
                    <a:srgbClr val="00A5DF"/>
                  </a:solidFill>
                </a:ln>
              </c:spPr>
            </c:marker>
            <c:bubble3D val="0"/>
            <c:spPr>
              <a:ln>
                <a:noFill/>
              </a:ln>
            </c:spPr>
            <c:extLst>
              <c:ext xmlns:c16="http://schemas.microsoft.com/office/drawing/2014/chart" uri="{C3380CC4-5D6E-409C-BE32-E72D297353CC}">
                <c16:uniqueId val="{0000000C-9B85-45C8-9B05-463388FD7404}"/>
              </c:ext>
            </c:extLst>
          </c:dPt>
          <c:dPt>
            <c:idx val="11"/>
            <c:marker>
              <c:spPr>
                <a:solidFill>
                  <a:srgbClr val="00A5DF"/>
                </a:solidFill>
                <a:ln>
                  <a:solidFill>
                    <a:srgbClr val="00A5DF"/>
                  </a:solidFill>
                </a:ln>
              </c:spPr>
            </c:marker>
            <c:bubble3D val="0"/>
            <c:extLst>
              <c:ext xmlns:c16="http://schemas.microsoft.com/office/drawing/2014/chart" uri="{C3380CC4-5D6E-409C-BE32-E72D297353CC}">
                <c16:uniqueId val="{0000000D-9B85-45C8-9B05-463388FD7404}"/>
              </c:ext>
            </c:extLst>
          </c:dPt>
          <c:dPt>
            <c:idx val="12"/>
            <c:marker>
              <c:symbol val="triangle"/>
              <c:size val="7"/>
              <c:spPr>
                <a:solidFill>
                  <a:srgbClr val="00A5DF"/>
                </a:solidFill>
                <a:ln>
                  <a:solidFill>
                    <a:srgbClr val="00A5DF"/>
                  </a:solidFill>
                </a:ln>
              </c:spPr>
            </c:marker>
            <c:bubble3D val="0"/>
            <c:extLst>
              <c:ext xmlns:c16="http://schemas.microsoft.com/office/drawing/2014/chart" uri="{C3380CC4-5D6E-409C-BE32-E72D297353CC}">
                <c16:uniqueId val="{0000000E-9B85-45C8-9B05-463388FD7404}"/>
              </c:ext>
            </c:extLst>
          </c:dPt>
          <c:dPt>
            <c:idx val="13"/>
            <c:marker>
              <c:symbol val="triangle"/>
              <c:size val="7"/>
              <c:spPr>
                <a:solidFill>
                  <a:srgbClr val="00A5DF"/>
                </a:solidFill>
                <a:ln>
                  <a:solidFill>
                    <a:srgbClr val="00A5DF"/>
                  </a:solidFill>
                </a:ln>
              </c:spPr>
            </c:marker>
            <c:bubble3D val="0"/>
            <c:extLst>
              <c:ext xmlns:c16="http://schemas.microsoft.com/office/drawing/2014/chart" uri="{C3380CC4-5D6E-409C-BE32-E72D297353CC}">
                <c16:uniqueId val="{0000000F-9B85-45C8-9B05-463388FD7404}"/>
              </c:ext>
            </c:extLst>
          </c:dPt>
          <c:dPt>
            <c:idx val="14"/>
            <c:marker>
              <c:symbol val="triangle"/>
              <c:size val="7"/>
              <c:spPr>
                <a:solidFill>
                  <a:srgbClr val="00A5DF"/>
                </a:solidFill>
                <a:ln>
                  <a:solidFill>
                    <a:srgbClr val="00A5DF"/>
                  </a:solidFill>
                </a:ln>
              </c:spPr>
            </c:marker>
            <c:bubble3D val="0"/>
            <c:extLst>
              <c:ext xmlns:c16="http://schemas.microsoft.com/office/drawing/2014/chart" uri="{C3380CC4-5D6E-409C-BE32-E72D297353CC}">
                <c16:uniqueId val="{00000010-9B85-45C8-9B05-463388FD7404}"/>
              </c:ext>
            </c:extLst>
          </c:dPt>
          <c:dPt>
            <c:idx val="15"/>
            <c:marker>
              <c:symbol val="x"/>
              <c:size val="8"/>
              <c:spPr>
                <a:noFill/>
                <a:ln w="19050">
                  <a:solidFill>
                    <a:srgbClr val="00A5DF"/>
                  </a:solidFill>
                </a:ln>
              </c:spPr>
            </c:marker>
            <c:bubble3D val="0"/>
            <c:spPr>
              <a:ln>
                <a:noFill/>
              </a:ln>
            </c:spPr>
            <c:extLst>
              <c:ext xmlns:c16="http://schemas.microsoft.com/office/drawing/2014/chart" uri="{C3380CC4-5D6E-409C-BE32-E72D297353CC}">
                <c16:uniqueId val="{00000012-9B85-45C8-9B05-463388FD7404}"/>
              </c:ext>
            </c:extLst>
          </c:dPt>
          <c:dPt>
            <c:idx val="16"/>
            <c:marker>
              <c:symbol val="x"/>
              <c:size val="8"/>
              <c:spPr>
                <a:noFill/>
                <a:ln w="19050">
                  <a:solidFill>
                    <a:srgbClr val="00A5DF"/>
                  </a:solidFill>
                </a:ln>
              </c:spPr>
            </c:marker>
            <c:bubble3D val="0"/>
            <c:extLst>
              <c:ext xmlns:c16="http://schemas.microsoft.com/office/drawing/2014/chart" uri="{C3380CC4-5D6E-409C-BE32-E72D297353CC}">
                <c16:uniqueId val="{00000013-9B85-45C8-9B05-463388FD7404}"/>
              </c:ext>
            </c:extLst>
          </c:dPt>
          <c:dPt>
            <c:idx val="17"/>
            <c:marker>
              <c:symbol val="x"/>
              <c:size val="8"/>
              <c:spPr>
                <a:noFill/>
                <a:ln w="19050">
                  <a:solidFill>
                    <a:srgbClr val="00A5DF"/>
                  </a:solidFill>
                </a:ln>
              </c:spPr>
            </c:marker>
            <c:bubble3D val="0"/>
            <c:extLst>
              <c:ext xmlns:c16="http://schemas.microsoft.com/office/drawing/2014/chart" uri="{C3380CC4-5D6E-409C-BE32-E72D297353CC}">
                <c16:uniqueId val="{00000014-9B85-45C8-9B05-463388FD7404}"/>
              </c:ext>
            </c:extLst>
          </c:dPt>
          <c:dPt>
            <c:idx val="18"/>
            <c:marker>
              <c:symbol val="x"/>
              <c:size val="8"/>
              <c:spPr>
                <a:noFill/>
                <a:ln w="19050">
                  <a:solidFill>
                    <a:srgbClr val="00A5DF"/>
                  </a:solidFill>
                </a:ln>
              </c:spPr>
            </c:marker>
            <c:bubble3D val="0"/>
            <c:extLst>
              <c:ext xmlns:c16="http://schemas.microsoft.com/office/drawing/2014/chart" uri="{C3380CC4-5D6E-409C-BE32-E72D297353CC}">
                <c16:uniqueId val="{00000015-9B85-45C8-9B05-463388FD7404}"/>
              </c:ext>
            </c:extLst>
          </c:dPt>
          <c:dPt>
            <c:idx val="19"/>
            <c:marker>
              <c:symbol val="x"/>
              <c:size val="8"/>
              <c:spPr>
                <a:noFill/>
                <a:ln w="19050">
                  <a:solidFill>
                    <a:srgbClr val="00A5DF"/>
                  </a:solidFill>
                </a:ln>
              </c:spPr>
            </c:marker>
            <c:bubble3D val="0"/>
            <c:extLst>
              <c:ext xmlns:c16="http://schemas.microsoft.com/office/drawing/2014/chart" uri="{C3380CC4-5D6E-409C-BE32-E72D297353CC}">
                <c16:uniqueId val="{00000016-9B85-45C8-9B05-463388FD7404}"/>
              </c:ext>
            </c:extLst>
          </c:dPt>
          <c:dPt>
            <c:idx val="20"/>
            <c:marker>
              <c:symbol val="circle"/>
              <c:size val="7"/>
              <c:spPr>
                <a:solidFill>
                  <a:srgbClr val="00A5DF"/>
                </a:solidFill>
                <a:ln>
                  <a:solidFill>
                    <a:srgbClr val="00A5DF"/>
                  </a:solidFill>
                </a:ln>
              </c:spPr>
            </c:marker>
            <c:bubble3D val="0"/>
            <c:spPr>
              <a:ln>
                <a:noFill/>
              </a:ln>
            </c:spPr>
            <c:extLst>
              <c:ext xmlns:c16="http://schemas.microsoft.com/office/drawing/2014/chart" uri="{C3380CC4-5D6E-409C-BE32-E72D297353CC}">
                <c16:uniqueId val="{00000018-9B85-45C8-9B05-463388FD7404}"/>
              </c:ext>
            </c:extLst>
          </c:dPt>
          <c:dPt>
            <c:idx val="21"/>
            <c:marker>
              <c:symbol val="circle"/>
              <c:size val="7"/>
              <c:spPr>
                <a:solidFill>
                  <a:srgbClr val="00A5DF"/>
                </a:solidFill>
                <a:ln>
                  <a:solidFill>
                    <a:srgbClr val="00A5DF"/>
                  </a:solidFill>
                </a:ln>
              </c:spPr>
            </c:marker>
            <c:bubble3D val="0"/>
            <c:extLst>
              <c:ext xmlns:c16="http://schemas.microsoft.com/office/drawing/2014/chart" uri="{C3380CC4-5D6E-409C-BE32-E72D297353CC}">
                <c16:uniqueId val="{00000019-9B85-45C8-9B05-463388FD7404}"/>
              </c:ext>
            </c:extLst>
          </c:dPt>
          <c:dPt>
            <c:idx val="22"/>
            <c:marker>
              <c:symbol val="circle"/>
              <c:size val="7"/>
              <c:spPr>
                <a:solidFill>
                  <a:srgbClr val="00A5DF"/>
                </a:solidFill>
                <a:ln>
                  <a:solidFill>
                    <a:srgbClr val="00A5DF"/>
                  </a:solidFill>
                </a:ln>
              </c:spPr>
            </c:marker>
            <c:bubble3D val="0"/>
            <c:extLst>
              <c:ext xmlns:c16="http://schemas.microsoft.com/office/drawing/2014/chart" uri="{C3380CC4-5D6E-409C-BE32-E72D297353CC}">
                <c16:uniqueId val="{0000001A-9B85-45C8-9B05-463388FD7404}"/>
              </c:ext>
            </c:extLst>
          </c:dPt>
          <c:dPt>
            <c:idx val="23"/>
            <c:marker>
              <c:symbol val="circle"/>
              <c:size val="7"/>
              <c:spPr>
                <a:solidFill>
                  <a:srgbClr val="00A5DF"/>
                </a:solidFill>
                <a:ln>
                  <a:solidFill>
                    <a:srgbClr val="00A5DF"/>
                  </a:solidFill>
                </a:ln>
              </c:spPr>
            </c:marker>
            <c:bubble3D val="0"/>
            <c:extLst>
              <c:ext xmlns:c16="http://schemas.microsoft.com/office/drawing/2014/chart" uri="{C3380CC4-5D6E-409C-BE32-E72D297353CC}">
                <c16:uniqueId val="{0000001B-9B85-45C8-9B05-463388FD7404}"/>
              </c:ext>
            </c:extLst>
          </c:dPt>
          <c:dPt>
            <c:idx val="24"/>
            <c:marker>
              <c:symbol val="circle"/>
              <c:size val="7"/>
              <c:spPr>
                <a:solidFill>
                  <a:srgbClr val="00A5DF"/>
                </a:solidFill>
                <a:ln>
                  <a:solidFill>
                    <a:srgbClr val="00A5DF"/>
                  </a:solidFill>
                </a:ln>
              </c:spPr>
            </c:marker>
            <c:bubble3D val="0"/>
            <c:extLst>
              <c:ext xmlns:c16="http://schemas.microsoft.com/office/drawing/2014/chart" uri="{C3380CC4-5D6E-409C-BE32-E72D297353CC}">
                <c16:uniqueId val="{0000001C-9B85-45C8-9B05-463388FD7404}"/>
              </c:ext>
            </c:extLst>
          </c:dPt>
          <c:dPt>
            <c:idx val="25"/>
            <c:marker>
              <c:symbol val="diamond"/>
              <c:size val="8"/>
              <c:spPr>
                <a:noFill/>
                <a:ln w="19050">
                  <a:solidFill>
                    <a:srgbClr val="00A5DF"/>
                  </a:solidFill>
                </a:ln>
              </c:spPr>
            </c:marker>
            <c:bubble3D val="0"/>
            <c:spPr>
              <a:ln>
                <a:noFill/>
              </a:ln>
            </c:spPr>
            <c:extLst>
              <c:ext xmlns:c16="http://schemas.microsoft.com/office/drawing/2014/chart" uri="{C3380CC4-5D6E-409C-BE32-E72D297353CC}">
                <c16:uniqueId val="{0000001E-9B85-45C8-9B05-463388FD7404}"/>
              </c:ext>
            </c:extLst>
          </c:dPt>
          <c:dPt>
            <c:idx val="26"/>
            <c:marker>
              <c:symbol val="diamond"/>
              <c:size val="8"/>
              <c:spPr>
                <a:noFill/>
                <a:ln w="19050">
                  <a:solidFill>
                    <a:srgbClr val="00A5DF"/>
                  </a:solidFill>
                </a:ln>
              </c:spPr>
            </c:marker>
            <c:bubble3D val="0"/>
            <c:extLst>
              <c:ext xmlns:c16="http://schemas.microsoft.com/office/drawing/2014/chart" uri="{C3380CC4-5D6E-409C-BE32-E72D297353CC}">
                <c16:uniqueId val="{0000001F-9B85-45C8-9B05-463388FD7404}"/>
              </c:ext>
            </c:extLst>
          </c:dPt>
          <c:dPt>
            <c:idx val="27"/>
            <c:marker>
              <c:symbol val="diamond"/>
              <c:size val="8"/>
              <c:spPr>
                <a:noFill/>
                <a:ln w="19050">
                  <a:solidFill>
                    <a:srgbClr val="00A5DF"/>
                  </a:solidFill>
                </a:ln>
              </c:spPr>
            </c:marker>
            <c:bubble3D val="0"/>
            <c:extLst>
              <c:ext xmlns:c16="http://schemas.microsoft.com/office/drawing/2014/chart" uri="{C3380CC4-5D6E-409C-BE32-E72D297353CC}">
                <c16:uniqueId val="{00000020-9B85-45C8-9B05-463388FD7404}"/>
              </c:ext>
            </c:extLst>
          </c:dPt>
          <c:dPt>
            <c:idx val="28"/>
            <c:marker>
              <c:symbol val="diamond"/>
              <c:size val="8"/>
              <c:spPr>
                <a:noFill/>
                <a:ln w="19050">
                  <a:solidFill>
                    <a:srgbClr val="00A5DF"/>
                  </a:solidFill>
                </a:ln>
              </c:spPr>
            </c:marker>
            <c:bubble3D val="0"/>
            <c:extLst>
              <c:ext xmlns:c16="http://schemas.microsoft.com/office/drawing/2014/chart" uri="{C3380CC4-5D6E-409C-BE32-E72D297353CC}">
                <c16:uniqueId val="{00000021-9B85-45C8-9B05-463388FD7404}"/>
              </c:ext>
            </c:extLst>
          </c:dPt>
          <c:dPt>
            <c:idx val="29"/>
            <c:marker>
              <c:symbol val="diamond"/>
              <c:size val="8"/>
              <c:spPr>
                <a:noFill/>
                <a:ln w="19050">
                  <a:solidFill>
                    <a:srgbClr val="00A5DF"/>
                  </a:solidFill>
                </a:ln>
              </c:spPr>
            </c:marker>
            <c:bubble3D val="0"/>
            <c:extLst>
              <c:ext xmlns:c16="http://schemas.microsoft.com/office/drawing/2014/chart" uri="{C3380CC4-5D6E-409C-BE32-E72D297353CC}">
                <c16:uniqueId val="{00000022-9B85-45C8-9B05-463388FD7404}"/>
              </c:ext>
            </c:extLst>
          </c:dPt>
          <c:cat>
            <c:multiLvlStrRef>
              <c:f>'C.10 Carbpaenems_type'!$A$15:$B$44</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Acute Small</c:v>
                  </c:pt>
                  <c:pt idx="5">
                    <c:v>Acute Medium</c:v>
                  </c:pt>
                  <c:pt idx="10">
                    <c:v>Acute Large</c:v>
                  </c:pt>
                  <c:pt idx="15">
                    <c:v>Acute Multiservice</c:v>
                  </c:pt>
                  <c:pt idx="20">
                    <c:v>Acute Specialist</c:v>
                  </c:pt>
                  <c:pt idx="25">
                    <c:v>Acute Teaching</c:v>
                  </c:pt>
                </c:lvl>
              </c:multiLvlStrCache>
            </c:multiLvlStrRef>
          </c:cat>
          <c:val>
            <c:numRef>
              <c:f>'C.10 Carbpaenems_type'!$C$15:$C$44</c:f>
              <c:numCache>
                <c:formatCode>0.0</c:formatCode>
                <c:ptCount val="30"/>
                <c:pt idx="0">
                  <c:v>66.190811745123938</c:v>
                </c:pt>
                <c:pt idx="1">
                  <c:v>60.335774510749616</c:v>
                </c:pt>
                <c:pt idx="2">
                  <c:v>56.922976370318793</c:v>
                </c:pt>
                <c:pt idx="3">
                  <c:v>55.863962635499774</c:v>
                </c:pt>
                <c:pt idx="4">
                  <c:v>67.236466979025863</c:v>
                </c:pt>
                <c:pt idx="5">
                  <c:v>61.647624107732554</c:v>
                </c:pt>
                <c:pt idx="6">
                  <c:v>59.687326659375685</c:v>
                </c:pt>
                <c:pt idx="7">
                  <c:v>53.794844296411611</c:v>
                </c:pt>
                <c:pt idx="8">
                  <c:v>51.103871196159162</c:v>
                </c:pt>
                <c:pt idx="9">
                  <c:v>58.004948258894728</c:v>
                </c:pt>
                <c:pt idx="10">
                  <c:v>59.493757150718011</c:v>
                </c:pt>
                <c:pt idx="11">
                  <c:v>59.635099530903972</c:v>
                </c:pt>
                <c:pt idx="12">
                  <c:v>49.855779369710945</c:v>
                </c:pt>
                <c:pt idx="13">
                  <c:v>50.292485191195738</c:v>
                </c:pt>
                <c:pt idx="14">
                  <c:v>56.499606884011882</c:v>
                </c:pt>
                <c:pt idx="15">
                  <c:v>42.456667635589838</c:v>
                </c:pt>
                <c:pt idx="16">
                  <c:v>38.771540069952607</c:v>
                </c:pt>
                <c:pt idx="17">
                  <c:v>39.150214604625944</c:v>
                </c:pt>
                <c:pt idx="18">
                  <c:v>40.077614151872694</c:v>
                </c:pt>
                <c:pt idx="19">
                  <c:v>46.654480636119843</c:v>
                </c:pt>
                <c:pt idx="20">
                  <c:v>154.31491991726216</c:v>
                </c:pt>
                <c:pt idx="21">
                  <c:v>190.42097645252943</c:v>
                </c:pt>
                <c:pt idx="22">
                  <c:v>191.79200561530888</c:v>
                </c:pt>
                <c:pt idx="23">
                  <c:v>155.45941848820075</c:v>
                </c:pt>
                <c:pt idx="24">
                  <c:v>169.94560821098275</c:v>
                </c:pt>
                <c:pt idx="25">
                  <c:v>82.489276338164927</c:v>
                </c:pt>
                <c:pt idx="26">
                  <c:v>81.872332153088792</c:v>
                </c:pt>
                <c:pt idx="27">
                  <c:v>76.714872403659683</c:v>
                </c:pt>
                <c:pt idx="28">
                  <c:v>75.114711987036571</c:v>
                </c:pt>
                <c:pt idx="29">
                  <c:v>84.035897849302273</c:v>
                </c:pt>
              </c:numCache>
            </c:numRef>
          </c:val>
          <c:smooth val="0"/>
          <c:extLst>
            <c:ext xmlns:c16="http://schemas.microsoft.com/office/drawing/2014/chart" uri="{C3380CC4-5D6E-409C-BE32-E72D297353CC}">
              <c16:uniqueId val="{00000023-9B85-45C8-9B05-463388FD7404}"/>
            </c:ext>
          </c:extLst>
        </c:ser>
        <c:dLbls>
          <c:showLegendKey val="0"/>
          <c:showVal val="0"/>
          <c:showCatName val="0"/>
          <c:showSerName val="0"/>
          <c:showPercent val="0"/>
          <c:showBubbleSize val="0"/>
        </c:dLbls>
        <c:marker val="1"/>
        <c:smooth val="0"/>
        <c:axId val="132838528"/>
        <c:axId val="132840448"/>
      </c:lineChart>
      <c:catAx>
        <c:axId val="132838528"/>
        <c:scaling>
          <c:orientation val="minMax"/>
        </c:scaling>
        <c:delete val="0"/>
        <c:axPos val="b"/>
        <c:title>
          <c:tx>
            <c:rich>
              <a:bodyPr/>
              <a:lstStyle/>
              <a:p>
                <a:pPr>
                  <a:defRPr/>
                </a:pPr>
                <a:r>
                  <a:rPr lang="en-GB"/>
                  <a:t>Trust Type</a:t>
                </a:r>
              </a:p>
            </c:rich>
          </c:tx>
          <c:layout>
            <c:manualLayout>
              <c:xMode val="edge"/>
              <c:yMode val="edge"/>
              <c:x val="0.49170768908123769"/>
              <c:y val="0.94919453779323393"/>
            </c:manualLayout>
          </c:layout>
          <c:overlay val="0"/>
        </c:title>
        <c:numFmt formatCode="General" sourceLinked="1"/>
        <c:majorTickMark val="out"/>
        <c:minorTickMark val="none"/>
        <c:tickLblPos val="nextTo"/>
        <c:crossAx val="132840448"/>
        <c:crosses val="autoZero"/>
        <c:auto val="1"/>
        <c:lblAlgn val="ctr"/>
        <c:lblOffset val="100"/>
        <c:noMultiLvlLbl val="0"/>
      </c:catAx>
      <c:valAx>
        <c:axId val="132840448"/>
        <c:scaling>
          <c:orientation val="minMax"/>
        </c:scaling>
        <c:delete val="0"/>
        <c:axPos val="l"/>
        <c:title>
          <c:tx>
            <c:rich>
              <a:bodyPr rot="-5400000" vert="horz"/>
              <a:lstStyle/>
              <a:p>
                <a:pPr>
                  <a:defRPr/>
                </a:pPr>
                <a:r>
                  <a:rPr lang="en-GB"/>
                  <a:t>DDD per 1,000 admissions</a:t>
                </a:r>
              </a:p>
            </c:rich>
          </c:tx>
          <c:layout>
            <c:manualLayout>
              <c:xMode val="edge"/>
              <c:yMode val="edge"/>
              <c:x val="3.7084831955391429E-3"/>
              <c:y val="0.17085491308309844"/>
            </c:manualLayout>
          </c:layout>
          <c:overlay val="0"/>
        </c:title>
        <c:numFmt formatCode="0" sourceLinked="0"/>
        <c:majorTickMark val="out"/>
        <c:minorTickMark val="none"/>
        <c:tickLblPos val="nextTo"/>
        <c:crossAx val="132838528"/>
        <c:crosses val="autoZero"/>
        <c:crossBetween val="between"/>
      </c:valAx>
      <c:spPr>
        <a:ln>
          <a:noFill/>
        </a:ln>
      </c:spPr>
    </c:plotArea>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548090884970928E-2"/>
          <c:y val="3.1872058718192646E-2"/>
          <c:w val="0.90214391383824488"/>
          <c:h val="0.64068283895965739"/>
        </c:manualLayout>
      </c:layout>
      <c:lineChart>
        <c:grouping val="standard"/>
        <c:varyColors val="0"/>
        <c:ser>
          <c:idx val="1"/>
          <c:order val="0"/>
          <c:spPr>
            <a:ln>
              <a:solidFill>
                <a:srgbClr val="00A5DF"/>
              </a:solidFill>
            </a:ln>
          </c:spPr>
          <c:marker>
            <c:spPr>
              <a:ln>
                <a:solidFill>
                  <a:srgbClr val="00A5DF"/>
                </a:solidFill>
              </a:ln>
            </c:spPr>
          </c:marker>
          <c:dPt>
            <c:idx val="0"/>
            <c:marker>
              <c:symbol val="diamond"/>
              <c:size val="8"/>
              <c:spPr>
                <a:solidFill>
                  <a:srgbClr val="00A5DF"/>
                </a:solidFill>
                <a:ln>
                  <a:solidFill>
                    <a:srgbClr val="00A5DF"/>
                  </a:solidFill>
                </a:ln>
              </c:spPr>
            </c:marker>
            <c:bubble3D val="0"/>
            <c:extLst>
              <c:ext xmlns:c16="http://schemas.microsoft.com/office/drawing/2014/chart" uri="{C3380CC4-5D6E-409C-BE32-E72D297353CC}">
                <c16:uniqueId val="{00000000-16D2-486C-9C0C-38553174843C}"/>
              </c:ext>
            </c:extLst>
          </c:dPt>
          <c:dPt>
            <c:idx val="1"/>
            <c:marker>
              <c:symbol val="diamond"/>
              <c:size val="8"/>
              <c:spPr>
                <a:solidFill>
                  <a:srgbClr val="00A5DF"/>
                </a:solidFill>
                <a:ln>
                  <a:solidFill>
                    <a:srgbClr val="00A5DF"/>
                  </a:solidFill>
                </a:ln>
              </c:spPr>
            </c:marker>
            <c:bubble3D val="0"/>
            <c:extLst>
              <c:ext xmlns:c16="http://schemas.microsoft.com/office/drawing/2014/chart" uri="{C3380CC4-5D6E-409C-BE32-E72D297353CC}">
                <c16:uniqueId val="{00000001-16D2-486C-9C0C-38553174843C}"/>
              </c:ext>
            </c:extLst>
          </c:dPt>
          <c:dPt>
            <c:idx val="2"/>
            <c:marker>
              <c:symbol val="diamond"/>
              <c:size val="8"/>
              <c:spPr>
                <a:solidFill>
                  <a:srgbClr val="00A5DF"/>
                </a:solidFill>
                <a:ln>
                  <a:solidFill>
                    <a:srgbClr val="00A5DF"/>
                  </a:solidFill>
                </a:ln>
              </c:spPr>
            </c:marker>
            <c:bubble3D val="0"/>
            <c:extLst>
              <c:ext xmlns:c16="http://schemas.microsoft.com/office/drawing/2014/chart" uri="{C3380CC4-5D6E-409C-BE32-E72D297353CC}">
                <c16:uniqueId val="{00000002-16D2-486C-9C0C-38553174843C}"/>
              </c:ext>
            </c:extLst>
          </c:dPt>
          <c:dPt>
            <c:idx val="3"/>
            <c:marker>
              <c:symbol val="diamond"/>
              <c:size val="8"/>
              <c:spPr>
                <a:solidFill>
                  <a:srgbClr val="00A5DF"/>
                </a:solidFill>
                <a:ln>
                  <a:solidFill>
                    <a:srgbClr val="00A5DF"/>
                  </a:solidFill>
                </a:ln>
              </c:spPr>
            </c:marker>
            <c:bubble3D val="0"/>
            <c:extLst>
              <c:ext xmlns:c16="http://schemas.microsoft.com/office/drawing/2014/chart" uri="{C3380CC4-5D6E-409C-BE32-E72D297353CC}">
                <c16:uniqueId val="{00000003-16D2-486C-9C0C-38553174843C}"/>
              </c:ext>
            </c:extLst>
          </c:dPt>
          <c:dPt>
            <c:idx val="4"/>
            <c:marker>
              <c:symbol val="diamond"/>
              <c:size val="8"/>
              <c:spPr>
                <a:solidFill>
                  <a:srgbClr val="00A5DF"/>
                </a:solidFill>
                <a:ln>
                  <a:solidFill>
                    <a:srgbClr val="00A5DF"/>
                  </a:solidFill>
                </a:ln>
              </c:spPr>
            </c:marker>
            <c:bubble3D val="0"/>
            <c:extLst>
              <c:ext xmlns:c16="http://schemas.microsoft.com/office/drawing/2014/chart" uri="{C3380CC4-5D6E-409C-BE32-E72D297353CC}">
                <c16:uniqueId val="{00000004-16D2-486C-9C0C-38553174843C}"/>
              </c:ext>
            </c:extLst>
          </c:dPt>
          <c:dPt>
            <c:idx val="5"/>
            <c:marker>
              <c:spPr>
                <a:solidFill>
                  <a:srgbClr val="00A5DF"/>
                </a:solidFill>
                <a:ln>
                  <a:noFill/>
                </a:ln>
              </c:spPr>
            </c:marker>
            <c:bubble3D val="0"/>
            <c:spPr>
              <a:ln>
                <a:noFill/>
              </a:ln>
            </c:spPr>
            <c:extLst>
              <c:ext xmlns:c16="http://schemas.microsoft.com/office/drawing/2014/chart" uri="{C3380CC4-5D6E-409C-BE32-E72D297353CC}">
                <c16:uniqueId val="{00000006-16D2-486C-9C0C-38553174843C}"/>
              </c:ext>
            </c:extLst>
          </c:dPt>
          <c:dPt>
            <c:idx val="6"/>
            <c:marker>
              <c:spPr>
                <a:solidFill>
                  <a:srgbClr val="00A5DF"/>
                </a:solidFill>
                <a:ln>
                  <a:solidFill>
                    <a:srgbClr val="00A5DF"/>
                  </a:solidFill>
                </a:ln>
              </c:spPr>
            </c:marker>
            <c:bubble3D val="0"/>
            <c:extLst>
              <c:ext xmlns:c16="http://schemas.microsoft.com/office/drawing/2014/chart" uri="{C3380CC4-5D6E-409C-BE32-E72D297353CC}">
                <c16:uniqueId val="{00000007-16D2-486C-9C0C-38553174843C}"/>
              </c:ext>
            </c:extLst>
          </c:dPt>
          <c:dPt>
            <c:idx val="7"/>
            <c:marker>
              <c:symbol val="square"/>
              <c:size val="7"/>
              <c:spPr>
                <a:solidFill>
                  <a:srgbClr val="00A5DF"/>
                </a:solidFill>
                <a:ln>
                  <a:solidFill>
                    <a:srgbClr val="00A5DF"/>
                  </a:solidFill>
                </a:ln>
              </c:spPr>
            </c:marker>
            <c:bubble3D val="0"/>
            <c:extLst>
              <c:ext xmlns:c16="http://schemas.microsoft.com/office/drawing/2014/chart" uri="{C3380CC4-5D6E-409C-BE32-E72D297353CC}">
                <c16:uniqueId val="{00000008-16D2-486C-9C0C-38553174843C}"/>
              </c:ext>
            </c:extLst>
          </c:dPt>
          <c:dPt>
            <c:idx val="8"/>
            <c:marker>
              <c:symbol val="square"/>
              <c:size val="7"/>
              <c:spPr>
                <a:solidFill>
                  <a:srgbClr val="00A5DF"/>
                </a:solidFill>
                <a:ln>
                  <a:solidFill>
                    <a:srgbClr val="00A5DF"/>
                  </a:solidFill>
                </a:ln>
              </c:spPr>
            </c:marker>
            <c:bubble3D val="0"/>
            <c:extLst>
              <c:ext xmlns:c16="http://schemas.microsoft.com/office/drawing/2014/chart" uri="{C3380CC4-5D6E-409C-BE32-E72D297353CC}">
                <c16:uniqueId val="{00000009-16D2-486C-9C0C-38553174843C}"/>
              </c:ext>
            </c:extLst>
          </c:dPt>
          <c:dPt>
            <c:idx val="9"/>
            <c:marker>
              <c:symbol val="square"/>
              <c:size val="7"/>
              <c:spPr>
                <a:solidFill>
                  <a:srgbClr val="00A5DF"/>
                </a:solidFill>
                <a:ln>
                  <a:solidFill>
                    <a:srgbClr val="00A5DF"/>
                  </a:solidFill>
                </a:ln>
              </c:spPr>
            </c:marker>
            <c:bubble3D val="0"/>
            <c:extLst>
              <c:ext xmlns:c16="http://schemas.microsoft.com/office/drawing/2014/chart" uri="{C3380CC4-5D6E-409C-BE32-E72D297353CC}">
                <c16:uniqueId val="{0000000A-16D2-486C-9C0C-38553174843C}"/>
              </c:ext>
            </c:extLst>
          </c:dPt>
          <c:dPt>
            <c:idx val="10"/>
            <c:marker>
              <c:symbol val="triangle"/>
              <c:size val="8"/>
              <c:spPr>
                <a:solidFill>
                  <a:srgbClr val="00A5DF"/>
                </a:solidFill>
                <a:ln>
                  <a:solidFill>
                    <a:srgbClr val="00A5DF"/>
                  </a:solidFill>
                </a:ln>
              </c:spPr>
            </c:marker>
            <c:bubble3D val="0"/>
            <c:spPr>
              <a:ln>
                <a:noFill/>
              </a:ln>
            </c:spPr>
            <c:extLst>
              <c:ext xmlns:c16="http://schemas.microsoft.com/office/drawing/2014/chart" uri="{C3380CC4-5D6E-409C-BE32-E72D297353CC}">
                <c16:uniqueId val="{0000000C-16D2-486C-9C0C-38553174843C}"/>
              </c:ext>
            </c:extLst>
          </c:dPt>
          <c:dPt>
            <c:idx val="11"/>
            <c:marker>
              <c:symbol val="triangle"/>
              <c:size val="8"/>
              <c:spPr>
                <a:solidFill>
                  <a:srgbClr val="00A5DF"/>
                </a:solidFill>
                <a:ln>
                  <a:solidFill>
                    <a:srgbClr val="00A5DF"/>
                  </a:solidFill>
                </a:ln>
              </c:spPr>
            </c:marker>
            <c:bubble3D val="0"/>
            <c:extLst>
              <c:ext xmlns:c16="http://schemas.microsoft.com/office/drawing/2014/chart" uri="{C3380CC4-5D6E-409C-BE32-E72D297353CC}">
                <c16:uniqueId val="{0000000D-16D2-486C-9C0C-38553174843C}"/>
              </c:ext>
            </c:extLst>
          </c:dPt>
          <c:dPt>
            <c:idx val="12"/>
            <c:marker>
              <c:symbol val="triangle"/>
              <c:size val="8"/>
              <c:spPr>
                <a:solidFill>
                  <a:srgbClr val="00A5DF"/>
                </a:solidFill>
                <a:ln>
                  <a:solidFill>
                    <a:srgbClr val="00A5DF"/>
                  </a:solidFill>
                </a:ln>
              </c:spPr>
            </c:marker>
            <c:bubble3D val="0"/>
            <c:extLst>
              <c:ext xmlns:c16="http://schemas.microsoft.com/office/drawing/2014/chart" uri="{C3380CC4-5D6E-409C-BE32-E72D297353CC}">
                <c16:uniqueId val="{0000000E-16D2-486C-9C0C-38553174843C}"/>
              </c:ext>
            </c:extLst>
          </c:dPt>
          <c:dPt>
            <c:idx val="13"/>
            <c:marker>
              <c:symbol val="triangle"/>
              <c:size val="8"/>
              <c:spPr>
                <a:solidFill>
                  <a:srgbClr val="00A5DF"/>
                </a:solidFill>
                <a:ln>
                  <a:solidFill>
                    <a:srgbClr val="00A5DF"/>
                  </a:solidFill>
                </a:ln>
              </c:spPr>
            </c:marker>
            <c:bubble3D val="0"/>
            <c:extLst>
              <c:ext xmlns:c16="http://schemas.microsoft.com/office/drawing/2014/chart" uri="{C3380CC4-5D6E-409C-BE32-E72D297353CC}">
                <c16:uniqueId val="{0000000F-16D2-486C-9C0C-38553174843C}"/>
              </c:ext>
            </c:extLst>
          </c:dPt>
          <c:dPt>
            <c:idx val="14"/>
            <c:marker>
              <c:symbol val="triangle"/>
              <c:size val="8"/>
              <c:spPr>
                <a:solidFill>
                  <a:srgbClr val="00A5DF"/>
                </a:solidFill>
                <a:ln>
                  <a:solidFill>
                    <a:srgbClr val="00A5DF"/>
                  </a:solidFill>
                </a:ln>
              </c:spPr>
            </c:marker>
            <c:bubble3D val="0"/>
            <c:extLst>
              <c:ext xmlns:c16="http://schemas.microsoft.com/office/drawing/2014/chart" uri="{C3380CC4-5D6E-409C-BE32-E72D297353CC}">
                <c16:uniqueId val="{00000010-16D2-486C-9C0C-38553174843C}"/>
              </c:ext>
            </c:extLst>
          </c:dPt>
          <c:dPt>
            <c:idx val="15"/>
            <c:marker>
              <c:symbol val="x"/>
              <c:size val="8"/>
              <c:spPr>
                <a:noFill/>
                <a:ln w="19050">
                  <a:solidFill>
                    <a:srgbClr val="00A5DF"/>
                  </a:solidFill>
                </a:ln>
              </c:spPr>
            </c:marker>
            <c:bubble3D val="0"/>
            <c:spPr>
              <a:ln>
                <a:noFill/>
              </a:ln>
            </c:spPr>
            <c:extLst>
              <c:ext xmlns:c16="http://schemas.microsoft.com/office/drawing/2014/chart" uri="{C3380CC4-5D6E-409C-BE32-E72D297353CC}">
                <c16:uniqueId val="{00000012-16D2-486C-9C0C-38553174843C}"/>
              </c:ext>
            </c:extLst>
          </c:dPt>
          <c:dPt>
            <c:idx val="16"/>
            <c:marker>
              <c:symbol val="x"/>
              <c:size val="8"/>
              <c:spPr>
                <a:noFill/>
                <a:ln w="19050">
                  <a:solidFill>
                    <a:srgbClr val="00A5DF"/>
                  </a:solidFill>
                </a:ln>
              </c:spPr>
            </c:marker>
            <c:bubble3D val="0"/>
            <c:extLst>
              <c:ext xmlns:c16="http://schemas.microsoft.com/office/drawing/2014/chart" uri="{C3380CC4-5D6E-409C-BE32-E72D297353CC}">
                <c16:uniqueId val="{00000013-16D2-486C-9C0C-38553174843C}"/>
              </c:ext>
            </c:extLst>
          </c:dPt>
          <c:dPt>
            <c:idx val="17"/>
            <c:marker>
              <c:symbol val="x"/>
              <c:size val="8"/>
              <c:spPr>
                <a:noFill/>
                <a:ln w="19050">
                  <a:solidFill>
                    <a:srgbClr val="00A5DF"/>
                  </a:solidFill>
                </a:ln>
              </c:spPr>
            </c:marker>
            <c:bubble3D val="0"/>
            <c:extLst>
              <c:ext xmlns:c16="http://schemas.microsoft.com/office/drawing/2014/chart" uri="{C3380CC4-5D6E-409C-BE32-E72D297353CC}">
                <c16:uniqueId val="{00000014-16D2-486C-9C0C-38553174843C}"/>
              </c:ext>
            </c:extLst>
          </c:dPt>
          <c:dPt>
            <c:idx val="18"/>
            <c:marker>
              <c:symbol val="x"/>
              <c:size val="8"/>
              <c:spPr>
                <a:noFill/>
                <a:ln w="19050">
                  <a:solidFill>
                    <a:srgbClr val="00A5DF"/>
                  </a:solidFill>
                </a:ln>
              </c:spPr>
            </c:marker>
            <c:bubble3D val="0"/>
            <c:extLst>
              <c:ext xmlns:c16="http://schemas.microsoft.com/office/drawing/2014/chart" uri="{C3380CC4-5D6E-409C-BE32-E72D297353CC}">
                <c16:uniqueId val="{00000015-16D2-486C-9C0C-38553174843C}"/>
              </c:ext>
            </c:extLst>
          </c:dPt>
          <c:dPt>
            <c:idx val="19"/>
            <c:marker>
              <c:symbol val="x"/>
              <c:size val="8"/>
              <c:spPr>
                <a:noFill/>
                <a:ln w="19050">
                  <a:solidFill>
                    <a:srgbClr val="00A5DF"/>
                  </a:solidFill>
                </a:ln>
              </c:spPr>
            </c:marker>
            <c:bubble3D val="0"/>
            <c:extLst>
              <c:ext xmlns:c16="http://schemas.microsoft.com/office/drawing/2014/chart" uri="{C3380CC4-5D6E-409C-BE32-E72D297353CC}">
                <c16:uniqueId val="{00000016-16D2-486C-9C0C-38553174843C}"/>
              </c:ext>
            </c:extLst>
          </c:dPt>
          <c:dPt>
            <c:idx val="20"/>
            <c:marker>
              <c:symbol val="circle"/>
              <c:size val="7"/>
              <c:spPr>
                <a:solidFill>
                  <a:srgbClr val="00A5DF"/>
                </a:solidFill>
                <a:ln w="9525">
                  <a:solidFill>
                    <a:srgbClr val="00A5DF"/>
                  </a:solidFill>
                </a:ln>
              </c:spPr>
            </c:marker>
            <c:bubble3D val="0"/>
            <c:spPr>
              <a:ln>
                <a:noFill/>
              </a:ln>
            </c:spPr>
            <c:extLst>
              <c:ext xmlns:c16="http://schemas.microsoft.com/office/drawing/2014/chart" uri="{C3380CC4-5D6E-409C-BE32-E72D297353CC}">
                <c16:uniqueId val="{00000018-16D2-486C-9C0C-38553174843C}"/>
              </c:ext>
            </c:extLst>
          </c:dPt>
          <c:dPt>
            <c:idx val="21"/>
            <c:marker>
              <c:symbol val="circle"/>
              <c:size val="7"/>
              <c:spPr>
                <a:solidFill>
                  <a:srgbClr val="00A5DF"/>
                </a:solidFill>
                <a:ln>
                  <a:solidFill>
                    <a:srgbClr val="00A5DF"/>
                  </a:solidFill>
                </a:ln>
              </c:spPr>
            </c:marker>
            <c:bubble3D val="0"/>
            <c:extLst>
              <c:ext xmlns:c16="http://schemas.microsoft.com/office/drawing/2014/chart" uri="{C3380CC4-5D6E-409C-BE32-E72D297353CC}">
                <c16:uniqueId val="{00000019-16D2-486C-9C0C-38553174843C}"/>
              </c:ext>
            </c:extLst>
          </c:dPt>
          <c:dPt>
            <c:idx val="22"/>
            <c:marker>
              <c:symbol val="circle"/>
              <c:size val="7"/>
              <c:spPr>
                <a:solidFill>
                  <a:srgbClr val="00A5DF"/>
                </a:solidFill>
                <a:ln>
                  <a:solidFill>
                    <a:srgbClr val="00A5DF"/>
                  </a:solidFill>
                </a:ln>
              </c:spPr>
            </c:marker>
            <c:bubble3D val="0"/>
            <c:extLst>
              <c:ext xmlns:c16="http://schemas.microsoft.com/office/drawing/2014/chart" uri="{C3380CC4-5D6E-409C-BE32-E72D297353CC}">
                <c16:uniqueId val="{0000001A-16D2-486C-9C0C-38553174843C}"/>
              </c:ext>
            </c:extLst>
          </c:dPt>
          <c:dPt>
            <c:idx val="23"/>
            <c:marker>
              <c:symbol val="circle"/>
              <c:size val="7"/>
              <c:spPr>
                <a:solidFill>
                  <a:srgbClr val="00A5DF"/>
                </a:solidFill>
                <a:ln>
                  <a:solidFill>
                    <a:srgbClr val="00A5DF"/>
                  </a:solidFill>
                </a:ln>
              </c:spPr>
            </c:marker>
            <c:bubble3D val="0"/>
            <c:extLst>
              <c:ext xmlns:c16="http://schemas.microsoft.com/office/drawing/2014/chart" uri="{C3380CC4-5D6E-409C-BE32-E72D297353CC}">
                <c16:uniqueId val="{0000001B-16D2-486C-9C0C-38553174843C}"/>
              </c:ext>
            </c:extLst>
          </c:dPt>
          <c:dPt>
            <c:idx val="24"/>
            <c:marker>
              <c:symbol val="circle"/>
              <c:size val="7"/>
              <c:spPr>
                <a:solidFill>
                  <a:srgbClr val="00A5DF"/>
                </a:solidFill>
                <a:ln>
                  <a:solidFill>
                    <a:srgbClr val="00A5DF"/>
                  </a:solidFill>
                </a:ln>
              </c:spPr>
            </c:marker>
            <c:bubble3D val="0"/>
            <c:extLst>
              <c:ext xmlns:c16="http://schemas.microsoft.com/office/drawing/2014/chart" uri="{C3380CC4-5D6E-409C-BE32-E72D297353CC}">
                <c16:uniqueId val="{0000001C-16D2-486C-9C0C-38553174843C}"/>
              </c:ext>
            </c:extLst>
          </c:dPt>
          <c:dPt>
            <c:idx val="25"/>
            <c:marker>
              <c:symbol val="diamond"/>
              <c:size val="8"/>
              <c:spPr>
                <a:noFill/>
                <a:ln w="19050">
                  <a:solidFill>
                    <a:srgbClr val="00A5DF"/>
                  </a:solidFill>
                </a:ln>
              </c:spPr>
            </c:marker>
            <c:bubble3D val="0"/>
            <c:spPr>
              <a:ln>
                <a:noFill/>
              </a:ln>
            </c:spPr>
            <c:extLst>
              <c:ext xmlns:c16="http://schemas.microsoft.com/office/drawing/2014/chart" uri="{C3380CC4-5D6E-409C-BE32-E72D297353CC}">
                <c16:uniqueId val="{0000001E-16D2-486C-9C0C-38553174843C}"/>
              </c:ext>
            </c:extLst>
          </c:dPt>
          <c:dPt>
            <c:idx val="26"/>
            <c:marker>
              <c:symbol val="diamond"/>
              <c:size val="8"/>
              <c:spPr>
                <a:noFill/>
                <a:ln w="19050">
                  <a:solidFill>
                    <a:srgbClr val="00A5DF"/>
                  </a:solidFill>
                </a:ln>
              </c:spPr>
            </c:marker>
            <c:bubble3D val="0"/>
            <c:extLst>
              <c:ext xmlns:c16="http://schemas.microsoft.com/office/drawing/2014/chart" uri="{C3380CC4-5D6E-409C-BE32-E72D297353CC}">
                <c16:uniqueId val="{0000001F-16D2-486C-9C0C-38553174843C}"/>
              </c:ext>
            </c:extLst>
          </c:dPt>
          <c:dPt>
            <c:idx val="27"/>
            <c:marker>
              <c:symbol val="diamond"/>
              <c:size val="8"/>
              <c:spPr>
                <a:noFill/>
                <a:ln w="19050">
                  <a:solidFill>
                    <a:srgbClr val="00A5DF"/>
                  </a:solidFill>
                </a:ln>
              </c:spPr>
            </c:marker>
            <c:bubble3D val="0"/>
            <c:extLst>
              <c:ext xmlns:c16="http://schemas.microsoft.com/office/drawing/2014/chart" uri="{C3380CC4-5D6E-409C-BE32-E72D297353CC}">
                <c16:uniqueId val="{00000020-16D2-486C-9C0C-38553174843C}"/>
              </c:ext>
            </c:extLst>
          </c:dPt>
          <c:dPt>
            <c:idx val="28"/>
            <c:marker>
              <c:symbol val="diamond"/>
              <c:size val="8"/>
              <c:spPr>
                <a:noFill/>
                <a:ln w="19050">
                  <a:solidFill>
                    <a:srgbClr val="00A5DF"/>
                  </a:solidFill>
                </a:ln>
              </c:spPr>
            </c:marker>
            <c:bubble3D val="0"/>
            <c:extLst>
              <c:ext xmlns:c16="http://schemas.microsoft.com/office/drawing/2014/chart" uri="{C3380CC4-5D6E-409C-BE32-E72D297353CC}">
                <c16:uniqueId val="{00000021-16D2-486C-9C0C-38553174843C}"/>
              </c:ext>
            </c:extLst>
          </c:dPt>
          <c:dPt>
            <c:idx val="29"/>
            <c:marker>
              <c:symbol val="diamond"/>
              <c:size val="8"/>
              <c:spPr>
                <a:noFill/>
                <a:ln w="19050">
                  <a:solidFill>
                    <a:srgbClr val="00A5DF"/>
                  </a:solidFill>
                </a:ln>
              </c:spPr>
            </c:marker>
            <c:bubble3D val="0"/>
            <c:extLst>
              <c:ext xmlns:c16="http://schemas.microsoft.com/office/drawing/2014/chart" uri="{C3380CC4-5D6E-409C-BE32-E72D297353CC}">
                <c16:uniqueId val="{00000022-16D2-486C-9C0C-38553174843C}"/>
              </c:ext>
            </c:extLst>
          </c:dPt>
          <c:cat>
            <c:multiLvlStrRef>
              <c:f>'C.7 Piptaz_type'!$A$16:$B$45</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Acute Small</c:v>
                  </c:pt>
                  <c:pt idx="5">
                    <c:v>Acute Medium</c:v>
                  </c:pt>
                  <c:pt idx="10">
                    <c:v>Acute Large</c:v>
                  </c:pt>
                  <c:pt idx="15">
                    <c:v>Acute Multiservice</c:v>
                  </c:pt>
                  <c:pt idx="20">
                    <c:v>Acute Specialist</c:v>
                  </c:pt>
                  <c:pt idx="25">
                    <c:v>Acute Teaching</c:v>
                  </c:pt>
                </c:lvl>
              </c:multiLvlStrCache>
            </c:multiLvlStrRef>
          </c:cat>
          <c:val>
            <c:numRef>
              <c:f>'C.7 Piptaz_type'!$C$16:$C$45</c:f>
              <c:numCache>
                <c:formatCode>0.0</c:formatCode>
                <c:ptCount val="30"/>
                <c:pt idx="0">
                  <c:v>165.17849485747865</c:v>
                </c:pt>
                <c:pt idx="1">
                  <c:v>81.953488140556146</c:v>
                </c:pt>
                <c:pt idx="2">
                  <c:v>83.402099751663627</c:v>
                </c:pt>
                <c:pt idx="3">
                  <c:v>98.062016094336286</c:v>
                </c:pt>
                <c:pt idx="4">
                  <c:v>129.46482945466414</c:v>
                </c:pt>
                <c:pt idx="5">
                  <c:v>143.10509306215681</c:v>
                </c:pt>
                <c:pt idx="6">
                  <c:v>86.448641311901156</c:v>
                </c:pt>
                <c:pt idx="7">
                  <c:v>88.384357953444123</c:v>
                </c:pt>
                <c:pt idx="8">
                  <c:v>102.55453577893786</c:v>
                </c:pt>
                <c:pt idx="9">
                  <c:v>123.75444716308266</c:v>
                </c:pt>
                <c:pt idx="10">
                  <c:v>129.95405862014741</c:v>
                </c:pt>
                <c:pt idx="11">
                  <c:v>76.546036682266276</c:v>
                </c:pt>
                <c:pt idx="12">
                  <c:v>82.605011730105616</c:v>
                </c:pt>
                <c:pt idx="13">
                  <c:v>86.736114110797644</c:v>
                </c:pt>
                <c:pt idx="14">
                  <c:v>106.07589980208286</c:v>
                </c:pt>
                <c:pt idx="15">
                  <c:v>176.84430021047592</c:v>
                </c:pt>
                <c:pt idx="16">
                  <c:v>138.5227472782135</c:v>
                </c:pt>
                <c:pt idx="17">
                  <c:v>138.74327713251114</c:v>
                </c:pt>
                <c:pt idx="18">
                  <c:v>127.89890563488007</c:v>
                </c:pt>
                <c:pt idx="19">
                  <c:v>144.16468530893326</c:v>
                </c:pt>
                <c:pt idx="20">
                  <c:v>135.34318959247321</c:v>
                </c:pt>
                <c:pt idx="21">
                  <c:v>93.333340289536864</c:v>
                </c:pt>
                <c:pt idx="22">
                  <c:v>118.3519650157541</c:v>
                </c:pt>
                <c:pt idx="23">
                  <c:v>117.74266731156968</c:v>
                </c:pt>
                <c:pt idx="24">
                  <c:v>152.55129953939468</c:v>
                </c:pt>
                <c:pt idx="25">
                  <c:v>124.26655800500885</c:v>
                </c:pt>
                <c:pt idx="26">
                  <c:v>84.434134762501344</c:v>
                </c:pt>
                <c:pt idx="27">
                  <c:v>88.470864340662956</c:v>
                </c:pt>
                <c:pt idx="28">
                  <c:v>95.058746421709657</c:v>
                </c:pt>
                <c:pt idx="29">
                  <c:v>113.22016338538378</c:v>
                </c:pt>
              </c:numCache>
            </c:numRef>
          </c:val>
          <c:smooth val="0"/>
          <c:extLst>
            <c:ext xmlns:c16="http://schemas.microsoft.com/office/drawing/2014/chart" uri="{C3380CC4-5D6E-409C-BE32-E72D297353CC}">
              <c16:uniqueId val="{00000023-16D2-486C-9C0C-38553174843C}"/>
            </c:ext>
          </c:extLst>
        </c:ser>
        <c:dLbls>
          <c:showLegendKey val="0"/>
          <c:showVal val="0"/>
          <c:showCatName val="0"/>
          <c:showSerName val="0"/>
          <c:showPercent val="0"/>
          <c:showBubbleSize val="0"/>
        </c:dLbls>
        <c:marker val="1"/>
        <c:smooth val="0"/>
        <c:axId val="125221888"/>
        <c:axId val="125232256"/>
      </c:lineChart>
      <c:catAx>
        <c:axId val="125221888"/>
        <c:scaling>
          <c:orientation val="minMax"/>
        </c:scaling>
        <c:delete val="0"/>
        <c:axPos val="b"/>
        <c:title>
          <c:tx>
            <c:rich>
              <a:bodyPr/>
              <a:lstStyle/>
              <a:p>
                <a:pPr>
                  <a:defRPr/>
                </a:pPr>
                <a:r>
                  <a:rPr lang="en-GB"/>
                  <a:t>Trust Type</a:t>
                </a:r>
              </a:p>
            </c:rich>
          </c:tx>
          <c:layout>
            <c:manualLayout>
              <c:xMode val="edge"/>
              <c:yMode val="edge"/>
              <c:x val="0.48062763205330672"/>
              <c:y val="0.88154274961843349"/>
            </c:manualLayout>
          </c:layout>
          <c:overlay val="0"/>
        </c:title>
        <c:numFmt formatCode="General" sourceLinked="1"/>
        <c:majorTickMark val="out"/>
        <c:minorTickMark val="none"/>
        <c:tickLblPos val="nextTo"/>
        <c:crossAx val="125232256"/>
        <c:crosses val="autoZero"/>
        <c:auto val="1"/>
        <c:lblAlgn val="ctr"/>
        <c:lblOffset val="100"/>
        <c:noMultiLvlLbl val="0"/>
      </c:catAx>
      <c:valAx>
        <c:axId val="125232256"/>
        <c:scaling>
          <c:orientation val="minMax"/>
        </c:scaling>
        <c:delete val="0"/>
        <c:axPos val="l"/>
        <c:title>
          <c:tx>
            <c:rich>
              <a:bodyPr rot="-5400000" vert="horz"/>
              <a:lstStyle/>
              <a:p>
                <a:pPr>
                  <a:defRPr/>
                </a:pPr>
                <a:r>
                  <a:rPr lang="en-GB"/>
                  <a:t>DDD per 1,000 admissions</a:t>
                </a:r>
              </a:p>
            </c:rich>
          </c:tx>
          <c:layout>
            <c:manualLayout>
              <c:xMode val="edge"/>
              <c:yMode val="edge"/>
              <c:x val="1.9552430613348219E-3"/>
              <c:y val="0.12099139377876723"/>
            </c:manualLayout>
          </c:layout>
          <c:overlay val="0"/>
        </c:title>
        <c:numFmt formatCode="0" sourceLinked="0"/>
        <c:majorTickMark val="out"/>
        <c:minorTickMark val="none"/>
        <c:tickLblPos val="nextTo"/>
        <c:crossAx val="125221888"/>
        <c:crosses val="autoZero"/>
        <c:crossBetween val="between"/>
      </c:valAx>
      <c:spPr>
        <a:ln>
          <a:noFill/>
        </a:ln>
      </c:spPr>
    </c:plotArea>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98985376814079E-2"/>
          <c:y val="8.8026844192300238E-2"/>
          <c:w val="0.92722011635428092"/>
          <c:h val="0.59576145734628716"/>
        </c:manualLayout>
      </c:layout>
      <c:lineChart>
        <c:grouping val="standard"/>
        <c:varyColors val="0"/>
        <c:ser>
          <c:idx val="0"/>
          <c:order val="0"/>
          <c:tx>
            <c:strRef>
              <c:f>'D.4.3.BreakdownPHEC'!$E$16</c:f>
              <c:strCache>
                <c:ptCount val="1"/>
                <c:pt idx="0">
                  <c:v>Primary DDD</c:v>
                </c:pt>
              </c:strCache>
            </c:strRef>
          </c:tx>
          <c:spPr>
            <a:ln w="22225">
              <a:solidFill>
                <a:srgbClr val="007C91"/>
              </a:solidFill>
              <a:prstDash val="sysDot"/>
            </a:ln>
          </c:spPr>
          <c:marker>
            <c:symbol val="x"/>
            <c:size val="5"/>
            <c:spPr>
              <a:noFill/>
              <a:ln>
                <a:solidFill>
                  <a:srgbClr val="007C91"/>
                </a:solidFill>
              </a:ln>
            </c:spPr>
          </c:marker>
          <c:dPt>
            <c:idx val="0"/>
            <c:bubble3D val="0"/>
            <c:extLst>
              <c:ext xmlns:c16="http://schemas.microsoft.com/office/drawing/2014/chart" uri="{C3380CC4-5D6E-409C-BE32-E72D297353CC}">
                <c16:uniqueId val="{00000000-C73C-40FF-8F71-E98EB96C970F}"/>
              </c:ext>
            </c:extLst>
          </c:dPt>
          <c:dPt>
            <c:idx val="1"/>
            <c:bubble3D val="0"/>
            <c:extLst>
              <c:ext xmlns:c16="http://schemas.microsoft.com/office/drawing/2014/chart" uri="{C3380CC4-5D6E-409C-BE32-E72D297353CC}">
                <c16:uniqueId val="{00000001-C73C-40FF-8F71-E98EB96C970F}"/>
              </c:ext>
            </c:extLst>
          </c:dPt>
          <c:dPt>
            <c:idx val="2"/>
            <c:bubble3D val="0"/>
            <c:extLst>
              <c:ext xmlns:c16="http://schemas.microsoft.com/office/drawing/2014/chart" uri="{C3380CC4-5D6E-409C-BE32-E72D297353CC}">
                <c16:uniqueId val="{00000002-C73C-40FF-8F71-E98EB96C970F}"/>
              </c:ext>
            </c:extLst>
          </c:dPt>
          <c:dPt>
            <c:idx val="3"/>
            <c:bubble3D val="0"/>
            <c:extLst>
              <c:ext xmlns:c16="http://schemas.microsoft.com/office/drawing/2014/chart" uri="{C3380CC4-5D6E-409C-BE32-E72D297353CC}">
                <c16:uniqueId val="{00000003-C73C-40FF-8F71-E98EB96C970F}"/>
              </c:ext>
            </c:extLst>
          </c:dPt>
          <c:dPt>
            <c:idx val="4"/>
            <c:bubble3D val="0"/>
            <c:extLst>
              <c:ext xmlns:c16="http://schemas.microsoft.com/office/drawing/2014/chart" uri="{C3380CC4-5D6E-409C-BE32-E72D297353CC}">
                <c16:uniqueId val="{00000004-C73C-40FF-8F71-E98EB96C970F}"/>
              </c:ext>
            </c:extLst>
          </c:dPt>
          <c:dPt>
            <c:idx val="5"/>
            <c:marker>
              <c:spPr>
                <a:noFill/>
                <a:ln>
                  <a:solidFill>
                    <a:srgbClr val="E40046"/>
                  </a:solidFill>
                </a:ln>
              </c:spPr>
            </c:marker>
            <c:bubble3D val="0"/>
            <c:spPr>
              <a:ln w="22225" cap="rnd">
                <a:noFill/>
                <a:prstDash val="sysDot"/>
                <a:round/>
              </a:ln>
              <a:effectLst/>
            </c:spPr>
            <c:extLst>
              <c:ext xmlns:c16="http://schemas.microsoft.com/office/drawing/2014/chart" uri="{C3380CC4-5D6E-409C-BE32-E72D297353CC}">
                <c16:uniqueId val="{00000006-C73C-40FF-8F71-E98EB96C970F}"/>
              </c:ext>
            </c:extLst>
          </c:dPt>
          <c:dPt>
            <c:idx val="6"/>
            <c:marker>
              <c:spPr>
                <a:noFill/>
                <a:ln>
                  <a:solidFill>
                    <a:srgbClr val="E40046"/>
                  </a:solidFill>
                </a:ln>
              </c:spPr>
            </c:marker>
            <c:bubble3D val="0"/>
            <c:spPr>
              <a:ln w="22225" cap="rnd">
                <a:solidFill>
                  <a:srgbClr val="E40046"/>
                </a:solidFill>
                <a:prstDash val="sysDot"/>
                <a:round/>
              </a:ln>
              <a:effectLst/>
            </c:spPr>
            <c:extLst>
              <c:ext xmlns:c16="http://schemas.microsoft.com/office/drawing/2014/chart" uri="{C3380CC4-5D6E-409C-BE32-E72D297353CC}">
                <c16:uniqueId val="{00000008-C73C-40FF-8F71-E98EB96C970F}"/>
              </c:ext>
            </c:extLst>
          </c:dPt>
          <c:dPt>
            <c:idx val="7"/>
            <c:marker>
              <c:spPr>
                <a:noFill/>
                <a:ln>
                  <a:solidFill>
                    <a:srgbClr val="E40046"/>
                  </a:solidFill>
                </a:ln>
              </c:spPr>
            </c:marker>
            <c:bubble3D val="0"/>
            <c:spPr>
              <a:ln w="22225" cap="rnd">
                <a:solidFill>
                  <a:srgbClr val="E40046"/>
                </a:solidFill>
                <a:prstDash val="sysDot"/>
                <a:round/>
              </a:ln>
              <a:effectLst/>
            </c:spPr>
            <c:extLst>
              <c:ext xmlns:c16="http://schemas.microsoft.com/office/drawing/2014/chart" uri="{C3380CC4-5D6E-409C-BE32-E72D297353CC}">
                <c16:uniqueId val="{0000000A-C73C-40FF-8F71-E98EB96C970F}"/>
              </c:ext>
            </c:extLst>
          </c:dPt>
          <c:dPt>
            <c:idx val="8"/>
            <c:marker>
              <c:spPr>
                <a:noFill/>
                <a:ln>
                  <a:solidFill>
                    <a:srgbClr val="E40046"/>
                  </a:solidFill>
                </a:ln>
              </c:spPr>
            </c:marker>
            <c:bubble3D val="0"/>
            <c:spPr>
              <a:ln w="22225" cap="rnd">
                <a:solidFill>
                  <a:srgbClr val="E40046"/>
                </a:solidFill>
                <a:prstDash val="sysDot"/>
                <a:round/>
              </a:ln>
              <a:effectLst/>
            </c:spPr>
            <c:extLst>
              <c:ext xmlns:c16="http://schemas.microsoft.com/office/drawing/2014/chart" uri="{C3380CC4-5D6E-409C-BE32-E72D297353CC}">
                <c16:uniqueId val="{0000000C-C73C-40FF-8F71-E98EB96C970F}"/>
              </c:ext>
            </c:extLst>
          </c:dPt>
          <c:dPt>
            <c:idx val="9"/>
            <c:marker>
              <c:spPr>
                <a:noFill/>
                <a:ln>
                  <a:solidFill>
                    <a:srgbClr val="E40046"/>
                  </a:solidFill>
                </a:ln>
              </c:spPr>
            </c:marker>
            <c:bubble3D val="0"/>
            <c:spPr>
              <a:ln w="22225" cap="rnd">
                <a:solidFill>
                  <a:srgbClr val="E40046"/>
                </a:solidFill>
                <a:prstDash val="sysDot"/>
                <a:round/>
              </a:ln>
              <a:effectLst/>
            </c:spPr>
            <c:extLst>
              <c:ext xmlns:c16="http://schemas.microsoft.com/office/drawing/2014/chart" uri="{C3380CC4-5D6E-409C-BE32-E72D297353CC}">
                <c16:uniqueId val="{0000000E-C73C-40FF-8F71-E98EB96C970F}"/>
              </c:ext>
            </c:extLst>
          </c:dPt>
          <c:dPt>
            <c:idx val="10"/>
            <c:marker>
              <c:spPr>
                <a:noFill/>
                <a:ln>
                  <a:solidFill>
                    <a:srgbClr val="00AB8E"/>
                  </a:solidFill>
                </a:ln>
              </c:spPr>
            </c:marker>
            <c:bubble3D val="0"/>
            <c:spPr>
              <a:ln w="22225" cap="rnd">
                <a:noFill/>
                <a:prstDash val="sysDot"/>
                <a:round/>
              </a:ln>
              <a:effectLst/>
            </c:spPr>
            <c:extLst>
              <c:ext xmlns:c16="http://schemas.microsoft.com/office/drawing/2014/chart" uri="{C3380CC4-5D6E-409C-BE32-E72D297353CC}">
                <c16:uniqueId val="{00000010-C73C-40FF-8F71-E98EB96C970F}"/>
              </c:ext>
            </c:extLst>
          </c:dPt>
          <c:dPt>
            <c:idx val="11"/>
            <c:marker>
              <c:spPr>
                <a:noFill/>
                <a:ln>
                  <a:solidFill>
                    <a:srgbClr val="00AB8E"/>
                  </a:solidFill>
                </a:ln>
              </c:spPr>
            </c:marker>
            <c:bubble3D val="0"/>
            <c:spPr>
              <a:ln w="22225" cap="rnd">
                <a:solidFill>
                  <a:srgbClr val="00AB8E"/>
                </a:solidFill>
                <a:prstDash val="sysDot"/>
                <a:round/>
              </a:ln>
              <a:effectLst/>
            </c:spPr>
            <c:extLst>
              <c:ext xmlns:c16="http://schemas.microsoft.com/office/drawing/2014/chart" uri="{C3380CC4-5D6E-409C-BE32-E72D297353CC}">
                <c16:uniqueId val="{00000012-C73C-40FF-8F71-E98EB96C970F}"/>
              </c:ext>
            </c:extLst>
          </c:dPt>
          <c:dPt>
            <c:idx val="12"/>
            <c:marker>
              <c:spPr>
                <a:noFill/>
                <a:ln>
                  <a:solidFill>
                    <a:srgbClr val="00AB8E"/>
                  </a:solidFill>
                </a:ln>
              </c:spPr>
            </c:marker>
            <c:bubble3D val="0"/>
            <c:spPr>
              <a:ln w="22225" cap="rnd">
                <a:solidFill>
                  <a:srgbClr val="00AB8E"/>
                </a:solidFill>
                <a:prstDash val="sysDot"/>
                <a:round/>
              </a:ln>
              <a:effectLst/>
            </c:spPr>
            <c:extLst>
              <c:ext xmlns:c16="http://schemas.microsoft.com/office/drawing/2014/chart" uri="{C3380CC4-5D6E-409C-BE32-E72D297353CC}">
                <c16:uniqueId val="{00000014-C73C-40FF-8F71-E98EB96C970F}"/>
              </c:ext>
            </c:extLst>
          </c:dPt>
          <c:dPt>
            <c:idx val="13"/>
            <c:marker>
              <c:spPr>
                <a:noFill/>
                <a:ln>
                  <a:solidFill>
                    <a:srgbClr val="00AB8E"/>
                  </a:solidFill>
                </a:ln>
              </c:spPr>
            </c:marker>
            <c:bubble3D val="0"/>
            <c:spPr>
              <a:ln w="22225" cap="rnd">
                <a:solidFill>
                  <a:srgbClr val="00AB8E"/>
                </a:solidFill>
                <a:prstDash val="sysDot"/>
                <a:round/>
              </a:ln>
              <a:effectLst/>
            </c:spPr>
            <c:extLst>
              <c:ext xmlns:c16="http://schemas.microsoft.com/office/drawing/2014/chart" uri="{C3380CC4-5D6E-409C-BE32-E72D297353CC}">
                <c16:uniqueId val="{00000016-C73C-40FF-8F71-E98EB96C970F}"/>
              </c:ext>
            </c:extLst>
          </c:dPt>
          <c:dPt>
            <c:idx val="14"/>
            <c:marker>
              <c:spPr>
                <a:noFill/>
                <a:ln>
                  <a:solidFill>
                    <a:srgbClr val="00AB8E"/>
                  </a:solidFill>
                </a:ln>
              </c:spPr>
            </c:marker>
            <c:bubble3D val="0"/>
            <c:spPr>
              <a:ln w="22225" cap="rnd">
                <a:solidFill>
                  <a:srgbClr val="00AB8E"/>
                </a:solidFill>
                <a:prstDash val="sysDot"/>
                <a:round/>
              </a:ln>
              <a:effectLst/>
            </c:spPr>
            <c:extLst>
              <c:ext xmlns:c16="http://schemas.microsoft.com/office/drawing/2014/chart" uri="{C3380CC4-5D6E-409C-BE32-E72D297353CC}">
                <c16:uniqueId val="{00000018-C73C-40FF-8F71-E98EB96C970F}"/>
              </c:ext>
            </c:extLst>
          </c:dPt>
          <c:dPt>
            <c:idx val="15"/>
            <c:marker>
              <c:spPr>
                <a:noFill/>
                <a:ln>
                  <a:solidFill>
                    <a:srgbClr val="84BD00"/>
                  </a:solidFill>
                </a:ln>
              </c:spPr>
            </c:marker>
            <c:bubble3D val="0"/>
            <c:spPr>
              <a:ln w="22225" cap="rnd">
                <a:noFill/>
                <a:prstDash val="sysDot"/>
                <a:round/>
              </a:ln>
              <a:effectLst/>
            </c:spPr>
            <c:extLst>
              <c:ext xmlns:c16="http://schemas.microsoft.com/office/drawing/2014/chart" uri="{C3380CC4-5D6E-409C-BE32-E72D297353CC}">
                <c16:uniqueId val="{0000001A-C73C-40FF-8F71-E98EB96C970F}"/>
              </c:ext>
            </c:extLst>
          </c:dPt>
          <c:dPt>
            <c:idx val="16"/>
            <c:marker>
              <c:spPr>
                <a:noFill/>
                <a:ln>
                  <a:solidFill>
                    <a:srgbClr val="84BD00"/>
                  </a:solidFill>
                </a:ln>
              </c:spPr>
            </c:marker>
            <c:bubble3D val="0"/>
            <c:spPr>
              <a:ln w="22225" cap="rnd">
                <a:solidFill>
                  <a:srgbClr val="84BD00"/>
                </a:solidFill>
                <a:prstDash val="sysDot"/>
                <a:round/>
              </a:ln>
              <a:effectLst/>
            </c:spPr>
            <c:extLst>
              <c:ext xmlns:c16="http://schemas.microsoft.com/office/drawing/2014/chart" uri="{C3380CC4-5D6E-409C-BE32-E72D297353CC}">
                <c16:uniqueId val="{0000001C-C73C-40FF-8F71-E98EB96C970F}"/>
              </c:ext>
            </c:extLst>
          </c:dPt>
          <c:dPt>
            <c:idx val="17"/>
            <c:marker>
              <c:spPr>
                <a:noFill/>
                <a:ln>
                  <a:solidFill>
                    <a:srgbClr val="84BD00"/>
                  </a:solidFill>
                </a:ln>
              </c:spPr>
            </c:marker>
            <c:bubble3D val="0"/>
            <c:spPr>
              <a:ln w="22225" cap="rnd">
                <a:solidFill>
                  <a:srgbClr val="84BD00"/>
                </a:solidFill>
                <a:prstDash val="sysDot"/>
                <a:round/>
              </a:ln>
              <a:effectLst/>
            </c:spPr>
            <c:extLst>
              <c:ext xmlns:c16="http://schemas.microsoft.com/office/drawing/2014/chart" uri="{C3380CC4-5D6E-409C-BE32-E72D297353CC}">
                <c16:uniqueId val="{0000001E-C73C-40FF-8F71-E98EB96C970F}"/>
              </c:ext>
            </c:extLst>
          </c:dPt>
          <c:dPt>
            <c:idx val="18"/>
            <c:marker>
              <c:spPr>
                <a:noFill/>
                <a:ln>
                  <a:solidFill>
                    <a:srgbClr val="84BD00"/>
                  </a:solidFill>
                </a:ln>
              </c:spPr>
            </c:marker>
            <c:bubble3D val="0"/>
            <c:spPr>
              <a:ln w="22225" cap="rnd">
                <a:solidFill>
                  <a:srgbClr val="84BD00"/>
                </a:solidFill>
                <a:prstDash val="sysDot"/>
                <a:round/>
              </a:ln>
              <a:effectLst/>
            </c:spPr>
            <c:extLst>
              <c:ext xmlns:c16="http://schemas.microsoft.com/office/drawing/2014/chart" uri="{C3380CC4-5D6E-409C-BE32-E72D297353CC}">
                <c16:uniqueId val="{00000020-C73C-40FF-8F71-E98EB96C970F}"/>
              </c:ext>
            </c:extLst>
          </c:dPt>
          <c:dPt>
            <c:idx val="19"/>
            <c:marker>
              <c:spPr>
                <a:noFill/>
                <a:ln>
                  <a:solidFill>
                    <a:srgbClr val="84BD00"/>
                  </a:solidFill>
                </a:ln>
              </c:spPr>
            </c:marker>
            <c:bubble3D val="0"/>
            <c:spPr>
              <a:ln w="22225" cap="rnd">
                <a:solidFill>
                  <a:srgbClr val="84BD00"/>
                </a:solidFill>
                <a:prstDash val="sysDot"/>
                <a:round/>
              </a:ln>
              <a:effectLst/>
            </c:spPr>
            <c:extLst>
              <c:ext xmlns:c16="http://schemas.microsoft.com/office/drawing/2014/chart" uri="{C3380CC4-5D6E-409C-BE32-E72D297353CC}">
                <c16:uniqueId val="{00000022-C73C-40FF-8F71-E98EB96C970F}"/>
              </c:ext>
            </c:extLst>
          </c:dPt>
          <c:dPt>
            <c:idx val="20"/>
            <c:marker>
              <c:spPr>
                <a:noFill/>
                <a:ln>
                  <a:solidFill>
                    <a:srgbClr val="FFB81C"/>
                  </a:solidFill>
                </a:ln>
              </c:spPr>
            </c:marker>
            <c:bubble3D val="0"/>
            <c:spPr>
              <a:ln w="22225" cap="rnd">
                <a:noFill/>
                <a:prstDash val="sysDot"/>
                <a:round/>
              </a:ln>
              <a:effectLst/>
            </c:spPr>
            <c:extLst>
              <c:ext xmlns:c16="http://schemas.microsoft.com/office/drawing/2014/chart" uri="{C3380CC4-5D6E-409C-BE32-E72D297353CC}">
                <c16:uniqueId val="{00000024-C73C-40FF-8F71-E98EB96C970F}"/>
              </c:ext>
            </c:extLst>
          </c:dPt>
          <c:dPt>
            <c:idx val="21"/>
            <c:marker>
              <c:spPr>
                <a:noFill/>
                <a:ln>
                  <a:solidFill>
                    <a:srgbClr val="FFB81C"/>
                  </a:solidFill>
                </a:ln>
              </c:spPr>
            </c:marker>
            <c:bubble3D val="0"/>
            <c:spPr>
              <a:ln w="22225" cap="rnd">
                <a:solidFill>
                  <a:srgbClr val="FFB81C"/>
                </a:solidFill>
                <a:prstDash val="sysDot"/>
                <a:round/>
              </a:ln>
              <a:effectLst/>
            </c:spPr>
            <c:extLst>
              <c:ext xmlns:c16="http://schemas.microsoft.com/office/drawing/2014/chart" uri="{C3380CC4-5D6E-409C-BE32-E72D297353CC}">
                <c16:uniqueId val="{00000026-C73C-40FF-8F71-E98EB96C970F}"/>
              </c:ext>
            </c:extLst>
          </c:dPt>
          <c:dPt>
            <c:idx val="22"/>
            <c:marker>
              <c:spPr>
                <a:noFill/>
                <a:ln>
                  <a:solidFill>
                    <a:srgbClr val="FFB81C"/>
                  </a:solidFill>
                </a:ln>
              </c:spPr>
            </c:marker>
            <c:bubble3D val="0"/>
            <c:spPr>
              <a:ln w="22225" cap="rnd">
                <a:solidFill>
                  <a:srgbClr val="FFB81C"/>
                </a:solidFill>
                <a:prstDash val="sysDot"/>
                <a:round/>
              </a:ln>
              <a:effectLst/>
            </c:spPr>
            <c:extLst>
              <c:ext xmlns:c16="http://schemas.microsoft.com/office/drawing/2014/chart" uri="{C3380CC4-5D6E-409C-BE32-E72D297353CC}">
                <c16:uniqueId val="{00000028-C73C-40FF-8F71-E98EB96C970F}"/>
              </c:ext>
            </c:extLst>
          </c:dPt>
          <c:dPt>
            <c:idx val="23"/>
            <c:marker>
              <c:spPr>
                <a:noFill/>
                <a:ln>
                  <a:solidFill>
                    <a:srgbClr val="FFB81C"/>
                  </a:solidFill>
                </a:ln>
              </c:spPr>
            </c:marker>
            <c:bubble3D val="0"/>
            <c:spPr>
              <a:ln w="22225" cap="rnd">
                <a:solidFill>
                  <a:srgbClr val="FFB81C"/>
                </a:solidFill>
                <a:prstDash val="sysDot"/>
                <a:round/>
              </a:ln>
              <a:effectLst/>
            </c:spPr>
            <c:extLst>
              <c:ext xmlns:c16="http://schemas.microsoft.com/office/drawing/2014/chart" uri="{C3380CC4-5D6E-409C-BE32-E72D297353CC}">
                <c16:uniqueId val="{0000002A-C73C-40FF-8F71-E98EB96C970F}"/>
              </c:ext>
            </c:extLst>
          </c:dPt>
          <c:dPt>
            <c:idx val="24"/>
            <c:marker>
              <c:spPr>
                <a:noFill/>
                <a:ln>
                  <a:solidFill>
                    <a:srgbClr val="FFB81C"/>
                  </a:solidFill>
                </a:ln>
              </c:spPr>
            </c:marker>
            <c:bubble3D val="0"/>
            <c:spPr>
              <a:ln w="22225" cap="rnd">
                <a:solidFill>
                  <a:srgbClr val="FFB81C"/>
                </a:solidFill>
                <a:prstDash val="sysDot"/>
                <a:round/>
              </a:ln>
              <a:effectLst/>
            </c:spPr>
            <c:extLst>
              <c:ext xmlns:c16="http://schemas.microsoft.com/office/drawing/2014/chart" uri="{C3380CC4-5D6E-409C-BE32-E72D297353CC}">
                <c16:uniqueId val="{0000002C-C73C-40FF-8F71-E98EB96C970F}"/>
              </c:ext>
            </c:extLst>
          </c:dPt>
          <c:dPt>
            <c:idx val="25"/>
            <c:marker>
              <c:spPr>
                <a:noFill/>
                <a:ln>
                  <a:solidFill>
                    <a:srgbClr val="003B5C"/>
                  </a:solidFill>
                </a:ln>
              </c:spPr>
            </c:marker>
            <c:bubble3D val="0"/>
            <c:spPr>
              <a:ln w="22225" cap="rnd">
                <a:noFill/>
                <a:prstDash val="sysDot"/>
                <a:round/>
              </a:ln>
              <a:effectLst/>
            </c:spPr>
            <c:extLst>
              <c:ext xmlns:c16="http://schemas.microsoft.com/office/drawing/2014/chart" uri="{C3380CC4-5D6E-409C-BE32-E72D297353CC}">
                <c16:uniqueId val="{0000002E-C73C-40FF-8F71-E98EB96C970F}"/>
              </c:ext>
            </c:extLst>
          </c:dPt>
          <c:dPt>
            <c:idx val="26"/>
            <c:marker>
              <c:spPr>
                <a:noFill/>
                <a:ln>
                  <a:solidFill>
                    <a:srgbClr val="003B5C"/>
                  </a:solidFill>
                </a:ln>
              </c:spPr>
            </c:marker>
            <c:bubble3D val="0"/>
            <c:spPr>
              <a:ln w="22225" cap="rnd">
                <a:solidFill>
                  <a:srgbClr val="003B5C"/>
                </a:solidFill>
                <a:prstDash val="sysDot"/>
                <a:round/>
              </a:ln>
              <a:effectLst/>
            </c:spPr>
            <c:extLst>
              <c:ext xmlns:c16="http://schemas.microsoft.com/office/drawing/2014/chart" uri="{C3380CC4-5D6E-409C-BE32-E72D297353CC}">
                <c16:uniqueId val="{00000030-C73C-40FF-8F71-E98EB96C970F}"/>
              </c:ext>
            </c:extLst>
          </c:dPt>
          <c:dPt>
            <c:idx val="27"/>
            <c:marker>
              <c:spPr>
                <a:noFill/>
                <a:ln>
                  <a:solidFill>
                    <a:srgbClr val="003B5C"/>
                  </a:solidFill>
                </a:ln>
              </c:spPr>
            </c:marker>
            <c:bubble3D val="0"/>
            <c:spPr>
              <a:ln w="22225" cap="rnd">
                <a:solidFill>
                  <a:srgbClr val="003B5C"/>
                </a:solidFill>
                <a:prstDash val="sysDot"/>
                <a:round/>
              </a:ln>
              <a:effectLst/>
            </c:spPr>
            <c:extLst>
              <c:ext xmlns:c16="http://schemas.microsoft.com/office/drawing/2014/chart" uri="{C3380CC4-5D6E-409C-BE32-E72D297353CC}">
                <c16:uniqueId val="{00000032-C73C-40FF-8F71-E98EB96C970F}"/>
              </c:ext>
            </c:extLst>
          </c:dPt>
          <c:dPt>
            <c:idx val="28"/>
            <c:marker>
              <c:spPr>
                <a:noFill/>
                <a:ln>
                  <a:solidFill>
                    <a:srgbClr val="003B5C"/>
                  </a:solidFill>
                </a:ln>
              </c:spPr>
            </c:marker>
            <c:bubble3D val="0"/>
            <c:spPr>
              <a:ln w="22225" cap="rnd">
                <a:solidFill>
                  <a:srgbClr val="003B5C"/>
                </a:solidFill>
                <a:prstDash val="sysDot"/>
                <a:round/>
              </a:ln>
              <a:effectLst/>
            </c:spPr>
            <c:extLst>
              <c:ext xmlns:c16="http://schemas.microsoft.com/office/drawing/2014/chart" uri="{C3380CC4-5D6E-409C-BE32-E72D297353CC}">
                <c16:uniqueId val="{00000034-C73C-40FF-8F71-E98EB96C970F}"/>
              </c:ext>
            </c:extLst>
          </c:dPt>
          <c:dPt>
            <c:idx val="29"/>
            <c:marker>
              <c:spPr>
                <a:noFill/>
                <a:ln>
                  <a:solidFill>
                    <a:srgbClr val="003B5C"/>
                  </a:solidFill>
                </a:ln>
              </c:spPr>
            </c:marker>
            <c:bubble3D val="0"/>
            <c:spPr>
              <a:ln w="22225" cap="rnd">
                <a:solidFill>
                  <a:srgbClr val="003B5C"/>
                </a:solidFill>
                <a:prstDash val="sysDot"/>
                <a:round/>
              </a:ln>
              <a:effectLst/>
            </c:spPr>
            <c:extLst>
              <c:ext xmlns:c16="http://schemas.microsoft.com/office/drawing/2014/chart" uri="{C3380CC4-5D6E-409C-BE32-E72D297353CC}">
                <c16:uniqueId val="{00000036-C73C-40FF-8F71-E98EB96C970F}"/>
              </c:ext>
            </c:extLst>
          </c:dPt>
          <c:dPt>
            <c:idx val="30"/>
            <c:marker>
              <c:spPr>
                <a:noFill/>
                <a:ln>
                  <a:solidFill>
                    <a:srgbClr val="FF7F32"/>
                  </a:solidFill>
                </a:ln>
              </c:spPr>
            </c:marker>
            <c:bubble3D val="0"/>
            <c:spPr>
              <a:ln w="22225" cap="rnd">
                <a:noFill/>
                <a:prstDash val="sysDot"/>
                <a:round/>
              </a:ln>
              <a:effectLst/>
            </c:spPr>
            <c:extLst>
              <c:ext xmlns:c16="http://schemas.microsoft.com/office/drawing/2014/chart" uri="{C3380CC4-5D6E-409C-BE32-E72D297353CC}">
                <c16:uniqueId val="{00000038-C73C-40FF-8F71-E98EB96C970F}"/>
              </c:ext>
            </c:extLst>
          </c:dPt>
          <c:dPt>
            <c:idx val="31"/>
            <c:marker>
              <c:spPr>
                <a:noFill/>
                <a:ln>
                  <a:solidFill>
                    <a:srgbClr val="FF7F32"/>
                  </a:solidFill>
                </a:ln>
              </c:spPr>
            </c:marker>
            <c:bubble3D val="0"/>
            <c:spPr>
              <a:ln w="22225" cap="rnd">
                <a:solidFill>
                  <a:srgbClr val="FF7F32"/>
                </a:solidFill>
                <a:prstDash val="sysDot"/>
                <a:round/>
              </a:ln>
              <a:effectLst/>
            </c:spPr>
            <c:extLst>
              <c:ext xmlns:c16="http://schemas.microsoft.com/office/drawing/2014/chart" uri="{C3380CC4-5D6E-409C-BE32-E72D297353CC}">
                <c16:uniqueId val="{0000003A-C73C-40FF-8F71-E98EB96C970F}"/>
              </c:ext>
            </c:extLst>
          </c:dPt>
          <c:dPt>
            <c:idx val="32"/>
            <c:marker>
              <c:spPr>
                <a:noFill/>
                <a:ln>
                  <a:solidFill>
                    <a:srgbClr val="FF7F32"/>
                  </a:solidFill>
                </a:ln>
              </c:spPr>
            </c:marker>
            <c:bubble3D val="0"/>
            <c:spPr>
              <a:ln w="22225" cap="rnd">
                <a:solidFill>
                  <a:srgbClr val="FF7F32"/>
                </a:solidFill>
                <a:prstDash val="sysDot"/>
                <a:round/>
              </a:ln>
              <a:effectLst/>
            </c:spPr>
            <c:extLst>
              <c:ext xmlns:c16="http://schemas.microsoft.com/office/drawing/2014/chart" uri="{C3380CC4-5D6E-409C-BE32-E72D297353CC}">
                <c16:uniqueId val="{0000003C-C73C-40FF-8F71-E98EB96C970F}"/>
              </c:ext>
            </c:extLst>
          </c:dPt>
          <c:dPt>
            <c:idx val="33"/>
            <c:marker>
              <c:spPr>
                <a:noFill/>
                <a:ln>
                  <a:solidFill>
                    <a:srgbClr val="FF7F32"/>
                  </a:solidFill>
                </a:ln>
              </c:spPr>
            </c:marker>
            <c:bubble3D val="0"/>
            <c:spPr>
              <a:ln w="22225" cap="rnd">
                <a:solidFill>
                  <a:srgbClr val="FF7F32"/>
                </a:solidFill>
                <a:prstDash val="sysDot"/>
                <a:round/>
              </a:ln>
              <a:effectLst/>
            </c:spPr>
            <c:extLst>
              <c:ext xmlns:c16="http://schemas.microsoft.com/office/drawing/2014/chart" uri="{C3380CC4-5D6E-409C-BE32-E72D297353CC}">
                <c16:uniqueId val="{0000003E-C73C-40FF-8F71-E98EB96C970F}"/>
              </c:ext>
            </c:extLst>
          </c:dPt>
          <c:dPt>
            <c:idx val="34"/>
            <c:marker>
              <c:spPr>
                <a:noFill/>
                <a:ln>
                  <a:solidFill>
                    <a:srgbClr val="FF7F32"/>
                  </a:solidFill>
                </a:ln>
              </c:spPr>
            </c:marker>
            <c:bubble3D val="0"/>
            <c:spPr>
              <a:ln w="22225" cap="rnd">
                <a:solidFill>
                  <a:srgbClr val="FF7F32"/>
                </a:solidFill>
                <a:prstDash val="sysDot"/>
                <a:round/>
              </a:ln>
              <a:effectLst/>
            </c:spPr>
            <c:extLst>
              <c:ext xmlns:c16="http://schemas.microsoft.com/office/drawing/2014/chart" uri="{C3380CC4-5D6E-409C-BE32-E72D297353CC}">
                <c16:uniqueId val="{00000040-C73C-40FF-8F71-E98EB96C970F}"/>
              </c:ext>
            </c:extLst>
          </c:dPt>
          <c:dPt>
            <c:idx val="35"/>
            <c:marker>
              <c:spPr>
                <a:noFill/>
                <a:ln>
                  <a:solidFill>
                    <a:srgbClr val="00A5DF"/>
                  </a:solidFill>
                </a:ln>
              </c:spPr>
            </c:marker>
            <c:bubble3D val="0"/>
            <c:spPr>
              <a:ln w="22225" cap="rnd">
                <a:noFill/>
                <a:prstDash val="sysDot"/>
                <a:round/>
              </a:ln>
              <a:effectLst/>
            </c:spPr>
            <c:extLst>
              <c:ext xmlns:c16="http://schemas.microsoft.com/office/drawing/2014/chart" uri="{C3380CC4-5D6E-409C-BE32-E72D297353CC}">
                <c16:uniqueId val="{00000042-C73C-40FF-8F71-E98EB96C970F}"/>
              </c:ext>
            </c:extLst>
          </c:dPt>
          <c:dPt>
            <c:idx val="36"/>
            <c:marker>
              <c:spPr>
                <a:noFill/>
                <a:ln>
                  <a:solidFill>
                    <a:srgbClr val="00A5DF"/>
                  </a:solidFill>
                </a:ln>
              </c:spPr>
            </c:marker>
            <c:bubble3D val="0"/>
            <c:spPr>
              <a:ln w="22225" cap="rnd">
                <a:solidFill>
                  <a:srgbClr val="00A5DF"/>
                </a:solidFill>
                <a:prstDash val="sysDot"/>
                <a:round/>
              </a:ln>
              <a:effectLst/>
            </c:spPr>
            <c:extLst>
              <c:ext xmlns:c16="http://schemas.microsoft.com/office/drawing/2014/chart" uri="{C3380CC4-5D6E-409C-BE32-E72D297353CC}">
                <c16:uniqueId val="{00000044-C73C-40FF-8F71-E98EB96C970F}"/>
              </c:ext>
            </c:extLst>
          </c:dPt>
          <c:dPt>
            <c:idx val="37"/>
            <c:marker>
              <c:spPr>
                <a:noFill/>
                <a:ln>
                  <a:solidFill>
                    <a:srgbClr val="00A5DF"/>
                  </a:solidFill>
                </a:ln>
              </c:spPr>
            </c:marker>
            <c:bubble3D val="0"/>
            <c:spPr>
              <a:ln w="22225" cap="rnd">
                <a:solidFill>
                  <a:srgbClr val="00A5DF"/>
                </a:solidFill>
                <a:prstDash val="sysDot"/>
                <a:round/>
              </a:ln>
              <a:effectLst/>
            </c:spPr>
            <c:extLst>
              <c:ext xmlns:c16="http://schemas.microsoft.com/office/drawing/2014/chart" uri="{C3380CC4-5D6E-409C-BE32-E72D297353CC}">
                <c16:uniqueId val="{00000046-C73C-40FF-8F71-E98EB96C970F}"/>
              </c:ext>
            </c:extLst>
          </c:dPt>
          <c:dPt>
            <c:idx val="38"/>
            <c:marker>
              <c:spPr>
                <a:noFill/>
                <a:ln>
                  <a:solidFill>
                    <a:srgbClr val="00A5DF"/>
                  </a:solidFill>
                </a:ln>
              </c:spPr>
            </c:marker>
            <c:bubble3D val="0"/>
            <c:spPr>
              <a:ln w="22225" cap="rnd">
                <a:solidFill>
                  <a:srgbClr val="00A5DF"/>
                </a:solidFill>
                <a:prstDash val="sysDot"/>
                <a:round/>
              </a:ln>
              <a:effectLst/>
            </c:spPr>
            <c:extLst>
              <c:ext xmlns:c16="http://schemas.microsoft.com/office/drawing/2014/chart" uri="{C3380CC4-5D6E-409C-BE32-E72D297353CC}">
                <c16:uniqueId val="{00000048-C73C-40FF-8F71-E98EB96C970F}"/>
              </c:ext>
            </c:extLst>
          </c:dPt>
          <c:dPt>
            <c:idx val="39"/>
            <c:marker>
              <c:spPr>
                <a:noFill/>
                <a:ln>
                  <a:solidFill>
                    <a:srgbClr val="00A5DF"/>
                  </a:solidFill>
                </a:ln>
              </c:spPr>
            </c:marker>
            <c:bubble3D val="0"/>
            <c:spPr>
              <a:ln w="22225" cap="rnd">
                <a:solidFill>
                  <a:srgbClr val="00A5DF"/>
                </a:solidFill>
                <a:prstDash val="sysDot"/>
                <a:round/>
              </a:ln>
              <a:effectLst/>
            </c:spPr>
            <c:extLst>
              <c:ext xmlns:c16="http://schemas.microsoft.com/office/drawing/2014/chart" uri="{C3380CC4-5D6E-409C-BE32-E72D297353CC}">
                <c16:uniqueId val="{0000004A-C73C-40FF-8F71-E98EB96C970F}"/>
              </c:ext>
            </c:extLst>
          </c:dPt>
          <c:dPt>
            <c:idx val="40"/>
            <c:marker>
              <c:spPr>
                <a:noFill/>
                <a:ln>
                  <a:solidFill>
                    <a:srgbClr val="582C83"/>
                  </a:solidFill>
                </a:ln>
              </c:spPr>
            </c:marker>
            <c:bubble3D val="0"/>
            <c:spPr>
              <a:ln w="22225" cap="rnd">
                <a:noFill/>
                <a:prstDash val="sysDot"/>
                <a:round/>
              </a:ln>
              <a:effectLst/>
            </c:spPr>
            <c:extLst>
              <c:ext xmlns:c16="http://schemas.microsoft.com/office/drawing/2014/chart" uri="{C3380CC4-5D6E-409C-BE32-E72D297353CC}">
                <c16:uniqueId val="{0000004C-C73C-40FF-8F71-E98EB96C970F}"/>
              </c:ext>
            </c:extLst>
          </c:dPt>
          <c:dPt>
            <c:idx val="41"/>
            <c:marker>
              <c:spPr>
                <a:noFill/>
                <a:ln>
                  <a:solidFill>
                    <a:srgbClr val="582C83"/>
                  </a:solidFill>
                </a:ln>
              </c:spPr>
            </c:marker>
            <c:bubble3D val="0"/>
            <c:spPr>
              <a:ln w="22225" cap="rnd">
                <a:solidFill>
                  <a:srgbClr val="582C83"/>
                </a:solidFill>
                <a:prstDash val="sysDot"/>
                <a:round/>
              </a:ln>
              <a:effectLst/>
            </c:spPr>
            <c:extLst>
              <c:ext xmlns:c16="http://schemas.microsoft.com/office/drawing/2014/chart" uri="{C3380CC4-5D6E-409C-BE32-E72D297353CC}">
                <c16:uniqueId val="{0000004E-C73C-40FF-8F71-E98EB96C970F}"/>
              </c:ext>
            </c:extLst>
          </c:dPt>
          <c:dPt>
            <c:idx val="42"/>
            <c:marker>
              <c:spPr>
                <a:noFill/>
                <a:ln>
                  <a:solidFill>
                    <a:srgbClr val="582C83"/>
                  </a:solidFill>
                </a:ln>
              </c:spPr>
            </c:marker>
            <c:bubble3D val="0"/>
            <c:spPr>
              <a:ln w="22225" cap="rnd">
                <a:solidFill>
                  <a:srgbClr val="582C83"/>
                </a:solidFill>
                <a:prstDash val="sysDot"/>
                <a:round/>
              </a:ln>
              <a:effectLst/>
            </c:spPr>
            <c:extLst>
              <c:ext xmlns:c16="http://schemas.microsoft.com/office/drawing/2014/chart" uri="{C3380CC4-5D6E-409C-BE32-E72D297353CC}">
                <c16:uniqueId val="{00000050-C73C-40FF-8F71-E98EB96C970F}"/>
              </c:ext>
            </c:extLst>
          </c:dPt>
          <c:dPt>
            <c:idx val="43"/>
            <c:marker>
              <c:spPr>
                <a:noFill/>
                <a:ln>
                  <a:solidFill>
                    <a:srgbClr val="582C83"/>
                  </a:solidFill>
                </a:ln>
              </c:spPr>
            </c:marker>
            <c:bubble3D val="0"/>
            <c:spPr>
              <a:ln w="22225" cap="rnd">
                <a:solidFill>
                  <a:srgbClr val="582C83"/>
                </a:solidFill>
                <a:prstDash val="sysDot"/>
                <a:round/>
              </a:ln>
              <a:effectLst/>
            </c:spPr>
            <c:extLst>
              <c:ext xmlns:c16="http://schemas.microsoft.com/office/drawing/2014/chart" uri="{C3380CC4-5D6E-409C-BE32-E72D297353CC}">
                <c16:uniqueId val="{00000052-C73C-40FF-8F71-E98EB96C970F}"/>
              </c:ext>
            </c:extLst>
          </c:dPt>
          <c:dPt>
            <c:idx val="44"/>
            <c:marker>
              <c:spPr>
                <a:noFill/>
                <a:ln>
                  <a:solidFill>
                    <a:srgbClr val="582C83"/>
                  </a:solidFill>
                </a:ln>
              </c:spPr>
            </c:marker>
            <c:bubble3D val="0"/>
            <c:spPr>
              <a:ln w="22225" cap="rnd">
                <a:solidFill>
                  <a:srgbClr val="582C83"/>
                </a:solidFill>
                <a:prstDash val="sysDot"/>
                <a:round/>
              </a:ln>
              <a:effectLst/>
            </c:spPr>
            <c:extLst>
              <c:ext xmlns:c16="http://schemas.microsoft.com/office/drawing/2014/chart" uri="{C3380CC4-5D6E-409C-BE32-E72D297353CC}">
                <c16:uniqueId val="{00000054-C73C-40FF-8F71-E98EB96C970F}"/>
              </c:ext>
            </c:extLst>
          </c:dPt>
          <c:cat>
            <c:multiLvlStrRef>
              <c:f>'D.4.3.BreakdownPHEC'!$A$17:$B$61</c:f>
              <c:multiLvlStrCache>
                <c:ptCount val="4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pt idx="30">
                    <c:v>2016</c:v>
                  </c:pt>
                  <c:pt idx="31">
                    <c:v>2017</c:v>
                  </c:pt>
                  <c:pt idx="32">
                    <c:v>2018</c:v>
                  </c:pt>
                  <c:pt idx="33">
                    <c:v>2019</c:v>
                  </c:pt>
                  <c:pt idx="34">
                    <c:v>2020</c:v>
                  </c:pt>
                  <c:pt idx="35">
                    <c:v>2016</c:v>
                  </c:pt>
                  <c:pt idx="36">
                    <c:v>2017</c:v>
                  </c:pt>
                  <c:pt idx="37">
                    <c:v>2018</c:v>
                  </c:pt>
                  <c:pt idx="38">
                    <c:v>2019</c:v>
                  </c:pt>
                  <c:pt idx="39">
                    <c:v>2020</c:v>
                  </c:pt>
                  <c:pt idx="40">
                    <c:v>2016</c:v>
                  </c:pt>
                  <c:pt idx="41">
                    <c:v>2017</c:v>
                  </c:pt>
                  <c:pt idx="42">
                    <c:v>2018</c:v>
                  </c:pt>
                  <c:pt idx="43">
                    <c:v>2019</c:v>
                  </c:pt>
                  <c:pt idx="44">
                    <c:v>2020</c:v>
                  </c:pt>
                </c:lvl>
                <c:lvl>
                  <c:pt idx="0">
                    <c:v>North East</c:v>
                  </c:pt>
                  <c:pt idx="5">
                    <c:v>North West</c:v>
                  </c:pt>
                  <c:pt idx="10">
                    <c:v>Yorkshire and Humber</c:v>
                  </c:pt>
                  <c:pt idx="15">
                    <c:v>East Midlands</c:v>
                  </c:pt>
                  <c:pt idx="20">
                    <c:v>West Midlands</c:v>
                  </c:pt>
                  <c:pt idx="25">
                    <c:v>East of England</c:v>
                  </c:pt>
                  <c:pt idx="30">
                    <c:v>London</c:v>
                  </c:pt>
                  <c:pt idx="35">
                    <c:v>South East</c:v>
                  </c:pt>
                  <c:pt idx="40">
                    <c:v>South West</c:v>
                  </c:pt>
                </c:lvl>
              </c:multiLvlStrCache>
            </c:multiLvlStrRef>
          </c:cat>
          <c:val>
            <c:numRef>
              <c:f>'D.4.3.BreakdownPHEC'!$E$17:$E$61</c:f>
              <c:numCache>
                <c:formatCode>General</c:formatCode>
                <c:ptCount val="45"/>
                <c:pt idx="0">
                  <c:v>17173730.092083409</c:v>
                </c:pt>
                <c:pt idx="1">
                  <c:v>16638088.876142934</c:v>
                </c:pt>
                <c:pt idx="2">
                  <c:v>15997246.387728237</c:v>
                </c:pt>
                <c:pt idx="3">
                  <c:v>15420670.526294947</c:v>
                </c:pt>
                <c:pt idx="4">
                  <c:v>14383461.437473819</c:v>
                </c:pt>
                <c:pt idx="5">
                  <c:v>44271468.791584194</c:v>
                </c:pt>
                <c:pt idx="6">
                  <c:v>42579531.118210174</c:v>
                </c:pt>
                <c:pt idx="7">
                  <c:v>41436689.169839606</c:v>
                </c:pt>
                <c:pt idx="8">
                  <c:v>40688043.201876417</c:v>
                </c:pt>
                <c:pt idx="9">
                  <c:v>36514198.209863864</c:v>
                </c:pt>
                <c:pt idx="10">
                  <c:v>30908466.170639612</c:v>
                </c:pt>
                <c:pt idx="11">
                  <c:v>30139341.641169291</c:v>
                </c:pt>
                <c:pt idx="12">
                  <c:v>28988575.967237994</c:v>
                </c:pt>
                <c:pt idx="13">
                  <c:v>28578579.242121331</c:v>
                </c:pt>
                <c:pt idx="14">
                  <c:v>25547823.451005057</c:v>
                </c:pt>
                <c:pt idx="15">
                  <c:v>25222126.902185179</c:v>
                </c:pt>
                <c:pt idx="16">
                  <c:v>25054209.553239681</c:v>
                </c:pt>
                <c:pt idx="17">
                  <c:v>24298807.467167206</c:v>
                </c:pt>
                <c:pt idx="18">
                  <c:v>24059208.359992564</c:v>
                </c:pt>
                <c:pt idx="19">
                  <c:v>21733211.018606432</c:v>
                </c:pt>
                <c:pt idx="20">
                  <c:v>32243111.910906829</c:v>
                </c:pt>
                <c:pt idx="21">
                  <c:v>31622083.974694803</c:v>
                </c:pt>
                <c:pt idx="22">
                  <c:v>30646731.926843401</c:v>
                </c:pt>
                <c:pt idx="23">
                  <c:v>30556951.433254875</c:v>
                </c:pt>
                <c:pt idx="24">
                  <c:v>27291424.852998063</c:v>
                </c:pt>
                <c:pt idx="25">
                  <c:v>36536621.055319205</c:v>
                </c:pt>
                <c:pt idx="26">
                  <c:v>35882512.678369284</c:v>
                </c:pt>
                <c:pt idx="27">
                  <c:v>34818197.838901907</c:v>
                </c:pt>
                <c:pt idx="28">
                  <c:v>33876949.644431755</c:v>
                </c:pt>
                <c:pt idx="29">
                  <c:v>30597043.560866483</c:v>
                </c:pt>
                <c:pt idx="30">
                  <c:v>37839958.969202057</c:v>
                </c:pt>
                <c:pt idx="31">
                  <c:v>36724723.692108907</c:v>
                </c:pt>
                <c:pt idx="32">
                  <c:v>35076840.953619391</c:v>
                </c:pt>
                <c:pt idx="33">
                  <c:v>34972687.545888938</c:v>
                </c:pt>
                <c:pt idx="34">
                  <c:v>31182394.599592037</c:v>
                </c:pt>
                <c:pt idx="35">
                  <c:v>48036377.913506567</c:v>
                </c:pt>
                <c:pt idx="36">
                  <c:v>46889242.127603039</c:v>
                </c:pt>
                <c:pt idx="37">
                  <c:v>44930985.176673114</c:v>
                </c:pt>
                <c:pt idx="38">
                  <c:v>43794989.213938393</c:v>
                </c:pt>
                <c:pt idx="39">
                  <c:v>39681000.956319429</c:v>
                </c:pt>
                <c:pt idx="40">
                  <c:v>30346830.023699313</c:v>
                </c:pt>
                <c:pt idx="41">
                  <c:v>29763600.343940321</c:v>
                </c:pt>
                <c:pt idx="42">
                  <c:v>28546497.945046805</c:v>
                </c:pt>
                <c:pt idx="43">
                  <c:v>27782586.454433709</c:v>
                </c:pt>
                <c:pt idx="44">
                  <c:v>25442596.612421565</c:v>
                </c:pt>
              </c:numCache>
            </c:numRef>
          </c:val>
          <c:smooth val="0"/>
          <c:extLst>
            <c:ext xmlns:c16="http://schemas.microsoft.com/office/drawing/2014/chart" uri="{C3380CC4-5D6E-409C-BE32-E72D297353CC}">
              <c16:uniqueId val="{00000055-C73C-40FF-8F71-E98EB96C970F}"/>
            </c:ext>
          </c:extLst>
        </c:ser>
        <c:ser>
          <c:idx val="1"/>
          <c:order val="1"/>
          <c:tx>
            <c:strRef>
              <c:f>'D.4.3.BreakdownPHEC'!$G$16</c:f>
              <c:strCache>
                <c:ptCount val="1"/>
                <c:pt idx="0">
                  <c:v>Secondary DDD</c:v>
                </c:pt>
              </c:strCache>
            </c:strRef>
          </c:tx>
          <c:spPr>
            <a:ln w="22225" cap="rnd">
              <a:solidFill>
                <a:srgbClr val="007C91"/>
              </a:solidFill>
              <a:prstDash val="sysDot"/>
              <a:round/>
            </a:ln>
            <a:effectLst/>
          </c:spPr>
          <c:marker>
            <c:symbol val="triangle"/>
            <c:size val="5"/>
            <c:spPr>
              <a:solidFill>
                <a:srgbClr val="007C91"/>
              </a:solidFill>
              <a:ln>
                <a:solidFill>
                  <a:srgbClr val="007C91"/>
                </a:solidFill>
              </a:ln>
            </c:spPr>
          </c:marker>
          <c:dPt>
            <c:idx val="0"/>
            <c:bubble3D val="0"/>
            <c:extLst>
              <c:ext xmlns:c16="http://schemas.microsoft.com/office/drawing/2014/chart" uri="{C3380CC4-5D6E-409C-BE32-E72D297353CC}">
                <c16:uniqueId val="{00000056-C73C-40FF-8F71-E98EB96C970F}"/>
              </c:ext>
            </c:extLst>
          </c:dPt>
          <c:dPt>
            <c:idx val="1"/>
            <c:bubble3D val="0"/>
            <c:extLst>
              <c:ext xmlns:c16="http://schemas.microsoft.com/office/drawing/2014/chart" uri="{C3380CC4-5D6E-409C-BE32-E72D297353CC}">
                <c16:uniqueId val="{00000057-C73C-40FF-8F71-E98EB96C970F}"/>
              </c:ext>
            </c:extLst>
          </c:dPt>
          <c:dPt>
            <c:idx val="2"/>
            <c:bubble3D val="0"/>
            <c:extLst>
              <c:ext xmlns:c16="http://schemas.microsoft.com/office/drawing/2014/chart" uri="{C3380CC4-5D6E-409C-BE32-E72D297353CC}">
                <c16:uniqueId val="{00000058-C73C-40FF-8F71-E98EB96C970F}"/>
              </c:ext>
            </c:extLst>
          </c:dPt>
          <c:dPt>
            <c:idx val="3"/>
            <c:bubble3D val="0"/>
            <c:extLst>
              <c:ext xmlns:c16="http://schemas.microsoft.com/office/drawing/2014/chart" uri="{C3380CC4-5D6E-409C-BE32-E72D297353CC}">
                <c16:uniqueId val="{00000059-C73C-40FF-8F71-E98EB96C970F}"/>
              </c:ext>
            </c:extLst>
          </c:dPt>
          <c:dPt>
            <c:idx val="4"/>
            <c:bubble3D val="0"/>
            <c:extLst>
              <c:ext xmlns:c16="http://schemas.microsoft.com/office/drawing/2014/chart" uri="{C3380CC4-5D6E-409C-BE32-E72D297353CC}">
                <c16:uniqueId val="{0000005A-C73C-40FF-8F71-E98EB96C970F}"/>
              </c:ext>
            </c:extLst>
          </c:dPt>
          <c:dPt>
            <c:idx val="5"/>
            <c:marker>
              <c:spPr>
                <a:solidFill>
                  <a:srgbClr val="E40046"/>
                </a:solidFill>
                <a:ln>
                  <a:solidFill>
                    <a:srgbClr val="E40046"/>
                  </a:solidFill>
                </a:ln>
              </c:spPr>
            </c:marker>
            <c:bubble3D val="0"/>
            <c:spPr>
              <a:ln w="22225" cap="rnd">
                <a:noFill/>
                <a:prstDash val="sysDot"/>
                <a:round/>
              </a:ln>
              <a:effectLst/>
            </c:spPr>
            <c:extLst>
              <c:ext xmlns:c16="http://schemas.microsoft.com/office/drawing/2014/chart" uri="{C3380CC4-5D6E-409C-BE32-E72D297353CC}">
                <c16:uniqueId val="{0000005C-C73C-40FF-8F71-E98EB96C970F}"/>
              </c:ext>
            </c:extLst>
          </c:dPt>
          <c:dPt>
            <c:idx val="6"/>
            <c:marker>
              <c:spPr>
                <a:solidFill>
                  <a:srgbClr val="E40046"/>
                </a:solidFill>
                <a:ln>
                  <a:solidFill>
                    <a:srgbClr val="E40046"/>
                  </a:solidFill>
                </a:ln>
              </c:spPr>
            </c:marker>
            <c:bubble3D val="0"/>
            <c:spPr>
              <a:ln w="22225" cap="rnd">
                <a:solidFill>
                  <a:srgbClr val="E40046"/>
                </a:solidFill>
                <a:prstDash val="sysDot"/>
                <a:round/>
              </a:ln>
              <a:effectLst/>
            </c:spPr>
            <c:extLst>
              <c:ext xmlns:c16="http://schemas.microsoft.com/office/drawing/2014/chart" uri="{C3380CC4-5D6E-409C-BE32-E72D297353CC}">
                <c16:uniqueId val="{0000005E-C73C-40FF-8F71-E98EB96C970F}"/>
              </c:ext>
            </c:extLst>
          </c:dPt>
          <c:dPt>
            <c:idx val="7"/>
            <c:marker>
              <c:spPr>
                <a:solidFill>
                  <a:srgbClr val="E40046"/>
                </a:solidFill>
                <a:ln>
                  <a:solidFill>
                    <a:srgbClr val="E40046"/>
                  </a:solidFill>
                </a:ln>
              </c:spPr>
            </c:marker>
            <c:bubble3D val="0"/>
            <c:spPr>
              <a:ln w="22225" cap="rnd">
                <a:solidFill>
                  <a:srgbClr val="E40046"/>
                </a:solidFill>
                <a:prstDash val="sysDot"/>
                <a:round/>
              </a:ln>
              <a:effectLst/>
            </c:spPr>
            <c:extLst>
              <c:ext xmlns:c16="http://schemas.microsoft.com/office/drawing/2014/chart" uri="{C3380CC4-5D6E-409C-BE32-E72D297353CC}">
                <c16:uniqueId val="{00000060-C73C-40FF-8F71-E98EB96C970F}"/>
              </c:ext>
            </c:extLst>
          </c:dPt>
          <c:dPt>
            <c:idx val="8"/>
            <c:marker>
              <c:spPr>
                <a:solidFill>
                  <a:srgbClr val="E40046"/>
                </a:solidFill>
                <a:ln>
                  <a:solidFill>
                    <a:srgbClr val="E40046"/>
                  </a:solidFill>
                </a:ln>
              </c:spPr>
            </c:marker>
            <c:bubble3D val="0"/>
            <c:spPr>
              <a:ln w="22225" cap="rnd">
                <a:solidFill>
                  <a:srgbClr val="E40046"/>
                </a:solidFill>
                <a:prstDash val="sysDot"/>
                <a:round/>
              </a:ln>
              <a:effectLst/>
            </c:spPr>
            <c:extLst>
              <c:ext xmlns:c16="http://schemas.microsoft.com/office/drawing/2014/chart" uri="{C3380CC4-5D6E-409C-BE32-E72D297353CC}">
                <c16:uniqueId val="{00000062-C73C-40FF-8F71-E98EB96C970F}"/>
              </c:ext>
            </c:extLst>
          </c:dPt>
          <c:dPt>
            <c:idx val="9"/>
            <c:marker>
              <c:spPr>
                <a:solidFill>
                  <a:srgbClr val="E40046"/>
                </a:solidFill>
                <a:ln>
                  <a:solidFill>
                    <a:srgbClr val="E40046"/>
                  </a:solidFill>
                </a:ln>
              </c:spPr>
            </c:marker>
            <c:bubble3D val="0"/>
            <c:spPr>
              <a:ln w="22225" cap="rnd">
                <a:solidFill>
                  <a:srgbClr val="E40046"/>
                </a:solidFill>
                <a:prstDash val="sysDot"/>
                <a:round/>
              </a:ln>
              <a:effectLst/>
            </c:spPr>
            <c:extLst>
              <c:ext xmlns:c16="http://schemas.microsoft.com/office/drawing/2014/chart" uri="{C3380CC4-5D6E-409C-BE32-E72D297353CC}">
                <c16:uniqueId val="{00000064-C73C-40FF-8F71-E98EB96C970F}"/>
              </c:ext>
            </c:extLst>
          </c:dPt>
          <c:dPt>
            <c:idx val="10"/>
            <c:marker>
              <c:spPr>
                <a:solidFill>
                  <a:srgbClr val="00AB8E"/>
                </a:solidFill>
                <a:ln>
                  <a:solidFill>
                    <a:srgbClr val="00AB8E"/>
                  </a:solidFill>
                </a:ln>
              </c:spPr>
            </c:marker>
            <c:bubble3D val="0"/>
            <c:spPr>
              <a:ln w="22225" cap="rnd">
                <a:noFill/>
                <a:prstDash val="sysDot"/>
                <a:round/>
              </a:ln>
              <a:effectLst/>
            </c:spPr>
            <c:extLst>
              <c:ext xmlns:c16="http://schemas.microsoft.com/office/drawing/2014/chart" uri="{C3380CC4-5D6E-409C-BE32-E72D297353CC}">
                <c16:uniqueId val="{00000066-C73C-40FF-8F71-E98EB96C970F}"/>
              </c:ext>
            </c:extLst>
          </c:dPt>
          <c:dPt>
            <c:idx val="11"/>
            <c:marker>
              <c:spPr>
                <a:solidFill>
                  <a:srgbClr val="00AB8E"/>
                </a:solidFill>
                <a:ln>
                  <a:solidFill>
                    <a:srgbClr val="00AB8E"/>
                  </a:solidFill>
                </a:ln>
              </c:spPr>
            </c:marker>
            <c:bubble3D val="0"/>
            <c:spPr>
              <a:ln w="22225" cap="rnd">
                <a:solidFill>
                  <a:srgbClr val="00AB8E"/>
                </a:solidFill>
                <a:prstDash val="sysDot"/>
                <a:round/>
              </a:ln>
              <a:effectLst/>
            </c:spPr>
            <c:extLst>
              <c:ext xmlns:c16="http://schemas.microsoft.com/office/drawing/2014/chart" uri="{C3380CC4-5D6E-409C-BE32-E72D297353CC}">
                <c16:uniqueId val="{00000068-C73C-40FF-8F71-E98EB96C970F}"/>
              </c:ext>
            </c:extLst>
          </c:dPt>
          <c:dPt>
            <c:idx val="12"/>
            <c:marker>
              <c:spPr>
                <a:solidFill>
                  <a:srgbClr val="00AB8E"/>
                </a:solidFill>
                <a:ln>
                  <a:solidFill>
                    <a:srgbClr val="00AB8E"/>
                  </a:solidFill>
                </a:ln>
              </c:spPr>
            </c:marker>
            <c:bubble3D val="0"/>
            <c:spPr>
              <a:ln w="22225" cap="rnd">
                <a:solidFill>
                  <a:srgbClr val="00AB8E"/>
                </a:solidFill>
                <a:prstDash val="sysDot"/>
                <a:round/>
              </a:ln>
              <a:effectLst/>
            </c:spPr>
            <c:extLst>
              <c:ext xmlns:c16="http://schemas.microsoft.com/office/drawing/2014/chart" uri="{C3380CC4-5D6E-409C-BE32-E72D297353CC}">
                <c16:uniqueId val="{0000006A-C73C-40FF-8F71-E98EB96C970F}"/>
              </c:ext>
            </c:extLst>
          </c:dPt>
          <c:dPt>
            <c:idx val="13"/>
            <c:marker>
              <c:spPr>
                <a:solidFill>
                  <a:srgbClr val="00AB8E"/>
                </a:solidFill>
                <a:ln>
                  <a:solidFill>
                    <a:srgbClr val="00AB8E"/>
                  </a:solidFill>
                </a:ln>
              </c:spPr>
            </c:marker>
            <c:bubble3D val="0"/>
            <c:spPr>
              <a:ln w="22225" cap="rnd">
                <a:solidFill>
                  <a:srgbClr val="00AB8E"/>
                </a:solidFill>
                <a:prstDash val="sysDot"/>
                <a:round/>
              </a:ln>
              <a:effectLst/>
            </c:spPr>
            <c:extLst>
              <c:ext xmlns:c16="http://schemas.microsoft.com/office/drawing/2014/chart" uri="{C3380CC4-5D6E-409C-BE32-E72D297353CC}">
                <c16:uniqueId val="{0000006C-C73C-40FF-8F71-E98EB96C970F}"/>
              </c:ext>
            </c:extLst>
          </c:dPt>
          <c:dPt>
            <c:idx val="14"/>
            <c:marker>
              <c:spPr>
                <a:solidFill>
                  <a:srgbClr val="00AB8E"/>
                </a:solidFill>
                <a:ln>
                  <a:solidFill>
                    <a:srgbClr val="00AB8E"/>
                  </a:solidFill>
                </a:ln>
              </c:spPr>
            </c:marker>
            <c:bubble3D val="0"/>
            <c:spPr>
              <a:ln w="22225" cap="rnd">
                <a:solidFill>
                  <a:srgbClr val="00AB8E"/>
                </a:solidFill>
                <a:prstDash val="sysDot"/>
                <a:round/>
              </a:ln>
              <a:effectLst/>
            </c:spPr>
            <c:extLst>
              <c:ext xmlns:c16="http://schemas.microsoft.com/office/drawing/2014/chart" uri="{C3380CC4-5D6E-409C-BE32-E72D297353CC}">
                <c16:uniqueId val="{0000006E-C73C-40FF-8F71-E98EB96C970F}"/>
              </c:ext>
            </c:extLst>
          </c:dPt>
          <c:dPt>
            <c:idx val="15"/>
            <c:marker>
              <c:spPr>
                <a:solidFill>
                  <a:srgbClr val="84BD00"/>
                </a:solidFill>
                <a:ln>
                  <a:solidFill>
                    <a:srgbClr val="84BD00"/>
                  </a:solidFill>
                </a:ln>
              </c:spPr>
            </c:marker>
            <c:bubble3D val="0"/>
            <c:spPr>
              <a:ln w="22225" cap="rnd">
                <a:noFill/>
                <a:prstDash val="sysDot"/>
                <a:round/>
              </a:ln>
              <a:effectLst/>
            </c:spPr>
            <c:extLst>
              <c:ext xmlns:c16="http://schemas.microsoft.com/office/drawing/2014/chart" uri="{C3380CC4-5D6E-409C-BE32-E72D297353CC}">
                <c16:uniqueId val="{00000070-C73C-40FF-8F71-E98EB96C970F}"/>
              </c:ext>
            </c:extLst>
          </c:dPt>
          <c:dPt>
            <c:idx val="16"/>
            <c:marker>
              <c:spPr>
                <a:solidFill>
                  <a:srgbClr val="84BD00"/>
                </a:solidFill>
                <a:ln>
                  <a:solidFill>
                    <a:srgbClr val="84BD00"/>
                  </a:solidFill>
                </a:ln>
              </c:spPr>
            </c:marker>
            <c:bubble3D val="0"/>
            <c:spPr>
              <a:ln w="22225" cap="rnd">
                <a:solidFill>
                  <a:srgbClr val="84BD00"/>
                </a:solidFill>
                <a:prstDash val="sysDot"/>
                <a:round/>
              </a:ln>
              <a:effectLst/>
            </c:spPr>
            <c:extLst>
              <c:ext xmlns:c16="http://schemas.microsoft.com/office/drawing/2014/chart" uri="{C3380CC4-5D6E-409C-BE32-E72D297353CC}">
                <c16:uniqueId val="{00000072-C73C-40FF-8F71-E98EB96C970F}"/>
              </c:ext>
            </c:extLst>
          </c:dPt>
          <c:dPt>
            <c:idx val="17"/>
            <c:marker>
              <c:spPr>
                <a:solidFill>
                  <a:srgbClr val="84BD00"/>
                </a:solidFill>
                <a:ln>
                  <a:solidFill>
                    <a:srgbClr val="84BD00"/>
                  </a:solidFill>
                </a:ln>
              </c:spPr>
            </c:marker>
            <c:bubble3D val="0"/>
            <c:spPr>
              <a:ln w="22225" cap="rnd">
                <a:solidFill>
                  <a:srgbClr val="84BD00"/>
                </a:solidFill>
                <a:prstDash val="sysDot"/>
                <a:round/>
              </a:ln>
              <a:effectLst/>
            </c:spPr>
            <c:extLst>
              <c:ext xmlns:c16="http://schemas.microsoft.com/office/drawing/2014/chart" uri="{C3380CC4-5D6E-409C-BE32-E72D297353CC}">
                <c16:uniqueId val="{00000074-C73C-40FF-8F71-E98EB96C970F}"/>
              </c:ext>
            </c:extLst>
          </c:dPt>
          <c:dPt>
            <c:idx val="18"/>
            <c:marker>
              <c:spPr>
                <a:solidFill>
                  <a:srgbClr val="84BD00"/>
                </a:solidFill>
                <a:ln>
                  <a:solidFill>
                    <a:srgbClr val="84BD00"/>
                  </a:solidFill>
                </a:ln>
              </c:spPr>
            </c:marker>
            <c:bubble3D val="0"/>
            <c:spPr>
              <a:ln w="22225" cap="rnd">
                <a:solidFill>
                  <a:srgbClr val="84BD00"/>
                </a:solidFill>
                <a:prstDash val="sysDot"/>
                <a:round/>
              </a:ln>
              <a:effectLst/>
            </c:spPr>
            <c:extLst>
              <c:ext xmlns:c16="http://schemas.microsoft.com/office/drawing/2014/chart" uri="{C3380CC4-5D6E-409C-BE32-E72D297353CC}">
                <c16:uniqueId val="{00000076-C73C-40FF-8F71-E98EB96C970F}"/>
              </c:ext>
            </c:extLst>
          </c:dPt>
          <c:dPt>
            <c:idx val="19"/>
            <c:marker>
              <c:spPr>
                <a:solidFill>
                  <a:srgbClr val="84BD00"/>
                </a:solidFill>
                <a:ln>
                  <a:solidFill>
                    <a:srgbClr val="84BD00"/>
                  </a:solidFill>
                </a:ln>
              </c:spPr>
            </c:marker>
            <c:bubble3D val="0"/>
            <c:spPr>
              <a:ln w="22225" cap="rnd">
                <a:solidFill>
                  <a:srgbClr val="84BD00"/>
                </a:solidFill>
                <a:prstDash val="sysDot"/>
                <a:round/>
              </a:ln>
              <a:effectLst/>
            </c:spPr>
            <c:extLst>
              <c:ext xmlns:c16="http://schemas.microsoft.com/office/drawing/2014/chart" uri="{C3380CC4-5D6E-409C-BE32-E72D297353CC}">
                <c16:uniqueId val="{00000078-C73C-40FF-8F71-E98EB96C970F}"/>
              </c:ext>
            </c:extLst>
          </c:dPt>
          <c:dPt>
            <c:idx val="20"/>
            <c:marker>
              <c:spPr>
                <a:solidFill>
                  <a:srgbClr val="FFB81C"/>
                </a:solidFill>
                <a:ln>
                  <a:solidFill>
                    <a:srgbClr val="FFB81C"/>
                  </a:solidFill>
                </a:ln>
              </c:spPr>
            </c:marker>
            <c:bubble3D val="0"/>
            <c:spPr>
              <a:ln w="22225" cap="rnd">
                <a:noFill/>
                <a:prstDash val="sysDot"/>
                <a:round/>
              </a:ln>
              <a:effectLst/>
            </c:spPr>
            <c:extLst>
              <c:ext xmlns:c16="http://schemas.microsoft.com/office/drawing/2014/chart" uri="{C3380CC4-5D6E-409C-BE32-E72D297353CC}">
                <c16:uniqueId val="{0000007A-C73C-40FF-8F71-E98EB96C970F}"/>
              </c:ext>
            </c:extLst>
          </c:dPt>
          <c:dPt>
            <c:idx val="21"/>
            <c:marker>
              <c:spPr>
                <a:solidFill>
                  <a:srgbClr val="FFB81C"/>
                </a:solidFill>
                <a:ln>
                  <a:solidFill>
                    <a:srgbClr val="FFB81C"/>
                  </a:solidFill>
                </a:ln>
              </c:spPr>
            </c:marker>
            <c:bubble3D val="0"/>
            <c:spPr>
              <a:ln w="22225" cap="rnd">
                <a:solidFill>
                  <a:srgbClr val="FFB81C"/>
                </a:solidFill>
                <a:prstDash val="sysDot"/>
                <a:round/>
              </a:ln>
              <a:effectLst/>
            </c:spPr>
            <c:extLst>
              <c:ext xmlns:c16="http://schemas.microsoft.com/office/drawing/2014/chart" uri="{C3380CC4-5D6E-409C-BE32-E72D297353CC}">
                <c16:uniqueId val="{0000007C-C73C-40FF-8F71-E98EB96C970F}"/>
              </c:ext>
            </c:extLst>
          </c:dPt>
          <c:dPt>
            <c:idx val="22"/>
            <c:marker>
              <c:spPr>
                <a:solidFill>
                  <a:srgbClr val="FFB81C"/>
                </a:solidFill>
                <a:ln>
                  <a:solidFill>
                    <a:srgbClr val="FFB81C"/>
                  </a:solidFill>
                </a:ln>
              </c:spPr>
            </c:marker>
            <c:bubble3D val="0"/>
            <c:spPr>
              <a:ln w="22225" cap="rnd">
                <a:solidFill>
                  <a:srgbClr val="FFB81C"/>
                </a:solidFill>
                <a:prstDash val="sysDot"/>
                <a:round/>
              </a:ln>
              <a:effectLst/>
            </c:spPr>
            <c:extLst>
              <c:ext xmlns:c16="http://schemas.microsoft.com/office/drawing/2014/chart" uri="{C3380CC4-5D6E-409C-BE32-E72D297353CC}">
                <c16:uniqueId val="{0000007E-C73C-40FF-8F71-E98EB96C970F}"/>
              </c:ext>
            </c:extLst>
          </c:dPt>
          <c:dPt>
            <c:idx val="23"/>
            <c:marker>
              <c:spPr>
                <a:solidFill>
                  <a:srgbClr val="FFB81C"/>
                </a:solidFill>
                <a:ln>
                  <a:solidFill>
                    <a:srgbClr val="FFB81C"/>
                  </a:solidFill>
                </a:ln>
              </c:spPr>
            </c:marker>
            <c:bubble3D val="0"/>
            <c:spPr>
              <a:ln w="22225" cap="rnd">
                <a:solidFill>
                  <a:srgbClr val="FFB81C"/>
                </a:solidFill>
                <a:prstDash val="sysDot"/>
                <a:round/>
              </a:ln>
              <a:effectLst/>
            </c:spPr>
            <c:extLst>
              <c:ext xmlns:c16="http://schemas.microsoft.com/office/drawing/2014/chart" uri="{C3380CC4-5D6E-409C-BE32-E72D297353CC}">
                <c16:uniqueId val="{00000080-C73C-40FF-8F71-E98EB96C970F}"/>
              </c:ext>
            </c:extLst>
          </c:dPt>
          <c:dPt>
            <c:idx val="24"/>
            <c:marker>
              <c:spPr>
                <a:solidFill>
                  <a:srgbClr val="FFB81C"/>
                </a:solidFill>
                <a:ln>
                  <a:solidFill>
                    <a:srgbClr val="FFB81C"/>
                  </a:solidFill>
                </a:ln>
              </c:spPr>
            </c:marker>
            <c:bubble3D val="0"/>
            <c:spPr>
              <a:ln w="22225" cap="rnd">
                <a:solidFill>
                  <a:srgbClr val="FFB81C"/>
                </a:solidFill>
                <a:prstDash val="sysDot"/>
                <a:round/>
              </a:ln>
              <a:effectLst/>
            </c:spPr>
            <c:extLst>
              <c:ext xmlns:c16="http://schemas.microsoft.com/office/drawing/2014/chart" uri="{C3380CC4-5D6E-409C-BE32-E72D297353CC}">
                <c16:uniqueId val="{00000082-C73C-40FF-8F71-E98EB96C970F}"/>
              </c:ext>
            </c:extLst>
          </c:dPt>
          <c:dPt>
            <c:idx val="25"/>
            <c:marker>
              <c:spPr>
                <a:solidFill>
                  <a:srgbClr val="003B5C"/>
                </a:solidFill>
                <a:ln>
                  <a:solidFill>
                    <a:srgbClr val="003B5C"/>
                  </a:solidFill>
                </a:ln>
              </c:spPr>
            </c:marker>
            <c:bubble3D val="0"/>
            <c:spPr>
              <a:ln w="22225" cap="rnd">
                <a:noFill/>
                <a:prstDash val="sysDot"/>
                <a:round/>
              </a:ln>
              <a:effectLst/>
            </c:spPr>
            <c:extLst>
              <c:ext xmlns:c16="http://schemas.microsoft.com/office/drawing/2014/chart" uri="{C3380CC4-5D6E-409C-BE32-E72D297353CC}">
                <c16:uniqueId val="{00000084-C73C-40FF-8F71-E98EB96C970F}"/>
              </c:ext>
            </c:extLst>
          </c:dPt>
          <c:dPt>
            <c:idx val="26"/>
            <c:marker>
              <c:spPr>
                <a:solidFill>
                  <a:srgbClr val="003B5C"/>
                </a:solidFill>
                <a:ln>
                  <a:solidFill>
                    <a:srgbClr val="003B5C"/>
                  </a:solidFill>
                </a:ln>
              </c:spPr>
            </c:marker>
            <c:bubble3D val="0"/>
            <c:spPr>
              <a:ln w="22225" cap="rnd">
                <a:solidFill>
                  <a:srgbClr val="003B5C"/>
                </a:solidFill>
                <a:prstDash val="sysDot"/>
                <a:round/>
              </a:ln>
              <a:effectLst/>
            </c:spPr>
            <c:extLst>
              <c:ext xmlns:c16="http://schemas.microsoft.com/office/drawing/2014/chart" uri="{C3380CC4-5D6E-409C-BE32-E72D297353CC}">
                <c16:uniqueId val="{00000086-C73C-40FF-8F71-E98EB96C970F}"/>
              </c:ext>
            </c:extLst>
          </c:dPt>
          <c:dPt>
            <c:idx val="27"/>
            <c:marker>
              <c:spPr>
                <a:solidFill>
                  <a:srgbClr val="003B5C"/>
                </a:solidFill>
                <a:ln>
                  <a:solidFill>
                    <a:srgbClr val="003B5C"/>
                  </a:solidFill>
                </a:ln>
              </c:spPr>
            </c:marker>
            <c:bubble3D val="0"/>
            <c:spPr>
              <a:ln w="22225" cap="rnd">
                <a:solidFill>
                  <a:srgbClr val="003B5C"/>
                </a:solidFill>
                <a:prstDash val="sysDot"/>
                <a:round/>
              </a:ln>
              <a:effectLst/>
            </c:spPr>
            <c:extLst>
              <c:ext xmlns:c16="http://schemas.microsoft.com/office/drawing/2014/chart" uri="{C3380CC4-5D6E-409C-BE32-E72D297353CC}">
                <c16:uniqueId val="{00000088-C73C-40FF-8F71-E98EB96C970F}"/>
              </c:ext>
            </c:extLst>
          </c:dPt>
          <c:dPt>
            <c:idx val="28"/>
            <c:marker>
              <c:spPr>
                <a:solidFill>
                  <a:srgbClr val="003B5C"/>
                </a:solidFill>
                <a:ln>
                  <a:solidFill>
                    <a:srgbClr val="003B5C"/>
                  </a:solidFill>
                </a:ln>
              </c:spPr>
            </c:marker>
            <c:bubble3D val="0"/>
            <c:spPr>
              <a:ln w="22225" cap="rnd">
                <a:solidFill>
                  <a:srgbClr val="003B5C"/>
                </a:solidFill>
                <a:prstDash val="sysDot"/>
                <a:round/>
              </a:ln>
              <a:effectLst/>
            </c:spPr>
            <c:extLst>
              <c:ext xmlns:c16="http://schemas.microsoft.com/office/drawing/2014/chart" uri="{C3380CC4-5D6E-409C-BE32-E72D297353CC}">
                <c16:uniqueId val="{0000008A-C73C-40FF-8F71-E98EB96C970F}"/>
              </c:ext>
            </c:extLst>
          </c:dPt>
          <c:dPt>
            <c:idx val="29"/>
            <c:marker>
              <c:spPr>
                <a:solidFill>
                  <a:srgbClr val="003B5C"/>
                </a:solidFill>
                <a:ln>
                  <a:solidFill>
                    <a:srgbClr val="003B5C"/>
                  </a:solidFill>
                </a:ln>
              </c:spPr>
            </c:marker>
            <c:bubble3D val="0"/>
            <c:spPr>
              <a:ln w="22225" cap="rnd">
                <a:solidFill>
                  <a:srgbClr val="003B5C"/>
                </a:solidFill>
                <a:prstDash val="sysDot"/>
                <a:round/>
              </a:ln>
              <a:effectLst/>
            </c:spPr>
            <c:extLst>
              <c:ext xmlns:c16="http://schemas.microsoft.com/office/drawing/2014/chart" uri="{C3380CC4-5D6E-409C-BE32-E72D297353CC}">
                <c16:uniqueId val="{0000008C-C73C-40FF-8F71-E98EB96C970F}"/>
              </c:ext>
            </c:extLst>
          </c:dPt>
          <c:dPt>
            <c:idx val="30"/>
            <c:marker>
              <c:spPr>
                <a:solidFill>
                  <a:srgbClr val="FF7F32"/>
                </a:solidFill>
                <a:ln>
                  <a:solidFill>
                    <a:srgbClr val="FF7F32"/>
                  </a:solidFill>
                </a:ln>
              </c:spPr>
            </c:marker>
            <c:bubble3D val="0"/>
            <c:spPr>
              <a:ln w="22225" cap="rnd">
                <a:noFill/>
                <a:prstDash val="sysDot"/>
                <a:round/>
              </a:ln>
              <a:effectLst/>
            </c:spPr>
            <c:extLst>
              <c:ext xmlns:c16="http://schemas.microsoft.com/office/drawing/2014/chart" uri="{C3380CC4-5D6E-409C-BE32-E72D297353CC}">
                <c16:uniqueId val="{0000008E-C73C-40FF-8F71-E98EB96C970F}"/>
              </c:ext>
            </c:extLst>
          </c:dPt>
          <c:dPt>
            <c:idx val="31"/>
            <c:marker>
              <c:spPr>
                <a:solidFill>
                  <a:srgbClr val="FF7F32"/>
                </a:solidFill>
                <a:ln>
                  <a:solidFill>
                    <a:srgbClr val="FF7F32"/>
                  </a:solidFill>
                </a:ln>
              </c:spPr>
            </c:marker>
            <c:bubble3D val="0"/>
            <c:spPr>
              <a:ln w="22225" cap="rnd">
                <a:solidFill>
                  <a:srgbClr val="FF7F32"/>
                </a:solidFill>
                <a:prstDash val="sysDot"/>
                <a:round/>
              </a:ln>
              <a:effectLst/>
            </c:spPr>
            <c:extLst>
              <c:ext xmlns:c16="http://schemas.microsoft.com/office/drawing/2014/chart" uri="{C3380CC4-5D6E-409C-BE32-E72D297353CC}">
                <c16:uniqueId val="{00000090-C73C-40FF-8F71-E98EB96C970F}"/>
              </c:ext>
            </c:extLst>
          </c:dPt>
          <c:dPt>
            <c:idx val="32"/>
            <c:marker>
              <c:spPr>
                <a:solidFill>
                  <a:srgbClr val="FF7F32"/>
                </a:solidFill>
                <a:ln>
                  <a:solidFill>
                    <a:srgbClr val="FF7F32"/>
                  </a:solidFill>
                </a:ln>
              </c:spPr>
            </c:marker>
            <c:bubble3D val="0"/>
            <c:spPr>
              <a:ln w="22225" cap="rnd">
                <a:solidFill>
                  <a:srgbClr val="FF7F32"/>
                </a:solidFill>
                <a:prstDash val="sysDot"/>
                <a:round/>
              </a:ln>
              <a:effectLst/>
            </c:spPr>
            <c:extLst>
              <c:ext xmlns:c16="http://schemas.microsoft.com/office/drawing/2014/chart" uri="{C3380CC4-5D6E-409C-BE32-E72D297353CC}">
                <c16:uniqueId val="{00000092-C73C-40FF-8F71-E98EB96C970F}"/>
              </c:ext>
            </c:extLst>
          </c:dPt>
          <c:dPt>
            <c:idx val="33"/>
            <c:marker>
              <c:spPr>
                <a:solidFill>
                  <a:srgbClr val="FF7F32"/>
                </a:solidFill>
                <a:ln>
                  <a:solidFill>
                    <a:srgbClr val="FF7F32"/>
                  </a:solidFill>
                </a:ln>
              </c:spPr>
            </c:marker>
            <c:bubble3D val="0"/>
            <c:spPr>
              <a:ln w="22225" cap="rnd">
                <a:solidFill>
                  <a:srgbClr val="FF7F32"/>
                </a:solidFill>
                <a:prstDash val="sysDot"/>
                <a:round/>
              </a:ln>
              <a:effectLst/>
            </c:spPr>
            <c:extLst>
              <c:ext xmlns:c16="http://schemas.microsoft.com/office/drawing/2014/chart" uri="{C3380CC4-5D6E-409C-BE32-E72D297353CC}">
                <c16:uniqueId val="{00000094-C73C-40FF-8F71-E98EB96C970F}"/>
              </c:ext>
            </c:extLst>
          </c:dPt>
          <c:dPt>
            <c:idx val="34"/>
            <c:marker>
              <c:spPr>
                <a:solidFill>
                  <a:srgbClr val="FF7F32"/>
                </a:solidFill>
                <a:ln>
                  <a:solidFill>
                    <a:srgbClr val="FF7F32"/>
                  </a:solidFill>
                </a:ln>
              </c:spPr>
            </c:marker>
            <c:bubble3D val="0"/>
            <c:spPr>
              <a:ln w="22225" cap="rnd">
                <a:solidFill>
                  <a:srgbClr val="FF7F32"/>
                </a:solidFill>
                <a:prstDash val="sysDot"/>
                <a:round/>
              </a:ln>
              <a:effectLst/>
            </c:spPr>
            <c:extLst>
              <c:ext xmlns:c16="http://schemas.microsoft.com/office/drawing/2014/chart" uri="{C3380CC4-5D6E-409C-BE32-E72D297353CC}">
                <c16:uniqueId val="{00000096-C73C-40FF-8F71-E98EB96C970F}"/>
              </c:ext>
            </c:extLst>
          </c:dPt>
          <c:dPt>
            <c:idx val="35"/>
            <c:marker>
              <c:spPr>
                <a:solidFill>
                  <a:srgbClr val="00A5DF"/>
                </a:solidFill>
                <a:ln>
                  <a:solidFill>
                    <a:srgbClr val="00A5DF"/>
                  </a:solidFill>
                </a:ln>
              </c:spPr>
            </c:marker>
            <c:bubble3D val="0"/>
            <c:spPr>
              <a:ln w="22225" cap="rnd">
                <a:noFill/>
                <a:prstDash val="sysDot"/>
                <a:round/>
              </a:ln>
              <a:effectLst/>
            </c:spPr>
            <c:extLst>
              <c:ext xmlns:c16="http://schemas.microsoft.com/office/drawing/2014/chart" uri="{C3380CC4-5D6E-409C-BE32-E72D297353CC}">
                <c16:uniqueId val="{00000098-C73C-40FF-8F71-E98EB96C970F}"/>
              </c:ext>
            </c:extLst>
          </c:dPt>
          <c:dPt>
            <c:idx val="36"/>
            <c:marker>
              <c:spPr>
                <a:solidFill>
                  <a:srgbClr val="00A5DF"/>
                </a:solidFill>
                <a:ln>
                  <a:solidFill>
                    <a:srgbClr val="00A5DF"/>
                  </a:solidFill>
                </a:ln>
              </c:spPr>
            </c:marker>
            <c:bubble3D val="0"/>
            <c:spPr>
              <a:ln w="22225" cap="rnd">
                <a:solidFill>
                  <a:srgbClr val="00A5DF"/>
                </a:solidFill>
                <a:prstDash val="sysDot"/>
                <a:round/>
              </a:ln>
              <a:effectLst/>
            </c:spPr>
            <c:extLst>
              <c:ext xmlns:c16="http://schemas.microsoft.com/office/drawing/2014/chart" uri="{C3380CC4-5D6E-409C-BE32-E72D297353CC}">
                <c16:uniqueId val="{0000009A-C73C-40FF-8F71-E98EB96C970F}"/>
              </c:ext>
            </c:extLst>
          </c:dPt>
          <c:dPt>
            <c:idx val="37"/>
            <c:marker>
              <c:spPr>
                <a:solidFill>
                  <a:srgbClr val="00A5DF"/>
                </a:solidFill>
                <a:ln>
                  <a:solidFill>
                    <a:srgbClr val="00A5DF"/>
                  </a:solidFill>
                </a:ln>
              </c:spPr>
            </c:marker>
            <c:bubble3D val="0"/>
            <c:spPr>
              <a:ln w="22225" cap="rnd">
                <a:solidFill>
                  <a:srgbClr val="00A5DF"/>
                </a:solidFill>
                <a:prstDash val="sysDot"/>
                <a:round/>
              </a:ln>
              <a:effectLst/>
            </c:spPr>
            <c:extLst>
              <c:ext xmlns:c16="http://schemas.microsoft.com/office/drawing/2014/chart" uri="{C3380CC4-5D6E-409C-BE32-E72D297353CC}">
                <c16:uniqueId val="{0000009C-C73C-40FF-8F71-E98EB96C970F}"/>
              </c:ext>
            </c:extLst>
          </c:dPt>
          <c:dPt>
            <c:idx val="38"/>
            <c:marker>
              <c:spPr>
                <a:solidFill>
                  <a:srgbClr val="00A5DF"/>
                </a:solidFill>
                <a:ln>
                  <a:solidFill>
                    <a:srgbClr val="00A5DF"/>
                  </a:solidFill>
                </a:ln>
              </c:spPr>
            </c:marker>
            <c:bubble3D val="0"/>
            <c:spPr>
              <a:ln w="22225" cap="rnd">
                <a:solidFill>
                  <a:srgbClr val="00A5DF"/>
                </a:solidFill>
                <a:prstDash val="sysDot"/>
                <a:round/>
              </a:ln>
              <a:effectLst/>
            </c:spPr>
            <c:extLst>
              <c:ext xmlns:c16="http://schemas.microsoft.com/office/drawing/2014/chart" uri="{C3380CC4-5D6E-409C-BE32-E72D297353CC}">
                <c16:uniqueId val="{0000009E-C73C-40FF-8F71-E98EB96C970F}"/>
              </c:ext>
            </c:extLst>
          </c:dPt>
          <c:dPt>
            <c:idx val="39"/>
            <c:marker>
              <c:spPr>
                <a:solidFill>
                  <a:srgbClr val="00A5DF"/>
                </a:solidFill>
                <a:ln>
                  <a:solidFill>
                    <a:srgbClr val="00A5DF"/>
                  </a:solidFill>
                </a:ln>
              </c:spPr>
            </c:marker>
            <c:bubble3D val="0"/>
            <c:spPr>
              <a:ln w="22225" cap="rnd">
                <a:solidFill>
                  <a:srgbClr val="00A5DF"/>
                </a:solidFill>
                <a:prstDash val="sysDot"/>
                <a:round/>
              </a:ln>
              <a:effectLst/>
            </c:spPr>
            <c:extLst>
              <c:ext xmlns:c16="http://schemas.microsoft.com/office/drawing/2014/chart" uri="{C3380CC4-5D6E-409C-BE32-E72D297353CC}">
                <c16:uniqueId val="{000000A0-C73C-40FF-8F71-E98EB96C970F}"/>
              </c:ext>
            </c:extLst>
          </c:dPt>
          <c:dPt>
            <c:idx val="40"/>
            <c:marker>
              <c:spPr>
                <a:solidFill>
                  <a:srgbClr val="582C83"/>
                </a:solidFill>
                <a:ln>
                  <a:solidFill>
                    <a:srgbClr val="582C83"/>
                  </a:solidFill>
                </a:ln>
              </c:spPr>
            </c:marker>
            <c:bubble3D val="0"/>
            <c:spPr>
              <a:ln w="22225" cap="rnd">
                <a:noFill/>
                <a:prstDash val="sysDot"/>
                <a:round/>
              </a:ln>
              <a:effectLst/>
            </c:spPr>
            <c:extLst>
              <c:ext xmlns:c16="http://schemas.microsoft.com/office/drawing/2014/chart" uri="{C3380CC4-5D6E-409C-BE32-E72D297353CC}">
                <c16:uniqueId val="{000000A2-C73C-40FF-8F71-E98EB96C970F}"/>
              </c:ext>
            </c:extLst>
          </c:dPt>
          <c:dPt>
            <c:idx val="41"/>
            <c:marker>
              <c:spPr>
                <a:solidFill>
                  <a:srgbClr val="582C83"/>
                </a:solidFill>
                <a:ln>
                  <a:solidFill>
                    <a:srgbClr val="582C83"/>
                  </a:solidFill>
                </a:ln>
              </c:spPr>
            </c:marker>
            <c:bubble3D val="0"/>
            <c:spPr>
              <a:ln w="22225" cap="rnd">
                <a:solidFill>
                  <a:srgbClr val="582C83"/>
                </a:solidFill>
                <a:prstDash val="sysDot"/>
                <a:round/>
              </a:ln>
              <a:effectLst/>
            </c:spPr>
            <c:extLst>
              <c:ext xmlns:c16="http://schemas.microsoft.com/office/drawing/2014/chart" uri="{C3380CC4-5D6E-409C-BE32-E72D297353CC}">
                <c16:uniqueId val="{000000A4-C73C-40FF-8F71-E98EB96C970F}"/>
              </c:ext>
            </c:extLst>
          </c:dPt>
          <c:dPt>
            <c:idx val="42"/>
            <c:marker>
              <c:spPr>
                <a:solidFill>
                  <a:srgbClr val="582C83"/>
                </a:solidFill>
                <a:ln>
                  <a:solidFill>
                    <a:srgbClr val="582C83"/>
                  </a:solidFill>
                </a:ln>
              </c:spPr>
            </c:marker>
            <c:bubble3D val="0"/>
            <c:spPr>
              <a:ln w="22225" cap="rnd">
                <a:solidFill>
                  <a:srgbClr val="582C83"/>
                </a:solidFill>
                <a:prstDash val="sysDot"/>
                <a:round/>
              </a:ln>
              <a:effectLst/>
            </c:spPr>
            <c:extLst>
              <c:ext xmlns:c16="http://schemas.microsoft.com/office/drawing/2014/chart" uri="{C3380CC4-5D6E-409C-BE32-E72D297353CC}">
                <c16:uniqueId val="{000000A6-C73C-40FF-8F71-E98EB96C970F}"/>
              </c:ext>
            </c:extLst>
          </c:dPt>
          <c:dPt>
            <c:idx val="43"/>
            <c:marker>
              <c:spPr>
                <a:solidFill>
                  <a:srgbClr val="582C83"/>
                </a:solidFill>
                <a:ln>
                  <a:solidFill>
                    <a:srgbClr val="582C83"/>
                  </a:solidFill>
                </a:ln>
              </c:spPr>
            </c:marker>
            <c:bubble3D val="0"/>
            <c:spPr>
              <a:ln w="22225" cap="rnd">
                <a:solidFill>
                  <a:srgbClr val="582C83"/>
                </a:solidFill>
                <a:prstDash val="sysDot"/>
                <a:round/>
              </a:ln>
              <a:effectLst/>
            </c:spPr>
            <c:extLst>
              <c:ext xmlns:c16="http://schemas.microsoft.com/office/drawing/2014/chart" uri="{C3380CC4-5D6E-409C-BE32-E72D297353CC}">
                <c16:uniqueId val="{000000A8-C73C-40FF-8F71-E98EB96C970F}"/>
              </c:ext>
            </c:extLst>
          </c:dPt>
          <c:dPt>
            <c:idx val="44"/>
            <c:marker>
              <c:spPr>
                <a:solidFill>
                  <a:srgbClr val="582C83"/>
                </a:solidFill>
                <a:ln>
                  <a:solidFill>
                    <a:srgbClr val="582C83"/>
                  </a:solidFill>
                </a:ln>
              </c:spPr>
            </c:marker>
            <c:bubble3D val="0"/>
            <c:spPr>
              <a:ln w="22225" cap="rnd">
                <a:solidFill>
                  <a:srgbClr val="582C83"/>
                </a:solidFill>
                <a:prstDash val="sysDot"/>
                <a:round/>
              </a:ln>
              <a:effectLst/>
            </c:spPr>
            <c:extLst>
              <c:ext xmlns:c16="http://schemas.microsoft.com/office/drawing/2014/chart" uri="{C3380CC4-5D6E-409C-BE32-E72D297353CC}">
                <c16:uniqueId val="{000000AA-C73C-40FF-8F71-E98EB96C970F}"/>
              </c:ext>
            </c:extLst>
          </c:dPt>
          <c:cat>
            <c:multiLvlStrRef>
              <c:f>'D.4.3.BreakdownPHEC'!$A$17:$B$61</c:f>
              <c:multiLvlStrCache>
                <c:ptCount val="4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pt idx="30">
                    <c:v>2016</c:v>
                  </c:pt>
                  <c:pt idx="31">
                    <c:v>2017</c:v>
                  </c:pt>
                  <c:pt idx="32">
                    <c:v>2018</c:v>
                  </c:pt>
                  <c:pt idx="33">
                    <c:v>2019</c:v>
                  </c:pt>
                  <c:pt idx="34">
                    <c:v>2020</c:v>
                  </c:pt>
                  <c:pt idx="35">
                    <c:v>2016</c:v>
                  </c:pt>
                  <c:pt idx="36">
                    <c:v>2017</c:v>
                  </c:pt>
                  <c:pt idx="37">
                    <c:v>2018</c:v>
                  </c:pt>
                  <c:pt idx="38">
                    <c:v>2019</c:v>
                  </c:pt>
                  <c:pt idx="39">
                    <c:v>2020</c:v>
                  </c:pt>
                  <c:pt idx="40">
                    <c:v>2016</c:v>
                  </c:pt>
                  <c:pt idx="41">
                    <c:v>2017</c:v>
                  </c:pt>
                  <c:pt idx="42">
                    <c:v>2018</c:v>
                  </c:pt>
                  <c:pt idx="43">
                    <c:v>2019</c:v>
                  </c:pt>
                  <c:pt idx="44">
                    <c:v>2020</c:v>
                  </c:pt>
                </c:lvl>
                <c:lvl>
                  <c:pt idx="0">
                    <c:v>North East</c:v>
                  </c:pt>
                  <c:pt idx="5">
                    <c:v>North West</c:v>
                  </c:pt>
                  <c:pt idx="10">
                    <c:v>Yorkshire and Humber</c:v>
                  </c:pt>
                  <c:pt idx="15">
                    <c:v>East Midlands</c:v>
                  </c:pt>
                  <c:pt idx="20">
                    <c:v>West Midlands</c:v>
                  </c:pt>
                  <c:pt idx="25">
                    <c:v>East of England</c:v>
                  </c:pt>
                  <c:pt idx="30">
                    <c:v>London</c:v>
                  </c:pt>
                  <c:pt idx="35">
                    <c:v>South East</c:v>
                  </c:pt>
                  <c:pt idx="40">
                    <c:v>South West</c:v>
                  </c:pt>
                </c:lvl>
              </c:multiLvlStrCache>
            </c:multiLvlStrRef>
          </c:cat>
          <c:val>
            <c:numRef>
              <c:f>'D.4.3.BreakdownPHEC'!$G$17:$G$61</c:f>
              <c:numCache>
                <c:formatCode>General</c:formatCode>
                <c:ptCount val="45"/>
                <c:pt idx="0">
                  <c:v>3977000.3914720714</c:v>
                </c:pt>
                <c:pt idx="1">
                  <c:v>3831917.2515387833</c:v>
                </c:pt>
                <c:pt idx="2">
                  <c:v>3907546.9132610261</c:v>
                </c:pt>
                <c:pt idx="3">
                  <c:v>4031592.7836739793</c:v>
                </c:pt>
                <c:pt idx="4">
                  <c:v>3215501.5008330904</c:v>
                </c:pt>
                <c:pt idx="5">
                  <c:v>10100119.021208294</c:v>
                </c:pt>
                <c:pt idx="6">
                  <c:v>10696854.281679664</c:v>
                </c:pt>
                <c:pt idx="7">
                  <c:v>11554174.572379306</c:v>
                </c:pt>
                <c:pt idx="8">
                  <c:v>11823929.068328468</c:v>
                </c:pt>
                <c:pt idx="9">
                  <c:v>10003825.423330028</c:v>
                </c:pt>
                <c:pt idx="10">
                  <c:v>6816826.5202903803</c:v>
                </c:pt>
                <c:pt idx="11">
                  <c:v>6904811.7003117222</c:v>
                </c:pt>
                <c:pt idx="12">
                  <c:v>7305744.753531985</c:v>
                </c:pt>
                <c:pt idx="13">
                  <c:v>7661117.1291176695</c:v>
                </c:pt>
                <c:pt idx="14">
                  <c:v>6468198.5551140187</c:v>
                </c:pt>
                <c:pt idx="15">
                  <c:v>4916428.9776691757</c:v>
                </c:pt>
                <c:pt idx="16">
                  <c:v>5165494.6756485663</c:v>
                </c:pt>
                <c:pt idx="17">
                  <c:v>5518402.5837368444</c:v>
                </c:pt>
                <c:pt idx="18">
                  <c:v>5735147.4020739645</c:v>
                </c:pt>
                <c:pt idx="19">
                  <c:v>4766509.2534691822</c:v>
                </c:pt>
                <c:pt idx="20">
                  <c:v>6951399.8701904211</c:v>
                </c:pt>
                <c:pt idx="21">
                  <c:v>7233702.8652856657</c:v>
                </c:pt>
                <c:pt idx="22">
                  <c:v>7473319.0987279508</c:v>
                </c:pt>
                <c:pt idx="23">
                  <c:v>7798147.406498611</c:v>
                </c:pt>
                <c:pt idx="24">
                  <c:v>6445368.7245905418</c:v>
                </c:pt>
                <c:pt idx="25">
                  <c:v>6928185.3261524644</c:v>
                </c:pt>
                <c:pt idx="26">
                  <c:v>7313802.2727521062</c:v>
                </c:pt>
                <c:pt idx="27">
                  <c:v>7671662.743472103</c:v>
                </c:pt>
                <c:pt idx="28">
                  <c:v>7784087.1022739531</c:v>
                </c:pt>
                <c:pt idx="29">
                  <c:v>6583835.3224057965</c:v>
                </c:pt>
                <c:pt idx="30">
                  <c:v>15874520.860984884</c:v>
                </c:pt>
                <c:pt idx="31">
                  <c:v>15435821.609131049</c:v>
                </c:pt>
                <c:pt idx="32">
                  <c:v>15721168.904493103</c:v>
                </c:pt>
                <c:pt idx="33">
                  <c:v>16259251.654843615</c:v>
                </c:pt>
                <c:pt idx="34">
                  <c:v>12719868.4467576</c:v>
                </c:pt>
                <c:pt idx="35">
                  <c:v>9989676.8208481763</c:v>
                </c:pt>
                <c:pt idx="36">
                  <c:v>10084893.022762666</c:v>
                </c:pt>
                <c:pt idx="37">
                  <c:v>10423530.254368097</c:v>
                </c:pt>
                <c:pt idx="38">
                  <c:v>10780757.202342235</c:v>
                </c:pt>
                <c:pt idx="39">
                  <c:v>8872926.4874682724</c:v>
                </c:pt>
                <c:pt idx="40">
                  <c:v>6233325.2836863911</c:v>
                </c:pt>
                <c:pt idx="41">
                  <c:v>6320221.474623248</c:v>
                </c:pt>
                <c:pt idx="42">
                  <c:v>6298732.9464858044</c:v>
                </c:pt>
                <c:pt idx="43">
                  <c:v>5783343.5031524235</c:v>
                </c:pt>
                <c:pt idx="44">
                  <c:v>4300892.3628550284</c:v>
                </c:pt>
              </c:numCache>
            </c:numRef>
          </c:val>
          <c:smooth val="0"/>
          <c:extLst>
            <c:ext xmlns:c16="http://schemas.microsoft.com/office/drawing/2014/chart" uri="{C3380CC4-5D6E-409C-BE32-E72D297353CC}">
              <c16:uniqueId val="{000000AB-C73C-40FF-8F71-E98EB96C970F}"/>
            </c:ext>
          </c:extLst>
        </c:ser>
        <c:ser>
          <c:idx val="2"/>
          <c:order val="2"/>
          <c:tx>
            <c:strRef>
              <c:f>'D.4.3.BreakdownPHEC'!$D$16</c:f>
              <c:strCache>
                <c:ptCount val="1"/>
                <c:pt idx="0">
                  <c:v>Total DDD</c:v>
                </c:pt>
              </c:strCache>
            </c:strRef>
          </c:tx>
          <c:spPr>
            <a:ln w="22225" cap="rnd">
              <a:solidFill>
                <a:srgbClr val="007C91"/>
              </a:solidFill>
              <a:round/>
            </a:ln>
            <a:effectLst/>
          </c:spPr>
          <c:marker>
            <c:symbol val="square"/>
            <c:size val="5"/>
            <c:spPr>
              <a:solidFill>
                <a:srgbClr val="007C91"/>
              </a:solidFill>
              <a:ln w="9525">
                <a:solidFill>
                  <a:srgbClr val="007C91"/>
                </a:solidFill>
              </a:ln>
              <a:effectLst/>
            </c:spPr>
          </c:marker>
          <c:dPt>
            <c:idx val="0"/>
            <c:bubble3D val="0"/>
            <c:extLst>
              <c:ext xmlns:c16="http://schemas.microsoft.com/office/drawing/2014/chart" uri="{C3380CC4-5D6E-409C-BE32-E72D297353CC}">
                <c16:uniqueId val="{000000AC-C73C-40FF-8F71-E98EB96C970F}"/>
              </c:ext>
            </c:extLst>
          </c:dPt>
          <c:dPt>
            <c:idx val="5"/>
            <c:marker>
              <c:spPr>
                <a:solidFill>
                  <a:srgbClr val="E40046"/>
                </a:solidFill>
                <a:ln w="9525">
                  <a:solidFill>
                    <a:srgbClr val="E40046"/>
                  </a:solidFill>
                </a:ln>
                <a:effectLst/>
              </c:spPr>
            </c:marker>
            <c:bubble3D val="0"/>
            <c:spPr>
              <a:ln w="22225" cap="rnd">
                <a:noFill/>
                <a:round/>
              </a:ln>
              <a:effectLst/>
            </c:spPr>
            <c:extLst>
              <c:ext xmlns:c16="http://schemas.microsoft.com/office/drawing/2014/chart" uri="{C3380CC4-5D6E-409C-BE32-E72D297353CC}">
                <c16:uniqueId val="{000000AE-C73C-40FF-8F71-E98EB96C970F}"/>
              </c:ext>
            </c:extLst>
          </c:dPt>
          <c:dPt>
            <c:idx val="6"/>
            <c:marker>
              <c:spPr>
                <a:solidFill>
                  <a:srgbClr val="E40046"/>
                </a:solidFill>
                <a:ln w="9525">
                  <a:solidFill>
                    <a:srgbClr val="E40046"/>
                  </a:solidFill>
                </a:ln>
                <a:effectLst/>
              </c:spPr>
            </c:marker>
            <c:bubble3D val="0"/>
            <c:spPr>
              <a:ln w="22225" cap="rnd">
                <a:solidFill>
                  <a:srgbClr val="E40046"/>
                </a:solidFill>
                <a:round/>
              </a:ln>
              <a:effectLst/>
            </c:spPr>
            <c:extLst>
              <c:ext xmlns:c16="http://schemas.microsoft.com/office/drawing/2014/chart" uri="{C3380CC4-5D6E-409C-BE32-E72D297353CC}">
                <c16:uniqueId val="{000000B0-C73C-40FF-8F71-E98EB96C970F}"/>
              </c:ext>
            </c:extLst>
          </c:dPt>
          <c:dPt>
            <c:idx val="7"/>
            <c:marker>
              <c:spPr>
                <a:solidFill>
                  <a:srgbClr val="E40046"/>
                </a:solidFill>
                <a:ln w="9525">
                  <a:solidFill>
                    <a:srgbClr val="E40046"/>
                  </a:solidFill>
                </a:ln>
                <a:effectLst/>
              </c:spPr>
            </c:marker>
            <c:bubble3D val="0"/>
            <c:spPr>
              <a:ln w="22225" cap="rnd">
                <a:solidFill>
                  <a:srgbClr val="E40046"/>
                </a:solidFill>
                <a:round/>
              </a:ln>
              <a:effectLst/>
            </c:spPr>
            <c:extLst>
              <c:ext xmlns:c16="http://schemas.microsoft.com/office/drawing/2014/chart" uri="{C3380CC4-5D6E-409C-BE32-E72D297353CC}">
                <c16:uniqueId val="{000000B2-C73C-40FF-8F71-E98EB96C970F}"/>
              </c:ext>
            </c:extLst>
          </c:dPt>
          <c:dPt>
            <c:idx val="8"/>
            <c:marker>
              <c:spPr>
                <a:solidFill>
                  <a:srgbClr val="E40046"/>
                </a:solidFill>
                <a:ln w="9525">
                  <a:solidFill>
                    <a:srgbClr val="E40046"/>
                  </a:solidFill>
                </a:ln>
                <a:effectLst/>
              </c:spPr>
            </c:marker>
            <c:bubble3D val="0"/>
            <c:spPr>
              <a:ln w="22225" cap="rnd">
                <a:solidFill>
                  <a:srgbClr val="E40046"/>
                </a:solidFill>
                <a:round/>
              </a:ln>
              <a:effectLst/>
            </c:spPr>
            <c:extLst>
              <c:ext xmlns:c16="http://schemas.microsoft.com/office/drawing/2014/chart" uri="{C3380CC4-5D6E-409C-BE32-E72D297353CC}">
                <c16:uniqueId val="{000000B4-C73C-40FF-8F71-E98EB96C970F}"/>
              </c:ext>
            </c:extLst>
          </c:dPt>
          <c:dPt>
            <c:idx val="9"/>
            <c:marker>
              <c:spPr>
                <a:solidFill>
                  <a:srgbClr val="E40046"/>
                </a:solidFill>
                <a:ln w="9525">
                  <a:solidFill>
                    <a:srgbClr val="E40046"/>
                  </a:solidFill>
                </a:ln>
                <a:effectLst/>
              </c:spPr>
            </c:marker>
            <c:bubble3D val="0"/>
            <c:spPr>
              <a:ln w="22225" cap="rnd">
                <a:solidFill>
                  <a:srgbClr val="E40046"/>
                </a:solidFill>
                <a:round/>
              </a:ln>
              <a:effectLst/>
            </c:spPr>
            <c:extLst>
              <c:ext xmlns:c16="http://schemas.microsoft.com/office/drawing/2014/chart" uri="{C3380CC4-5D6E-409C-BE32-E72D297353CC}">
                <c16:uniqueId val="{000000B6-C73C-40FF-8F71-E98EB96C970F}"/>
              </c:ext>
            </c:extLst>
          </c:dPt>
          <c:dPt>
            <c:idx val="10"/>
            <c:marker>
              <c:spPr>
                <a:solidFill>
                  <a:srgbClr val="00AB8E"/>
                </a:solidFill>
                <a:ln w="9525">
                  <a:solidFill>
                    <a:srgbClr val="00AB8E"/>
                  </a:solidFill>
                </a:ln>
                <a:effectLst/>
              </c:spPr>
            </c:marker>
            <c:bubble3D val="0"/>
            <c:spPr>
              <a:ln w="22225" cap="rnd">
                <a:noFill/>
                <a:round/>
              </a:ln>
              <a:effectLst/>
            </c:spPr>
            <c:extLst>
              <c:ext xmlns:c16="http://schemas.microsoft.com/office/drawing/2014/chart" uri="{C3380CC4-5D6E-409C-BE32-E72D297353CC}">
                <c16:uniqueId val="{000000B8-C73C-40FF-8F71-E98EB96C970F}"/>
              </c:ext>
            </c:extLst>
          </c:dPt>
          <c:dPt>
            <c:idx val="11"/>
            <c:marker>
              <c:spPr>
                <a:solidFill>
                  <a:srgbClr val="00AB8E"/>
                </a:solidFill>
                <a:ln w="9525">
                  <a:solidFill>
                    <a:srgbClr val="00AB8E"/>
                  </a:solidFill>
                </a:ln>
                <a:effectLst/>
              </c:spPr>
            </c:marker>
            <c:bubble3D val="0"/>
            <c:spPr>
              <a:ln w="22225" cap="rnd">
                <a:solidFill>
                  <a:srgbClr val="00AB8E"/>
                </a:solidFill>
                <a:round/>
              </a:ln>
              <a:effectLst/>
            </c:spPr>
            <c:extLst>
              <c:ext xmlns:c16="http://schemas.microsoft.com/office/drawing/2014/chart" uri="{C3380CC4-5D6E-409C-BE32-E72D297353CC}">
                <c16:uniqueId val="{000000BA-C73C-40FF-8F71-E98EB96C970F}"/>
              </c:ext>
            </c:extLst>
          </c:dPt>
          <c:dPt>
            <c:idx val="12"/>
            <c:marker>
              <c:spPr>
                <a:solidFill>
                  <a:srgbClr val="00AB8E"/>
                </a:solidFill>
                <a:ln w="9525">
                  <a:solidFill>
                    <a:srgbClr val="00AB8E"/>
                  </a:solidFill>
                </a:ln>
                <a:effectLst/>
              </c:spPr>
            </c:marker>
            <c:bubble3D val="0"/>
            <c:spPr>
              <a:ln w="22225" cap="rnd">
                <a:solidFill>
                  <a:srgbClr val="00AB8E"/>
                </a:solidFill>
                <a:round/>
              </a:ln>
              <a:effectLst/>
            </c:spPr>
            <c:extLst>
              <c:ext xmlns:c16="http://schemas.microsoft.com/office/drawing/2014/chart" uri="{C3380CC4-5D6E-409C-BE32-E72D297353CC}">
                <c16:uniqueId val="{000000BC-C73C-40FF-8F71-E98EB96C970F}"/>
              </c:ext>
            </c:extLst>
          </c:dPt>
          <c:dPt>
            <c:idx val="13"/>
            <c:marker>
              <c:spPr>
                <a:solidFill>
                  <a:srgbClr val="00AB8E"/>
                </a:solidFill>
                <a:ln w="9525">
                  <a:solidFill>
                    <a:srgbClr val="00AB8E"/>
                  </a:solidFill>
                </a:ln>
                <a:effectLst/>
              </c:spPr>
            </c:marker>
            <c:bubble3D val="0"/>
            <c:extLst>
              <c:ext xmlns:c16="http://schemas.microsoft.com/office/drawing/2014/chart" uri="{C3380CC4-5D6E-409C-BE32-E72D297353CC}">
                <c16:uniqueId val="{000000BD-C73C-40FF-8F71-E98EB96C970F}"/>
              </c:ext>
            </c:extLst>
          </c:dPt>
          <c:dPt>
            <c:idx val="14"/>
            <c:marker>
              <c:spPr>
                <a:solidFill>
                  <a:srgbClr val="00AB8E"/>
                </a:solidFill>
                <a:ln w="9525">
                  <a:solidFill>
                    <a:srgbClr val="00AB8E"/>
                  </a:solidFill>
                </a:ln>
                <a:effectLst/>
              </c:spPr>
            </c:marker>
            <c:bubble3D val="0"/>
            <c:spPr>
              <a:ln w="22225" cap="rnd">
                <a:solidFill>
                  <a:srgbClr val="00AB8E"/>
                </a:solidFill>
                <a:round/>
              </a:ln>
              <a:effectLst/>
            </c:spPr>
            <c:extLst>
              <c:ext xmlns:c16="http://schemas.microsoft.com/office/drawing/2014/chart" uri="{C3380CC4-5D6E-409C-BE32-E72D297353CC}">
                <c16:uniqueId val="{000000BF-C73C-40FF-8F71-E98EB96C970F}"/>
              </c:ext>
            </c:extLst>
          </c:dPt>
          <c:dPt>
            <c:idx val="15"/>
            <c:marker>
              <c:spPr>
                <a:solidFill>
                  <a:srgbClr val="84BD00"/>
                </a:solidFill>
                <a:ln w="9525">
                  <a:solidFill>
                    <a:srgbClr val="84BD00"/>
                  </a:solidFill>
                </a:ln>
                <a:effectLst/>
              </c:spPr>
            </c:marker>
            <c:bubble3D val="0"/>
            <c:spPr>
              <a:ln w="22225" cap="rnd">
                <a:noFill/>
                <a:round/>
              </a:ln>
              <a:effectLst/>
            </c:spPr>
            <c:extLst>
              <c:ext xmlns:c16="http://schemas.microsoft.com/office/drawing/2014/chart" uri="{C3380CC4-5D6E-409C-BE32-E72D297353CC}">
                <c16:uniqueId val="{000000C1-C73C-40FF-8F71-E98EB96C970F}"/>
              </c:ext>
            </c:extLst>
          </c:dPt>
          <c:dPt>
            <c:idx val="16"/>
            <c:marker>
              <c:spPr>
                <a:solidFill>
                  <a:srgbClr val="84BD00"/>
                </a:solidFill>
                <a:ln w="9525">
                  <a:solidFill>
                    <a:srgbClr val="84BD00"/>
                  </a:solidFill>
                </a:ln>
                <a:effectLst/>
              </c:spPr>
            </c:marker>
            <c:bubble3D val="0"/>
            <c:spPr>
              <a:ln w="22225" cap="rnd">
                <a:solidFill>
                  <a:srgbClr val="84BD00"/>
                </a:solidFill>
                <a:round/>
              </a:ln>
              <a:effectLst/>
            </c:spPr>
            <c:extLst>
              <c:ext xmlns:c16="http://schemas.microsoft.com/office/drawing/2014/chart" uri="{C3380CC4-5D6E-409C-BE32-E72D297353CC}">
                <c16:uniqueId val="{000000C3-C73C-40FF-8F71-E98EB96C970F}"/>
              </c:ext>
            </c:extLst>
          </c:dPt>
          <c:dPt>
            <c:idx val="17"/>
            <c:marker>
              <c:spPr>
                <a:solidFill>
                  <a:srgbClr val="84BD00"/>
                </a:solidFill>
                <a:ln w="9525">
                  <a:solidFill>
                    <a:srgbClr val="84BD00"/>
                  </a:solidFill>
                </a:ln>
                <a:effectLst/>
              </c:spPr>
            </c:marker>
            <c:bubble3D val="0"/>
            <c:spPr>
              <a:ln w="22225" cap="rnd">
                <a:solidFill>
                  <a:srgbClr val="84BD00"/>
                </a:solidFill>
                <a:round/>
              </a:ln>
              <a:effectLst/>
            </c:spPr>
            <c:extLst>
              <c:ext xmlns:c16="http://schemas.microsoft.com/office/drawing/2014/chart" uri="{C3380CC4-5D6E-409C-BE32-E72D297353CC}">
                <c16:uniqueId val="{000000C5-C73C-40FF-8F71-E98EB96C970F}"/>
              </c:ext>
            </c:extLst>
          </c:dPt>
          <c:dPt>
            <c:idx val="18"/>
            <c:marker>
              <c:spPr>
                <a:solidFill>
                  <a:srgbClr val="84BD00"/>
                </a:solidFill>
                <a:ln w="9525">
                  <a:solidFill>
                    <a:srgbClr val="84BD00"/>
                  </a:solidFill>
                </a:ln>
                <a:effectLst/>
              </c:spPr>
            </c:marker>
            <c:bubble3D val="0"/>
            <c:spPr>
              <a:ln w="22225" cap="rnd">
                <a:solidFill>
                  <a:srgbClr val="84BD00"/>
                </a:solidFill>
                <a:round/>
              </a:ln>
              <a:effectLst/>
            </c:spPr>
            <c:extLst>
              <c:ext xmlns:c16="http://schemas.microsoft.com/office/drawing/2014/chart" uri="{C3380CC4-5D6E-409C-BE32-E72D297353CC}">
                <c16:uniqueId val="{000000C7-C73C-40FF-8F71-E98EB96C970F}"/>
              </c:ext>
            </c:extLst>
          </c:dPt>
          <c:dPt>
            <c:idx val="19"/>
            <c:marker>
              <c:spPr>
                <a:solidFill>
                  <a:srgbClr val="84BD00"/>
                </a:solidFill>
                <a:ln w="9525">
                  <a:solidFill>
                    <a:srgbClr val="84BD00"/>
                  </a:solidFill>
                </a:ln>
                <a:effectLst/>
              </c:spPr>
            </c:marker>
            <c:bubble3D val="0"/>
            <c:spPr>
              <a:ln w="22225" cap="rnd">
                <a:solidFill>
                  <a:srgbClr val="84BD00"/>
                </a:solidFill>
                <a:round/>
              </a:ln>
              <a:effectLst/>
            </c:spPr>
            <c:extLst>
              <c:ext xmlns:c16="http://schemas.microsoft.com/office/drawing/2014/chart" uri="{C3380CC4-5D6E-409C-BE32-E72D297353CC}">
                <c16:uniqueId val="{000000C9-C73C-40FF-8F71-E98EB96C970F}"/>
              </c:ext>
            </c:extLst>
          </c:dPt>
          <c:dPt>
            <c:idx val="20"/>
            <c:marker>
              <c:spPr>
                <a:solidFill>
                  <a:srgbClr val="FFB81C"/>
                </a:solidFill>
                <a:ln w="9525">
                  <a:solidFill>
                    <a:srgbClr val="FFB81C"/>
                  </a:solidFill>
                </a:ln>
                <a:effectLst/>
              </c:spPr>
            </c:marker>
            <c:bubble3D val="0"/>
            <c:spPr>
              <a:ln w="22225" cap="rnd">
                <a:noFill/>
                <a:round/>
              </a:ln>
              <a:effectLst/>
            </c:spPr>
            <c:extLst>
              <c:ext xmlns:c16="http://schemas.microsoft.com/office/drawing/2014/chart" uri="{C3380CC4-5D6E-409C-BE32-E72D297353CC}">
                <c16:uniqueId val="{000000CB-C73C-40FF-8F71-E98EB96C970F}"/>
              </c:ext>
            </c:extLst>
          </c:dPt>
          <c:dPt>
            <c:idx val="21"/>
            <c:marker>
              <c:spPr>
                <a:solidFill>
                  <a:srgbClr val="FFB81C"/>
                </a:solidFill>
                <a:ln w="9525">
                  <a:solidFill>
                    <a:srgbClr val="FFB81C"/>
                  </a:solidFill>
                </a:ln>
                <a:effectLst/>
              </c:spPr>
            </c:marker>
            <c:bubble3D val="0"/>
            <c:spPr>
              <a:ln w="22225" cap="rnd">
                <a:solidFill>
                  <a:srgbClr val="FFB81C"/>
                </a:solidFill>
                <a:round/>
              </a:ln>
              <a:effectLst/>
            </c:spPr>
            <c:extLst>
              <c:ext xmlns:c16="http://schemas.microsoft.com/office/drawing/2014/chart" uri="{C3380CC4-5D6E-409C-BE32-E72D297353CC}">
                <c16:uniqueId val="{000000CD-C73C-40FF-8F71-E98EB96C970F}"/>
              </c:ext>
            </c:extLst>
          </c:dPt>
          <c:dPt>
            <c:idx val="22"/>
            <c:marker>
              <c:spPr>
                <a:solidFill>
                  <a:srgbClr val="FFB81C"/>
                </a:solidFill>
                <a:ln w="9525">
                  <a:solidFill>
                    <a:srgbClr val="FFB81C"/>
                  </a:solidFill>
                </a:ln>
                <a:effectLst/>
              </c:spPr>
            </c:marker>
            <c:bubble3D val="0"/>
            <c:spPr>
              <a:ln w="22225" cap="rnd">
                <a:solidFill>
                  <a:srgbClr val="FFB81C"/>
                </a:solidFill>
                <a:round/>
              </a:ln>
              <a:effectLst/>
            </c:spPr>
            <c:extLst>
              <c:ext xmlns:c16="http://schemas.microsoft.com/office/drawing/2014/chart" uri="{C3380CC4-5D6E-409C-BE32-E72D297353CC}">
                <c16:uniqueId val="{000000CF-C73C-40FF-8F71-E98EB96C970F}"/>
              </c:ext>
            </c:extLst>
          </c:dPt>
          <c:dPt>
            <c:idx val="23"/>
            <c:marker>
              <c:spPr>
                <a:solidFill>
                  <a:srgbClr val="FFB81C"/>
                </a:solidFill>
                <a:ln w="9525">
                  <a:solidFill>
                    <a:srgbClr val="FFB81C"/>
                  </a:solidFill>
                </a:ln>
                <a:effectLst/>
              </c:spPr>
            </c:marker>
            <c:bubble3D val="0"/>
            <c:spPr>
              <a:ln w="22225" cap="rnd">
                <a:solidFill>
                  <a:srgbClr val="FFB81C"/>
                </a:solidFill>
                <a:round/>
              </a:ln>
              <a:effectLst/>
            </c:spPr>
            <c:extLst>
              <c:ext xmlns:c16="http://schemas.microsoft.com/office/drawing/2014/chart" uri="{C3380CC4-5D6E-409C-BE32-E72D297353CC}">
                <c16:uniqueId val="{000000D1-C73C-40FF-8F71-E98EB96C970F}"/>
              </c:ext>
            </c:extLst>
          </c:dPt>
          <c:dPt>
            <c:idx val="24"/>
            <c:marker>
              <c:spPr>
                <a:solidFill>
                  <a:srgbClr val="FFB81C"/>
                </a:solidFill>
                <a:ln w="9525">
                  <a:solidFill>
                    <a:srgbClr val="FFB81C"/>
                  </a:solidFill>
                </a:ln>
                <a:effectLst/>
              </c:spPr>
            </c:marker>
            <c:bubble3D val="0"/>
            <c:spPr>
              <a:ln w="22225" cap="rnd">
                <a:solidFill>
                  <a:srgbClr val="FFB81C"/>
                </a:solidFill>
                <a:round/>
              </a:ln>
              <a:effectLst/>
            </c:spPr>
            <c:extLst>
              <c:ext xmlns:c16="http://schemas.microsoft.com/office/drawing/2014/chart" uri="{C3380CC4-5D6E-409C-BE32-E72D297353CC}">
                <c16:uniqueId val="{000000D3-C73C-40FF-8F71-E98EB96C970F}"/>
              </c:ext>
            </c:extLst>
          </c:dPt>
          <c:dPt>
            <c:idx val="25"/>
            <c:marker>
              <c:spPr>
                <a:solidFill>
                  <a:srgbClr val="003B5C"/>
                </a:solidFill>
                <a:ln w="9525">
                  <a:solidFill>
                    <a:srgbClr val="003B5C"/>
                  </a:solidFill>
                </a:ln>
                <a:effectLst/>
              </c:spPr>
            </c:marker>
            <c:bubble3D val="0"/>
            <c:spPr>
              <a:ln w="22225" cap="rnd">
                <a:noFill/>
                <a:round/>
              </a:ln>
              <a:effectLst/>
            </c:spPr>
            <c:extLst>
              <c:ext xmlns:c16="http://schemas.microsoft.com/office/drawing/2014/chart" uri="{C3380CC4-5D6E-409C-BE32-E72D297353CC}">
                <c16:uniqueId val="{000000D5-C73C-40FF-8F71-E98EB96C970F}"/>
              </c:ext>
            </c:extLst>
          </c:dPt>
          <c:dPt>
            <c:idx val="26"/>
            <c:marker>
              <c:spPr>
                <a:solidFill>
                  <a:srgbClr val="003B5C"/>
                </a:solidFill>
                <a:ln w="9525">
                  <a:solidFill>
                    <a:srgbClr val="003B5C"/>
                  </a:solidFill>
                </a:ln>
                <a:effectLst/>
              </c:spPr>
            </c:marker>
            <c:bubble3D val="0"/>
            <c:spPr>
              <a:ln w="22225" cap="rnd">
                <a:solidFill>
                  <a:srgbClr val="003B5C"/>
                </a:solidFill>
                <a:round/>
              </a:ln>
              <a:effectLst/>
            </c:spPr>
            <c:extLst>
              <c:ext xmlns:c16="http://schemas.microsoft.com/office/drawing/2014/chart" uri="{C3380CC4-5D6E-409C-BE32-E72D297353CC}">
                <c16:uniqueId val="{000000D7-C73C-40FF-8F71-E98EB96C970F}"/>
              </c:ext>
            </c:extLst>
          </c:dPt>
          <c:dPt>
            <c:idx val="27"/>
            <c:marker>
              <c:spPr>
                <a:solidFill>
                  <a:srgbClr val="003B5C"/>
                </a:solidFill>
                <a:ln w="9525">
                  <a:solidFill>
                    <a:srgbClr val="003B5C"/>
                  </a:solidFill>
                </a:ln>
                <a:effectLst/>
              </c:spPr>
            </c:marker>
            <c:bubble3D val="0"/>
            <c:spPr>
              <a:ln w="22225" cap="rnd">
                <a:solidFill>
                  <a:srgbClr val="003B5C"/>
                </a:solidFill>
                <a:round/>
              </a:ln>
              <a:effectLst/>
            </c:spPr>
            <c:extLst>
              <c:ext xmlns:c16="http://schemas.microsoft.com/office/drawing/2014/chart" uri="{C3380CC4-5D6E-409C-BE32-E72D297353CC}">
                <c16:uniqueId val="{000000D9-C73C-40FF-8F71-E98EB96C970F}"/>
              </c:ext>
            </c:extLst>
          </c:dPt>
          <c:dPt>
            <c:idx val="28"/>
            <c:marker>
              <c:spPr>
                <a:solidFill>
                  <a:srgbClr val="003B5C"/>
                </a:solidFill>
                <a:ln w="9525">
                  <a:solidFill>
                    <a:srgbClr val="003B5C"/>
                  </a:solidFill>
                </a:ln>
                <a:effectLst/>
              </c:spPr>
            </c:marker>
            <c:bubble3D val="0"/>
            <c:spPr>
              <a:ln w="22225" cap="rnd">
                <a:solidFill>
                  <a:srgbClr val="003B5C"/>
                </a:solidFill>
                <a:round/>
              </a:ln>
              <a:effectLst/>
            </c:spPr>
            <c:extLst>
              <c:ext xmlns:c16="http://schemas.microsoft.com/office/drawing/2014/chart" uri="{C3380CC4-5D6E-409C-BE32-E72D297353CC}">
                <c16:uniqueId val="{000000DB-C73C-40FF-8F71-E98EB96C970F}"/>
              </c:ext>
            </c:extLst>
          </c:dPt>
          <c:dPt>
            <c:idx val="29"/>
            <c:marker>
              <c:spPr>
                <a:solidFill>
                  <a:srgbClr val="003B5C"/>
                </a:solidFill>
                <a:ln w="9525">
                  <a:solidFill>
                    <a:srgbClr val="003B5C"/>
                  </a:solidFill>
                </a:ln>
                <a:effectLst/>
              </c:spPr>
            </c:marker>
            <c:bubble3D val="0"/>
            <c:spPr>
              <a:ln w="22225" cap="rnd">
                <a:solidFill>
                  <a:srgbClr val="003B5C"/>
                </a:solidFill>
                <a:round/>
              </a:ln>
              <a:effectLst/>
            </c:spPr>
            <c:extLst>
              <c:ext xmlns:c16="http://schemas.microsoft.com/office/drawing/2014/chart" uri="{C3380CC4-5D6E-409C-BE32-E72D297353CC}">
                <c16:uniqueId val="{000000DD-C73C-40FF-8F71-E98EB96C970F}"/>
              </c:ext>
            </c:extLst>
          </c:dPt>
          <c:dPt>
            <c:idx val="30"/>
            <c:marker>
              <c:spPr>
                <a:solidFill>
                  <a:srgbClr val="FF7F32"/>
                </a:solidFill>
                <a:ln w="9525">
                  <a:solidFill>
                    <a:srgbClr val="FF7F32"/>
                  </a:solidFill>
                </a:ln>
                <a:effectLst/>
              </c:spPr>
            </c:marker>
            <c:bubble3D val="0"/>
            <c:spPr>
              <a:ln w="22225" cap="rnd">
                <a:noFill/>
                <a:round/>
              </a:ln>
              <a:effectLst/>
            </c:spPr>
            <c:extLst>
              <c:ext xmlns:c16="http://schemas.microsoft.com/office/drawing/2014/chart" uri="{C3380CC4-5D6E-409C-BE32-E72D297353CC}">
                <c16:uniqueId val="{000000DF-C73C-40FF-8F71-E98EB96C970F}"/>
              </c:ext>
            </c:extLst>
          </c:dPt>
          <c:dPt>
            <c:idx val="31"/>
            <c:marker>
              <c:spPr>
                <a:solidFill>
                  <a:srgbClr val="FF7F32"/>
                </a:solidFill>
                <a:ln w="9525">
                  <a:solidFill>
                    <a:srgbClr val="FF7F32"/>
                  </a:solidFill>
                </a:ln>
                <a:effectLst/>
              </c:spPr>
            </c:marker>
            <c:bubble3D val="0"/>
            <c:spPr>
              <a:ln w="22225" cap="rnd">
                <a:solidFill>
                  <a:srgbClr val="FF7F32"/>
                </a:solidFill>
                <a:round/>
              </a:ln>
              <a:effectLst/>
            </c:spPr>
            <c:extLst>
              <c:ext xmlns:c16="http://schemas.microsoft.com/office/drawing/2014/chart" uri="{C3380CC4-5D6E-409C-BE32-E72D297353CC}">
                <c16:uniqueId val="{000000E1-C73C-40FF-8F71-E98EB96C970F}"/>
              </c:ext>
            </c:extLst>
          </c:dPt>
          <c:dPt>
            <c:idx val="32"/>
            <c:marker>
              <c:spPr>
                <a:solidFill>
                  <a:srgbClr val="FF7F32"/>
                </a:solidFill>
                <a:ln w="9525">
                  <a:solidFill>
                    <a:srgbClr val="FF7F32"/>
                  </a:solidFill>
                </a:ln>
                <a:effectLst/>
              </c:spPr>
            </c:marker>
            <c:bubble3D val="0"/>
            <c:spPr>
              <a:ln w="22225" cap="rnd">
                <a:solidFill>
                  <a:srgbClr val="FF7F32"/>
                </a:solidFill>
                <a:round/>
              </a:ln>
              <a:effectLst/>
            </c:spPr>
            <c:extLst>
              <c:ext xmlns:c16="http://schemas.microsoft.com/office/drawing/2014/chart" uri="{C3380CC4-5D6E-409C-BE32-E72D297353CC}">
                <c16:uniqueId val="{000000E3-C73C-40FF-8F71-E98EB96C970F}"/>
              </c:ext>
            </c:extLst>
          </c:dPt>
          <c:dPt>
            <c:idx val="33"/>
            <c:marker>
              <c:spPr>
                <a:solidFill>
                  <a:srgbClr val="FF7F32"/>
                </a:solidFill>
                <a:ln w="9525">
                  <a:solidFill>
                    <a:srgbClr val="FF7F32"/>
                  </a:solidFill>
                </a:ln>
                <a:effectLst/>
              </c:spPr>
            </c:marker>
            <c:bubble3D val="0"/>
            <c:spPr>
              <a:ln w="22225" cap="rnd">
                <a:solidFill>
                  <a:srgbClr val="FF7F32"/>
                </a:solidFill>
                <a:round/>
              </a:ln>
              <a:effectLst/>
            </c:spPr>
            <c:extLst>
              <c:ext xmlns:c16="http://schemas.microsoft.com/office/drawing/2014/chart" uri="{C3380CC4-5D6E-409C-BE32-E72D297353CC}">
                <c16:uniqueId val="{000000E5-C73C-40FF-8F71-E98EB96C970F}"/>
              </c:ext>
            </c:extLst>
          </c:dPt>
          <c:dPt>
            <c:idx val="34"/>
            <c:marker>
              <c:spPr>
                <a:solidFill>
                  <a:srgbClr val="FF7F32"/>
                </a:solidFill>
                <a:ln w="9525">
                  <a:solidFill>
                    <a:srgbClr val="FF7F32"/>
                  </a:solidFill>
                </a:ln>
                <a:effectLst/>
              </c:spPr>
            </c:marker>
            <c:bubble3D val="0"/>
            <c:spPr>
              <a:ln w="22225" cap="rnd">
                <a:solidFill>
                  <a:srgbClr val="FF7F32"/>
                </a:solidFill>
                <a:round/>
              </a:ln>
              <a:effectLst/>
            </c:spPr>
            <c:extLst>
              <c:ext xmlns:c16="http://schemas.microsoft.com/office/drawing/2014/chart" uri="{C3380CC4-5D6E-409C-BE32-E72D297353CC}">
                <c16:uniqueId val="{000000E7-C73C-40FF-8F71-E98EB96C970F}"/>
              </c:ext>
            </c:extLst>
          </c:dPt>
          <c:dPt>
            <c:idx val="35"/>
            <c:marker>
              <c:spPr>
                <a:solidFill>
                  <a:srgbClr val="00A5DF"/>
                </a:solidFill>
                <a:ln w="9525">
                  <a:solidFill>
                    <a:srgbClr val="00A5DF"/>
                  </a:solidFill>
                </a:ln>
                <a:effectLst/>
              </c:spPr>
            </c:marker>
            <c:bubble3D val="0"/>
            <c:spPr>
              <a:ln w="22225" cap="rnd">
                <a:noFill/>
                <a:round/>
              </a:ln>
              <a:effectLst/>
            </c:spPr>
            <c:extLst>
              <c:ext xmlns:c16="http://schemas.microsoft.com/office/drawing/2014/chart" uri="{C3380CC4-5D6E-409C-BE32-E72D297353CC}">
                <c16:uniqueId val="{000000E9-C73C-40FF-8F71-E98EB96C970F}"/>
              </c:ext>
            </c:extLst>
          </c:dPt>
          <c:dPt>
            <c:idx val="36"/>
            <c:marker>
              <c:spPr>
                <a:solidFill>
                  <a:srgbClr val="00A5DF"/>
                </a:solidFill>
                <a:ln w="9525">
                  <a:solidFill>
                    <a:srgbClr val="00A5DF"/>
                  </a:solidFill>
                </a:ln>
                <a:effectLst/>
              </c:spPr>
            </c:marker>
            <c:bubble3D val="0"/>
            <c:spPr>
              <a:ln w="22225" cap="rnd">
                <a:solidFill>
                  <a:srgbClr val="00A5DF"/>
                </a:solidFill>
                <a:round/>
              </a:ln>
              <a:effectLst/>
            </c:spPr>
            <c:extLst>
              <c:ext xmlns:c16="http://schemas.microsoft.com/office/drawing/2014/chart" uri="{C3380CC4-5D6E-409C-BE32-E72D297353CC}">
                <c16:uniqueId val="{000000EB-C73C-40FF-8F71-E98EB96C970F}"/>
              </c:ext>
            </c:extLst>
          </c:dPt>
          <c:dPt>
            <c:idx val="37"/>
            <c:marker>
              <c:spPr>
                <a:solidFill>
                  <a:srgbClr val="00A5DF"/>
                </a:solidFill>
                <a:ln w="9525">
                  <a:solidFill>
                    <a:srgbClr val="00A5DF"/>
                  </a:solidFill>
                </a:ln>
                <a:effectLst/>
              </c:spPr>
            </c:marker>
            <c:bubble3D val="0"/>
            <c:spPr>
              <a:ln w="22225" cap="rnd">
                <a:solidFill>
                  <a:srgbClr val="00A5DF"/>
                </a:solidFill>
                <a:round/>
              </a:ln>
              <a:effectLst/>
            </c:spPr>
            <c:extLst>
              <c:ext xmlns:c16="http://schemas.microsoft.com/office/drawing/2014/chart" uri="{C3380CC4-5D6E-409C-BE32-E72D297353CC}">
                <c16:uniqueId val="{000000ED-C73C-40FF-8F71-E98EB96C970F}"/>
              </c:ext>
            </c:extLst>
          </c:dPt>
          <c:dPt>
            <c:idx val="38"/>
            <c:marker>
              <c:spPr>
                <a:solidFill>
                  <a:srgbClr val="00A5DF"/>
                </a:solidFill>
                <a:ln w="9525">
                  <a:solidFill>
                    <a:srgbClr val="00A5DF"/>
                  </a:solidFill>
                </a:ln>
                <a:effectLst/>
              </c:spPr>
            </c:marker>
            <c:bubble3D val="0"/>
            <c:spPr>
              <a:ln w="22225" cap="rnd">
                <a:solidFill>
                  <a:srgbClr val="00A5DF"/>
                </a:solidFill>
                <a:round/>
              </a:ln>
              <a:effectLst/>
            </c:spPr>
            <c:extLst>
              <c:ext xmlns:c16="http://schemas.microsoft.com/office/drawing/2014/chart" uri="{C3380CC4-5D6E-409C-BE32-E72D297353CC}">
                <c16:uniqueId val="{000000EF-C73C-40FF-8F71-E98EB96C970F}"/>
              </c:ext>
            </c:extLst>
          </c:dPt>
          <c:dPt>
            <c:idx val="39"/>
            <c:marker>
              <c:spPr>
                <a:solidFill>
                  <a:srgbClr val="00A5DF"/>
                </a:solidFill>
                <a:ln w="9525">
                  <a:solidFill>
                    <a:srgbClr val="00A5DF"/>
                  </a:solidFill>
                </a:ln>
                <a:effectLst/>
              </c:spPr>
            </c:marker>
            <c:bubble3D val="0"/>
            <c:spPr>
              <a:ln w="22225" cap="rnd">
                <a:solidFill>
                  <a:srgbClr val="00A5DF"/>
                </a:solidFill>
                <a:round/>
              </a:ln>
              <a:effectLst/>
            </c:spPr>
            <c:extLst>
              <c:ext xmlns:c16="http://schemas.microsoft.com/office/drawing/2014/chart" uri="{C3380CC4-5D6E-409C-BE32-E72D297353CC}">
                <c16:uniqueId val="{000000F1-C73C-40FF-8F71-E98EB96C970F}"/>
              </c:ext>
            </c:extLst>
          </c:dPt>
          <c:dPt>
            <c:idx val="40"/>
            <c:marker>
              <c:spPr>
                <a:solidFill>
                  <a:srgbClr val="582C83"/>
                </a:solidFill>
                <a:ln w="9525">
                  <a:solidFill>
                    <a:srgbClr val="582C83"/>
                  </a:solidFill>
                </a:ln>
                <a:effectLst/>
              </c:spPr>
            </c:marker>
            <c:bubble3D val="0"/>
            <c:spPr>
              <a:ln w="22225" cap="rnd">
                <a:noFill/>
                <a:round/>
              </a:ln>
              <a:effectLst/>
            </c:spPr>
            <c:extLst>
              <c:ext xmlns:c16="http://schemas.microsoft.com/office/drawing/2014/chart" uri="{C3380CC4-5D6E-409C-BE32-E72D297353CC}">
                <c16:uniqueId val="{000000F3-C73C-40FF-8F71-E98EB96C970F}"/>
              </c:ext>
            </c:extLst>
          </c:dPt>
          <c:dPt>
            <c:idx val="41"/>
            <c:marker>
              <c:spPr>
                <a:solidFill>
                  <a:srgbClr val="582C83"/>
                </a:solidFill>
                <a:ln w="9525">
                  <a:solidFill>
                    <a:srgbClr val="582C83"/>
                  </a:solidFill>
                </a:ln>
                <a:effectLst/>
              </c:spPr>
            </c:marker>
            <c:bubble3D val="0"/>
            <c:spPr>
              <a:ln w="22225" cap="rnd">
                <a:solidFill>
                  <a:srgbClr val="582C83"/>
                </a:solidFill>
                <a:round/>
              </a:ln>
              <a:effectLst/>
            </c:spPr>
            <c:extLst>
              <c:ext xmlns:c16="http://schemas.microsoft.com/office/drawing/2014/chart" uri="{C3380CC4-5D6E-409C-BE32-E72D297353CC}">
                <c16:uniqueId val="{000000F5-C73C-40FF-8F71-E98EB96C970F}"/>
              </c:ext>
            </c:extLst>
          </c:dPt>
          <c:dPt>
            <c:idx val="42"/>
            <c:marker>
              <c:spPr>
                <a:solidFill>
                  <a:srgbClr val="582C83"/>
                </a:solidFill>
                <a:ln w="9525">
                  <a:solidFill>
                    <a:srgbClr val="582C83"/>
                  </a:solidFill>
                </a:ln>
                <a:effectLst/>
              </c:spPr>
            </c:marker>
            <c:bubble3D val="0"/>
            <c:spPr>
              <a:ln w="22225" cap="rnd">
                <a:solidFill>
                  <a:srgbClr val="582C83"/>
                </a:solidFill>
                <a:round/>
              </a:ln>
              <a:effectLst/>
            </c:spPr>
            <c:extLst>
              <c:ext xmlns:c16="http://schemas.microsoft.com/office/drawing/2014/chart" uri="{C3380CC4-5D6E-409C-BE32-E72D297353CC}">
                <c16:uniqueId val="{000000F7-C73C-40FF-8F71-E98EB96C970F}"/>
              </c:ext>
            </c:extLst>
          </c:dPt>
          <c:dPt>
            <c:idx val="43"/>
            <c:marker>
              <c:spPr>
                <a:solidFill>
                  <a:srgbClr val="582C83"/>
                </a:solidFill>
                <a:ln w="9525">
                  <a:solidFill>
                    <a:srgbClr val="582C83"/>
                  </a:solidFill>
                </a:ln>
                <a:effectLst/>
              </c:spPr>
            </c:marker>
            <c:bubble3D val="0"/>
            <c:spPr>
              <a:ln w="22225" cap="rnd">
                <a:solidFill>
                  <a:srgbClr val="582C83"/>
                </a:solidFill>
                <a:round/>
              </a:ln>
              <a:effectLst/>
            </c:spPr>
            <c:extLst>
              <c:ext xmlns:c16="http://schemas.microsoft.com/office/drawing/2014/chart" uri="{C3380CC4-5D6E-409C-BE32-E72D297353CC}">
                <c16:uniqueId val="{000000F9-C73C-40FF-8F71-E98EB96C970F}"/>
              </c:ext>
            </c:extLst>
          </c:dPt>
          <c:dPt>
            <c:idx val="44"/>
            <c:marker>
              <c:spPr>
                <a:solidFill>
                  <a:srgbClr val="582C83"/>
                </a:solidFill>
                <a:ln w="9525">
                  <a:solidFill>
                    <a:srgbClr val="582C83"/>
                  </a:solidFill>
                </a:ln>
                <a:effectLst/>
              </c:spPr>
            </c:marker>
            <c:bubble3D val="0"/>
            <c:spPr>
              <a:ln w="22225" cap="rnd">
                <a:solidFill>
                  <a:srgbClr val="582C83"/>
                </a:solidFill>
                <a:round/>
              </a:ln>
              <a:effectLst/>
            </c:spPr>
            <c:extLst>
              <c:ext xmlns:c16="http://schemas.microsoft.com/office/drawing/2014/chart" uri="{C3380CC4-5D6E-409C-BE32-E72D297353CC}">
                <c16:uniqueId val="{000000FB-C73C-40FF-8F71-E98EB96C970F}"/>
              </c:ext>
            </c:extLst>
          </c:dPt>
          <c:cat>
            <c:multiLvlStrRef>
              <c:f>'D.4.3.BreakdownPHEC'!$A$17:$B$61</c:f>
              <c:multiLvlStrCache>
                <c:ptCount val="4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pt idx="30">
                    <c:v>2016</c:v>
                  </c:pt>
                  <c:pt idx="31">
                    <c:v>2017</c:v>
                  </c:pt>
                  <c:pt idx="32">
                    <c:v>2018</c:v>
                  </c:pt>
                  <c:pt idx="33">
                    <c:v>2019</c:v>
                  </c:pt>
                  <c:pt idx="34">
                    <c:v>2020</c:v>
                  </c:pt>
                  <c:pt idx="35">
                    <c:v>2016</c:v>
                  </c:pt>
                  <c:pt idx="36">
                    <c:v>2017</c:v>
                  </c:pt>
                  <c:pt idx="37">
                    <c:v>2018</c:v>
                  </c:pt>
                  <c:pt idx="38">
                    <c:v>2019</c:v>
                  </c:pt>
                  <c:pt idx="39">
                    <c:v>2020</c:v>
                  </c:pt>
                  <c:pt idx="40">
                    <c:v>2016</c:v>
                  </c:pt>
                  <c:pt idx="41">
                    <c:v>2017</c:v>
                  </c:pt>
                  <c:pt idx="42">
                    <c:v>2018</c:v>
                  </c:pt>
                  <c:pt idx="43">
                    <c:v>2019</c:v>
                  </c:pt>
                  <c:pt idx="44">
                    <c:v>2020</c:v>
                  </c:pt>
                </c:lvl>
                <c:lvl>
                  <c:pt idx="0">
                    <c:v>North East</c:v>
                  </c:pt>
                  <c:pt idx="5">
                    <c:v>North West</c:v>
                  </c:pt>
                  <c:pt idx="10">
                    <c:v>Yorkshire and Humber</c:v>
                  </c:pt>
                  <c:pt idx="15">
                    <c:v>East Midlands</c:v>
                  </c:pt>
                  <c:pt idx="20">
                    <c:v>West Midlands</c:v>
                  </c:pt>
                  <c:pt idx="25">
                    <c:v>East of England</c:v>
                  </c:pt>
                  <c:pt idx="30">
                    <c:v>London</c:v>
                  </c:pt>
                  <c:pt idx="35">
                    <c:v>South East</c:v>
                  </c:pt>
                  <c:pt idx="40">
                    <c:v>South West</c:v>
                  </c:pt>
                </c:lvl>
              </c:multiLvlStrCache>
            </c:multiLvlStrRef>
          </c:cat>
          <c:val>
            <c:numRef>
              <c:f>'D.4.3.BreakdownPHEC'!$D$17:$D$61</c:f>
              <c:numCache>
                <c:formatCode>0</c:formatCode>
                <c:ptCount val="45"/>
                <c:pt idx="0">
                  <c:v>21150730.483555481</c:v>
                </c:pt>
                <c:pt idx="1">
                  <c:v>20470006.127681717</c:v>
                </c:pt>
                <c:pt idx="2">
                  <c:v>19904793.300989263</c:v>
                </c:pt>
                <c:pt idx="3">
                  <c:v>19452263.309968926</c:v>
                </c:pt>
                <c:pt idx="4">
                  <c:v>17598962.938306909</c:v>
                </c:pt>
                <c:pt idx="5">
                  <c:v>54371587.812792487</c:v>
                </c:pt>
                <c:pt idx="6">
                  <c:v>53276385.399889842</c:v>
                </c:pt>
                <c:pt idx="7">
                  <c:v>52990863.742218912</c:v>
                </c:pt>
                <c:pt idx="8">
                  <c:v>52511972.270204887</c:v>
                </c:pt>
                <c:pt idx="9">
                  <c:v>46518023.633193895</c:v>
                </c:pt>
                <c:pt idx="10">
                  <c:v>37725292.690929994</c:v>
                </c:pt>
                <c:pt idx="11">
                  <c:v>37044153.341481015</c:v>
                </c:pt>
                <c:pt idx="12">
                  <c:v>36294320.720769979</c:v>
                </c:pt>
                <c:pt idx="13">
                  <c:v>36239696.371238999</c:v>
                </c:pt>
                <c:pt idx="14">
                  <c:v>32016022.006119076</c:v>
                </c:pt>
                <c:pt idx="15">
                  <c:v>30138555.879854355</c:v>
                </c:pt>
                <c:pt idx="16">
                  <c:v>30219704.228888247</c:v>
                </c:pt>
                <c:pt idx="17">
                  <c:v>29817210.05090405</c:v>
                </c:pt>
                <c:pt idx="18">
                  <c:v>29794355.762066528</c:v>
                </c:pt>
                <c:pt idx="19">
                  <c:v>26499720.272075616</c:v>
                </c:pt>
                <c:pt idx="20">
                  <c:v>39194511.781097248</c:v>
                </c:pt>
                <c:pt idx="21">
                  <c:v>38855786.839980468</c:v>
                </c:pt>
                <c:pt idx="22">
                  <c:v>38120051.025571354</c:v>
                </c:pt>
                <c:pt idx="23">
                  <c:v>38355098.839753486</c:v>
                </c:pt>
                <c:pt idx="24">
                  <c:v>33736793.577588603</c:v>
                </c:pt>
                <c:pt idx="25">
                  <c:v>43464806.381471671</c:v>
                </c:pt>
                <c:pt idx="26">
                  <c:v>43196314.95112139</c:v>
                </c:pt>
                <c:pt idx="27">
                  <c:v>42489860.582374007</c:v>
                </c:pt>
                <c:pt idx="28">
                  <c:v>41661036.746705711</c:v>
                </c:pt>
                <c:pt idx="29">
                  <c:v>37180878.883272275</c:v>
                </c:pt>
                <c:pt idx="30">
                  <c:v>53714479.830186941</c:v>
                </c:pt>
                <c:pt idx="31">
                  <c:v>52160545.301239952</c:v>
                </c:pt>
                <c:pt idx="32">
                  <c:v>50798009.858112492</c:v>
                </c:pt>
                <c:pt idx="33">
                  <c:v>51231939.200732552</c:v>
                </c:pt>
                <c:pt idx="34">
                  <c:v>43902263.046349637</c:v>
                </c:pt>
                <c:pt idx="35">
                  <c:v>58026054.734354742</c:v>
                </c:pt>
                <c:pt idx="36">
                  <c:v>56974135.150365703</c:v>
                </c:pt>
                <c:pt idx="37">
                  <c:v>55354515.431041211</c:v>
                </c:pt>
                <c:pt idx="38">
                  <c:v>54575746.416280627</c:v>
                </c:pt>
                <c:pt idx="39">
                  <c:v>48553927.443787701</c:v>
                </c:pt>
                <c:pt idx="40">
                  <c:v>36580155.307385705</c:v>
                </c:pt>
                <c:pt idx="41">
                  <c:v>36083821.818563566</c:v>
                </c:pt>
                <c:pt idx="42">
                  <c:v>34845230.891532607</c:v>
                </c:pt>
                <c:pt idx="43">
                  <c:v>33565929.957586132</c:v>
                </c:pt>
                <c:pt idx="44">
                  <c:v>29743488.975276593</c:v>
                </c:pt>
              </c:numCache>
            </c:numRef>
          </c:val>
          <c:smooth val="0"/>
          <c:extLst>
            <c:ext xmlns:c16="http://schemas.microsoft.com/office/drawing/2014/chart" uri="{C3380CC4-5D6E-409C-BE32-E72D297353CC}">
              <c16:uniqueId val="{000000FC-C73C-40FF-8F71-E98EB96C970F}"/>
            </c:ext>
          </c:extLst>
        </c:ser>
        <c:dLbls>
          <c:showLegendKey val="0"/>
          <c:showVal val="0"/>
          <c:showCatName val="0"/>
          <c:showSerName val="0"/>
          <c:showPercent val="0"/>
          <c:showBubbleSize val="0"/>
        </c:dLbls>
        <c:marker val="1"/>
        <c:smooth val="0"/>
        <c:axId val="763966320"/>
        <c:axId val="763973864"/>
      </c:lineChart>
      <c:catAx>
        <c:axId val="76396632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a:latin typeface="Arial" panose="020B0604020202020204" pitchFamily="34" charset="0"/>
                    <a:cs typeface="Arial" panose="020B0604020202020204" pitchFamily="34" charset="0"/>
                  </a:rPr>
                  <a:t>PHE Centres</a:t>
                </a:r>
              </a:p>
            </c:rich>
          </c:tx>
          <c:layout>
            <c:manualLayout>
              <c:xMode val="edge"/>
              <c:yMode val="edge"/>
              <c:x val="0.48593285008044074"/>
              <c:y val="0.9041814172952442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3973864"/>
        <c:crosses val="autoZero"/>
        <c:auto val="1"/>
        <c:lblAlgn val="ctr"/>
        <c:lblOffset val="100"/>
        <c:noMultiLvlLbl val="0"/>
      </c:catAx>
      <c:valAx>
        <c:axId val="76397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a:latin typeface="Arial" panose="020B0604020202020204" pitchFamily="34" charset="0"/>
                    <a:cs typeface="Arial" panose="020B0604020202020204" pitchFamily="34" charset="0"/>
                  </a:rPr>
                  <a:t>DDDs (Millions)</a:t>
                </a:r>
              </a:p>
            </c:rich>
          </c:tx>
          <c:layout>
            <c:manualLayout>
              <c:xMode val="edge"/>
              <c:yMode val="edge"/>
              <c:x val="1.0279561931630284E-4"/>
              <c:y val="0.1870816668505981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3966320"/>
        <c:crosses val="autoZero"/>
        <c:crossBetween val="between"/>
        <c:dispUnits>
          <c:builtInUnit val="millions"/>
        </c:dispUnits>
      </c:valAx>
    </c:plotArea>
    <c:legend>
      <c:legendPos val="t"/>
      <c:layout>
        <c:manualLayout>
          <c:xMode val="edge"/>
          <c:yMode val="edge"/>
          <c:x val="0.30666273028104402"/>
          <c:y val="1.9314337960764823E-2"/>
          <c:w val="0.38667453943791191"/>
          <c:h val="6.9851900089819272E-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zero"/>
    <c:showDLblsOverMax val="0"/>
    <c:extLst/>
  </c:chart>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99947617729149E-2"/>
          <c:y val="8.5965691278617376E-2"/>
          <c:w val="0.91961341884115455"/>
          <c:h val="0.61029297165787888"/>
        </c:manualLayout>
      </c:layout>
      <c:lineChart>
        <c:grouping val="standard"/>
        <c:varyColors val="0"/>
        <c:ser>
          <c:idx val="0"/>
          <c:order val="0"/>
          <c:tx>
            <c:strRef>
              <c:f>'D.4.3.BreakdownPHEC'!$F$16</c:f>
              <c:strCache>
                <c:ptCount val="1"/>
                <c:pt idx="0">
                  <c:v>Primary DID</c:v>
                </c:pt>
              </c:strCache>
            </c:strRef>
          </c:tx>
          <c:spPr>
            <a:ln w="22225">
              <a:solidFill>
                <a:srgbClr val="007C91"/>
              </a:solidFill>
              <a:prstDash val="sysDot"/>
            </a:ln>
          </c:spPr>
          <c:marker>
            <c:symbol val="x"/>
            <c:size val="5"/>
            <c:spPr>
              <a:noFill/>
              <a:ln>
                <a:solidFill>
                  <a:srgbClr val="007C91"/>
                </a:solidFill>
              </a:ln>
            </c:spPr>
          </c:marker>
          <c:dPt>
            <c:idx val="0"/>
            <c:bubble3D val="0"/>
            <c:extLst>
              <c:ext xmlns:c16="http://schemas.microsoft.com/office/drawing/2014/chart" uri="{C3380CC4-5D6E-409C-BE32-E72D297353CC}">
                <c16:uniqueId val="{00000000-C334-447C-BB6D-395C2A3EE7A1}"/>
              </c:ext>
            </c:extLst>
          </c:dPt>
          <c:dPt>
            <c:idx val="1"/>
            <c:bubble3D val="0"/>
            <c:extLst>
              <c:ext xmlns:c16="http://schemas.microsoft.com/office/drawing/2014/chart" uri="{C3380CC4-5D6E-409C-BE32-E72D297353CC}">
                <c16:uniqueId val="{00000001-C334-447C-BB6D-395C2A3EE7A1}"/>
              </c:ext>
            </c:extLst>
          </c:dPt>
          <c:dPt>
            <c:idx val="2"/>
            <c:bubble3D val="0"/>
            <c:extLst>
              <c:ext xmlns:c16="http://schemas.microsoft.com/office/drawing/2014/chart" uri="{C3380CC4-5D6E-409C-BE32-E72D297353CC}">
                <c16:uniqueId val="{00000002-C334-447C-BB6D-395C2A3EE7A1}"/>
              </c:ext>
            </c:extLst>
          </c:dPt>
          <c:dPt>
            <c:idx val="3"/>
            <c:bubble3D val="0"/>
            <c:extLst>
              <c:ext xmlns:c16="http://schemas.microsoft.com/office/drawing/2014/chart" uri="{C3380CC4-5D6E-409C-BE32-E72D297353CC}">
                <c16:uniqueId val="{00000003-C334-447C-BB6D-395C2A3EE7A1}"/>
              </c:ext>
            </c:extLst>
          </c:dPt>
          <c:dPt>
            <c:idx val="4"/>
            <c:bubble3D val="0"/>
            <c:extLst>
              <c:ext xmlns:c16="http://schemas.microsoft.com/office/drawing/2014/chart" uri="{C3380CC4-5D6E-409C-BE32-E72D297353CC}">
                <c16:uniqueId val="{00000004-C334-447C-BB6D-395C2A3EE7A1}"/>
              </c:ext>
            </c:extLst>
          </c:dPt>
          <c:dPt>
            <c:idx val="5"/>
            <c:marker>
              <c:spPr>
                <a:noFill/>
                <a:ln>
                  <a:solidFill>
                    <a:srgbClr val="E40046"/>
                  </a:solidFill>
                </a:ln>
              </c:spPr>
            </c:marker>
            <c:bubble3D val="0"/>
            <c:spPr>
              <a:ln w="22225" cap="rnd">
                <a:noFill/>
                <a:prstDash val="sysDot"/>
                <a:round/>
              </a:ln>
              <a:effectLst/>
            </c:spPr>
            <c:extLst>
              <c:ext xmlns:c16="http://schemas.microsoft.com/office/drawing/2014/chart" uri="{C3380CC4-5D6E-409C-BE32-E72D297353CC}">
                <c16:uniqueId val="{00000006-C334-447C-BB6D-395C2A3EE7A1}"/>
              </c:ext>
            </c:extLst>
          </c:dPt>
          <c:dPt>
            <c:idx val="6"/>
            <c:marker>
              <c:spPr>
                <a:noFill/>
                <a:ln>
                  <a:solidFill>
                    <a:srgbClr val="E40046"/>
                  </a:solidFill>
                </a:ln>
              </c:spPr>
            </c:marker>
            <c:bubble3D val="0"/>
            <c:spPr>
              <a:ln w="22225" cap="rnd">
                <a:solidFill>
                  <a:srgbClr val="E40046"/>
                </a:solidFill>
                <a:prstDash val="sysDot"/>
                <a:round/>
              </a:ln>
              <a:effectLst/>
            </c:spPr>
            <c:extLst>
              <c:ext xmlns:c16="http://schemas.microsoft.com/office/drawing/2014/chart" uri="{C3380CC4-5D6E-409C-BE32-E72D297353CC}">
                <c16:uniqueId val="{00000008-C334-447C-BB6D-395C2A3EE7A1}"/>
              </c:ext>
            </c:extLst>
          </c:dPt>
          <c:dPt>
            <c:idx val="7"/>
            <c:marker>
              <c:spPr>
                <a:noFill/>
                <a:ln>
                  <a:solidFill>
                    <a:srgbClr val="E40046"/>
                  </a:solidFill>
                </a:ln>
              </c:spPr>
            </c:marker>
            <c:bubble3D val="0"/>
            <c:spPr>
              <a:ln w="22225" cap="rnd">
                <a:solidFill>
                  <a:srgbClr val="E40046"/>
                </a:solidFill>
                <a:prstDash val="sysDot"/>
                <a:round/>
              </a:ln>
              <a:effectLst/>
            </c:spPr>
            <c:extLst>
              <c:ext xmlns:c16="http://schemas.microsoft.com/office/drawing/2014/chart" uri="{C3380CC4-5D6E-409C-BE32-E72D297353CC}">
                <c16:uniqueId val="{0000000A-C334-447C-BB6D-395C2A3EE7A1}"/>
              </c:ext>
            </c:extLst>
          </c:dPt>
          <c:dPt>
            <c:idx val="8"/>
            <c:marker>
              <c:spPr>
                <a:noFill/>
                <a:ln>
                  <a:solidFill>
                    <a:srgbClr val="E40046"/>
                  </a:solidFill>
                </a:ln>
              </c:spPr>
            </c:marker>
            <c:bubble3D val="0"/>
            <c:spPr>
              <a:ln w="22225" cap="rnd">
                <a:solidFill>
                  <a:srgbClr val="E40046"/>
                </a:solidFill>
                <a:prstDash val="sysDot"/>
                <a:round/>
              </a:ln>
              <a:effectLst/>
            </c:spPr>
            <c:extLst>
              <c:ext xmlns:c16="http://schemas.microsoft.com/office/drawing/2014/chart" uri="{C3380CC4-5D6E-409C-BE32-E72D297353CC}">
                <c16:uniqueId val="{0000000C-C334-447C-BB6D-395C2A3EE7A1}"/>
              </c:ext>
            </c:extLst>
          </c:dPt>
          <c:dPt>
            <c:idx val="9"/>
            <c:marker>
              <c:spPr>
                <a:noFill/>
                <a:ln>
                  <a:solidFill>
                    <a:srgbClr val="E40046"/>
                  </a:solidFill>
                </a:ln>
              </c:spPr>
            </c:marker>
            <c:bubble3D val="0"/>
            <c:spPr>
              <a:ln w="22225" cap="rnd">
                <a:solidFill>
                  <a:srgbClr val="E40046"/>
                </a:solidFill>
                <a:prstDash val="sysDot"/>
                <a:round/>
              </a:ln>
              <a:effectLst/>
            </c:spPr>
            <c:extLst>
              <c:ext xmlns:c16="http://schemas.microsoft.com/office/drawing/2014/chart" uri="{C3380CC4-5D6E-409C-BE32-E72D297353CC}">
                <c16:uniqueId val="{0000000E-C334-447C-BB6D-395C2A3EE7A1}"/>
              </c:ext>
            </c:extLst>
          </c:dPt>
          <c:dPt>
            <c:idx val="10"/>
            <c:marker>
              <c:spPr>
                <a:noFill/>
                <a:ln>
                  <a:solidFill>
                    <a:srgbClr val="00AB8E"/>
                  </a:solidFill>
                </a:ln>
              </c:spPr>
            </c:marker>
            <c:bubble3D val="0"/>
            <c:spPr>
              <a:ln w="22225" cap="rnd">
                <a:noFill/>
                <a:prstDash val="sysDot"/>
                <a:round/>
              </a:ln>
              <a:effectLst/>
            </c:spPr>
            <c:extLst>
              <c:ext xmlns:c16="http://schemas.microsoft.com/office/drawing/2014/chart" uri="{C3380CC4-5D6E-409C-BE32-E72D297353CC}">
                <c16:uniqueId val="{00000010-C334-447C-BB6D-395C2A3EE7A1}"/>
              </c:ext>
            </c:extLst>
          </c:dPt>
          <c:dPt>
            <c:idx val="11"/>
            <c:marker>
              <c:spPr>
                <a:noFill/>
                <a:ln>
                  <a:solidFill>
                    <a:srgbClr val="00AB8E"/>
                  </a:solidFill>
                </a:ln>
              </c:spPr>
            </c:marker>
            <c:bubble3D val="0"/>
            <c:spPr>
              <a:ln w="22225" cap="rnd">
                <a:solidFill>
                  <a:srgbClr val="00AB8E"/>
                </a:solidFill>
                <a:prstDash val="sysDot"/>
                <a:round/>
              </a:ln>
              <a:effectLst/>
            </c:spPr>
            <c:extLst>
              <c:ext xmlns:c16="http://schemas.microsoft.com/office/drawing/2014/chart" uri="{C3380CC4-5D6E-409C-BE32-E72D297353CC}">
                <c16:uniqueId val="{00000012-C334-447C-BB6D-395C2A3EE7A1}"/>
              </c:ext>
            </c:extLst>
          </c:dPt>
          <c:dPt>
            <c:idx val="12"/>
            <c:marker>
              <c:spPr>
                <a:noFill/>
                <a:ln>
                  <a:solidFill>
                    <a:srgbClr val="00AB8E"/>
                  </a:solidFill>
                </a:ln>
              </c:spPr>
            </c:marker>
            <c:bubble3D val="0"/>
            <c:spPr>
              <a:ln w="22225" cap="rnd">
                <a:solidFill>
                  <a:srgbClr val="00AB8E"/>
                </a:solidFill>
                <a:prstDash val="sysDot"/>
                <a:round/>
              </a:ln>
              <a:effectLst/>
            </c:spPr>
            <c:extLst>
              <c:ext xmlns:c16="http://schemas.microsoft.com/office/drawing/2014/chart" uri="{C3380CC4-5D6E-409C-BE32-E72D297353CC}">
                <c16:uniqueId val="{00000014-C334-447C-BB6D-395C2A3EE7A1}"/>
              </c:ext>
            </c:extLst>
          </c:dPt>
          <c:dPt>
            <c:idx val="13"/>
            <c:marker>
              <c:spPr>
                <a:noFill/>
                <a:ln>
                  <a:solidFill>
                    <a:srgbClr val="00AB8E"/>
                  </a:solidFill>
                </a:ln>
              </c:spPr>
            </c:marker>
            <c:bubble3D val="0"/>
            <c:spPr>
              <a:ln w="22225" cap="rnd">
                <a:solidFill>
                  <a:srgbClr val="00AB8E"/>
                </a:solidFill>
                <a:prstDash val="sysDot"/>
                <a:round/>
              </a:ln>
              <a:effectLst/>
            </c:spPr>
            <c:extLst>
              <c:ext xmlns:c16="http://schemas.microsoft.com/office/drawing/2014/chart" uri="{C3380CC4-5D6E-409C-BE32-E72D297353CC}">
                <c16:uniqueId val="{00000016-C334-447C-BB6D-395C2A3EE7A1}"/>
              </c:ext>
            </c:extLst>
          </c:dPt>
          <c:dPt>
            <c:idx val="14"/>
            <c:marker>
              <c:spPr>
                <a:noFill/>
                <a:ln>
                  <a:solidFill>
                    <a:srgbClr val="00AB8E"/>
                  </a:solidFill>
                </a:ln>
              </c:spPr>
            </c:marker>
            <c:bubble3D val="0"/>
            <c:spPr>
              <a:ln w="22225" cap="rnd">
                <a:solidFill>
                  <a:srgbClr val="00AB8E"/>
                </a:solidFill>
                <a:prstDash val="sysDot"/>
                <a:round/>
              </a:ln>
              <a:effectLst/>
            </c:spPr>
            <c:extLst>
              <c:ext xmlns:c16="http://schemas.microsoft.com/office/drawing/2014/chart" uri="{C3380CC4-5D6E-409C-BE32-E72D297353CC}">
                <c16:uniqueId val="{00000018-C334-447C-BB6D-395C2A3EE7A1}"/>
              </c:ext>
            </c:extLst>
          </c:dPt>
          <c:dPt>
            <c:idx val="15"/>
            <c:marker>
              <c:spPr>
                <a:noFill/>
                <a:ln>
                  <a:solidFill>
                    <a:srgbClr val="84BD00"/>
                  </a:solidFill>
                </a:ln>
              </c:spPr>
            </c:marker>
            <c:bubble3D val="0"/>
            <c:spPr>
              <a:ln w="22225" cap="rnd">
                <a:noFill/>
                <a:prstDash val="sysDot"/>
                <a:round/>
              </a:ln>
              <a:effectLst/>
            </c:spPr>
            <c:extLst>
              <c:ext xmlns:c16="http://schemas.microsoft.com/office/drawing/2014/chart" uri="{C3380CC4-5D6E-409C-BE32-E72D297353CC}">
                <c16:uniqueId val="{0000001A-C334-447C-BB6D-395C2A3EE7A1}"/>
              </c:ext>
            </c:extLst>
          </c:dPt>
          <c:dPt>
            <c:idx val="16"/>
            <c:marker>
              <c:spPr>
                <a:noFill/>
                <a:ln>
                  <a:solidFill>
                    <a:srgbClr val="84BD00"/>
                  </a:solidFill>
                </a:ln>
              </c:spPr>
            </c:marker>
            <c:bubble3D val="0"/>
            <c:spPr>
              <a:ln w="22225" cap="rnd">
                <a:solidFill>
                  <a:srgbClr val="84BD00"/>
                </a:solidFill>
                <a:prstDash val="sysDot"/>
                <a:round/>
              </a:ln>
              <a:effectLst/>
            </c:spPr>
            <c:extLst>
              <c:ext xmlns:c16="http://schemas.microsoft.com/office/drawing/2014/chart" uri="{C3380CC4-5D6E-409C-BE32-E72D297353CC}">
                <c16:uniqueId val="{0000001C-C334-447C-BB6D-395C2A3EE7A1}"/>
              </c:ext>
            </c:extLst>
          </c:dPt>
          <c:dPt>
            <c:idx val="17"/>
            <c:marker>
              <c:spPr>
                <a:noFill/>
                <a:ln>
                  <a:solidFill>
                    <a:srgbClr val="84BD00"/>
                  </a:solidFill>
                </a:ln>
              </c:spPr>
            </c:marker>
            <c:bubble3D val="0"/>
            <c:spPr>
              <a:ln w="22225" cap="rnd">
                <a:solidFill>
                  <a:srgbClr val="84BD00"/>
                </a:solidFill>
                <a:prstDash val="sysDot"/>
                <a:round/>
              </a:ln>
              <a:effectLst/>
            </c:spPr>
            <c:extLst>
              <c:ext xmlns:c16="http://schemas.microsoft.com/office/drawing/2014/chart" uri="{C3380CC4-5D6E-409C-BE32-E72D297353CC}">
                <c16:uniqueId val="{0000001E-C334-447C-BB6D-395C2A3EE7A1}"/>
              </c:ext>
            </c:extLst>
          </c:dPt>
          <c:dPt>
            <c:idx val="18"/>
            <c:marker>
              <c:spPr>
                <a:noFill/>
                <a:ln>
                  <a:solidFill>
                    <a:srgbClr val="84BD00"/>
                  </a:solidFill>
                </a:ln>
              </c:spPr>
            </c:marker>
            <c:bubble3D val="0"/>
            <c:spPr>
              <a:ln w="22225" cap="rnd">
                <a:solidFill>
                  <a:srgbClr val="84BD00"/>
                </a:solidFill>
                <a:prstDash val="sysDot"/>
                <a:round/>
              </a:ln>
              <a:effectLst/>
            </c:spPr>
            <c:extLst>
              <c:ext xmlns:c16="http://schemas.microsoft.com/office/drawing/2014/chart" uri="{C3380CC4-5D6E-409C-BE32-E72D297353CC}">
                <c16:uniqueId val="{00000020-C334-447C-BB6D-395C2A3EE7A1}"/>
              </c:ext>
            </c:extLst>
          </c:dPt>
          <c:dPt>
            <c:idx val="19"/>
            <c:marker>
              <c:spPr>
                <a:noFill/>
                <a:ln>
                  <a:solidFill>
                    <a:srgbClr val="84BD00"/>
                  </a:solidFill>
                </a:ln>
              </c:spPr>
            </c:marker>
            <c:bubble3D val="0"/>
            <c:spPr>
              <a:ln w="22225" cap="rnd">
                <a:solidFill>
                  <a:srgbClr val="84BD00"/>
                </a:solidFill>
                <a:prstDash val="sysDot"/>
                <a:round/>
              </a:ln>
              <a:effectLst/>
            </c:spPr>
            <c:extLst>
              <c:ext xmlns:c16="http://schemas.microsoft.com/office/drawing/2014/chart" uri="{C3380CC4-5D6E-409C-BE32-E72D297353CC}">
                <c16:uniqueId val="{00000022-C334-447C-BB6D-395C2A3EE7A1}"/>
              </c:ext>
            </c:extLst>
          </c:dPt>
          <c:dPt>
            <c:idx val="20"/>
            <c:marker>
              <c:spPr>
                <a:noFill/>
                <a:ln>
                  <a:solidFill>
                    <a:srgbClr val="FFB81C"/>
                  </a:solidFill>
                </a:ln>
              </c:spPr>
            </c:marker>
            <c:bubble3D val="0"/>
            <c:spPr>
              <a:ln w="22225" cap="rnd">
                <a:noFill/>
                <a:prstDash val="sysDot"/>
                <a:round/>
              </a:ln>
              <a:effectLst/>
            </c:spPr>
            <c:extLst>
              <c:ext xmlns:c16="http://schemas.microsoft.com/office/drawing/2014/chart" uri="{C3380CC4-5D6E-409C-BE32-E72D297353CC}">
                <c16:uniqueId val="{00000024-C334-447C-BB6D-395C2A3EE7A1}"/>
              </c:ext>
            </c:extLst>
          </c:dPt>
          <c:dPt>
            <c:idx val="21"/>
            <c:marker>
              <c:spPr>
                <a:noFill/>
                <a:ln>
                  <a:solidFill>
                    <a:srgbClr val="FFB81C"/>
                  </a:solidFill>
                </a:ln>
              </c:spPr>
            </c:marker>
            <c:bubble3D val="0"/>
            <c:spPr>
              <a:ln w="22225" cap="rnd">
                <a:solidFill>
                  <a:srgbClr val="FFB81C"/>
                </a:solidFill>
                <a:prstDash val="sysDot"/>
                <a:round/>
              </a:ln>
              <a:effectLst/>
            </c:spPr>
            <c:extLst>
              <c:ext xmlns:c16="http://schemas.microsoft.com/office/drawing/2014/chart" uri="{C3380CC4-5D6E-409C-BE32-E72D297353CC}">
                <c16:uniqueId val="{00000026-C334-447C-BB6D-395C2A3EE7A1}"/>
              </c:ext>
            </c:extLst>
          </c:dPt>
          <c:dPt>
            <c:idx val="22"/>
            <c:marker>
              <c:spPr>
                <a:noFill/>
                <a:ln>
                  <a:solidFill>
                    <a:srgbClr val="FFB81C"/>
                  </a:solidFill>
                </a:ln>
              </c:spPr>
            </c:marker>
            <c:bubble3D val="0"/>
            <c:spPr>
              <a:ln w="22225" cap="rnd">
                <a:solidFill>
                  <a:srgbClr val="FFB81C"/>
                </a:solidFill>
                <a:prstDash val="sysDot"/>
                <a:round/>
              </a:ln>
              <a:effectLst/>
            </c:spPr>
            <c:extLst>
              <c:ext xmlns:c16="http://schemas.microsoft.com/office/drawing/2014/chart" uri="{C3380CC4-5D6E-409C-BE32-E72D297353CC}">
                <c16:uniqueId val="{00000028-C334-447C-BB6D-395C2A3EE7A1}"/>
              </c:ext>
            </c:extLst>
          </c:dPt>
          <c:dPt>
            <c:idx val="23"/>
            <c:marker>
              <c:spPr>
                <a:noFill/>
                <a:ln>
                  <a:solidFill>
                    <a:srgbClr val="FFB81C"/>
                  </a:solidFill>
                </a:ln>
              </c:spPr>
            </c:marker>
            <c:bubble3D val="0"/>
            <c:spPr>
              <a:ln w="22225" cap="rnd">
                <a:solidFill>
                  <a:srgbClr val="FFB81C"/>
                </a:solidFill>
                <a:prstDash val="sysDot"/>
                <a:round/>
              </a:ln>
              <a:effectLst/>
            </c:spPr>
            <c:extLst>
              <c:ext xmlns:c16="http://schemas.microsoft.com/office/drawing/2014/chart" uri="{C3380CC4-5D6E-409C-BE32-E72D297353CC}">
                <c16:uniqueId val="{0000002A-C334-447C-BB6D-395C2A3EE7A1}"/>
              </c:ext>
            </c:extLst>
          </c:dPt>
          <c:dPt>
            <c:idx val="24"/>
            <c:marker>
              <c:spPr>
                <a:noFill/>
                <a:ln>
                  <a:solidFill>
                    <a:srgbClr val="FFB81C"/>
                  </a:solidFill>
                </a:ln>
              </c:spPr>
            </c:marker>
            <c:bubble3D val="0"/>
            <c:spPr>
              <a:ln w="22225" cap="rnd">
                <a:solidFill>
                  <a:srgbClr val="FFB81C"/>
                </a:solidFill>
                <a:prstDash val="sysDot"/>
                <a:round/>
              </a:ln>
              <a:effectLst/>
            </c:spPr>
            <c:extLst>
              <c:ext xmlns:c16="http://schemas.microsoft.com/office/drawing/2014/chart" uri="{C3380CC4-5D6E-409C-BE32-E72D297353CC}">
                <c16:uniqueId val="{0000002C-C334-447C-BB6D-395C2A3EE7A1}"/>
              </c:ext>
            </c:extLst>
          </c:dPt>
          <c:dPt>
            <c:idx val="25"/>
            <c:marker>
              <c:spPr>
                <a:noFill/>
                <a:ln>
                  <a:solidFill>
                    <a:srgbClr val="003B5C"/>
                  </a:solidFill>
                </a:ln>
              </c:spPr>
            </c:marker>
            <c:bubble3D val="0"/>
            <c:spPr>
              <a:ln w="22225" cap="rnd">
                <a:noFill/>
                <a:prstDash val="sysDot"/>
                <a:round/>
              </a:ln>
              <a:effectLst/>
            </c:spPr>
            <c:extLst>
              <c:ext xmlns:c16="http://schemas.microsoft.com/office/drawing/2014/chart" uri="{C3380CC4-5D6E-409C-BE32-E72D297353CC}">
                <c16:uniqueId val="{0000002E-C334-447C-BB6D-395C2A3EE7A1}"/>
              </c:ext>
            </c:extLst>
          </c:dPt>
          <c:dPt>
            <c:idx val="26"/>
            <c:marker>
              <c:spPr>
                <a:noFill/>
                <a:ln>
                  <a:solidFill>
                    <a:srgbClr val="003B5C"/>
                  </a:solidFill>
                </a:ln>
              </c:spPr>
            </c:marker>
            <c:bubble3D val="0"/>
            <c:spPr>
              <a:ln w="22225" cap="rnd">
                <a:solidFill>
                  <a:srgbClr val="003B5C"/>
                </a:solidFill>
                <a:prstDash val="sysDot"/>
                <a:round/>
              </a:ln>
              <a:effectLst/>
            </c:spPr>
            <c:extLst>
              <c:ext xmlns:c16="http://schemas.microsoft.com/office/drawing/2014/chart" uri="{C3380CC4-5D6E-409C-BE32-E72D297353CC}">
                <c16:uniqueId val="{00000030-C334-447C-BB6D-395C2A3EE7A1}"/>
              </c:ext>
            </c:extLst>
          </c:dPt>
          <c:dPt>
            <c:idx val="27"/>
            <c:marker>
              <c:spPr>
                <a:noFill/>
                <a:ln>
                  <a:solidFill>
                    <a:srgbClr val="003B5C"/>
                  </a:solidFill>
                </a:ln>
              </c:spPr>
            </c:marker>
            <c:bubble3D val="0"/>
            <c:spPr>
              <a:ln w="22225" cap="rnd">
                <a:solidFill>
                  <a:srgbClr val="003B5C"/>
                </a:solidFill>
                <a:prstDash val="sysDot"/>
                <a:round/>
              </a:ln>
              <a:effectLst/>
            </c:spPr>
            <c:extLst>
              <c:ext xmlns:c16="http://schemas.microsoft.com/office/drawing/2014/chart" uri="{C3380CC4-5D6E-409C-BE32-E72D297353CC}">
                <c16:uniqueId val="{00000032-C334-447C-BB6D-395C2A3EE7A1}"/>
              </c:ext>
            </c:extLst>
          </c:dPt>
          <c:dPt>
            <c:idx val="28"/>
            <c:marker>
              <c:spPr>
                <a:noFill/>
                <a:ln>
                  <a:solidFill>
                    <a:srgbClr val="003B5C"/>
                  </a:solidFill>
                </a:ln>
              </c:spPr>
            </c:marker>
            <c:bubble3D val="0"/>
            <c:spPr>
              <a:ln w="22225" cap="rnd">
                <a:solidFill>
                  <a:srgbClr val="003B5C"/>
                </a:solidFill>
                <a:prstDash val="sysDot"/>
                <a:round/>
              </a:ln>
              <a:effectLst/>
            </c:spPr>
            <c:extLst>
              <c:ext xmlns:c16="http://schemas.microsoft.com/office/drawing/2014/chart" uri="{C3380CC4-5D6E-409C-BE32-E72D297353CC}">
                <c16:uniqueId val="{00000034-C334-447C-BB6D-395C2A3EE7A1}"/>
              </c:ext>
            </c:extLst>
          </c:dPt>
          <c:dPt>
            <c:idx val="29"/>
            <c:marker>
              <c:spPr>
                <a:noFill/>
                <a:ln>
                  <a:solidFill>
                    <a:srgbClr val="003B5C"/>
                  </a:solidFill>
                </a:ln>
              </c:spPr>
            </c:marker>
            <c:bubble3D val="0"/>
            <c:spPr>
              <a:ln w="22225" cap="rnd">
                <a:solidFill>
                  <a:srgbClr val="003B5C"/>
                </a:solidFill>
                <a:prstDash val="sysDot"/>
                <a:round/>
              </a:ln>
              <a:effectLst/>
            </c:spPr>
            <c:extLst>
              <c:ext xmlns:c16="http://schemas.microsoft.com/office/drawing/2014/chart" uri="{C3380CC4-5D6E-409C-BE32-E72D297353CC}">
                <c16:uniqueId val="{00000036-C334-447C-BB6D-395C2A3EE7A1}"/>
              </c:ext>
            </c:extLst>
          </c:dPt>
          <c:dPt>
            <c:idx val="30"/>
            <c:marker>
              <c:spPr>
                <a:noFill/>
                <a:ln>
                  <a:solidFill>
                    <a:srgbClr val="FF7F32"/>
                  </a:solidFill>
                </a:ln>
              </c:spPr>
            </c:marker>
            <c:bubble3D val="0"/>
            <c:spPr>
              <a:ln w="22225" cap="rnd">
                <a:noFill/>
                <a:prstDash val="sysDot"/>
                <a:round/>
              </a:ln>
              <a:effectLst/>
            </c:spPr>
            <c:extLst>
              <c:ext xmlns:c16="http://schemas.microsoft.com/office/drawing/2014/chart" uri="{C3380CC4-5D6E-409C-BE32-E72D297353CC}">
                <c16:uniqueId val="{00000038-C334-447C-BB6D-395C2A3EE7A1}"/>
              </c:ext>
            </c:extLst>
          </c:dPt>
          <c:dPt>
            <c:idx val="31"/>
            <c:marker>
              <c:spPr>
                <a:noFill/>
                <a:ln>
                  <a:solidFill>
                    <a:srgbClr val="FF7F32"/>
                  </a:solidFill>
                </a:ln>
              </c:spPr>
            </c:marker>
            <c:bubble3D val="0"/>
            <c:spPr>
              <a:ln w="22225" cap="rnd">
                <a:solidFill>
                  <a:srgbClr val="FF7F32"/>
                </a:solidFill>
                <a:prstDash val="sysDot"/>
                <a:round/>
              </a:ln>
              <a:effectLst/>
            </c:spPr>
            <c:extLst>
              <c:ext xmlns:c16="http://schemas.microsoft.com/office/drawing/2014/chart" uri="{C3380CC4-5D6E-409C-BE32-E72D297353CC}">
                <c16:uniqueId val="{0000003A-C334-447C-BB6D-395C2A3EE7A1}"/>
              </c:ext>
            </c:extLst>
          </c:dPt>
          <c:dPt>
            <c:idx val="32"/>
            <c:marker>
              <c:spPr>
                <a:noFill/>
                <a:ln>
                  <a:solidFill>
                    <a:srgbClr val="FF7F32"/>
                  </a:solidFill>
                </a:ln>
              </c:spPr>
            </c:marker>
            <c:bubble3D val="0"/>
            <c:spPr>
              <a:ln w="22225" cap="rnd">
                <a:solidFill>
                  <a:srgbClr val="FF7F32"/>
                </a:solidFill>
                <a:prstDash val="sysDot"/>
                <a:round/>
              </a:ln>
              <a:effectLst/>
            </c:spPr>
            <c:extLst>
              <c:ext xmlns:c16="http://schemas.microsoft.com/office/drawing/2014/chart" uri="{C3380CC4-5D6E-409C-BE32-E72D297353CC}">
                <c16:uniqueId val="{0000003C-C334-447C-BB6D-395C2A3EE7A1}"/>
              </c:ext>
            </c:extLst>
          </c:dPt>
          <c:dPt>
            <c:idx val="33"/>
            <c:marker>
              <c:spPr>
                <a:noFill/>
                <a:ln>
                  <a:solidFill>
                    <a:srgbClr val="FF7F32"/>
                  </a:solidFill>
                </a:ln>
              </c:spPr>
            </c:marker>
            <c:bubble3D val="0"/>
            <c:spPr>
              <a:ln w="22225" cap="rnd">
                <a:solidFill>
                  <a:srgbClr val="FF7F32"/>
                </a:solidFill>
                <a:prstDash val="sysDot"/>
                <a:round/>
              </a:ln>
              <a:effectLst/>
            </c:spPr>
            <c:extLst>
              <c:ext xmlns:c16="http://schemas.microsoft.com/office/drawing/2014/chart" uri="{C3380CC4-5D6E-409C-BE32-E72D297353CC}">
                <c16:uniqueId val="{0000003E-C334-447C-BB6D-395C2A3EE7A1}"/>
              </c:ext>
            </c:extLst>
          </c:dPt>
          <c:dPt>
            <c:idx val="34"/>
            <c:marker>
              <c:spPr>
                <a:noFill/>
                <a:ln>
                  <a:solidFill>
                    <a:srgbClr val="FF7F32"/>
                  </a:solidFill>
                </a:ln>
              </c:spPr>
            </c:marker>
            <c:bubble3D val="0"/>
            <c:spPr>
              <a:ln w="22225" cap="rnd">
                <a:solidFill>
                  <a:srgbClr val="FF7F32"/>
                </a:solidFill>
                <a:prstDash val="sysDot"/>
                <a:round/>
              </a:ln>
              <a:effectLst/>
            </c:spPr>
            <c:extLst>
              <c:ext xmlns:c16="http://schemas.microsoft.com/office/drawing/2014/chart" uri="{C3380CC4-5D6E-409C-BE32-E72D297353CC}">
                <c16:uniqueId val="{00000040-C334-447C-BB6D-395C2A3EE7A1}"/>
              </c:ext>
            </c:extLst>
          </c:dPt>
          <c:dPt>
            <c:idx val="35"/>
            <c:marker>
              <c:spPr>
                <a:noFill/>
                <a:ln>
                  <a:solidFill>
                    <a:srgbClr val="00A5DF"/>
                  </a:solidFill>
                </a:ln>
              </c:spPr>
            </c:marker>
            <c:bubble3D val="0"/>
            <c:spPr>
              <a:ln w="22225" cap="rnd">
                <a:noFill/>
                <a:prstDash val="sysDot"/>
                <a:round/>
              </a:ln>
              <a:effectLst/>
            </c:spPr>
            <c:extLst>
              <c:ext xmlns:c16="http://schemas.microsoft.com/office/drawing/2014/chart" uri="{C3380CC4-5D6E-409C-BE32-E72D297353CC}">
                <c16:uniqueId val="{00000042-C334-447C-BB6D-395C2A3EE7A1}"/>
              </c:ext>
            </c:extLst>
          </c:dPt>
          <c:dPt>
            <c:idx val="36"/>
            <c:marker>
              <c:spPr>
                <a:noFill/>
                <a:ln>
                  <a:solidFill>
                    <a:srgbClr val="00A5DF"/>
                  </a:solidFill>
                </a:ln>
              </c:spPr>
            </c:marker>
            <c:bubble3D val="0"/>
            <c:spPr>
              <a:ln w="22225" cap="rnd">
                <a:solidFill>
                  <a:srgbClr val="00A5DF"/>
                </a:solidFill>
                <a:prstDash val="sysDot"/>
                <a:round/>
              </a:ln>
              <a:effectLst/>
            </c:spPr>
            <c:extLst>
              <c:ext xmlns:c16="http://schemas.microsoft.com/office/drawing/2014/chart" uri="{C3380CC4-5D6E-409C-BE32-E72D297353CC}">
                <c16:uniqueId val="{00000044-C334-447C-BB6D-395C2A3EE7A1}"/>
              </c:ext>
            </c:extLst>
          </c:dPt>
          <c:dPt>
            <c:idx val="37"/>
            <c:marker>
              <c:spPr>
                <a:noFill/>
                <a:ln>
                  <a:solidFill>
                    <a:srgbClr val="00A5DF"/>
                  </a:solidFill>
                </a:ln>
              </c:spPr>
            </c:marker>
            <c:bubble3D val="0"/>
            <c:spPr>
              <a:ln w="22225" cap="rnd">
                <a:solidFill>
                  <a:srgbClr val="00A5DF"/>
                </a:solidFill>
                <a:prstDash val="sysDot"/>
                <a:round/>
              </a:ln>
              <a:effectLst/>
            </c:spPr>
            <c:extLst>
              <c:ext xmlns:c16="http://schemas.microsoft.com/office/drawing/2014/chart" uri="{C3380CC4-5D6E-409C-BE32-E72D297353CC}">
                <c16:uniqueId val="{00000046-C334-447C-BB6D-395C2A3EE7A1}"/>
              </c:ext>
            </c:extLst>
          </c:dPt>
          <c:dPt>
            <c:idx val="38"/>
            <c:marker>
              <c:spPr>
                <a:noFill/>
                <a:ln>
                  <a:solidFill>
                    <a:srgbClr val="00A5DF"/>
                  </a:solidFill>
                </a:ln>
              </c:spPr>
            </c:marker>
            <c:bubble3D val="0"/>
            <c:spPr>
              <a:ln w="22225" cap="rnd">
                <a:solidFill>
                  <a:srgbClr val="00A5DF"/>
                </a:solidFill>
                <a:prstDash val="sysDot"/>
                <a:round/>
              </a:ln>
              <a:effectLst/>
            </c:spPr>
            <c:extLst>
              <c:ext xmlns:c16="http://schemas.microsoft.com/office/drawing/2014/chart" uri="{C3380CC4-5D6E-409C-BE32-E72D297353CC}">
                <c16:uniqueId val="{00000048-C334-447C-BB6D-395C2A3EE7A1}"/>
              </c:ext>
            </c:extLst>
          </c:dPt>
          <c:dPt>
            <c:idx val="39"/>
            <c:marker>
              <c:spPr>
                <a:noFill/>
                <a:ln>
                  <a:solidFill>
                    <a:srgbClr val="00A5DF"/>
                  </a:solidFill>
                </a:ln>
              </c:spPr>
            </c:marker>
            <c:bubble3D val="0"/>
            <c:spPr>
              <a:ln w="22225" cap="rnd">
                <a:solidFill>
                  <a:srgbClr val="00A5DF"/>
                </a:solidFill>
                <a:prstDash val="sysDot"/>
                <a:round/>
              </a:ln>
              <a:effectLst/>
            </c:spPr>
            <c:extLst>
              <c:ext xmlns:c16="http://schemas.microsoft.com/office/drawing/2014/chart" uri="{C3380CC4-5D6E-409C-BE32-E72D297353CC}">
                <c16:uniqueId val="{0000004A-C334-447C-BB6D-395C2A3EE7A1}"/>
              </c:ext>
            </c:extLst>
          </c:dPt>
          <c:dPt>
            <c:idx val="40"/>
            <c:marker>
              <c:spPr>
                <a:noFill/>
                <a:ln>
                  <a:solidFill>
                    <a:srgbClr val="582C83"/>
                  </a:solidFill>
                </a:ln>
              </c:spPr>
            </c:marker>
            <c:bubble3D val="0"/>
            <c:spPr>
              <a:ln w="22225" cap="rnd">
                <a:noFill/>
                <a:prstDash val="sysDot"/>
                <a:round/>
              </a:ln>
              <a:effectLst/>
            </c:spPr>
            <c:extLst>
              <c:ext xmlns:c16="http://schemas.microsoft.com/office/drawing/2014/chart" uri="{C3380CC4-5D6E-409C-BE32-E72D297353CC}">
                <c16:uniqueId val="{0000004C-C334-447C-BB6D-395C2A3EE7A1}"/>
              </c:ext>
            </c:extLst>
          </c:dPt>
          <c:dPt>
            <c:idx val="41"/>
            <c:marker>
              <c:spPr>
                <a:noFill/>
                <a:ln>
                  <a:solidFill>
                    <a:srgbClr val="582C83"/>
                  </a:solidFill>
                </a:ln>
              </c:spPr>
            </c:marker>
            <c:bubble3D val="0"/>
            <c:spPr>
              <a:ln w="22225" cap="rnd">
                <a:solidFill>
                  <a:srgbClr val="582C83"/>
                </a:solidFill>
                <a:prstDash val="sysDot"/>
                <a:round/>
              </a:ln>
              <a:effectLst/>
            </c:spPr>
            <c:extLst>
              <c:ext xmlns:c16="http://schemas.microsoft.com/office/drawing/2014/chart" uri="{C3380CC4-5D6E-409C-BE32-E72D297353CC}">
                <c16:uniqueId val="{0000004E-C334-447C-BB6D-395C2A3EE7A1}"/>
              </c:ext>
            </c:extLst>
          </c:dPt>
          <c:dPt>
            <c:idx val="42"/>
            <c:marker>
              <c:spPr>
                <a:noFill/>
                <a:ln>
                  <a:solidFill>
                    <a:srgbClr val="582C83"/>
                  </a:solidFill>
                </a:ln>
              </c:spPr>
            </c:marker>
            <c:bubble3D val="0"/>
            <c:spPr>
              <a:ln w="22225" cap="rnd">
                <a:solidFill>
                  <a:srgbClr val="582C83"/>
                </a:solidFill>
                <a:prstDash val="sysDot"/>
                <a:round/>
              </a:ln>
              <a:effectLst/>
            </c:spPr>
            <c:extLst>
              <c:ext xmlns:c16="http://schemas.microsoft.com/office/drawing/2014/chart" uri="{C3380CC4-5D6E-409C-BE32-E72D297353CC}">
                <c16:uniqueId val="{00000050-C334-447C-BB6D-395C2A3EE7A1}"/>
              </c:ext>
            </c:extLst>
          </c:dPt>
          <c:dPt>
            <c:idx val="43"/>
            <c:marker>
              <c:spPr>
                <a:noFill/>
                <a:ln>
                  <a:solidFill>
                    <a:srgbClr val="582C83"/>
                  </a:solidFill>
                </a:ln>
              </c:spPr>
            </c:marker>
            <c:bubble3D val="0"/>
            <c:spPr>
              <a:ln w="22225" cap="rnd">
                <a:solidFill>
                  <a:srgbClr val="582C83"/>
                </a:solidFill>
                <a:prstDash val="sysDot"/>
                <a:round/>
              </a:ln>
              <a:effectLst/>
            </c:spPr>
            <c:extLst>
              <c:ext xmlns:c16="http://schemas.microsoft.com/office/drawing/2014/chart" uri="{C3380CC4-5D6E-409C-BE32-E72D297353CC}">
                <c16:uniqueId val="{00000052-C334-447C-BB6D-395C2A3EE7A1}"/>
              </c:ext>
            </c:extLst>
          </c:dPt>
          <c:dPt>
            <c:idx val="44"/>
            <c:marker>
              <c:spPr>
                <a:noFill/>
                <a:ln>
                  <a:solidFill>
                    <a:srgbClr val="582C83"/>
                  </a:solidFill>
                </a:ln>
              </c:spPr>
            </c:marker>
            <c:bubble3D val="0"/>
            <c:spPr>
              <a:ln w="22225" cap="rnd">
                <a:solidFill>
                  <a:srgbClr val="582C83"/>
                </a:solidFill>
                <a:prstDash val="sysDot"/>
                <a:round/>
              </a:ln>
              <a:effectLst/>
            </c:spPr>
            <c:extLst>
              <c:ext xmlns:c16="http://schemas.microsoft.com/office/drawing/2014/chart" uri="{C3380CC4-5D6E-409C-BE32-E72D297353CC}">
                <c16:uniqueId val="{00000054-C334-447C-BB6D-395C2A3EE7A1}"/>
              </c:ext>
            </c:extLst>
          </c:dPt>
          <c:cat>
            <c:multiLvlStrRef>
              <c:f>'D.4.3.BreakdownPHEC'!$A$17:$B$61</c:f>
              <c:multiLvlStrCache>
                <c:ptCount val="4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pt idx="30">
                    <c:v>2016</c:v>
                  </c:pt>
                  <c:pt idx="31">
                    <c:v>2017</c:v>
                  </c:pt>
                  <c:pt idx="32">
                    <c:v>2018</c:v>
                  </c:pt>
                  <c:pt idx="33">
                    <c:v>2019</c:v>
                  </c:pt>
                  <c:pt idx="34">
                    <c:v>2020</c:v>
                  </c:pt>
                  <c:pt idx="35">
                    <c:v>2016</c:v>
                  </c:pt>
                  <c:pt idx="36">
                    <c:v>2017</c:v>
                  </c:pt>
                  <c:pt idx="37">
                    <c:v>2018</c:v>
                  </c:pt>
                  <c:pt idx="38">
                    <c:v>2019</c:v>
                  </c:pt>
                  <c:pt idx="39">
                    <c:v>2020</c:v>
                  </c:pt>
                  <c:pt idx="40">
                    <c:v>2016</c:v>
                  </c:pt>
                  <c:pt idx="41">
                    <c:v>2017</c:v>
                  </c:pt>
                  <c:pt idx="42">
                    <c:v>2018</c:v>
                  </c:pt>
                  <c:pt idx="43">
                    <c:v>2019</c:v>
                  </c:pt>
                  <c:pt idx="44">
                    <c:v>2020</c:v>
                  </c:pt>
                </c:lvl>
                <c:lvl>
                  <c:pt idx="0">
                    <c:v>North East</c:v>
                  </c:pt>
                  <c:pt idx="5">
                    <c:v>North West</c:v>
                  </c:pt>
                  <c:pt idx="10">
                    <c:v>Yorkshire and Humber</c:v>
                  </c:pt>
                  <c:pt idx="15">
                    <c:v>East Midlands</c:v>
                  </c:pt>
                  <c:pt idx="20">
                    <c:v>West Midlands</c:v>
                  </c:pt>
                  <c:pt idx="25">
                    <c:v>East of England</c:v>
                  </c:pt>
                  <c:pt idx="30">
                    <c:v>London</c:v>
                  </c:pt>
                  <c:pt idx="35">
                    <c:v>South East</c:v>
                  </c:pt>
                  <c:pt idx="40">
                    <c:v>South West</c:v>
                  </c:pt>
                </c:lvl>
              </c:multiLvlStrCache>
            </c:multiLvlStrRef>
          </c:cat>
          <c:val>
            <c:numRef>
              <c:f>'D.4.3.BreakdownPHEC'!$F$17:$F$61</c:f>
              <c:numCache>
                <c:formatCode>0.00</c:formatCode>
                <c:ptCount val="45"/>
                <c:pt idx="0">
                  <c:v>17.831558227539063</c:v>
                </c:pt>
                <c:pt idx="1">
                  <c:v>17.223934173583984</c:v>
                </c:pt>
                <c:pt idx="2">
                  <c:v>16.478395462036133</c:v>
                </c:pt>
                <c:pt idx="3">
                  <c:v>15.812893867492676</c:v>
                </c:pt>
                <c:pt idx="4">
                  <c:v>14.689762115478516</c:v>
                </c:pt>
                <c:pt idx="5">
                  <c:v>16.788782119750977</c:v>
                </c:pt>
                <c:pt idx="6">
                  <c:v>16.060392379760742</c:v>
                </c:pt>
                <c:pt idx="7">
                  <c:v>15.557600975036621</c:v>
                </c:pt>
                <c:pt idx="8">
                  <c:v>15.174338340759277</c:v>
                </c:pt>
                <c:pt idx="9">
                  <c:v>13.569191932678223</c:v>
                </c:pt>
                <c:pt idx="10">
                  <c:v>15.596536636352539</c:v>
                </c:pt>
                <c:pt idx="11">
                  <c:v>15.140376091003418</c:v>
                </c:pt>
                <c:pt idx="12">
                  <c:v>14.483936309814453</c:v>
                </c:pt>
                <c:pt idx="13">
                  <c:v>14.218490600585938</c:v>
                </c:pt>
                <c:pt idx="14">
                  <c:v>12.656840324401855</c:v>
                </c:pt>
                <c:pt idx="15">
                  <c:v>14.616434097290039</c:v>
                </c:pt>
                <c:pt idx="16">
                  <c:v>14.37541675567627</c:v>
                </c:pt>
                <c:pt idx="17">
                  <c:v>13.847720146179199</c:v>
                </c:pt>
                <c:pt idx="18">
                  <c:v>13.621071815490723</c:v>
                </c:pt>
                <c:pt idx="19">
                  <c:v>12.229220390319824</c:v>
                </c:pt>
                <c:pt idx="20">
                  <c:v>15.218216896057129</c:v>
                </c:pt>
                <c:pt idx="21">
                  <c:v>14.772375106811523</c:v>
                </c:pt>
                <c:pt idx="22">
                  <c:v>14.219561576843262</c:v>
                </c:pt>
                <c:pt idx="23">
                  <c:v>14.098390579223633</c:v>
                </c:pt>
                <c:pt idx="24">
                  <c:v>12.532831192016602</c:v>
                </c:pt>
                <c:pt idx="25">
                  <c:v>15.64214038848877</c:v>
                </c:pt>
                <c:pt idx="26">
                  <c:v>15.264400482177734</c:v>
                </c:pt>
                <c:pt idx="27">
                  <c:v>14.391838073730469</c:v>
                </c:pt>
                <c:pt idx="28">
                  <c:v>13.925085067749023</c:v>
                </c:pt>
                <c:pt idx="29">
                  <c:v>12.512744903564453</c:v>
                </c:pt>
                <c:pt idx="30">
                  <c:v>11.788966178894043</c:v>
                </c:pt>
                <c:pt idx="31">
                  <c:v>11.393404960632324</c:v>
                </c:pt>
                <c:pt idx="32">
                  <c:v>10.780678749084473</c:v>
                </c:pt>
                <c:pt idx="33">
                  <c:v>10.684012413024902</c:v>
                </c:pt>
                <c:pt idx="34">
                  <c:v>9.4832391738891602</c:v>
                </c:pt>
                <c:pt idx="35">
                  <c:v>15.010176658630371</c:v>
                </c:pt>
                <c:pt idx="36">
                  <c:v>14.566131591796875</c:v>
                </c:pt>
                <c:pt idx="37">
                  <c:v>13.876377105712891</c:v>
                </c:pt>
                <c:pt idx="38">
                  <c:v>13.456231117248535</c:v>
                </c:pt>
                <c:pt idx="39">
                  <c:v>12.142607688903809</c:v>
                </c:pt>
                <c:pt idx="40">
                  <c:v>15.062690734863281</c:v>
                </c:pt>
                <c:pt idx="41">
                  <c:v>14.657971382141113</c:v>
                </c:pt>
                <c:pt idx="42">
                  <c:v>14.351438522338867</c:v>
                </c:pt>
                <c:pt idx="43">
                  <c:v>13.906837463378906</c:v>
                </c:pt>
                <c:pt idx="44">
                  <c:v>12.656532287597656</c:v>
                </c:pt>
              </c:numCache>
            </c:numRef>
          </c:val>
          <c:smooth val="0"/>
          <c:extLst>
            <c:ext xmlns:c16="http://schemas.microsoft.com/office/drawing/2014/chart" uri="{C3380CC4-5D6E-409C-BE32-E72D297353CC}">
              <c16:uniqueId val="{00000055-C334-447C-BB6D-395C2A3EE7A1}"/>
            </c:ext>
          </c:extLst>
        </c:ser>
        <c:ser>
          <c:idx val="1"/>
          <c:order val="1"/>
          <c:tx>
            <c:strRef>
              <c:f>'D.4.3.BreakdownPHEC'!$H$16</c:f>
              <c:strCache>
                <c:ptCount val="1"/>
                <c:pt idx="0">
                  <c:v>Secondary DID</c:v>
                </c:pt>
              </c:strCache>
            </c:strRef>
          </c:tx>
          <c:spPr>
            <a:ln w="22225" cap="rnd">
              <a:solidFill>
                <a:srgbClr val="007C91"/>
              </a:solidFill>
              <a:prstDash val="sysDot"/>
              <a:round/>
            </a:ln>
            <a:effectLst/>
          </c:spPr>
          <c:marker>
            <c:symbol val="triangle"/>
            <c:size val="5"/>
            <c:spPr>
              <a:solidFill>
                <a:srgbClr val="007C91"/>
              </a:solidFill>
              <a:ln>
                <a:solidFill>
                  <a:srgbClr val="007C91"/>
                </a:solidFill>
              </a:ln>
            </c:spPr>
          </c:marker>
          <c:dPt>
            <c:idx val="0"/>
            <c:bubble3D val="0"/>
            <c:extLst>
              <c:ext xmlns:c16="http://schemas.microsoft.com/office/drawing/2014/chart" uri="{C3380CC4-5D6E-409C-BE32-E72D297353CC}">
                <c16:uniqueId val="{00000056-C334-447C-BB6D-395C2A3EE7A1}"/>
              </c:ext>
            </c:extLst>
          </c:dPt>
          <c:dPt>
            <c:idx val="1"/>
            <c:bubble3D val="0"/>
            <c:extLst>
              <c:ext xmlns:c16="http://schemas.microsoft.com/office/drawing/2014/chart" uri="{C3380CC4-5D6E-409C-BE32-E72D297353CC}">
                <c16:uniqueId val="{00000057-C334-447C-BB6D-395C2A3EE7A1}"/>
              </c:ext>
            </c:extLst>
          </c:dPt>
          <c:dPt>
            <c:idx val="2"/>
            <c:bubble3D val="0"/>
            <c:extLst>
              <c:ext xmlns:c16="http://schemas.microsoft.com/office/drawing/2014/chart" uri="{C3380CC4-5D6E-409C-BE32-E72D297353CC}">
                <c16:uniqueId val="{00000058-C334-447C-BB6D-395C2A3EE7A1}"/>
              </c:ext>
            </c:extLst>
          </c:dPt>
          <c:dPt>
            <c:idx val="3"/>
            <c:bubble3D val="0"/>
            <c:extLst>
              <c:ext xmlns:c16="http://schemas.microsoft.com/office/drawing/2014/chart" uri="{C3380CC4-5D6E-409C-BE32-E72D297353CC}">
                <c16:uniqueId val="{00000059-C334-447C-BB6D-395C2A3EE7A1}"/>
              </c:ext>
            </c:extLst>
          </c:dPt>
          <c:dPt>
            <c:idx val="4"/>
            <c:bubble3D val="0"/>
            <c:extLst>
              <c:ext xmlns:c16="http://schemas.microsoft.com/office/drawing/2014/chart" uri="{C3380CC4-5D6E-409C-BE32-E72D297353CC}">
                <c16:uniqueId val="{0000005A-C334-447C-BB6D-395C2A3EE7A1}"/>
              </c:ext>
            </c:extLst>
          </c:dPt>
          <c:dPt>
            <c:idx val="5"/>
            <c:marker>
              <c:spPr>
                <a:solidFill>
                  <a:srgbClr val="E40046"/>
                </a:solidFill>
                <a:ln>
                  <a:solidFill>
                    <a:srgbClr val="E40046"/>
                  </a:solidFill>
                </a:ln>
              </c:spPr>
            </c:marker>
            <c:bubble3D val="0"/>
            <c:spPr>
              <a:ln w="22225" cap="rnd">
                <a:noFill/>
                <a:prstDash val="sysDot"/>
                <a:round/>
              </a:ln>
              <a:effectLst/>
            </c:spPr>
            <c:extLst>
              <c:ext xmlns:c16="http://schemas.microsoft.com/office/drawing/2014/chart" uri="{C3380CC4-5D6E-409C-BE32-E72D297353CC}">
                <c16:uniqueId val="{0000005C-C334-447C-BB6D-395C2A3EE7A1}"/>
              </c:ext>
            </c:extLst>
          </c:dPt>
          <c:dPt>
            <c:idx val="6"/>
            <c:marker>
              <c:spPr>
                <a:solidFill>
                  <a:srgbClr val="E40046"/>
                </a:solidFill>
                <a:ln>
                  <a:solidFill>
                    <a:srgbClr val="E40046"/>
                  </a:solidFill>
                </a:ln>
              </c:spPr>
            </c:marker>
            <c:bubble3D val="0"/>
            <c:spPr>
              <a:ln w="22225" cap="rnd">
                <a:solidFill>
                  <a:srgbClr val="E40046"/>
                </a:solidFill>
                <a:prstDash val="sysDot"/>
                <a:round/>
              </a:ln>
              <a:effectLst/>
            </c:spPr>
            <c:extLst>
              <c:ext xmlns:c16="http://schemas.microsoft.com/office/drawing/2014/chart" uri="{C3380CC4-5D6E-409C-BE32-E72D297353CC}">
                <c16:uniqueId val="{0000005E-C334-447C-BB6D-395C2A3EE7A1}"/>
              </c:ext>
            </c:extLst>
          </c:dPt>
          <c:dPt>
            <c:idx val="7"/>
            <c:marker>
              <c:spPr>
                <a:solidFill>
                  <a:srgbClr val="E40046"/>
                </a:solidFill>
                <a:ln>
                  <a:solidFill>
                    <a:srgbClr val="E40046"/>
                  </a:solidFill>
                </a:ln>
              </c:spPr>
            </c:marker>
            <c:bubble3D val="0"/>
            <c:spPr>
              <a:ln w="22225" cap="rnd">
                <a:solidFill>
                  <a:srgbClr val="E40046"/>
                </a:solidFill>
                <a:prstDash val="sysDot"/>
                <a:round/>
              </a:ln>
              <a:effectLst/>
            </c:spPr>
            <c:extLst>
              <c:ext xmlns:c16="http://schemas.microsoft.com/office/drawing/2014/chart" uri="{C3380CC4-5D6E-409C-BE32-E72D297353CC}">
                <c16:uniqueId val="{00000060-C334-447C-BB6D-395C2A3EE7A1}"/>
              </c:ext>
            </c:extLst>
          </c:dPt>
          <c:dPt>
            <c:idx val="8"/>
            <c:marker>
              <c:spPr>
                <a:solidFill>
                  <a:srgbClr val="E40046"/>
                </a:solidFill>
                <a:ln>
                  <a:solidFill>
                    <a:srgbClr val="E40046"/>
                  </a:solidFill>
                </a:ln>
              </c:spPr>
            </c:marker>
            <c:bubble3D val="0"/>
            <c:spPr>
              <a:ln w="22225" cap="rnd">
                <a:solidFill>
                  <a:srgbClr val="E40046"/>
                </a:solidFill>
                <a:prstDash val="sysDot"/>
                <a:round/>
              </a:ln>
              <a:effectLst/>
            </c:spPr>
            <c:extLst>
              <c:ext xmlns:c16="http://schemas.microsoft.com/office/drawing/2014/chart" uri="{C3380CC4-5D6E-409C-BE32-E72D297353CC}">
                <c16:uniqueId val="{00000062-C334-447C-BB6D-395C2A3EE7A1}"/>
              </c:ext>
            </c:extLst>
          </c:dPt>
          <c:dPt>
            <c:idx val="9"/>
            <c:marker>
              <c:spPr>
                <a:solidFill>
                  <a:srgbClr val="E40046"/>
                </a:solidFill>
                <a:ln>
                  <a:solidFill>
                    <a:srgbClr val="E40046"/>
                  </a:solidFill>
                </a:ln>
              </c:spPr>
            </c:marker>
            <c:bubble3D val="0"/>
            <c:spPr>
              <a:ln w="22225" cap="rnd">
                <a:solidFill>
                  <a:srgbClr val="E40046"/>
                </a:solidFill>
                <a:prstDash val="sysDot"/>
                <a:round/>
              </a:ln>
              <a:effectLst/>
            </c:spPr>
            <c:extLst>
              <c:ext xmlns:c16="http://schemas.microsoft.com/office/drawing/2014/chart" uri="{C3380CC4-5D6E-409C-BE32-E72D297353CC}">
                <c16:uniqueId val="{00000064-C334-447C-BB6D-395C2A3EE7A1}"/>
              </c:ext>
            </c:extLst>
          </c:dPt>
          <c:dPt>
            <c:idx val="10"/>
            <c:marker>
              <c:spPr>
                <a:solidFill>
                  <a:srgbClr val="00AB8E"/>
                </a:solidFill>
                <a:ln>
                  <a:solidFill>
                    <a:srgbClr val="00AB8E"/>
                  </a:solidFill>
                </a:ln>
              </c:spPr>
            </c:marker>
            <c:bubble3D val="0"/>
            <c:spPr>
              <a:ln w="22225" cap="rnd">
                <a:noFill/>
                <a:prstDash val="sysDot"/>
                <a:round/>
              </a:ln>
              <a:effectLst/>
            </c:spPr>
            <c:extLst>
              <c:ext xmlns:c16="http://schemas.microsoft.com/office/drawing/2014/chart" uri="{C3380CC4-5D6E-409C-BE32-E72D297353CC}">
                <c16:uniqueId val="{00000066-C334-447C-BB6D-395C2A3EE7A1}"/>
              </c:ext>
            </c:extLst>
          </c:dPt>
          <c:dPt>
            <c:idx val="11"/>
            <c:marker>
              <c:spPr>
                <a:solidFill>
                  <a:srgbClr val="00AB8E"/>
                </a:solidFill>
                <a:ln>
                  <a:solidFill>
                    <a:srgbClr val="00AB8E"/>
                  </a:solidFill>
                </a:ln>
              </c:spPr>
            </c:marker>
            <c:bubble3D val="0"/>
            <c:spPr>
              <a:ln w="22225" cap="rnd">
                <a:solidFill>
                  <a:srgbClr val="00AB8E"/>
                </a:solidFill>
                <a:prstDash val="sysDot"/>
                <a:round/>
              </a:ln>
              <a:effectLst/>
            </c:spPr>
            <c:extLst>
              <c:ext xmlns:c16="http://schemas.microsoft.com/office/drawing/2014/chart" uri="{C3380CC4-5D6E-409C-BE32-E72D297353CC}">
                <c16:uniqueId val="{00000068-C334-447C-BB6D-395C2A3EE7A1}"/>
              </c:ext>
            </c:extLst>
          </c:dPt>
          <c:dPt>
            <c:idx val="12"/>
            <c:marker>
              <c:spPr>
                <a:solidFill>
                  <a:srgbClr val="00AB8E"/>
                </a:solidFill>
                <a:ln>
                  <a:solidFill>
                    <a:srgbClr val="00AB8E"/>
                  </a:solidFill>
                </a:ln>
              </c:spPr>
            </c:marker>
            <c:bubble3D val="0"/>
            <c:spPr>
              <a:ln w="22225" cap="rnd">
                <a:solidFill>
                  <a:srgbClr val="00AB8E"/>
                </a:solidFill>
                <a:prstDash val="sysDot"/>
                <a:round/>
              </a:ln>
              <a:effectLst/>
            </c:spPr>
            <c:extLst>
              <c:ext xmlns:c16="http://schemas.microsoft.com/office/drawing/2014/chart" uri="{C3380CC4-5D6E-409C-BE32-E72D297353CC}">
                <c16:uniqueId val="{0000006A-C334-447C-BB6D-395C2A3EE7A1}"/>
              </c:ext>
            </c:extLst>
          </c:dPt>
          <c:dPt>
            <c:idx val="13"/>
            <c:marker>
              <c:spPr>
                <a:solidFill>
                  <a:srgbClr val="00AB8E"/>
                </a:solidFill>
                <a:ln>
                  <a:solidFill>
                    <a:srgbClr val="00AB8E"/>
                  </a:solidFill>
                </a:ln>
              </c:spPr>
            </c:marker>
            <c:bubble3D val="0"/>
            <c:spPr>
              <a:ln w="22225" cap="rnd">
                <a:solidFill>
                  <a:srgbClr val="00AB8E"/>
                </a:solidFill>
                <a:prstDash val="sysDot"/>
                <a:round/>
              </a:ln>
              <a:effectLst/>
            </c:spPr>
            <c:extLst>
              <c:ext xmlns:c16="http://schemas.microsoft.com/office/drawing/2014/chart" uri="{C3380CC4-5D6E-409C-BE32-E72D297353CC}">
                <c16:uniqueId val="{0000006C-C334-447C-BB6D-395C2A3EE7A1}"/>
              </c:ext>
            </c:extLst>
          </c:dPt>
          <c:dPt>
            <c:idx val="14"/>
            <c:marker>
              <c:spPr>
                <a:solidFill>
                  <a:srgbClr val="00AB8E"/>
                </a:solidFill>
                <a:ln>
                  <a:solidFill>
                    <a:srgbClr val="00AB8E"/>
                  </a:solidFill>
                </a:ln>
              </c:spPr>
            </c:marker>
            <c:bubble3D val="0"/>
            <c:spPr>
              <a:ln w="22225" cap="rnd">
                <a:solidFill>
                  <a:srgbClr val="00AB8E"/>
                </a:solidFill>
                <a:prstDash val="sysDot"/>
                <a:round/>
              </a:ln>
              <a:effectLst/>
            </c:spPr>
            <c:extLst>
              <c:ext xmlns:c16="http://schemas.microsoft.com/office/drawing/2014/chart" uri="{C3380CC4-5D6E-409C-BE32-E72D297353CC}">
                <c16:uniqueId val="{0000006E-C334-447C-BB6D-395C2A3EE7A1}"/>
              </c:ext>
            </c:extLst>
          </c:dPt>
          <c:dPt>
            <c:idx val="15"/>
            <c:marker>
              <c:spPr>
                <a:solidFill>
                  <a:srgbClr val="84BD00"/>
                </a:solidFill>
                <a:ln>
                  <a:solidFill>
                    <a:srgbClr val="84BD00"/>
                  </a:solidFill>
                </a:ln>
              </c:spPr>
            </c:marker>
            <c:bubble3D val="0"/>
            <c:spPr>
              <a:ln w="22225" cap="rnd">
                <a:noFill/>
                <a:prstDash val="sysDot"/>
                <a:round/>
              </a:ln>
              <a:effectLst/>
            </c:spPr>
            <c:extLst>
              <c:ext xmlns:c16="http://schemas.microsoft.com/office/drawing/2014/chart" uri="{C3380CC4-5D6E-409C-BE32-E72D297353CC}">
                <c16:uniqueId val="{00000070-C334-447C-BB6D-395C2A3EE7A1}"/>
              </c:ext>
            </c:extLst>
          </c:dPt>
          <c:dPt>
            <c:idx val="16"/>
            <c:marker>
              <c:spPr>
                <a:solidFill>
                  <a:srgbClr val="84BD00"/>
                </a:solidFill>
                <a:ln>
                  <a:solidFill>
                    <a:srgbClr val="84BD00"/>
                  </a:solidFill>
                </a:ln>
              </c:spPr>
            </c:marker>
            <c:bubble3D val="0"/>
            <c:spPr>
              <a:ln w="22225" cap="rnd">
                <a:solidFill>
                  <a:srgbClr val="84BD00"/>
                </a:solidFill>
                <a:prstDash val="sysDot"/>
                <a:round/>
              </a:ln>
              <a:effectLst/>
            </c:spPr>
            <c:extLst>
              <c:ext xmlns:c16="http://schemas.microsoft.com/office/drawing/2014/chart" uri="{C3380CC4-5D6E-409C-BE32-E72D297353CC}">
                <c16:uniqueId val="{00000072-C334-447C-BB6D-395C2A3EE7A1}"/>
              </c:ext>
            </c:extLst>
          </c:dPt>
          <c:dPt>
            <c:idx val="17"/>
            <c:marker>
              <c:spPr>
                <a:solidFill>
                  <a:srgbClr val="84BD00"/>
                </a:solidFill>
                <a:ln>
                  <a:solidFill>
                    <a:srgbClr val="84BD00"/>
                  </a:solidFill>
                </a:ln>
              </c:spPr>
            </c:marker>
            <c:bubble3D val="0"/>
            <c:spPr>
              <a:ln w="22225" cap="rnd">
                <a:solidFill>
                  <a:srgbClr val="84BD00"/>
                </a:solidFill>
                <a:prstDash val="sysDot"/>
                <a:round/>
              </a:ln>
              <a:effectLst/>
            </c:spPr>
            <c:extLst>
              <c:ext xmlns:c16="http://schemas.microsoft.com/office/drawing/2014/chart" uri="{C3380CC4-5D6E-409C-BE32-E72D297353CC}">
                <c16:uniqueId val="{00000074-C334-447C-BB6D-395C2A3EE7A1}"/>
              </c:ext>
            </c:extLst>
          </c:dPt>
          <c:dPt>
            <c:idx val="18"/>
            <c:marker>
              <c:spPr>
                <a:solidFill>
                  <a:srgbClr val="84BD00"/>
                </a:solidFill>
                <a:ln>
                  <a:solidFill>
                    <a:srgbClr val="84BD00"/>
                  </a:solidFill>
                </a:ln>
              </c:spPr>
            </c:marker>
            <c:bubble3D val="0"/>
            <c:spPr>
              <a:ln w="22225" cap="rnd">
                <a:solidFill>
                  <a:srgbClr val="84BD00"/>
                </a:solidFill>
                <a:prstDash val="sysDot"/>
                <a:round/>
              </a:ln>
              <a:effectLst/>
            </c:spPr>
            <c:extLst>
              <c:ext xmlns:c16="http://schemas.microsoft.com/office/drawing/2014/chart" uri="{C3380CC4-5D6E-409C-BE32-E72D297353CC}">
                <c16:uniqueId val="{00000076-C334-447C-BB6D-395C2A3EE7A1}"/>
              </c:ext>
            </c:extLst>
          </c:dPt>
          <c:dPt>
            <c:idx val="19"/>
            <c:marker>
              <c:spPr>
                <a:solidFill>
                  <a:srgbClr val="84BD00"/>
                </a:solidFill>
                <a:ln>
                  <a:solidFill>
                    <a:srgbClr val="84BD00"/>
                  </a:solidFill>
                </a:ln>
              </c:spPr>
            </c:marker>
            <c:bubble3D val="0"/>
            <c:spPr>
              <a:ln w="22225" cap="rnd">
                <a:solidFill>
                  <a:srgbClr val="84BD00"/>
                </a:solidFill>
                <a:prstDash val="sysDot"/>
                <a:round/>
              </a:ln>
              <a:effectLst/>
            </c:spPr>
            <c:extLst>
              <c:ext xmlns:c16="http://schemas.microsoft.com/office/drawing/2014/chart" uri="{C3380CC4-5D6E-409C-BE32-E72D297353CC}">
                <c16:uniqueId val="{00000078-C334-447C-BB6D-395C2A3EE7A1}"/>
              </c:ext>
            </c:extLst>
          </c:dPt>
          <c:dPt>
            <c:idx val="20"/>
            <c:marker>
              <c:spPr>
                <a:solidFill>
                  <a:srgbClr val="FFB81C"/>
                </a:solidFill>
                <a:ln>
                  <a:solidFill>
                    <a:srgbClr val="FFB81C"/>
                  </a:solidFill>
                </a:ln>
              </c:spPr>
            </c:marker>
            <c:bubble3D val="0"/>
            <c:spPr>
              <a:ln w="22225" cap="rnd">
                <a:noFill/>
                <a:prstDash val="sysDot"/>
                <a:round/>
              </a:ln>
              <a:effectLst/>
            </c:spPr>
            <c:extLst>
              <c:ext xmlns:c16="http://schemas.microsoft.com/office/drawing/2014/chart" uri="{C3380CC4-5D6E-409C-BE32-E72D297353CC}">
                <c16:uniqueId val="{0000007A-C334-447C-BB6D-395C2A3EE7A1}"/>
              </c:ext>
            </c:extLst>
          </c:dPt>
          <c:dPt>
            <c:idx val="21"/>
            <c:marker>
              <c:spPr>
                <a:solidFill>
                  <a:srgbClr val="FFB81C"/>
                </a:solidFill>
                <a:ln>
                  <a:solidFill>
                    <a:srgbClr val="FFB81C"/>
                  </a:solidFill>
                </a:ln>
              </c:spPr>
            </c:marker>
            <c:bubble3D val="0"/>
            <c:spPr>
              <a:ln w="22225" cap="rnd">
                <a:solidFill>
                  <a:srgbClr val="FFB81C"/>
                </a:solidFill>
                <a:prstDash val="sysDot"/>
                <a:round/>
              </a:ln>
              <a:effectLst/>
            </c:spPr>
            <c:extLst>
              <c:ext xmlns:c16="http://schemas.microsoft.com/office/drawing/2014/chart" uri="{C3380CC4-5D6E-409C-BE32-E72D297353CC}">
                <c16:uniqueId val="{0000007C-C334-447C-BB6D-395C2A3EE7A1}"/>
              </c:ext>
            </c:extLst>
          </c:dPt>
          <c:dPt>
            <c:idx val="22"/>
            <c:marker>
              <c:spPr>
                <a:solidFill>
                  <a:srgbClr val="FFB81C"/>
                </a:solidFill>
                <a:ln>
                  <a:solidFill>
                    <a:srgbClr val="FFB81C"/>
                  </a:solidFill>
                </a:ln>
              </c:spPr>
            </c:marker>
            <c:bubble3D val="0"/>
            <c:spPr>
              <a:ln w="22225" cap="rnd">
                <a:solidFill>
                  <a:srgbClr val="FFB81C"/>
                </a:solidFill>
                <a:prstDash val="sysDot"/>
                <a:round/>
              </a:ln>
              <a:effectLst/>
            </c:spPr>
            <c:extLst>
              <c:ext xmlns:c16="http://schemas.microsoft.com/office/drawing/2014/chart" uri="{C3380CC4-5D6E-409C-BE32-E72D297353CC}">
                <c16:uniqueId val="{0000007E-C334-447C-BB6D-395C2A3EE7A1}"/>
              </c:ext>
            </c:extLst>
          </c:dPt>
          <c:dPt>
            <c:idx val="23"/>
            <c:marker>
              <c:spPr>
                <a:solidFill>
                  <a:srgbClr val="FFB81C"/>
                </a:solidFill>
                <a:ln>
                  <a:solidFill>
                    <a:srgbClr val="FFB81C"/>
                  </a:solidFill>
                </a:ln>
              </c:spPr>
            </c:marker>
            <c:bubble3D val="0"/>
            <c:spPr>
              <a:ln w="22225" cap="rnd">
                <a:solidFill>
                  <a:srgbClr val="FFB81C"/>
                </a:solidFill>
                <a:prstDash val="sysDot"/>
                <a:round/>
              </a:ln>
              <a:effectLst/>
            </c:spPr>
            <c:extLst>
              <c:ext xmlns:c16="http://schemas.microsoft.com/office/drawing/2014/chart" uri="{C3380CC4-5D6E-409C-BE32-E72D297353CC}">
                <c16:uniqueId val="{00000080-C334-447C-BB6D-395C2A3EE7A1}"/>
              </c:ext>
            </c:extLst>
          </c:dPt>
          <c:dPt>
            <c:idx val="24"/>
            <c:marker>
              <c:spPr>
                <a:solidFill>
                  <a:srgbClr val="FFB81C"/>
                </a:solidFill>
                <a:ln>
                  <a:solidFill>
                    <a:srgbClr val="FFB81C"/>
                  </a:solidFill>
                </a:ln>
              </c:spPr>
            </c:marker>
            <c:bubble3D val="0"/>
            <c:spPr>
              <a:ln w="22225" cap="rnd">
                <a:solidFill>
                  <a:srgbClr val="FFB81C"/>
                </a:solidFill>
                <a:prstDash val="sysDot"/>
                <a:round/>
              </a:ln>
              <a:effectLst/>
            </c:spPr>
            <c:extLst>
              <c:ext xmlns:c16="http://schemas.microsoft.com/office/drawing/2014/chart" uri="{C3380CC4-5D6E-409C-BE32-E72D297353CC}">
                <c16:uniqueId val="{00000082-C334-447C-BB6D-395C2A3EE7A1}"/>
              </c:ext>
            </c:extLst>
          </c:dPt>
          <c:dPt>
            <c:idx val="25"/>
            <c:marker>
              <c:spPr>
                <a:solidFill>
                  <a:srgbClr val="003B5C"/>
                </a:solidFill>
                <a:ln>
                  <a:solidFill>
                    <a:srgbClr val="003B5C"/>
                  </a:solidFill>
                </a:ln>
              </c:spPr>
            </c:marker>
            <c:bubble3D val="0"/>
            <c:spPr>
              <a:ln w="22225" cap="rnd">
                <a:noFill/>
                <a:prstDash val="sysDot"/>
                <a:round/>
              </a:ln>
              <a:effectLst/>
            </c:spPr>
            <c:extLst>
              <c:ext xmlns:c16="http://schemas.microsoft.com/office/drawing/2014/chart" uri="{C3380CC4-5D6E-409C-BE32-E72D297353CC}">
                <c16:uniqueId val="{00000084-C334-447C-BB6D-395C2A3EE7A1}"/>
              </c:ext>
            </c:extLst>
          </c:dPt>
          <c:dPt>
            <c:idx val="26"/>
            <c:marker>
              <c:spPr>
                <a:solidFill>
                  <a:srgbClr val="003B5C"/>
                </a:solidFill>
                <a:ln>
                  <a:solidFill>
                    <a:srgbClr val="003B5C"/>
                  </a:solidFill>
                </a:ln>
              </c:spPr>
            </c:marker>
            <c:bubble3D val="0"/>
            <c:spPr>
              <a:ln w="22225" cap="rnd">
                <a:solidFill>
                  <a:srgbClr val="003B5C"/>
                </a:solidFill>
                <a:prstDash val="sysDot"/>
                <a:round/>
              </a:ln>
              <a:effectLst/>
            </c:spPr>
            <c:extLst>
              <c:ext xmlns:c16="http://schemas.microsoft.com/office/drawing/2014/chart" uri="{C3380CC4-5D6E-409C-BE32-E72D297353CC}">
                <c16:uniqueId val="{00000086-C334-447C-BB6D-395C2A3EE7A1}"/>
              </c:ext>
            </c:extLst>
          </c:dPt>
          <c:dPt>
            <c:idx val="27"/>
            <c:marker>
              <c:spPr>
                <a:solidFill>
                  <a:srgbClr val="003B5C"/>
                </a:solidFill>
                <a:ln>
                  <a:solidFill>
                    <a:srgbClr val="003B5C"/>
                  </a:solidFill>
                </a:ln>
              </c:spPr>
            </c:marker>
            <c:bubble3D val="0"/>
            <c:spPr>
              <a:ln w="22225" cap="rnd">
                <a:solidFill>
                  <a:srgbClr val="003B5C"/>
                </a:solidFill>
                <a:prstDash val="sysDot"/>
                <a:round/>
              </a:ln>
              <a:effectLst/>
            </c:spPr>
            <c:extLst>
              <c:ext xmlns:c16="http://schemas.microsoft.com/office/drawing/2014/chart" uri="{C3380CC4-5D6E-409C-BE32-E72D297353CC}">
                <c16:uniqueId val="{00000088-C334-447C-BB6D-395C2A3EE7A1}"/>
              </c:ext>
            </c:extLst>
          </c:dPt>
          <c:dPt>
            <c:idx val="28"/>
            <c:marker>
              <c:spPr>
                <a:solidFill>
                  <a:srgbClr val="003B5C"/>
                </a:solidFill>
                <a:ln>
                  <a:solidFill>
                    <a:srgbClr val="003B5C"/>
                  </a:solidFill>
                </a:ln>
              </c:spPr>
            </c:marker>
            <c:bubble3D val="0"/>
            <c:spPr>
              <a:ln w="22225" cap="rnd">
                <a:solidFill>
                  <a:srgbClr val="003B5C"/>
                </a:solidFill>
                <a:prstDash val="sysDot"/>
                <a:round/>
              </a:ln>
              <a:effectLst/>
            </c:spPr>
            <c:extLst>
              <c:ext xmlns:c16="http://schemas.microsoft.com/office/drawing/2014/chart" uri="{C3380CC4-5D6E-409C-BE32-E72D297353CC}">
                <c16:uniqueId val="{0000008A-C334-447C-BB6D-395C2A3EE7A1}"/>
              </c:ext>
            </c:extLst>
          </c:dPt>
          <c:dPt>
            <c:idx val="29"/>
            <c:marker>
              <c:spPr>
                <a:solidFill>
                  <a:srgbClr val="003B5C"/>
                </a:solidFill>
                <a:ln>
                  <a:solidFill>
                    <a:srgbClr val="003B5C"/>
                  </a:solidFill>
                </a:ln>
              </c:spPr>
            </c:marker>
            <c:bubble3D val="0"/>
            <c:spPr>
              <a:ln w="22225" cap="rnd">
                <a:solidFill>
                  <a:srgbClr val="003B5C"/>
                </a:solidFill>
                <a:prstDash val="sysDot"/>
                <a:round/>
              </a:ln>
              <a:effectLst/>
            </c:spPr>
            <c:extLst>
              <c:ext xmlns:c16="http://schemas.microsoft.com/office/drawing/2014/chart" uri="{C3380CC4-5D6E-409C-BE32-E72D297353CC}">
                <c16:uniqueId val="{0000008C-C334-447C-BB6D-395C2A3EE7A1}"/>
              </c:ext>
            </c:extLst>
          </c:dPt>
          <c:dPt>
            <c:idx val="30"/>
            <c:marker>
              <c:spPr>
                <a:solidFill>
                  <a:srgbClr val="FF7F32"/>
                </a:solidFill>
                <a:ln>
                  <a:solidFill>
                    <a:srgbClr val="FF7F32"/>
                  </a:solidFill>
                </a:ln>
              </c:spPr>
            </c:marker>
            <c:bubble3D val="0"/>
            <c:spPr>
              <a:ln w="22225" cap="rnd">
                <a:noFill/>
                <a:prstDash val="sysDot"/>
                <a:round/>
              </a:ln>
              <a:effectLst/>
            </c:spPr>
            <c:extLst>
              <c:ext xmlns:c16="http://schemas.microsoft.com/office/drawing/2014/chart" uri="{C3380CC4-5D6E-409C-BE32-E72D297353CC}">
                <c16:uniqueId val="{0000008E-C334-447C-BB6D-395C2A3EE7A1}"/>
              </c:ext>
            </c:extLst>
          </c:dPt>
          <c:dPt>
            <c:idx val="31"/>
            <c:marker>
              <c:spPr>
                <a:solidFill>
                  <a:srgbClr val="FF7F32"/>
                </a:solidFill>
                <a:ln>
                  <a:solidFill>
                    <a:srgbClr val="FF7F32"/>
                  </a:solidFill>
                </a:ln>
              </c:spPr>
            </c:marker>
            <c:bubble3D val="0"/>
            <c:spPr>
              <a:ln w="22225" cap="rnd">
                <a:solidFill>
                  <a:srgbClr val="FF7F32"/>
                </a:solidFill>
                <a:prstDash val="sysDot"/>
                <a:round/>
              </a:ln>
              <a:effectLst/>
            </c:spPr>
            <c:extLst>
              <c:ext xmlns:c16="http://schemas.microsoft.com/office/drawing/2014/chart" uri="{C3380CC4-5D6E-409C-BE32-E72D297353CC}">
                <c16:uniqueId val="{00000090-C334-447C-BB6D-395C2A3EE7A1}"/>
              </c:ext>
            </c:extLst>
          </c:dPt>
          <c:dPt>
            <c:idx val="32"/>
            <c:marker>
              <c:spPr>
                <a:solidFill>
                  <a:srgbClr val="FF7F32"/>
                </a:solidFill>
                <a:ln>
                  <a:solidFill>
                    <a:srgbClr val="FF7F32"/>
                  </a:solidFill>
                </a:ln>
              </c:spPr>
            </c:marker>
            <c:bubble3D val="0"/>
            <c:spPr>
              <a:ln w="22225" cap="rnd">
                <a:solidFill>
                  <a:srgbClr val="FF7F32"/>
                </a:solidFill>
                <a:prstDash val="sysDot"/>
                <a:round/>
              </a:ln>
              <a:effectLst/>
            </c:spPr>
            <c:extLst>
              <c:ext xmlns:c16="http://schemas.microsoft.com/office/drawing/2014/chart" uri="{C3380CC4-5D6E-409C-BE32-E72D297353CC}">
                <c16:uniqueId val="{00000092-C334-447C-BB6D-395C2A3EE7A1}"/>
              </c:ext>
            </c:extLst>
          </c:dPt>
          <c:dPt>
            <c:idx val="33"/>
            <c:marker>
              <c:spPr>
                <a:solidFill>
                  <a:srgbClr val="FF7F32"/>
                </a:solidFill>
                <a:ln>
                  <a:solidFill>
                    <a:srgbClr val="FF7F32"/>
                  </a:solidFill>
                </a:ln>
              </c:spPr>
            </c:marker>
            <c:bubble3D val="0"/>
            <c:spPr>
              <a:ln w="22225" cap="rnd">
                <a:solidFill>
                  <a:srgbClr val="FF7F32"/>
                </a:solidFill>
                <a:prstDash val="sysDot"/>
                <a:round/>
              </a:ln>
              <a:effectLst/>
            </c:spPr>
            <c:extLst>
              <c:ext xmlns:c16="http://schemas.microsoft.com/office/drawing/2014/chart" uri="{C3380CC4-5D6E-409C-BE32-E72D297353CC}">
                <c16:uniqueId val="{00000094-C334-447C-BB6D-395C2A3EE7A1}"/>
              </c:ext>
            </c:extLst>
          </c:dPt>
          <c:dPt>
            <c:idx val="34"/>
            <c:marker>
              <c:spPr>
                <a:solidFill>
                  <a:srgbClr val="FF7F32"/>
                </a:solidFill>
                <a:ln>
                  <a:solidFill>
                    <a:srgbClr val="FF7F32"/>
                  </a:solidFill>
                </a:ln>
              </c:spPr>
            </c:marker>
            <c:bubble3D val="0"/>
            <c:spPr>
              <a:ln w="22225" cap="rnd">
                <a:solidFill>
                  <a:srgbClr val="FF7F32"/>
                </a:solidFill>
                <a:prstDash val="sysDot"/>
                <a:round/>
              </a:ln>
              <a:effectLst/>
            </c:spPr>
            <c:extLst>
              <c:ext xmlns:c16="http://schemas.microsoft.com/office/drawing/2014/chart" uri="{C3380CC4-5D6E-409C-BE32-E72D297353CC}">
                <c16:uniqueId val="{00000096-C334-447C-BB6D-395C2A3EE7A1}"/>
              </c:ext>
            </c:extLst>
          </c:dPt>
          <c:dPt>
            <c:idx val="35"/>
            <c:marker>
              <c:spPr>
                <a:solidFill>
                  <a:srgbClr val="00A5DF"/>
                </a:solidFill>
                <a:ln>
                  <a:solidFill>
                    <a:srgbClr val="00A5DF"/>
                  </a:solidFill>
                </a:ln>
              </c:spPr>
            </c:marker>
            <c:bubble3D val="0"/>
            <c:spPr>
              <a:ln w="22225" cap="rnd">
                <a:noFill/>
                <a:prstDash val="sysDot"/>
                <a:round/>
              </a:ln>
              <a:effectLst/>
            </c:spPr>
            <c:extLst>
              <c:ext xmlns:c16="http://schemas.microsoft.com/office/drawing/2014/chart" uri="{C3380CC4-5D6E-409C-BE32-E72D297353CC}">
                <c16:uniqueId val="{00000098-C334-447C-BB6D-395C2A3EE7A1}"/>
              </c:ext>
            </c:extLst>
          </c:dPt>
          <c:dPt>
            <c:idx val="36"/>
            <c:marker>
              <c:spPr>
                <a:solidFill>
                  <a:srgbClr val="00A5DF"/>
                </a:solidFill>
                <a:ln>
                  <a:solidFill>
                    <a:srgbClr val="00A5DF"/>
                  </a:solidFill>
                </a:ln>
              </c:spPr>
            </c:marker>
            <c:bubble3D val="0"/>
            <c:spPr>
              <a:ln w="22225" cap="rnd">
                <a:solidFill>
                  <a:srgbClr val="00A5DF"/>
                </a:solidFill>
                <a:prstDash val="sysDot"/>
                <a:round/>
              </a:ln>
              <a:effectLst/>
            </c:spPr>
            <c:extLst>
              <c:ext xmlns:c16="http://schemas.microsoft.com/office/drawing/2014/chart" uri="{C3380CC4-5D6E-409C-BE32-E72D297353CC}">
                <c16:uniqueId val="{0000009A-C334-447C-BB6D-395C2A3EE7A1}"/>
              </c:ext>
            </c:extLst>
          </c:dPt>
          <c:dPt>
            <c:idx val="37"/>
            <c:marker>
              <c:spPr>
                <a:solidFill>
                  <a:srgbClr val="00A5DF"/>
                </a:solidFill>
                <a:ln>
                  <a:solidFill>
                    <a:srgbClr val="00A5DF"/>
                  </a:solidFill>
                </a:ln>
              </c:spPr>
            </c:marker>
            <c:bubble3D val="0"/>
            <c:spPr>
              <a:ln w="22225" cap="rnd">
                <a:solidFill>
                  <a:srgbClr val="00A5DF"/>
                </a:solidFill>
                <a:prstDash val="sysDot"/>
                <a:round/>
              </a:ln>
              <a:effectLst/>
            </c:spPr>
            <c:extLst>
              <c:ext xmlns:c16="http://schemas.microsoft.com/office/drawing/2014/chart" uri="{C3380CC4-5D6E-409C-BE32-E72D297353CC}">
                <c16:uniqueId val="{0000009C-C334-447C-BB6D-395C2A3EE7A1}"/>
              </c:ext>
            </c:extLst>
          </c:dPt>
          <c:dPt>
            <c:idx val="38"/>
            <c:marker>
              <c:spPr>
                <a:solidFill>
                  <a:srgbClr val="00A5DF"/>
                </a:solidFill>
                <a:ln>
                  <a:solidFill>
                    <a:srgbClr val="00A5DF"/>
                  </a:solidFill>
                </a:ln>
              </c:spPr>
            </c:marker>
            <c:bubble3D val="0"/>
            <c:spPr>
              <a:ln w="22225" cap="rnd">
                <a:solidFill>
                  <a:srgbClr val="00A5DF"/>
                </a:solidFill>
                <a:prstDash val="sysDot"/>
                <a:round/>
              </a:ln>
              <a:effectLst/>
            </c:spPr>
            <c:extLst>
              <c:ext xmlns:c16="http://schemas.microsoft.com/office/drawing/2014/chart" uri="{C3380CC4-5D6E-409C-BE32-E72D297353CC}">
                <c16:uniqueId val="{0000009E-C334-447C-BB6D-395C2A3EE7A1}"/>
              </c:ext>
            </c:extLst>
          </c:dPt>
          <c:dPt>
            <c:idx val="39"/>
            <c:marker>
              <c:spPr>
                <a:solidFill>
                  <a:srgbClr val="00A5DF"/>
                </a:solidFill>
                <a:ln>
                  <a:solidFill>
                    <a:srgbClr val="00A5DF"/>
                  </a:solidFill>
                </a:ln>
              </c:spPr>
            </c:marker>
            <c:bubble3D val="0"/>
            <c:spPr>
              <a:ln w="22225" cap="rnd">
                <a:solidFill>
                  <a:srgbClr val="00A5DF"/>
                </a:solidFill>
                <a:prstDash val="sysDot"/>
                <a:round/>
              </a:ln>
              <a:effectLst/>
            </c:spPr>
            <c:extLst>
              <c:ext xmlns:c16="http://schemas.microsoft.com/office/drawing/2014/chart" uri="{C3380CC4-5D6E-409C-BE32-E72D297353CC}">
                <c16:uniqueId val="{000000A0-C334-447C-BB6D-395C2A3EE7A1}"/>
              </c:ext>
            </c:extLst>
          </c:dPt>
          <c:dPt>
            <c:idx val="40"/>
            <c:marker>
              <c:spPr>
                <a:solidFill>
                  <a:srgbClr val="582C83"/>
                </a:solidFill>
                <a:ln>
                  <a:solidFill>
                    <a:srgbClr val="582C83"/>
                  </a:solidFill>
                </a:ln>
              </c:spPr>
            </c:marker>
            <c:bubble3D val="0"/>
            <c:spPr>
              <a:ln w="22225" cap="rnd">
                <a:noFill/>
                <a:prstDash val="sysDot"/>
                <a:round/>
              </a:ln>
              <a:effectLst/>
            </c:spPr>
            <c:extLst>
              <c:ext xmlns:c16="http://schemas.microsoft.com/office/drawing/2014/chart" uri="{C3380CC4-5D6E-409C-BE32-E72D297353CC}">
                <c16:uniqueId val="{000000A2-C334-447C-BB6D-395C2A3EE7A1}"/>
              </c:ext>
            </c:extLst>
          </c:dPt>
          <c:dPt>
            <c:idx val="41"/>
            <c:marker>
              <c:spPr>
                <a:solidFill>
                  <a:srgbClr val="582C83"/>
                </a:solidFill>
                <a:ln>
                  <a:solidFill>
                    <a:srgbClr val="582C83"/>
                  </a:solidFill>
                </a:ln>
              </c:spPr>
            </c:marker>
            <c:bubble3D val="0"/>
            <c:spPr>
              <a:ln w="22225" cap="rnd">
                <a:solidFill>
                  <a:srgbClr val="582C83"/>
                </a:solidFill>
                <a:prstDash val="sysDot"/>
                <a:round/>
              </a:ln>
              <a:effectLst/>
            </c:spPr>
            <c:extLst>
              <c:ext xmlns:c16="http://schemas.microsoft.com/office/drawing/2014/chart" uri="{C3380CC4-5D6E-409C-BE32-E72D297353CC}">
                <c16:uniqueId val="{000000A4-C334-447C-BB6D-395C2A3EE7A1}"/>
              </c:ext>
            </c:extLst>
          </c:dPt>
          <c:dPt>
            <c:idx val="42"/>
            <c:marker>
              <c:spPr>
                <a:solidFill>
                  <a:srgbClr val="582C83"/>
                </a:solidFill>
                <a:ln>
                  <a:solidFill>
                    <a:srgbClr val="582C83"/>
                  </a:solidFill>
                </a:ln>
              </c:spPr>
            </c:marker>
            <c:bubble3D val="0"/>
            <c:spPr>
              <a:ln w="22225" cap="rnd">
                <a:solidFill>
                  <a:srgbClr val="582C83"/>
                </a:solidFill>
                <a:prstDash val="sysDot"/>
                <a:round/>
              </a:ln>
              <a:effectLst/>
            </c:spPr>
            <c:extLst>
              <c:ext xmlns:c16="http://schemas.microsoft.com/office/drawing/2014/chart" uri="{C3380CC4-5D6E-409C-BE32-E72D297353CC}">
                <c16:uniqueId val="{000000A6-C334-447C-BB6D-395C2A3EE7A1}"/>
              </c:ext>
            </c:extLst>
          </c:dPt>
          <c:dPt>
            <c:idx val="43"/>
            <c:marker>
              <c:spPr>
                <a:solidFill>
                  <a:srgbClr val="582C83"/>
                </a:solidFill>
                <a:ln>
                  <a:solidFill>
                    <a:srgbClr val="582C83"/>
                  </a:solidFill>
                </a:ln>
              </c:spPr>
            </c:marker>
            <c:bubble3D val="0"/>
            <c:spPr>
              <a:ln w="22225" cap="rnd">
                <a:solidFill>
                  <a:srgbClr val="582C83"/>
                </a:solidFill>
                <a:prstDash val="sysDot"/>
                <a:round/>
              </a:ln>
              <a:effectLst/>
            </c:spPr>
            <c:extLst>
              <c:ext xmlns:c16="http://schemas.microsoft.com/office/drawing/2014/chart" uri="{C3380CC4-5D6E-409C-BE32-E72D297353CC}">
                <c16:uniqueId val="{000000A8-C334-447C-BB6D-395C2A3EE7A1}"/>
              </c:ext>
            </c:extLst>
          </c:dPt>
          <c:dPt>
            <c:idx val="44"/>
            <c:marker>
              <c:spPr>
                <a:solidFill>
                  <a:srgbClr val="582C83"/>
                </a:solidFill>
                <a:ln>
                  <a:solidFill>
                    <a:srgbClr val="582C83"/>
                  </a:solidFill>
                </a:ln>
              </c:spPr>
            </c:marker>
            <c:bubble3D val="0"/>
            <c:spPr>
              <a:ln w="22225" cap="rnd">
                <a:solidFill>
                  <a:srgbClr val="582C83"/>
                </a:solidFill>
                <a:prstDash val="sysDot"/>
                <a:round/>
              </a:ln>
              <a:effectLst/>
            </c:spPr>
            <c:extLst>
              <c:ext xmlns:c16="http://schemas.microsoft.com/office/drawing/2014/chart" uri="{C3380CC4-5D6E-409C-BE32-E72D297353CC}">
                <c16:uniqueId val="{000000AA-C334-447C-BB6D-395C2A3EE7A1}"/>
              </c:ext>
            </c:extLst>
          </c:dPt>
          <c:cat>
            <c:multiLvlStrRef>
              <c:f>'D.4.3.BreakdownPHEC'!$A$17:$B$61</c:f>
              <c:multiLvlStrCache>
                <c:ptCount val="4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pt idx="30">
                    <c:v>2016</c:v>
                  </c:pt>
                  <c:pt idx="31">
                    <c:v>2017</c:v>
                  </c:pt>
                  <c:pt idx="32">
                    <c:v>2018</c:v>
                  </c:pt>
                  <c:pt idx="33">
                    <c:v>2019</c:v>
                  </c:pt>
                  <c:pt idx="34">
                    <c:v>2020</c:v>
                  </c:pt>
                  <c:pt idx="35">
                    <c:v>2016</c:v>
                  </c:pt>
                  <c:pt idx="36">
                    <c:v>2017</c:v>
                  </c:pt>
                  <c:pt idx="37">
                    <c:v>2018</c:v>
                  </c:pt>
                  <c:pt idx="38">
                    <c:v>2019</c:v>
                  </c:pt>
                  <c:pt idx="39">
                    <c:v>2020</c:v>
                  </c:pt>
                  <c:pt idx="40">
                    <c:v>2016</c:v>
                  </c:pt>
                  <c:pt idx="41">
                    <c:v>2017</c:v>
                  </c:pt>
                  <c:pt idx="42">
                    <c:v>2018</c:v>
                  </c:pt>
                  <c:pt idx="43">
                    <c:v>2019</c:v>
                  </c:pt>
                  <c:pt idx="44">
                    <c:v>2020</c:v>
                  </c:pt>
                </c:lvl>
                <c:lvl>
                  <c:pt idx="0">
                    <c:v>North East</c:v>
                  </c:pt>
                  <c:pt idx="5">
                    <c:v>North West</c:v>
                  </c:pt>
                  <c:pt idx="10">
                    <c:v>Yorkshire and Humber</c:v>
                  </c:pt>
                  <c:pt idx="15">
                    <c:v>East Midlands</c:v>
                  </c:pt>
                  <c:pt idx="20">
                    <c:v>West Midlands</c:v>
                  </c:pt>
                  <c:pt idx="25">
                    <c:v>East of England</c:v>
                  </c:pt>
                  <c:pt idx="30">
                    <c:v>London</c:v>
                  </c:pt>
                  <c:pt idx="35">
                    <c:v>South East</c:v>
                  </c:pt>
                  <c:pt idx="40">
                    <c:v>South West</c:v>
                  </c:pt>
                </c:lvl>
              </c:multiLvlStrCache>
            </c:multiLvlStrRef>
          </c:cat>
          <c:val>
            <c:numRef>
              <c:f>'D.4.3.BreakdownPHEC'!$H$17:$H$61</c:f>
              <c:numCache>
                <c:formatCode>0.00</c:formatCode>
                <c:ptCount val="45"/>
                <c:pt idx="0">
                  <c:v>4.1293368339538574</c:v>
                </c:pt>
                <c:pt idx="1">
                  <c:v>3.9668433666229248</c:v>
                </c:pt>
                <c:pt idx="2">
                  <c:v>4.0250740051269531</c:v>
                </c:pt>
                <c:pt idx="3">
                  <c:v>4.1341361999511719</c:v>
                </c:pt>
                <c:pt idx="4">
                  <c:v>3.2839767932891846</c:v>
                </c:pt>
                <c:pt idx="5">
                  <c:v>3.830202579498291</c:v>
                </c:pt>
                <c:pt idx="6">
                  <c:v>4.0347013473510742</c:v>
                </c:pt>
                <c:pt idx="7">
                  <c:v>4.3380694389343262</c:v>
                </c:pt>
                <c:pt idx="8">
                  <c:v>4.4096565246582031</c:v>
                </c:pt>
                <c:pt idx="9">
                  <c:v>3.7175629138946533</c:v>
                </c:pt>
                <c:pt idx="10">
                  <c:v>3.43979811668396</c:v>
                </c:pt>
                <c:pt idx="11">
                  <c:v>3.4686043262481689</c:v>
                </c:pt>
                <c:pt idx="12">
                  <c:v>3.6502635478973389</c:v>
                </c:pt>
                <c:pt idx="13">
                  <c:v>3.8115794658660889</c:v>
                </c:pt>
                <c:pt idx="14">
                  <c:v>3.2044591903686523</c:v>
                </c:pt>
                <c:pt idx="15">
                  <c:v>2.849111795425415</c:v>
                </c:pt>
                <c:pt idx="16">
                  <c:v>2.9638187885284424</c:v>
                </c:pt>
                <c:pt idx="17">
                  <c:v>3.1448988914489746</c:v>
                </c:pt>
                <c:pt idx="18">
                  <c:v>3.2469420433044434</c:v>
                </c:pt>
                <c:pt idx="19">
                  <c:v>2.6821022033691406</c:v>
                </c:pt>
                <c:pt idx="20">
                  <c:v>3.2809460163116455</c:v>
                </c:pt>
                <c:pt idx="21">
                  <c:v>3.3792514801025391</c:v>
                </c:pt>
                <c:pt idx="22">
                  <c:v>3.4674928188323975</c:v>
                </c:pt>
                <c:pt idx="23">
                  <c:v>3.5979156494140625</c:v>
                </c:pt>
                <c:pt idx="24">
                  <c:v>2.9598569869995117</c:v>
                </c:pt>
                <c:pt idx="25">
                  <c:v>2.9661102294921875</c:v>
                </c:pt>
                <c:pt idx="26">
                  <c:v>3.1112873554229736</c:v>
                </c:pt>
                <c:pt idx="27">
                  <c:v>3.1710236072540283</c:v>
                </c:pt>
                <c:pt idx="28">
                  <c:v>3.1996409893035889</c:v>
                </c:pt>
                <c:pt idx="29">
                  <c:v>2.6924777030944824</c:v>
                </c:pt>
                <c:pt idx="30">
                  <c:v>4.945676326751709</c:v>
                </c:pt>
                <c:pt idx="31">
                  <c:v>4.7887787818908691</c:v>
                </c:pt>
                <c:pt idx="32">
                  <c:v>4.8318166732788086</c:v>
                </c:pt>
                <c:pt idx="33">
                  <c:v>4.9671344757080078</c:v>
                </c:pt>
                <c:pt idx="34">
                  <c:v>3.8683862686157227</c:v>
                </c:pt>
                <c:pt idx="35">
                  <c:v>3.1215262413024902</c:v>
                </c:pt>
                <c:pt idx="36">
                  <c:v>3.1328697204589844</c:v>
                </c:pt>
                <c:pt idx="37">
                  <c:v>3.2191779613494873</c:v>
                </c:pt>
                <c:pt idx="38">
                  <c:v>3.3124420642852783</c:v>
                </c:pt>
                <c:pt idx="39">
                  <c:v>2.7151648998260498</c:v>
                </c:pt>
                <c:pt idx="40">
                  <c:v>3.0939195156097412</c:v>
                </c:pt>
                <c:pt idx="41">
                  <c:v>3.1125812530517578</c:v>
                </c:pt>
                <c:pt idx="42">
                  <c:v>3.166618824005127</c:v>
                </c:pt>
                <c:pt idx="43">
                  <c:v>2.8949074745178223</c:v>
                </c:pt>
                <c:pt idx="44">
                  <c:v>2.1394979953765869</c:v>
                </c:pt>
              </c:numCache>
            </c:numRef>
          </c:val>
          <c:smooth val="0"/>
          <c:extLst>
            <c:ext xmlns:c16="http://schemas.microsoft.com/office/drawing/2014/chart" uri="{C3380CC4-5D6E-409C-BE32-E72D297353CC}">
              <c16:uniqueId val="{000000AB-C334-447C-BB6D-395C2A3EE7A1}"/>
            </c:ext>
          </c:extLst>
        </c:ser>
        <c:ser>
          <c:idx val="2"/>
          <c:order val="2"/>
          <c:tx>
            <c:strRef>
              <c:f>'D.4.3.BreakdownPHEC'!$C$16</c:f>
              <c:strCache>
                <c:ptCount val="1"/>
                <c:pt idx="0">
                  <c:v>Total DID</c:v>
                </c:pt>
              </c:strCache>
            </c:strRef>
          </c:tx>
          <c:spPr>
            <a:ln w="22225" cap="rnd">
              <a:solidFill>
                <a:srgbClr val="007C91"/>
              </a:solidFill>
              <a:round/>
            </a:ln>
            <a:effectLst/>
          </c:spPr>
          <c:marker>
            <c:symbol val="square"/>
            <c:size val="5"/>
            <c:spPr>
              <a:solidFill>
                <a:srgbClr val="007C91"/>
              </a:solidFill>
              <a:ln w="9525">
                <a:solidFill>
                  <a:srgbClr val="007C91"/>
                </a:solidFill>
              </a:ln>
              <a:effectLst/>
            </c:spPr>
          </c:marker>
          <c:dPt>
            <c:idx val="0"/>
            <c:bubble3D val="0"/>
            <c:extLst>
              <c:ext xmlns:c16="http://schemas.microsoft.com/office/drawing/2014/chart" uri="{C3380CC4-5D6E-409C-BE32-E72D297353CC}">
                <c16:uniqueId val="{000000AC-C334-447C-BB6D-395C2A3EE7A1}"/>
              </c:ext>
            </c:extLst>
          </c:dPt>
          <c:dPt>
            <c:idx val="5"/>
            <c:marker>
              <c:spPr>
                <a:solidFill>
                  <a:srgbClr val="E40046"/>
                </a:solidFill>
                <a:ln w="9525">
                  <a:solidFill>
                    <a:srgbClr val="E40046"/>
                  </a:solidFill>
                </a:ln>
                <a:effectLst/>
              </c:spPr>
            </c:marker>
            <c:bubble3D val="0"/>
            <c:spPr>
              <a:ln w="22225" cap="rnd">
                <a:noFill/>
                <a:round/>
              </a:ln>
              <a:effectLst/>
            </c:spPr>
            <c:extLst>
              <c:ext xmlns:c16="http://schemas.microsoft.com/office/drawing/2014/chart" uri="{C3380CC4-5D6E-409C-BE32-E72D297353CC}">
                <c16:uniqueId val="{000000AE-C334-447C-BB6D-395C2A3EE7A1}"/>
              </c:ext>
            </c:extLst>
          </c:dPt>
          <c:dPt>
            <c:idx val="6"/>
            <c:marker>
              <c:spPr>
                <a:solidFill>
                  <a:srgbClr val="E40046"/>
                </a:solidFill>
                <a:ln w="9525">
                  <a:solidFill>
                    <a:srgbClr val="E40046"/>
                  </a:solidFill>
                </a:ln>
                <a:effectLst/>
              </c:spPr>
            </c:marker>
            <c:bubble3D val="0"/>
            <c:spPr>
              <a:ln w="22225" cap="rnd">
                <a:solidFill>
                  <a:srgbClr val="E40046"/>
                </a:solidFill>
                <a:round/>
              </a:ln>
              <a:effectLst/>
            </c:spPr>
            <c:extLst>
              <c:ext xmlns:c16="http://schemas.microsoft.com/office/drawing/2014/chart" uri="{C3380CC4-5D6E-409C-BE32-E72D297353CC}">
                <c16:uniqueId val="{000000B0-C334-447C-BB6D-395C2A3EE7A1}"/>
              </c:ext>
            </c:extLst>
          </c:dPt>
          <c:dPt>
            <c:idx val="7"/>
            <c:marker>
              <c:spPr>
                <a:solidFill>
                  <a:srgbClr val="E40046"/>
                </a:solidFill>
                <a:ln w="9525">
                  <a:solidFill>
                    <a:srgbClr val="E40046"/>
                  </a:solidFill>
                </a:ln>
                <a:effectLst/>
              </c:spPr>
            </c:marker>
            <c:bubble3D val="0"/>
            <c:spPr>
              <a:ln w="22225" cap="rnd">
                <a:solidFill>
                  <a:srgbClr val="E40046"/>
                </a:solidFill>
                <a:round/>
              </a:ln>
              <a:effectLst/>
            </c:spPr>
            <c:extLst>
              <c:ext xmlns:c16="http://schemas.microsoft.com/office/drawing/2014/chart" uri="{C3380CC4-5D6E-409C-BE32-E72D297353CC}">
                <c16:uniqueId val="{000000B2-C334-447C-BB6D-395C2A3EE7A1}"/>
              </c:ext>
            </c:extLst>
          </c:dPt>
          <c:dPt>
            <c:idx val="8"/>
            <c:marker>
              <c:spPr>
                <a:solidFill>
                  <a:srgbClr val="E40046"/>
                </a:solidFill>
                <a:ln w="9525">
                  <a:solidFill>
                    <a:srgbClr val="E40046"/>
                  </a:solidFill>
                </a:ln>
                <a:effectLst/>
              </c:spPr>
            </c:marker>
            <c:bubble3D val="0"/>
            <c:spPr>
              <a:ln w="22225" cap="rnd">
                <a:solidFill>
                  <a:srgbClr val="E40046"/>
                </a:solidFill>
                <a:round/>
              </a:ln>
              <a:effectLst/>
            </c:spPr>
            <c:extLst>
              <c:ext xmlns:c16="http://schemas.microsoft.com/office/drawing/2014/chart" uri="{C3380CC4-5D6E-409C-BE32-E72D297353CC}">
                <c16:uniqueId val="{000000B4-C334-447C-BB6D-395C2A3EE7A1}"/>
              </c:ext>
            </c:extLst>
          </c:dPt>
          <c:dPt>
            <c:idx val="9"/>
            <c:marker>
              <c:spPr>
                <a:solidFill>
                  <a:srgbClr val="E40046"/>
                </a:solidFill>
                <a:ln w="9525">
                  <a:solidFill>
                    <a:srgbClr val="E40046"/>
                  </a:solidFill>
                </a:ln>
                <a:effectLst/>
              </c:spPr>
            </c:marker>
            <c:bubble3D val="0"/>
            <c:spPr>
              <a:ln w="22225" cap="rnd">
                <a:solidFill>
                  <a:srgbClr val="E40046"/>
                </a:solidFill>
                <a:round/>
              </a:ln>
              <a:effectLst/>
            </c:spPr>
            <c:extLst>
              <c:ext xmlns:c16="http://schemas.microsoft.com/office/drawing/2014/chart" uri="{C3380CC4-5D6E-409C-BE32-E72D297353CC}">
                <c16:uniqueId val="{000000B6-C334-447C-BB6D-395C2A3EE7A1}"/>
              </c:ext>
            </c:extLst>
          </c:dPt>
          <c:dPt>
            <c:idx val="10"/>
            <c:marker>
              <c:spPr>
                <a:solidFill>
                  <a:srgbClr val="00AB8E"/>
                </a:solidFill>
                <a:ln w="9525">
                  <a:solidFill>
                    <a:srgbClr val="00AB8E"/>
                  </a:solidFill>
                </a:ln>
                <a:effectLst/>
              </c:spPr>
            </c:marker>
            <c:bubble3D val="0"/>
            <c:spPr>
              <a:ln w="22225" cap="rnd">
                <a:noFill/>
                <a:round/>
              </a:ln>
              <a:effectLst/>
            </c:spPr>
            <c:extLst>
              <c:ext xmlns:c16="http://schemas.microsoft.com/office/drawing/2014/chart" uri="{C3380CC4-5D6E-409C-BE32-E72D297353CC}">
                <c16:uniqueId val="{000000B8-C334-447C-BB6D-395C2A3EE7A1}"/>
              </c:ext>
            </c:extLst>
          </c:dPt>
          <c:dPt>
            <c:idx val="11"/>
            <c:marker>
              <c:spPr>
                <a:solidFill>
                  <a:srgbClr val="00AB8E"/>
                </a:solidFill>
                <a:ln w="9525">
                  <a:solidFill>
                    <a:srgbClr val="00AB8E"/>
                  </a:solidFill>
                </a:ln>
                <a:effectLst/>
              </c:spPr>
            </c:marker>
            <c:bubble3D val="0"/>
            <c:spPr>
              <a:ln w="22225" cap="rnd">
                <a:solidFill>
                  <a:srgbClr val="00AB8E"/>
                </a:solidFill>
                <a:round/>
              </a:ln>
              <a:effectLst/>
            </c:spPr>
            <c:extLst>
              <c:ext xmlns:c16="http://schemas.microsoft.com/office/drawing/2014/chart" uri="{C3380CC4-5D6E-409C-BE32-E72D297353CC}">
                <c16:uniqueId val="{000000BA-C334-447C-BB6D-395C2A3EE7A1}"/>
              </c:ext>
            </c:extLst>
          </c:dPt>
          <c:dPt>
            <c:idx val="12"/>
            <c:marker>
              <c:spPr>
                <a:solidFill>
                  <a:srgbClr val="00AB8E"/>
                </a:solidFill>
                <a:ln w="9525">
                  <a:solidFill>
                    <a:srgbClr val="00AB8E"/>
                  </a:solidFill>
                </a:ln>
                <a:effectLst/>
              </c:spPr>
            </c:marker>
            <c:bubble3D val="0"/>
            <c:spPr>
              <a:ln w="22225" cap="rnd">
                <a:solidFill>
                  <a:srgbClr val="00AB8E"/>
                </a:solidFill>
                <a:round/>
              </a:ln>
              <a:effectLst/>
            </c:spPr>
            <c:extLst>
              <c:ext xmlns:c16="http://schemas.microsoft.com/office/drawing/2014/chart" uri="{C3380CC4-5D6E-409C-BE32-E72D297353CC}">
                <c16:uniqueId val="{000000BC-C334-447C-BB6D-395C2A3EE7A1}"/>
              </c:ext>
            </c:extLst>
          </c:dPt>
          <c:dPt>
            <c:idx val="13"/>
            <c:marker>
              <c:spPr>
                <a:solidFill>
                  <a:srgbClr val="00AB8E"/>
                </a:solidFill>
                <a:ln w="9525">
                  <a:solidFill>
                    <a:srgbClr val="00AB8E"/>
                  </a:solidFill>
                </a:ln>
                <a:effectLst/>
              </c:spPr>
            </c:marker>
            <c:bubble3D val="0"/>
            <c:spPr>
              <a:ln w="22225" cap="rnd">
                <a:solidFill>
                  <a:srgbClr val="00AB8E"/>
                </a:solidFill>
                <a:round/>
              </a:ln>
              <a:effectLst/>
            </c:spPr>
            <c:extLst>
              <c:ext xmlns:c16="http://schemas.microsoft.com/office/drawing/2014/chart" uri="{C3380CC4-5D6E-409C-BE32-E72D297353CC}">
                <c16:uniqueId val="{000000BE-C334-447C-BB6D-395C2A3EE7A1}"/>
              </c:ext>
            </c:extLst>
          </c:dPt>
          <c:dPt>
            <c:idx val="14"/>
            <c:marker>
              <c:spPr>
                <a:solidFill>
                  <a:srgbClr val="00AB8E"/>
                </a:solidFill>
                <a:ln w="9525">
                  <a:solidFill>
                    <a:srgbClr val="00AB8E"/>
                  </a:solidFill>
                </a:ln>
                <a:effectLst/>
              </c:spPr>
            </c:marker>
            <c:bubble3D val="0"/>
            <c:spPr>
              <a:ln w="22225" cap="rnd">
                <a:solidFill>
                  <a:srgbClr val="00AB8E"/>
                </a:solidFill>
                <a:round/>
              </a:ln>
              <a:effectLst/>
            </c:spPr>
            <c:extLst>
              <c:ext xmlns:c16="http://schemas.microsoft.com/office/drawing/2014/chart" uri="{C3380CC4-5D6E-409C-BE32-E72D297353CC}">
                <c16:uniqueId val="{000000C0-C334-447C-BB6D-395C2A3EE7A1}"/>
              </c:ext>
            </c:extLst>
          </c:dPt>
          <c:dPt>
            <c:idx val="15"/>
            <c:marker>
              <c:spPr>
                <a:solidFill>
                  <a:srgbClr val="84BD00"/>
                </a:solidFill>
                <a:ln w="9525">
                  <a:solidFill>
                    <a:srgbClr val="84BD00"/>
                  </a:solidFill>
                </a:ln>
                <a:effectLst/>
              </c:spPr>
            </c:marker>
            <c:bubble3D val="0"/>
            <c:spPr>
              <a:ln w="22225" cap="rnd">
                <a:noFill/>
                <a:round/>
              </a:ln>
              <a:effectLst/>
            </c:spPr>
            <c:extLst>
              <c:ext xmlns:c16="http://schemas.microsoft.com/office/drawing/2014/chart" uri="{C3380CC4-5D6E-409C-BE32-E72D297353CC}">
                <c16:uniqueId val="{000000C2-C334-447C-BB6D-395C2A3EE7A1}"/>
              </c:ext>
            </c:extLst>
          </c:dPt>
          <c:dPt>
            <c:idx val="16"/>
            <c:marker>
              <c:spPr>
                <a:solidFill>
                  <a:srgbClr val="84BD00"/>
                </a:solidFill>
                <a:ln w="9525">
                  <a:solidFill>
                    <a:srgbClr val="84BD00"/>
                  </a:solidFill>
                </a:ln>
                <a:effectLst/>
              </c:spPr>
            </c:marker>
            <c:bubble3D val="0"/>
            <c:spPr>
              <a:ln w="22225" cap="rnd">
                <a:solidFill>
                  <a:srgbClr val="84BD00"/>
                </a:solidFill>
                <a:round/>
              </a:ln>
              <a:effectLst/>
            </c:spPr>
            <c:extLst>
              <c:ext xmlns:c16="http://schemas.microsoft.com/office/drawing/2014/chart" uri="{C3380CC4-5D6E-409C-BE32-E72D297353CC}">
                <c16:uniqueId val="{000000C4-C334-447C-BB6D-395C2A3EE7A1}"/>
              </c:ext>
            </c:extLst>
          </c:dPt>
          <c:dPt>
            <c:idx val="17"/>
            <c:marker>
              <c:spPr>
                <a:solidFill>
                  <a:srgbClr val="84BD00"/>
                </a:solidFill>
                <a:ln w="9525">
                  <a:solidFill>
                    <a:srgbClr val="84BD00"/>
                  </a:solidFill>
                </a:ln>
                <a:effectLst/>
              </c:spPr>
            </c:marker>
            <c:bubble3D val="0"/>
            <c:spPr>
              <a:ln w="22225" cap="rnd">
                <a:solidFill>
                  <a:srgbClr val="84BD00"/>
                </a:solidFill>
                <a:round/>
              </a:ln>
              <a:effectLst/>
            </c:spPr>
            <c:extLst>
              <c:ext xmlns:c16="http://schemas.microsoft.com/office/drawing/2014/chart" uri="{C3380CC4-5D6E-409C-BE32-E72D297353CC}">
                <c16:uniqueId val="{000000C6-C334-447C-BB6D-395C2A3EE7A1}"/>
              </c:ext>
            </c:extLst>
          </c:dPt>
          <c:dPt>
            <c:idx val="18"/>
            <c:marker>
              <c:spPr>
                <a:solidFill>
                  <a:srgbClr val="84BD00"/>
                </a:solidFill>
                <a:ln w="9525">
                  <a:solidFill>
                    <a:srgbClr val="84BD00"/>
                  </a:solidFill>
                </a:ln>
                <a:effectLst/>
              </c:spPr>
            </c:marker>
            <c:bubble3D val="0"/>
            <c:spPr>
              <a:ln w="22225" cap="rnd">
                <a:solidFill>
                  <a:srgbClr val="84BD00"/>
                </a:solidFill>
                <a:round/>
              </a:ln>
              <a:effectLst/>
            </c:spPr>
            <c:extLst>
              <c:ext xmlns:c16="http://schemas.microsoft.com/office/drawing/2014/chart" uri="{C3380CC4-5D6E-409C-BE32-E72D297353CC}">
                <c16:uniqueId val="{000000C8-C334-447C-BB6D-395C2A3EE7A1}"/>
              </c:ext>
            </c:extLst>
          </c:dPt>
          <c:dPt>
            <c:idx val="19"/>
            <c:marker>
              <c:spPr>
                <a:solidFill>
                  <a:srgbClr val="84BD00"/>
                </a:solidFill>
                <a:ln w="9525">
                  <a:solidFill>
                    <a:srgbClr val="84BD00"/>
                  </a:solidFill>
                </a:ln>
                <a:effectLst/>
              </c:spPr>
            </c:marker>
            <c:bubble3D val="0"/>
            <c:spPr>
              <a:ln w="22225" cap="rnd">
                <a:solidFill>
                  <a:srgbClr val="84BD00"/>
                </a:solidFill>
                <a:round/>
              </a:ln>
              <a:effectLst/>
            </c:spPr>
            <c:extLst>
              <c:ext xmlns:c16="http://schemas.microsoft.com/office/drawing/2014/chart" uri="{C3380CC4-5D6E-409C-BE32-E72D297353CC}">
                <c16:uniqueId val="{000000CA-C334-447C-BB6D-395C2A3EE7A1}"/>
              </c:ext>
            </c:extLst>
          </c:dPt>
          <c:dPt>
            <c:idx val="20"/>
            <c:marker>
              <c:spPr>
                <a:solidFill>
                  <a:srgbClr val="FFB81C"/>
                </a:solidFill>
                <a:ln w="9525">
                  <a:solidFill>
                    <a:srgbClr val="FFB81C"/>
                  </a:solidFill>
                </a:ln>
                <a:effectLst/>
              </c:spPr>
            </c:marker>
            <c:bubble3D val="0"/>
            <c:spPr>
              <a:ln w="22225" cap="rnd">
                <a:noFill/>
                <a:round/>
              </a:ln>
              <a:effectLst/>
            </c:spPr>
            <c:extLst>
              <c:ext xmlns:c16="http://schemas.microsoft.com/office/drawing/2014/chart" uri="{C3380CC4-5D6E-409C-BE32-E72D297353CC}">
                <c16:uniqueId val="{000000CC-C334-447C-BB6D-395C2A3EE7A1}"/>
              </c:ext>
            </c:extLst>
          </c:dPt>
          <c:dPt>
            <c:idx val="21"/>
            <c:marker>
              <c:spPr>
                <a:solidFill>
                  <a:srgbClr val="FFB81C"/>
                </a:solidFill>
                <a:ln w="9525">
                  <a:solidFill>
                    <a:srgbClr val="FFB81C"/>
                  </a:solidFill>
                </a:ln>
                <a:effectLst/>
              </c:spPr>
            </c:marker>
            <c:bubble3D val="0"/>
            <c:spPr>
              <a:ln w="22225" cap="rnd">
                <a:solidFill>
                  <a:srgbClr val="FFB81C"/>
                </a:solidFill>
                <a:round/>
              </a:ln>
              <a:effectLst/>
            </c:spPr>
            <c:extLst>
              <c:ext xmlns:c16="http://schemas.microsoft.com/office/drawing/2014/chart" uri="{C3380CC4-5D6E-409C-BE32-E72D297353CC}">
                <c16:uniqueId val="{000000CE-C334-447C-BB6D-395C2A3EE7A1}"/>
              </c:ext>
            </c:extLst>
          </c:dPt>
          <c:dPt>
            <c:idx val="22"/>
            <c:marker>
              <c:spPr>
                <a:solidFill>
                  <a:srgbClr val="FFB81C"/>
                </a:solidFill>
                <a:ln w="9525">
                  <a:solidFill>
                    <a:srgbClr val="FFB81C"/>
                  </a:solidFill>
                </a:ln>
                <a:effectLst/>
              </c:spPr>
            </c:marker>
            <c:bubble3D val="0"/>
            <c:spPr>
              <a:ln w="22225" cap="rnd">
                <a:solidFill>
                  <a:srgbClr val="FFB81C"/>
                </a:solidFill>
                <a:round/>
              </a:ln>
              <a:effectLst/>
            </c:spPr>
            <c:extLst>
              <c:ext xmlns:c16="http://schemas.microsoft.com/office/drawing/2014/chart" uri="{C3380CC4-5D6E-409C-BE32-E72D297353CC}">
                <c16:uniqueId val="{000000D0-C334-447C-BB6D-395C2A3EE7A1}"/>
              </c:ext>
            </c:extLst>
          </c:dPt>
          <c:dPt>
            <c:idx val="23"/>
            <c:marker>
              <c:spPr>
                <a:solidFill>
                  <a:srgbClr val="FFB81C"/>
                </a:solidFill>
                <a:ln w="9525">
                  <a:solidFill>
                    <a:srgbClr val="FFB81C"/>
                  </a:solidFill>
                </a:ln>
                <a:effectLst/>
              </c:spPr>
            </c:marker>
            <c:bubble3D val="0"/>
            <c:spPr>
              <a:ln w="22225" cap="rnd">
                <a:solidFill>
                  <a:srgbClr val="FFB81C"/>
                </a:solidFill>
                <a:round/>
              </a:ln>
              <a:effectLst/>
            </c:spPr>
            <c:extLst>
              <c:ext xmlns:c16="http://schemas.microsoft.com/office/drawing/2014/chart" uri="{C3380CC4-5D6E-409C-BE32-E72D297353CC}">
                <c16:uniqueId val="{000000D2-C334-447C-BB6D-395C2A3EE7A1}"/>
              </c:ext>
            </c:extLst>
          </c:dPt>
          <c:dPt>
            <c:idx val="24"/>
            <c:marker>
              <c:spPr>
                <a:solidFill>
                  <a:srgbClr val="FFB81C"/>
                </a:solidFill>
                <a:ln w="9525">
                  <a:solidFill>
                    <a:srgbClr val="FFB81C"/>
                  </a:solidFill>
                </a:ln>
                <a:effectLst/>
              </c:spPr>
            </c:marker>
            <c:bubble3D val="0"/>
            <c:spPr>
              <a:ln w="22225" cap="rnd">
                <a:solidFill>
                  <a:srgbClr val="FFB81C"/>
                </a:solidFill>
                <a:round/>
              </a:ln>
              <a:effectLst/>
            </c:spPr>
            <c:extLst>
              <c:ext xmlns:c16="http://schemas.microsoft.com/office/drawing/2014/chart" uri="{C3380CC4-5D6E-409C-BE32-E72D297353CC}">
                <c16:uniqueId val="{000000D4-C334-447C-BB6D-395C2A3EE7A1}"/>
              </c:ext>
            </c:extLst>
          </c:dPt>
          <c:dPt>
            <c:idx val="25"/>
            <c:marker>
              <c:spPr>
                <a:solidFill>
                  <a:srgbClr val="003B5C"/>
                </a:solidFill>
                <a:ln w="9525">
                  <a:solidFill>
                    <a:srgbClr val="003B5C"/>
                  </a:solidFill>
                </a:ln>
                <a:effectLst/>
              </c:spPr>
            </c:marker>
            <c:bubble3D val="0"/>
            <c:spPr>
              <a:ln w="22225" cap="rnd">
                <a:noFill/>
                <a:round/>
              </a:ln>
              <a:effectLst/>
            </c:spPr>
            <c:extLst>
              <c:ext xmlns:c16="http://schemas.microsoft.com/office/drawing/2014/chart" uri="{C3380CC4-5D6E-409C-BE32-E72D297353CC}">
                <c16:uniqueId val="{000000D6-C334-447C-BB6D-395C2A3EE7A1}"/>
              </c:ext>
            </c:extLst>
          </c:dPt>
          <c:dPt>
            <c:idx val="26"/>
            <c:marker>
              <c:spPr>
                <a:solidFill>
                  <a:srgbClr val="003B5C"/>
                </a:solidFill>
                <a:ln w="9525">
                  <a:solidFill>
                    <a:srgbClr val="003B5C"/>
                  </a:solidFill>
                </a:ln>
                <a:effectLst/>
              </c:spPr>
            </c:marker>
            <c:bubble3D val="0"/>
            <c:spPr>
              <a:ln w="22225" cap="rnd">
                <a:solidFill>
                  <a:srgbClr val="003B5C"/>
                </a:solidFill>
                <a:round/>
              </a:ln>
              <a:effectLst/>
            </c:spPr>
            <c:extLst>
              <c:ext xmlns:c16="http://schemas.microsoft.com/office/drawing/2014/chart" uri="{C3380CC4-5D6E-409C-BE32-E72D297353CC}">
                <c16:uniqueId val="{000000D8-C334-447C-BB6D-395C2A3EE7A1}"/>
              </c:ext>
            </c:extLst>
          </c:dPt>
          <c:dPt>
            <c:idx val="27"/>
            <c:marker>
              <c:spPr>
                <a:solidFill>
                  <a:srgbClr val="003B5C"/>
                </a:solidFill>
                <a:ln w="9525">
                  <a:solidFill>
                    <a:srgbClr val="003B5C"/>
                  </a:solidFill>
                </a:ln>
                <a:effectLst/>
              </c:spPr>
            </c:marker>
            <c:bubble3D val="0"/>
            <c:spPr>
              <a:ln w="22225" cap="rnd">
                <a:solidFill>
                  <a:srgbClr val="003B5C"/>
                </a:solidFill>
                <a:round/>
              </a:ln>
              <a:effectLst/>
            </c:spPr>
            <c:extLst>
              <c:ext xmlns:c16="http://schemas.microsoft.com/office/drawing/2014/chart" uri="{C3380CC4-5D6E-409C-BE32-E72D297353CC}">
                <c16:uniqueId val="{000000DA-C334-447C-BB6D-395C2A3EE7A1}"/>
              </c:ext>
            </c:extLst>
          </c:dPt>
          <c:dPt>
            <c:idx val="28"/>
            <c:marker>
              <c:spPr>
                <a:solidFill>
                  <a:srgbClr val="003B5C"/>
                </a:solidFill>
                <a:ln w="9525">
                  <a:solidFill>
                    <a:srgbClr val="003B5C"/>
                  </a:solidFill>
                </a:ln>
                <a:effectLst/>
              </c:spPr>
            </c:marker>
            <c:bubble3D val="0"/>
            <c:spPr>
              <a:ln w="22225" cap="rnd">
                <a:solidFill>
                  <a:srgbClr val="003B5C"/>
                </a:solidFill>
                <a:round/>
              </a:ln>
              <a:effectLst/>
            </c:spPr>
            <c:extLst>
              <c:ext xmlns:c16="http://schemas.microsoft.com/office/drawing/2014/chart" uri="{C3380CC4-5D6E-409C-BE32-E72D297353CC}">
                <c16:uniqueId val="{000000DC-C334-447C-BB6D-395C2A3EE7A1}"/>
              </c:ext>
            </c:extLst>
          </c:dPt>
          <c:dPt>
            <c:idx val="29"/>
            <c:marker>
              <c:spPr>
                <a:solidFill>
                  <a:srgbClr val="003B5C"/>
                </a:solidFill>
                <a:ln w="9525">
                  <a:solidFill>
                    <a:srgbClr val="003B5C"/>
                  </a:solidFill>
                </a:ln>
                <a:effectLst/>
              </c:spPr>
            </c:marker>
            <c:bubble3D val="0"/>
            <c:spPr>
              <a:ln w="22225" cap="rnd">
                <a:solidFill>
                  <a:srgbClr val="003B5C"/>
                </a:solidFill>
                <a:round/>
              </a:ln>
              <a:effectLst/>
            </c:spPr>
            <c:extLst>
              <c:ext xmlns:c16="http://schemas.microsoft.com/office/drawing/2014/chart" uri="{C3380CC4-5D6E-409C-BE32-E72D297353CC}">
                <c16:uniqueId val="{000000DE-C334-447C-BB6D-395C2A3EE7A1}"/>
              </c:ext>
            </c:extLst>
          </c:dPt>
          <c:dPt>
            <c:idx val="30"/>
            <c:marker>
              <c:spPr>
                <a:solidFill>
                  <a:srgbClr val="FF7F32"/>
                </a:solidFill>
                <a:ln w="9525">
                  <a:solidFill>
                    <a:srgbClr val="FF7F32"/>
                  </a:solidFill>
                </a:ln>
                <a:effectLst/>
              </c:spPr>
            </c:marker>
            <c:bubble3D val="0"/>
            <c:spPr>
              <a:ln w="22225" cap="rnd">
                <a:noFill/>
                <a:round/>
              </a:ln>
              <a:effectLst/>
            </c:spPr>
            <c:extLst>
              <c:ext xmlns:c16="http://schemas.microsoft.com/office/drawing/2014/chart" uri="{C3380CC4-5D6E-409C-BE32-E72D297353CC}">
                <c16:uniqueId val="{000000E0-C334-447C-BB6D-395C2A3EE7A1}"/>
              </c:ext>
            </c:extLst>
          </c:dPt>
          <c:dPt>
            <c:idx val="31"/>
            <c:marker>
              <c:spPr>
                <a:solidFill>
                  <a:srgbClr val="FF7F32"/>
                </a:solidFill>
                <a:ln w="9525">
                  <a:solidFill>
                    <a:srgbClr val="FF7F32"/>
                  </a:solidFill>
                </a:ln>
                <a:effectLst/>
              </c:spPr>
            </c:marker>
            <c:bubble3D val="0"/>
            <c:spPr>
              <a:ln w="22225" cap="rnd">
                <a:solidFill>
                  <a:srgbClr val="FF7F32"/>
                </a:solidFill>
                <a:round/>
              </a:ln>
              <a:effectLst/>
            </c:spPr>
            <c:extLst>
              <c:ext xmlns:c16="http://schemas.microsoft.com/office/drawing/2014/chart" uri="{C3380CC4-5D6E-409C-BE32-E72D297353CC}">
                <c16:uniqueId val="{000000E2-C334-447C-BB6D-395C2A3EE7A1}"/>
              </c:ext>
            </c:extLst>
          </c:dPt>
          <c:dPt>
            <c:idx val="32"/>
            <c:marker>
              <c:spPr>
                <a:solidFill>
                  <a:srgbClr val="FF7F32"/>
                </a:solidFill>
                <a:ln w="9525">
                  <a:solidFill>
                    <a:srgbClr val="FF7F32"/>
                  </a:solidFill>
                </a:ln>
                <a:effectLst/>
              </c:spPr>
            </c:marker>
            <c:bubble3D val="0"/>
            <c:spPr>
              <a:ln w="22225" cap="rnd">
                <a:solidFill>
                  <a:srgbClr val="FF7F32"/>
                </a:solidFill>
                <a:round/>
              </a:ln>
              <a:effectLst/>
            </c:spPr>
            <c:extLst>
              <c:ext xmlns:c16="http://schemas.microsoft.com/office/drawing/2014/chart" uri="{C3380CC4-5D6E-409C-BE32-E72D297353CC}">
                <c16:uniqueId val="{000000E4-C334-447C-BB6D-395C2A3EE7A1}"/>
              </c:ext>
            </c:extLst>
          </c:dPt>
          <c:dPt>
            <c:idx val="33"/>
            <c:marker>
              <c:spPr>
                <a:solidFill>
                  <a:srgbClr val="FF7F32"/>
                </a:solidFill>
                <a:ln w="9525">
                  <a:solidFill>
                    <a:srgbClr val="FF7F32"/>
                  </a:solidFill>
                </a:ln>
                <a:effectLst/>
              </c:spPr>
            </c:marker>
            <c:bubble3D val="0"/>
            <c:spPr>
              <a:ln w="22225" cap="rnd">
                <a:solidFill>
                  <a:srgbClr val="FF7F32"/>
                </a:solidFill>
                <a:round/>
              </a:ln>
              <a:effectLst/>
            </c:spPr>
            <c:extLst>
              <c:ext xmlns:c16="http://schemas.microsoft.com/office/drawing/2014/chart" uri="{C3380CC4-5D6E-409C-BE32-E72D297353CC}">
                <c16:uniqueId val="{000000E6-C334-447C-BB6D-395C2A3EE7A1}"/>
              </c:ext>
            </c:extLst>
          </c:dPt>
          <c:dPt>
            <c:idx val="34"/>
            <c:marker>
              <c:spPr>
                <a:solidFill>
                  <a:srgbClr val="FF7F32"/>
                </a:solidFill>
                <a:ln w="9525">
                  <a:solidFill>
                    <a:srgbClr val="FF7F32"/>
                  </a:solidFill>
                </a:ln>
                <a:effectLst/>
              </c:spPr>
            </c:marker>
            <c:bubble3D val="0"/>
            <c:spPr>
              <a:ln w="22225" cap="rnd">
                <a:solidFill>
                  <a:srgbClr val="FF7F32"/>
                </a:solidFill>
                <a:round/>
              </a:ln>
              <a:effectLst/>
            </c:spPr>
            <c:extLst>
              <c:ext xmlns:c16="http://schemas.microsoft.com/office/drawing/2014/chart" uri="{C3380CC4-5D6E-409C-BE32-E72D297353CC}">
                <c16:uniqueId val="{000000E8-C334-447C-BB6D-395C2A3EE7A1}"/>
              </c:ext>
            </c:extLst>
          </c:dPt>
          <c:dPt>
            <c:idx val="35"/>
            <c:marker>
              <c:spPr>
                <a:solidFill>
                  <a:srgbClr val="00A5DF"/>
                </a:solidFill>
                <a:ln w="9525">
                  <a:solidFill>
                    <a:srgbClr val="00A5DF"/>
                  </a:solidFill>
                </a:ln>
                <a:effectLst/>
              </c:spPr>
            </c:marker>
            <c:bubble3D val="0"/>
            <c:spPr>
              <a:ln w="22225" cap="rnd">
                <a:noFill/>
                <a:round/>
              </a:ln>
              <a:effectLst/>
            </c:spPr>
            <c:extLst>
              <c:ext xmlns:c16="http://schemas.microsoft.com/office/drawing/2014/chart" uri="{C3380CC4-5D6E-409C-BE32-E72D297353CC}">
                <c16:uniqueId val="{000000EA-C334-447C-BB6D-395C2A3EE7A1}"/>
              </c:ext>
            </c:extLst>
          </c:dPt>
          <c:dPt>
            <c:idx val="36"/>
            <c:marker>
              <c:spPr>
                <a:solidFill>
                  <a:srgbClr val="00A5DF"/>
                </a:solidFill>
                <a:ln w="9525">
                  <a:solidFill>
                    <a:srgbClr val="00A5DF"/>
                  </a:solidFill>
                </a:ln>
                <a:effectLst/>
              </c:spPr>
            </c:marker>
            <c:bubble3D val="0"/>
            <c:spPr>
              <a:ln w="22225" cap="rnd">
                <a:solidFill>
                  <a:srgbClr val="00A5DF"/>
                </a:solidFill>
                <a:round/>
              </a:ln>
              <a:effectLst/>
            </c:spPr>
            <c:extLst>
              <c:ext xmlns:c16="http://schemas.microsoft.com/office/drawing/2014/chart" uri="{C3380CC4-5D6E-409C-BE32-E72D297353CC}">
                <c16:uniqueId val="{000000EC-C334-447C-BB6D-395C2A3EE7A1}"/>
              </c:ext>
            </c:extLst>
          </c:dPt>
          <c:dPt>
            <c:idx val="37"/>
            <c:marker>
              <c:spPr>
                <a:solidFill>
                  <a:srgbClr val="00A5DF"/>
                </a:solidFill>
                <a:ln w="9525">
                  <a:solidFill>
                    <a:srgbClr val="00A5DF"/>
                  </a:solidFill>
                </a:ln>
                <a:effectLst/>
              </c:spPr>
            </c:marker>
            <c:bubble3D val="0"/>
            <c:spPr>
              <a:ln w="22225" cap="rnd">
                <a:solidFill>
                  <a:srgbClr val="00A5DF"/>
                </a:solidFill>
                <a:round/>
              </a:ln>
              <a:effectLst/>
            </c:spPr>
            <c:extLst>
              <c:ext xmlns:c16="http://schemas.microsoft.com/office/drawing/2014/chart" uri="{C3380CC4-5D6E-409C-BE32-E72D297353CC}">
                <c16:uniqueId val="{000000EE-C334-447C-BB6D-395C2A3EE7A1}"/>
              </c:ext>
            </c:extLst>
          </c:dPt>
          <c:dPt>
            <c:idx val="38"/>
            <c:marker>
              <c:spPr>
                <a:solidFill>
                  <a:srgbClr val="00A5DF"/>
                </a:solidFill>
                <a:ln w="9525">
                  <a:solidFill>
                    <a:srgbClr val="00A5DF"/>
                  </a:solidFill>
                </a:ln>
                <a:effectLst/>
              </c:spPr>
            </c:marker>
            <c:bubble3D val="0"/>
            <c:spPr>
              <a:ln w="22225" cap="rnd">
                <a:solidFill>
                  <a:srgbClr val="00A5DF"/>
                </a:solidFill>
                <a:round/>
              </a:ln>
              <a:effectLst/>
            </c:spPr>
            <c:extLst>
              <c:ext xmlns:c16="http://schemas.microsoft.com/office/drawing/2014/chart" uri="{C3380CC4-5D6E-409C-BE32-E72D297353CC}">
                <c16:uniqueId val="{000000F0-C334-447C-BB6D-395C2A3EE7A1}"/>
              </c:ext>
            </c:extLst>
          </c:dPt>
          <c:dPt>
            <c:idx val="39"/>
            <c:marker>
              <c:spPr>
                <a:solidFill>
                  <a:srgbClr val="00A5DF"/>
                </a:solidFill>
                <a:ln w="9525">
                  <a:solidFill>
                    <a:srgbClr val="00A5DF"/>
                  </a:solidFill>
                </a:ln>
                <a:effectLst/>
              </c:spPr>
            </c:marker>
            <c:bubble3D val="0"/>
            <c:spPr>
              <a:ln w="22225" cap="rnd">
                <a:solidFill>
                  <a:srgbClr val="00A5DF"/>
                </a:solidFill>
                <a:round/>
              </a:ln>
              <a:effectLst/>
            </c:spPr>
            <c:extLst>
              <c:ext xmlns:c16="http://schemas.microsoft.com/office/drawing/2014/chart" uri="{C3380CC4-5D6E-409C-BE32-E72D297353CC}">
                <c16:uniqueId val="{000000F2-C334-447C-BB6D-395C2A3EE7A1}"/>
              </c:ext>
            </c:extLst>
          </c:dPt>
          <c:dPt>
            <c:idx val="40"/>
            <c:marker>
              <c:spPr>
                <a:solidFill>
                  <a:srgbClr val="582C83"/>
                </a:solidFill>
                <a:ln w="9525">
                  <a:solidFill>
                    <a:srgbClr val="582C83"/>
                  </a:solidFill>
                </a:ln>
                <a:effectLst/>
              </c:spPr>
            </c:marker>
            <c:bubble3D val="0"/>
            <c:spPr>
              <a:ln w="22225" cap="rnd">
                <a:noFill/>
                <a:round/>
              </a:ln>
              <a:effectLst/>
            </c:spPr>
            <c:extLst>
              <c:ext xmlns:c16="http://schemas.microsoft.com/office/drawing/2014/chart" uri="{C3380CC4-5D6E-409C-BE32-E72D297353CC}">
                <c16:uniqueId val="{000000F4-C334-447C-BB6D-395C2A3EE7A1}"/>
              </c:ext>
            </c:extLst>
          </c:dPt>
          <c:dPt>
            <c:idx val="41"/>
            <c:marker>
              <c:spPr>
                <a:solidFill>
                  <a:srgbClr val="582C83"/>
                </a:solidFill>
                <a:ln w="9525">
                  <a:solidFill>
                    <a:srgbClr val="582C83"/>
                  </a:solidFill>
                </a:ln>
                <a:effectLst/>
              </c:spPr>
            </c:marker>
            <c:bubble3D val="0"/>
            <c:spPr>
              <a:ln w="22225" cap="rnd">
                <a:solidFill>
                  <a:srgbClr val="582C83"/>
                </a:solidFill>
                <a:round/>
              </a:ln>
              <a:effectLst/>
            </c:spPr>
            <c:extLst>
              <c:ext xmlns:c16="http://schemas.microsoft.com/office/drawing/2014/chart" uri="{C3380CC4-5D6E-409C-BE32-E72D297353CC}">
                <c16:uniqueId val="{000000F6-C334-447C-BB6D-395C2A3EE7A1}"/>
              </c:ext>
            </c:extLst>
          </c:dPt>
          <c:dPt>
            <c:idx val="42"/>
            <c:marker>
              <c:spPr>
                <a:solidFill>
                  <a:srgbClr val="582C83"/>
                </a:solidFill>
                <a:ln w="9525">
                  <a:solidFill>
                    <a:srgbClr val="582C83"/>
                  </a:solidFill>
                </a:ln>
                <a:effectLst/>
              </c:spPr>
            </c:marker>
            <c:bubble3D val="0"/>
            <c:spPr>
              <a:ln w="22225" cap="rnd">
                <a:solidFill>
                  <a:srgbClr val="582C83"/>
                </a:solidFill>
                <a:round/>
              </a:ln>
              <a:effectLst/>
            </c:spPr>
            <c:extLst>
              <c:ext xmlns:c16="http://schemas.microsoft.com/office/drawing/2014/chart" uri="{C3380CC4-5D6E-409C-BE32-E72D297353CC}">
                <c16:uniqueId val="{000000F8-C334-447C-BB6D-395C2A3EE7A1}"/>
              </c:ext>
            </c:extLst>
          </c:dPt>
          <c:dPt>
            <c:idx val="43"/>
            <c:marker>
              <c:spPr>
                <a:solidFill>
                  <a:srgbClr val="582C83"/>
                </a:solidFill>
                <a:ln w="9525">
                  <a:solidFill>
                    <a:srgbClr val="582C83"/>
                  </a:solidFill>
                </a:ln>
                <a:effectLst/>
              </c:spPr>
            </c:marker>
            <c:bubble3D val="0"/>
            <c:spPr>
              <a:ln w="22225" cap="rnd">
                <a:solidFill>
                  <a:srgbClr val="582C83"/>
                </a:solidFill>
                <a:round/>
              </a:ln>
              <a:effectLst/>
            </c:spPr>
            <c:extLst>
              <c:ext xmlns:c16="http://schemas.microsoft.com/office/drawing/2014/chart" uri="{C3380CC4-5D6E-409C-BE32-E72D297353CC}">
                <c16:uniqueId val="{000000FA-C334-447C-BB6D-395C2A3EE7A1}"/>
              </c:ext>
            </c:extLst>
          </c:dPt>
          <c:dPt>
            <c:idx val="44"/>
            <c:marker>
              <c:spPr>
                <a:solidFill>
                  <a:srgbClr val="582C83"/>
                </a:solidFill>
                <a:ln w="9525">
                  <a:solidFill>
                    <a:srgbClr val="582C83"/>
                  </a:solidFill>
                </a:ln>
                <a:effectLst/>
              </c:spPr>
            </c:marker>
            <c:bubble3D val="0"/>
            <c:spPr>
              <a:ln w="22225" cap="rnd">
                <a:solidFill>
                  <a:srgbClr val="582C83"/>
                </a:solidFill>
                <a:round/>
              </a:ln>
              <a:effectLst/>
            </c:spPr>
            <c:extLst>
              <c:ext xmlns:c16="http://schemas.microsoft.com/office/drawing/2014/chart" uri="{C3380CC4-5D6E-409C-BE32-E72D297353CC}">
                <c16:uniqueId val="{000000FC-C334-447C-BB6D-395C2A3EE7A1}"/>
              </c:ext>
            </c:extLst>
          </c:dPt>
          <c:cat>
            <c:multiLvlStrRef>
              <c:f>'D.4.3.BreakdownPHEC'!$A$17:$B$61</c:f>
              <c:multiLvlStrCache>
                <c:ptCount val="4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pt idx="30">
                    <c:v>2016</c:v>
                  </c:pt>
                  <c:pt idx="31">
                    <c:v>2017</c:v>
                  </c:pt>
                  <c:pt idx="32">
                    <c:v>2018</c:v>
                  </c:pt>
                  <c:pt idx="33">
                    <c:v>2019</c:v>
                  </c:pt>
                  <c:pt idx="34">
                    <c:v>2020</c:v>
                  </c:pt>
                  <c:pt idx="35">
                    <c:v>2016</c:v>
                  </c:pt>
                  <c:pt idx="36">
                    <c:v>2017</c:v>
                  </c:pt>
                  <c:pt idx="37">
                    <c:v>2018</c:v>
                  </c:pt>
                  <c:pt idx="38">
                    <c:v>2019</c:v>
                  </c:pt>
                  <c:pt idx="39">
                    <c:v>2020</c:v>
                  </c:pt>
                  <c:pt idx="40">
                    <c:v>2016</c:v>
                  </c:pt>
                  <c:pt idx="41">
                    <c:v>2017</c:v>
                  </c:pt>
                  <c:pt idx="42">
                    <c:v>2018</c:v>
                  </c:pt>
                  <c:pt idx="43">
                    <c:v>2019</c:v>
                  </c:pt>
                  <c:pt idx="44">
                    <c:v>2020</c:v>
                  </c:pt>
                </c:lvl>
                <c:lvl>
                  <c:pt idx="0">
                    <c:v>North East</c:v>
                  </c:pt>
                  <c:pt idx="5">
                    <c:v>North West</c:v>
                  </c:pt>
                  <c:pt idx="10">
                    <c:v>Yorkshire and Humber</c:v>
                  </c:pt>
                  <c:pt idx="15">
                    <c:v>East Midlands</c:v>
                  </c:pt>
                  <c:pt idx="20">
                    <c:v>West Midlands</c:v>
                  </c:pt>
                  <c:pt idx="25">
                    <c:v>East of England</c:v>
                  </c:pt>
                  <c:pt idx="30">
                    <c:v>London</c:v>
                  </c:pt>
                  <c:pt idx="35">
                    <c:v>South East</c:v>
                  </c:pt>
                  <c:pt idx="40">
                    <c:v>South West</c:v>
                  </c:pt>
                </c:lvl>
              </c:multiLvlStrCache>
            </c:multiLvlStrRef>
          </c:cat>
          <c:val>
            <c:numRef>
              <c:f>'D.4.3.BreakdownPHEC'!$C$17:$C$61</c:f>
              <c:numCache>
                <c:formatCode>0.00</c:formatCode>
                <c:ptCount val="45"/>
                <c:pt idx="0">
                  <c:v>21.960895538330078</c:v>
                </c:pt>
                <c:pt idx="1">
                  <c:v>21.190778732299805</c:v>
                </c:pt>
                <c:pt idx="2">
                  <c:v>20.503469467163086</c:v>
                </c:pt>
                <c:pt idx="3">
                  <c:v>19.947031021118164</c:v>
                </c:pt>
                <c:pt idx="4">
                  <c:v>17.973739624023438</c:v>
                </c:pt>
                <c:pt idx="5">
                  <c:v>20.618984222412109</c:v>
                </c:pt>
                <c:pt idx="6">
                  <c:v>20.095094680786133</c:v>
                </c:pt>
                <c:pt idx="7">
                  <c:v>19.895669937133789</c:v>
                </c:pt>
                <c:pt idx="8">
                  <c:v>19.583993911743164</c:v>
                </c:pt>
                <c:pt idx="9">
                  <c:v>17.286754608154297</c:v>
                </c:pt>
                <c:pt idx="10">
                  <c:v>19.036334991455078</c:v>
                </c:pt>
                <c:pt idx="11">
                  <c:v>18.608980178833008</c:v>
                </c:pt>
                <c:pt idx="12">
                  <c:v>18.134199142456055</c:v>
                </c:pt>
                <c:pt idx="13">
                  <c:v>18.030069351196289</c:v>
                </c:pt>
                <c:pt idx="14">
                  <c:v>15.861299514770508</c:v>
                </c:pt>
                <c:pt idx="15">
                  <c:v>17.465545654296875</c:v>
                </c:pt>
                <c:pt idx="16">
                  <c:v>17.339235305786133</c:v>
                </c:pt>
                <c:pt idx="17">
                  <c:v>16.992618560791016</c:v>
                </c:pt>
                <c:pt idx="18">
                  <c:v>16.868013381958008</c:v>
                </c:pt>
                <c:pt idx="19">
                  <c:v>14.911322593688965</c:v>
                </c:pt>
                <c:pt idx="20">
                  <c:v>18.499162673950195</c:v>
                </c:pt>
                <c:pt idx="21">
                  <c:v>18.151626586914063</c:v>
                </c:pt>
                <c:pt idx="22">
                  <c:v>17.687055587768555</c:v>
                </c:pt>
                <c:pt idx="23">
                  <c:v>17.696306228637695</c:v>
                </c:pt>
                <c:pt idx="24">
                  <c:v>15.492688179016113</c:v>
                </c:pt>
                <c:pt idx="25">
                  <c:v>18.608251571655273</c:v>
                </c:pt>
                <c:pt idx="26">
                  <c:v>18.375688552856445</c:v>
                </c:pt>
                <c:pt idx="27">
                  <c:v>17.562862396240234</c:v>
                </c:pt>
                <c:pt idx="28">
                  <c:v>17.124725341796875</c:v>
                </c:pt>
                <c:pt idx="29">
                  <c:v>15.205223083496094</c:v>
                </c:pt>
                <c:pt idx="30">
                  <c:v>16.734642028808594</c:v>
                </c:pt>
                <c:pt idx="31">
                  <c:v>16.182184219360352</c:v>
                </c:pt>
                <c:pt idx="32">
                  <c:v>15.612495422363281</c:v>
                </c:pt>
                <c:pt idx="33">
                  <c:v>15.65114688873291</c:v>
                </c:pt>
                <c:pt idx="34">
                  <c:v>13.351625442504883</c:v>
                </c:pt>
                <c:pt idx="35">
                  <c:v>18.131702423095703</c:v>
                </c:pt>
                <c:pt idx="36">
                  <c:v>17.699001312255859</c:v>
                </c:pt>
                <c:pt idx="37">
                  <c:v>17.095554351806641</c:v>
                </c:pt>
                <c:pt idx="38">
                  <c:v>16.768672943115234</c:v>
                </c:pt>
                <c:pt idx="39">
                  <c:v>14.857771873474121</c:v>
                </c:pt>
                <c:pt idx="40">
                  <c:v>18.156610488891602</c:v>
                </c:pt>
                <c:pt idx="41">
                  <c:v>17.770553588867188</c:v>
                </c:pt>
                <c:pt idx="42">
                  <c:v>17.518056869506836</c:v>
                </c:pt>
                <c:pt idx="43">
                  <c:v>16.801746368408203</c:v>
                </c:pt>
                <c:pt idx="44">
                  <c:v>14.796030044555664</c:v>
                </c:pt>
              </c:numCache>
            </c:numRef>
          </c:val>
          <c:smooth val="0"/>
          <c:extLst>
            <c:ext xmlns:c16="http://schemas.microsoft.com/office/drawing/2014/chart" uri="{C3380CC4-5D6E-409C-BE32-E72D297353CC}">
              <c16:uniqueId val="{000000FD-C334-447C-BB6D-395C2A3EE7A1}"/>
            </c:ext>
          </c:extLst>
        </c:ser>
        <c:dLbls>
          <c:showLegendKey val="0"/>
          <c:showVal val="0"/>
          <c:showCatName val="0"/>
          <c:showSerName val="0"/>
          <c:showPercent val="0"/>
          <c:showBubbleSize val="0"/>
        </c:dLbls>
        <c:marker val="1"/>
        <c:smooth val="0"/>
        <c:axId val="763966320"/>
        <c:axId val="763973864"/>
      </c:lineChart>
      <c:catAx>
        <c:axId val="76396632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a:latin typeface="Arial" panose="020B0604020202020204" pitchFamily="34" charset="0"/>
                    <a:cs typeface="Arial" panose="020B0604020202020204" pitchFamily="34" charset="0"/>
                  </a:rPr>
                  <a:t>PHE Centres</a:t>
                </a:r>
              </a:p>
            </c:rich>
          </c:tx>
          <c:layout>
            <c:manualLayout>
              <c:xMode val="edge"/>
              <c:yMode val="edge"/>
              <c:x val="0.48593283470400278"/>
              <c:y val="0.9344018214141325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3973864"/>
        <c:crosses val="autoZero"/>
        <c:auto val="1"/>
        <c:lblAlgn val="ctr"/>
        <c:lblOffset val="100"/>
        <c:noMultiLvlLbl val="0"/>
      </c:catAx>
      <c:valAx>
        <c:axId val="76397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a:latin typeface="Arial" panose="020B0604020202020204" pitchFamily="34" charset="0"/>
                    <a:cs typeface="Arial" panose="020B0604020202020204" pitchFamily="34" charset="0"/>
                  </a:rPr>
                  <a:t>DDDs per 1,000 inhabitants per day</a:t>
                </a:r>
              </a:p>
            </c:rich>
          </c:tx>
          <c:layout>
            <c:manualLayout>
              <c:xMode val="edge"/>
              <c:yMode val="edge"/>
              <c:x val="3.6931371742009835E-3"/>
              <c:y val="0.11978967502044641"/>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3966320"/>
        <c:crosses val="autoZero"/>
        <c:crossBetween val="between"/>
      </c:valAx>
    </c:plotArea>
    <c:legend>
      <c:legendPos val="t"/>
      <c:layout>
        <c:manualLayout>
          <c:xMode val="edge"/>
          <c:yMode val="edge"/>
          <c:x val="0.31599206361040122"/>
          <c:y val="1.4505893019038985E-2"/>
          <c:w val="0.36425384120660165"/>
          <c:h val="6.5577201761837789E-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zero"/>
    <c:showDLblsOverMax val="0"/>
    <c:extLst/>
  </c:chart>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99949934168979E-2"/>
          <c:y val="0.15022791097074067"/>
          <c:w val="0.82329582257555967"/>
          <c:h val="0.65366995622911683"/>
        </c:manualLayout>
      </c:layout>
      <c:areaChart>
        <c:grouping val="standard"/>
        <c:varyColors val="0"/>
        <c:ser>
          <c:idx val="0"/>
          <c:order val="2"/>
          <c:tx>
            <c:strRef>
              <c:f>'D.2 GP_Consultation'!$AE$2</c:f>
              <c:strCache>
                <c:ptCount val="1"/>
                <c:pt idx="0">
                  <c:v>National lockdown period</c:v>
                </c:pt>
              </c:strCache>
            </c:strRef>
          </c:tx>
          <c:spPr>
            <a:solidFill>
              <a:schemeClr val="bg1">
                <a:lumMod val="95000"/>
                <a:alpha val="50000"/>
              </a:schemeClr>
            </a:solidFill>
            <a:ln w="9525" cap="flat" cmpd="sng" algn="ctr">
              <a:noFill/>
              <a:round/>
            </a:ln>
            <a:effectLst>
              <a:outerShdw dist="20000" dir="5400000" rotWithShape="0">
                <a:srgbClr val="000000">
                  <a:alpha val="38000"/>
                </a:srgbClr>
              </a:outerShdw>
            </a:effectLst>
          </c:spPr>
          <c:cat>
            <c:multiLvlStrRef>
              <c:f>'D.2 GP_Consultation'!$C$3:$D$26</c:f>
              <c:multiLvlStrCache>
                <c:ptCount val="24"/>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lvl>
                <c:lvl>
                  <c:pt idx="0">
                    <c:v>2019</c:v>
                  </c:pt>
                  <c:pt idx="12">
                    <c:v>2020</c:v>
                  </c:pt>
                </c:lvl>
              </c:multiLvlStrCache>
            </c:multiLvlStrRef>
          </c:cat>
          <c:val>
            <c:numRef>
              <c:f>'D.2 GP_Consultation'!$AE$3:$AE$26</c:f>
              <c:numCache>
                <c:formatCode>General</c:formatCode>
                <c:ptCount val="24"/>
                <c:pt idx="14">
                  <c:v>500</c:v>
                </c:pt>
                <c:pt idx="15">
                  <c:v>500</c:v>
                </c:pt>
                <c:pt idx="16">
                  <c:v>500</c:v>
                </c:pt>
                <c:pt idx="17">
                  <c:v>500</c:v>
                </c:pt>
                <c:pt idx="22">
                  <c:v>500</c:v>
                </c:pt>
                <c:pt idx="23">
                  <c:v>500</c:v>
                </c:pt>
              </c:numCache>
            </c:numRef>
          </c:val>
          <c:extLst>
            <c:ext xmlns:c16="http://schemas.microsoft.com/office/drawing/2014/chart" uri="{C3380CC4-5D6E-409C-BE32-E72D297353CC}">
              <c16:uniqueId val="{00000000-163C-416D-84E8-9C360A555508}"/>
            </c:ext>
          </c:extLst>
        </c:ser>
        <c:dLbls>
          <c:showLegendKey val="0"/>
          <c:showVal val="0"/>
          <c:showCatName val="0"/>
          <c:showSerName val="0"/>
          <c:showPercent val="0"/>
          <c:showBubbleSize val="0"/>
        </c:dLbls>
        <c:axId val="1089477768"/>
        <c:axId val="1089477440"/>
      </c:areaChart>
      <c:lineChart>
        <c:grouping val="standard"/>
        <c:varyColors val="0"/>
        <c:ser>
          <c:idx val="2"/>
          <c:order val="1"/>
          <c:tx>
            <c:strRef>
              <c:f>'D.2 GP_Consultation'!$AB$2</c:f>
              <c:strCache>
                <c:ptCount val="1"/>
                <c:pt idx="0">
                  <c:v>Items /1000 GP Registered Patients per day</c:v>
                </c:pt>
              </c:strCache>
            </c:strRef>
          </c:tx>
          <c:spPr>
            <a:ln w="15875" cap="rnd">
              <a:solidFill>
                <a:srgbClr val="FF7F32"/>
              </a:solidFill>
              <a:round/>
            </a:ln>
            <a:effectLst/>
          </c:spPr>
          <c:marker>
            <c:symbol val="none"/>
          </c:marker>
          <c:cat>
            <c:multiLvlStrRef>
              <c:f>'D.2 GP_Consultation'!$C$3:$D$26</c:f>
              <c:multiLvlStrCache>
                <c:ptCount val="24"/>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lvl>
                <c:lvl>
                  <c:pt idx="0">
                    <c:v>2019</c:v>
                  </c:pt>
                  <c:pt idx="12">
                    <c:v>2020</c:v>
                  </c:pt>
                </c:lvl>
              </c:multiLvlStrCache>
            </c:multiLvlStrRef>
          </c:cat>
          <c:val>
            <c:numRef>
              <c:f>'D.2 GP_Consultation'!$AB$3:$AB$26</c:f>
              <c:numCache>
                <c:formatCode>0.0</c:formatCode>
                <c:ptCount val="24"/>
                <c:pt idx="0">
                  <c:v>1.9351849937781582</c:v>
                </c:pt>
                <c:pt idx="1">
                  <c:v>1.8458407632739413</c:v>
                </c:pt>
                <c:pt idx="2">
                  <c:v>1.6786619080396674</c:v>
                </c:pt>
                <c:pt idx="3">
                  <c:v>1.6435577404736768</c:v>
                </c:pt>
                <c:pt idx="4">
                  <c:v>1.5855482102458138</c:v>
                </c:pt>
                <c:pt idx="5">
                  <c:v>1.5279266692252991</c:v>
                </c:pt>
                <c:pt idx="6">
                  <c:v>1.5768553076361733</c:v>
                </c:pt>
                <c:pt idx="7">
                  <c:v>1.5340149357684461</c:v>
                </c:pt>
                <c:pt idx="8">
                  <c:v>1.5691708764728569</c:v>
                </c:pt>
                <c:pt idx="9">
                  <c:v>1.7280645119451123</c:v>
                </c:pt>
                <c:pt idx="10">
                  <c:v>1.7697079503652058</c:v>
                </c:pt>
                <c:pt idx="11">
                  <c:v>1.8862198720085612</c:v>
                </c:pt>
                <c:pt idx="12">
                  <c:v>1.8865928317090619</c:v>
                </c:pt>
                <c:pt idx="13">
                  <c:v>1.7305981715647052</c:v>
                </c:pt>
                <c:pt idx="14">
                  <c:v>1.7286542179000268</c:v>
                </c:pt>
                <c:pt idx="15">
                  <c:v>1.5493186641688275</c:v>
                </c:pt>
                <c:pt idx="16">
                  <c:v>1.2768461117089513</c:v>
                </c:pt>
                <c:pt idx="17">
                  <c:v>1.3366385684177098</c:v>
                </c:pt>
                <c:pt idx="18">
                  <c:v>1.329314012901486</c:v>
                </c:pt>
                <c:pt idx="19">
                  <c:v>1.2286829642836496</c:v>
                </c:pt>
                <c:pt idx="20">
                  <c:v>1.4652538420226757</c:v>
                </c:pt>
                <c:pt idx="21">
                  <c:v>1.4162602747652053</c:v>
                </c:pt>
                <c:pt idx="22">
                  <c:v>1.3965708907084766</c:v>
                </c:pt>
                <c:pt idx="23">
                  <c:v>1.4183824037488302</c:v>
                </c:pt>
              </c:numCache>
            </c:numRef>
          </c:val>
          <c:smooth val="0"/>
          <c:extLst>
            <c:ext xmlns:c16="http://schemas.microsoft.com/office/drawing/2014/chart" uri="{C3380CC4-5D6E-409C-BE32-E72D297353CC}">
              <c16:uniqueId val="{00000001-163C-416D-84E8-9C360A555508}"/>
            </c:ext>
          </c:extLst>
        </c:ser>
        <c:dLbls>
          <c:showLegendKey val="0"/>
          <c:showVal val="0"/>
          <c:showCatName val="0"/>
          <c:showSerName val="0"/>
          <c:showPercent val="0"/>
          <c:showBubbleSize val="0"/>
        </c:dLbls>
        <c:marker val="1"/>
        <c:smooth val="0"/>
        <c:axId val="1003864480"/>
        <c:axId val="1003869728"/>
      </c:lineChart>
      <c:lineChart>
        <c:grouping val="standard"/>
        <c:varyColors val="0"/>
        <c:ser>
          <c:idx val="1"/>
          <c:order val="0"/>
          <c:tx>
            <c:strRef>
              <c:f>'D.2 GP_Consultation'!$AA$2</c:f>
              <c:strCache>
                <c:ptCount val="1"/>
                <c:pt idx="0">
                  <c:v>Attended appointment /1000 GP Registered Patients per day</c:v>
                </c:pt>
              </c:strCache>
            </c:strRef>
          </c:tx>
          <c:spPr>
            <a:ln w="19050" cap="rnd">
              <a:solidFill>
                <a:srgbClr val="582C83"/>
              </a:solidFill>
              <a:prstDash val="sysDot"/>
              <a:round/>
            </a:ln>
            <a:effectLst/>
          </c:spPr>
          <c:marker>
            <c:symbol val="none"/>
          </c:marker>
          <c:cat>
            <c:multiLvlStrRef>
              <c:f>'D.2 GP_Consultation'!$C$3:$D$26</c:f>
              <c:multiLvlStrCache>
                <c:ptCount val="24"/>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lvl>
                <c:lvl>
                  <c:pt idx="0">
                    <c:v>2019</c:v>
                  </c:pt>
                  <c:pt idx="12">
                    <c:v>2020</c:v>
                  </c:pt>
                </c:lvl>
              </c:multiLvlStrCache>
            </c:multiLvlStrRef>
          </c:cat>
          <c:val>
            <c:numRef>
              <c:f>'D.2 GP_Consultation'!$AA$3:$AA$26</c:f>
              <c:numCache>
                <c:formatCode>0</c:formatCode>
                <c:ptCount val="24"/>
                <c:pt idx="0">
                  <c:v>12.667541824314304</c:v>
                </c:pt>
                <c:pt idx="1">
                  <c:v>12.813015031786421</c:v>
                </c:pt>
                <c:pt idx="2">
                  <c:v>12.188055570329931</c:v>
                </c:pt>
                <c:pt idx="3">
                  <c:v>11.724904156904188</c:v>
                </c:pt>
                <c:pt idx="4">
                  <c:v>11.736896947493427</c:v>
                </c:pt>
                <c:pt idx="5">
                  <c:v>11.358327216621612</c:v>
                </c:pt>
                <c:pt idx="6">
                  <c:v>12.546339652273511</c:v>
                </c:pt>
                <c:pt idx="7">
                  <c:v>10.893361922718439</c:v>
                </c:pt>
                <c:pt idx="8">
                  <c:v>12.647238145819262</c:v>
                </c:pt>
                <c:pt idx="9">
                  <c:v>14.19847529500225</c:v>
                </c:pt>
                <c:pt idx="10">
                  <c:v>13.104995749192897</c:v>
                </c:pt>
                <c:pt idx="11">
                  <c:v>11.187728008629833</c:v>
                </c:pt>
                <c:pt idx="12">
                  <c:v>13.007737395305922</c:v>
                </c:pt>
                <c:pt idx="13">
                  <c:v>12.262305110312532</c:v>
                </c:pt>
                <c:pt idx="14">
                  <c:v>10.982339073194824</c:v>
                </c:pt>
                <c:pt idx="15">
                  <c:v>7.6587432128132411</c:v>
                </c:pt>
                <c:pt idx="16">
                  <c:v>7.9337614886784387</c:v>
                </c:pt>
                <c:pt idx="17">
                  <c:v>10.377885753382083</c:v>
                </c:pt>
                <c:pt idx="18">
                  <c:v>10.922152120190384</c:v>
                </c:pt>
                <c:pt idx="19">
                  <c:v>9.7755826524156486</c:v>
                </c:pt>
                <c:pt idx="20">
                  <c:v>13.137042763251458</c:v>
                </c:pt>
                <c:pt idx="21">
                  <c:v>13.525834039661156</c:v>
                </c:pt>
                <c:pt idx="22">
                  <c:v>12.632051189611495</c:v>
                </c:pt>
                <c:pt idx="23">
                  <c:v>11.502364153840754</c:v>
                </c:pt>
              </c:numCache>
            </c:numRef>
          </c:val>
          <c:smooth val="0"/>
          <c:extLst>
            <c:ext xmlns:c16="http://schemas.microsoft.com/office/drawing/2014/chart" uri="{C3380CC4-5D6E-409C-BE32-E72D297353CC}">
              <c16:uniqueId val="{00000002-163C-416D-84E8-9C360A555508}"/>
            </c:ext>
          </c:extLst>
        </c:ser>
        <c:dLbls>
          <c:showLegendKey val="0"/>
          <c:showVal val="0"/>
          <c:showCatName val="0"/>
          <c:showSerName val="0"/>
          <c:showPercent val="0"/>
          <c:showBubbleSize val="0"/>
        </c:dLbls>
        <c:marker val="1"/>
        <c:smooth val="0"/>
        <c:axId val="1089477768"/>
        <c:axId val="1089477440"/>
      </c:lineChart>
      <c:catAx>
        <c:axId val="1003864480"/>
        <c:scaling>
          <c:orientation val="minMax"/>
        </c:scaling>
        <c:delete val="0"/>
        <c:axPos val="b"/>
        <c:title>
          <c:tx>
            <c:rich>
              <a:bodyPr rot="0" spcFirstLastPara="1" vertOverflow="ellipsis" vert="horz" wrap="square" anchor="ctr" anchorCtr="1"/>
              <a:lstStyle/>
              <a:p>
                <a:pPr>
                  <a:defRPr sz="11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r>
                  <a:rPr lang="en-GB" sz="1100">
                    <a:latin typeface="Arial" panose="020B0604020202020204" pitchFamily="34" charset="0"/>
                    <a:cs typeface="Arial" panose="020B0604020202020204" pitchFamily="34" charset="0"/>
                  </a:rPr>
                  <a:t>Year Month</a:t>
                </a:r>
              </a:p>
            </c:rich>
          </c:tx>
          <c:overlay val="0"/>
          <c:spPr>
            <a:noFill/>
            <a:ln>
              <a:noFill/>
            </a:ln>
            <a:effectLst/>
          </c:spPr>
          <c:txPr>
            <a:bodyPr rot="0" spcFirstLastPara="1" vertOverflow="ellipsis" vert="horz" wrap="square" anchor="ctr" anchorCtr="1"/>
            <a:lstStyle/>
            <a:p>
              <a:pPr>
                <a:defRPr sz="11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03869728"/>
        <c:crosses val="autoZero"/>
        <c:auto val="1"/>
        <c:lblAlgn val="ctr"/>
        <c:lblOffset val="100"/>
        <c:noMultiLvlLbl val="0"/>
      </c:catAx>
      <c:valAx>
        <c:axId val="1003869728"/>
        <c:scaling>
          <c:orientation val="minMax"/>
          <c:max val="3"/>
          <c:min val="0"/>
        </c:scaling>
        <c:delete val="0"/>
        <c:axPos val="l"/>
        <c:title>
          <c:tx>
            <c:rich>
              <a:bodyPr rot="-5400000" spcFirstLastPara="1" vertOverflow="ellipsis" vert="horz" wrap="square" anchor="ctr" anchorCtr="1"/>
              <a:lstStyle/>
              <a:p>
                <a:pPr>
                  <a:defRPr sz="11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r>
                  <a:rPr lang="en-GB" sz="1100">
                    <a:latin typeface="Arial" panose="020B0604020202020204" pitchFamily="34" charset="0"/>
                    <a:cs typeface="Arial" panose="020B0604020202020204" pitchFamily="34" charset="0"/>
                  </a:rPr>
                  <a:t>Items /1000 GP Registered </a:t>
                </a:r>
              </a:p>
              <a:p>
                <a:pPr>
                  <a:defRPr sz="1100">
                    <a:latin typeface="Arial" panose="020B0604020202020204" pitchFamily="34" charset="0"/>
                    <a:cs typeface="Arial" panose="020B0604020202020204" pitchFamily="34" charset="0"/>
                  </a:defRPr>
                </a:pPr>
                <a:r>
                  <a:rPr lang="en-GB" sz="1100">
                    <a:latin typeface="Arial" panose="020B0604020202020204" pitchFamily="34" charset="0"/>
                    <a:cs typeface="Arial" panose="020B0604020202020204" pitchFamily="34" charset="0"/>
                  </a:rPr>
                  <a:t>Pateints per day</a:t>
                </a:r>
              </a:p>
            </c:rich>
          </c:tx>
          <c:layout>
            <c:manualLayout>
              <c:xMode val="edge"/>
              <c:yMode val="edge"/>
              <c:x val="3.7711558356913976E-3"/>
              <c:y val="0.21794006329066909"/>
            </c:manualLayout>
          </c:layout>
          <c:overlay val="0"/>
          <c:spPr>
            <a:noFill/>
            <a:ln>
              <a:noFill/>
            </a:ln>
            <a:effectLst/>
          </c:spPr>
          <c:txPr>
            <a:bodyPr rot="-5400000" spcFirstLastPara="1" vertOverflow="ellipsis" vert="horz" wrap="square" anchor="ctr" anchorCtr="1"/>
            <a:lstStyle/>
            <a:p>
              <a:pPr>
                <a:defRPr sz="11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03864480"/>
        <c:crosses val="autoZero"/>
        <c:crossBetween val="between"/>
      </c:valAx>
      <c:valAx>
        <c:axId val="1089477440"/>
        <c:scaling>
          <c:orientation val="minMax"/>
          <c:max val="20"/>
          <c:min val="0"/>
        </c:scaling>
        <c:delete val="0"/>
        <c:axPos val="r"/>
        <c:title>
          <c:tx>
            <c:rich>
              <a:bodyPr rot="-5400000" spcFirstLastPara="1" vertOverflow="ellipsis" vert="horz" wrap="square" anchor="ctr" anchorCtr="1"/>
              <a:lstStyle/>
              <a:p>
                <a:pPr>
                  <a:defRPr sz="12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r>
                  <a:rPr lang="en-GB" sz="1200">
                    <a:latin typeface="Arial" panose="020B0604020202020204" pitchFamily="34" charset="0"/>
                    <a:cs typeface="Arial" panose="020B0604020202020204" pitchFamily="34" charset="0"/>
                  </a:rPr>
                  <a:t>Attended appointment /1000 GP Registered Pateints per day</a:t>
                </a:r>
              </a:p>
            </c:rich>
          </c:tx>
          <c:layout>
            <c:manualLayout>
              <c:xMode val="edge"/>
              <c:yMode val="edge"/>
              <c:x val="0.96015454929167421"/>
              <c:y val="0.15756135926368883"/>
            </c:manualLayout>
          </c:layout>
          <c:overlay val="0"/>
          <c:spPr>
            <a:noFill/>
            <a:ln>
              <a:noFill/>
            </a:ln>
            <a:effectLst/>
          </c:spPr>
          <c:txPr>
            <a:bodyPr rot="-5400000" spcFirstLastPara="1" vertOverflow="ellipsis" vert="horz" wrap="square" anchor="ctr" anchorCtr="1"/>
            <a:lstStyle/>
            <a:p>
              <a:pPr>
                <a:defRPr sz="12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89477768"/>
        <c:crosses val="max"/>
        <c:crossBetween val="between"/>
      </c:valAx>
      <c:catAx>
        <c:axId val="1089477768"/>
        <c:scaling>
          <c:orientation val="minMax"/>
        </c:scaling>
        <c:delete val="1"/>
        <c:axPos val="b"/>
        <c:numFmt formatCode="General" sourceLinked="1"/>
        <c:majorTickMark val="out"/>
        <c:minorTickMark val="none"/>
        <c:tickLblPos val="nextTo"/>
        <c:crossAx val="1089477440"/>
        <c:crosses val="autoZero"/>
        <c:auto val="1"/>
        <c:lblAlgn val="ctr"/>
        <c:lblOffset val="100"/>
        <c:noMultiLvlLbl val="0"/>
      </c:catAx>
      <c:spPr>
        <a:noFill/>
        <a:ln>
          <a:noFill/>
        </a:ln>
        <a:effectLst/>
      </c:spPr>
    </c:plotArea>
    <c:legend>
      <c:legendPos val="b"/>
      <c:layout>
        <c:manualLayout>
          <c:xMode val="edge"/>
          <c:yMode val="edge"/>
          <c:x val="0"/>
          <c:y val="1.9665535228736011E-2"/>
          <c:w val="1"/>
          <c:h val="9.692079950583958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ysClr val="windowText" lastClr="000000"/>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33991873738961E-2"/>
          <c:y val="0.17829684375861035"/>
          <c:w val="0.84869478824920597"/>
          <c:h val="0.61435442938702722"/>
        </c:manualLayout>
      </c:layout>
      <c:areaChart>
        <c:grouping val="standard"/>
        <c:varyColors val="0"/>
        <c:ser>
          <c:idx val="0"/>
          <c:order val="1"/>
          <c:tx>
            <c:strRef>
              <c:f>'D.2 GP_Consultation'!$AE$2</c:f>
              <c:strCache>
                <c:ptCount val="1"/>
                <c:pt idx="0">
                  <c:v>National lockdown period</c:v>
                </c:pt>
              </c:strCache>
            </c:strRef>
          </c:tx>
          <c:spPr>
            <a:solidFill>
              <a:schemeClr val="bg1">
                <a:lumMod val="85000"/>
              </a:schemeClr>
            </a:solidFill>
            <a:ln w="9525" cap="flat" cmpd="sng" algn="ctr">
              <a:noFill/>
              <a:round/>
            </a:ln>
            <a:effectLst>
              <a:outerShdw dist="20000" dir="5400000" rotWithShape="0">
                <a:srgbClr val="000000">
                  <a:alpha val="38000"/>
                </a:srgbClr>
              </a:outerShdw>
              <a:softEdge rad="12700"/>
            </a:effectLst>
          </c:spPr>
          <c:cat>
            <c:multiLvlStrRef>
              <c:f>'D.2 GP_Consultation'!$C$3:$D$26</c:f>
              <c:multiLvlStrCache>
                <c:ptCount val="24"/>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lvl>
                <c:lvl>
                  <c:pt idx="0">
                    <c:v>2019</c:v>
                  </c:pt>
                  <c:pt idx="12">
                    <c:v>2020</c:v>
                  </c:pt>
                </c:lvl>
              </c:multiLvlStrCache>
            </c:multiLvlStrRef>
          </c:cat>
          <c:val>
            <c:numRef>
              <c:f>'D.2 GP_Consultation'!$AE$3:$AE$26</c:f>
              <c:numCache>
                <c:formatCode>General</c:formatCode>
                <c:ptCount val="24"/>
                <c:pt idx="14">
                  <c:v>500</c:v>
                </c:pt>
                <c:pt idx="15">
                  <c:v>500</c:v>
                </c:pt>
                <c:pt idx="16">
                  <c:v>500</c:v>
                </c:pt>
                <c:pt idx="17">
                  <c:v>500</c:v>
                </c:pt>
                <c:pt idx="22">
                  <c:v>500</c:v>
                </c:pt>
                <c:pt idx="23">
                  <c:v>500</c:v>
                </c:pt>
              </c:numCache>
            </c:numRef>
          </c:val>
          <c:extLst>
            <c:ext xmlns:c16="http://schemas.microsoft.com/office/drawing/2014/chart" uri="{C3380CC4-5D6E-409C-BE32-E72D297353CC}">
              <c16:uniqueId val="{00000000-4E79-4873-91F8-7728C3884374}"/>
            </c:ext>
          </c:extLst>
        </c:ser>
        <c:dLbls>
          <c:showLegendKey val="0"/>
          <c:showVal val="0"/>
          <c:showCatName val="0"/>
          <c:showSerName val="0"/>
          <c:showPercent val="0"/>
          <c:showBubbleSize val="0"/>
        </c:dLbls>
        <c:axId val="1089477768"/>
        <c:axId val="1089477440"/>
      </c:areaChart>
      <c:barChart>
        <c:barDir val="col"/>
        <c:grouping val="stacked"/>
        <c:varyColors val="0"/>
        <c:ser>
          <c:idx val="2"/>
          <c:order val="2"/>
          <c:tx>
            <c:strRef>
              <c:f>'D.2 GP_Consultation'!$AC$2</c:f>
              <c:strCache>
                <c:ptCount val="1"/>
                <c:pt idx="0">
                  <c:v>Face-to-Face /1000 GP Registered Patients per day</c:v>
                </c:pt>
              </c:strCache>
            </c:strRef>
          </c:tx>
          <c:spPr>
            <a:pattFill prst="diagBrick">
              <a:fgClr>
                <a:srgbClr val="84BD00"/>
              </a:fgClr>
              <a:bgClr>
                <a:schemeClr val="bg1"/>
              </a:bgClr>
            </a:pattFill>
            <a:ln w="9525" cap="flat" cmpd="sng" algn="ctr">
              <a:solidFill>
                <a:srgbClr val="84BD00"/>
              </a:solidFill>
              <a:round/>
            </a:ln>
            <a:effectLst/>
          </c:spPr>
          <c:invertIfNegative val="0"/>
          <c:cat>
            <c:multiLvlStrRef>
              <c:f>'D.2 GP_Consultation'!$C$3:$D$26</c:f>
              <c:multiLvlStrCache>
                <c:ptCount val="24"/>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lvl>
                <c:lvl>
                  <c:pt idx="0">
                    <c:v>2019</c:v>
                  </c:pt>
                  <c:pt idx="12">
                    <c:v>2020</c:v>
                  </c:pt>
                </c:lvl>
              </c:multiLvlStrCache>
            </c:multiLvlStrRef>
          </c:cat>
          <c:val>
            <c:numRef>
              <c:f>'D.2 GP_Consultation'!$AC$3:$AC$26</c:f>
              <c:numCache>
                <c:formatCode>0.0</c:formatCode>
                <c:ptCount val="24"/>
                <c:pt idx="0">
                  <c:v>11.427550942969225</c:v>
                </c:pt>
                <c:pt idx="1">
                  <c:v>11.383059861991427</c:v>
                </c:pt>
                <c:pt idx="2">
                  <c:v>10.878207011251293</c:v>
                </c:pt>
                <c:pt idx="3">
                  <c:v>10.468695326691968</c:v>
                </c:pt>
                <c:pt idx="4">
                  <c:v>10.506829751833505</c:v>
                </c:pt>
                <c:pt idx="5">
                  <c:v>10.221054736831366</c:v>
                </c:pt>
                <c:pt idx="6">
                  <c:v>11.220660072972329</c:v>
                </c:pt>
                <c:pt idx="7">
                  <c:v>9.7389780759974425</c:v>
                </c:pt>
                <c:pt idx="8">
                  <c:v>11.494072160984237</c:v>
                </c:pt>
                <c:pt idx="9">
                  <c:v>13.053569167328538</c:v>
                </c:pt>
                <c:pt idx="10">
                  <c:v>11.936166401430617</c:v>
                </c:pt>
                <c:pt idx="11">
                  <c:v>10.079763933069863</c:v>
                </c:pt>
                <c:pt idx="12">
                  <c:v>11.67480637036333</c:v>
                </c:pt>
                <c:pt idx="13">
                  <c:v>11.038081744157719</c:v>
                </c:pt>
                <c:pt idx="14">
                  <c:v>8.5408219828933252</c:v>
                </c:pt>
                <c:pt idx="15">
                  <c:v>4.1574064113837625</c:v>
                </c:pt>
                <c:pt idx="16">
                  <c:v>4.1612699349653859</c:v>
                </c:pt>
                <c:pt idx="17">
                  <c:v>5.427158983701573</c:v>
                </c:pt>
                <c:pt idx="18">
                  <c:v>6.0100242357796301</c:v>
                </c:pt>
                <c:pt idx="19">
                  <c:v>5.5779457203567917</c:v>
                </c:pt>
                <c:pt idx="20">
                  <c:v>8.3580680626864616</c:v>
                </c:pt>
                <c:pt idx="21">
                  <c:v>9.0385803638261031</c:v>
                </c:pt>
                <c:pt idx="22">
                  <c:v>7.6973385426280849</c:v>
                </c:pt>
                <c:pt idx="23">
                  <c:v>7.1793693109182541</c:v>
                </c:pt>
              </c:numCache>
            </c:numRef>
          </c:val>
          <c:extLst>
            <c:ext xmlns:c16="http://schemas.microsoft.com/office/drawing/2014/chart" uri="{C3380CC4-5D6E-409C-BE32-E72D297353CC}">
              <c16:uniqueId val="{00000001-4E79-4873-91F8-7728C3884374}"/>
            </c:ext>
          </c:extLst>
        </c:ser>
        <c:ser>
          <c:idx val="3"/>
          <c:order val="3"/>
          <c:tx>
            <c:strRef>
              <c:f>'D.2 GP_Consultation'!$AD$2</c:f>
              <c:strCache>
                <c:ptCount val="1"/>
                <c:pt idx="0">
                  <c:v>Remote /1000 GP Registered Patients per day</c:v>
                </c:pt>
              </c:strCache>
            </c:strRef>
          </c:tx>
          <c:spPr>
            <a:pattFill prst="pct60">
              <a:fgClr>
                <a:srgbClr val="84BD00"/>
              </a:fgClr>
              <a:bgClr>
                <a:schemeClr val="bg1"/>
              </a:bgClr>
            </a:pattFill>
            <a:ln w="9525" cap="flat" cmpd="sng" algn="ctr">
              <a:solidFill>
                <a:srgbClr val="84BD00"/>
              </a:solidFill>
              <a:round/>
            </a:ln>
            <a:effectLst/>
          </c:spPr>
          <c:invertIfNegative val="0"/>
          <c:cat>
            <c:multiLvlStrRef>
              <c:f>'D.2 GP_Consultation'!$C$3:$D$26</c:f>
              <c:multiLvlStrCache>
                <c:ptCount val="24"/>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lvl>
                <c:lvl>
                  <c:pt idx="0">
                    <c:v>2019</c:v>
                  </c:pt>
                  <c:pt idx="12">
                    <c:v>2020</c:v>
                  </c:pt>
                </c:lvl>
              </c:multiLvlStrCache>
            </c:multiLvlStrRef>
          </c:cat>
          <c:val>
            <c:numRef>
              <c:f>'D.2 GP_Consultation'!$AD$3:$AD$26</c:f>
              <c:numCache>
                <c:formatCode>0.0</c:formatCode>
                <c:ptCount val="24"/>
                <c:pt idx="0">
                  <c:v>1.9832184111687436</c:v>
                </c:pt>
                <c:pt idx="1">
                  <c:v>1.9826314843777453</c:v>
                </c:pt>
                <c:pt idx="2">
                  <c:v>1.8920179685823311</c:v>
                </c:pt>
                <c:pt idx="3">
                  <c:v>1.8404256914637729</c:v>
                </c:pt>
                <c:pt idx="4">
                  <c:v>1.8283396597324506</c:v>
                </c:pt>
                <c:pt idx="5">
                  <c:v>1.7685780621596434</c:v>
                </c:pt>
                <c:pt idx="6">
                  <c:v>1.9636250445779051</c:v>
                </c:pt>
                <c:pt idx="7">
                  <c:v>1.7231005479770254</c:v>
                </c:pt>
                <c:pt idx="8">
                  <c:v>1.890672839165932</c:v>
                </c:pt>
                <c:pt idx="9">
                  <c:v>2.0255327439106998</c:v>
                </c:pt>
                <c:pt idx="10">
                  <c:v>1.9838201214469817</c:v>
                </c:pt>
                <c:pt idx="11">
                  <c:v>1.8081274547749038</c:v>
                </c:pt>
                <c:pt idx="12">
                  <c:v>2.0674604150415927</c:v>
                </c:pt>
                <c:pt idx="13">
                  <c:v>1.9825137717619556</c:v>
                </c:pt>
                <c:pt idx="14">
                  <c:v>3.5898876347880186</c:v>
                </c:pt>
                <c:pt idx="15">
                  <c:v>4.2204610598845438</c:v>
                </c:pt>
                <c:pt idx="16">
                  <c:v>4.1685766601405625</c:v>
                </c:pt>
                <c:pt idx="17">
                  <c:v>5.4333312534275873</c:v>
                </c:pt>
                <c:pt idx="18">
                  <c:v>5.4101547817890729</c:v>
                </c:pt>
                <c:pt idx="19">
                  <c:v>4.681577329344571</c:v>
                </c:pt>
                <c:pt idx="20">
                  <c:v>5.6954810820618338</c:v>
                </c:pt>
                <c:pt idx="21">
                  <c:v>5.3532606045644267</c:v>
                </c:pt>
                <c:pt idx="22">
                  <c:v>5.517861627901155</c:v>
                </c:pt>
                <c:pt idx="23">
                  <c:v>4.9824754784878289</c:v>
                </c:pt>
              </c:numCache>
            </c:numRef>
          </c:val>
          <c:extLst>
            <c:ext xmlns:c16="http://schemas.microsoft.com/office/drawing/2014/chart" uri="{C3380CC4-5D6E-409C-BE32-E72D297353CC}">
              <c16:uniqueId val="{00000002-4E79-4873-91F8-7728C3884374}"/>
            </c:ext>
          </c:extLst>
        </c:ser>
        <c:dLbls>
          <c:showLegendKey val="0"/>
          <c:showVal val="0"/>
          <c:showCatName val="0"/>
          <c:showSerName val="0"/>
          <c:showPercent val="0"/>
          <c:showBubbleSize val="0"/>
        </c:dLbls>
        <c:gapWidth val="150"/>
        <c:overlap val="100"/>
        <c:axId val="1089477768"/>
        <c:axId val="1089477440"/>
      </c:barChart>
      <c:lineChart>
        <c:grouping val="standard"/>
        <c:varyColors val="0"/>
        <c:ser>
          <c:idx val="1"/>
          <c:order val="0"/>
          <c:tx>
            <c:strRef>
              <c:f>'D.2 GP_Consultation'!$Z$2</c:f>
              <c:strCache>
                <c:ptCount val="1"/>
                <c:pt idx="0">
                  <c:v>Items /1000 Attended appointments</c:v>
                </c:pt>
              </c:strCache>
            </c:strRef>
          </c:tx>
          <c:spPr>
            <a:ln w="15875" cap="rnd">
              <a:solidFill>
                <a:srgbClr val="003B5C"/>
              </a:solidFill>
              <a:round/>
            </a:ln>
            <a:effectLst/>
          </c:spPr>
          <c:marker>
            <c:symbol val="none"/>
          </c:marker>
          <c:cat>
            <c:multiLvlStrRef>
              <c:f>'D.2 GP_Consultation'!$C$3:$D$26</c:f>
              <c:multiLvlStrCache>
                <c:ptCount val="24"/>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lvl>
                <c:lvl>
                  <c:pt idx="0">
                    <c:v>2019</c:v>
                  </c:pt>
                  <c:pt idx="12">
                    <c:v>2020</c:v>
                  </c:pt>
                </c:lvl>
              </c:multiLvlStrCache>
            </c:multiLvlStrRef>
          </c:cat>
          <c:val>
            <c:numRef>
              <c:f>'D.2 GP_Consultation'!$Z$3:$Z$26</c:f>
              <c:numCache>
                <c:formatCode>0</c:formatCode>
                <c:ptCount val="24"/>
                <c:pt idx="0">
                  <c:v>152.76720776747149</c:v>
                </c:pt>
                <c:pt idx="1">
                  <c:v>144.05982968839069</c:v>
                </c:pt>
                <c:pt idx="2">
                  <c:v>137.73008322394989</c:v>
                </c:pt>
                <c:pt idx="3">
                  <c:v>140.17664609274189</c:v>
                </c:pt>
                <c:pt idx="4">
                  <c:v>135.09092031215536</c:v>
                </c:pt>
                <c:pt idx="5">
                  <c:v>134.52039548476407</c:v>
                </c:pt>
                <c:pt idx="6">
                  <c:v>125.68249795074155</c:v>
                </c:pt>
                <c:pt idx="7">
                  <c:v>140.82107494925057</c:v>
                </c:pt>
                <c:pt idx="8">
                  <c:v>124.07221706278776</c:v>
                </c:pt>
                <c:pt idx="9">
                  <c:v>121.70775213824381</c:v>
                </c:pt>
                <c:pt idx="10">
                  <c:v>135.04071151447701</c:v>
                </c:pt>
                <c:pt idx="11">
                  <c:v>168.59722282786953</c:v>
                </c:pt>
                <c:pt idx="12">
                  <c:v>145.03620225219746</c:v>
                </c:pt>
                <c:pt idx="13">
                  <c:v>141.13155365130174</c:v>
                </c:pt>
                <c:pt idx="14">
                  <c:v>157.40310023019092</c:v>
                </c:pt>
                <c:pt idx="15">
                  <c:v>202.29411290050624</c:v>
                </c:pt>
                <c:pt idx="16">
                  <c:v>160.93830316565786</c:v>
                </c:pt>
                <c:pt idx="17">
                  <c:v>128.7968089244101</c:v>
                </c:pt>
                <c:pt idx="18">
                  <c:v>121.70806616437372</c:v>
                </c:pt>
                <c:pt idx="19">
                  <c:v>125.68897506892127</c:v>
                </c:pt>
                <c:pt idx="20">
                  <c:v>111.53604874618074</c:v>
                </c:pt>
                <c:pt idx="21">
                  <c:v>104.70779625214779</c:v>
                </c:pt>
                <c:pt idx="22">
                  <c:v>110.55772888705565</c:v>
                </c:pt>
                <c:pt idx="23">
                  <c:v>123.31224996690946</c:v>
                </c:pt>
              </c:numCache>
            </c:numRef>
          </c:val>
          <c:smooth val="0"/>
          <c:extLst>
            <c:ext xmlns:c16="http://schemas.microsoft.com/office/drawing/2014/chart" uri="{C3380CC4-5D6E-409C-BE32-E72D297353CC}">
              <c16:uniqueId val="{00000003-4E79-4873-91F8-7728C3884374}"/>
            </c:ext>
          </c:extLst>
        </c:ser>
        <c:dLbls>
          <c:showLegendKey val="0"/>
          <c:showVal val="0"/>
          <c:showCatName val="0"/>
          <c:showSerName val="0"/>
          <c:showPercent val="0"/>
          <c:showBubbleSize val="0"/>
        </c:dLbls>
        <c:marker val="1"/>
        <c:smooth val="0"/>
        <c:axId val="869071168"/>
        <c:axId val="869079368"/>
      </c:lineChart>
      <c:valAx>
        <c:axId val="1089477440"/>
        <c:scaling>
          <c:orientation val="minMax"/>
          <c:max val="18"/>
        </c:scaling>
        <c:delete val="0"/>
        <c:axPos val="r"/>
        <c:title>
          <c:tx>
            <c:rich>
              <a:bodyPr rot="-5400000" spcFirstLastPara="1" vertOverflow="ellipsis" vert="horz" wrap="square" anchor="ctr" anchorCtr="1"/>
              <a:lstStyle/>
              <a:p>
                <a:pPr>
                  <a:defRPr sz="12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r>
                  <a:rPr lang="en-GB" sz="1200">
                    <a:latin typeface="Arial" panose="020B0604020202020204" pitchFamily="34" charset="0"/>
                    <a:cs typeface="Arial" panose="020B0604020202020204" pitchFamily="34" charset="0"/>
                  </a:rPr>
                  <a:t>Attended appointment /1000 GP Registered Pateints</a:t>
                </a:r>
              </a:p>
            </c:rich>
          </c:tx>
          <c:layout>
            <c:manualLayout>
              <c:xMode val="edge"/>
              <c:yMode val="edge"/>
              <c:x val="0.96148994401808163"/>
              <c:y val="0.12010038128174821"/>
            </c:manualLayout>
          </c:layout>
          <c:overlay val="0"/>
          <c:spPr>
            <a:noFill/>
            <a:ln>
              <a:noFill/>
            </a:ln>
            <a:effectLst/>
          </c:spPr>
          <c:txPr>
            <a:bodyPr rot="-5400000" spcFirstLastPara="1" vertOverflow="ellipsis" vert="horz" wrap="square" anchor="ctr" anchorCtr="1"/>
            <a:lstStyle/>
            <a:p>
              <a:pPr>
                <a:defRPr sz="12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89477768"/>
        <c:crosses val="max"/>
        <c:crossBetween val="between"/>
      </c:valAx>
      <c:catAx>
        <c:axId val="1089477768"/>
        <c:scaling>
          <c:orientation val="minMax"/>
        </c:scaling>
        <c:delete val="0"/>
        <c:axPos val="b"/>
        <c:title>
          <c:tx>
            <c:rich>
              <a:bodyPr rot="0" spcFirstLastPara="1" vertOverflow="ellipsis" vert="horz" wrap="square" anchor="ctr" anchorCtr="1"/>
              <a:lstStyle/>
              <a:p>
                <a:pPr>
                  <a:defRPr sz="11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r>
                  <a:rPr lang="en-GB" sz="1100">
                    <a:latin typeface="Arial" panose="020B0604020202020204" pitchFamily="34" charset="0"/>
                    <a:cs typeface="Arial" panose="020B0604020202020204" pitchFamily="34" charset="0"/>
                  </a:rPr>
                  <a:t>Year Month</a:t>
                </a:r>
              </a:p>
            </c:rich>
          </c:tx>
          <c:overlay val="0"/>
          <c:spPr>
            <a:noFill/>
            <a:ln>
              <a:noFill/>
            </a:ln>
            <a:effectLst/>
          </c:spPr>
          <c:txPr>
            <a:bodyPr rot="0" spcFirstLastPara="1" vertOverflow="ellipsis" vert="horz" wrap="square" anchor="ctr" anchorCtr="1"/>
            <a:lstStyle/>
            <a:p>
              <a:pPr>
                <a:defRPr sz="11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89477440"/>
        <c:crosses val="autoZero"/>
        <c:auto val="1"/>
        <c:lblAlgn val="ctr"/>
        <c:lblOffset val="100"/>
        <c:noMultiLvlLbl val="0"/>
      </c:catAx>
      <c:valAx>
        <c:axId val="869079368"/>
        <c:scaling>
          <c:orientation val="minMax"/>
          <c:max val="250"/>
        </c:scaling>
        <c:delete val="0"/>
        <c:axPos val="l"/>
        <c:title>
          <c:tx>
            <c:rich>
              <a:bodyPr rot="-5400000" spcFirstLastPara="1" vertOverflow="ellipsis" vert="horz" wrap="square" anchor="ctr" anchorCtr="1"/>
              <a:lstStyle/>
              <a:p>
                <a:pPr>
                  <a:defRPr sz="12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r>
                  <a:rPr lang="en-GB" sz="1200">
                    <a:latin typeface="Arial" panose="020B0604020202020204" pitchFamily="34" charset="0"/>
                    <a:cs typeface="Arial" panose="020B0604020202020204" pitchFamily="34" charset="0"/>
                  </a:rPr>
                  <a:t>Items /1000 Attended appointments</a:t>
                </a:r>
              </a:p>
            </c:rich>
          </c:tx>
          <c:layout>
            <c:manualLayout>
              <c:xMode val="edge"/>
              <c:yMode val="edge"/>
              <c:x val="0"/>
              <c:y val="0.11526418057896429"/>
            </c:manualLayout>
          </c:layout>
          <c:overlay val="0"/>
          <c:spPr>
            <a:noFill/>
            <a:ln>
              <a:noFill/>
            </a:ln>
            <a:effectLst/>
          </c:spPr>
          <c:txPr>
            <a:bodyPr rot="-5400000" spcFirstLastPara="1" vertOverflow="ellipsis" vert="horz" wrap="square" anchor="ctr" anchorCtr="1"/>
            <a:lstStyle/>
            <a:p>
              <a:pPr>
                <a:defRPr sz="12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69071168"/>
        <c:crosses val="autoZero"/>
        <c:crossBetween val="between"/>
      </c:valAx>
      <c:catAx>
        <c:axId val="869071168"/>
        <c:scaling>
          <c:orientation val="minMax"/>
        </c:scaling>
        <c:delete val="1"/>
        <c:axPos val="b"/>
        <c:numFmt formatCode="General" sourceLinked="1"/>
        <c:majorTickMark val="out"/>
        <c:minorTickMark val="none"/>
        <c:tickLblPos val="nextTo"/>
        <c:crossAx val="869079368"/>
        <c:crosses val="autoZero"/>
        <c:auto val="1"/>
        <c:lblAlgn val="ctr"/>
        <c:lblOffset val="100"/>
        <c:noMultiLvlLbl val="0"/>
      </c:catAx>
      <c:spPr>
        <a:noFill/>
        <a:ln>
          <a:noFill/>
        </a:ln>
        <a:effectLst/>
      </c:spPr>
    </c:plotArea>
    <c:legend>
      <c:legendPos val="b"/>
      <c:layout>
        <c:manualLayout>
          <c:xMode val="edge"/>
          <c:yMode val="edge"/>
          <c:x val="4.9999986926945947E-2"/>
          <c:y val="2.4104851984475938E-2"/>
          <c:w val="0.86577111017159414"/>
          <c:h val="0.1274807090750227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443682881175887E-2"/>
          <c:y val="3.4632038924726015E-2"/>
          <c:w val="0.9236071015236913"/>
          <c:h val="0.69725687920834056"/>
        </c:manualLayout>
      </c:layout>
      <c:lineChart>
        <c:grouping val="standard"/>
        <c:varyColors val="0"/>
        <c:ser>
          <c:idx val="1"/>
          <c:order val="0"/>
          <c:tx>
            <c:strRef>
              <c:f>'A.5 Cephalosporins'!$B$6</c:f>
              <c:strCache>
                <c:ptCount val="1"/>
                <c:pt idx="0">
                  <c:v>Cefaclor</c:v>
                </c:pt>
              </c:strCache>
            </c:strRef>
          </c:tx>
          <c:spPr>
            <a:ln>
              <a:solidFill>
                <a:srgbClr val="8A1B61"/>
              </a:solidFill>
              <a:prstDash val="lgDashDotDot"/>
            </a:ln>
          </c:spPr>
          <c:marker>
            <c:symbol val="diamond"/>
            <c:size val="7"/>
            <c:spPr>
              <a:solidFill>
                <a:srgbClr val="8A1B61"/>
              </a:solidFill>
              <a:ln>
                <a:solidFill>
                  <a:srgbClr val="8A1B61"/>
                </a:solidFill>
                <a:prstDash val="lgDashDotDot"/>
              </a:ln>
            </c:spPr>
          </c:marker>
          <c:cat>
            <c:numRef>
              <c:f>'A.5 Cephalosporins'!$C$5:$G$5</c:f>
              <c:numCache>
                <c:formatCode>General</c:formatCode>
                <c:ptCount val="5"/>
                <c:pt idx="0">
                  <c:v>2016</c:v>
                </c:pt>
                <c:pt idx="1">
                  <c:v>2017</c:v>
                </c:pt>
                <c:pt idx="2">
                  <c:v>2018</c:v>
                </c:pt>
                <c:pt idx="3">
                  <c:v>2019</c:v>
                </c:pt>
                <c:pt idx="4">
                  <c:v>2020</c:v>
                </c:pt>
              </c:numCache>
            </c:numRef>
          </c:cat>
          <c:val>
            <c:numRef>
              <c:f>'A.5 Cephalosporins'!$C$6:$G$6</c:f>
              <c:numCache>
                <c:formatCode>0.000</c:formatCode>
                <c:ptCount val="5"/>
                <c:pt idx="0">
                  <c:v>8.5213542218314231E-3</c:v>
                </c:pt>
                <c:pt idx="1">
                  <c:v>7.2497153418780158E-3</c:v>
                </c:pt>
                <c:pt idx="2">
                  <c:v>6.5368649501493792E-3</c:v>
                </c:pt>
                <c:pt idx="3">
                  <c:v>5.7400091480417359E-3</c:v>
                </c:pt>
                <c:pt idx="4">
                  <c:v>4.2748775757530666E-3</c:v>
                </c:pt>
              </c:numCache>
            </c:numRef>
          </c:val>
          <c:smooth val="0"/>
          <c:extLst>
            <c:ext xmlns:c16="http://schemas.microsoft.com/office/drawing/2014/chart" uri="{C3380CC4-5D6E-409C-BE32-E72D297353CC}">
              <c16:uniqueId val="{00000000-14EB-4B53-A3C4-A50AB0B761E6}"/>
            </c:ext>
          </c:extLst>
        </c:ser>
        <c:ser>
          <c:idx val="2"/>
          <c:order val="1"/>
          <c:tx>
            <c:strRef>
              <c:f>'A.5 Cephalosporins'!$B$7</c:f>
              <c:strCache>
                <c:ptCount val="1"/>
                <c:pt idx="0">
                  <c:v>Cefalexin</c:v>
                </c:pt>
              </c:strCache>
            </c:strRef>
          </c:tx>
          <c:spPr>
            <a:ln>
              <a:solidFill>
                <a:srgbClr val="E40046"/>
              </a:solidFill>
              <a:prstDash val="dashDot"/>
            </a:ln>
          </c:spPr>
          <c:marker>
            <c:symbol val="x"/>
            <c:size val="7"/>
            <c:spPr>
              <a:noFill/>
              <a:ln w="19050">
                <a:solidFill>
                  <a:srgbClr val="E40046"/>
                </a:solidFill>
                <a:prstDash val="solid"/>
              </a:ln>
            </c:spPr>
          </c:marker>
          <c:cat>
            <c:numRef>
              <c:f>'A.5 Cephalosporins'!$C$5:$G$5</c:f>
              <c:numCache>
                <c:formatCode>General</c:formatCode>
                <c:ptCount val="5"/>
                <c:pt idx="0">
                  <c:v>2016</c:v>
                </c:pt>
                <c:pt idx="1">
                  <c:v>2017</c:v>
                </c:pt>
                <c:pt idx="2">
                  <c:v>2018</c:v>
                </c:pt>
                <c:pt idx="3">
                  <c:v>2019</c:v>
                </c:pt>
                <c:pt idx="4">
                  <c:v>2020</c:v>
                </c:pt>
              </c:numCache>
            </c:numRef>
          </c:cat>
          <c:val>
            <c:numRef>
              <c:f>'A.5 Cephalosporins'!$C$7:$G$7</c:f>
              <c:numCache>
                <c:formatCode>0.000</c:formatCode>
                <c:ptCount val="5"/>
                <c:pt idx="0">
                  <c:v>0.21063969366752144</c:v>
                </c:pt>
                <c:pt idx="1">
                  <c:v>0.19838591774624298</c:v>
                </c:pt>
                <c:pt idx="2">
                  <c:v>0.18645277281410499</c:v>
                </c:pt>
                <c:pt idx="3">
                  <c:v>0.18501766761351846</c:v>
                </c:pt>
                <c:pt idx="4">
                  <c:v>0.19338812051804899</c:v>
                </c:pt>
              </c:numCache>
            </c:numRef>
          </c:val>
          <c:smooth val="0"/>
          <c:extLst>
            <c:ext xmlns:c16="http://schemas.microsoft.com/office/drawing/2014/chart" uri="{C3380CC4-5D6E-409C-BE32-E72D297353CC}">
              <c16:uniqueId val="{00000001-14EB-4B53-A3C4-A50AB0B761E6}"/>
            </c:ext>
          </c:extLst>
        </c:ser>
        <c:ser>
          <c:idx val="3"/>
          <c:order val="2"/>
          <c:tx>
            <c:strRef>
              <c:f>'A.5 Cephalosporins'!$B$8</c:f>
              <c:strCache>
                <c:ptCount val="1"/>
                <c:pt idx="0">
                  <c:v>Cefotaxime</c:v>
                </c:pt>
              </c:strCache>
            </c:strRef>
          </c:tx>
          <c:spPr>
            <a:ln>
              <a:solidFill>
                <a:srgbClr val="003B5C"/>
              </a:solidFill>
              <a:prstDash val="dash"/>
            </a:ln>
          </c:spPr>
          <c:marker>
            <c:symbol val="triangle"/>
            <c:size val="7"/>
            <c:spPr>
              <a:solidFill>
                <a:srgbClr val="003B5C"/>
              </a:solidFill>
              <a:ln>
                <a:solidFill>
                  <a:srgbClr val="003B5C"/>
                </a:solidFill>
                <a:prstDash val="solid"/>
              </a:ln>
            </c:spPr>
          </c:marker>
          <c:cat>
            <c:numRef>
              <c:f>'A.5 Cephalosporins'!$C$5:$G$5</c:f>
              <c:numCache>
                <c:formatCode>General</c:formatCode>
                <c:ptCount val="5"/>
                <c:pt idx="0">
                  <c:v>2016</c:v>
                </c:pt>
                <c:pt idx="1">
                  <c:v>2017</c:v>
                </c:pt>
                <c:pt idx="2">
                  <c:v>2018</c:v>
                </c:pt>
                <c:pt idx="3">
                  <c:v>2019</c:v>
                </c:pt>
                <c:pt idx="4">
                  <c:v>2020</c:v>
                </c:pt>
              </c:numCache>
            </c:numRef>
          </c:cat>
          <c:val>
            <c:numRef>
              <c:f>'A.5 Cephalosporins'!$C$8:$G$8</c:f>
              <c:numCache>
                <c:formatCode>0.000</c:formatCode>
                <c:ptCount val="5"/>
                <c:pt idx="0">
                  <c:v>1.6717627184883455E-2</c:v>
                </c:pt>
                <c:pt idx="1">
                  <c:v>1.7476653031310629E-2</c:v>
                </c:pt>
                <c:pt idx="2">
                  <c:v>1.8585612815373409E-2</c:v>
                </c:pt>
                <c:pt idx="3">
                  <c:v>1.7735575535382964E-2</c:v>
                </c:pt>
                <c:pt idx="4">
                  <c:v>1.6346182038756929E-2</c:v>
                </c:pt>
              </c:numCache>
            </c:numRef>
          </c:val>
          <c:smooth val="0"/>
          <c:extLst>
            <c:ext xmlns:c16="http://schemas.microsoft.com/office/drawing/2014/chart" uri="{C3380CC4-5D6E-409C-BE32-E72D297353CC}">
              <c16:uniqueId val="{00000002-14EB-4B53-A3C4-A50AB0B761E6}"/>
            </c:ext>
          </c:extLst>
        </c:ser>
        <c:ser>
          <c:idx val="4"/>
          <c:order val="3"/>
          <c:tx>
            <c:strRef>
              <c:f>'A.5 Cephalosporins'!$B$9</c:f>
              <c:strCache>
                <c:ptCount val="1"/>
                <c:pt idx="0">
                  <c:v>Cefradine</c:v>
                </c:pt>
              </c:strCache>
            </c:strRef>
          </c:tx>
          <c:spPr>
            <a:ln>
              <a:solidFill>
                <a:srgbClr val="00AB8E"/>
              </a:solidFill>
              <a:prstDash val="lgDash"/>
            </a:ln>
          </c:spPr>
          <c:marker>
            <c:symbol val="circle"/>
            <c:size val="7"/>
            <c:spPr>
              <a:solidFill>
                <a:srgbClr val="00AB8E"/>
              </a:solidFill>
              <a:ln>
                <a:solidFill>
                  <a:srgbClr val="00AB8E"/>
                </a:solidFill>
                <a:prstDash val="solid"/>
              </a:ln>
            </c:spPr>
          </c:marker>
          <c:cat>
            <c:numRef>
              <c:f>'A.5 Cephalosporins'!$C$5:$G$5</c:f>
              <c:numCache>
                <c:formatCode>General</c:formatCode>
                <c:ptCount val="5"/>
                <c:pt idx="0">
                  <c:v>2016</c:v>
                </c:pt>
                <c:pt idx="1">
                  <c:v>2017</c:v>
                </c:pt>
                <c:pt idx="2">
                  <c:v>2018</c:v>
                </c:pt>
                <c:pt idx="3">
                  <c:v>2019</c:v>
                </c:pt>
                <c:pt idx="4">
                  <c:v>2020</c:v>
                </c:pt>
              </c:numCache>
            </c:numRef>
          </c:cat>
          <c:val>
            <c:numRef>
              <c:f>'A.5 Cephalosporins'!$C$9:$G$9</c:f>
              <c:numCache>
                <c:formatCode>0.000</c:formatCode>
                <c:ptCount val="5"/>
                <c:pt idx="0">
                  <c:v>1.5653369813582785E-2</c:v>
                </c:pt>
                <c:pt idx="1">
                  <c:v>1.2870448788969924E-2</c:v>
                </c:pt>
                <c:pt idx="2">
                  <c:v>1.0893678605697232E-2</c:v>
                </c:pt>
                <c:pt idx="3">
                  <c:v>9.2967370785750347E-3</c:v>
                </c:pt>
                <c:pt idx="4">
                  <c:v>8.4634119507880357E-3</c:v>
                </c:pt>
              </c:numCache>
            </c:numRef>
          </c:val>
          <c:smooth val="0"/>
          <c:extLst>
            <c:ext xmlns:c16="http://schemas.microsoft.com/office/drawing/2014/chart" uri="{C3380CC4-5D6E-409C-BE32-E72D297353CC}">
              <c16:uniqueId val="{00000003-14EB-4B53-A3C4-A50AB0B761E6}"/>
            </c:ext>
          </c:extLst>
        </c:ser>
        <c:ser>
          <c:idx val="5"/>
          <c:order val="4"/>
          <c:tx>
            <c:strRef>
              <c:f>'A.5 Cephalosporins'!$B$10</c:f>
              <c:strCache>
                <c:ptCount val="1"/>
                <c:pt idx="0">
                  <c:v>Ceftazidime</c:v>
                </c:pt>
              </c:strCache>
            </c:strRef>
          </c:tx>
          <c:spPr>
            <a:ln>
              <a:solidFill>
                <a:srgbClr val="84BD00"/>
              </a:solidFill>
              <a:prstDash val="lgDashDot"/>
            </a:ln>
          </c:spPr>
          <c:marker>
            <c:symbol val="triangle"/>
            <c:size val="7"/>
            <c:spPr>
              <a:solidFill>
                <a:srgbClr val="84BD00"/>
              </a:solidFill>
              <a:ln>
                <a:solidFill>
                  <a:srgbClr val="84BD00"/>
                </a:solidFill>
                <a:prstDash val="lgDashDot"/>
              </a:ln>
            </c:spPr>
          </c:marker>
          <c:cat>
            <c:numRef>
              <c:f>'A.5 Cephalosporins'!$C$5:$G$5</c:f>
              <c:numCache>
                <c:formatCode>General</c:formatCode>
                <c:ptCount val="5"/>
                <c:pt idx="0">
                  <c:v>2016</c:v>
                </c:pt>
                <c:pt idx="1">
                  <c:v>2017</c:v>
                </c:pt>
                <c:pt idx="2">
                  <c:v>2018</c:v>
                </c:pt>
                <c:pt idx="3">
                  <c:v>2019</c:v>
                </c:pt>
                <c:pt idx="4">
                  <c:v>2020</c:v>
                </c:pt>
              </c:numCache>
            </c:numRef>
          </c:cat>
          <c:val>
            <c:numRef>
              <c:f>'A.5 Cephalosporins'!$C$10:$G$10</c:f>
              <c:numCache>
                <c:formatCode>0.000</c:formatCode>
                <c:ptCount val="5"/>
                <c:pt idx="0">
                  <c:v>1.1272046122877329E-2</c:v>
                </c:pt>
                <c:pt idx="1">
                  <c:v>1.5161422954873445E-2</c:v>
                </c:pt>
                <c:pt idx="2">
                  <c:v>1.4401441432451499E-2</c:v>
                </c:pt>
                <c:pt idx="3">
                  <c:v>1.4182804922561611E-2</c:v>
                </c:pt>
                <c:pt idx="4">
                  <c:v>9.7127207720933417E-3</c:v>
                </c:pt>
              </c:numCache>
            </c:numRef>
          </c:val>
          <c:smooth val="0"/>
          <c:extLst>
            <c:ext xmlns:c16="http://schemas.microsoft.com/office/drawing/2014/chart" uri="{C3380CC4-5D6E-409C-BE32-E72D297353CC}">
              <c16:uniqueId val="{00000004-14EB-4B53-A3C4-A50AB0B761E6}"/>
            </c:ext>
          </c:extLst>
        </c:ser>
        <c:ser>
          <c:idx val="6"/>
          <c:order val="5"/>
          <c:tx>
            <c:strRef>
              <c:f>'A.5 Cephalosporins'!$B$11</c:f>
              <c:strCache>
                <c:ptCount val="1"/>
                <c:pt idx="0">
                  <c:v>Ceftriaxone</c:v>
                </c:pt>
              </c:strCache>
            </c:strRef>
          </c:tx>
          <c:spPr>
            <a:ln>
              <a:solidFill>
                <a:srgbClr val="007C91"/>
              </a:solidFill>
            </a:ln>
          </c:spPr>
          <c:marker>
            <c:symbol val="diamond"/>
            <c:size val="7"/>
            <c:spPr>
              <a:solidFill>
                <a:srgbClr val="007C91"/>
              </a:solidFill>
              <a:ln>
                <a:solidFill>
                  <a:srgbClr val="007C91"/>
                </a:solidFill>
              </a:ln>
            </c:spPr>
          </c:marker>
          <c:cat>
            <c:numRef>
              <c:f>'A.5 Cephalosporins'!$C$5:$G$5</c:f>
              <c:numCache>
                <c:formatCode>General</c:formatCode>
                <c:ptCount val="5"/>
                <c:pt idx="0">
                  <c:v>2016</c:v>
                </c:pt>
                <c:pt idx="1">
                  <c:v>2017</c:v>
                </c:pt>
                <c:pt idx="2">
                  <c:v>2018</c:v>
                </c:pt>
                <c:pt idx="3">
                  <c:v>2019</c:v>
                </c:pt>
                <c:pt idx="4">
                  <c:v>2020</c:v>
                </c:pt>
              </c:numCache>
            </c:numRef>
          </c:cat>
          <c:val>
            <c:numRef>
              <c:f>'A.5 Cephalosporins'!$C$11:$G$11</c:f>
              <c:numCache>
                <c:formatCode>0.000</c:formatCode>
                <c:ptCount val="5"/>
                <c:pt idx="0">
                  <c:v>3.3333804430318636E-2</c:v>
                </c:pt>
                <c:pt idx="1">
                  <c:v>3.9918216049853683E-2</c:v>
                </c:pt>
                <c:pt idx="2">
                  <c:v>4.4201455529531586E-2</c:v>
                </c:pt>
                <c:pt idx="3">
                  <c:v>4.4575113779938391E-2</c:v>
                </c:pt>
                <c:pt idx="4">
                  <c:v>4.1983329731613228E-2</c:v>
                </c:pt>
              </c:numCache>
            </c:numRef>
          </c:val>
          <c:smooth val="0"/>
          <c:extLst>
            <c:ext xmlns:c16="http://schemas.microsoft.com/office/drawing/2014/chart" uri="{C3380CC4-5D6E-409C-BE32-E72D297353CC}">
              <c16:uniqueId val="{00000005-14EB-4B53-A3C4-A50AB0B761E6}"/>
            </c:ext>
          </c:extLst>
        </c:ser>
        <c:ser>
          <c:idx val="7"/>
          <c:order val="6"/>
          <c:tx>
            <c:strRef>
              <c:f>'A.5 Cephalosporins'!$B$12</c:f>
              <c:strCache>
                <c:ptCount val="1"/>
                <c:pt idx="0">
                  <c:v>Cefuroxime</c:v>
                </c:pt>
              </c:strCache>
            </c:strRef>
          </c:tx>
          <c:spPr>
            <a:ln>
              <a:solidFill>
                <a:srgbClr val="FFB81C"/>
              </a:solidFill>
              <a:prstDash val="sysDot"/>
            </a:ln>
          </c:spPr>
          <c:marker>
            <c:symbol val="circle"/>
            <c:size val="7"/>
            <c:spPr>
              <a:solidFill>
                <a:srgbClr val="FFB81C"/>
              </a:solidFill>
              <a:ln>
                <a:solidFill>
                  <a:srgbClr val="FFB81C"/>
                </a:solidFill>
                <a:prstDash val="solid"/>
              </a:ln>
            </c:spPr>
          </c:marker>
          <c:cat>
            <c:numRef>
              <c:f>'A.5 Cephalosporins'!$C$5:$G$5</c:f>
              <c:numCache>
                <c:formatCode>General</c:formatCode>
                <c:ptCount val="5"/>
                <c:pt idx="0">
                  <c:v>2016</c:v>
                </c:pt>
                <c:pt idx="1">
                  <c:v>2017</c:v>
                </c:pt>
                <c:pt idx="2">
                  <c:v>2018</c:v>
                </c:pt>
                <c:pt idx="3">
                  <c:v>2019</c:v>
                </c:pt>
                <c:pt idx="4">
                  <c:v>2020</c:v>
                </c:pt>
              </c:numCache>
            </c:numRef>
          </c:cat>
          <c:val>
            <c:numRef>
              <c:f>'A.5 Cephalosporins'!$C$12:$G$12</c:f>
              <c:numCache>
                <c:formatCode>0.000</c:formatCode>
                <c:ptCount val="5"/>
                <c:pt idx="0">
                  <c:v>3.1179348382734923E-2</c:v>
                </c:pt>
                <c:pt idx="1">
                  <c:v>3.684848139940855E-2</c:v>
                </c:pt>
                <c:pt idx="2">
                  <c:v>3.7401003356633267E-2</c:v>
                </c:pt>
                <c:pt idx="3">
                  <c:v>3.7069506183744605E-2</c:v>
                </c:pt>
                <c:pt idx="4">
                  <c:v>3.0260876148924306E-2</c:v>
                </c:pt>
              </c:numCache>
            </c:numRef>
          </c:val>
          <c:smooth val="0"/>
          <c:extLst>
            <c:ext xmlns:c16="http://schemas.microsoft.com/office/drawing/2014/chart" uri="{C3380CC4-5D6E-409C-BE32-E72D297353CC}">
              <c16:uniqueId val="{00000006-14EB-4B53-A3C4-A50AB0B761E6}"/>
            </c:ext>
          </c:extLst>
        </c:ser>
        <c:ser>
          <c:idx val="0"/>
          <c:order val="7"/>
          <c:tx>
            <c:v>Total cephalosporins</c:v>
          </c:tx>
          <c:spPr>
            <a:ln>
              <a:solidFill>
                <a:srgbClr val="582C83"/>
              </a:solidFill>
              <a:prstDash val="sysDash"/>
            </a:ln>
          </c:spPr>
          <c:marker>
            <c:symbol val="x"/>
            <c:size val="6"/>
            <c:spPr>
              <a:solidFill>
                <a:srgbClr val="582C83"/>
              </a:solidFill>
              <a:ln w="19050">
                <a:solidFill>
                  <a:srgbClr val="582C83"/>
                </a:solidFill>
              </a:ln>
            </c:spPr>
          </c:marker>
          <c:val>
            <c:numRef>
              <c:f>'A.5 Cephalosporins'!$C$14:$G$14</c:f>
              <c:numCache>
                <c:formatCode>0.000</c:formatCode>
                <c:ptCount val="5"/>
                <c:pt idx="0">
                  <c:v>0.33135430504026131</c:v>
                </c:pt>
                <c:pt idx="1">
                  <c:v>0.33157580273456749</c:v>
                </c:pt>
                <c:pt idx="2">
                  <c:v>0.32222501812203896</c:v>
                </c:pt>
                <c:pt idx="3">
                  <c:v>0.31607697473991825</c:v>
                </c:pt>
                <c:pt idx="4">
                  <c:v>0.30666944200484669</c:v>
                </c:pt>
              </c:numCache>
            </c:numRef>
          </c:val>
          <c:smooth val="0"/>
          <c:extLst>
            <c:ext xmlns:c16="http://schemas.microsoft.com/office/drawing/2014/chart" uri="{C3380CC4-5D6E-409C-BE32-E72D297353CC}">
              <c16:uniqueId val="{00000007-14EB-4B53-A3C4-A50AB0B761E6}"/>
            </c:ext>
          </c:extLst>
        </c:ser>
        <c:dLbls>
          <c:showLegendKey val="0"/>
          <c:showVal val="0"/>
          <c:showCatName val="0"/>
          <c:showSerName val="0"/>
          <c:showPercent val="0"/>
          <c:showBubbleSize val="0"/>
        </c:dLbls>
        <c:marker val="1"/>
        <c:smooth val="0"/>
        <c:axId val="123119488"/>
        <c:axId val="123130240"/>
      </c:lineChart>
      <c:catAx>
        <c:axId val="123119488"/>
        <c:scaling>
          <c:orientation val="minMax"/>
        </c:scaling>
        <c:delete val="0"/>
        <c:axPos val="b"/>
        <c:title>
          <c:tx>
            <c:rich>
              <a:bodyPr/>
              <a:lstStyle/>
              <a:p>
                <a:pPr>
                  <a:defRPr/>
                </a:pPr>
                <a:r>
                  <a:rPr lang="en-GB"/>
                  <a:t>Year</a:t>
                </a:r>
              </a:p>
            </c:rich>
          </c:tx>
          <c:overlay val="0"/>
        </c:title>
        <c:numFmt formatCode="General" sourceLinked="1"/>
        <c:majorTickMark val="out"/>
        <c:minorTickMark val="none"/>
        <c:tickLblPos val="nextTo"/>
        <c:crossAx val="123130240"/>
        <c:crosses val="autoZero"/>
        <c:auto val="1"/>
        <c:lblAlgn val="ctr"/>
        <c:lblOffset val="100"/>
        <c:noMultiLvlLbl val="0"/>
      </c:catAx>
      <c:valAx>
        <c:axId val="123130240"/>
        <c:scaling>
          <c:orientation val="minMax"/>
        </c:scaling>
        <c:delete val="0"/>
        <c:axPos val="l"/>
        <c:title>
          <c:tx>
            <c:rich>
              <a:bodyPr rot="-5400000" vert="horz"/>
              <a:lstStyle/>
              <a:p>
                <a:pPr>
                  <a:defRPr/>
                </a:pPr>
                <a:r>
                  <a:rPr lang="en-GB"/>
                  <a:t>DDD per 1,000 inhabitants per day</a:t>
                </a:r>
              </a:p>
            </c:rich>
          </c:tx>
          <c:layout>
            <c:manualLayout>
              <c:xMode val="edge"/>
              <c:yMode val="edge"/>
              <c:x val="0"/>
              <c:y val="9.2016549727891209E-2"/>
            </c:manualLayout>
          </c:layout>
          <c:overlay val="0"/>
        </c:title>
        <c:numFmt formatCode="0.0" sourceLinked="0"/>
        <c:majorTickMark val="out"/>
        <c:minorTickMark val="none"/>
        <c:tickLblPos val="nextTo"/>
        <c:crossAx val="123119488"/>
        <c:crosses val="autoZero"/>
        <c:crossBetween val="between"/>
        <c:majorUnit val="0.1"/>
      </c:valAx>
      <c:spPr>
        <a:ln>
          <a:prstDash val="dash"/>
        </a:ln>
      </c:spPr>
    </c:plotArea>
    <c:legend>
      <c:legendPos val="b"/>
      <c:layout>
        <c:manualLayout>
          <c:xMode val="edge"/>
          <c:yMode val="edge"/>
          <c:x val="5.0488733575885104E-2"/>
          <c:y val="0.85933253398847231"/>
          <c:w val="0.89981830624875636"/>
          <c:h val="0.12764326142101171"/>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292456874783188E-2"/>
          <c:y val="3.4632038924726015E-2"/>
          <c:w val="0.91875837603355892"/>
          <c:h val="0.69725687920834056"/>
        </c:manualLayout>
      </c:layout>
      <c:lineChart>
        <c:grouping val="standard"/>
        <c:varyColors val="0"/>
        <c:ser>
          <c:idx val="1"/>
          <c:order val="0"/>
          <c:tx>
            <c:strRef>
              <c:f>'A.6 Tetracyclines'!$B$6</c:f>
              <c:strCache>
                <c:ptCount val="1"/>
                <c:pt idx="0">
                  <c:v>Demeclocycline</c:v>
                </c:pt>
              </c:strCache>
            </c:strRef>
          </c:tx>
          <c:spPr>
            <a:ln>
              <a:solidFill>
                <a:srgbClr val="FFB81C"/>
              </a:solidFill>
              <a:prstDash val="sysDot"/>
            </a:ln>
          </c:spPr>
          <c:marker>
            <c:symbol val="diamond"/>
            <c:size val="7"/>
            <c:spPr>
              <a:solidFill>
                <a:srgbClr val="FFB81C"/>
              </a:solidFill>
              <a:ln>
                <a:solidFill>
                  <a:srgbClr val="FFB81C"/>
                </a:solidFill>
                <a:prstDash val="sysDot"/>
              </a:ln>
            </c:spPr>
          </c:marker>
          <c:cat>
            <c:numRef>
              <c:f>'A.6 Tetracyclines'!$C$5:$G$5</c:f>
              <c:numCache>
                <c:formatCode>General</c:formatCode>
                <c:ptCount val="5"/>
                <c:pt idx="0">
                  <c:v>2016</c:v>
                </c:pt>
                <c:pt idx="1">
                  <c:v>2017</c:v>
                </c:pt>
                <c:pt idx="2">
                  <c:v>2018</c:v>
                </c:pt>
                <c:pt idx="3">
                  <c:v>2019</c:v>
                </c:pt>
                <c:pt idx="4">
                  <c:v>2020</c:v>
                </c:pt>
              </c:numCache>
            </c:numRef>
          </c:cat>
          <c:val>
            <c:numRef>
              <c:f>'A.6 Tetracyclines'!$C$6:$G$6</c:f>
              <c:numCache>
                <c:formatCode>0.000</c:formatCode>
                <c:ptCount val="5"/>
                <c:pt idx="0">
                  <c:v>6.2497566403543203E-3</c:v>
                </c:pt>
                <c:pt idx="1">
                  <c:v>7.6304988953452835E-3</c:v>
                </c:pt>
                <c:pt idx="2">
                  <c:v>7.4948568759971579E-3</c:v>
                </c:pt>
                <c:pt idx="3">
                  <c:v>6.9512740427271069E-3</c:v>
                </c:pt>
                <c:pt idx="4">
                  <c:v>6.5415320345891814E-3</c:v>
                </c:pt>
              </c:numCache>
            </c:numRef>
          </c:val>
          <c:smooth val="0"/>
          <c:extLst>
            <c:ext xmlns:c16="http://schemas.microsoft.com/office/drawing/2014/chart" uri="{C3380CC4-5D6E-409C-BE32-E72D297353CC}">
              <c16:uniqueId val="{00000000-D9B8-42D4-9F31-5DF5AD697B29}"/>
            </c:ext>
          </c:extLst>
        </c:ser>
        <c:ser>
          <c:idx val="2"/>
          <c:order val="1"/>
          <c:tx>
            <c:strRef>
              <c:f>'A.6 Tetracyclines'!$B$7</c:f>
              <c:strCache>
                <c:ptCount val="1"/>
                <c:pt idx="0">
                  <c:v>Doxycycline</c:v>
                </c:pt>
              </c:strCache>
            </c:strRef>
          </c:tx>
          <c:spPr>
            <a:ln>
              <a:solidFill>
                <a:srgbClr val="E40046"/>
              </a:solidFill>
              <a:prstDash val="dashDot"/>
            </a:ln>
          </c:spPr>
          <c:marker>
            <c:symbol val="x"/>
            <c:size val="7"/>
            <c:spPr>
              <a:noFill/>
              <a:ln w="19050">
                <a:solidFill>
                  <a:srgbClr val="E40046"/>
                </a:solidFill>
                <a:prstDash val="solid"/>
              </a:ln>
            </c:spPr>
          </c:marker>
          <c:cat>
            <c:numRef>
              <c:f>'A.6 Tetracyclines'!$C$5:$G$5</c:f>
              <c:numCache>
                <c:formatCode>General</c:formatCode>
                <c:ptCount val="5"/>
                <c:pt idx="0">
                  <c:v>2016</c:v>
                </c:pt>
                <c:pt idx="1">
                  <c:v>2017</c:v>
                </c:pt>
                <c:pt idx="2">
                  <c:v>2018</c:v>
                </c:pt>
                <c:pt idx="3">
                  <c:v>2019</c:v>
                </c:pt>
                <c:pt idx="4">
                  <c:v>2020</c:v>
                </c:pt>
              </c:numCache>
            </c:numRef>
          </c:cat>
          <c:val>
            <c:numRef>
              <c:f>'A.6 Tetracyclines'!$C$7:$G$7</c:f>
              <c:numCache>
                <c:formatCode>0.000</c:formatCode>
                <c:ptCount val="5"/>
                <c:pt idx="0">
                  <c:v>2.299736019144234</c:v>
                </c:pt>
                <c:pt idx="1">
                  <c:v>2.3408114035002168</c:v>
                </c:pt>
                <c:pt idx="2">
                  <c:v>2.3790163769113599</c:v>
                </c:pt>
                <c:pt idx="3">
                  <c:v>2.590003754463666</c:v>
                </c:pt>
                <c:pt idx="4">
                  <c:v>2.3725286126423821</c:v>
                </c:pt>
              </c:numCache>
            </c:numRef>
          </c:val>
          <c:smooth val="0"/>
          <c:extLst>
            <c:ext xmlns:c16="http://schemas.microsoft.com/office/drawing/2014/chart" uri="{C3380CC4-5D6E-409C-BE32-E72D297353CC}">
              <c16:uniqueId val="{00000001-D9B8-42D4-9F31-5DF5AD697B29}"/>
            </c:ext>
          </c:extLst>
        </c:ser>
        <c:ser>
          <c:idx val="3"/>
          <c:order val="2"/>
          <c:tx>
            <c:strRef>
              <c:f>'A.6 Tetracyclines'!$B$8</c:f>
              <c:strCache>
                <c:ptCount val="1"/>
                <c:pt idx="0">
                  <c:v>Lymecycline</c:v>
                </c:pt>
              </c:strCache>
            </c:strRef>
          </c:tx>
          <c:spPr>
            <a:ln>
              <a:solidFill>
                <a:srgbClr val="003B5C"/>
              </a:solidFill>
              <a:prstDash val="dash"/>
            </a:ln>
          </c:spPr>
          <c:marker>
            <c:symbol val="triangle"/>
            <c:size val="7"/>
            <c:spPr>
              <a:solidFill>
                <a:srgbClr val="003B5C"/>
              </a:solidFill>
              <a:ln>
                <a:solidFill>
                  <a:srgbClr val="003B5C"/>
                </a:solidFill>
                <a:prstDash val="solid"/>
              </a:ln>
            </c:spPr>
          </c:marker>
          <c:cat>
            <c:numRef>
              <c:f>'A.6 Tetracyclines'!$C$5:$G$5</c:f>
              <c:numCache>
                <c:formatCode>General</c:formatCode>
                <c:ptCount val="5"/>
                <c:pt idx="0">
                  <c:v>2016</c:v>
                </c:pt>
                <c:pt idx="1">
                  <c:v>2017</c:v>
                </c:pt>
                <c:pt idx="2">
                  <c:v>2018</c:v>
                </c:pt>
                <c:pt idx="3">
                  <c:v>2019</c:v>
                </c:pt>
                <c:pt idx="4">
                  <c:v>2020</c:v>
                </c:pt>
              </c:numCache>
            </c:numRef>
          </c:cat>
          <c:val>
            <c:numRef>
              <c:f>'A.6 Tetracyclines'!$C$8:$G$8</c:f>
              <c:numCache>
                <c:formatCode>0.000</c:formatCode>
                <c:ptCount val="5"/>
                <c:pt idx="0">
                  <c:v>1.7053406325767781</c:v>
                </c:pt>
                <c:pt idx="1">
                  <c:v>1.7067205813168727</c:v>
                </c:pt>
                <c:pt idx="2">
                  <c:v>1.6731040718972849</c:v>
                </c:pt>
                <c:pt idx="3">
                  <c:v>1.6819398972189958</c:v>
                </c:pt>
                <c:pt idx="4">
                  <c:v>1.5689620497160064</c:v>
                </c:pt>
              </c:numCache>
            </c:numRef>
          </c:val>
          <c:smooth val="0"/>
          <c:extLst>
            <c:ext xmlns:c16="http://schemas.microsoft.com/office/drawing/2014/chart" uri="{C3380CC4-5D6E-409C-BE32-E72D297353CC}">
              <c16:uniqueId val="{00000002-D9B8-42D4-9F31-5DF5AD697B29}"/>
            </c:ext>
          </c:extLst>
        </c:ser>
        <c:ser>
          <c:idx val="4"/>
          <c:order val="3"/>
          <c:tx>
            <c:strRef>
              <c:f>'A.6 Tetracyclines'!$B$9</c:f>
              <c:strCache>
                <c:ptCount val="1"/>
                <c:pt idx="0">
                  <c:v>Minocycline</c:v>
                </c:pt>
              </c:strCache>
            </c:strRef>
          </c:tx>
          <c:spPr>
            <a:ln>
              <a:solidFill>
                <a:srgbClr val="00AB8E"/>
              </a:solidFill>
              <a:prstDash val="lgDash"/>
            </a:ln>
          </c:spPr>
          <c:marker>
            <c:symbol val="circle"/>
            <c:size val="7"/>
            <c:spPr>
              <a:solidFill>
                <a:srgbClr val="00AB8E"/>
              </a:solidFill>
              <a:ln>
                <a:solidFill>
                  <a:srgbClr val="00AB8E"/>
                </a:solidFill>
                <a:prstDash val="solid"/>
              </a:ln>
            </c:spPr>
          </c:marker>
          <c:cat>
            <c:numRef>
              <c:f>'A.6 Tetracyclines'!$C$5:$G$5</c:f>
              <c:numCache>
                <c:formatCode>General</c:formatCode>
                <c:ptCount val="5"/>
                <c:pt idx="0">
                  <c:v>2016</c:v>
                </c:pt>
                <c:pt idx="1">
                  <c:v>2017</c:v>
                </c:pt>
                <c:pt idx="2">
                  <c:v>2018</c:v>
                </c:pt>
                <c:pt idx="3">
                  <c:v>2019</c:v>
                </c:pt>
                <c:pt idx="4">
                  <c:v>2020</c:v>
                </c:pt>
              </c:numCache>
            </c:numRef>
          </c:cat>
          <c:val>
            <c:numRef>
              <c:f>'A.6 Tetracyclines'!$C$9:$G$9</c:f>
              <c:numCache>
                <c:formatCode>0.000</c:formatCode>
                <c:ptCount val="5"/>
                <c:pt idx="0">
                  <c:v>5.1864799170473042E-2</c:v>
                </c:pt>
                <c:pt idx="1">
                  <c:v>4.1997283950595765E-2</c:v>
                </c:pt>
                <c:pt idx="2">
                  <c:v>3.5663555006856029E-2</c:v>
                </c:pt>
                <c:pt idx="3">
                  <c:v>2.9869951417897056E-2</c:v>
                </c:pt>
                <c:pt idx="4">
                  <c:v>2.2976985466819144E-2</c:v>
                </c:pt>
              </c:numCache>
            </c:numRef>
          </c:val>
          <c:smooth val="0"/>
          <c:extLst>
            <c:ext xmlns:c16="http://schemas.microsoft.com/office/drawing/2014/chart" uri="{C3380CC4-5D6E-409C-BE32-E72D297353CC}">
              <c16:uniqueId val="{00000003-D9B8-42D4-9F31-5DF5AD697B29}"/>
            </c:ext>
          </c:extLst>
        </c:ser>
        <c:ser>
          <c:idx val="5"/>
          <c:order val="4"/>
          <c:tx>
            <c:strRef>
              <c:f>'A.6 Tetracyclines'!$B$10</c:f>
              <c:strCache>
                <c:ptCount val="1"/>
                <c:pt idx="0">
                  <c:v>Oxytetracycline</c:v>
                </c:pt>
              </c:strCache>
            </c:strRef>
          </c:tx>
          <c:spPr>
            <a:ln>
              <a:solidFill>
                <a:srgbClr val="84BD00"/>
              </a:solidFill>
              <a:prstDash val="lgDashDot"/>
            </a:ln>
          </c:spPr>
          <c:marker>
            <c:symbol val="triangle"/>
            <c:size val="7"/>
            <c:spPr>
              <a:solidFill>
                <a:srgbClr val="84BD00"/>
              </a:solidFill>
              <a:ln>
                <a:solidFill>
                  <a:srgbClr val="84BD00"/>
                </a:solidFill>
                <a:prstDash val="lgDashDot"/>
              </a:ln>
            </c:spPr>
          </c:marker>
          <c:cat>
            <c:numRef>
              <c:f>'A.6 Tetracyclines'!$C$5:$G$5</c:f>
              <c:numCache>
                <c:formatCode>General</c:formatCode>
                <c:ptCount val="5"/>
                <c:pt idx="0">
                  <c:v>2016</c:v>
                </c:pt>
                <c:pt idx="1">
                  <c:v>2017</c:v>
                </c:pt>
                <c:pt idx="2">
                  <c:v>2018</c:v>
                </c:pt>
                <c:pt idx="3">
                  <c:v>2019</c:v>
                </c:pt>
                <c:pt idx="4">
                  <c:v>2020</c:v>
                </c:pt>
              </c:numCache>
            </c:numRef>
          </c:cat>
          <c:val>
            <c:numRef>
              <c:f>'A.6 Tetracyclines'!$C$10:$G$10</c:f>
              <c:numCache>
                <c:formatCode>0.000</c:formatCode>
                <c:ptCount val="5"/>
                <c:pt idx="0">
                  <c:v>0.65100379768653482</c:v>
                </c:pt>
                <c:pt idx="1">
                  <c:v>0.57006294929726131</c:v>
                </c:pt>
                <c:pt idx="2">
                  <c:v>0.49129374915354873</c:v>
                </c:pt>
                <c:pt idx="3">
                  <c:v>0.41491847471073839</c:v>
                </c:pt>
                <c:pt idx="4">
                  <c:v>0.35249193251316413</c:v>
                </c:pt>
              </c:numCache>
            </c:numRef>
          </c:val>
          <c:smooth val="0"/>
          <c:extLst>
            <c:ext xmlns:c16="http://schemas.microsoft.com/office/drawing/2014/chart" uri="{C3380CC4-5D6E-409C-BE32-E72D297353CC}">
              <c16:uniqueId val="{00000004-D9B8-42D4-9F31-5DF5AD697B29}"/>
            </c:ext>
          </c:extLst>
        </c:ser>
        <c:ser>
          <c:idx val="6"/>
          <c:order val="5"/>
          <c:tx>
            <c:strRef>
              <c:f>'A.6 Tetracyclines'!$B$11</c:f>
              <c:strCache>
                <c:ptCount val="1"/>
                <c:pt idx="0">
                  <c:v>Tetracycline</c:v>
                </c:pt>
              </c:strCache>
            </c:strRef>
          </c:tx>
          <c:spPr>
            <a:ln>
              <a:solidFill>
                <a:srgbClr val="007C91"/>
              </a:solidFill>
            </a:ln>
          </c:spPr>
          <c:marker>
            <c:symbol val="diamond"/>
            <c:size val="7"/>
            <c:spPr>
              <a:solidFill>
                <a:srgbClr val="007C91"/>
              </a:solidFill>
              <a:ln>
                <a:solidFill>
                  <a:srgbClr val="007C91"/>
                </a:solidFill>
              </a:ln>
            </c:spPr>
          </c:marker>
          <c:cat>
            <c:numRef>
              <c:f>'A.6 Tetracyclines'!$C$5:$G$5</c:f>
              <c:numCache>
                <c:formatCode>General</c:formatCode>
                <c:ptCount val="5"/>
                <c:pt idx="0">
                  <c:v>2016</c:v>
                </c:pt>
                <c:pt idx="1">
                  <c:v>2017</c:v>
                </c:pt>
                <c:pt idx="2">
                  <c:v>2018</c:v>
                </c:pt>
                <c:pt idx="3">
                  <c:v>2019</c:v>
                </c:pt>
                <c:pt idx="4">
                  <c:v>2020</c:v>
                </c:pt>
              </c:numCache>
            </c:numRef>
          </c:cat>
          <c:val>
            <c:numRef>
              <c:f>'A.6 Tetracyclines'!$C$11:$G$11</c:f>
              <c:numCache>
                <c:formatCode>0.000</c:formatCode>
                <c:ptCount val="5"/>
                <c:pt idx="0">
                  <c:v>3.6862957029230259E-2</c:v>
                </c:pt>
                <c:pt idx="1">
                  <c:v>3.1521689098646277E-2</c:v>
                </c:pt>
                <c:pt idx="2">
                  <c:v>2.6856147095315919E-2</c:v>
                </c:pt>
                <c:pt idx="3">
                  <c:v>2.4233547056745408E-2</c:v>
                </c:pt>
                <c:pt idx="4">
                  <c:v>2.3180903909919337E-2</c:v>
                </c:pt>
              </c:numCache>
            </c:numRef>
          </c:val>
          <c:smooth val="0"/>
          <c:extLst>
            <c:ext xmlns:c16="http://schemas.microsoft.com/office/drawing/2014/chart" uri="{C3380CC4-5D6E-409C-BE32-E72D297353CC}">
              <c16:uniqueId val="{00000005-D9B8-42D4-9F31-5DF5AD697B29}"/>
            </c:ext>
          </c:extLst>
        </c:ser>
        <c:ser>
          <c:idx val="7"/>
          <c:order val="6"/>
          <c:tx>
            <c:strRef>
              <c:f>'A.6 Tetracyclines'!$B$12</c:f>
              <c:strCache>
                <c:ptCount val="1"/>
                <c:pt idx="0">
                  <c:v>Tigecycline</c:v>
                </c:pt>
              </c:strCache>
            </c:strRef>
          </c:tx>
          <c:spPr>
            <a:ln>
              <a:solidFill>
                <a:srgbClr val="8A1B61"/>
              </a:solidFill>
              <a:prstDash val="lgDashDotDot"/>
            </a:ln>
          </c:spPr>
          <c:marker>
            <c:symbol val="circle"/>
            <c:size val="7"/>
            <c:spPr>
              <a:solidFill>
                <a:srgbClr val="8A1B61"/>
              </a:solidFill>
              <a:ln>
                <a:solidFill>
                  <a:srgbClr val="8A1B61"/>
                </a:solidFill>
                <a:prstDash val="lgDashDotDot"/>
              </a:ln>
            </c:spPr>
          </c:marker>
          <c:cat>
            <c:numRef>
              <c:f>'A.6 Tetracyclines'!$C$5:$G$5</c:f>
              <c:numCache>
                <c:formatCode>General</c:formatCode>
                <c:ptCount val="5"/>
                <c:pt idx="0">
                  <c:v>2016</c:v>
                </c:pt>
                <c:pt idx="1">
                  <c:v>2017</c:v>
                </c:pt>
                <c:pt idx="2">
                  <c:v>2018</c:v>
                </c:pt>
                <c:pt idx="3">
                  <c:v>2019</c:v>
                </c:pt>
                <c:pt idx="4">
                  <c:v>2020</c:v>
                </c:pt>
              </c:numCache>
            </c:numRef>
          </c:cat>
          <c:val>
            <c:numRef>
              <c:f>'A.6 Tetracyclines'!$C$12:$G$12</c:f>
              <c:numCache>
                <c:formatCode>0.000</c:formatCode>
                <c:ptCount val="5"/>
                <c:pt idx="0">
                  <c:v>2.8413920842282891E-3</c:v>
                </c:pt>
                <c:pt idx="1">
                  <c:v>3.7968600335887004E-3</c:v>
                </c:pt>
                <c:pt idx="2">
                  <c:v>4.1016030535274695E-3</c:v>
                </c:pt>
                <c:pt idx="3">
                  <c:v>4.1492668761122786E-3</c:v>
                </c:pt>
                <c:pt idx="4">
                  <c:v>3.5137118371437737E-3</c:v>
                </c:pt>
              </c:numCache>
            </c:numRef>
          </c:val>
          <c:smooth val="0"/>
          <c:extLst>
            <c:ext xmlns:c16="http://schemas.microsoft.com/office/drawing/2014/chart" uri="{C3380CC4-5D6E-409C-BE32-E72D297353CC}">
              <c16:uniqueId val="{00000006-D9B8-42D4-9F31-5DF5AD697B29}"/>
            </c:ext>
          </c:extLst>
        </c:ser>
        <c:ser>
          <c:idx val="0"/>
          <c:order val="7"/>
          <c:tx>
            <c:v>Total tetracyclines</c:v>
          </c:tx>
          <c:spPr>
            <a:ln>
              <a:solidFill>
                <a:srgbClr val="582C83"/>
              </a:solidFill>
              <a:prstDash val="sysDash"/>
            </a:ln>
          </c:spPr>
          <c:marker>
            <c:symbol val="x"/>
            <c:size val="6"/>
            <c:spPr>
              <a:solidFill>
                <a:srgbClr val="582C83"/>
              </a:solidFill>
              <a:ln w="19050">
                <a:solidFill>
                  <a:srgbClr val="582C83"/>
                </a:solidFill>
              </a:ln>
            </c:spPr>
          </c:marker>
          <c:val>
            <c:numRef>
              <c:f>'A.6 Tetracyclines'!$C$14:$G$14</c:f>
              <c:numCache>
                <c:formatCode>0.000</c:formatCode>
                <c:ptCount val="5"/>
                <c:pt idx="0">
                  <c:v>4.7538993543318329</c:v>
                </c:pt>
                <c:pt idx="1">
                  <c:v>4.7025412660925268</c:v>
                </c:pt>
                <c:pt idx="2">
                  <c:v>4.6175303599938902</c:v>
                </c:pt>
                <c:pt idx="3">
                  <c:v>4.7520661657868821</c:v>
                </c:pt>
                <c:pt idx="4">
                  <c:v>4.3501957281200241</c:v>
                </c:pt>
              </c:numCache>
            </c:numRef>
          </c:val>
          <c:smooth val="0"/>
          <c:extLst>
            <c:ext xmlns:c16="http://schemas.microsoft.com/office/drawing/2014/chart" uri="{C3380CC4-5D6E-409C-BE32-E72D297353CC}">
              <c16:uniqueId val="{00000007-D9B8-42D4-9F31-5DF5AD697B29}"/>
            </c:ext>
          </c:extLst>
        </c:ser>
        <c:dLbls>
          <c:showLegendKey val="0"/>
          <c:showVal val="0"/>
          <c:showCatName val="0"/>
          <c:showSerName val="0"/>
          <c:showPercent val="0"/>
          <c:showBubbleSize val="0"/>
        </c:dLbls>
        <c:marker val="1"/>
        <c:smooth val="0"/>
        <c:axId val="123119488"/>
        <c:axId val="123130240"/>
      </c:lineChart>
      <c:catAx>
        <c:axId val="123119488"/>
        <c:scaling>
          <c:orientation val="minMax"/>
        </c:scaling>
        <c:delete val="0"/>
        <c:axPos val="b"/>
        <c:title>
          <c:tx>
            <c:rich>
              <a:bodyPr/>
              <a:lstStyle/>
              <a:p>
                <a:pPr>
                  <a:defRPr/>
                </a:pPr>
                <a:r>
                  <a:rPr lang="en-GB"/>
                  <a:t>Year</a:t>
                </a:r>
              </a:p>
            </c:rich>
          </c:tx>
          <c:overlay val="0"/>
        </c:title>
        <c:numFmt formatCode="General" sourceLinked="1"/>
        <c:majorTickMark val="out"/>
        <c:minorTickMark val="none"/>
        <c:tickLblPos val="nextTo"/>
        <c:crossAx val="123130240"/>
        <c:crosses val="autoZero"/>
        <c:auto val="1"/>
        <c:lblAlgn val="ctr"/>
        <c:lblOffset val="100"/>
        <c:noMultiLvlLbl val="0"/>
      </c:catAx>
      <c:valAx>
        <c:axId val="123130240"/>
        <c:scaling>
          <c:orientation val="minMax"/>
        </c:scaling>
        <c:delete val="0"/>
        <c:axPos val="l"/>
        <c:title>
          <c:tx>
            <c:rich>
              <a:bodyPr rot="-5400000" vert="horz"/>
              <a:lstStyle/>
              <a:p>
                <a:pPr>
                  <a:defRPr/>
                </a:pPr>
                <a:r>
                  <a:rPr lang="en-GB"/>
                  <a:t>DDD per 1,000 inhabitants per day</a:t>
                </a:r>
              </a:p>
            </c:rich>
          </c:tx>
          <c:layout>
            <c:manualLayout>
              <c:xMode val="edge"/>
              <c:yMode val="edge"/>
              <c:x val="0"/>
              <c:y val="9.2016549727891209E-2"/>
            </c:manualLayout>
          </c:layout>
          <c:overlay val="0"/>
        </c:title>
        <c:numFmt formatCode="0.0" sourceLinked="0"/>
        <c:majorTickMark val="out"/>
        <c:minorTickMark val="none"/>
        <c:tickLblPos val="nextTo"/>
        <c:crossAx val="123119488"/>
        <c:crosses val="autoZero"/>
        <c:crossBetween val="between"/>
      </c:valAx>
      <c:spPr>
        <a:ln>
          <a:prstDash val="dash"/>
        </a:ln>
      </c:spPr>
    </c:plotArea>
    <c:legend>
      <c:legendPos val="b"/>
      <c:layout>
        <c:manualLayout>
          <c:xMode val="edge"/>
          <c:yMode val="edge"/>
          <c:x val="5.0488733575885104E-2"/>
          <c:y val="0.85933253398847231"/>
          <c:w val="0.89981830624875636"/>
          <c:h val="0.12764326142101171"/>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620913402512329E-2"/>
          <c:y val="3.4632038924726015E-2"/>
          <c:w val="0.92042984557499963"/>
          <c:h val="0.69725687920834056"/>
        </c:manualLayout>
      </c:layout>
      <c:lineChart>
        <c:grouping val="standard"/>
        <c:varyColors val="0"/>
        <c:ser>
          <c:idx val="1"/>
          <c:order val="0"/>
          <c:tx>
            <c:strRef>
              <c:f>'A.7 Quinolones'!$B$6</c:f>
              <c:strCache>
                <c:ptCount val="1"/>
                <c:pt idx="0">
                  <c:v>Ciprofloxacin</c:v>
                </c:pt>
              </c:strCache>
            </c:strRef>
          </c:tx>
          <c:spPr>
            <a:ln>
              <a:solidFill>
                <a:srgbClr val="FFB81C"/>
              </a:solidFill>
              <a:prstDash val="sysDot"/>
            </a:ln>
          </c:spPr>
          <c:marker>
            <c:symbol val="diamond"/>
            <c:size val="7"/>
            <c:spPr>
              <a:solidFill>
                <a:srgbClr val="FFB81C"/>
              </a:solidFill>
              <a:ln>
                <a:solidFill>
                  <a:srgbClr val="FFB81C"/>
                </a:solidFill>
                <a:prstDash val="solid"/>
              </a:ln>
            </c:spPr>
          </c:marker>
          <c:cat>
            <c:numRef>
              <c:f>'A.7 Quinolones'!$C$5:$G$5</c:f>
              <c:numCache>
                <c:formatCode>General</c:formatCode>
                <c:ptCount val="5"/>
                <c:pt idx="0">
                  <c:v>2016</c:v>
                </c:pt>
                <c:pt idx="1">
                  <c:v>2017</c:v>
                </c:pt>
                <c:pt idx="2">
                  <c:v>2018</c:v>
                </c:pt>
                <c:pt idx="3">
                  <c:v>2019</c:v>
                </c:pt>
                <c:pt idx="4">
                  <c:v>2020</c:v>
                </c:pt>
              </c:numCache>
            </c:numRef>
          </c:cat>
          <c:val>
            <c:numRef>
              <c:f>'A.7 Quinolones'!$C$6:$G$6</c:f>
              <c:numCache>
                <c:formatCode>0.000</c:formatCode>
                <c:ptCount val="5"/>
                <c:pt idx="0">
                  <c:v>0.41997764905628421</c:v>
                </c:pt>
                <c:pt idx="1">
                  <c:v>0.41624488562184192</c:v>
                </c:pt>
                <c:pt idx="2">
                  <c:v>0.42428481293088371</c:v>
                </c:pt>
                <c:pt idx="3">
                  <c:v>0.37881030516589564</c:v>
                </c:pt>
                <c:pt idx="4">
                  <c:v>0.33617738821020826</c:v>
                </c:pt>
              </c:numCache>
            </c:numRef>
          </c:val>
          <c:smooth val="0"/>
          <c:extLst>
            <c:ext xmlns:c16="http://schemas.microsoft.com/office/drawing/2014/chart" uri="{C3380CC4-5D6E-409C-BE32-E72D297353CC}">
              <c16:uniqueId val="{00000000-9D49-4D5E-9DDF-9AC255FBD97F}"/>
            </c:ext>
          </c:extLst>
        </c:ser>
        <c:ser>
          <c:idx val="2"/>
          <c:order val="1"/>
          <c:tx>
            <c:strRef>
              <c:f>'A.7 Quinolones'!$B$7</c:f>
              <c:strCache>
                <c:ptCount val="1"/>
                <c:pt idx="0">
                  <c:v>Levofloxacin</c:v>
                </c:pt>
              </c:strCache>
            </c:strRef>
          </c:tx>
          <c:spPr>
            <a:ln>
              <a:solidFill>
                <a:srgbClr val="E40046"/>
              </a:solidFill>
              <a:prstDash val="dashDot"/>
            </a:ln>
          </c:spPr>
          <c:marker>
            <c:symbol val="x"/>
            <c:size val="7"/>
            <c:spPr>
              <a:noFill/>
              <a:ln w="19050">
                <a:solidFill>
                  <a:srgbClr val="E40046"/>
                </a:solidFill>
                <a:prstDash val="solid"/>
              </a:ln>
            </c:spPr>
          </c:marker>
          <c:cat>
            <c:numRef>
              <c:f>'A.7 Quinolones'!$C$5:$G$5</c:f>
              <c:numCache>
                <c:formatCode>General</c:formatCode>
                <c:ptCount val="5"/>
                <c:pt idx="0">
                  <c:v>2016</c:v>
                </c:pt>
                <c:pt idx="1">
                  <c:v>2017</c:v>
                </c:pt>
                <c:pt idx="2">
                  <c:v>2018</c:v>
                </c:pt>
                <c:pt idx="3">
                  <c:v>2019</c:v>
                </c:pt>
                <c:pt idx="4">
                  <c:v>2020</c:v>
                </c:pt>
              </c:numCache>
            </c:numRef>
          </c:cat>
          <c:val>
            <c:numRef>
              <c:f>'A.7 Quinolones'!$C$7:$G$7</c:f>
              <c:numCache>
                <c:formatCode>0.000</c:formatCode>
                <c:ptCount val="5"/>
                <c:pt idx="0">
                  <c:v>4.7528575838320819E-2</c:v>
                </c:pt>
                <c:pt idx="1">
                  <c:v>6.1240822405245976E-2</c:v>
                </c:pt>
                <c:pt idx="2">
                  <c:v>7.3696306759849506E-2</c:v>
                </c:pt>
                <c:pt idx="3">
                  <c:v>7.6569576044931864E-2</c:v>
                </c:pt>
                <c:pt idx="4">
                  <c:v>6.6138349856043277E-2</c:v>
                </c:pt>
              </c:numCache>
            </c:numRef>
          </c:val>
          <c:smooth val="0"/>
          <c:extLst>
            <c:ext xmlns:c16="http://schemas.microsoft.com/office/drawing/2014/chart" uri="{C3380CC4-5D6E-409C-BE32-E72D297353CC}">
              <c16:uniqueId val="{00000001-9D49-4D5E-9DDF-9AC255FBD97F}"/>
            </c:ext>
          </c:extLst>
        </c:ser>
        <c:ser>
          <c:idx val="3"/>
          <c:order val="2"/>
          <c:tx>
            <c:strRef>
              <c:f>'A.7 Quinolones'!$B$8</c:f>
              <c:strCache>
                <c:ptCount val="1"/>
                <c:pt idx="0">
                  <c:v>Moxifloxacin</c:v>
                </c:pt>
              </c:strCache>
            </c:strRef>
          </c:tx>
          <c:spPr>
            <a:ln>
              <a:solidFill>
                <a:srgbClr val="003B5C"/>
              </a:solidFill>
              <a:prstDash val="dash"/>
            </a:ln>
          </c:spPr>
          <c:marker>
            <c:symbol val="triangle"/>
            <c:size val="7"/>
            <c:spPr>
              <a:solidFill>
                <a:srgbClr val="003B5C"/>
              </a:solidFill>
              <a:ln>
                <a:solidFill>
                  <a:srgbClr val="003B5C"/>
                </a:solidFill>
                <a:prstDash val="solid"/>
              </a:ln>
            </c:spPr>
          </c:marker>
          <c:cat>
            <c:numRef>
              <c:f>'A.7 Quinolones'!$C$5:$G$5</c:f>
              <c:numCache>
                <c:formatCode>General</c:formatCode>
                <c:ptCount val="5"/>
                <c:pt idx="0">
                  <c:v>2016</c:v>
                </c:pt>
                <c:pt idx="1">
                  <c:v>2017</c:v>
                </c:pt>
                <c:pt idx="2">
                  <c:v>2018</c:v>
                </c:pt>
                <c:pt idx="3">
                  <c:v>2019</c:v>
                </c:pt>
                <c:pt idx="4">
                  <c:v>2020</c:v>
                </c:pt>
              </c:numCache>
            </c:numRef>
          </c:cat>
          <c:val>
            <c:numRef>
              <c:f>'A.7 Quinolones'!$C$8:$G$8</c:f>
              <c:numCache>
                <c:formatCode>0.000</c:formatCode>
                <c:ptCount val="5"/>
                <c:pt idx="0">
                  <c:v>1.544003714366049E-2</c:v>
                </c:pt>
                <c:pt idx="1">
                  <c:v>1.5614587800579116E-2</c:v>
                </c:pt>
                <c:pt idx="2">
                  <c:v>1.6196895990550075E-2</c:v>
                </c:pt>
                <c:pt idx="3">
                  <c:v>1.4879655799355004E-2</c:v>
                </c:pt>
                <c:pt idx="4">
                  <c:v>1.5184649758861468E-2</c:v>
                </c:pt>
              </c:numCache>
            </c:numRef>
          </c:val>
          <c:smooth val="0"/>
          <c:extLst>
            <c:ext xmlns:c16="http://schemas.microsoft.com/office/drawing/2014/chart" uri="{C3380CC4-5D6E-409C-BE32-E72D297353CC}">
              <c16:uniqueId val="{00000002-9D49-4D5E-9DDF-9AC255FBD97F}"/>
            </c:ext>
          </c:extLst>
        </c:ser>
        <c:ser>
          <c:idx val="4"/>
          <c:order val="3"/>
          <c:tx>
            <c:strRef>
              <c:f>'A.7 Quinolones'!$B$9</c:f>
              <c:strCache>
                <c:ptCount val="1"/>
                <c:pt idx="0">
                  <c:v>Nalidixic acid</c:v>
                </c:pt>
              </c:strCache>
            </c:strRef>
          </c:tx>
          <c:spPr>
            <a:ln>
              <a:solidFill>
                <a:srgbClr val="00AB8E"/>
              </a:solidFill>
              <a:prstDash val="lgDash"/>
            </a:ln>
          </c:spPr>
          <c:marker>
            <c:symbol val="circle"/>
            <c:size val="7"/>
            <c:spPr>
              <a:solidFill>
                <a:srgbClr val="00AB8E"/>
              </a:solidFill>
              <a:ln>
                <a:solidFill>
                  <a:srgbClr val="00AB8E"/>
                </a:solidFill>
                <a:prstDash val="lgDash"/>
              </a:ln>
            </c:spPr>
          </c:marker>
          <c:cat>
            <c:numRef>
              <c:f>'A.7 Quinolones'!$C$5:$G$5</c:f>
              <c:numCache>
                <c:formatCode>General</c:formatCode>
                <c:ptCount val="5"/>
                <c:pt idx="0">
                  <c:v>2016</c:v>
                </c:pt>
                <c:pt idx="1">
                  <c:v>2017</c:v>
                </c:pt>
                <c:pt idx="2">
                  <c:v>2018</c:v>
                </c:pt>
                <c:pt idx="3">
                  <c:v>2019</c:v>
                </c:pt>
                <c:pt idx="4">
                  <c:v>2020</c:v>
                </c:pt>
              </c:numCache>
            </c:numRef>
          </c:cat>
          <c:val>
            <c:numRef>
              <c:f>'A.7 Quinolones'!$C$9:$G$9</c:f>
              <c:numCache>
                <c:formatCode>0.000</c:formatCode>
                <c:ptCount val="5"/>
                <c:pt idx="0">
                  <c:v>3.3437922297707701E-7</c:v>
                </c:pt>
                <c:pt idx="1">
                  <c:v>0</c:v>
                </c:pt>
                <c:pt idx="2">
                  <c:v>3.3014333666869788E-7</c:v>
                </c:pt>
                <c:pt idx="3">
                  <c:v>0</c:v>
                </c:pt>
                <c:pt idx="4">
                  <c:v>0</c:v>
                </c:pt>
              </c:numCache>
            </c:numRef>
          </c:val>
          <c:smooth val="0"/>
          <c:extLst>
            <c:ext xmlns:c16="http://schemas.microsoft.com/office/drawing/2014/chart" uri="{C3380CC4-5D6E-409C-BE32-E72D297353CC}">
              <c16:uniqueId val="{00000003-9D49-4D5E-9DDF-9AC255FBD97F}"/>
            </c:ext>
          </c:extLst>
        </c:ser>
        <c:ser>
          <c:idx val="5"/>
          <c:order val="4"/>
          <c:tx>
            <c:strRef>
              <c:f>'A.7 Quinolones'!$B$10</c:f>
              <c:strCache>
                <c:ptCount val="1"/>
                <c:pt idx="0">
                  <c:v>Norfloxacin</c:v>
                </c:pt>
              </c:strCache>
            </c:strRef>
          </c:tx>
          <c:spPr>
            <a:ln>
              <a:solidFill>
                <a:srgbClr val="84BD00"/>
              </a:solidFill>
              <a:prstDash val="lgDashDot"/>
            </a:ln>
          </c:spPr>
          <c:marker>
            <c:symbol val="triangle"/>
            <c:size val="7"/>
            <c:spPr>
              <a:solidFill>
                <a:srgbClr val="84BD00"/>
              </a:solidFill>
              <a:ln>
                <a:solidFill>
                  <a:srgbClr val="84BD00"/>
                </a:solidFill>
                <a:prstDash val="lgDashDot"/>
              </a:ln>
            </c:spPr>
          </c:marker>
          <c:cat>
            <c:numRef>
              <c:f>'A.7 Quinolones'!$C$5:$G$5</c:f>
              <c:numCache>
                <c:formatCode>General</c:formatCode>
                <c:ptCount val="5"/>
                <c:pt idx="0">
                  <c:v>2016</c:v>
                </c:pt>
                <c:pt idx="1">
                  <c:v>2017</c:v>
                </c:pt>
                <c:pt idx="2">
                  <c:v>2018</c:v>
                </c:pt>
                <c:pt idx="3">
                  <c:v>2019</c:v>
                </c:pt>
                <c:pt idx="4">
                  <c:v>2020</c:v>
                </c:pt>
              </c:numCache>
            </c:numRef>
          </c:cat>
          <c:val>
            <c:numRef>
              <c:f>'A.7 Quinolones'!$C$10:$G$10</c:f>
              <c:numCache>
                <c:formatCode>0.000</c:formatCode>
                <c:ptCount val="5"/>
                <c:pt idx="0">
                  <c:v>1.9963826765945214E-5</c:v>
                </c:pt>
                <c:pt idx="1">
                  <c:v>1.8681273175502611E-5</c:v>
                </c:pt>
                <c:pt idx="2">
                  <c:v>1.301058208014183E-5</c:v>
                </c:pt>
                <c:pt idx="3">
                  <c:v>9.6309063906119263E-6</c:v>
                </c:pt>
                <c:pt idx="4">
                  <c:v>3.3841785523236467E-5</c:v>
                </c:pt>
              </c:numCache>
            </c:numRef>
          </c:val>
          <c:smooth val="0"/>
          <c:extLst>
            <c:ext xmlns:c16="http://schemas.microsoft.com/office/drawing/2014/chart" uri="{C3380CC4-5D6E-409C-BE32-E72D297353CC}">
              <c16:uniqueId val="{00000004-9D49-4D5E-9DDF-9AC255FBD97F}"/>
            </c:ext>
          </c:extLst>
        </c:ser>
        <c:ser>
          <c:idx val="6"/>
          <c:order val="5"/>
          <c:tx>
            <c:strRef>
              <c:f>'A.7 Quinolones'!$B$11</c:f>
              <c:strCache>
                <c:ptCount val="1"/>
                <c:pt idx="0">
                  <c:v>Ofloxacin</c:v>
                </c:pt>
              </c:strCache>
            </c:strRef>
          </c:tx>
          <c:spPr>
            <a:ln>
              <a:solidFill>
                <a:srgbClr val="007C91"/>
              </a:solidFill>
            </a:ln>
          </c:spPr>
          <c:marker>
            <c:symbol val="diamond"/>
            <c:size val="7"/>
            <c:spPr>
              <a:solidFill>
                <a:srgbClr val="007C91"/>
              </a:solidFill>
              <a:ln>
                <a:solidFill>
                  <a:srgbClr val="007C91"/>
                </a:solidFill>
              </a:ln>
            </c:spPr>
          </c:marker>
          <c:cat>
            <c:numRef>
              <c:f>'A.7 Quinolones'!$C$5:$G$5</c:f>
              <c:numCache>
                <c:formatCode>General</c:formatCode>
                <c:ptCount val="5"/>
                <c:pt idx="0">
                  <c:v>2016</c:v>
                </c:pt>
                <c:pt idx="1">
                  <c:v>2017</c:v>
                </c:pt>
                <c:pt idx="2">
                  <c:v>2018</c:v>
                </c:pt>
                <c:pt idx="3">
                  <c:v>2019</c:v>
                </c:pt>
                <c:pt idx="4">
                  <c:v>2020</c:v>
                </c:pt>
              </c:numCache>
            </c:numRef>
          </c:cat>
          <c:val>
            <c:numRef>
              <c:f>'A.7 Quinolones'!$C$11:$G$11</c:f>
              <c:numCache>
                <c:formatCode>0.000</c:formatCode>
                <c:ptCount val="5"/>
                <c:pt idx="0">
                  <c:v>3.9163490491425534E-2</c:v>
                </c:pt>
                <c:pt idx="1">
                  <c:v>3.7982735861938011E-2</c:v>
                </c:pt>
                <c:pt idx="2">
                  <c:v>4.3797839968988228E-2</c:v>
                </c:pt>
                <c:pt idx="3">
                  <c:v>3.8413060120163323E-2</c:v>
                </c:pt>
                <c:pt idx="4">
                  <c:v>4.1506069126848288E-2</c:v>
                </c:pt>
              </c:numCache>
            </c:numRef>
          </c:val>
          <c:smooth val="0"/>
          <c:extLst>
            <c:ext xmlns:c16="http://schemas.microsoft.com/office/drawing/2014/chart" uri="{C3380CC4-5D6E-409C-BE32-E72D297353CC}">
              <c16:uniqueId val="{00000005-9D49-4D5E-9DDF-9AC255FBD97F}"/>
            </c:ext>
          </c:extLst>
        </c:ser>
        <c:ser>
          <c:idx val="7"/>
          <c:order val="6"/>
          <c:tx>
            <c:v>Total quinolones</c:v>
          </c:tx>
          <c:spPr>
            <a:ln>
              <a:solidFill>
                <a:srgbClr val="8A1B61"/>
              </a:solidFill>
              <a:prstDash val="lgDashDotDot"/>
            </a:ln>
          </c:spPr>
          <c:marker>
            <c:symbol val="circle"/>
            <c:size val="7"/>
            <c:spPr>
              <a:solidFill>
                <a:srgbClr val="8A1B61"/>
              </a:solidFill>
              <a:ln>
                <a:solidFill>
                  <a:srgbClr val="8A1B61"/>
                </a:solidFill>
                <a:prstDash val="lgDashDotDot"/>
              </a:ln>
            </c:spPr>
          </c:marker>
          <c:val>
            <c:numRef>
              <c:f>'A.7 Quinolones'!$C$13:$G$13</c:f>
              <c:numCache>
                <c:formatCode>0.000</c:formatCode>
                <c:ptCount val="5"/>
                <c:pt idx="0">
                  <c:v>0.52213005073567997</c:v>
                </c:pt>
                <c:pt idx="1">
                  <c:v>0.53110171296278053</c:v>
                </c:pt>
                <c:pt idx="2">
                  <c:v>0.55798919637568833</c:v>
                </c:pt>
                <c:pt idx="3">
                  <c:v>0.50868222803673646</c:v>
                </c:pt>
                <c:pt idx="4">
                  <c:v>0.45904029873748453</c:v>
                </c:pt>
              </c:numCache>
            </c:numRef>
          </c:val>
          <c:smooth val="0"/>
          <c:extLst>
            <c:ext xmlns:c16="http://schemas.microsoft.com/office/drawing/2014/chart" uri="{C3380CC4-5D6E-409C-BE32-E72D297353CC}">
              <c16:uniqueId val="{00000006-9D49-4D5E-9DDF-9AC255FBD97F}"/>
            </c:ext>
          </c:extLst>
        </c:ser>
        <c:dLbls>
          <c:showLegendKey val="0"/>
          <c:showVal val="0"/>
          <c:showCatName val="0"/>
          <c:showSerName val="0"/>
          <c:showPercent val="0"/>
          <c:showBubbleSize val="0"/>
        </c:dLbls>
        <c:marker val="1"/>
        <c:smooth val="0"/>
        <c:axId val="123119488"/>
        <c:axId val="123130240"/>
      </c:lineChart>
      <c:catAx>
        <c:axId val="123119488"/>
        <c:scaling>
          <c:orientation val="minMax"/>
        </c:scaling>
        <c:delete val="0"/>
        <c:axPos val="b"/>
        <c:title>
          <c:tx>
            <c:rich>
              <a:bodyPr/>
              <a:lstStyle/>
              <a:p>
                <a:pPr>
                  <a:defRPr/>
                </a:pPr>
                <a:r>
                  <a:rPr lang="en-GB"/>
                  <a:t>Year</a:t>
                </a:r>
              </a:p>
            </c:rich>
          </c:tx>
          <c:layout>
            <c:manualLayout>
              <c:xMode val="edge"/>
              <c:yMode val="edge"/>
              <c:x val="0.50726495478616962"/>
              <c:y val="0.80374255742650025"/>
            </c:manualLayout>
          </c:layout>
          <c:overlay val="0"/>
        </c:title>
        <c:numFmt formatCode="General" sourceLinked="1"/>
        <c:majorTickMark val="out"/>
        <c:minorTickMark val="none"/>
        <c:tickLblPos val="nextTo"/>
        <c:crossAx val="123130240"/>
        <c:crosses val="autoZero"/>
        <c:auto val="1"/>
        <c:lblAlgn val="ctr"/>
        <c:lblOffset val="100"/>
        <c:noMultiLvlLbl val="0"/>
      </c:catAx>
      <c:valAx>
        <c:axId val="123130240"/>
        <c:scaling>
          <c:orientation val="minMax"/>
        </c:scaling>
        <c:delete val="0"/>
        <c:axPos val="l"/>
        <c:title>
          <c:tx>
            <c:rich>
              <a:bodyPr rot="-5400000" vert="horz"/>
              <a:lstStyle/>
              <a:p>
                <a:pPr>
                  <a:defRPr/>
                </a:pPr>
                <a:r>
                  <a:rPr lang="en-GB"/>
                  <a:t>DDD per 1,000 inhabitants per day</a:t>
                </a:r>
              </a:p>
            </c:rich>
          </c:tx>
          <c:layout>
            <c:manualLayout>
              <c:xMode val="edge"/>
              <c:yMode val="edge"/>
              <c:x val="0"/>
              <c:y val="9.2016549727891209E-2"/>
            </c:manualLayout>
          </c:layout>
          <c:overlay val="0"/>
        </c:title>
        <c:numFmt formatCode="0.0" sourceLinked="0"/>
        <c:majorTickMark val="out"/>
        <c:minorTickMark val="none"/>
        <c:tickLblPos val="nextTo"/>
        <c:crossAx val="123119488"/>
        <c:crosses val="autoZero"/>
        <c:crossBetween val="between"/>
      </c:valAx>
      <c:spPr>
        <a:ln>
          <a:prstDash val="dash"/>
        </a:ln>
      </c:spPr>
    </c:plotArea>
    <c:legend>
      <c:legendPos val="b"/>
      <c:layout>
        <c:manualLayout>
          <c:xMode val="edge"/>
          <c:yMode val="edge"/>
          <c:x val="5.0488733575885104E-2"/>
          <c:y val="0.85933253398847231"/>
          <c:w val="0.89981830624875636"/>
          <c:h val="0.12764326142101171"/>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768421727510339E-2"/>
          <c:y val="3.4632038924726015E-2"/>
          <c:w val="0.92328235681157034"/>
          <c:h val="0.69725687920834056"/>
        </c:manualLayout>
      </c:layout>
      <c:lineChart>
        <c:grouping val="standard"/>
        <c:varyColors val="0"/>
        <c:ser>
          <c:idx val="1"/>
          <c:order val="0"/>
          <c:tx>
            <c:strRef>
              <c:f>'A.8 Macrolides'!$B$6</c:f>
              <c:strCache>
                <c:ptCount val="1"/>
                <c:pt idx="0">
                  <c:v>Azithromycin</c:v>
                </c:pt>
              </c:strCache>
            </c:strRef>
          </c:tx>
          <c:spPr>
            <a:ln>
              <a:solidFill>
                <a:srgbClr val="FFB81C"/>
              </a:solidFill>
              <a:prstDash val="sysDot"/>
            </a:ln>
          </c:spPr>
          <c:marker>
            <c:symbol val="diamond"/>
            <c:size val="7"/>
            <c:spPr>
              <a:solidFill>
                <a:srgbClr val="FFB81C"/>
              </a:solidFill>
              <a:ln>
                <a:solidFill>
                  <a:srgbClr val="FFB81C"/>
                </a:solidFill>
                <a:prstDash val="solid"/>
              </a:ln>
            </c:spPr>
          </c:marker>
          <c:cat>
            <c:numRef>
              <c:f>'A.8 Macrolides'!$C$5:$G$5</c:f>
              <c:numCache>
                <c:formatCode>General</c:formatCode>
                <c:ptCount val="5"/>
                <c:pt idx="0">
                  <c:v>2016</c:v>
                </c:pt>
                <c:pt idx="1">
                  <c:v>2017</c:v>
                </c:pt>
                <c:pt idx="2">
                  <c:v>2018</c:v>
                </c:pt>
                <c:pt idx="3">
                  <c:v>2019</c:v>
                </c:pt>
                <c:pt idx="4">
                  <c:v>2020</c:v>
                </c:pt>
              </c:numCache>
            </c:numRef>
          </c:cat>
          <c:val>
            <c:numRef>
              <c:f>'A.8 Macrolides'!$C$6:$G$6</c:f>
              <c:numCache>
                <c:formatCode>0.000</c:formatCode>
                <c:ptCount val="5"/>
                <c:pt idx="0">
                  <c:v>0.48363934992557844</c:v>
                </c:pt>
                <c:pt idx="1">
                  <c:v>0.50479377126196212</c:v>
                </c:pt>
                <c:pt idx="2">
                  <c:v>0.52864615469641763</c:v>
                </c:pt>
                <c:pt idx="3">
                  <c:v>0.54319784971045459</c:v>
                </c:pt>
                <c:pt idx="4">
                  <c:v>0.56075759243137924</c:v>
                </c:pt>
              </c:numCache>
            </c:numRef>
          </c:val>
          <c:smooth val="0"/>
          <c:extLst>
            <c:ext xmlns:c16="http://schemas.microsoft.com/office/drawing/2014/chart" uri="{C3380CC4-5D6E-409C-BE32-E72D297353CC}">
              <c16:uniqueId val="{00000000-BB5C-4F24-B37A-8908A854617F}"/>
            </c:ext>
          </c:extLst>
        </c:ser>
        <c:ser>
          <c:idx val="2"/>
          <c:order val="1"/>
          <c:tx>
            <c:strRef>
              <c:f>'A.8 Macrolides'!$B$7</c:f>
              <c:strCache>
                <c:ptCount val="1"/>
                <c:pt idx="0">
                  <c:v>Clarithromycin</c:v>
                </c:pt>
              </c:strCache>
            </c:strRef>
          </c:tx>
          <c:spPr>
            <a:ln>
              <a:solidFill>
                <a:srgbClr val="E40046"/>
              </a:solidFill>
              <a:prstDash val="dashDot"/>
            </a:ln>
          </c:spPr>
          <c:marker>
            <c:symbol val="x"/>
            <c:size val="7"/>
            <c:spPr>
              <a:noFill/>
              <a:ln w="19050">
                <a:solidFill>
                  <a:srgbClr val="E40046"/>
                </a:solidFill>
                <a:prstDash val="solid"/>
              </a:ln>
            </c:spPr>
          </c:marker>
          <c:cat>
            <c:numRef>
              <c:f>'A.8 Macrolides'!$C$5:$G$5</c:f>
              <c:numCache>
                <c:formatCode>General</c:formatCode>
                <c:ptCount val="5"/>
                <c:pt idx="0">
                  <c:v>2016</c:v>
                </c:pt>
                <c:pt idx="1">
                  <c:v>2017</c:v>
                </c:pt>
                <c:pt idx="2">
                  <c:v>2018</c:v>
                </c:pt>
                <c:pt idx="3">
                  <c:v>2019</c:v>
                </c:pt>
                <c:pt idx="4">
                  <c:v>2020</c:v>
                </c:pt>
              </c:numCache>
            </c:numRef>
          </c:cat>
          <c:val>
            <c:numRef>
              <c:f>'A.8 Macrolides'!$C$7:$G$7</c:f>
              <c:numCache>
                <c:formatCode>0.000</c:formatCode>
                <c:ptCount val="5"/>
                <c:pt idx="0">
                  <c:v>1.8961210515674622</c:v>
                </c:pt>
                <c:pt idx="1">
                  <c:v>1.8582627780731595</c:v>
                </c:pt>
                <c:pt idx="2">
                  <c:v>1.722309585496387</c:v>
                </c:pt>
                <c:pt idx="3">
                  <c:v>1.6421512752863896</c:v>
                </c:pt>
                <c:pt idx="4">
                  <c:v>1.3200854469911867</c:v>
                </c:pt>
              </c:numCache>
            </c:numRef>
          </c:val>
          <c:smooth val="0"/>
          <c:extLst>
            <c:ext xmlns:c16="http://schemas.microsoft.com/office/drawing/2014/chart" uri="{C3380CC4-5D6E-409C-BE32-E72D297353CC}">
              <c16:uniqueId val="{00000001-BB5C-4F24-B37A-8908A854617F}"/>
            </c:ext>
          </c:extLst>
        </c:ser>
        <c:ser>
          <c:idx val="3"/>
          <c:order val="2"/>
          <c:tx>
            <c:strRef>
              <c:f>'A.8 Macrolides'!$B$8</c:f>
              <c:strCache>
                <c:ptCount val="1"/>
                <c:pt idx="0">
                  <c:v>Erythromycin</c:v>
                </c:pt>
              </c:strCache>
            </c:strRef>
          </c:tx>
          <c:spPr>
            <a:ln>
              <a:solidFill>
                <a:srgbClr val="003B5C"/>
              </a:solidFill>
              <a:prstDash val="dash"/>
            </a:ln>
          </c:spPr>
          <c:marker>
            <c:symbol val="triangle"/>
            <c:size val="7"/>
            <c:spPr>
              <a:solidFill>
                <a:srgbClr val="003B5C"/>
              </a:solidFill>
              <a:ln>
                <a:solidFill>
                  <a:srgbClr val="003B5C"/>
                </a:solidFill>
                <a:prstDash val="solid"/>
              </a:ln>
            </c:spPr>
          </c:marker>
          <c:cat>
            <c:numRef>
              <c:f>'A.8 Macrolides'!$C$5:$G$5</c:f>
              <c:numCache>
                <c:formatCode>General</c:formatCode>
                <c:ptCount val="5"/>
                <c:pt idx="0">
                  <c:v>2016</c:v>
                </c:pt>
                <c:pt idx="1">
                  <c:v>2017</c:v>
                </c:pt>
                <c:pt idx="2">
                  <c:v>2018</c:v>
                </c:pt>
                <c:pt idx="3">
                  <c:v>2019</c:v>
                </c:pt>
                <c:pt idx="4">
                  <c:v>2020</c:v>
                </c:pt>
              </c:numCache>
            </c:numRef>
          </c:cat>
          <c:val>
            <c:numRef>
              <c:f>'A.8 Macrolides'!$C$8:$G$8</c:f>
              <c:numCache>
                <c:formatCode>0.000</c:formatCode>
                <c:ptCount val="5"/>
                <c:pt idx="0">
                  <c:v>0.73138515656112935</c:v>
                </c:pt>
                <c:pt idx="1">
                  <c:v>0.62290891170135609</c:v>
                </c:pt>
                <c:pt idx="2">
                  <c:v>0.51892862264449313</c:v>
                </c:pt>
                <c:pt idx="3">
                  <c:v>0.44341709726001888</c:v>
                </c:pt>
                <c:pt idx="4">
                  <c:v>0.37747408638962998</c:v>
                </c:pt>
              </c:numCache>
            </c:numRef>
          </c:val>
          <c:smooth val="0"/>
          <c:extLst>
            <c:ext xmlns:c16="http://schemas.microsoft.com/office/drawing/2014/chart" uri="{C3380CC4-5D6E-409C-BE32-E72D297353CC}">
              <c16:uniqueId val="{00000002-BB5C-4F24-B37A-8908A854617F}"/>
            </c:ext>
          </c:extLst>
        </c:ser>
        <c:ser>
          <c:idx val="4"/>
          <c:order val="3"/>
          <c:tx>
            <c:strRef>
              <c:f>'A.8 Macrolides'!$B$9</c:f>
              <c:strCache>
                <c:ptCount val="1"/>
                <c:pt idx="0">
                  <c:v>Telithromycin</c:v>
                </c:pt>
              </c:strCache>
            </c:strRef>
          </c:tx>
          <c:spPr>
            <a:ln>
              <a:solidFill>
                <a:srgbClr val="00AB8E"/>
              </a:solidFill>
              <a:prstDash val="lgDash"/>
            </a:ln>
          </c:spPr>
          <c:marker>
            <c:symbol val="circle"/>
            <c:size val="7"/>
            <c:spPr>
              <a:solidFill>
                <a:srgbClr val="00AB8E"/>
              </a:solidFill>
              <a:ln>
                <a:solidFill>
                  <a:srgbClr val="00AB8E"/>
                </a:solidFill>
                <a:prstDash val="solid"/>
              </a:ln>
            </c:spPr>
          </c:marker>
          <c:cat>
            <c:numRef>
              <c:f>'A.8 Macrolides'!$C$5:$G$5</c:f>
              <c:numCache>
                <c:formatCode>General</c:formatCode>
                <c:ptCount val="5"/>
                <c:pt idx="0">
                  <c:v>2016</c:v>
                </c:pt>
                <c:pt idx="1">
                  <c:v>2017</c:v>
                </c:pt>
                <c:pt idx="2">
                  <c:v>2018</c:v>
                </c:pt>
                <c:pt idx="3">
                  <c:v>2019</c:v>
                </c:pt>
                <c:pt idx="4">
                  <c:v>2020</c:v>
                </c:pt>
              </c:numCache>
            </c:numRef>
          </c:cat>
          <c:val>
            <c:numRef>
              <c:f>'A.8 Macrolides'!$C$9:$G$9</c:f>
              <c:numCache>
                <c:formatCode>0.000</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3-BB5C-4F24-B37A-8908A854617F}"/>
            </c:ext>
          </c:extLst>
        </c:ser>
        <c:ser>
          <c:idx val="5"/>
          <c:order val="4"/>
          <c:tx>
            <c:v>Total macrolides</c:v>
          </c:tx>
          <c:spPr>
            <a:ln>
              <a:solidFill>
                <a:srgbClr val="84BD00"/>
              </a:solidFill>
            </a:ln>
          </c:spPr>
          <c:marker>
            <c:symbol val="triangle"/>
            <c:size val="7"/>
            <c:spPr>
              <a:solidFill>
                <a:srgbClr val="84BD00"/>
              </a:solidFill>
              <a:ln>
                <a:solidFill>
                  <a:srgbClr val="84BD00"/>
                </a:solidFill>
              </a:ln>
            </c:spPr>
          </c:marker>
          <c:val>
            <c:numRef>
              <c:f>'A.8 Macrolides'!$C$11:$G$11</c:f>
              <c:numCache>
                <c:formatCode>0.000</c:formatCode>
                <c:ptCount val="5"/>
                <c:pt idx="0">
                  <c:v>3.2039471832536432</c:v>
                </c:pt>
                <c:pt idx="1">
                  <c:v>3.0826861888651096</c:v>
                </c:pt>
                <c:pt idx="2">
                  <c:v>2.8724931237321667</c:v>
                </c:pt>
                <c:pt idx="3">
                  <c:v>2.7300873785160351</c:v>
                </c:pt>
                <c:pt idx="4">
                  <c:v>2.3476119978693113</c:v>
                </c:pt>
              </c:numCache>
            </c:numRef>
          </c:val>
          <c:smooth val="0"/>
          <c:extLst>
            <c:ext xmlns:c16="http://schemas.microsoft.com/office/drawing/2014/chart" uri="{C3380CC4-5D6E-409C-BE32-E72D297353CC}">
              <c16:uniqueId val="{00000004-BB5C-4F24-B37A-8908A854617F}"/>
            </c:ext>
          </c:extLst>
        </c:ser>
        <c:dLbls>
          <c:showLegendKey val="0"/>
          <c:showVal val="0"/>
          <c:showCatName val="0"/>
          <c:showSerName val="0"/>
          <c:showPercent val="0"/>
          <c:showBubbleSize val="0"/>
        </c:dLbls>
        <c:marker val="1"/>
        <c:smooth val="0"/>
        <c:axId val="123119488"/>
        <c:axId val="123130240"/>
      </c:lineChart>
      <c:catAx>
        <c:axId val="123119488"/>
        <c:scaling>
          <c:orientation val="minMax"/>
        </c:scaling>
        <c:delete val="0"/>
        <c:axPos val="b"/>
        <c:title>
          <c:tx>
            <c:rich>
              <a:bodyPr/>
              <a:lstStyle/>
              <a:p>
                <a:pPr>
                  <a:defRPr/>
                </a:pPr>
                <a:r>
                  <a:rPr lang="en-GB"/>
                  <a:t>Year</a:t>
                </a:r>
              </a:p>
            </c:rich>
          </c:tx>
          <c:overlay val="0"/>
        </c:title>
        <c:numFmt formatCode="General" sourceLinked="1"/>
        <c:majorTickMark val="out"/>
        <c:minorTickMark val="none"/>
        <c:tickLblPos val="nextTo"/>
        <c:crossAx val="123130240"/>
        <c:crosses val="autoZero"/>
        <c:auto val="1"/>
        <c:lblAlgn val="ctr"/>
        <c:lblOffset val="100"/>
        <c:noMultiLvlLbl val="0"/>
      </c:catAx>
      <c:valAx>
        <c:axId val="123130240"/>
        <c:scaling>
          <c:orientation val="minMax"/>
        </c:scaling>
        <c:delete val="0"/>
        <c:axPos val="l"/>
        <c:title>
          <c:tx>
            <c:rich>
              <a:bodyPr rot="-5400000" vert="horz"/>
              <a:lstStyle/>
              <a:p>
                <a:pPr>
                  <a:defRPr/>
                </a:pPr>
                <a:r>
                  <a:rPr lang="en-GB"/>
                  <a:t>DDD per 1,000 inhabitants per day</a:t>
                </a:r>
              </a:p>
            </c:rich>
          </c:tx>
          <c:layout>
            <c:manualLayout>
              <c:xMode val="edge"/>
              <c:yMode val="edge"/>
              <c:x val="0"/>
              <c:y val="9.2016549727891209E-2"/>
            </c:manualLayout>
          </c:layout>
          <c:overlay val="0"/>
        </c:title>
        <c:numFmt formatCode="0.0" sourceLinked="0"/>
        <c:majorTickMark val="out"/>
        <c:minorTickMark val="none"/>
        <c:tickLblPos val="nextTo"/>
        <c:crossAx val="123119488"/>
        <c:crosses val="autoZero"/>
        <c:crossBetween val="between"/>
      </c:valAx>
      <c:spPr>
        <a:ln>
          <a:prstDash val="dash"/>
        </a:ln>
      </c:spPr>
    </c:plotArea>
    <c:legend>
      <c:legendPos val="b"/>
      <c:layout>
        <c:manualLayout>
          <c:xMode val="edge"/>
          <c:yMode val="edge"/>
          <c:x val="5.0488733575885104E-2"/>
          <c:y val="0.85933253398847231"/>
          <c:w val="0.89981830624875636"/>
          <c:h val="0.12764326142101171"/>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879386676788603E-2"/>
          <c:y val="3.4632038924726015E-2"/>
          <c:w val="0.90817142142255947"/>
          <c:h val="0.69725687920834056"/>
        </c:manualLayout>
      </c:layout>
      <c:lineChart>
        <c:grouping val="standard"/>
        <c:varyColors val="0"/>
        <c:ser>
          <c:idx val="1"/>
          <c:order val="0"/>
          <c:tx>
            <c:strRef>
              <c:f>'A.9 Sulfonamides &amp; Trim'!$A$5</c:f>
              <c:strCache>
                <c:ptCount val="1"/>
                <c:pt idx="0">
                  <c:v>General Practice</c:v>
                </c:pt>
              </c:strCache>
            </c:strRef>
          </c:tx>
          <c:spPr>
            <a:ln>
              <a:solidFill>
                <a:srgbClr val="FF7F32"/>
              </a:solidFill>
              <a:prstDash val="sysDash"/>
            </a:ln>
          </c:spPr>
          <c:marker>
            <c:symbol val="diamond"/>
            <c:size val="8"/>
            <c:spPr>
              <a:solidFill>
                <a:srgbClr val="FF7F32"/>
              </a:solidFill>
              <a:ln>
                <a:solidFill>
                  <a:srgbClr val="FF7F32"/>
                </a:solidFill>
                <a:prstDash val="solid"/>
              </a:ln>
            </c:spPr>
          </c:marker>
          <c:cat>
            <c:numRef>
              <c:f>'A.9 Sulfonamides &amp; Trim'!$B$4:$F$4</c:f>
              <c:numCache>
                <c:formatCode>General</c:formatCode>
                <c:ptCount val="5"/>
                <c:pt idx="0">
                  <c:v>2016</c:v>
                </c:pt>
                <c:pt idx="1">
                  <c:v>2017</c:v>
                </c:pt>
                <c:pt idx="2">
                  <c:v>2018</c:v>
                </c:pt>
                <c:pt idx="3">
                  <c:v>2019</c:v>
                </c:pt>
                <c:pt idx="4">
                  <c:v>2020</c:v>
                </c:pt>
              </c:numCache>
            </c:numRef>
          </c:cat>
          <c:val>
            <c:numRef>
              <c:f>'A.9 Sulfonamides &amp; Trim'!$B$5:$F$5</c:f>
              <c:numCache>
                <c:formatCode>0.000</c:formatCode>
                <c:ptCount val="5"/>
                <c:pt idx="0">
                  <c:v>1.0047779486751436</c:v>
                </c:pt>
                <c:pt idx="1">
                  <c:v>0.81867684949902653</c:v>
                </c:pt>
                <c:pt idx="2">
                  <c:v>0.62822858280499272</c:v>
                </c:pt>
                <c:pt idx="3">
                  <c:v>0.55741981533012885</c:v>
                </c:pt>
                <c:pt idx="4">
                  <c:v>0.54750297438756768</c:v>
                </c:pt>
              </c:numCache>
            </c:numRef>
          </c:val>
          <c:smooth val="0"/>
          <c:extLst>
            <c:ext xmlns:c16="http://schemas.microsoft.com/office/drawing/2014/chart" uri="{C3380CC4-5D6E-409C-BE32-E72D297353CC}">
              <c16:uniqueId val="{00000000-E0BB-4660-BA25-A78FA03EEC5B}"/>
            </c:ext>
          </c:extLst>
        </c:ser>
        <c:ser>
          <c:idx val="2"/>
          <c:order val="1"/>
          <c:tx>
            <c:strRef>
              <c:f>'A.9 Sulfonamides &amp; Trim'!$A$6</c:f>
              <c:strCache>
                <c:ptCount val="1"/>
                <c:pt idx="0">
                  <c:v>Other Community</c:v>
                </c:pt>
              </c:strCache>
            </c:strRef>
          </c:tx>
          <c:spPr>
            <a:ln>
              <a:solidFill>
                <a:srgbClr val="FF7F32"/>
              </a:solidFill>
              <a:prstDash val="lgDashDotDot"/>
            </a:ln>
          </c:spPr>
          <c:marker>
            <c:symbol val="x"/>
            <c:size val="7"/>
            <c:spPr>
              <a:noFill/>
              <a:ln w="19050">
                <a:solidFill>
                  <a:srgbClr val="FF7F32"/>
                </a:solidFill>
                <a:prstDash val="solid"/>
              </a:ln>
            </c:spPr>
          </c:marker>
          <c:cat>
            <c:numRef>
              <c:f>'A.9 Sulfonamides &amp; Trim'!$B$4:$F$4</c:f>
              <c:numCache>
                <c:formatCode>General</c:formatCode>
                <c:ptCount val="5"/>
                <c:pt idx="0">
                  <c:v>2016</c:v>
                </c:pt>
                <c:pt idx="1">
                  <c:v>2017</c:v>
                </c:pt>
                <c:pt idx="2">
                  <c:v>2018</c:v>
                </c:pt>
                <c:pt idx="3">
                  <c:v>2019</c:v>
                </c:pt>
                <c:pt idx="4">
                  <c:v>2020</c:v>
                </c:pt>
              </c:numCache>
            </c:numRef>
          </c:cat>
          <c:val>
            <c:numRef>
              <c:f>'A.9 Sulfonamides &amp; Trim'!$B$6:$F$6</c:f>
              <c:numCache>
                <c:formatCode>0.000</c:formatCode>
                <c:ptCount val="5"/>
                <c:pt idx="0">
                  <c:v>5.0035843450023876E-2</c:v>
                </c:pt>
                <c:pt idx="1">
                  <c:v>4.1119531384500085E-2</c:v>
                </c:pt>
                <c:pt idx="2">
                  <c:v>2.8981328856779953E-2</c:v>
                </c:pt>
                <c:pt idx="3">
                  <c:v>2.4000234678808852E-2</c:v>
                </c:pt>
                <c:pt idx="4">
                  <c:v>1.9830028913317754E-2</c:v>
                </c:pt>
              </c:numCache>
            </c:numRef>
          </c:val>
          <c:smooth val="0"/>
          <c:extLst>
            <c:ext xmlns:c16="http://schemas.microsoft.com/office/drawing/2014/chart" uri="{C3380CC4-5D6E-409C-BE32-E72D297353CC}">
              <c16:uniqueId val="{00000001-E0BB-4660-BA25-A78FA03EEC5B}"/>
            </c:ext>
          </c:extLst>
        </c:ser>
        <c:ser>
          <c:idx val="3"/>
          <c:order val="2"/>
          <c:tx>
            <c:strRef>
              <c:f>'A.9 Sulfonamides &amp; Trim'!$A$7</c:f>
              <c:strCache>
                <c:ptCount val="1"/>
                <c:pt idx="0">
                  <c:v>Hospital Inpatient</c:v>
                </c:pt>
              </c:strCache>
            </c:strRef>
          </c:tx>
          <c:spPr>
            <a:ln>
              <a:solidFill>
                <a:srgbClr val="00B0F0"/>
              </a:solidFill>
              <a:prstDash val="sysDot"/>
            </a:ln>
          </c:spPr>
          <c:marker>
            <c:symbol val="triangle"/>
            <c:size val="7"/>
            <c:spPr>
              <a:solidFill>
                <a:srgbClr val="00A5DF"/>
              </a:solidFill>
              <a:ln>
                <a:solidFill>
                  <a:srgbClr val="00B0F0"/>
                </a:solidFill>
                <a:prstDash val="solid"/>
              </a:ln>
            </c:spPr>
          </c:marker>
          <c:cat>
            <c:numRef>
              <c:f>'A.9 Sulfonamides &amp; Trim'!$B$4:$F$4</c:f>
              <c:numCache>
                <c:formatCode>General</c:formatCode>
                <c:ptCount val="5"/>
                <c:pt idx="0">
                  <c:v>2016</c:v>
                </c:pt>
                <c:pt idx="1">
                  <c:v>2017</c:v>
                </c:pt>
                <c:pt idx="2">
                  <c:v>2018</c:v>
                </c:pt>
                <c:pt idx="3">
                  <c:v>2019</c:v>
                </c:pt>
                <c:pt idx="4">
                  <c:v>2020</c:v>
                </c:pt>
              </c:numCache>
            </c:numRef>
          </c:cat>
          <c:val>
            <c:numRef>
              <c:f>'A.9 Sulfonamides &amp; Trim'!$B$7:$F$7</c:f>
              <c:numCache>
                <c:formatCode>0.000</c:formatCode>
                <c:ptCount val="5"/>
                <c:pt idx="0">
                  <c:v>9.7629930533931208E-2</c:v>
                </c:pt>
                <c:pt idx="1">
                  <c:v>8.7976172204370595E-2</c:v>
                </c:pt>
                <c:pt idx="2">
                  <c:v>8.5317424682778586E-2</c:v>
                </c:pt>
                <c:pt idx="3">
                  <c:v>8.5528611362150286E-2</c:v>
                </c:pt>
                <c:pt idx="4">
                  <c:v>8.52038138283292E-2</c:v>
                </c:pt>
              </c:numCache>
            </c:numRef>
          </c:val>
          <c:smooth val="0"/>
          <c:extLst>
            <c:ext xmlns:c16="http://schemas.microsoft.com/office/drawing/2014/chart" uri="{C3380CC4-5D6E-409C-BE32-E72D297353CC}">
              <c16:uniqueId val="{00000002-E0BB-4660-BA25-A78FA03EEC5B}"/>
            </c:ext>
          </c:extLst>
        </c:ser>
        <c:ser>
          <c:idx val="4"/>
          <c:order val="3"/>
          <c:tx>
            <c:strRef>
              <c:f>'A.9 Sulfonamides &amp; Trim'!$A$8</c:f>
              <c:strCache>
                <c:ptCount val="1"/>
                <c:pt idx="0">
                  <c:v>Hospital Outpatient</c:v>
                </c:pt>
              </c:strCache>
            </c:strRef>
          </c:tx>
          <c:spPr>
            <a:ln>
              <a:solidFill>
                <a:srgbClr val="00A5DF"/>
              </a:solidFill>
              <a:prstDash val="lgDash"/>
            </a:ln>
          </c:spPr>
          <c:marker>
            <c:symbol val="circle"/>
            <c:size val="7"/>
            <c:spPr>
              <a:solidFill>
                <a:srgbClr val="00A5DF"/>
              </a:solidFill>
              <a:ln>
                <a:solidFill>
                  <a:srgbClr val="00A5DF"/>
                </a:solidFill>
                <a:prstDash val="solid"/>
              </a:ln>
            </c:spPr>
          </c:marker>
          <c:cat>
            <c:numRef>
              <c:f>'A.9 Sulfonamides &amp; Trim'!$B$4:$F$4</c:f>
              <c:numCache>
                <c:formatCode>General</c:formatCode>
                <c:ptCount val="5"/>
                <c:pt idx="0">
                  <c:v>2016</c:v>
                </c:pt>
                <c:pt idx="1">
                  <c:v>2017</c:v>
                </c:pt>
                <c:pt idx="2">
                  <c:v>2018</c:v>
                </c:pt>
                <c:pt idx="3">
                  <c:v>2019</c:v>
                </c:pt>
                <c:pt idx="4">
                  <c:v>2020</c:v>
                </c:pt>
              </c:numCache>
            </c:numRef>
          </c:cat>
          <c:val>
            <c:numRef>
              <c:f>'A.9 Sulfonamides &amp; Trim'!$B$8:$F$8</c:f>
              <c:numCache>
                <c:formatCode>0.000</c:formatCode>
                <c:ptCount val="5"/>
                <c:pt idx="0">
                  <c:v>0.11444743796735524</c:v>
                </c:pt>
                <c:pt idx="1">
                  <c:v>0.10809934364599871</c:v>
                </c:pt>
                <c:pt idx="2">
                  <c:v>0.10809654489440845</c:v>
                </c:pt>
                <c:pt idx="3">
                  <c:v>0.10995208563341663</c:v>
                </c:pt>
                <c:pt idx="4">
                  <c:v>9.6018240822943746E-2</c:v>
                </c:pt>
              </c:numCache>
            </c:numRef>
          </c:val>
          <c:smooth val="0"/>
          <c:extLst>
            <c:ext xmlns:c16="http://schemas.microsoft.com/office/drawing/2014/chart" uri="{C3380CC4-5D6E-409C-BE32-E72D297353CC}">
              <c16:uniqueId val="{00000003-E0BB-4660-BA25-A78FA03EEC5B}"/>
            </c:ext>
          </c:extLst>
        </c:ser>
        <c:ser>
          <c:idx val="5"/>
          <c:order val="4"/>
          <c:tx>
            <c:v>Total sulfonamides &amp; trimethoprim</c:v>
          </c:tx>
          <c:spPr>
            <a:ln>
              <a:solidFill>
                <a:srgbClr val="8A1B61"/>
              </a:solidFill>
            </a:ln>
          </c:spPr>
          <c:marker>
            <c:symbol val="square"/>
            <c:size val="7"/>
            <c:spPr>
              <a:solidFill>
                <a:srgbClr val="8A1B61"/>
              </a:solidFill>
              <a:ln>
                <a:solidFill>
                  <a:srgbClr val="8A1B61"/>
                </a:solidFill>
              </a:ln>
            </c:spPr>
          </c:marker>
          <c:val>
            <c:numRef>
              <c:f>'A.9 Sulfonamides &amp; Trim'!$B$9:$F$9</c:f>
              <c:numCache>
                <c:formatCode>0.000</c:formatCode>
                <c:ptCount val="5"/>
                <c:pt idx="0">
                  <c:v>1.2668911606264539</c:v>
                </c:pt>
                <c:pt idx="1">
                  <c:v>1.0558718967338958</c:v>
                </c:pt>
                <c:pt idx="2">
                  <c:v>0.85062388123895971</c:v>
                </c:pt>
                <c:pt idx="3">
                  <c:v>0.77690074700450462</c:v>
                </c:pt>
                <c:pt idx="4">
                  <c:v>0.74855505795215838</c:v>
                </c:pt>
              </c:numCache>
            </c:numRef>
          </c:val>
          <c:smooth val="0"/>
          <c:extLst>
            <c:ext xmlns:c16="http://schemas.microsoft.com/office/drawing/2014/chart" uri="{C3380CC4-5D6E-409C-BE32-E72D297353CC}">
              <c16:uniqueId val="{00000004-E0BB-4660-BA25-A78FA03EEC5B}"/>
            </c:ext>
          </c:extLst>
        </c:ser>
        <c:dLbls>
          <c:showLegendKey val="0"/>
          <c:showVal val="0"/>
          <c:showCatName val="0"/>
          <c:showSerName val="0"/>
          <c:showPercent val="0"/>
          <c:showBubbleSize val="0"/>
        </c:dLbls>
        <c:marker val="1"/>
        <c:smooth val="0"/>
        <c:axId val="123119488"/>
        <c:axId val="123130240"/>
      </c:lineChart>
      <c:catAx>
        <c:axId val="123119488"/>
        <c:scaling>
          <c:orientation val="minMax"/>
        </c:scaling>
        <c:delete val="0"/>
        <c:axPos val="b"/>
        <c:title>
          <c:tx>
            <c:rich>
              <a:bodyPr/>
              <a:lstStyle/>
              <a:p>
                <a:pPr>
                  <a:defRPr/>
                </a:pPr>
                <a:r>
                  <a:rPr lang="en-GB"/>
                  <a:t>Year</a:t>
                </a:r>
              </a:p>
            </c:rich>
          </c:tx>
          <c:layout>
            <c:manualLayout>
              <c:xMode val="edge"/>
              <c:yMode val="edge"/>
              <c:x val="0.50969439593486443"/>
              <c:y val="0.81141861002663063"/>
            </c:manualLayout>
          </c:layout>
          <c:overlay val="0"/>
        </c:title>
        <c:numFmt formatCode="General" sourceLinked="1"/>
        <c:majorTickMark val="out"/>
        <c:minorTickMark val="none"/>
        <c:tickLblPos val="nextTo"/>
        <c:crossAx val="123130240"/>
        <c:crosses val="autoZero"/>
        <c:auto val="1"/>
        <c:lblAlgn val="ctr"/>
        <c:lblOffset val="100"/>
        <c:noMultiLvlLbl val="0"/>
      </c:catAx>
      <c:valAx>
        <c:axId val="123130240"/>
        <c:scaling>
          <c:orientation val="minMax"/>
        </c:scaling>
        <c:delete val="0"/>
        <c:axPos val="l"/>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200" b="1" i="0" baseline="0">
                    <a:effectLst/>
                  </a:rPr>
                  <a:t>DDD per 1,000 inhabitants per day</a:t>
                </a:r>
                <a:endParaRPr lang="en-GB" sz="1200">
                  <a:effectLst/>
                </a:endParaRPr>
              </a:p>
            </c:rich>
          </c:tx>
          <c:layout>
            <c:manualLayout>
              <c:xMode val="edge"/>
              <c:yMode val="edge"/>
              <c:x val="7.4020098688949649E-3"/>
              <c:y val="7.4195296228139598E-2"/>
            </c:manualLayout>
          </c:layout>
          <c:overlay val="0"/>
        </c:title>
        <c:numFmt formatCode="0.0" sourceLinked="0"/>
        <c:majorTickMark val="out"/>
        <c:minorTickMark val="none"/>
        <c:tickLblPos val="nextTo"/>
        <c:crossAx val="123119488"/>
        <c:crosses val="autoZero"/>
        <c:crossBetween val="between"/>
      </c:valAx>
      <c:spPr>
        <a:ln>
          <a:prstDash val="dash"/>
        </a:ln>
      </c:spPr>
    </c:plotArea>
    <c:legend>
      <c:legendPos val="b"/>
      <c:layout>
        <c:manualLayout>
          <c:xMode val="edge"/>
          <c:yMode val="edge"/>
          <c:x val="5.0488733575885104E-2"/>
          <c:y val="0.85933253398847231"/>
          <c:w val="0.89981830624875636"/>
          <c:h val="0.12764326142101171"/>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178074196604301E-2"/>
          <c:y val="2.3053047834977386E-2"/>
          <c:w val="0.91543440706947188"/>
          <c:h val="0.69725687920834056"/>
        </c:manualLayout>
      </c:layout>
      <c:lineChart>
        <c:grouping val="standard"/>
        <c:varyColors val="0"/>
        <c:ser>
          <c:idx val="1"/>
          <c:order val="0"/>
          <c:tx>
            <c:strRef>
              <c:f>'A.10 Nitrofurantoin'!$A$6</c:f>
              <c:strCache>
                <c:ptCount val="1"/>
                <c:pt idx="0">
                  <c:v>General Practice</c:v>
                </c:pt>
              </c:strCache>
            </c:strRef>
          </c:tx>
          <c:spPr>
            <a:ln>
              <a:solidFill>
                <a:srgbClr val="FF7F32"/>
              </a:solidFill>
              <a:prstDash val="lgDashDot"/>
            </a:ln>
          </c:spPr>
          <c:marker>
            <c:symbol val="diamond"/>
            <c:size val="8"/>
            <c:spPr>
              <a:solidFill>
                <a:srgbClr val="FF7F32"/>
              </a:solidFill>
              <a:ln>
                <a:solidFill>
                  <a:srgbClr val="FF7F32"/>
                </a:solidFill>
                <a:prstDash val="solid"/>
              </a:ln>
            </c:spPr>
          </c:marker>
          <c:cat>
            <c:numRef>
              <c:f>'A.10 Nitrofurantoin'!$B$5:$F$5</c:f>
              <c:numCache>
                <c:formatCode>General</c:formatCode>
                <c:ptCount val="5"/>
                <c:pt idx="0">
                  <c:v>2016</c:v>
                </c:pt>
                <c:pt idx="1">
                  <c:v>2017</c:v>
                </c:pt>
                <c:pt idx="2">
                  <c:v>2018</c:v>
                </c:pt>
                <c:pt idx="3">
                  <c:v>2019</c:v>
                </c:pt>
                <c:pt idx="4">
                  <c:v>2020</c:v>
                </c:pt>
              </c:numCache>
            </c:numRef>
          </c:cat>
          <c:val>
            <c:numRef>
              <c:f>'A.10 Nitrofurantoin'!$B$6:$F$6</c:f>
              <c:numCache>
                <c:formatCode>0.000</c:formatCode>
                <c:ptCount val="5"/>
                <c:pt idx="0">
                  <c:v>0.77417663625070077</c:v>
                </c:pt>
                <c:pt idx="1">
                  <c:v>0.80515536561368961</c:v>
                </c:pt>
                <c:pt idx="2">
                  <c:v>0.84257207491768149</c:v>
                </c:pt>
                <c:pt idx="3">
                  <c:v>0.95666023755904861</c:v>
                </c:pt>
                <c:pt idx="4">
                  <c:v>1.0570151983485889</c:v>
                </c:pt>
              </c:numCache>
            </c:numRef>
          </c:val>
          <c:smooth val="0"/>
          <c:extLst>
            <c:ext xmlns:c16="http://schemas.microsoft.com/office/drawing/2014/chart" uri="{C3380CC4-5D6E-409C-BE32-E72D297353CC}">
              <c16:uniqueId val="{00000000-C812-448A-B623-3616370EE374}"/>
            </c:ext>
          </c:extLst>
        </c:ser>
        <c:ser>
          <c:idx val="2"/>
          <c:order val="1"/>
          <c:tx>
            <c:strRef>
              <c:f>'A.10 Nitrofurantoin'!$A$7</c:f>
              <c:strCache>
                <c:ptCount val="1"/>
                <c:pt idx="0">
                  <c:v>Other Community</c:v>
                </c:pt>
              </c:strCache>
            </c:strRef>
          </c:tx>
          <c:spPr>
            <a:ln>
              <a:solidFill>
                <a:srgbClr val="FF7F32"/>
              </a:solidFill>
              <a:prstDash val="dash"/>
            </a:ln>
          </c:spPr>
          <c:marker>
            <c:symbol val="x"/>
            <c:size val="8"/>
            <c:spPr>
              <a:noFill/>
              <a:ln w="19050">
                <a:solidFill>
                  <a:srgbClr val="FF7F32"/>
                </a:solidFill>
                <a:prstDash val="solid"/>
              </a:ln>
            </c:spPr>
          </c:marker>
          <c:cat>
            <c:numRef>
              <c:f>'A.10 Nitrofurantoin'!$B$5:$F$5</c:f>
              <c:numCache>
                <c:formatCode>General</c:formatCode>
                <c:ptCount val="5"/>
                <c:pt idx="0">
                  <c:v>2016</c:v>
                </c:pt>
                <c:pt idx="1">
                  <c:v>2017</c:v>
                </c:pt>
                <c:pt idx="2">
                  <c:v>2018</c:v>
                </c:pt>
                <c:pt idx="3">
                  <c:v>2019</c:v>
                </c:pt>
                <c:pt idx="4">
                  <c:v>2020</c:v>
                </c:pt>
              </c:numCache>
            </c:numRef>
          </c:cat>
          <c:val>
            <c:numRef>
              <c:f>'A.10 Nitrofurantoin'!$B$7:$F$7</c:f>
              <c:numCache>
                <c:formatCode>0.000</c:formatCode>
                <c:ptCount val="5"/>
                <c:pt idx="0">
                  <c:v>2.8254135533757108E-2</c:v>
                </c:pt>
                <c:pt idx="1">
                  <c:v>3.2263496614573839E-2</c:v>
                </c:pt>
                <c:pt idx="2">
                  <c:v>4.0992959949525343E-2</c:v>
                </c:pt>
                <c:pt idx="3">
                  <c:v>5.3922734996051602E-2</c:v>
                </c:pt>
                <c:pt idx="4">
                  <c:v>6.6658908618024704E-2</c:v>
                </c:pt>
              </c:numCache>
            </c:numRef>
          </c:val>
          <c:smooth val="0"/>
          <c:extLst>
            <c:ext xmlns:c16="http://schemas.microsoft.com/office/drawing/2014/chart" uri="{C3380CC4-5D6E-409C-BE32-E72D297353CC}">
              <c16:uniqueId val="{00000001-C812-448A-B623-3616370EE374}"/>
            </c:ext>
          </c:extLst>
        </c:ser>
        <c:ser>
          <c:idx val="3"/>
          <c:order val="2"/>
          <c:tx>
            <c:strRef>
              <c:f>'A.10 Nitrofurantoin'!$A$8</c:f>
              <c:strCache>
                <c:ptCount val="1"/>
                <c:pt idx="0">
                  <c:v>Hospital Inpatient</c:v>
                </c:pt>
              </c:strCache>
            </c:strRef>
          </c:tx>
          <c:spPr>
            <a:ln>
              <a:solidFill>
                <a:srgbClr val="00A5DF"/>
              </a:solidFill>
              <a:prstDash val="sysDot"/>
            </a:ln>
          </c:spPr>
          <c:marker>
            <c:symbol val="triangle"/>
            <c:size val="7"/>
            <c:spPr>
              <a:solidFill>
                <a:srgbClr val="00A5DF"/>
              </a:solidFill>
              <a:ln>
                <a:solidFill>
                  <a:srgbClr val="00A5DF"/>
                </a:solidFill>
                <a:prstDash val="solid"/>
              </a:ln>
            </c:spPr>
          </c:marker>
          <c:cat>
            <c:numRef>
              <c:f>'A.10 Nitrofurantoin'!$B$5:$F$5</c:f>
              <c:numCache>
                <c:formatCode>General</c:formatCode>
                <c:ptCount val="5"/>
                <c:pt idx="0">
                  <c:v>2016</c:v>
                </c:pt>
                <c:pt idx="1">
                  <c:v>2017</c:v>
                </c:pt>
                <c:pt idx="2">
                  <c:v>2018</c:v>
                </c:pt>
                <c:pt idx="3">
                  <c:v>2019</c:v>
                </c:pt>
                <c:pt idx="4">
                  <c:v>2020</c:v>
                </c:pt>
              </c:numCache>
            </c:numRef>
          </c:cat>
          <c:val>
            <c:numRef>
              <c:f>'A.10 Nitrofurantoin'!$B$8:$F$8</c:f>
              <c:numCache>
                <c:formatCode>0.000</c:formatCode>
                <c:ptCount val="5"/>
                <c:pt idx="0">
                  <c:v>3.1397243786015966E-2</c:v>
                </c:pt>
                <c:pt idx="1">
                  <c:v>3.6536773421561253E-2</c:v>
                </c:pt>
                <c:pt idx="2">
                  <c:v>4.0887375796602433E-2</c:v>
                </c:pt>
                <c:pt idx="3">
                  <c:v>4.5414123534818981E-2</c:v>
                </c:pt>
                <c:pt idx="4">
                  <c:v>5.4392998202191671E-2</c:v>
                </c:pt>
              </c:numCache>
            </c:numRef>
          </c:val>
          <c:smooth val="0"/>
          <c:extLst>
            <c:ext xmlns:c16="http://schemas.microsoft.com/office/drawing/2014/chart" uri="{C3380CC4-5D6E-409C-BE32-E72D297353CC}">
              <c16:uniqueId val="{00000002-C812-448A-B623-3616370EE374}"/>
            </c:ext>
          </c:extLst>
        </c:ser>
        <c:ser>
          <c:idx val="4"/>
          <c:order val="3"/>
          <c:tx>
            <c:strRef>
              <c:f>'A.10 Nitrofurantoin'!$A$9</c:f>
              <c:strCache>
                <c:ptCount val="1"/>
                <c:pt idx="0">
                  <c:v>Hospital Outpatient</c:v>
                </c:pt>
              </c:strCache>
            </c:strRef>
          </c:tx>
          <c:spPr>
            <a:ln>
              <a:solidFill>
                <a:srgbClr val="00A5DF"/>
              </a:solidFill>
              <a:prstDash val="lgDash"/>
            </a:ln>
          </c:spPr>
          <c:marker>
            <c:symbol val="circle"/>
            <c:size val="7"/>
            <c:spPr>
              <a:solidFill>
                <a:srgbClr val="00A5DF"/>
              </a:solidFill>
              <a:ln>
                <a:solidFill>
                  <a:srgbClr val="00A5DF"/>
                </a:solidFill>
                <a:prstDash val="solid"/>
              </a:ln>
            </c:spPr>
          </c:marker>
          <c:cat>
            <c:numRef>
              <c:f>'A.10 Nitrofurantoin'!$B$5:$F$5</c:f>
              <c:numCache>
                <c:formatCode>General</c:formatCode>
                <c:ptCount val="5"/>
                <c:pt idx="0">
                  <c:v>2016</c:v>
                </c:pt>
                <c:pt idx="1">
                  <c:v>2017</c:v>
                </c:pt>
                <c:pt idx="2">
                  <c:v>2018</c:v>
                </c:pt>
                <c:pt idx="3">
                  <c:v>2019</c:v>
                </c:pt>
                <c:pt idx="4">
                  <c:v>2020</c:v>
                </c:pt>
              </c:numCache>
            </c:numRef>
          </c:cat>
          <c:val>
            <c:numRef>
              <c:f>'A.10 Nitrofurantoin'!$B$9:$F$9</c:f>
              <c:numCache>
                <c:formatCode>0.000</c:formatCode>
                <c:ptCount val="5"/>
                <c:pt idx="0">
                  <c:v>3.1793629477800664E-2</c:v>
                </c:pt>
                <c:pt idx="1">
                  <c:v>3.2129304277587471E-2</c:v>
                </c:pt>
                <c:pt idx="2">
                  <c:v>3.4338245136899051E-2</c:v>
                </c:pt>
                <c:pt idx="3">
                  <c:v>3.766440238500092E-2</c:v>
                </c:pt>
                <c:pt idx="4">
                  <c:v>4.1112533947391894E-2</c:v>
                </c:pt>
              </c:numCache>
            </c:numRef>
          </c:val>
          <c:smooth val="0"/>
          <c:extLst>
            <c:ext xmlns:c16="http://schemas.microsoft.com/office/drawing/2014/chart" uri="{C3380CC4-5D6E-409C-BE32-E72D297353CC}">
              <c16:uniqueId val="{00000003-C812-448A-B623-3616370EE374}"/>
            </c:ext>
          </c:extLst>
        </c:ser>
        <c:ser>
          <c:idx val="5"/>
          <c:order val="4"/>
          <c:tx>
            <c:v>Total nitrofurantoin</c:v>
          </c:tx>
          <c:spPr>
            <a:ln>
              <a:solidFill>
                <a:srgbClr val="8A1B61"/>
              </a:solidFill>
            </a:ln>
          </c:spPr>
          <c:marker>
            <c:symbol val="square"/>
            <c:size val="7"/>
            <c:spPr>
              <a:solidFill>
                <a:srgbClr val="8A1B61"/>
              </a:solidFill>
              <a:ln>
                <a:solidFill>
                  <a:srgbClr val="8A1B61"/>
                </a:solidFill>
              </a:ln>
            </c:spPr>
          </c:marker>
          <c:val>
            <c:numRef>
              <c:f>'A.10 Nitrofurantoin'!$B$10:$F$10</c:f>
              <c:numCache>
                <c:formatCode>0.000</c:formatCode>
                <c:ptCount val="5"/>
                <c:pt idx="0">
                  <c:v>0.86562164504827444</c:v>
                </c:pt>
                <c:pt idx="1">
                  <c:v>0.90608493992741213</c:v>
                </c:pt>
                <c:pt idx="2">
                  <c:v>0.95879065580070832</c:v>
                </c:pt>
                <c:pt idx="3">
                  <c:v>1.0936614984749202</c:v>
                </c:pt>
                <c:pt idx="4">
                  <c:v>1.2191796391161971</c:v>
                </c:pt>
              </c:numCache>
            </c:numRef>
          </c:val>
          <c:smooth val="0"/>
          <c:extLst>
            <c:ext xmlns:c16="http://schemas.microsoft.com/office/drawing/2014/chart" uri="{C3380CC4-5D6E-409C-BE32-E72D297353CC}">
              <c16:uniqueId val="{00000004-C812-448A-B623-3616370EE374}"/>
            </c:ext>
          </c:extLst>
        </c:ser>
        <c:dLbls>
          <c:showLegendKey val="0"/>
          <c:showVal val="0"/>
          <c:showCatName val="0"/>
          <c:showSerName val="0"/>
          <c:showPercent val="0"/>
          <c:showBubbleSize val="0"/>
        </c:dLbls>
        <c:marker val="1"/>
        <c:smooth val="0"/>
        <c:axId val="123119488"/>
        <c:axId val="123130240"/>
      </c:lineChart>
      <c:catAx>
        <c:axId val="123119488"/>
        <c:scaling>
          <c:orientation val="minMax"/>
        </c:scaling>
        <c:delete val="0"/>
        <c:axPos val="b"/>
        <c:title>
          <c:tx>
            <c:rich>
              <a:bodyPr/>
              <a:lstStyle/>
              <a:p>
                <a:pPr>
                  <a:defRPr/>
                </a:pPr>
                <a:r>
                  <a:rPr lang="en-GB"/>
                  <a:t>Year</a:t>
                </a:r>
              </a:p>
            </c:rich>
          </c:tx>
          <c:overlay val="0"/>
        </c:title>
        <c:numFmt formatCode="General" sourceLinked="1"/>
        <c:majorTickMark val="out"/>
        <c:minorTickMark val="none"/>
        <c:tickLblPos val="nextTo"/>
        <c:crossAx val="123130240"/>
        <c:crosses val="autoZero"/>
        <c:auto val="1"/>
        <c:lblAlgn val="ctr"/>
        <c:lblOffset val="100"/>
        <c:noMultiLvlLbl val="0"/>
      </c:catAx>
      <c:valAx>
        <c:axId val="123130240"/>
        <c:scaling>
          <c:orientation val="minMax"/>
        </c:scaling>
        <c:delete val="0"/>
        <c:axPos val="l"/>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200" b="1" i="0" baseline="0">
                    <a:effectLst/>
                  </a:rPr>
                  <a:t>DDD per 1,000 inhabitants per day</a:t>
                </a:r>
                <a:endParaRPr lang="en-GB" sz="1200">
                  <a:effectLst/>
                </a:endParaRPr>
              </a:p>
            </c:rich>
          </c:tx>
          <c:layout>
            <c:manualLayout>
              <c:xMode val="edge"/>
              <c:yMode val="edge"/>
              <c:x val="5.6996039448439905E-3"/>
              <c:y val="6.1133670612956506E-2"/>
            </c:manualLayout>
          </c:layout>
          <c:overlay val="0"/>
        </c:title>
        <c:numFmt formatCode="0.0" sourceLinked="0"/>
        <c:majorTickMark val="out"/>
        <c:minorTickMark val="none"/>
        <c:tickLblPos val="nextTo"/>
        <c:crossAx val="123119488"/>
        <c:crosses val="autoZero"/>
        <c:crossBetween val="between"/>
      </c:valAx>
      <c:spPr>
        <a:ln>
          <a:prstDash val="dash"/>
        </a:ln>
      </c:spPr>
    </c:plotArea>
    <c:legend>
      <c:legendPos val="b"/>
      <c:layout>
        <c:manualLayout>
          <c:xMode val="edge"/>
          <c:yMode val="edge"/>
          <c:x val="6.2474989294609123E-2"/>
          <c:y val="0.85933253398847231"/>
          <c:w val="0.88783204239442648"/>
          <c:h val="0.12764326142101171"/>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853527394621801E-2"/>
          <c:y val="3.4632038924726015E-2"/>
          <c:w val="0.90319736745807677"/>
          <c:h val="0.69725687920834056"/>
        </c:manualLayout>
      </c:layout>
      <c:lineChart>
        <c:grouping val="standard"/>
        <c:varyColors val="0"/>
        <c:ser>
          <c:idx val="1"/>
          <c:order val="0"/>
          <c:tx>
            <c:strRef>
              <c:f>'A.11 Aminoglycosides'!$A$6</c:f>
              <c:strCache>
                <c:ptCount val="1"/>
                <c:pt idx="0">
                  <c:v>General Practice</c:v>
                </c:pt>
              </c:strCache>
            </c:strRef>
          </c:tx>
          <c:spPr>
            <a:ln>
              <a:solidFill>
                <a:srgbClr val="FF7F32"/>
              </a:solidFill>
              <a:prstDash val="sysDash"/>
            </a:ln>
          </c:spPr>
          <c:marker>
            <c:symbol val="diamond"/>
            <c:size val="8"/>
            <c:spPr>
              <a:solidFill>
                <a:srgbClr val="FF7F32"/>
              </a:solidFill>
              <a:ln>
                <a:solidFill>
                  <a:srgbClr val="FF7F32"/>
                </a:solidFill>
                <a:prstDash val="solid"/>
              </a:ln>
            </c:spPr>
          </c:marker>
          <c:cat>
            <c:numRef>
              <c:f>'A.11 Aminoglycosides'!$B$5:$F$5</c:f>
              <c:numCache>
                <c:formatCode>General</c:formatCode>
                <c:ptCount val="5"/>
                <c:pt idx="0">
                  <c:v>2016</c:v>
                </c:pt>
                <c:pt idx="1">
                  <c:v>2017</c:v>
                </c:pt>
                <c:pt idx="2">
                  <c:v>2018</c:v>
                </c:pt>
                <c:pt idx="3">
                  <c:v>2019</c:v>
                </c:pt>
                <c:pt idx="4">
                  <c:v>2020</c:v>
                </c:pt>
              </c:numCache>
            </c:numRef>
          </c:cat>
          <c:val>
            <c:numRef>
              <c:f>'A.11 Aminoglycosides'!$B$6:$F$6</c:f>
              <c:numCache>
                <c:formatCode>0.000</c:formatCode>
                <c:ptCount val="5"/>
                <c:pt idx="0">
                  <c:v>8.3792204865487108E-3</c:v>
                </c:pt>
                <c:pt idx="1">
                  <c:v>6.2236781111684181E-3</c:v>
                </c:pt>
                <c:pt idx="2">
                  <c:v>5.0725080969393765E-3</c:v>
                </c:pt>
                <c:pt idx="3">
                  <c:v>4.9004419031994928E-3</c:v>
                </c:pt>
                <c:pt idx="4">
                  <c:v>4.3111224012468696E-3</c:v>
                </c:pt>
              </c:numCache>
            </c:numRef>
          </c:val>
          <c:smooth val="0"/>
          <c:extLst>
            <c:ext xmlns:c16="http://schemas.microsoft.com/office/drawing/2014/chart" uri="{C3380CC4-5D6E-409C-BE32-E72D297353CC}">
              <c16:uniqueId val="{00000000-4A6C-4FFB-9413-B93C78CF892E}"/>
            </c:ext>
          </c:extLst>
        </c:ser>
        <c:ser>
          <c:idx val="2"/>
          <c:order val="1"/>
          <c:tx>
            <c:strRef>
              <c:f>'A.11 Aminoglycosides'!$A$7</c:f>
              <c:strCache>
                <c:ptCount val="1"/>
                <c:pt idx="0">
                  <c:v>Other Community</c:v>
                </c:pt>
              </c:strCache>
            </c:strRef>
          </c:tx>
          <c:spPr>
            <a:ln>
              <a:solidFill>
                <a:srgbClr val="FF7F32"/>
              </a:solidFill>
              <a:prstDash val="lgDashDotDot"/>
            </a:ln>
          </c:spPr>
          <c:marker>
            <c:symbol val="x"/>
            <c:size val="7"/>
            <c:spPr>
              <a:noFill/>
              <a:ln w="19050">
                <a:solidFill>
                  <a:srgbClr val="FF7F32"/>
                </a:solidFill>
                <a:prstDash val="solid"/>
              </a:ln>
            </c:spPr>
          </c:marker>
          <c:cat>
            <c:numRef>
              <c:f>'A.11 Aminoglycosides'!$B$5:$F$5</c:f>
              <c:numCache>
                <c:formatCode>General</c:formatCode>
                <c:ptCount val="5"/>
                <c:pt idx="0">
                  <c:v>2016</c:v>
                </c:pt>
                <c:pt idx="1">
                  <c:v>2017</c:v>
                </c:pt>
                <c:pt idx="2">
                  <c:v>2018</c:v>
                </c:pt>
                <c:pt idx="3">
                  <c:v>2019</c:v>
                </c:pt>
                <c:pt idx="4">
                  <c:v>2020</c:v>
                </c:pt>
              </c:numCache>
            </c:numRef>
          </c:cat>
          <c:val>
            <c:numRef>
              <c:f>'A.11 Aminoglycosides'!$B$7:$F$7</c:f>
              <c:numCache>
                <c:formatCode>0.000</c:formatCode>
                <c:ptCount val="5"/>
                <c:pt idx="0">
                  <c:v>4.0926365585391977E-5</c:v>
                </c:pt>
                <c:pt idx="1">
                  <c:v>1.1083765851793714E-5</c:v>
                </c:pt>
                <c:pt idx="2">
                  <c:v>4.2714842152236088E-6</c:v>
                </c:pt>
                <c:pt idx="3">
                  <c:v>1.9586085841183376E-5</c:v>
                </c:pt>
                <c:pt idx="4">
                  <c:v>9.2778457894127087E-6</c:v>
                </c:pt>
              </c:numCache>
            </c:numRef>
          </c:val>
          <c:smooth val="0"/>
          <c:extLst>
            <c:ext xmlns:c16="http://schemas.microsoft.com/office/drawing/2014/chart" uri="{C3380CC4-5D6E-409C-BE32-E72D297353CC}">
              <c16:uniqueId val="{00000001-4A6C-4FFB-9413-B93C78CF892E}"/>
            </c:ext>
          </c:extLst>
        </c:ser>
        <c:ser>
          <c:idx val="3"/>
          <c:order val="2"/>
          <c:tx>
            <c:strRef>
              <c:f>'A.11 Aminoglycosides'!$A$8</c:f>
              <c:strCache>
                <c:ptCount val="1"/>
                <c:pt idx="0">
                  <c:v>Hospital Inpatient</c:v>
                </c:pt>
              </c:strCache>
            </c:strRef>
          </c:tx>
          <c:spPr>
            <a:ln>
              <a:solidFill>
                <a:srgbClr val="00A5DF"/>
              </a:solidFill>
              <a:prstDash val="sysDot"/>
            </a:ln>
          </c:spPr>
          <c:marker>
            <c:symbol val="triangle"/>
            <c:size val="7"/>
            <c:spPr>
              <a:solidFill>
                <a:srgbClr val="00A5DF"/>
              </a:solidFill>
              <a:ln>
                <a:solidFill>
                  <a:srgbClr val="00A5DF"/>
                </a:solidFill>
                <a:prstDash val="solid"/>
              </a:ln>
            </c:spPr>
          </c:marker>
          <c:cat>
            <c:numRef>
              <c:f>'A.11 Aminoglycosides'!$B$5:$F$5</c:f>
              <c:numCache>
                <c:formatCode>General</c:formatCode>
                <c:ptCount val="5"/>
                <c:pt idx="0">
                  <c:v>2016</c:v>
                </c:pt>
                <c:pt idx="1">
                  <c:v>2017</c:v>
                </c:pt>
                <c:pt idx="2">
                  <c:v>2018</c:v>
                </c:pt>
                <c:pt idx="3">
                  <c:v>2019</c:v>
                </c:pt>
                <c:pt idx="4">
                  <c:v>2020</c:v>
                </c:pt>
              </c:numCache>
            </c:numRef>
          </c:cat>
          <c:val>
            <c:numRef>
              <c:f>'A.11 Aminoglycosides'!$B$8:$F$8</c:f>
              <c:numCache>
                <c:formatCode>0.000</c:formatCode>
                <c:ptCount val="5"/>
                <c:pt idx="0">
                  <c:v>8.4385147777941788E-2</c:v>
                </c:pt>
                <c:pt idx="1">
                  <c:v>8.8538071697494142E-2</c:v>
                </c:pt>
                <c:pt idx="2">
                  <c:v>8.9874087168314826E-2</c:v>
                </c:pt>
                <c:pt idx="3">
                  <c:v>9.0854471953953603E-2</c:v>
                </c:pt>
                <c:pt idx="4">
                  <c:v>7.2690984449891027E-2</c:v>
                </c:pt>
              </c:numCache>
            </c:numRef>
          </c:val>
          <c:smooth val="0"/>
          <c:extLst>
            <c:ext xmlns:c16="http://schemas.microsoft.com/office/drawing/2014/chart" uri="{C3380CC4-5D6E-409C-BE32-E72D297353CC}">
              <c16:uniqueId val="{00000002-4A6C-4FFB-9413-B93C78CF892E}"/>
            </c:ext>
          </c:extLst>
        </c:ser>
        <c:ser>
          <c:idx val="4"/>
          <c:order val="3"/>
          <c:tx>
            <c:strRef>
              <c:f>'A.11 Aminoglycosides'!$A$9</c:f>
              <c:strCache>
                <c:ptCount val="1"/>
                <c:pt idx="0">
                  <c:v>Hospital Outpatient</c:v>
                </c:pt>
              </c:strCache>
            </c:strRef>
          </c:tx>
          <c:spPr>
            <a:ln>
              <a:solidFill>
                <a:srgbClr val="00A5DF"/>
              </a:solidFill>
              <a:prstDash val="lgDash"/>
            </a:ln>
          </c:spPr>
          <c:marker>
            <c:symbol val="circle"/>
            <c:size val="7"/>
            <c:spPr>
              <a:solidFill>
                <a:srgbClr val="00A5DF"/>
              </a:solidFill>
              <a:ln>
                <a:solidFill>
                  <a:srgbClr val="00A5DF"/>
                </a:solidFill>
                <a:prstDash val="solid"/>
              </a:ln>
            </c:spPr>
          </c:marker>
          <c:cat>
            <c:numRef>
              <c:f>'A.11 Aminoglycosides'!$B$5:$F$5</c:f>
              <c:numCache>
                <c:formatCode>General</c:formatCode>
                <c:ptCount val="5"/>
                <c:pt idx="0">
                  <c:v>2016</c:v>
                </c:pt>
                <c:pt idx="1">
                  <c:v>2017</c:v>
                </c:pt>
                <c:pt idx="2">
                  <c:v>2018</c:v>
                </c:pt>
                <c:pt idx="3">
                  <c:v>2019</c:v>
                </c:pt>
                <c:pt idx="4">
                  <c:v>2020</c:v>
                </c:pt>
              </c:numCache>
            </c:numRef>
          </c:cat>
          <c:val>
            <c:numRef>
              <c:f>'A.11 Aminoglycosides'!$B$9:$F$9</c:f>
              <c:numCache>
                <c:formatCode>0.000</c:formatCode>
                <c:ptCount val="5"/>
                <c:pt idx="0">
                  <c:v>2.6631025691728104E-2</c:v>
                </c:pt>
                <c:pt idx="1">
                  <c:v>3.040241179103631E-2</c:v>
                </c:pt>
                <c:pt idx="2">
                  <c:v>3.2697131276469449E-2</c:v>
                </c:pt>
                <c:pt idx="3">
                  <c:v>3.1341996482089907E-2</c:v>
                </c:pt>
                <c:pt idx="4">
                  <c:v>2.8465911884223982E-2</c:v>
                </c:pt>
              </c:numCache>
            </c:numRef>
          </c:val>
          <c:smooth val="0"/>
          <c:extLst>
            <c:ext xmlns:c16="http://schemas.microsoft.com/office/drawing/2014/chart" uri="{C3380CC4-5D6E-409C-BE32-E72D297353CC}">
              <c16:uniqueId val="{00000003-4A6C-4FFB-9413-B93C78CF892E}"/>
            </c:ext>
          </c:extLst>
        </c:ser>
        <c:ser>
          <c:idx val="5"/>
          <c:order val="4"/>
          <c:tx>
            <c:v>Total aminoglycosides</c:v>
          </c:tx>
          <c:spPr>
            <a:ln>
              <a:solidFill>
                <a:srgbClr val="8A1B61"/>
              </a:solidFill>
            </a:ln>
          </c:spPr>
          <c:marker>
            <c:symbol val="square"/>
            <c:size val="7"/>
            <c:spPr>
              <a:solidFill>
                <a:srgbClr val="8A1B61"/>
              </a:solidFill>
              <a:ln>
                <a:solidFill>
                  <a:srgbClr val="8A1B61"/>
                </a:solidFill>
              </a:ln>
            </c:spPr>
          </c:marker>
          <c:val>
            <c:numRef>
              <c:f>'A.11 Aminoglycosides'!$B$10:$F$10</c:f>
              <c:numCache>
                <c:formatCode>0.000</c:formatCode>
                <c:ptCount val="5"/>
                <c:pt idx="0">
                  <c:v>0.119436320321804</c:v>
                </c:pt>
                <c:pt idx="1">
                  <c:v>0.12517524536555066</c:v>
                </c:pt>
                <c:pt idx="2">
                  <c:v>0.12764799802593887</c:v>
                </c:pt>
                <c:pt idx="3">
                  <c:v>0.12711649642508419</c:v>
                </c:pt>
                <c:pt idx="4">
                  <c:v>0.10547729658115129</c:v>
                </c:pt>
              </c:numCache>
            </c:numRef>
          </c:val>
          <c:smooth val="0"/>
          <c:extLst>
            <c:ext xmlns:c16="http://schemas.microsoft.com/office/drawing/2014/chart" uri="{C3380CC4-5D6E-409C-BE32-E72D297353CC}">
              <c16:uniqueId val="{00000004-4A6C-4FFB-9413-B93C78CF892E}"/>
            </c:ext>
          </c:extLst>
        </c:ser>
        <c:dLbls>
          <c:showLegendKey val="0"/>
          <c:showVal val="0"/>
          <c:showCatName val="0"/>
          <c:showSerName val="0"/>
          <c:showPercent val="0"/>
          <c:showBubbleSize val="0"/>
        </c:dLbls>
        <c:marker val="1"/>
        <c:smooth val="0"/>
        <c:axId val="123119488"/>
        <c:axId val="123130240"/>
      </c:lineChart>
      <c:catAx>
        <c:axId val="123119488"/>
        <c:scaling>
          <c:orientation val="minMax"/>
        </c:scaling>
        <c:delete val="0"/>
        <c:axPos val="b"/>
        <c:title>
          <c:tx>
            <c:rich>
              <a:bodyPr/>
              <a:lstStyle/>
              <a:p>
                <a:pPr>
                  <a:defRPr/>
                </a:pPr>
                <a:r>
                  <a:rPr lang="en-GB"/>
                  <a:t>Year</a:t>
                </a:r>
              </a:p>
            </c:rich>
          </c:tx>
          <c:layout>
            <c:manualLayout>
              <c:xMode val="edge"/>
              <c:yMode val="edge"/>
              <c:x val="0.51714595567387056"/>
              <c:y val="0.79967867234935452"/>
            </c:manualLayout>
          </c:layout>
          <c:overlay val="0"/>
        </c:title>
        <c:numFmt formatCode="General" sourceLinked="1"/>
        <c:majorTickMark val="out"/>
        <c:minorTickMark val="none"/>
        <c:tickLblPos val="nextTo"/>
        <c:crossAx val="123130240"/>
        <c:crosses val="autoZero"/>
        <c:auto val="1"/>
        <c:lblAlgn val="ctr"/>
        <c:lblOffset val="100"/>
        <c:noMultiLvlLbl val="0"/>
      </c:catAx>
      <c:valAx>
        <c:axId val="123130240"/>
        <c:scaling>
          <c:orientation val="minMax"/>
        </c:scaling>
        <c:delete val="0"/>
        <c:axPos val="l"/>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200" b="1" i="0" baseline="0">
                    <a:effectLst/>
                  </a:rPr>
                  <a:t>DDD per 1,000 inhabitants per day</a:t>
                </a:r>
                <a:endParaRPr lang="en-GB" sz="1200">
                  <a:effectLst/>
                </a:endParaRPr>
              </a:p>
            </c:rich>
          </c:tx>
          <c:layout>
            <c:manualLayout>
              <c:xMode val="edge"/>
              <c:yMode val="edge"/>
              <c:x val="0"/>
              <c:y val="0.11278935828690896"/>
            </c:manualLayout>
          </c:layout>
          <c:overlay val="0"/>
        </c:title>
        <c:numFmt formatCode="0.00" sourceLinked="0"/>
        <c:majorTickMark val="out"/>
        <c:minorTickMark val="none"/>
        <c:tickLblPos val="nextTo"/>
        <c:crossAx val="123119488"/>
        <c:crosses val="autoZero"/>
        <c:crossBetween val="between"/>
      </c:valAx>
      <c:spPr>
        <a:ln>
          <a:prstDash val="dash"/>
        </a:ln>
      </c:spPr>
    </c:plotArea>
    <c:legend>
      <c:legendPos val="b"/>
      <c:layout>
        <c:manualLayout>
          <c:xMode val="edge"/>
          <c:yMode val="edge"/>
          <c:x val="5.0488733575885104E-2"/>
          <c:y val="0.85933253398847231"/>
          <c:w val="0.89981830624875636"/>
          <c:h val="0.12764326142101171"/>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a:p>
        </p:txBody>
      </p:sp>
    </p:spTree>
    <p:extLst>
      <p:ext uri="{BB962C8B-B14F-4D97-AF65-F5344CB8AC3E}">
        <p14:creationId xmlns:p14="http://schemas.microsoft.com/office/powerpoint/2010/main" val="2949207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11</a:t>
            </a:fld>
            <a:endParaRPr lang="en-US"/>
          </a:p>
        </p:txBody>
      </p:sp>
    </p:spTree>
    <p:extLst>
      <p:ext uri="{BB962C8B-B14F-4D97-AF65-F5344CB8AC3E}">
        <p14:creationId xmlns:p14="http://schemas.microsoft.com/office/powerpoint/2010/main" val="3902628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val="1620332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13</a:t>
            </a:fld>
            <a:endParaRPr lang="en-US"/>
          </a:p>
        </p:txBody>
      </p:sp>
    </p:spTree>
    <p:extLst>
      <p:ext uri="{BB962C8B-B14F-4D97-AF65-F5344CB8AC3E}">
        <p14:creationId xmlns:p14="http://schemas.microsoft.com/office/powerpoint/2010/main" val="1511257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14</a:t>
            </a:fld>
            <a:endParaRPr lang="en-US"/>
          </a:p>
        </p:txBody>
      </p:sp>
    </p:spTree>
    <p:extLst>
      <p:ext uri="{BB962C8B-B14F-4D97-AF65-F5344CB8AC3E}">
        <p14:creationId xmlns:p14="http://schemas.microsoft.com/office/powerpoint/2010/main" val="2467124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15</a:t>
            </a:fld>
            <a:endParaRPr lang="en-US"/>
          </a:p>
        </p:txBody>
      </p:sp>
    </p:spTree>
    <p:extLst>
      <p:ext uri="{BB962C8B-B14F-4D97-AF65-F5344CB8AC3E}">
        <p14:creationId xmlns:p14="http://schemas.microsoft.com/office/powerpoint/2010/main" val="3981890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16</a:t>
            </a:fld>
            <a:endParaRPr lang="en-US"/>
          </a:p>
        </p:txBody>
      </p:sp>
    </p:spTree>
    <p:extLst>
      <p:ext uri="{BB962C8B-B14F-4D97-AF65-F5344CB8AC3E}">
        <p14:creationId xmlns:p14="http://schemas.microsoft.com/office/powerpoint/2010/main" val="2045258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17</a:t>
            </a:fld>
            <a:endParaRPr lang="en-US"/>
          </a:p>
        </p:txBody>
      </p:sp>
    </p:spTree>
    <p:extLst>
      <p:ext uri="{BB962C8B-B14F-4D97-AF65-F5344CB8AC3E}">
        <p14:creationId xmlns:p14="http://schemas.microsoft.com/office/powerpoint/2010/main" val="1523258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18</a:t>
            </a:fld>
            <a:endParaRPr lang="en-US"/>
          </a:p>
        </p:txBody>
      </p:sp>
    </p:spTree>
    <p:extLst>
      <p:ext uri="{BB962C8B-B14F-4D97-AF65-F5344CB8AC3E}">
        <p14:creationId xmlns:p14="http://schemas.microsoft.com/office/powerpoint/2010/main" val="2977990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752">
              <a:defRPr/>
            </a:pPr>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19</a:t>
            </a:fld>
            <a:endParaRPr lang="en-US"/>
          </a:p>
        </p:txBody>
      </p:sp>
    </p:spTree>
    <p:extLst>
      <p:ext uri="{BB962C8B-B14F-4D97-AF65-F5344CB8AC3E}">
        <p14:creationId xmlns:p14="http://schemas.microsoft.com/office/powerpoint/2010/main" val="796550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20</a:t>
            </a:fld>
            <a:endParaRPr lang="en-US"/>
          </a:p>
        </p:txBody>
      </p:sp>
    </p:spTree>
    <p:extLst>
      <p:ext uri="{BB962C8B-B14F-4D97-AF65-F5344CB8AC3E}">
        <p14:creationId xmlns:p14="http://schemas.microsoft.com/office/powerpoint/2010/main" val="264570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3</a:t>
            </a:fld>
            <a:endParaRPr lang="en-US"/>
          </a:p>
        </p:txBody>
      </p:sp>
    </p:spTree>
    <p:extLst>
      <p:ext uri="{BB962C8B-B14F-4D97-AF65-F5344CB8AC3E}">
        <p14:creationId xmlns:p14="http://schemas.microsoft.com/office/powerpoint/2010/main" val="3922580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21</a:t>
            </a:fld>
            <a:endParaRPr lang="en-US"/>
          </a:p>
        </p:txBody>
      </p:sp>
    </p:spTree>
    <p:extLst>
      <p:ext uri="{BB962C8B-B14F-4D97-AF65-F5344CB8AC3E}">
        <p14:creationId xmlns:p14="http://schemas.microsoft.com/office/powerpoint/2010/main" val="2648229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22</a:t>
            </a:fld>
            <a:endParaRPr lang="en-US"/>
          </a:p>
        </p:txBody>
      </p:sp>
    </p:spTree>
    <p:extLst>
      <p:ext uri="{BB962C8B-B14F-4D97-AF65-F5344CB8AC3E}">
        <p14:creationId xmlns:p14="http://schemas.microsoft.com/office/powerpoint/2010/main" val="4047014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23</a:t>
            </a:fld>
            <a:endParaRPr lang="en-US"/>
          </a:p>
        </p:txBody>
      </p:sp>
    </p:spTree>
    <p:extLst>
      <p:ext uri="{BB962C8B-B14F-4D97-AF65-F5344CB8AC3E}">
        <p14:creationId xmlns:p14="http://schemas.microsoft.com/office/powerpoint/2010/main" val="2650109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24</a:t>
            </a:fld>
            <a:endParaRPr lang="en-US"/>
          </a:p>
        </p:txBody>
      </p:sp>
    </p:spTree>
    <p:extLst>
      <p:ext uri="{BB962C8B-B14F-4D97-AF65-F5344CB8AC3E}">
        <p14:creationId xmlns:p14="http://schemas.microsoft.com/office/powerpoint/2010/main" val="277273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25</a:t>
            </a:fld>
            <a:endParaRPr lang="en-US"/>
          </a:p>
        </p:txBody>
      </p:sp>
    </p:spTree>
    <p:extLst>
      <p:ext uri="{BB962C8B-B14F-4D97-AF65-F5344CB8AC3E}">
        <p14:creationId xmlns:p14="http://schemas.microsoft.com/office/powerpoint/2010/main" val="4195173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26</a:t>
            </a:fld>
            <a:endParaRPr lang="en-US"/>
          </a:p>
        </p:txBody>
      </p:sp>
    </p:spTree>
    <p:extLst>
      <p:ext uri="{BB962C8B-B14F-4D97-AF65-F5344CB8AC3E}">
        <p14:creationId xmlns:p14="http://schemas.microsoft.com/office/powerpoint/2010/main" val="3633846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27</a:t>
            </a:fld>
            <a:endParaRPr lang="en-US"/>
          </a:p>
        </p:txBody>
      </p:sp>
    </p:spTree>
    <p:extLst>
      <p:ext uri="{BB962C8B-B14F-4D97-AF65-F5344CB8AC3E}">
        <p14:creationId xmlns:p14="http://schemas.microsoft.com/office/powerpoint/2010/main" val="1568345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28</a:t>
            </a:fld>
            <a:endParaRPr lang="en-US"/>
          </a:p>
        </p:txBody>
      </p:sp>
    </p:spTree>
    <p:extLst>
      <p:ext uri="{BB962C8B-B14F-4D97-AF65-F5344CB8AC3E}">
        <p14:creationId xmlns:p14="http://schemas.microsoft.com/office/powerpoint/2010/main" val="4176664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29</a:t>
            </a:fld>
            <a:endParaRPr lang="en-US"/>
          </a:p>
        </p:txBody>
      </p:sp>
    </p:spTree>
    <p:extLst>
      <p:ext uri="{BB962C8B-B14F-4D97-AF65-F5344CB8AC3E}">
        <p14:creationId xmlns:p14="http://schemas.microsoft.com/office/powerpoint/2010/main" val="2712761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30</a:t>
            </a:fld>
            <a:endParaRPr lang="en-US"/>
          </a:p>
        </p:txBody>
      </p:sp>
    </p:spTree>
    <p:extLst>
      <p:ext uri="{BB962C8B-B14F-4D97-AF65-F5344CB8AC3E}">
        <p14:creationId xmlns:p14="http://schemas.microsoft.com/office/powerpoint/2010/main" val="281232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4</a:t>
            </a:fld>
            <a:endParaRPr lang="en-US"/>
          </a:p>
        </p:txBody>
      </p:sp>
    </p:spTree>
    <p:extLst>
      <p:ext uri="{BB962C8B-B14F-4D97-AF65-F5344CB8AC3E}">
        <p14:creationId xmlns:p14="http://schemas.microsoft.com/office/powerpoint/2010/main" val="2996358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a:defRPr/>
            </a:pPr>
            <a:r>
              <a:rPr lang="en-US"/>
              <a:t>ESPAUR - AMU</a:t>
            </a:r>
          </a:p>
        </p:txBody>
      </p:sp>
      <p:sp>
        <p:nvSpPr>
          <p:cNvPr id="5" name="Slide Number Placeholder 4"/>
          <p:cNvSpPr>
            <a:spLocks noGrp="1"/>
          </p:cNvSpPr>
          <p:nvPr>
            <p:ph type="sldNum" sz="quarter" idx="5"/>
          </p:nvPr>
        </p:nvSpPr>
        <p:spPr/>
        <p:txBody>
          <a:bodyPr/>
          <a:lstStyle/>
          <a:p>
            <a:pPr>
              <a:defRPr/>
            </a:pPr>
            <a:fld id="{9AE0CBF3-2A0A-4409-B599-FEFEAF974B88}" type="slidenum">
              <a:rPr lang="en-US" smtClean="0"/>
              <a:pPr>
                <a:defRPr/>
              </a:pPr>
              <a:t>31</a:t>
            </a:fld>
            <a:endParaRPr lang="en-US"/>
          </a:p>
        </p:txBody>
      </p:sp>
    </p:spTree>
    <p:extLst>
      <p:ext uri="{BB962C8B-B14F-4D97-AF65-F5344CB8AC3E}">
        <p14:creationId xmlns:p14="http://schemas.microsoft.com/office/powerpoint/2010/main" val="3298782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32</a:t>
            </a:fld>
            <a:endParaRPr lang="en-US"/>
          </a:p>
        </p:txBody>
      </p:sp>
    </p:spTree>
    <p:extLst>
      <p:ext uri="{BB962C8B-B14F-4D97-AF65-F5344CB8AC3E}">
        <p14:creationId xmlns:p14="http://schemas.microsoft.com/office/powerpoint/2010/main" val="1299502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33</a:t>
            </a:fld>
            <a:endParaRPr lang="en-US"/>
          </a:p>
        </p:txBody>
      </p:sp>
    </p:spTree>
    <p:extLst>
      <p:ext uri="{BB962C8B-B14F-4D97-AF65-F5344CB8AC3E}">
        <p14:creationId xmlns:p14="http://schemas.microsoft.com/office/powerpoint/2010/main" val="2074534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34</a:t>
            </a:fld>
            <a:endParaRPr lang="en-US"/>
          </a:p>
        </p:txBody>
      </p:sp>
    </p:spTree>
    <p:extLst>
      <p:ext uri="{BB962C8B-B14F-4D97-AF65-F5344CB8AC3E}">
        <p14:creationId xmlns:p14="http://schemas.microsoft.com/office/powerpoint/2010/main" val="3287958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35</a:t>
            </a:fld>
            <a:endParaRPr lang="en-US"/>
          </a:p>
        </p:txBody>
      </p:sp>
    </p:spTree>
    <p:extLst>
      <p:ext uri="{BB962C8B-B14F-4D97-AF65-F5344CB8AC3E}">
        <p14:creationId xmlns:p14="http://schemas.microsoft.com/office/powerpoint/2010/main" val="1080170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36</a:t>
            </a:fld>
            <a:endParaRPr lang="en-US"/>
          </a:p>
        </p:txBody>
      </p:sp>
    </p:spTree>
    <p:extLst>
      <p:ext uri="{BB962C8B-B14F-4D97-AF65-F5344CB8AC3E}">
        <p14:creationId xmlns:p14="http://schemas.microsoft.com/office/powerpoint/2010/main" val="21418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val="159398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val="2070907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val="38490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val="2052381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4254051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val="426948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Presentation title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Presentation title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Presentation title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Presentation title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1123856"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dirty="0"/>
              <a:t>Presentation title</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english-surveillance-programme-antimicrobial-utilisation-and-resistance-espaur-repor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Excel_Worksheet2.xlsx"/></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package" Target="../embeddings/Microsoft_Excel_Worksheet3.xlsx"/></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package" Target="../embeddings/Microsoft_Excel_Worksheet4.xlsx"/></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a:t>Chapter 5 - Antibiotic </a:t>
            </a:r>
            <a:r>
              <a:rPr lang="en-GB" dirty="0"/>
              <a:t>C</a:t>
            </a:r>
            <a:r>
              <a:rPr lang="en-GB"/>
              <a:t>onsumption</a:t>
            </a:r>
            <a:br>
              <a:rPr lang="en-GB" dirty="0"/>
            </a:br>
            <a:br>
              <a:rPr lang="en-GB" dirty="0"/>
            </a:br>
            <a:br>
              <a:rPr lang="en-GB" dirty="0"/>
            </a:br>
            <a:r>
              <a:rPr lang="en-GB" sz="2000" dirty="0"/>
              <a:t>ESPAUR </a:t>
            </a:r>
            <a:r>
              <a:rPr lang="en-GB" sz="2000"/>
              <a:t>Report 2020 to 2021 </a:t>
            </a:r>
            <a:r>
              <a:rPr lang="en-GB" sz="2000" dirty="0"/>
              <a:t>– Chapter 5 </a:t>
            </a:r>
            <a:r>
              <a:rPr lang="en-GB" sz="2000"/>
              <a:t>Figure Annexe</a:t>
            </a:r>
            <a:br>
              <a:rPr lang="en-GB" dirty="0"/>
            </a:br>
            <a:br>
              <a:rPr lang="en-GB" dirty="0"/>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Marcolides consumption has decreased from 3.204 to 2.348 DID during the last 5 years. The most commonly used macrolide was clarithromycin, which has decreased from 1.896 to 1.320 DID. The second most commonly prescribed macrolide was erythromycin, which has decreased from 0.731 to 0.377.">
            <a:extLst>
              <a:ext uri="{FF2B5EF4-FFF2-40B4-BE49-F238E27FC236}">
                <a16:creationId xmlns:a16="http://schemas.microsoft.com/office/drawing/2014/main" id="{DDB209BD-EA40-4759-8201-952A12846ACD}"/>
              </a:ext>
            </a:extLst>
          </p:cNvPr>
          <p:cNvGraphicFramePr>
            <a:graphicFrameLocks/>
          </p:cNvGraphicFramePr>
          <p:nvPr>
            <p:extLst>
              <p:ext uri="{D42A27DB-BD31-4B8C-83A1-F6EECF244321}">
                <p14:modId xmlns:p14="http://schemas.microsoft.com/office/powerpoint/2010/main" val="4276733187"/>
              </p:ext>
            </p:extLst>
          </p:nvPr>
        </p:nvGraphicFramePr>
        <p:xfrm>
          <a:off x="815051" y="1180731"/>
          <a:ext cx="10574999" cy="4603819"/>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E57C36D9-5F68-48F2-88AB-1B55BBCCA08C}"/>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B545078D-81B1-43A0-9F6F-6276ED699839}"/>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10</a:t>
            </a:fld>
            <a:endParaRPr lang="en-US" dirty="0"/>
          </a:p>
        </p:txBody>
      </p:sp>
      <p:sp>
        <p:nvSpPr>
          <p:cNvPr id="8" name="Title 7">
            <a:extLst>
              <a:ext uri="{FF2B5EF4-FFF2-40B4-BE49-F238E27FC236}">
                <a16:creationId xmlns:a16="http://schemas.microsoft.com/office/drawing/2014/main" id="{116DA48D-35E4-4679-9E31-0A681EA4DC0F}"/>
              </a:ext>
            </a:extLst>
          </p:cNvPr>
          <p:cNvSpPr>
            <a:spLocks noGrp="1"/>
          </p:cNvSpPr>
          <p:nvPr>
            <p:ph type="title"/>
          </p:nvPr>
        </p:nvSpPr>
        <p:spPr/>
        <p:txBody>
          <a:bodyPr>
            <a:normAutofit/>
          </a:bodyPr>
          <a:lstStyle/>
          <a:p>
            <a:r>
              <a:rPr lang="en-GB" sz="2600" dirty="0"/>
              <a:t>Consumption of macrolides, expressed as DDDs per 1,000 inhabitants per day, England</a:t>
            </a:r>
            <a:r>
              <a:rPr lang="en-GB" sz="2600"/>
              <a:t>, 2016 to 2020</a:t>
            </a:r>
            <a:endParaRPr lang="en-GB" sz="2600" dirty="0"/>
          </a:p>
        </p:txBody>
      </p:sp>
    </p:spTree>
    <p:extLst>
      <p:ext uri="{BB962C8B-B14F-4D97-AF65-F5344CB8AC3E}">
        <p14:creationId xmlns:p14="http://schemas.microsoft.com/office/powerpoint/2010/main" val="3747068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descr="Overall sulfonamides and trimethoprim consumption has decreased from 1.267 to 0.749 DID. The GP setting prescribed the most sulphonamides and trimethoprim, and is the main driver (1.005 to 0.548 DID) of the overall observed reduction.">
            <a:extLst>
              <a:ext uri="{FF2B5EF4-FFF2-40B4-BE49-F238E27FC236}">
                <a16:creationId xmlns:a16="http://schemas.microsoft.com/office/drawing/2014/main" id="{65082927-74D4-4AEE-A62F-48C6ECD86C5A}"/>
              </a:ext>
            </a:extLst>
          </p:cNvPr>
          <p:cNvGraphicFramePr>
            <a:graphicFrameLocks/>
          </p:cNvGraphicFramePr>
          <p:nvPr>
            <p:extLst>
              <p:ext uri="{D42A27DB-BD31-4B8C-83A1-F6EECF244321}">
                <p14:modId xmlns:p14="http://schemas.microsoft.com/office/powerpoint/2010/main" val="3642398709"/>
              </p:ext>
            </p:extLst>
          </p:nvPr>
        </p:nvGraphicFramePr>
        <p:xfrm>
          <a:off x="815051" y="1162975"/>
          <a:ext cx="10335301" cy="481515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E46398BB-076E-43FB-A019-89101EC164E8}"/>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D2E52DDD-2855-4447-A14A-8A3B34CFE3EA}"/>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11</a:t>
            </a:fld>
            <a:endParaRPr lang="en-US" dirty="0"/>
          </a:p>
        </p:txBody>
      </p:sp>
      <p:sp>
        <p:nvSpPr>
          <p:cNvPr id="8" name="Title 7">
            <a:extLst>
              <a:ext uri="{FF2B5EF4-FFF2-40B4-BE49-F238E27FC236}">
                <a16:creationId xmlns:a16="http://schemas.microsoft.com/office/drawing/2014/main" id="{736B42C0-A3D2-446F-9C88-18C414631542}"/>
              </a:ext>
            </a:extLst>
          </p:cNvPr>
          <p:cNvSpPr>
            <a:spLocks noGrp="1"/>
          </p:cNvSpPr>
          <p:nvPr>
            <p:ph type="title"/>
          </p:nvPr>
        </p:nvSpPr>
        <p:spPr/>
        <p:txBody>
          <a:bodyPr>
            <a:noAutofit/>
          </a:bodyPr>
          <a:lstStyle/>
          <a:p>
            <a:r>
              <a:rPr lang="en-GB" sz="2600" dirty="0"/>
              <a:t>Consumption of </a:t>
            </a:r>
            <a:r>
              <a:rPr lang="en-GB" sz="2600" dirty="0" err="1"/>
              <a:t>sulfonamides</a:t>
            </a:r>
            <a:r>
              <a:rPr lang="en-GB" sz="2600" dirty="0"/>
              <a:t> and trimethoprim by prescriber setting, expressed as DDDs per 1,000 inhabitants per day, England</a:t>
            </a:r>
            <a:r>
              <a:rPr lang="en-GB" sz="2600"/>
              <a:t>, 2016 to 2020</a:t>
            </a:r>
            <a:endParaRPr lang="en-GB" sz="2600" dirty="0"/>
          </a:p>
        </p:txBody>
      </p:sp>
    </p:spTree>
    <p:extLst>
      <p:ext uri="{BB962C8B-B14F-4D97-AF65-F5344CB8AC3E}">
        <p14:creationId xmlns:p14="http://schemas.microsoft.com/office/powerpoint/2010/main" val="55552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descr="Nitrofurantoin consumption has increased from 0.866 to 1.219 DID. Nitrofurantoin was prescribed the most in the GP settings, and is the main driver (0.774 to 1.057 DID) of the overall observed increase.">
            <a:extLst>
              <a:ext uri="{FF2B5EF4-FFF2-40B4-BE49-F238E27FC236}">
                <a16:creationId xmlns:a16="http://schemas.microsoft.com/office/drawing/2014/main" id="{62A4E24F-BAA8-466D-97BF-337A5D5EC233}"/>
              </a:ext>
            </a:extLst>
          </p:cNvPr>
          <p:cNvGraphicFramePr>
            <a:graphicFrameLocks/>
          </p:cNvGraphicFramePr>
          <p:nvPr>
            <p:extLst>
              <p:ext uri="{D42A27DB-BD31-4B8C-83A1-F6EECF244321}">
                <p14:modId xmlns:p14="http://schemas.microsoft.com/office/powerpoint/2010/main" val="2557045124"/>
              </p:ext>
            </p:extLst>
          </p:nvPr>
        </p:nvGraphicFramePr>
        <p:xfrm>
          <a:off x="815051" y="1189612"/>
          <a:ext cx="10228770" cy="4898788"/>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F58B6055-EB50-4FEF-B76C-94B8421116FD}"/>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3B428121-88B2-4E72-A424-6EA047C9376F}"/>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12</a:t>
            </a:fld>
            <a:endParaRPr lang="en-US" dirty="0"/>
          </a:p>
        </p:txBody>
      </p:sp>
      <p:sp>
        <p:nvSpPr>
          <p:cNvPr id="9" name="Title 8">
            <a:extLst>
              <a:ext uri="{FF2B5EF4-FFF2-40B4-BE49-F238E27FC236}">
                <a16:creationId xmlns:a16="http://schemas.microsoft.com/office/drawing/2014/main" id="{C0C52882-519D-4763-A903-1ACCA8B9DC8A}"/>
              </a:ext>
            </a:extLst>
          </p:cNvPr>
          <p:cNvSpPr>
            <a:spLocks noGrp="1"/>
          </p:cNvSpPr>
          <p:nvPr>
            <p:ph type="title"/>
          </p:nvPr>
        </p:nvSpPr>
        <p:spPr/>
        <p:txBody>
          <a:bodyPr>
            <a:normAutofit/>
          </a:bodyPr>
          <a:lstStyle/>
          <a:p>
            <a:r>
              <a:rPr lang="en-GB" sz="2600" dirty="0"/>
              <a:t>Consumption of nitrofurantoin by prescriber setting, expressed as DDDs per 1,000 inhabitants per day, England</a:t>
            </a:r>
            <a:r>
              <a:rPr lang="en-GB" sz="2600"/>
              <a:t>, 2016 to 2020</a:t>
            </a:r>
            <a:endParaRPr lang="en-GB" sz="2600" dirty="0"/>
          </a:p>
        </p:txBody>
      </p:sp>
    </p:spTree>
    <p:extLst>
      <p:ext uri="{BB962C8B-B14F-4D97-AF65-F5344CB8AC3E}">
        <p14:creationId xmlns:p14="http://schemas.microsoft.com/office/powerpoint/2010/main" val="3052340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Aminoglycosides consumption has increased from 0.119 to 0.105 DID. Aminoglycosides are mainly prescribed in hospital inpatients, which has increased from 0.084 to 0.091 DID between 2016 to 2019 but decreased in 2020 to 0.073. The second most prescribed setting was in hospital outpatients, which has also increased (0.027 to 0.031 DID) in 2016 to 2019 but reduced in 2020 to 0.028 DID. Consumption of aminoglycosides has decreased in the GP setting (0.008 to 0.004) and is consumed on low levels in the other community setting (&lt;0.001). ">
            <a:extLst>
              <a:ext uri="{FF2B5EF4-FFF2-40B4-BE49-F238E27FC236}">
                <a16:creationId xmlns:a16="http://schemas.microsoft.com/office/drawing/2014/main" id="{4B536D7D-E6D4-4400-9A72-222115C7701B}"/>
              </a:ext>
            </a:extLst>
          </p:cNvPr>
          <p:cNvGraphicFramePr>
            <a:graphicFrameLocks/>
          </p:cNvGraphicFramePr>
          <p:nvPr>
            <p:extLst>
              <p:ext uri="{D42A27DB-BD31-4B8C-83A1-F6EECF244321}">
                <p14:modId xmlns:p14="http://schemas.microsoft.com/office/powerpoint/2010/main" val="3634630571"/>
              </p:ext>
            </p:extLst>
          </p:nvPr>
        </p:nvGraphicFramePr>
        <p:xfrm>
          <a:off x="788417" y="1145224"/>
          <a:ext cx="10370813" cy="4712324"/>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BE7E43F9-CB58-45B1-8246-B0922B2CE093}"/>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5ACFE406-E6E0-4421-8027-91785130921D}"/>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13</a:t>
            </a:fld>
            <a:endParaRPr lang="en-US" dirty="0"/>
          </a:p>
        </p:txBody>
      </p:sp>
      <p:sp>
        <p:nvSpPr>
          <p:cNvPr id="8" name="Title 7">
            <a:extLst>
              <a:ext uri="{FF2B5EF4-FFF2-40B4-BE49-F238E27FC236}">
                <a16:creationId xmlns:a16="http://schemas.microsoft.com/office/drawing/2014/main" id="{3080000F-4472-4E2F-866F-F2B05F8564AB}"/>
              </a:ext>
            </a:extLst>
          </p:cNvPr>
          <p:cNvSpPr>
            <a:spLocks noGrp="1"/>
          </p:cNvSpPr>
          <p:nvPr>
            <p:ph type="title"/>
          </p:nvPr>
        </p:nvSpPr>
        <p:spPr/>
        <p:txBody>
          <a:bodyPr>
            <a:noAutofit/>
          </a:bodyPr>
          <a:lstStyle/>
          <a:p>
            <a:r>
              <a:rPr lang="en-GB" sz="2600" dirty="0"/>
              <a:t>Consumption of aminoglycosides by prescriber setting, expressed as DDDs per 1,000 inhabitants per day, England</a:t>
            </a:r>
            <a:r>
              <a:rPr lang="en-GB" sz="2600"/>
              <a:t>, 2016 to 2020</a:t>
            </a:r>
            <a:endParaRPr lang="en-GB" sz="2600" dirty="0"/>
          </a:p>
        </p:txBody>
      </p:sp>
    </p:spTree>
    <p:extLst>
      <p:ext uri="{BB962C8B-B14F-4D97-AF65-F5344CB8AC3E}">
        <p14:creationId xmlns:p14="http://schemas.microsoft.com/office/powerpoint/2010/main" val="902875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Consumption of parenteral glycopeptides and daptomycin has increased from 2016 to 2019  (0.102 to 0.110 DID) however in 2020 there was a decrease to 0.095 DID. This decrease was mainly driven by the decreased observed in hospital outpatients, which has decreased from 0.015 to 0.012 DID. Hospital inpatients has reduced to (0.083 DID in 2020).">
            <a:extLst>
              <a:ext uri="{FF2B5EF4-FFF2-40B4-BE49-F238E27FC236}">
                <a16:creationId xmlns:a16="http://schemas.microsoft.com/office/drawing/2014/main" id="{1A852894-7807-4D87-83B5-8A3C91AA57E6}"/>
              </a:ext>
            </a:extLst>
          </p:cNvPr>
          <p:cNvGraphicFramePr>
            <a:graphicFrameLocks/>
          </p:cNvGraphicFramePr>
          <p:nvPr>
            <p:extLst>
              <p:ext uri="{D42A27DB-BD31-4B8C-83A1-F6EECF244321}">
                <p14:modId xmlns:p14="http://schemas.microsoft.com/office/powerpoint/2010/main" val="3055228650"/>
              </p:ext>
            </p:extLst>
          </p:nvPr>
        </p:nvGraphicFramePr>
        <p:xfrm>
          <a:off x="615957" y="1118587"/>
          <a:ext cx="10623174" cy="4731769"/>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CBD8B7C4-A4D6-4436-AC1C-D6949423D16A}"/>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81906AEE-AF3F-4958-BE1C-003E035A094D}"/>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14</a:t>
            </a:fld>
            <a:endParaRPr lang="en-US" dirty="0"/>
          </a:p>
        </p:txBody>
      </p:sp>
      <p:sp>
        <p:nvSpPr>
          <p:cNvPr id="8" name="Title 7">
            <a:extLst>
              <a:ext uri="{FF2B5EF4-FFF2-40B4-BE49-F238E27FC236}">
                <a16:creationId xmlns:a16="http://schemas.microsoft.com/office/drawing/2014/main" id="{BD859F6C-02A7-40F3-9BF7-E4196B5305B8}"/>
              </a:ext>
            </a:extLst>
          </p:cNvPr>
          <p:cNvSpPr>
            <a:spLocks noGrp="1"/>
          </p:cNvSpPr>
          <p:nvPr>
            <p:ph type="title"/>
          </p:nvPr>
        </p:nvSpPr>
        <p:spPr/>
        <p:txBody>
          <a:bodyPr>
            <a:normAutofit/>
          </a:bodyPr>
          <a:lstStyle/>
          <a:p>
            <a:r>
              <a:rPr lang="en-GB" sz="2400" dirty="0"/>
              <a:t>Consumption of parenteral glycopeptides and daptomycin by prescriber setting, expressed as DDDs per 1,000 inhabitants per day, England</a:t>
            </a:r>
            <a:r>
              <a:rPr lang="en-GB" sz="2400"/>
              <a:t>, 2016 to 2020</a:t>
            </a:r>
            <a:endParaRPr lang="en-GB" sz="2400" dirty="0"/>
          </a:p>
        </p:txBody>
      </p:sp>
    </p:spTree>
    <p:extLst>
      <p:ext uri="{BB962C8B-B14F-4D97-AF65-F5344CB8AC3E}">
        <p14:creationId xmlns:p14="http://schemas.microsoft.com/office/powerpoint/2010/main" val="54652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Consumption of parenteral glycopeptides and daptomycin has increased in 2016 to 2019 from 0.096 to 0.103 DID. There was a reduction in 2020 to 0.088 DID. Teicoplanin (0.074 to 0.081 DID) was the main driver of the overall increase between 2016 to 2019. But there was a reduction in 2020 to 0.068 DID. Consumption of parenteral vancomycin (0.020 DID in 2020) and daptomycin remained stable (&lt;0.001).">
            <a:extLst>
              <a:ext uri="{FF2B5EF4-FFF2-40B4-BE49-F238E27FC236}">
                <a16:creationId xmlns:a16="http://schemas.microsoft.com/office/drawing/2014/main" id="{77354CA9-9714-4012-AEA5-7DE363222491}"/>
              </a:ext>
            </a:extLst>
          </p:cNvPr>
          <p:cNvGraphicFramePr>
            <a:graphicFrameLocks/>
          </p:cNvGraphicFramePr>
          <p:nvPr>
            <p:extLst>
              <p:ext uri="{D42A27DB-BD31-4B8C-83A1-F6EECF244321}">
                <p14:modId xmlns:p14="http://schemas.microsoft.com/office/powerpoint/2010/main" val="420216087"/>
              </p:ext>
            </p:extLst>
          </p:nvPr>
        </p:nvGraphicFramePr>
        <p:xfrm>
          <a:off x="745724" y="1189609"/>
          <a:ext cx="10386874" cy="4730079"/>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6D5AB6C6-C713-4697-95AB-EA1DF31A86C9}"/>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3144189C-1146-409E-92B3-7FBB3A1C11BE}"/>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15</a:t>
            </a:fld>
            <a:endParaRPr lang="en-US" dirty="0"/>
          </a:p>
        </p:txBody>
      </p:sp>
      <p:sp>
        <p:nvSpPr>
          <p:cNvPr id="8" name="Title 7">
            <a:extLst>
              <a:ext uri="{FF2B5EF4-FFF2-40B4-BE49-F238E27FC236}">
                <a16:creationId xmlns:a16="http://schemas.microsoft.com/office/drawing/2014/main" id="{D71BC2E6-0936-4439-BCF8-CE4AA71BFF66}"/>
              </a:ext>
            </a:extLst>
          </p:cNvPr>
          <p:cNvSpPr>
            <a:spLocks noGrp="1"/>
          </p:cNvSpPr>
          <p:nvPr>
            <p:ph type="title"/>
          </p:nvPr>
        </p:nvSpPr>
        <p:spPr/>
        <p:txBody>
          <a:bodyPr>
            <a:normAutofit/>
          </a:bodyPr>
          <a:lstStyle/>
          <a:p>
            <a:r>
              <a:rPr lang="en-GB" sz="2600" dirty="0"/>
              <a:t>Consumption of parenteral glycopeptides and daptomycin, expressed as DDDs per 1,000 inhabitants per day, England</a:t>
            </a:r>
            <a:r>
              <a:rPr lang="en-GB" sz="2600"/>
              <a:t>, 2016 to 2020</a:t>
            </a:r>
            <a:endParaRPr lang="en-GB" sz="2600" dirty="0"/>
          </a:p>
        </p:txBody>
      </p:sp>
    </p:spTree>
    <p:extLst>
      <p:ext uri="{BB962C8B-B14F-4D97-AF65-F5344CB8AC3E}">
        <p14:creationId xmlns:p14="http://schemas.microsoft.com/office/powerpoint/2010/main" val="938804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Consumption of colistin has increased from 0.037 to 0.040 DID. Colistin was prescribed the most in the GP setting, which has been decreasing (0.024 to 0.020 DID). The second most prescribed location for colistin was in hospital outpatients and it has been increasing since 2016 (0.012 to 0.018). Low levels were prescribed in hospital inpatients (0.002 DID in 2020) and the other community (&lt;0.001).">
            <a:extLst>
              <a:ext uri="{FF2B5EF4-FFF2-40B4-BE49-F238E27FC236}">
                <a16:creationId xmlns:a16="http://schemas.microsoft.com/office/drawing/2014/main" id="{366F2827-8312-4F57-9DBC-4C1BA1E6231F}"/>
              </a:ext>
            </a:extLst>
          </p:cNvPr>
          <p:cNvGraphicFramePr>
            <a:graphicFrameLocks/>
          </p:cNvGraphicFramePr>
          <p:nvPr>
            <p:extLst>
              <p:ext uri="{D42A27DB-BD31-4B8C-83A1-F6EECF244321}">
                <p14:modId xmlns:p14="http://schemas.microsoft.com/office/powerpoint/2010/main" val="1966310696"/>
              </p:ext>
            </p:extLst>
          </p:nvPr>
        </p:nvGraphicFramePr>
        <p:xfrm>
          <a:off x="736847" y="1100831"/>
          <a:ext cx="10537794" cy="4752260"/>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C024F13F-228E-47C9-87E2-D7240D4AD8F3}"/>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6415AB2D-8B9D-41BE-A9C9-78CE6545D94C}"/>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16</a:t>
            </a:fld>
            <a:endParaRPr lang="en-US" dirty="0"/>
          </a:p>
        </p:txBody>
      </p:sp>
      <p:sp>
        <p:nvSpPr>
          <p:cNvPr id="8" name="Title 7">
            <a:extLst>
              <a:ext uri="{FF2B5EF4-FFF2-40B4-BE49-F238E27FC236}">
                <a16:creationId xmlns:a16="http://schemas.microsoft.com/office/drawing/2014/main" id="{7FFAC423-04D0-4533-ABEC-80D81942AD54}"/>
              </a:ext>
            </a:extLst>
          </p:cNvPr>
          <p:cNvSpPr>
            <a:spLocks noGrp="1"/>
          </p:cNvSpPr>
          <p:nvPr>
            <p:ph type="title"/>
          </p:nvPr>
        </p:nvSpPr>
        <p:spPr/>
        <p:txBody>
          <a:bodyPr>
            <a:normAutofit/>
          </a:bodyPr>
          <a:lstStyle/>
          <a:p>
            <a:r>
              <a:rPr lang="en-GB" sz="2600" dirty="0"/>
              <a:t>Consumption of colistin in by prescriber setting, expressed as DDDs per 1,000 inhabitants per day, England</a:t>
            </a:r>
            <a:r>
              <a:rPr lang="en-GB" sz="2600"/>
              <a:t>, 2016 to 2020</a:t>
            </a:r>
            <a:endParaRPr lang="en-GB" sz="2600" dirty="0"/>
          </a:p>
        </p:txBody>
      </p:sp>
    </p:spTree>
    <p:extLst>
      <p:ext uri="{BB962C8B-B14F-4D97-AF65-F5344CB8AC3E}">
        <p14:creationId xmlns:p14="http://schemas.microsoft.com/office/powerpoint/2010/main" val="1726345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descr="Total antibiotic consumption (per 1,000 inhabitants per day) in primary care with items in columns, overlay with DDDs as the line. Consumption measured in both DDDs have decreased over the five-year period; DDD have decreased from 15.710 to 12.964 and whilst items have decreased from 1.880  to 1.478.">
            <a:extLst>
              <a:ext uri="{FF2B5EF4-FFF2-40B4-BE49-F238E27FC236}">
                <a16:creationId xmlns:a16="http://schemas.microsoft.com/office/drawing/2014/main" id="{FE57A5B5-7193-4ACE-93F0-D473A5B4EB94}"/>
              </a:ext>
            </a:extLst>
          </p:cNvPr>
          <p:cNvGraphicFramePr>
            <a:graphicFrameLocks/>
          </p:cNvGraphicFramePr>
          <p:nvPr>
            <p:extLst>
              <p:ext uri="{D42A27DB-BD31-4B8C-83A1-F6EECF244321}">
                <p14:modId xmlns:p14="http://schemas.microsoft.com/office/powerpoint/2010/main" val="842339712"/>
              </p:ext>
            </p:extLst>
          </p:nvPr>
        </p:nvGraphicFramePr>
        <p:xfrm>
          <a:off x="710213" y="1118587"/>
          <a:ext cx="10112443" cy="4684704"/>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241CBD07-3542-4B68-8DA8-64D0FCDCE3BF}"/>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2E262ED8-B2D4-4DDC-B885-16DF980C4C47}"/>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17</a:t>
            </a:fld>
            <a:endParaRPr lang="en-US" dirty="0"/>
          </a:p>
        </p:txBody>
      </p:sp>
      <p:sp>
        <p:nvSpPr>
          <p:cNvPr id="9" name="Title 8">
            <a:extLst>
              <a:ext uri="{FF2B5EF4-FFF2-40B4-BE49-F238E27FC236}">
                <a16:creationId xmlns:a16="http://schemas.microsoft.com/office/drawing/2014/main" id="{E00A0E46-D6AA-46EB-AA9E-996D4DAD8A15}"/>
              </a:ext>
            </a:extLst>
          </p:cNvPr>
          <p:cNvSpPr>
            <a:spLocks noGrp="1"/>
          </p:cNvSpPr>
          <p:nvPr>
            <p:ph type="title"/>
          </p:nvPr>
        </p:nvSpPr>
        <p:spPr/>
        <p:txBody>
          <a:bodyPr>
            <a:noAutofit/>
          </a:bodyPr>
          <a:lstStyle/>
          <a:p>
            <a:r>
              <a:rPr lang="en-GB" sz="2600" dirty="0"/>
              <a:t>Total antibiotic consumption in primary care, expressed as items and DDDs per 1000 inhabitants per day, England</a:t>
            </a:r>
            <a:r>
              <a:rPr lang="en-GB" sz="2600"/>
              <a:t>, 2016 to 2020</a:t>
            </a:r>
            <a:endParaRPr lang="en-GB" sz="2600" dirty="0"/>
          </a:p>
        </p:txBody>
      </p:sp>
    </p:spTree>
    <p:extLst>
      <p:ext uri="{BB962C8B-B14F-4D97-AF65-F5344CB8AC3E}">
        <p14:creationId xmlns:p14="http://schemas.microsoft.com/office/powerpoint/2010/main" val="3576126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descr="There has been an overall decrease of antibiotic items prescribed in primary care over the last five-years (from 1.880 to 1.478 DID). This is mainly driven by the items prescribed in the GP settings, which has been decreasing (from 1.621 to 1.245 DID). Antibiotic items are prescribed  in dental practices increased to (0.158 DID in 2020) and reduced in other community (0.082 DID in 2020).">
            <a:extLst>
              <a:ext uri="{FF2B5EF4-FFF2-40B4-BE49-F238E27FC236}">
                <a16:creationId xmlns:a16="http://schemas.microsoft.com/office/drawing/2014/main" id="{3804BD69-1618-4C18-AC5D-B0AF08E3DB91}"/>
              </a:ext>
            </a:extLst>
          </p:cNvPr>
          <p:cNvGraphicFramePr>
            <a:graphicFrameLocks/>
          </p:cNvGraphicFramePr>
          <p:nvPr>
            <p:extLst>
              <p:ext uri="{D42A27DB-BD31-4B8C-83A1-F6EECF244321}">
                <p14:modId xmlns:p14="http://schemas.microsoft.com/office/powerpoint/2010/main" val="1727112073"/>
              </p:ext>
            </p:extLst>
          </p:nvPr>
        </p:nvGraphicFramePr>
        <p:xfrm>
          <a:off x="736847" y="1136344"/>
          <a:ext cx="10298097" cy="4658071"/>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491919C8-3840-4475-B06D-2DE0F265CF6D}"/>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AB5E541D-C35A-4B84-900F-758E5DE8D393}"/>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18</a:t>
            </a:fld>
            <a:endParaRPr lang="en-US" dirty="0"/>
          </a:p>
        </p:txBody>
      </p:sp>
      <p:sp>
        <p:nvSpPr>
          <p:cNvPr id="9" name="Title 8">
            <a:extLst>
              <a:ext uri="{FF2B5EF4-FFF2-40B4-BE49-F238E27FC236}">
                <a16:creationId xmlns:a16="http://schemas.microsoft.com/office/drawing/2014/main" id="{DFF721F6-B536-4D19-B7EF-F11835587EEE}"/>
              </a:ext>
            </a:extLst>
          </p:cNvPr>
          <p:cNvSpPr>
            <a:spLocks noGrp="1"/>
          </p:cNvSpPr>
          <p:nvPr>
            <p:ph type="title"/>
          </p:nvPr>
        </p:nvSpPr>
        <p:spPr/>
        <p:txBody>
          <a:bodyPr>
            <a:noAutofit/>
          </a:bodyPr>
          <a:lstStyle/>
          <a:p>
            <a:r>
              <a:rPr lang="en-GB" sz="2600" dirty="0"/>
              <a:t>Antibiotic items in primary care by prescriber group, expressed as items per 1,000 inhabitants per day, England</a:t>
            </a:r>
            <a:r>
              <a:rPr lang="en-GB" sz="2600"/>
              <a:t>, 2016 to 2020</a:t>
            </a:r>
            <a:endParaRPr lang="en-GB" sz="2600" dirty="0"/>
          </a:p>
        </p:txBody>
      </p:sp>
    </p:spTree>
    <p:extLst>
      <p:ext uri="{BB962C8B-B14F-4D97-AF65-F5344CB8AC3E}">
        <p14:creationId xmlns:p14="http://schemas.microsoft.com/office/powerpoint/2010/main" val="2020485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E824763D-6FD7-41D6-ADB3-1C2EDD12BD73}"/>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8" name="Slide Number Placeholder 3">
            <a:extLst>
              <a:ext uri="{FF2B5EF4-FFF2-40B4-BE49-F238E27FC236}">
                <a16:creationId xmlns:a16="http://schemas.microsoft.com/office/drawing/2014/main" id="{2E9D575E-26A1-4033-8B1F-0F82C4A2A716}"/>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19</a:t>
            </a:fld>
            <a:endParaRPr lang="en-US" dirty="0"/>
          </a:p>
        </p:txBody>
      </p:sp>
      <p:graphicFrame>
        <p:nvGraphicFramePr>
          <p:cNvPr id="3" name="Object 2" descr="Total antibiotic items prescribed by GP by antibiotic groups from 2016 to 2020, with trend and p-values for trend.&#10;1. Penicillins (excluding inhibitors), decreasing trend from 0.732 to 0.487, p-value is statistically significant at 0.015 &#10;2. Penicillins (inhibitor combinations only), decreasing trend from 0.071 to 0.055, p-value is statistically significant at 0.003&#10;3. First and second-generation cephalosporins, decreasing trend from 0.043 to 0.037, p-value is not statistically significant at 0.055&#10;4. Third, fourth and fifth-generation cephalosporins, remained stable at &lt;0.001, p-value is statistically significant at &lt;0.010&#10;5. Carbapenems, remained stable at &lt;0.001, p-value is  statistically significant at &lt;0.034&#10;6. Tetracyclines, decreasing trend from 0.212 in 2016 to 0.195 in 2020, p-value is not statistically significant at 0.180&#10;7. Macrolides, lincosamides and streptogramins, decreasing trend from 0.203 to 0.141, p-value is statistically significant at &lt;0.001&#10;8. Sulfonamides and trimethoprim, decreasing trend from 0.170 to 0.081 p-value is statistically significant at 0.001&#10;9. Quinolone antibacterials, decreased from 0.031 in 2016 to 0.024 in 2020, p-value is statistically significant at 0.017&#10;10. Anti-Clostridioides difficile agents, remained stable at &lt;0.001, p-value is not statistically significant at 0.176&#10;11. Oral metronidazole, decreasing trend from 0.032 to 0.025, but p-value is statistically significant at &lt;0.001&#10;12. Other antibacterials (full list in chapter annex), increasing trend from 0.128 to 0.200, p-value is statistically significant at 0.016">
            <a:extLst>
              <a:ext uri="{FF2B5EF4-FFF2-40B4-BE49-F238E27FC236}">
                <a16:creationId xmlns:a16="http://schemas.microsoft.com/office/drawing/2014/main" id="{53135F48-C546-4FFE-9FB0-5B8A0148F1F2}"/>
              </a:ext>
            </a:extLst>
          </p:cNvPr>
          <p:cNvGraphicFramePr>
            <a:graphicFrameLocks noChangeAspect="1"/>
          </p:cNvGraphicFramePr>
          <p:nvPr>
            <p:extLst>
              <p:ext uri="{D42A27DB-BD31-4B8C-83A1-F6EECF244321}">
                <p14:modId xmlns:p14="http://schemas.microsoft.com/office/powerpoint/2010/main" val="1524738001"/>
              </p:ext>
            </p:extLst>
          </p:nvPr>
        </p:nvGraphicFramePr>
        <p:xfrm>
          <a:off x="2121763" y="977218"/>
          <a:ext cx="7243391" cy="4270555"/>
        </p:xfrm>
        <a:graphic>
          <a:graphicData uri="http://schemas.openxmlformats.org/presentationml/2006/ole">
            <mc:AlternateContent xmlns:mc="http://schemas.openxmlformats.org/markup-compatibility/2006">
              <mc:Choice xmlns:v="urn:schemas-microsoft-com:vml" Requires="v">
                <p:oleObj spid="_x0000_s3098" name="Worksheet" r:id="rId4" imgW="6947073" imgH="4095881" progId="Excel.Sheet.12">
                  <p:embed/>
                </p:oleObj>
              </mc:Choice>
              <mc:Fallback>
                <p:oleObj name="Worksheet" r:id="rId4" imgW="6947073" imgH="4095881" progId="Excel.Sheet.12">
                  <p:embed/>
                  <p:pic>
                    <p:nvPicPr>
                      <p:cNvPr id="0" name=""/>
                      <p:cNvPicPr/>
                      <p:nvPr/>
                    </p:nvPicPr>
                    <p:blipFill>
                      <a:blip r:embed="rId5"/>
                      <a:stretch>
                        <a:fillRect/>
                      </a:stretch>
                    </p:blipFill>
                    <p:spPr>
                      <a:xfrm>
                        <a:off x="2121763" y="977218"/>
                        <a:ext cx="7243391" cy="4270555"/>
                      </a:xfrm>
                      <a:prstGeom prst="rect">
                        <a:avLst/>
                      </a:prstGeom>
                    </p:spPr>
                  </p:pic>
                </p:oleObj>
              </mc:Fallback>
            </mc:AlternateContent>
          </a:graphicData>
        </a:graphic>
      </p:graphicFrame>
      <p:sp>
        <p:nvSpPr>
          <p:cNvPr id="10" name="Rectangle 9" descr="Note: p-value for trend from 2013 to 2017; + where trend is statistically significant trend (p&lt;0.05)&#10;">
            <a:extLst>
              <a:ext uri="{FF2B5EF4-FFF2-40B4-BE49-F238E27FC236}">
                <a16:creationId xmlns:a16="http://schemas.microsoft.com/office/drawing/2014/main" id="{52EE36D4-8E1B-4F2C-ABDD-4C10B28203D3}"/>
              </a:ext>
            </a:extLst>
          </p:cNvPr>
          <p:cNvSpPr/>
          <p:nvPr/>
        </p:nvSpPr>
        <p:spPr>
          <a:xfrm>
            <a:off x="907178" y="5324003"/>
            <a:ext cx="8069231" cy="830997"/>
          </a:xfrm>
          <a:prstGeom prst="rect">
            <a:avLst/>
          </a:prstGeom>
        </p:spPr>
        <p:txBody>
          <a:bodyPr wrap="square">
            <a:spAutoFit/>
          </a:bodyPr>
          <a:lstStyle/>
          <a:p>
            <a:r>
              <a:rPr lang="en-GB" sz="1200" dirty="0"/>
              <a:t>+ Statistically significant </a:t>
            </a:r>
            <a:r>
              <a:rPr lang="en-GB" sz="1200" i="1" dirty="0"/>
              <a:t>p</a:t>
            </a:r>
            <a:r>
              <a:rPr lang="en-GB" sz="1200" dirty="0"/>
              <a:t>-value (</a:t>
            </a:r>
            <a:r>
              <a:rPr lang="en-GB" sz="1200" i="1" dirty="0"/>
              <a:t>p</a:t>
            </a:r>
            <a:r>
              <a:rPr lang="en-GB" sz="1200" dirty="0"/>
              <a:t>&lt;0.05) for trend from 2016 to 2020.</a:t>
            </a:r>
          </a:p>
          <a:p>
            <a:r>
              <a:rPr lang="en-GB" sz="1200" dirty="0"/>
              <a:t>^ Anti-Clostridioides difficile agents: oral vancomycin and fidaxomicin.</a:t>
            </a:r>
          </a:p>
          <a:p>
            <a:r>
              <a:rPr lang="en-GB" sz="1200" dirty="0"/>
              <a:t>* Other </a:t>
            </a:r>
            <a:r>
              <a:rPr lang="en-GB" sz="1200" dirty="0" err="1"/>
              <a:t>antibacterials</a:t>
            </a:r>
            <a:r>
              <a:rPr lang="en-GB" sz="1200" dirty="0"/>
              <a:t> (ATC 3rd level pharmacological subgroup ‘J01X’) include: glycopeptide </a:t>
            </a:r>
            <a:r>
              <a:rPr lang="en-GB" sz="1200" dirty="0" err="1"/>
              <a:t>antibacterials</a:t>
            </a:r>
            <a:r>
              <a:rPr lang="en-GB" sz="1200" dirty="0"/>
              <a:t>, polymyxin, steroid </a:t>
            </a:r>
            <a:r>
              <a:rPr lang="en-GB" sz="1200" dirty="0" err="1"/>
              <a:t>antibacterials</a:t>
            </a:r>
            <a:r>
              <a:rPr lang="en-GB" sz="1200" dirty="0"/>
              <a:t>, imidazole derivatives, nitrofuran derivatives, </a:t>
            </a:r>
            <a:r>
              <a:rPr lang="en-GB" sz="1200"/>
              <a:t>other antibacterials</a:t>
            </a:r>
            <a:endParaRPr lang="en-GB" sz="1200" dirty="0"/>
          </a:p>
        </p:txBody>
      </p:sp>
      <p:sp>
        <p:nvSpPr>
          <p:cNvPr id="12" name="Title 11">
            <a:extLst>
              <a:ext uri="{FF2B5EF4-FFF2-40B4-BE49-F238E27FC236}">
                <a16:creationId xmlns:a16="http://schemas.microsoft.com/office/drawing/2014/main" id="{639776D6-A9F5-4FC4-B367-E9A25C6899B7}"/>
              </a:ext>
            </a:extLst>
          </p:cNvPr>
          <p:cNvSpPr>
            <a:spLocks noGrp="1"/>
          </p:cNvSpPr>
          <p:nvPr>
            <p:ph type="title"/>
          </p:nvPr>
        </p:nvSpPr>
        <p:spPr/>
        <p:txBody>
          <a:bodyPr>
            <a:normAutofit/>
          </a:bodyPr>
          <a:lstStyle/>
          <a:p>
            <a:r>
              <a:rPr lang="en-GB" sz="2600" dirty="0"/>
              <a:t>Antibiotic items prescribed by GP, expressed as items per 1,000 inhabitants per day, England</a:t>
            </a:r>
            <a:r>
              <a:rPr lang="en-GB" sz="2600"/>
              <a:t>, 2016 to 2020</a:t>
            </a:r>
            <a:endParaRPr lang="en-GB" sz="2600" dirty="0"/>
          </a:p>
        </p:txBody>
      </p:sp>
    </p:spTree>
    <p:extLst>
      <p:ext uri="{BB962C8B-B14F-4D97-AF65-F5344CB8AC3E}">
        <p14:creationId xmlns:p14="http://schemas.microsoft.com/office/powerpoint/2010/main" val="222781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a:xfrm>
            <a:off x="615955" y="1279526"/>
            <a:ext cx="11123857" cy="4351338"/>
          </a:xfrm>
        </p:spPr>
        <p:txBody>
          <a:bodyPr/>
          <a:lstStyle/>
          <a:p>
            <a:pPr marL="285750" indent="-285750"/>
            <a:r>
              <a:rPr lang="en-GB" dirty="0"/>
              <a:t>Data presented in </a:t>
            </a:r>
            <a:r>
              <a:rPr lang="en-GB"/>
              <a:t>this annexe complements </a:t>
            </a:r>
            <a:r>
              <a:rPr lang="en-GB" dirty="0"/>
              <a:t>the data presented in the ESPAUR </a:t>
            </a:r>
            <a:r>
              <a:rPr lang="en-GB"/>
              <a:t>Report 2020 to 2021 Chapter 5 ‘Antibiotic Consumption’.</a:t>
            </a:r>
            <a:endParaRPr lang="en-GB" dirty="0"/>
          </a:p>
          <a:p>
            <a:pPr marL="285750" indent="-285750"/>
            <a:r>
              <a:rPr lang="en-GB"/>
              <a:t>For </a:t>
            </a:r>
            <a:r>
              <a:rPr lang="en-GB" dirty="0"/>
              <a:t>interpretation of the data please refer to the </a:t>
            </a:r>
            <a:r>
              <a:rPr lang="en-GB" dirty="0">
                <a:hlinkClick r:id="rId2"/>
              </a:rPr>
              <a:t>ESPAUR </a:t>
            </a:r>
            <a:r>
              <a:rPr lang="en-GB">
                <a:hlinkClick r:id="rId2"/>
              </a:rPr>
              <a:t>report 2020 to 2021</a:t>
            </a:r>
            <a:r>
              <a:rPr lang="en-GB"/>
              <a:t>. </a:t>
            </a:r>
          </a:p>
        </p:txBody>
      </p:sp>
    </p:spTree>
    <p:extLst>
      <p:ext uri="{BB962C8B-B14F-4D97-AF65-F5344CB8AC3E}">
        <p14:creationId xmlns:p14="http://schemas.microsoft.com/office/powerpoint/2010/main" val="3176305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1931FE92-1233-4A16-B6E6-2ACB751CBF0A}"/>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7D37C476-1827-46AC-AE2C-0BE36652C6A2}"/>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20</a:t>
            </a:fld>
            <a:endParaRPr lang="en-US" dirty="0"/>
          </a:p>
        </p:txBody>
      </p:sp>
      <p:graphicFrame>
        <p:nvGraphicFramePr>
          <p:cNvPr id="9" name="Chart 8" descr="Reduction of total consumption in general practices in terms of items was observed in all age groups from 2016 to 2020; &#10;1. Zero to Four; 0.709 to 0.343&#10;2. Five to 14; 0.343 to 0.210&#10;3. 15 to 64; 0.489 to 0.404&#10;4. 65 to 74; 0.903 to 0.738&#10;5. Over 75; 0.971 to 0.846">
            <a:extLst>
              <a:ext uri="{FF2B5EF4-FFF2-40B4-BE49-F238E27FC236}">
                <a16:creationId xmlns:a16="http://schemas.microsoft.com/office/drawing/2014/main" id="{E4454726-0A9E-47F7-AF29-F737AA633C68}"/>
              </a:ext>
            </a:extLst>
          </p:cNvPr>
          <p:cNvGraphicFramePr>
            <a:graphicFrameLocks/>
          </p:cNvGraphicFramePr>
          <p:nvPr>
            <p:extLst>
              <p:ext uri="{D42A27DB-BD31-4B8C-83A1-F6EECF244321}">
                <p14:modId xmlns:p14="http://schemas.microsoft.com/office/powerpoint/2010/main" val="1513595833"/>
              </p:ext>
            </p:extLst>
          </p:nvPr>
        </p:nvGraphicFramePr>
        <p:xfrm>
          <a:off x="719091" y="1145221"/>
          <a:ext cx="10608816" cy="4474343"/>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3F1A7214-BB32-47E3-B386-7DFF3CCEA8EA}"/>
              </a:ext>
            </a:extLst>
          </p:cNvPr>
          <p:cNvSpPr>
            <a:spLocks noGrp="1"/>
          </p:cNvSpPr>
          <p:nvPr>
            <p:ph type="title"/>
          </p:nvPr>
        </p:nvSpPr>
        <p:spPr/>
        <p:txBody>
          <a:bodyPr>
            <a:noAutofit/>
          </a:bodyPr>
          <a:lstStyle/>
          <a:p>
            <a:r>
              <a:rPr lang="en-GB" sz="2600" dirty="0"/>
              <a:t>Total consumption in items in general practices by age group, expressed as items per 1,000 inhabitants per day, England</a:t>
            </a:r>
            <a:r>
              <a:rPr lang="en-GB" sz="2600"/>
              <a:t>, 2016 to 2020</a:t>
            </a:r>
            <a:endParaRPr lang="en-GB" sz="2600" dirty="0"/>
          </a:p>
        </p:txBody>
      </p:sp>
    </p:spTree>
    <p:extLst>
      <p:ext uri="{BB962C8B-B14F-4D97-AF65-F5344CB8AC3E}">
        <p14:creationId xmlns:p14="http://schemas.microsoft.com/office/powerpoint/2010/main" val="242711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The out-of-hours setting prescribed the most antimicrobial items in the other community at 0.045 items per 1,000 inhabitants per day in 2020. This is followed by walk-in centres (0.007 items per 1,000 inhabitants per day) and the other settings (0.015 items per 1,000 inhabitants per day) in 2020. Low levels (&lt;0.001 items per 1,000 inhabitants per day) of antimicrobial items were prescribed in nursing homes, public health service, hospice and custody settings. ">
            <a:extLst>
              <a:ext uri="{FF2B5EF4-FFF2-40B4-BE49-F238E27FC236}">
                <a16:creationId xmlns:a16="http://schemas.microsoft.com/office/drawing/2014/main" id="{658616F2-334B-4A0E-8800-A406C03E9522}"/>
              </a:ext>
            </a:extLst>
          </p:cNvPr>
          <p:cNvGraphicFramePr>
            <a:graphicFrameLocks noGrp="1"/>
          </p:cNvGraphicFramePr>
          <p:nvPr>
            <p:extLst>
              <p:ext uri="{D42A27DB-BD31-4B8C-83A1-F6EECF244321}">
                <p14:modId xmlns:p14="http://schemas.microsoft.com/office/powerpoint/2010/main" val="3556218404"/>
              </p:ext>
            </p:extLst>
          </p:nvPr>
        </p:nvGraphicFramePr>
        <p:xfrm>
          <a:off x="1287263" y="1152023"/>
          <a:ext cx="8629092" cy="4503046"/>
        </p:xfrm>
        <a:graphic>
          <a:graphicData uri="http://schemas.openxmlformats.org/drawingml/2006/table">
            <a:tbl>
              <a:tblPr/>
              <a:tblGrid>
                <a:gridCol w="3305227">
                  <a:extLst>
                    <a:ext uri="{9D8B030D-6E8A-4147-A177-3AD203B41FA5}">
                      <a16:colId xmlns:a16="http://schemas.microsoft.com/office/drawing/2014/main" val="2519013247"/>
                    </a:ext>
                  </a:extLst>
                </a:gridCol>
                <a:gridCol w="1064773">
                  <a:extLst>
                    <a:ext uri="{9D8B030D-6E8A-4147-A177-3AD203B41FA5}">
                      <a16:colId xmlns:a16="http://schemas.microsoft.com/office/drawing/2014/main" val="509917932"/>
                    </a:ext>
                  </a:extLst>
                </a:gridCol>
                <a:gridCol w="1064773">
                  <a:extLst>
                    <a:ext uri="{9D8B030D-6E8A-4147-A177-3AD203B41FA5}">
                      <a16:colId xmlns:a16="http://schemas.microsoft.com/office/drawing/2014/main" val="931120004"/>
                    </a:ext>
                  </a:extLst>
                </a:gridCol>
                <a:gridCol w="1064773">
                  <a:extLst>
                    <a:ext uri="{9D8B030D-6E8A-4147-A177-3AD203B41FA5}">
                      <a16:colId xmlns:a16="http://schemas.microsoft.com/office/drawing/2014/main" val="2981764382"/>
                    </a:ext>
                  </a:extLst>
                </a:gridCol>
                <a:gridCol w="1064773">
                  <a:extLst>
                    <a:ext uri="{9D8B030D-6E8A-4147-A177-3AD203B41FA5}">
                      <a16:colId xmlns:a16="http://schemas.microsoft.com/office/drawing/2014/main" val="3859707967"/>
                    </a:ext>
                  </a:extLst>
                </a:gridCol>
                <a:gridCol w="1064773">
                  <a:extLst>
                    <a:ext uri="{9D8B030D-6E8A-4147-A177-3AD203B41FA5}">
                      <a16:colId xmlns:a16="http://schemas.microsoft.com/office/drawing/2014/main" val="1206703624"/>
                    </a:ext>
                  </a:extLst>
                </a:gridCol>
              </a:tblGrid>
              <a:tr h="424056">
                <a:tc>
                  <a:txBody>
                    <a:bodyPr/>
                    <a:lstStyle/>
                    <a:p>
                      <a:pPr algn="l" fontAlgn="t"/>
                      <a:r>
                        <a:rPr lang="en-GB" sz="1200" b="1" i="0" u="none" strike="noStrike" dirty="0">
                          <a:solidFill>
                            <a:srgbClr val="FFFFFF"/>
                          </a:solidFill>
                          <a:effectLst/>
                          <a:latin typeface="Arial" panose="020B0604020202020204" pitchFamily="34" charset="0"/>
                        </a:rPr>
                        <a:t>Setting</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2016</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2017</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2018</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2019</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2020</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extLst>
                  <a:ext uri="{0D108BD9-81ED-4DB2-BD59-A6C34878D82A}">
                    <a16:rowId xmlns:a16="http://schemas.microsoft.com/office/drawing/2014/main" val="533077372"/>
                  </a:ext>
                </a:extLst>
              </a:tr>
              <a:tr h="407899">
                <a:tc>
                  <a:txBody>
                    <a:bodyPr/>
                    <a:lstStyle/>
                    <a:p>
                      <a:pPr algn="l" fontAlgn="ctr"/>
                      <a:r>
                        <a:rPr lang="en-GB" sz="1200" b="0" i="0" u="none" strike="noStrike" dirty="0">
                          <a:solidFill>
                            <a:srgbClr val="000000"/>
                          </a:solidFill>
                          <a:effectLst/>
                          <a:latin typeface="Arial" panose="020B0604020202020204" pitchFamily="34" charset="0"/>
                        </a:rPr>
                        <a:t>Out-of-hours</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0.058</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0.057</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0.058</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0.055</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0.045</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2684800875"/>
                  </a:ext>
                </a:extLst>
              </a:tr>
              <a:tr h="407899">
                <a:tc>
                  <a:txBody>
                    <a:bodyPr/>
                    <a:lstStyle/>
                    <a:p>
                      <a:pPr algn="l" fontAlgn="ctr"/>
                      <a:r>
                        <a:rPr lang="en-GB" sz="1200" b="0" i="0" u="none" strike="noStrike">
                          <a:solidFill>
                            <a:srgbClr val="000000"/>
                          </a:solidFill>
                          <a:effectLst/>
                          <a:latin typeface="Arial" panose="020B0604020202020204" pitchFamily="34" charset="0"/>
                        </a:rPr>
                        <a:t>Walk-in Centre</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0.015</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0.015</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0.016</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dirty="0">
                          <a:solidFill>
                            <a:srgbClr val="000000"/>
                          </a:solidFill>
                          <a:effectLst/>
                          <a:latin typeface="Arial" panose="020B0604020202020204" pitchFamily="34" charset="0"/>
                        </a:rPr>
                        <a:t>0.016</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dirty="0">
                          <a:solidFill>
                            <a:srgbClr val="000000"/>
                          </a:solidFill>
                          <a:effectLst/>
                          <a:latin typeface="Arial" panose="020B0604020202020204" pitchFamily="34" charset="0"/>
                        </a:rPr>
                        <a:t>0.007</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2752284153"/>
                  </a:ext>
                </a:extLst>
              </a:tr>
              <a:tr h="407899">
                <a:tc>
                  <a:txBody>
                    <a:bodyPr/>
                    <a:lstStyle/>
                    <a:p>
                      <a:pPr algn="l" fontAlgn="ctr"/>
                      <a:r>
                        <a:rPr lang="en-GB" sz="1200" b="0" i="0" u="none" strike="noStrike">
                          <a:solidFill>
                            <a:srgbClr val="000000"/>
                          </a:solidFill>
                          <a:effectLst/>
                          <a:latin typeface="Arial" panose="020B0604020202020204" pitchFamily="34" charset="0"/>
                        </a:rPr>
                        <a:t>Other</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0.011</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0.013</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0.016</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0.020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0.015</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3521260104"/>
                  </a:ext>
                </a:extLst>
              </a:tr>
              <a:tr h="407899">
                <a:tc>
                  <a:txBody>
                    <a:bodyPr/>
                    <a:lstStyle/>
                    <a:p>
                      <a:pPr algn="l" fontAlgn="ctr"/>
                      <a:r>
                        <a:rPr lang="en-GB" sz="1200" b="0" i="0" u="none" strike="noStrike" dirty="0">
                          <a:solidFill>
                            <a:srgbClr val="000000"/>
                          </a:solidFill>
                          <a:effectLst/>
                          <a:latin typeface="Arial" panose="020B0604020202020204" pitchFamily="34" charset="0"/>
                        </a:rPr>
                        <a:t>Community Service</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0.008</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0.008</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0.008</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0.009</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0.006</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980560161"/>
                  </a:ext>
                </a:extLst>
              </a:tr>
              <a:tr h="407899">
                <a:tc>
                  <a:txBody>
                    <a:bodyPr/>
                    <a:lstStyle/>
                    <a:p>
                      <a:pPr algn="l" fontAlgn="ctr"/>
                      <a:r>
                        <a:rPr lang="en-GB" sz="1200" b="0" i="0" u="none" strike="noStrike" dirty="0">
                          <a:solidFill>
                            <a:srgbClr val="000000"/>
                          </a:solidFill>
                          <a:effectLst/>
                          <a:latin typeface="Arial" panose="020B0604020202020204" pitchFamily="34" charset="0"/>
                        </a:rPr>
                        <a:t>Urgent Care</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0.007</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0.007</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0.008</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0.009</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dirty="0">
                          <a:solidFill>
                            <a:srgbClr val="000000"/>
                          </a:solidFill>
                          <a:effectLst/>
                          <a:latin typeface="Arial" panose="020B0604020202020204" pitchFamily="34" charset="0"/>
                        </a:rPr>
                        <a:t>0.008</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981013974"/>
                  </a:ext>
                </a:extLst>
              </a:tr>
              <a:tr h="407899">
                <a:tc>
                  <a:txBody>
                    <a:bodyPr/>
                    <a:lstStyle/>
                    <a:p>
                      <a:pPr algn="l" fontAlgn="ctr"/>
                      <a:r>
                        <a:rPr lang="en-GB" sz="1200" b="0" i="0" u="none" strike="noStrike" dirty="0">
                          <a:solidFill>
                            <a:srgbClr val="000000"/>
                          </a:solidFill>
                          <a:effectLst/>
                          <a:latin typeface="Arial" panose="020B0604020202020204" pitchFamily="34" charset="0"/>
                        </a:rPr>
                        <a:t>Hospital</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0.001</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0.001</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0.001</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0.001</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0.001</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3669435845"/>
                  </a:ext>
                </a:extLst>
              </a:tr>
              <a:tr h="407899">
                <a:tc>
                  <a:txBody>
                    <a:bodyPr/>
                    <a:lstStyle/>
                    <a:p>
                      <a:pPr algn="l" fontAlgn="ctr"/>
                      <a:r>
                        <a:rPr lang="en-GB" sz="1200" b="0" i="0" u="none" strike="noStrike">
                          <a:solidFill>
                            <a:srgbClr val="000000"/>
                          </a:solidFill>
                          <a:effectLst/>
                          <a:latin typeface="Arial" panose="020B0604020202020204" pitchFamily="34" charset="0"/>
                        </a:rPr>
                        <a:t>Nursing Home</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3689156455"/>
                  </a:ext>
                </a:extLst>
              </a:tr>
              <a:tr h="407899">
                <a:tc>
                  <a:txBody>
                    <a:bodyPr/>
                    <a:lstStyle/>
                    <a:p>
                      <a:pPr algn="l" fontAlgn="ctr"/>
                      <a:r>
                        <a:rPr lang="en-GB" sz="1200" b="0" i="0" u="none" strike="noStrike">
                          <a:solidFill>
                            <a:srgbClr val="000000"/>
                          </a:solidFill>
                          <a:effectLst/>
                          <a:latin typeface="Arial" panose="020B0604020202020204" pitchFamily="34" charset="0"/>
                        </a:rPr>
                        <a:t>Public Health Service</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3522696907"/>
                  </a:ext>
                </a:extLst>
              </a:tr>
              <a:tr h="407899">
                <a:tc>
                  <a:txBody>
                    <a:bodyPr/>
                    <a:lstStyle/>
                    <a:p>
                      <a:pPr algn="l" fontAlgn="ctr"/>
                      <a:r>
                        <a:rPr lang="en-GB" sz="1200" b="0" i="0" u="none" strike="noStrike">
                          <a:solidFill>
                            <a:srgbClr val="000000"/>
                          </a:solidFill>
                          <a:effectLst/>
                          <a:latin typeface="Arial" panose="020B0604020202020204" pitchFamily="34" charset="0"/>
                        </a:rPr>
                        <a:t>Hospice</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260337707"/>
                  </a:ext>
                </a:extLst>
              </a:tr>
              <a:tr h="407899">
                <a:tc>
                  <a:txBody>
                    <a:bodyPr/>
                    <a:lstStyle/>
                    <a:p>
                      <a:pPr algn="l" fontAlgn="ctr"/>
                      <a:r>
                        <a:rPr lang="en-GB" sz="1200" b="0" i="0" u="none" strike="noStrike">
                          <a:solidFill>
                            <a:srgbClr val="000000"/>
                          </a:solidFill>
                          <a:effectLst/>
                          <a:latin typeface="Arial" panose="020B0604020202020204" pitchFamily="34" charset="0"/>
                        </a:rPr>
                        <a:t>Custody</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dirty="0">
                          <a:solidFill>
                            <a:srgbClr val="000000"/>
                          </a:solidFill>
                          <a:effectLst/>
                          <a:latin typeface="Arial" panose="020B0604020202020204" pitchFamily="34" charset="0"/>
                        </a:rPr>
                        <a:t>0.000</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29234093"/>
                  </a:ext>
                </a:extLst>
              </a:tr>
            </a:tbl>
          </a:graphicData>
        </a:graphic>
      </p:graphicFrame>
      <p:sp>
        <p:nvSpPr>
          <p:cNvPr id="6" name="Footer Placeholder 4">
            <a:extLst>
              <a:ext uri="{FF2B5EF4-FFF2-40B4-BE49-F238E27FC236}">
                <a16:creationId xmlns:a16="http://schemas.microsoft.com/office/drawing/2014/main" id="{52E2FFFA-CDA3-4CB3-94FA-5EA7758B8356}"/>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62531662-B419-4173-852B-E1F0B9E9F18E}"/>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21</a:t>
            </a:fld>
            <a:endParaRPr lang="en-US" dirty="0"/>
          </a:p>
        </p:txBody>
      </p:sp>
      <p:sp>
        <p:nvSpPr>
          <p:cNvPr id="9" name="Title 8">
            <a:extLst>
              <a:ext uri="{FF2B5EF4-FFF2-40B4-BE49-F238E27FC236}">
                <a16:creationId xmlns:a16="http://schemas.microsoft.com/office/drawing/2014/main" id="{B02B1E0C-2DFF-4095-8AE2-64167D575DC1}"/>
              </a:ext>
            </a:extLst>
          </p:cNvPr>
          <p:cNvSpPr>
            <a:spLocks noGrp="1"/>
          </p:cNvSpPr>
          <p:nvPr>
            <p:ph type="title"/>
          </p:nvPr>
        </p:nvSpPr>
        <p:spPr/>
        <p:txBody>
          <a:bodyPr>
            <a:noAutofit/>
          </a:bodyPr>
          <a:lstStyle/>
          <a:p>
            <a:r>
              <a:rPr lang="en-GB" sz="2600" dirty="0"/>
              <a:t>Other community antimicrobial consumption by setting, expressed as items per 1,000 inhabitants per day, England</a:t>
            </a:r>
            <a:r>
              <a:rPr lang="en-GB" sz="2600"/>
              <a:t>, 2016 to 2020</a:t>
            </a:r>
            <a:endParaRPr lang="en-GB" sz="2600" dirty="0"/>
          </a:p>
        </p:txBody>
      </p:sp>
    </p:spTree>
    <p:extLst>
      <p:ext uri="{BB962C8B-B14F-4D97-AF65-F5344CB8AC3E}">
        <p14:creationId xmlns:p14="http://schemas.microsoft.com/office/powerpoint/2010/main" val="2383515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9B0C3D32-AE5D-4D9D-A669-529CA98D49FE}"/>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7F9C060A-B42B-425A-AEC0-B6C086E21CBC}"/>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22</a:t>
            </a:fld>
            <a:endParaRPr lang="en-US" dirty="0"/>
          </a:p>
        </p:txBody>
      </p:sp>
      <p:graphicFrame>
        <p:nvGraphicFramePr>
          <p:cNvPr id="9" name="Object 8" descr="Dental antibiotic consumption, measured in DDDs and items (per 1,000 inhabitants per day) from 2016 to 2020: with trend and p-values for trend.">
            <a:extLst>
              <a:ext uri="{FF2B5EF4-FFF2-40B4-BE49-F238E27FC236}">
                <a16:creationId xmlns:a16="http://schemas.microsoft.com/office/drawing/2014/main" id="{FEF2DEB0-B940-43A0-A74C-F257E0A013D3}"/>
              </a:ext>
            </a:extLst>
          </p:cNvPr>
          <p:cNvGraphicFramePr>
            <a:graphicFrameLocks noChangeAspect="1"/>
          </p:cNvGraphicFramePr>
          <p:nvPr>
            <p:extLst>
              <p:ext uri="{D42A27DB-BD31-4B8C-83A1-F6EECF244321}">
                <p14:modId xmlns:p14="http://schemas.microsoft.com/office/powerpoint/2010/main" val="1662153888"/>
              </p:ext>
            </p:extLst>
          </p:nvPr>
        </p:nvGraphicFramePr>
        <p:xfrm>
          <a:off x="1677880" y="1228253"/>
          <a:ext cx="8695819" cy="3728027"/>
        </p:xfrm>
        <a:graphic>
          <a:graphicData uri="http://schemas.openxmlformats.org/presentationml/2006/ole">
            <mc:AlternateContent xmlns:mc="http://schemas.openxmlformats.org/markup-compatibility/2006">
              <mc:Choice xmlns:v="urn:schemas-microsoft-com:vml" Requires="v">
                <p:oleObj spid="_x0000_s2072" name="Worksheet" r:id="rId4" imgW="6324452" imgH="2711275" progId="Excel.Sheet.12">
                  <p:embed/>
                </p:oleObj>
              </mc:Choice>
              <mc:Fallback>
                <p:oleObj name="Worksheet" r:id="rId4" imgW="6324452" imgH="2711275" progId="Excel.Sheet.12">
                  <p:embed/>
                  <p:pic>
                    <p:nvPicPr>
                      <p:cNvPr id="0" name=""/>
                      <p:cNvPicPr/>
                      <p:nvPr/>
                    </p:nvPicPr>
                    <p:blipFill>
                      <a:blip r:embed="rId5"/>
                      <a:stretch>
                        <a:fillRect/>
                      </a:stretch>
                    </p:blipFill>
                    <p:spPr>
                      <a:xfrm>
                        <a:off x="1677880" y="1228253"/>
                        <a:ext cx="8695819" cy="3728027"/>
                      </a:xfrm>
                      <a:prstGeom prst="rect">
                        <a:avLst/>
                      </a:prstGeom>
                    </p:spPr>
                  </p:pic>
                </p:oleObj>
              </mc:Fallback>
            </mc:AlternateContent>
          </a:graphicData>
        </a:graphic>
      </p:graphicFrame>
      <p:sp>
        <p:nvSpPr>
          <p:cNvPr id="12" name="Rectangle 11" descr="Note: p-value for trend from 2013 to 2017; + where trend is statistically significant trend (p&lt;0.05)&#10;">
            <a:extLst>
              <a:ext uri="{FF2B5EF4-FFF2-40B4-BE49-F238E27FC236}">
                <a16:creationId xmlns:a16="http://schemas.microsoft.com/office/drawing/2014/main" id="{9433ABBB-A238-4AEC-8F75-AC9C37182B0B}"/>
              </a:ext>
            </a:extLst>
          </p:cNvPr>
          <p:cNvSpPr/>
          <p:nvPr/>
        </p:nvSpPr>
        <p:spPr>
          <a:xfrm>
            <a:off x="2656555" y="5081671"/>
            <a:ext cx="5652944"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Note: + Statistically significant </a:t>
            </a:r>
            <a:r>
              <a:rPr lang="en-GB" sz="1200" i="1" dirty="0">
                <a:latin typeface="Arial" panose="020B0604020202020204" pitchFamily="34" charset="0"/>
                <a:cs typeface="Arial" panose="020B0604020202020204" pitchFamily="34" charset="0"/>
              </a:rPr>
              <a:t>p</a:t>
            </a:r>
            <a:r>
              <a:rPr lang="en-GB" sz="1200" dirty="0">
                <a:latin typeface="Arial" panose="020B0604020202020204" pitchFamily="34" charset="0"/>
                <a:cs typeface="Arial" panose="020B0604020202020204" pitchFamily="34" charset="0"/>
              </a:rPr>
              <a:t>-value (</a:t>
            </a:r>
            <a:r>
              <a:rPr lang="en-GB" sz="1200" i="1" dirty="0">
                <a:latin typeface="Arial" panose="020B0604020202020204" pitchFamily="34" charset="0"/>
                <a:cs typeface="Arial" panose="020B0604020202020204" pitchFamily="34" charset="0"/>
              </a:rPr>
              <a:t>p</a:t>
            </a:r>
            <a:r>
              <a:rPr lang="en-GB" sz="1200" dirty="0">
                <a:latin typeface="Arial" panose="020B0604020202020204" pitchFamily="34" charset="0"/>
                <a:cs typeface="Arial" panose="020B0604020202020204" pitchFamily="34" charset="0"/>
              </a:rPr>
              <a:t>&lt;0.05) for trend from 2016 to </a:t>
            </a:r>
            <a:r>
              <a:rPr lang="en-GB" sz="1200">
                <a:latin typeface="Arial" panose="020B0604020202020204" pitchFamily="34" charset="0"/>
                <a:cs typeface="Arial" panose="020B0604020202020204" pitchFamily="34" charset="0"/>
              </a:rPr>
              <a:t>2020.</a:t>
            </a:r>
            <a:endParaRPr lang="en-GB" sz="1200" dirty="0">
              <a:latin typeface="Arial" panose="020B0604020202020204" pitchFamily="34" charset="0"/>
              <a:cs typeface="Arial" panose="020B0604020202020204" pitchFamily="34" charset="0"/>
            </a:endParaRPr>
          </a:p>
        </p:txBody>
      </p:sp>
      <p:sp>
        <p:nvSpPr>
          <p:cNvPr id="13" name="Title 12">
            <a:extLst>
              <a:ext uri="{FF2B5EF4-FFF2-40B4-BE49-F238E27FC236}">
                <a16:creationId xmlns:a16="http://schemas.microsoft.com/office/drawing/2014/main" id="{54645D71-008B-4B0B-B4DC-9CE16F70AD0D}"/>
              </a:ext>
            </a:extLst>
          </p:cNvPr>
          <p:cNvSpPr>
            <a:spLocks noGrp="1"/>
          </p:cNvSpPr>
          <p:nvPr>
            <p:ph type="title"/>
          </p:nvPr>
        </p:nvSpPr>
        <p:spPr/>
        <p:txBody>
          <a:bodyPr>
            <a:noAutofit/>
          </a:bodyPr>
          <a:lstStyle/>
          <a:p>
            <a:r>
              <a:rPr lang="en-GB" sz="2600" dirty="0"/>
              <a:t>Dental antibiotic consumption for the most commonly used antibiotics, expressed as DDDs and items per 1,000 inhabitants per day</a:t>
            </a:r>
            <a:r>
              <a:rPr lang="en-GB" sz="2600"/>
              <a:t>, 2016 to 2020 </a:t>
            </a:r>
            <a:endParaRPr lang="en-GB" sz="2600" dirty="0"/>
          </a:p>
        </p:txBody>
      </p:sp>
    </p:spTree>
    <p:extLst>
      <p:ext uri="{BB962C8B-B14F-4D97-AF65-F5344CB8AC3E}">
        <p14:creationId xmlns:p14="http://schemas.microsoft.com/office/powerpoint/2010/main" val="3451049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Acute small Trusts consumption increased slightly with 4735 DDDs per 1,000 admissions.&#10;Acute medium Trusts consumption increased slightly from 4739 in 2016 to 5051 in 2020 DDDs per 1,000 admissions.&#10;Acute large Trusts consumption increased slightly from 4383 to 4688 DDDs per 1,000 admissions.&#10;Consumption in acute multiservice Trusts has an increasing trend from 3633 to 3742 DDDs per 1,000 admissions.&#10;Acute specialist Trusts consumption has increased from 4975 to 6524 DDDs per 1,000 admissions. &#10;Acute teaching Trusts consumption has increased from 4691 to 4931 DDDs per 1,000 admissions.">
            <a:extLst>
              <a:ext uri="{FF2B5EF4-FFF2-40B4-BE49-F238E27FC236}">
                <a16:creationId xmlns:a16="http://schemas.microsoft.com/office/drawing/2014/main" id="{094DA049-D135-44B7-BCE3-67CAB7C2315E}"/>
              </a:ext>
            </a:extLst>
          </p:cNvPr>
          <p:cNvGraphicFramePr>
            <a:graphicFrameLocks/>
          </p:cNvGraphicFramePr>
          <p:nvPr>
            <p:extLst>
              <p:ext uri="{D42A27DB-BD31-4B8C-83A1-F6EECF244321}">
                <p14:modId xmlns:p14="http://schemas.microsoft.com/office/powerpoint/2010/main" val="649313033"/>
              </p:ext>
            </p:extLst>
          </p:nvPr>
        </p:nvGraphicFramePr>
        <p:xfrm>
          <a:off x="736847" y="1162975"/>
          <a:ext cx="10085810" cy="4400966"/>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BA691AB9-99F1-462C-A9E3-480854C9BDCC}"/>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D6FC26E9-8ECA-43B3-B172-BF1209C1382A}"/>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23</a:t>
            </a:fld>
            <a:endParaRPr lang="en-US" dirty="0"/>
          </a:p>
        </p:txBody>
      </p:sp>
      <p:sp>
        <p:nvSpPr>
          <p:cNvPr id="8" name="Title 7">
            <a:extLst>
              <a:ext uri="{FF2B5EF4-FFF2-40B4-BE49-F238E27FC236}">
                <a16:creationId xmlns:a16="http://schemas.microsoft.com/office/drawing/2014/main" id="{A3DE2CD3-EE44-40CB-999E-D1B3764C1F5A}"/>
              </a:ext>
            </a:extLst>
          </p:cNvPr>
          <p:cNvSpPr>
            <a:spLocks noGrp="1"/>
          </p:cNvSpPr>
          <p:nvPr>
            <p:ph type="title"/>
          </p:nvPr>
        </p:nvSpPr>
        <p:spPr/>
        <p:txBody>
          <a:bodyPr>
            <a:noAutofit/>
          </a:bodyPr>
          <a:lstStyle/>
          <a:p>
            <a:r>
              <a:rPr lang="en-GB" sz="2600" dirty="0"/>
              <a:t>Antibiotic prescribing in acute Trusts, by Trust type, expressed as DDDs per 1,000 admissions, England</a:t>
            </a:r>
            <a:r>
              <a:rPr lang="en-GB" sz="2600"/>
              <a:t>, 2016 to 2020</a:t>
            </a:r>
            <a:endParaRPr lang="en-GB" sz="2600" dirty="0"/>
          </a:p>
        </p:txBody>
      </p:sp>
    </p:spTree>
    <p:extLst>
      <p:ext uri="{BB962C8B-B14F-4D97-AF65-F5344CB8AC3E}">
        <p14:creationId xmlns:p14="http://schemas.microsoft.com/office/powerpoint/2010/main" val="1846788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DC317AF9-AF30-4588-924D-6D279E0E9401}"/>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AD79D994-C51A-4581-A341-A4E92EEBB638}"/>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24</a:t>
            </a:fld>
            <a:endParaRPr lang="en-US" dirty="0"/>
          </a:p>
        </p:txBody>
      </p:sp>
      <p:graphicFrame>
        <p:nvGraphicFramePr>
          <p:cNvPr id="3" name="Object 2" descr="Antibiotic consumption in Trusts by antibiotic groups from 2016 to 2020, with trend and p-values for trend.&#10;1. Penicillins (excluding inhibitors), decreasing trend from 1149.1 to 1083.2, p-value is statistically significant at 0.011 &#10;2. Penicillins (inhibitor combinations only), increasing trend from 810.9 to 907.9, p-value is not statistically significant at 0.085&#10;3. First and second-generation cephalosporins, increased  trend from 90.8 to 102.6, p-value is not statistically significant at 0.172&#10;4. Third, fourth and fifth-generation cephalosporins, increasing trend in 2016 from 79.3 to 110.4 in 2020 , p-value is statistically significant at 0.031&#10;5. Carbapenems, decreasing trend in 2016 to 2019 from 72.2 to 63.7; however in 2020 the is an increase to 71.5 DDDs, p-value is not statistically significant at 0.534&#10;6. Tetracyclines, increasing trend from 544.6 to 718.1, p-value is statistically significant at 0.004&#10;7. Macrolides, lincosamides and streptogramins, decreasing trend from 674.4 to 573.7 between 2016 to 2019 however there is slight increase in 2020 to 576.2 DID, p-value is statistically significant at 0.010&#10;8. Sulfonamides and trimethoprim, decreasing trend from 273.5 to 241.9 between 2016 to 2019, there is slight increase in 2020 to 289.3 p-value is not statistically significant at 0.786&#10;9. Quinolone antibacterials, increasing trend from 279.4 to 316.3, p-value is not statistically significant at 0.146&#10;10. Anti-Clostridioides difficile agents (includes oral vancomycin and fidaxomicin), increasing trend from 3.8 to 5.4, p-value is statistically significant at 0.039&#10;11. Oral metronidazole, decreasing trend from 125.1 to 115.7, p-value is statistically significant at 0.030&#10;12. Other antibacterials (ATC 3rd level pharmacological subgroup ‘J01X’) include: glycopeptide antibacterials, polymyxin, steroid antibacterials, imidazole derivatives, nitrofuran derivatives, other antibacterials (full list in chapter annex), increasing trend from 330.1 to 426.8, p-value is statistically significant at 0.004">
            <a:extLst>
              <a:ext uri="{FF2B5EF4-FFF2-40B4-BE49-F238E27FC236}">
                <a16:creationId xmlns:a16="http://schemas.microsoft.com/office/drawing/2014/main" id="{C1CDA992-EC18-4991-B83E-897B06C524F1}"/>
              </a:ext>
            </a:extLst>
          </p:cNvPr>
          <p:cNvGraphicFramePr>
            <a:graphicFrameLocks noChangeAspect="1"/>
          </p:cNvGraphicFramePr>
          <p:nvPr>
            <p:extLst>
              <p:ext uri="{D42A27DB-BD31-4B8C-83A1-F6EECF244321}">
                <p14:modId xmlns:p14="http://schemas.microsoft.com/office/powerpoint/2010/main" val="3565002399"/>
              </p:ext>
            </p:extLst>
          </p:nvPr>
        </p:nvGraphicFramePr>
        <p:xfrm>
          <a:off x="2372447" y="1020584"/>
          <a:ext cx="7384147" cy="4183041"/>
        </p:xfrm>
        <a:graphic>
          <a:graphicData uri="http://schemas.openxmlformats.org/presentationml/2006/ole">
            <mc:AlternateContent xmlns:mc="http://schemas.openxmlformats.org/markup-compatibility/2006">
              <mc:Choice xmlns:v="urn:schemas-microsoft-com:vml" Requires="v">
                <p:oleObj spid="_x0000_s4119" name="Worksheet" r:id="rId4" imgW="7162899" imgH="4057650" progId="Excel.Sheet.12">
                  <p:embed/>
                </p:oleObj>
              </mc:Choice>
              <mc:Fallback>
                <p:oleObj name="Worksheet" r:id="rId4" imgW="7162899" imgH="4057650" progId="Excel.Sheet.12">
                  <p:embed/>
                  <p:pic>
                    <p:nvPicPr>
                      <p:cNvPr id="0" name=""/>
                      <p:cNvPicPr/>
                      <p:nvPr/>
                    </p:nvPicPr>
                    <p:blipFill>
                      <a:blip r:embed="rId5"/>
                      <a:stretch>
                        <a:fillRect/>
                      </a:stretch>
                    </p:blipFill>
                    <p:spPr>
                      <a:xfrm>
                        <a:off x="2372447" y="1020584"/>
                        <a:ext cx="7384147" cy="4183041"/>
                      </a:xfrm>
                      <a:prstGeom prst="rect">
                        <a:avLst/>
                      </a:prstGeom>
                    </p:spPr>
                  </p:pic>
                </p:oleObj>
              </mc:Fallback>
            </mc:AlternateContent>
          </a:graphicData>
        </a:graphic>
      </p:graphicFrame>
      <p:sp>
        <p:nvSpPr>
          <p:cNvPr id="9" name="Rectangle 8" descr="Note: p-value for trend from 2013 to 2017; + where trend is statistically significant trend (p&lt;0.05)&#10;">
            <a:extLst>
              <a:ext uri="{FF2B5EF4-FFF2-40B4-BE49-F238E27FC236}">
                <a16:creationId xmlns:a16="http://schemas.microsoft.com/office/drawing/2014/main" id="{7F6ED66E-CD67-4A7E-AD6E-3EBBE1AA8FED}"/>
              </a:ext>
            </a:extLst>
          </p:cNvPr>
          <p:cNvSpPr/>
          <p:nvPr/>
        </p:nvSpPr>
        <p:spPr>
          <a:xfrm>
            <a:off x="880545" y="5212504"/>
            <a:ext cx="8069231" cy="830997"/>
          </a:xfrm>
          <a:prstGeom prst="rect">
            <a:avLst/>
          </a:prstGeom>
        </p:spPr>
        <p:txBody>
          <a:bodyPr wrap="square">
            <a:spAutoFit/>
          </a:bodyPr>
          <a:lstStyle/>
          <a:p>
            <a:r>
              <a:rPr lang="en-GB" sz="1200" dirty="0"/>
              <a:t>+ Statistically significant </a:t>
            </a:r>
            <a:r>
              <a:rPr lang="en-GB" sz="1200" i="1" dirty="0"/>
              <a:t>p</a:t>
            </a:r>
            <a:r>
              <a:rPr lang="en-GB" sz="1200" dirty="0"/>
              <a:t>-value (</a:t>
            </a:r>
            <a:r>
              <a:rPr lang="en-GB" sz="1200" i="1" dirty="0"/>
              <a:t>p</a:t>
            </a:r>
            <a:r>
              <a:rPr lang="en-GB" sz="1200" dirty="0"/>
              <a:t>&lt;0.05) for trend from 2016 to 2020.</a:t>
            </a:r>
          </a:p>
          <a:p>
            <a:r>
              <a:rPr lang="en-GB" sz="1200" dirty="0"/>
              <a:t>^ Anti-Clostridioides difficile agents: oral vancomycin and fidaxomicin.</a:t>
            </a:r>
          </a:p>
          <a:p>
            <a:r>
              <a:rPr lang="en-GB" sz="1200" dirty="0"/>
              <a:t>* Other </a:t>
            </a:r>
            <a:r>
              <a:rPr lang="en-GB" sz="1200" dirty="0" err="1"/>
              <a:t>antibacterials</a:t>
            </a:r>
            <a:r>
              <a:rPr lang="en-GB" sz="1200" dirty="0"/>
              <a:t> (ATC 3rd level pharmacological subgroup ‘J01X’) include: glycopeptide </a:t>
            </a:r>
            <a:r>
              <a:rPr lang="en-GB" sz="1200" dirty="0" err="1"/>
              <a:t>antibacterials</a:t>
            </a:r>
            <a:r>
              <a:rPr lang="en-GB" sz="1200" dirty="0"/>
              <a:t>, polymyxin, steroid </a:t>
            </a:r>
            <a:r>
              <a:rPr lang="en-GB" sz="1200" dirty="0" err="1"/>
              <a:t>antibacterials</a:t>
            </a:r>
            <a:r>
              <a:rPr lang="en-GB" sz="1200" dirty="0"/>
              <a:t>, imidazole derivatives, nitrofuran derivatives, </a:t>
            </a:r>
            <a:r>
              <a:rPr lang="en-GB" sz="1200"/>
              <a:t>other antibacterials</a:t>
            </a:r>
            <a:endParaRPr lang="en-GB" sz="1200" dirty="0"/>
          </a:p>
        </p:txBody>
      </p:sp>
      <p:sp>
        <p:nvSpPr>
          <p:cNvPr id="11" name="Title 10">
            <a:extLst>
              <a:ext uri="{FF2B5EF4-FFF2-40B4-BE49-F238E27FC236}">
                <a16:creationId xmlns:a16="http://schemas.microsoft.com/office/drawing/2014/main" id="{C62C1609-C515-446D-AE3A-58DDE3303318}"/>
              </a:ext>
            </a:extLst>
          </p:cNvPr>
          <p:cNvSpPr>
            <a:spLocks noGrp="1"/>
          </p:cNvSpPr>
          <p:nvPr>
            <p:ph type="title"/>
          </p:nvPr>
        </p:nvSpPr>
        <p:spPr/>
        <p:txBody>
          <a:bodyPr>
            <a:normAutofit/>
          </a:bodyPr>
          <a:lstStyle/>
          <a:p>
            <a:r>
              <a:rPr lang="en-GB" sz="2600" dirty="0"/>
              <a:t>Antibiotic consumption in Trusts, by antibiotic group, expressed as DDDs per 1,000 admissions, England</a:t>
            </a:r>
            <a:r>
              <a:rPr lang="en-GB" sz="2600"/>
              <a:t>, 2016 to 2020</a:t>
            </a:r>
            <a:endParaRPr lang="en-GB" sz="2600" dirty="0"/>
          </a:p>
        </p:txBody>
      </p:sp>
    </p:spTree>
    <p:extLst>
      <p:ext uri="{BB962C8B-B14F-4D97-AF65-F5344CB8AC3E}">
        <p14:creationId xmlns:p14="http://schemas.microsoft.com/office/powerpoint/2010/main" val="2420715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descr="In secondary care, colistin consumption has increased from 17.59 to 31.96 DDDs per 1,000 admissions. The inhaled route (18.40 DDDs per 1,000 admissions) was used more than the parenteral route (13.55 DDDs per 1,000 admissions) in 2020. ">
            <a:extLst>
              <a:ext uri="{FF2B5EF4-FFF2-40B4-BE49-F238E27FC236}">
                <a16:creationId xmlns:a16="http://schemas.microsoft.com/office/drawing/2014/main" id="{B8FC5532-F1D2-4241-AD9A-8C13FDAEE320}"/>
              </a:ext>
            </a:extLst>
          </p:cNvPr>
          <p:cNvGraphicFramePr>
            <a:graphicFrameLocks/>
          </p:cNvGraphicFramePr>
          <p:nvPr>
            <p:extLst>
              <p:ext uri="{D42A27DB-BD31-4B8C-83A1-F6EECF244321}">
                <p14:modId xmlns:p14="http://schemas.microsoft.com/office/powerpoint/2010/main" val="3239246737"/>
              </p:ext>
            </p:extLst>
          </p:nvPr>
        </p:nvGraphicFramePr>
        <p:xfrm>
          <a:off x="719091" y="1152023"/>
          <a:ext cx="9818703" cy="4503053"/>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BEFD79E2-7D74-452E-81C7-A90258DF3FEE}"/>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1EE8D649-1E03-457C-BCB4-90DDB7637AC3}"/>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25</a:t>
            </a:fld>
            <a:endParaRPr lang="en-US" dirty="0"/>
          </a:p>
        </p:txBody>
      </p:sp>
      <p:sp>
        <p:nvSpPr>
          <p:cNvPr id="8" name="Title 7">
            <a:extLst>
              <a:ext uri="{FF2B5EF4-FFF2-40B4-BE49-F238E27FC236}">
                <a16:creationId xmlns:a16="http://schemas.microsoft.com/office/drawing/2014/main" id="{94C642E9-CD33-4108-8014-B6A38BD9B52C}"/>
              </a:ext>
            </a:extLst>
          </p:cNvPr>
          <p:cNvSpPr>
            <a:spLocks noGrp="1"/>
          </p:cNvSpPr>
          <p:nvPr>
            <p:ph type="title"/>
          </p:nvPr>
        </p:nvSpPr>
        <p:spPr/>
        <p:txBody>
          <a:bodyPr>
            <a:noAutofit/>
          </a:bodyPr>
          <a:lstStyle/>
          <a:p>
            <a:r>
              <a:rPr lang="en-GB" sz="2600" dirty="0"/>
              <a:t>Consumption of colistin in secondary care by administration route, expressed as DDDs per 1,000 admissions, England</a:t>
            </a:r>
            <a:r>
              <a:rPr lang="en-GB" sz="2600"/>
              <a:t>, 2015 to 2019</a:t>
            </a:r>
            <a:endParaRPr lang="en-GB" sz="2600" dirty="0"/>
          </a:p>
        </p:txBody>
      </p:sp>
    </p:spTree>
    <p:extLst>
      <p:ext uri="{BB962C8B-B14F-4D97-AF65-F5344CB8AC3E}">
        <p14:creationId xmlns:p14="http://schemas.microsoft.com/office/powerpoint/2010/main" val="1472029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descr="Colistin was consumed the most in specialist Trusts, which has increased from 101.2 to 291.6 DDDs per 1,000 admissions. The consumption of colistin has increased in teaching, medium, large and small acute Trusts, whereas decreases in usage was observed in multiservice Trusts types. ">
            <a:extLst>
              <a:ext uri="{FF2B5EF4-FFF2-40B4-BE49-F238E27FC236}">
                <a16:creationId xmlns:a16="http://schemas.microsoft.com/office/drawing/2014/main" id="{F4674536-27B5-4A54-88B9-93AEFC5C3BDE}"/>
              </a:ext>
            </a:extLst>
          </p:cNvPr>
          <p:cNvGraphicFramePr>
            <a:graphicFrameLocks/>
          </p:cNvGraphicFramePr>
          <p:nvPr>
            <p:extLst>
              <p:ext uri="{D42A27DB-BD31-4B8C-83A1-F6EECF244321}">
                <p14:modId xmlns:p14="http://schemas.microsoft.com/office/powerpoint/2010/main" val="1830558801"/>
              </p:ext>
            </p:extLst>
          </p:nvPr>
        </p:nvGraphicFramePr>
        <p:xfrm>
          <a:off x="745724" y="1228253"/>
          <a:ext cx="10005133" cy="4196829"/>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1BC80F5E-D6C4-48FA-94DE-0C0434E2918A}"/>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85F1EA1F-DD6E-47E6-98BC-2DAABC953BF6}"/>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26</a:t>
            </a:fld>
            <a:endParaRPr lang="en-US" dirty="0"/>
          </a:p>
        </p:txBody>
      </p:sp>
      <p:sp>
        <p:nvSpPr>
          <p:cNvPr id="8" name="Title 7">
            <a:extLst>
              <a:ext uri="{FF2B5EF4-FFF2-40B4-BE49-F238E27FC236}">
                <a16:creationId xmlns:a16="http://schemas.microsoft.com/office/drawing/2014/main" id="{2BF4EDBE-4EB0-48AF-9CCF-02189139A5A0}"/>
              </a:ext>
            </a:extLst>
          </p:cNvPr>
          <p:cNvSpPr>
            <a:spLocks noGrp="1"/>
          </p:cNvSpPr>
          <p:nvPr>
            <p:ph type="title"/>
          </p:nvPr>
        </p:nvSpPr>
        <p:spPr/>
        <p:txBody>
          <a:bodyPr>
            <a:normAutofit/>
          </a:bodyPr>
          <a:lstStyle/>
          <a:p>
            <a:r>
              <a:rPr lang="en-GB" sz="2600" dirty="0"/>
              <a:t>Consumption of colistin in secondary care by Trust type, expressed as DDDs per 1,000 admissions, England</a:t>
            </a:r>
            <a:r>
              <a:rPr lang="en-GB" sz="2600"/>
              <a:t>, 2016 to 2020</a:t>
            </a:r>
            <a:endParaRPr lang="en-GB" sz="2600" dirty="0"/>
          </a:p>
        </p:txBody>
      </p:sp>
    </p:spTree>
    <p:extLst>
      <p:ext uri="{BB962C8B-B14F-4D97-AF65-F5344CB8AC3E}">
        <p14:creationId xmlns:p14="http://schemas.microsoft.com/office/powerpoint/2010/main" val="3788357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In secondary care, meropenem was the highest consumed carbapenem, although a small decrease in usage was observed (from 72.2 to 71.5 DDDs per 1,000 admissions). Ertapenem usage has also decreased (from 11.0 to 10.3 DDDs per 1,000 admissions). Imipenem/cilastin is used in low levels (0.3 DDDs per 1,000 admissions in 2020).">
            <a:extLst>
              <a:ext uri="{FF2B5EF4-FFF2-40B4-BE49-F238E27FC236}">
                <a16:creationId xmlns:a16="http://schemas.microsoft.com/office/drawing/2014/main" id="{5B123B36-A4DA-4333-9976-28DB344D22A5}"/>
              </a:ext>
            </a:extLst>
          </p:cNvPr>
          <p:cNvGraphicFramePr>
            <a:graphicFrameLocks/>
          </p:cNvGraphicFramePr>
          <p:nvPr>
            <p:extLst>
              <p:ext uri="{D42A27DB-BD31-4B8C-83A1-F6EECF244321}">
                <p14:modId xmlns:p14="http://schemas.microsoft.com/office/powerpoint/2010/main" val="2020510947"/>
              </p:ext>
            </p:extLst>
          </p:nvPr>
        </p:nvGraphicFramePr>
        <p:xfrm>
          <a:off x="719091" y="1313895"/>
          <a:ext cx="10262587" cy="4199171"/>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CEF2C74D-07CC-4CEA-9ADF-FEA84FDDCB9E}"/>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BE6759E5-0625-415A-9AB8-F5FD01653B11}"/>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27</a:t>
            </a:fld>
            <a:endParaRPr lang="en-US" dirty="0"/>
          </a:p>
        </p:txBody>
      </p:sp>
      <p:sp>
        <p:nvSpPr>
          <p:cNvPr id="8" name="Title 7">
            <a:extLst>
              <a:ext uri="{FF2B5EF4-FFF2-40B4-BE49-F238E27FC236}">
                <a16:creationId xmlns:a16="http://schemas.microsoft.com/office/drawing/2014/main" id="{AFE3ED53-94C4-4A8A-A24C-F5507FD28A08}"/>
              </a:ext>
            </a:extLst>
          </p:cNvPr>
          <p:cNvSpPr>
            <a:spLocks noGrp="1"/>
          </p:cNvSpPr>
          <p:nvPr>
            <p:ph type="title"/>
          </p:nvPr>
        </p:nvSpPr>
        <p:spPr/>
        <p:txBody>
          <a:bodyPr>
            <a:normAutofit/>
          </a:bodyPr>
          <a:lstStyle/>
          <a:p>
            <a:r>
              <a:rPr lang="en-GB" sz="2600" dirty="0"/>
              <a:t>Consumption of carbapenems in secondary care, expressed as DDDs per 1,000 admissions, England</a:t>
            </a:r>
            <a:r>
              <a:rPr lang="en-GB" sz="2600"/>
              <a:t>, 2016 to 2020</a:t>
            </a:r>
            <a:endParaRPr lang="en-GB" sz="2600" dirty="0"/>
          </a:p>
        </p:txBody>
      </p:sp>
    </p:spTree>
    <p:extLst>
      <p:ext uri="{BB962C8B-B14F-4D97-AF65-F5344CB8AC3E}">
        <p14:creationId xmlns:p14="http://schemas.microsoft.com/office/powerpoint/2010/main" val="3032075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In secondary care, total carbapenem consumption has decreased from 72.2 to 63.7 DDDs per 1,000 admissions 2016 to 2019; there slight increase in 2020 71.5 DDDs per 1,000 admissions. By Trust type, carbapenems were used the most in specialist Trusts and it has increased from 155.5 in 2019  to 169.9 in 2020 DDDs per 1,000 admissions. Consumption in other Trust types have all increased over the pass 5 years, with the exception of acute medium and acute large Trust types.">
            <a:extLst>
              <a:ext uri="{FF2B5EF4-FFF2-40B4-BE49-F238E27FC236}">
                <a16:creationId xmlns:a16="http://schemas.microsoft.com/office/drawing/2014/main" id="{00000000-0008-0000-1D00-000003000000}"/>
              </a:ext>
            </a:extLst>
          </p:cNvPr>
          <p:cNvGraphicFramePr>
            <a:graphicFrameLocks/>
          </p:cNvGraphicFramePr>
          <p:nvPr>
            <p:extLst>
              <p:ext uri="{D42A27DB-BD31-4B8C-83A1-F6EECF244321}">
                <p14:modId xmlns:p14="http://schemas.microsoft.com/office/powerpoint/2010/main" val="354927088"/>
              </p:ext>
            </p:extLst>
          </p:nvPr>
        </p:nvGraphicFramePr>
        <p:xfrm>
          <a:off x="745724" y="1228253"/>
          <a:ext cx="10564427" cy="4480089"/>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A40D7FA1-0DA2-4CD1-A2E5-D51C8FC32AB1}"/>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D5B70A3E-6D3F-4795-815E-0FCF35E12283}"/>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28</a:t>
            </a:fld>
            <a:endParaRPr lang="en-US" dirty="0"/>
          </a:p>
        </p:txBody>
      </p:sp>
      <p:sp>
        <p:nvSpPr>
          <p:cNvPr id="8" name="Title 7">
            <a:extLst>
              <a:ext uri="{FF2B5EF4-FFF2-40B4-BE49-F238E27FC236}">
                <a16:creationId xmlns:a16="http://schemas.microsoft.com/office/drawing/2014/main" id="{4E9B7280-CE87-422F-8408-47C4EF5FB0A0}"/>
              </a:ext>
            </a:extLst>
          </p:cNvPr>
          <p:cNvSpPr>
            <a:spLocks noGrp="1"/>
          </p:cNvSpPr>
          <p:nvPr>
            <p:ph type="title"/>
          </p:nvPr>
        </p:nvSpPr>
        <p:spPr/>
        <p:txBody>
          <a:bodyPr>
            <a:noAutofit/>
          </a:bodyPr>
          <a:lstStyle/>
          <a:p>
            <a:r>
              <a:rPr lang="en-GB" sz="2600" dirty="0"/>
              <a:t>Consumption of carbapenems in secondary care by Trust type, expressed as DDDs per 1,000 admissions, England</a:t>
            </a:r>
            <a:r>
              <a:rPr lang="en-GB" sz="2600"/>
              <a:t>, 2016 to 2020</a:t>
            </a:r>
            <a:endParaRPr lang="en-GB" sz="2600" dirty="0"/>
          </a:p>
        </p:txBody>
      </p:sp>
    </p:spTree>
    <p:extLst>
      <p:ext uri="{BB962C8B-B14F-4D97-AF65-F5344CB8AC3E}">
        <p14:creationId xmlns:p14="http://schemas.microsoft.com/office/powerpoint/2010/main" val="3852730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descr="Piperacillin/tazobactam usage by acute trust type: small, medium, large, multiservice, specialist and teaching. &#10;&#10;Usage has increased slightly in acute large, medium, multiservice small and acute teaching in 2020. The highest consumption was in acute specialist in 2020, with 152.2 DDDs per 1,000 admissions. ">
            <a:extLst>
              <a:ext uri="{FF2B5EF4-FFF2-40B4-BE49-F238E27FC236}">
                <a16:creationId xmlns:a16="http://schemas.microsoft.com/office/drawing/2014/main" id="{7D77A91D-51A7-4AA7-96CE-77FF7A84674E}"/>
              </a:ext>
            </a:extLst>
          </p:cNvPr>
          <p:cNvGraphicFramePr>
            <a:graphicFrameLocks/>
          </p:cNvGraphicFramePr>
          <p:nvPr>
            <p:extLst>
              <p:ext uri="{D42A27DB-BD31-4B8C-83A1-F6EECF244321}">
                <p14:modId xmlns:p14="http://schemas.microsoft.com/office/powerpoint/2010/main" val="35823042"/>
              </p:ext>
            </p:extLst>
          </p:nvPr>
        </p:nvGraphicFramePr>
        <p:xfrm>
          <a:off x="692458" y="1228253"/>
          <a:ext cx="10315853" cy="4799685"/>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6F7D2D46-9D0D-4A10-93F6-4BCB010A3913}"/>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7FDAC2A7-CDD2-4812-A224-C61665BDED82}"/>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29</a:t>
            </a:fld>
            <a:endParaRPr lang="en-US" dirty="0"/>
          </a:p>
        </p:txBody>
      </p:sp>
      <p:sp>
        <p:nvSpPr>
          <p:cNvPr id="9" name="Title 8">
            <a:extLst>
              <a:ext uri="{FF2B5EF4-FFF2-40B4-BE49-F238E27FC236}">
                <a16:creationId xmlns:a16="http://schemas.microsoft.com/office/drawing/2014/main" id="{552DAE84-0AEB-44BE-AFF7-96B98A1D4BCD}"/>
              </a:ext>
            </a:extLst>
          </p:cNvPr>
          <p:cNvSpPr>
            <a:spLocks noGrp="1"/>
          </p:cNvSpPr>
          <p:nvPr>
            <p:ph type="title"/>
          </p:nvPr>
        </p:nvSpPr>
        <p:spPr/>
        <p:txBody>
          <a:bodyPr>
            <a:noAutofit/>
          </a:bodyPr>
          <a:lstStyle/>
          <a:p>
            <a:r>
              <a:rPr lang="en-GB" sz="2600" dirty="0"/>
              <a:t>Consumption of piperacillin/tazobactam in secondary care by trust type, expressed as DDDs per 1,000 admissions, England</a:t>
            </a:r>
            <a:r>
              <a:rPr lang="en-GB" sz="2600"/>
              <a:t>, 2016 to 2020</a:t>
            </a:r>
            <a:endParaRPr lang="en-GB" sz="2600" dirty="0"/>
          </a:p>
        </p:txBody>
      </p:sp>
    </p:spTree>
    <p:extLst>
      <p:ext uri="{BB962C8B-B14F-4D97-AF65-F5344CB8AC3E}">
        <p14:creationId xmlns:p14="http://schemas.microsoft.com/office/powerpoint/2010/main" val="302806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15051" y="6314984"/>
            <a:ext cx="10007606" cy="363600"/>
          </a:xfrm>
        </p:spPr>
        <p:txBody>
          <a:bodyPr/>
          <a:lstStyle/>
          <a:p>
            <a:pPr marL="531813">
              <a:defRPr/>
            </a:pPr>
            <a:r>
              <a:rPr lang="en-US"/>
              <a:t>  </a:t>
            </a:r>
            <a:fld id="{2565FA6D-D4C8-4C4C-AC4B-3269734D34D8}" type="slidenum">
              <a:rPr lang="en-US" smtClean="0"/>
              <a:pPr marL="531813">
                <a:defRPr/>
              </a:pPr>
              <a:t>3</a:t>
            </a:fld>
            <a:endParaRPr lang="en-US" dirty="0"/>
          </a:p>
        </p:txBody>
      </p:sp>
      <p:sp>
        <p:nvSpPr>
          <p:cNvPr id="5" name="Footer Placeholder 4"/>
          <p:cNvSpPr>
            <a:spLocks noGrp="1"/>
          </p:cNvSpPr>
          <p:nvPr>
            <p:ph type="ftr" sz="quarter" idx="11"/>
          </p:nvPr>
        </p:nvSpPr>
        <p:spPr>
          <a:xfrm>
            <a:off x="130629" y="6238754"/>
            <a:ext cx="11872318" cy="565221"/>
          </a:xfrm>
        </p:spPr>
        <p:txBody>
          <a:bodyPr/>
          <a:lstStyle/>
          <a:p>
            <a:pPr>
              <a:defRPr/>
            </a:pPr>
            <a:r>
              <a:rPr lang="en-US"/>
              <a:t>ESPAUR 2020 to 2021 </a:t>
            </a:r>
            <a:r>
              <a:rPr lang="en-US" dirty="0"/>
              <a:t>– Chapter 5</a:t>
            </a:r>
          </a:p>
        </p:txBody>
      </p:sp>
      <p:graphicFrame>
        <p:nvGraphicFramePr>
          <p:cNvPr id="8" name="Chart 7" descr="Antibiotic consumption by settings: general practice, hospital inpatient, hospital outpatient, dentist and other community, from 2016 to 2020. ">
            <a:extLst>
              <a:ext uri="{FF2B5EF4-FFF2-40B4-BE49-F238E27FC236}">
                <a16:creationId xmlns:a16="http://schemas.microsoft.com/office/drawing/2014/main" id="{EE444124-7A13-4538-90F4-6F29A7A488E8}"/>
              </a:ext>
            </a:extLst>
          </p:cNvPr>
          <p:cNvGraphicFramePr>
            <a:graphicFrameLocks/>
          </p:cNvGraphicFramePr>
          <p:nvPr>
            <p:extLst>
              <p:ext uri="{D42A27DB-BD31-4B8C-83A1-F6EECF244321}">
                <p14:modId xmlns:p14="http://schemas.microsoft.com/office/powerpoint/2010/main" val="46087435"/>
              </p:ext>
            </p:extLst>
          </p:nvPr>
        </p:nvGraphicFramePr>
        <p:xfrm>
          <a:off x="815051" y="1152023"/>
          <a:ext cx="10388568" cy="432226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DF1090A2-3A3F-4761-857E-D1795EA7AA87}"/>
              </a:ext>
            </a:extLst>
          </p:cNvPr>
          <p:cNvSpPr>
            <a:spLocks noGrp="1"/>
          </p:cNvSpPr>
          <p:nvPr>
            <p:ph type="title"/>
          </p:nvPr>
        </p:nvSpPr>
        <p:spPr>
          <a:xfrm>
            <a:off x="615956" y="179416"/>
            <a:ext cx="11123856" cy="972607"/>
          </a:xfrm>
        </p:spPr>
        <p:txBody>
          <a:bodyPr>
            <a:normAutofit/>
          </a:bodyPr>
          <a:lstStyle/>
          <a:p>
            <a:r>
              <a:rPr lang="en-GB" sz="2600" dirty="0"/>
              <a:t>Total antibiotic consumption by prescriber setting, expressed as DDDs per 1,000 inhabitants per day, England</a:t>
            </a:r>
            <a:r>
              <a:rPr lang="en-GB" sz="2600"/>
              <a:t>, 2016 to 2020</a:t>
            </a:r>
            <a:endParaRPr lang="en-GB" sz="2600" dirty="0"/>
          </a:p>
        </p:txBody>
      </p:sp>
    </p:spTree>
    <p:extLst>
      <p:ext uri="{BB962C8B-B14F-4D97-AF65-F5344CB8AC3E}">
        <p14:creationId xmlns:p14="http://schemas.microsoft.com/office/powerpoint/2010/main" val="801326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AF027029-348B-457D-B714-BBAA92C29ED4}"/>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9" name="Slide Number Placeholder 3">
            <a:extLst>
              <a:ext uri="{FF2B5EF4-FFF2-40B4-BE49-F238E27FC236}">
                <a16:creationId xmlns:a16="http://schemas.microsoft.com/office/drawing/2014/main" id="{745B3842-19BC-4DD2-9597-60498238FF0D}"/>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30</a:t>
            </a:fld>
            <a:endParaRPr lang="en-US" dirty="0"/>
          </a:p>
        </p:txBody>
      </p:sp>
      <p:graphicFrame>
        <p:nvGraphicFramePr>
          <p:cNvPr id="10" name="Object 9" descr="Consumption of quinolone antibacterials and cephalosporins including ciprofloxacin, levofloxacin, cefuroxime, cefotaxime, ceftazidime/avibactam and ceftolozane/tazobactam have all increased in secondary care from 2019 to 2020. However, ceftazidime has decreased in 2020.&#10; &#10;Ciprofloxacin was consumed the most in 2020 (209.2 DDDs per 1,000 admissions), followed by levofloxacin (82.1 DDDs per 1,000 admissions). Ceftriaxone (66.7 DDDs per 1,000 admissions)&#10;Ceftazidime/avibactam (0.8 DDDs per 1,000 admissions) and ceftolozane/tazobactam (0.7 DDDs per 1,000 admissions) were used in low volumes. ">
            <a:extLst>
              <a:ext uri="{FF2B5EF4-FFF2-40B4-BE49-F238E27FC236}">
                <a16:creationId xmlns:a16="http://schemas.microsoft.com/office/drawing/2014/main" id="{7988552C-43FB-49B6-825E-946C49469474}"/>
              </a:ext>
            </a:extLst>
          </p:cNvPr>
          <p:cNvGraphicFramePr>
            <a:graphicFrameLocks noChangeAspect="1"/>
          </p:cNvGraphicFramePr>
          <p:nvPr>
            <p:extLst>
              <p:ext uri="{D42A27DB-BD31-4B8C-83A1-F6EECF244321}">
                <p14:modId xmlns:p14="http://schemas.microsoft.com/office/powerpoint/2010/main" val="2414737934"/>
              </p:ext>
            </p:extLst>
          </p:nvPr>
        </p:nvGraphicFramePr>
        <p:xfrm>
          <a:off x="1049147" y="1073023"/>
          <a:ext cx="10093706" cy="3032024"/>
        </p:xfrm>
        <a:graphic>
          <a:graphicData uri="http://schemas.openxmlformats.org/presentationml/2006/ole">
            <mc:AlternateContent xmlns:mc="http://schemas.openxmlformats.org/markup-compatibility/2006">
              <mc:Choice xmlns:v="urn:schemas-microsoft-com:vml" Requires="v">
                <p:oleObj spid="_x0000_s5141" name="Worksheet" r:id="rId4" imgW="6553299" imgH="1968325" progId="Excel.Sheet.12">
                  <p:embed/>
                </p:oleObj>
              </mc:Choice>
              <mc:Fallback>
                <p:oleObj name="Worksheet" r:id="rId4" imgW="6553299" imgH="1968325" progId="Excel.Sheet.12">
                  <p:embed/>
                  <p:pic>
                    <p:nvPicPr>
                      <p:cNvPr id="0" name=""/>
                      <p:cNvPicPr/>
                      <p:nvPr/>
                    </p:nvPicPr>
                    <p:blipFill>
                      <a:blip r:embed="rId5"/>
                      <a:stretch>
                        <a:fillRect/>
                      </a:stretch>
                    </p:blipFill>
                    <p:spPr>
                      <a:xfrm>
                        <a:off x="1049147" y="1073023"/>
                        <a:ext cx="10093706" cy="3032024"/>
                      </a:xfrm>
                      <a:prstGeom prst="rect">
                        <a:avLst/>
                      </a:prstGeom>
                    </p:spPr>
                  </p:pic>
                </p:oleObj>
              </mc:Fallback>
            </mc:AlternateContent>
          </a:graphicData>
        </a:graphic>
      </p:graphicFrame>
      <p:sp>
        <p:nvSpPr>
          <p:cNvPr id="11" name="Rectangle 10" descr="Note: p-value for trend from 2013 to 2017; + where trend is statistically significant trend (p&lt;0.05)&#10;">
            <a:extLst>
              <a:ext uri="{FF2B5EF4-FFF2-40B4-BE49-F238E27FC236}">
                <a16:creationId xmlns:a16="http://schemas.microsoft.com/office/drawing/2014/main" id="{F7CF10E0-07D2-4300-AAE0-8652ABDE522C}"/>
              </a:ext>
            </a:extLst>
          </p:cNvPr>
          <p:cNvSpPr/>
          <p:nvPr/>
        </p:nvSpPr>
        <p:spPr>
          <a:xfrm>
            <a:off x="1049147" y="4286011"/>
            <a:ext cx="4704989" cy="646331"/>
          </a:xfrm>
          <a:prstGeom prst="rect">
            <a:avLst/>
          </a:prstGeom>
        </p:spPr>
        <p:txBody>
          <a:bodyPr wrap="square">
            <a:spAutoFit/>
          </a:bodyPr>
          <a:lstStyle/>
          <a:p>
            <a:r>
              <a:rPr lang="en-GB" sz="1200" dirty="0"/>
              <a:t>Note: </a:t>
            </a:r>
          </a:p>
          <a:p>
            <a:r>
              <a:rPr lang="en-GB" sz="1200" dirty="0"/>
              <a:t>+ Statistically significant </a:t>
            </a:r>
            <a:r>
              <a:rPr lang="en-GB" sz="1200" i="1" dirty="0"/>
              <a:t>p</a:t>
            </a:r>
            <a:r>
              <a:rPr lang="en-GB" sz="1200" dirty="0"/>
              <a:t>-value (</a:t>
            </a:r>
            <a:r>
              <a:rPr lang="en-GB" sz="1200" i="1" dirty="0"/>
              <a:t>p</a:t>
            </a:r>
            <a:r>
              <a:rPr lang="en-GB" sz="1200" dirty="0"/>
              <a:t>&lt;0.05) for trend from 2016 to 2020.</a:t>
            </a:r>
          </a:p>
          <a:p>
            <a:r>
              <a:rPr lang="en-GB" sz="1200" dirty="0"/>
              <a:t>- Not authorised for use in </a:t>
            </a:r>
            <a:r>
              <a:rPr lang="en-GB" sz="1200"/>
              <a:t>the UK</a:t>
            </a:r>
            <a:endParaRPr lang="en-GB" sz="1200" dirty="0"/>
          </a:p>
        </p:txBody>
      </p:sp>
      <p:sp>
        <p:nvSpPr>
          <p:cNvPr id="15" name="Title 14">
            <a:extLst>
              <a:ext uri="{FF2B5EF4-FFF2-40B4-BE49-F238E27FC236}">
                <a16:creationId xmlns:a16="http://schemas.microsoft.com/office/drawing/2014/main" id="{7B2357CD-F995-4219-ACDF-287ED576D9A5}"/>
              </a:ext>
            </a:extLst>
          </p:cNvPr>
          <p:cNvSpPr>
            <a:spLocks noGrp="1"/>
          </p:cNvSpPr>
          <p:nvPr>
            <p:ph type="title"/>
          </p:nvPr>
        </p:nvSpPr>
        <p:spPr/>
        <p:txBody>
          <a:bodyPr>
            <a:normAutofit/>
          </a:bodyPr>
          <a:lstStyle/>
          <a:p>
            <a:r>
              <a:rPr lang="en-GB" sz="2600" dirty="0"/>
              <a:t>Quinolone </a:t>
            </a:r>
            <a:r>
              <a:rPr lang="en-GB" sz="2600" dirty="0" err="1"/>
              <a:t>antibacterials</a:t>
            </a:r>
            <a:r>
              <a:rPr lang="en-GB" sz="2600" dirty="0"/>
              <a:t> and cephalosporins consumption in Trusts, expressed as DDDs per 1,000 admissions, England</a:t>
            </a:r>
            <a:r>
              <a:rPr lang="en-GB" sz="2600"/>
              <a:t>, 2016 to 2020 </a:t>
            </a:r>
            <a:endParaRPr lang="en-GB" sz="2600" dirty="0"/>
          </a:p>
        </p:txBody>
      </p:sp>
    </p:spTree>
    <p:extLst>
      <p:ext uri="{BB962C8B-B14F-4D97-AF65-F5344CB8AC3E}">
        <p14:creationId xmlns:p14="http://schemas.microsoft.com/office/powerpoint/2010/main" val="1395594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descr="The highest consumption by secondary care specialist group was Intensive Care Unit (55.0 DDDs per admission in 2020), followed by AE/Non-specific out-patient department (6.9 DDDs per admission in 2020). The lowest consumptions were observed in specialist surgery (1.1 DDDs per admission in 2020) and paediatrics (0.7 DDDs per admission in 2020).">
            <a:extLst>
              <a:ext uri="{FF2B5EF4-FFF2-40B4-BE49-F238E27FC236}">
                <a16:creationId xmlns:a16="http://schemas.microsoft.com/office/drawing/2014/main" id="{C2D82DFD-44DD-48C1-B722-0761447ED013}"/>
              </a:ext>
            </a:extLst>
          </p:cNvPr>
          <p:cNvGraphicFramePr>
            <a:graphicFrameLocks noGrp="1"/>
          </p:cNvGraphicFramePr>
          <p:nvPr>
            <p:extLst>
              <p:ext uri="{D42A27DB-BD31-4B8C-83A1-F6EECF244321}">
                <p14:modId xmlns:p14="http://schemas.microsoft.com/office/powerpoint/2010/main" val="3901664564"/>
              </p:ext>
            </p:extLst>
          </p:nvPr>
        </p:nvGraphicFramePr>
        <p:xfrm>
          <a:off x="1083076" y="1220477"/>
          <a:ext cx="9303801" cy="3990713"/>
        </p:xfrm>
        <a:graphic>
          <a:graphicData uri="http://schemas.openxmlformats.org/drawingml/2006/table">
            <a:tbl>
              <a:tblPr/>
              <a:tblGrid>
                <a:gridCol w="2879352">
                  <a:extLst>
                    <a:ext uri="{9D8B030D-6E8A-4147-A177-3AD203B41FA5}">
                      <a16:colId xmlns:a16="http://schemas.microsoft.com/office/drawing/2014/main" val="2303594901"/>
                    </a:ext>
                  </a:extLst>
                </a:gridCol>
                <a:gridCol w="1481285">
                  <a:extLst>
                    <a:ext uri="{9D8B030D-6E8A-4147-A177-3AD203B41FA5}">
                      <a16:colId xmlns:a16="http://schemas.microsoft.com/office/drawing/2014/main" val="2706872115"/>
                    </a:ext>
                  </a:extLst>
                </a:gridCol>
                <a:gridCol w="1235791">
                  <a:extLst>
                    <a:ext uri="{9D8B030D-6E8A-4147-A177-3AD203B41FA5}">
                      <a16:colId xmlns:a16="http://schemas.microsoft.com/office/drawing/2014/main" val="1596758829"/>
                    </a:ext>
                  </a:extLst>
                </a:gridCol>
                <a:gridCol w="1235791">
                  <a:extLst>
                    <a:ext uri="{9D8B030D-6E8A-4147-A177-3AD203B41FA5}">
                      <a16:colId xmlns:a16="http://schemas.microsoft.com/office/drawing/2014/main" val="707262778"/>
                    </a:ext>
                  </a:extLst>
                </a:gridCol>
                <a:gridCol w="1235791">
                  <a:extLst>
                    <a:ext uri="{9D8B030D-6E8A-4147-A177-3AD203B41FA5}">
                      <a16:colId xmlns:a16="http://schemas.microsoft.com/office/drawing/2014/main" val="1891900852"/>
                    </a:ext>
                  </a:extLst>
                </a:gridCol>
                <a:gridCol w="1235791">
                  <a:extLst>
                    <a:ext uri="{9D8B030D-6E8A-4147-A177-3AD203B41FA5}">
                      <a16:colId xmlns:a16="http://schemas.microsoft.com/office/drawing/2014/main" val="4068578724"/>
                    </a:ext>
                  </a:extLst>
                </a:gridCol>
              </a:tblGrid>
              <a:tr h="318650">
                <a:tc>
                  <a:txBody>
                    <a:bodyPr/>
                    <a:lstStyle/>
                    <a:p>
                      <a:pPr algn="l" fontAlgn="t"/>
                      <a:r>
                        <a:rPr lang="en-GB" sz="1200" b="1" i="0" u="none" strike="noStrike">
                          <a:solidFill>
                            <a:srgbClr val="FFFFFF"/>
                          </a:solidFill>
                          <a:effectLst/>
                          <a:latin typeface="Arial" panose="020B0604020202020204" pitchFamily="34" charset="0"/>
                        </a:rPr>
                        <a:t>Specialist Group</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2016</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2017</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2018</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2019</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2020</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extLst>
                  <a:ext uri="{0D108BD9-81ED-4DB2-BD59-A6C34878D82A}">
                    <a16:rowId xmlns:a16="http://schemas.microsoft.com/office/drawing/2014/main" val="577234195"/>
                  </a:ext>
                </a:extLst>
              </a:tr>
              <a:tr h="306511">
                <a:tc>
                  <a:txBody>
                    <a:bodyPr/>
                    <a:lstStyle/>
                    <a:p>
                      <a:pPr algn="l" fontAlgn="ctr"/>
                      <a:r>
                        <a:rPr lang="en-GB" sz="1200" b="0" i="0" u="none" strike="noStrike">
                          <a:solidFill>
                            <a:srgbClr val="000000"/>
                          </a:solidFill>
                          <a:effectLst/>
                          <a:latin typeface="Arial" panose="020B0604020202020204" pitchFamily="34" charset="0"/>
                        </a:rPr>
                        <a:t>Intensive Care Unit</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66.1</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63.0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62.4</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56.2</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55.0</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3143911440"/>
                  </a:ext>
                </a:extLst>
              </a:tr>
              <a:tr h="606953">
                <a:tc>
                  <a:txBody>
                    <a:bodyPr/>
                    <a:lstStyle/>
                    <a:p>
                      <a:pPr algn="l" fontAlgn="ctr"/>
                      <a:r>
                        <a:rPr lang="en-GB" sz="1200" b="0" i="0" u="none" strike="noStrike">
                          <a:solidFill>
                            <a:srgbClr val="000000"/>
                          </a:solidFill>
                          <a:effectLst/>
                          <a:latin typeface="Arial" panose="020B0604020202020204" pitchFamily="34" charset="0"/>
                        </a:rPr>
                        <a:t>AE/Non-specific Out-Patients Department</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7.8</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7.9</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8.0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7.7</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dirty="0">
                          <a:solidFill>
                            <a:srgbClr val="000000"/>
                          </a:solidFill>
                          <a:effectLst/>
                          <a:latin typeface="Arial" panose="020B0604020202020204" pitchFamily="34" charset="0"/>
                        </a:rPr>
                        <a:t>6.9</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2288914719"/>
                  </a:ext>
                </a:extLst>
              </a:tr>
              <a:tr h="306511">
                <a:tc>
                  <a:txBody>
                    <a:bodyPr/>
                    <a:lstStyle/>
                    <a:p>
                      <a:pPr algn="l" fontAlgn="ctr"/>
                      <a:r>
                        <a:rPr lang="en-GB" sz="1200" b="0" i="0" u="none" strike="noStrike">
                          <a:solidFill>
                            <a:srgbClr val="000000"/>
                          </a:solidFill>
                          <a:effectLst/>
                          <a:latin typeface="Arial" panose="020B0604020202020204" pitchFamily="34" charset="0"/>
                        </a:rPr>
                        <a:t>Geriatrics</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2.7</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2.8</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2.8</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2.8</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2.7</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3944257842"/>
                  </a:ext>
                </a:extLst>
              </a:tr>
              <a:tr h="306511">
                <a:tc>
                  <a:txBody>
                    <a:bodyPr/>
                    <a:lstStyle/>
                    <a:p>
                      <a:pPr algn="l" fontAlgn="ctr"/>
                      <a:r>
                        <a:rPr lang="en-GB" sz="1200" b="0" i="0" u="none" strike="noStrike">
                          <a:solidFill>
                            <a:srgbClr val="000000"/>
                          </a:solidFill>
                          <a:effectLst/>
                          <a:latin typeface="Arial" panose="020B0604020202020204" pitchFamily="34" charset="0"/>
                        </a:rPr>
                        <a:t>General Medicine</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2.1</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1.8</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1.8</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1.8</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1.4</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904172255"/>
                  </a:ext>
                </a:extLst>
              </a:tr>
              <a:tr h="306511">
                <a:tc>
                  <a:txBody>
                    <a:bodyPr/>
                    <a:lstStyle/>
                    <a:p>
                      <a:pPr algn="l" fontAlgn="ctr"/>
                      <a:r>
                        <a:rPr lang="en-GB" sz="1200" b="0" i="0" u="none" strike="noStrike">
                          <a:solidFill>
                            <a:srgbClr val="000000"/>
                          </a:solidFill>
                          <a:effectLst/>
                          <a:latin typeface="Arial" panose="020B0604020202020204" pitchFamily="34" charset="0"/>
                        </a:rPr>
                        <a:t>General Surgery</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2.5</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2.7</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2.8</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2.8</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2.3</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3228839170"/>
                  </a:ext>
                </a:extLst>
              </a:tr>
              <a:tr h="306511">
                <a:tc>
                  <a:txBody>
                    <a:bodyPr/>
                    <a:lstStyle/>
                    <a:p>
                      <a:pPr algn="l" fontAlgn="ctr"/>
                      <a:r>
                        <a:rPr lang="en-GB" sz="1200" b="0" i="0" u="none" strike="noStrike">
                          <a:solidFill>
                            <a:srgbClr val="000000"/>
                          </a:solidFill>
                          <a:effectLst/>
                          <a:latin typeface="Arial" panose="020B0604020202020204" pitchFamily="34" charset="0"/>
                        </a:rPr>
                        <a:t>Specialist Medicine</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1.9</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2.5</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2.7</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2.8</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2.4</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1191767753"/>
                  </a:ext>
                </a:extLst>
              </a:tr>
              <a:tr h="306511">
                <a:tc>
                  <a:txBody>
                    <a:bodyPr/>
                    <a:lstStyle/>
                    <a:p>
                      <a:pPr algn="l" fontAlgn="ctr"/>
                      <a:r>
                        <a:rPr lang="en-GB" sz="1200" b="0" i="0" u="none" strike="noStrike">
                          <a:solidFill>
                            <a:srgbClr val="000000"/>
                          </a:solidFill>
                          <a:effectLst/>
                          <a:latin typeface="Arial" panose="020B0604020202020204" pitchFamily="34" charset="0"/>
                        </a:rPr>
                        <a:t>Other</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3.2</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3.2</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3.5</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dirty="0">
                          <a:solidFill>
                            <a:srgbClr val="000000"/>
                          </a:solidFill>
                          <a:effectLst/>
                          <a:latin typeface="Arial" panose="020B0604020202020204" pitchFamily="34" charset="0"/>
                        </a:rPr>
                        <a:t>3.5</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3.1</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256566458"/>
                  </a:ext>
                </a:extLst>
              </a:tr>
              <a:tr h="306511">
                <a:tc>
                  <a:txBody>
                    <a:bodyPr/>
                    <a:lstStyle/>
                    <a:p>
                      <a:pPr algn="l" fontAlgn="ctr"/>
                      <a:r>
                        <a:rPr lang="en-GB" sz="1200" b="0" i="0" u="none" strike="noStrike">
                          <a:solidFill>
                            <a:srgbClr val="000000"/>
                          </a:solidFill>
                          <a:effectLst/>
                          <a:latin typeface="Arial" panose="020B0604020202020204" pitchFamily="34" charset="0"/>
                        </a:rPr>
                        <a:t>Orthopaedics</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1.9</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2.0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2.1</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2.0</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1.9</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1479707685"/>
                  </a:ext>
                </a:extLst>
              </a:tr>
              <a:tr h="306511">
                <a:tc>
                  <a:txBody>
                    <a:bodyPr/>
                    <a:lstStyle/>
                    <a:p>
                      <a:pPr algn="l" fontAlgn="ctr"/>
                      <a:r>
                        <a:rPr lang="en-GB" sz="1200" b="0" i="0" u="none" strike="noStrike">
                          <a:solidFill>
                            <a:srgbClr val="000000"/>
                          </a:solidFill>
                          <a:effectLst/>
                          <a:latin typeface="Arial" panose="020B0604020202020204" pitchFamily="34" charset="0"/>
                        </a:rPr>
                        <a:t>Obstetrics and Gynaecology</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1.5</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1.5</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1.7</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1.7</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1.4</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3294438945"/>
                  </a:ext>
                </a:extLst>
              </a:tr>
              <a:tr h="306511">
                <a:tc>
                  <a:txBody>
                    <a:bodyPr/>
                    <a:lstStyle/>
                    <a:p>
                      <a:pPr algn="l" fontAlgn="ctr"/>
                      <a:r>
                        <a:rPr lang="en-GB" sz="1200" b="0" i="0" u="none" strike="noStrike">
                          <a:solidFill>
                            <a:srgbClr val="000000"/>
                          </a:solidFill>
                          <a:effectLst/>
                          <a:latin typeface="Arial" panose="020B0604020202020204" pitchFamily="34" charset="0"/>
                        </a:rPr>
                        <a:t>Paediatrics</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1.4</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1.4</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1.4</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1.1</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3373212945"/>
                  </a:ext>
                </a:extLst>
              </a:tr>
              <a:tr h="306511">
                <a:tc>
                  <a:txBody>
                    <a:bodyPr/>
                    <a:lstStyle/>
                    <a:p>
                      <a:pPr algn="l" fontAlgn="ctr"/>
                      <a:r>
                        <a:rPr lang="en-GB" sz="1200" b="0" i="0" u="none" strike="noStrike">
                          <a:solidFill>
                            <a:srgbClr val="000000"/>
                          </a:solidFill>
                          <a:effectLst/>
                          <a:latin typeface="Arial" panose="020B0604020202020204" pitchFamily="34" charset="0"/>
                        </a:rPr>
                        <a:t>Specialist Surgery</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0.8</a:t>
                      </a:r>
                    </a:p>
                  </a:txBody>
                  <a:tcPr marL="9525" marR="9525" marT="9525"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0.8</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0.8</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0.9</a:t>
                      </a:r>
                    </a:p>
                  </a:txBody>
                  <a:tcPr marL="9525" marR="9525" marT="9525"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dirty="0">
                          <a:solidFill>
                            <a:srgbClr val="000000"/>
                          </a:solidFill>
                          <a:effectLst/>
                          <a:latin typeface="Arial" panose="020B0604020202020204" pitchFamily="34" charset="0"/>
                        </a:rPr>
                        <a:t>0.7</a:t>
                      </a:r>
                    </a:p>
                  </a:txBody>
                  <a:tcPr marL="9525" marR="9525" marT="9525"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1524587001"/>
                  </a:ext>
                </a:extLst>
              </a:tr>
            </a:tbl>
          </a:graphicData>
        </a:graphic>
      </p:graphicFrame>
      <p:sp>
        <p:nvSpPr>
          <p:cNvPr id="6" name="Footer Placeholder 4">
            <a:extLst>
              <a:ext uri="{FF2B5EF4-FFF2-40B4-BE49-F238E27FC236}">
                <a16:creationId xmlns:a16="http://schemas.microsoft.com/office/drawing/2014/main" id="{631D1183-6E03-4C16-89A1-EE258B2D7A86}"/>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8" name="Slide Number Placeholder 3">
            <a:extLst>
              <a:ext uri="{FF2B5EF4-FFF2-40B4-BE49-F238E27FC236}">
                <a16:creationId xmlns:a16="http://schemas.microsoft.com/office/drawing/2014/main" id="{CDB60CB2-6771-4130-87F3-8E18D81831A1}"/>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31</a:t>
            </a:fld>
            <a:endParaRPr lang="en-US" dirty="0"/>
          </a:p>
        </p:txBody>
      </p:sp>
      <p:sp>
        <p:nvSpPr>
          <p:cNvPr id="9" name="Title 8">
            <a:extLst>
              <a:ext uri="{FF2B5EF4-FFF2-40B4-BE49-F238E27FC236}">
                <a16:creationId xmlns:a16="http://schemas.microsoft.com/office/drawing/2014/main" id="{B102F93F-AB63-4B92-99C4-B8043507AEAA}"/>
              </a:ext>
            </a:extLst>
          </p:cNvPr>
          <p:cNvSpPr>
            <a:spLocks noGrp="1"/>
          </p:cNvSpPr>
          <p:nvPr>
            <p:ph type="title"/>
          </p:nvPr>
        </p:nvSpPr>
        <p:spPr/>
        <p:txBody>
          <a:bodyPr>
            <a:noAutofit/>
          </a:bodyPr>
          <a:lstStyle/>
          <a:p>
            <a:r>
              <a:rPr lang="en-GB" sz="2600" dirty="0"/>
              <a:t>Prescribing in secondary care by speciality, expressed as DDDs per admissions, England</a:t>
            </a:r>
            <a:r>
              <a:rPr lang="en-GB" sz="2600"/>
              <a:t>, 2016 to 2020</a:t>
            </a:r>
            <a:endParaRPr lang="en-GB" sz="2600" dirty="0"/>
          </a:p>
        </p:txBody>
      </p:sp>
    </p:spTree>
    <p:extLst>
      <p:ext uri="{BB962C8B-B14F-4D97-AF65-F5344CB8AC3E}">
        <p14:creationId xmlns:p14="http://schemas.microsoft.com/office/powerpoint/2010/main" val="403526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For piperacillin/tazobactam, the highest prescribing occurred in ICU (6.6%). The highest carbapenems prescribing also occurred in ICU (5.7%), whereas the highest colistin prescribing was in paediatrics (5.3%).">
            <a:extLst>
              <a:ext uri="{FF2B5EF4-FFF2-40B4-BE49-F238E27FC236}">
                <a16:creationId xmlns:a16="http://schemas.microsoft.com/office/drawing/2014/main" id="{F8BBFED5-A211-4C59-8BFB-2394A65B8566}"/>
              </a:ext>
            </a:extLst>
          </p:cNvPr>
          <p:cNvGraphicFramePr>
            <a:graphicFrameLocks noGrp="1"/>
          </p:cNvGraphicFramePr>
          <p:nvPr>
            <p:extLst>
              <p:ext uri="{D42A27DB-BD31-4B8C-83A1-F6EECF244321}">
                <p14:modId xmlns:p14="http://schemas.microsoft.com/office/powerpoint/2010/main" val="1192097264"/>
              </p:ext>
            </p:extLst>
          </p:nvPr>
        </p:nvGraphicFramePr>
        <p:xfrm>
          <a:off x="1811045" y="1509204"/>
          <a:ext cx="7732449" cy="3994951"/>
        </p:xfrm>
        <a:graphic>
          <a:graphicData uri="http://schemas.openxmlformats.org/drawingml/2006/table">
            <a:tbl>
              <a:tblPr/>
              <a:tblGrid>
                <a:gridCol w="2967542">
                  <a:extLst>
                    <a:ext uri="{9D8B030D-6E8A-4147-A177-3AD203B41FA5}">
                      <a16:colId xmlns:a16="http://schemas.microsoft.com/office/drawing/2014/main" val="2153710635"/>
                    </a:ext>
                  </a:extLst>
                </a:gridCol>
                <a:gridCol w="1105848">
                  <a:extLst>
                    <a:ext uri="{9D8B030D-6E8A-4147-A177-3AD203B41FA5}">
                      <a16:colId xmlns:a16="http://schemas.microsoft.com/office/drawing/2014/main" val="2932036963"/>
                    </a:ext>
                  </a:extLst>
                </a:gridCol>
                <a:gridCol w="1252212">
                  <a:extLst>
                    <a:ext uri="{9D8B030D-6E8A-4147-A177-3AD203B41FA5}">
                      <a16:colId xmlns:a16="http://schemas.microsoft.com/office/drawing/2014/main" val="4136414933"/>
                    </a:ext>
                  </a:extLst>
                </a:gridCol>
                <a:gridCol w="1398573">
                  <a:extLst>
                    <a:ext uri="{9D8B030D-6E8A-4147-A177-3AD203B41FA5}">
                      <a16:colId xmlns:a16="http://schemas.microsoft.com/office/drawing/2014/main" val="1013501372"/>
                    </a:ext>
                  </a:extLst>
                </a:gridCol>
                <a:gridCol w="1008274">
                  <a:extLst>
                    <a:ext uri="{9D8B030D-6E8A-4147-A177-3AD203B41FA5}">
                      <a16:colId xmlns:a16="http://schemas.microsoft.com/office/drawing/2014/main" val="677004555"/>
                    </a:ext>
                  </a:extLst>
                </a:gridCol>
              </a:tblGrid>
              <a:tr h="590802">
                <a:tc>
                  <a:txBody>
                    <a:bodyPr/>
                    <a:lstStyle/>
                    <a:p>
                      <a:pPr algn="l" fontAlgn="t"/>
                      <a:r>
                        <a:rPr lang="en-GB" sz="1200" b="1" i="0" u="none" strike="noStrike" dirty="0">
                          <a:solidFill>
                            <a:srgbClr val="FFFFFF"/>
                          </a:solidFill>
                          <a:effectLst/>
                          <a:latin typeface="Arial" panose="020B0604020202020204" pitchFamily="34" charset="0"/>
                        </a:rPr>
                        <a:t>Specialist Group</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 DDDs per admission</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Piperacillin/ tazobactam </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Carbapenems</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Colistin</a:t>
                      </a:r>
                    </a:p>
                  </a:txBody>
                  <a:tcPr marL="9525" marR="9525" marT="9525"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extLst>
                  <a:ext uri="{0D108BD9-81ED-4DB2-BD59-A6C34878D82A}">
                    <a16:rowId xmlns:a16="http://schemas.microsoft.com/office/drawing/2014/main" val="4275978321"/>
                  </a:ext>
                </a:extLst>
              </a:tr>
              <a:tr h="284148">
                <a:tc>
                  <a:txBody>
                    <a:bodyPr/>
                    <a:lstStyle/>
                    <a:p>
                      <a:pPr algn="l" fontAlgn="ctr"/>
                      <a:r>
                        <a:rPr lang="en-GB" sz="1200" b="0" i="0" u="none" strike="noStrike">
                          <a:solidFill>
                            <a:srgbClr val="000000"/>
                          </a:solidFill>
                          <a:effectLst/>
                          <a:latin typeface="Arial" panose="020B0604020202020204" pitchFamily="34" charset="0"/>
                        </a:rPr>
                        <a:t>Intensive Care Unit</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55.0</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6.6%</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5.7%</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0.1%</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1653267897"/>
                  </a:ext>
                </a:extLst>
              </a:tr>
              <a:tr h="562669">
                <a:tc>
                  <a:txBody>
                    <a:bodyPr/>
                    <a:lstStyle/>
                    <a:p>
                      <a:pPr algn="l" fontAlgn="ctr"/>
                      <a:r>
                        <a:rPr lang="en-GB" sz="1200" b="0" i="0" u="none" strike="noStrike" dirty="0">
                          <a:solidFill>
                            <a:srgbClr val="000000"/>
                          </a:solidFill>
                          <a:effectLst/>
                          <a:latin typeface="Arial" panose="020B0604020202020204" pitchFamily="34" charset="0"/>
                        </a:rPr>
                        <a:t>AE/Non-specific Out-Patient Department</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6.9</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0.6%</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0.2%</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315962079"/>
                  </a:ext>
                </a:extLst>
              </a:tr>
              <a:tr h="284148">
                <a:tc>
                  <a:txBody>
                    <a:bodyPr/>
                    <a:lstStyle/>
                    <a:p>
                      <a:pPr algn="l" fontAlgn="ctr"/>
                      <a:r>
                        <a:rPr lang="en-GB" sz="1200" b="0" i="0" u="none" strike="noStrike">
                          <a:solidFill>
                            <a:srgbClr val="000000"/>
                          </a:solidFill>
                          <a:effectLst/>
                          <a:latin typeface="Arial" panose="020B0604020202020204" pitchFamily="34" charset="0"/>
                        </a:rPr>
                        <a:t>Geriatrics</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2.7</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4.6%</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1.8%</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3607805613"/>
                  </a:ext>
                </a:extLst>
              </a:tr>
              <a:tr h="284148">
                <a:tc>
                  <a:txBody>
                    <a:bodyPr/>
                    <a:lstStyle/>
                    <a:p>
                      <a:pPr algn="l" fontAlgn="ctr"/>
                      <a:r>
                        <a:rPr lang="en-GB" sz="1200" b="0" i="0" u="none" strike="noStrike">
                          <a:solidFill>
                            <a:srgbClr val="000000"/>
                          </a:solidFill>
                          <a:effectLst/>
                          <a:latin typeface="Arial" panose="020B0604020202020204" pitchFamily="34" charset="0"/>
                        </a:rPr>
                        <a:t>General Medicine</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4.4%</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2.0%</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0.2%</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2718030385"/>
                  </a:ext>
                </a:extLst>
              </a:tr>
              <a:tr h="284148">
                <a:tc>
                  <a:txBody>
                    <a:bodyPr/>
                    <a:lstStyle/>
                    <a:p>
                      <a:pPr algn="l" fontAlgn="ctr"/>
                      <a:r>
                        <a:rPr lang="en-GB" sz="1200" b="0" i="0" u="none" strike="noStrike">
                          <a:solidFill>
                            <a:srgbClr val="000000"/>
                          </a:solidFill>
                          <a:effectLst/>
                          <a:latin typeface="Arial" panose="020B0604020202020204" pitchFamily="34" charset="0"/>
                        </a:rPr>
                        <a:t>General Surgery</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2.3</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3.2%</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1.5%</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3993283238"/>
                  </a:ext>
                </a:extLst>
              </a:tr>
              <a:tr h="284148">
                <a:tc>
                  <a:txBody>
                    <a:bodyPr/>
                    <a:lstStyle/>
                    <a:p>
                      <a:pPr algn="l" fontAlgn="ctr"/>
                      <a:r>
                        <a:rPr lang="en-GB" sz="1200" b="0" i="0" u="none" strike="noStrike">
                          <a:solidFill>
                            <a:srgbClr val="000000"/>
                          </a:solidFill>
                          <a:effectLst/>
                          <a:latin typeface="Arial" panose="020B0604020202020204" pitchFamily="34" charset="0"/>
                        </a:rPr>
                        <a:t>Specialist Medicine</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2.4</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4.6%</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3.6%</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3.5%</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2105781599"/>
                  </a:ext>
                </a:extLst>
              </a:tr>
              <a:tr h="284148">
                <a:tc>
                  <a:txBody>
                    <a:bodyPr/>
                    <a:lstStyle/>
                    <a:p>
                      <a:pPr algn="l" fontAlgn="ctr"/>
                      <a:r>
                        <a:rPr lang="en-GB" sz="1200" b="0" i="0" u="none" strike="noStrike">
                          <a:solidFill>
                            <a:srgbClr val="000000"/>
                          </a:solidFill>
                          <a:effectLst/>
                          <a:latin typeface="Arial" panose="020B0604020202020204" pitchFamily="34" charset="0"/>
                        </a:rPr>
                        <a:t>Other</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3.1</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2.9%</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1.8%</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2414542820"/>
                  </a:ext>
                </a:extLst>
              </a:tr>
              <a:tr h="284148">
                <a:tc>
                  <a:txBody>
                    <a:bodyPr/>
                    <a:lstStyle/>
                    <a:p>
                      <a:pPr algn="l" fontAlgn="ctr"/>
                      <a:r>
                        <a:rPr lang="en-GB" sz="1200" b="0" i="0" u="none" strike="noStrike">
                          <a:solidFill>
                            <a:srgbClr val="000000"/>
                          </a:solidFill>
                          <a:effectLst/>
                          <a:latin typeface="Arial" panose="020B0604020202020204" pitchFamily="34" charset="0"/>
                        </a:rPr>
                        <a:t>Orthopaedics</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1.9</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3.0%</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3912097369"/>
                  </a:ext>
                </a:extLst>
              </a:tr>
              <a:tr h="284148">
                <a:tc>
                  <a:txBody>
                    <a:bodyPr/>
                    <a:lstStyle/>
                    <a:p>
                      <a:pPr algn="l" fontAlgn="ctr"/>
                      <a:r>
                        <a:rPr lang="en-GB" sz="1200" b="0" i="0" u="none" strike="noStrike">
                          <a:solidFill>
                            <a:srgbClr val="000000"/>
                          </a:solidFill>
                          <a:effectLst/>
                          <a:latin typeface="Arial" panose="020B0604020202020204" pitchFamily="34" charset="0"/>
                        </a:rPr>
                        <a:t>Obstetrics and Gynaecology</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0.5%</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990107040"/>
                  </a:ext>
                </a:extLst>
              </a:tr>
              <a:tr h="284148">
                <a:tc>
                  <a:txBody>
                    <a:bodyPr/>
                    <a:lstStyle/>
                    <a:p>
                      <a:pPr algn="l" fontAlgn="ctr"/>
                      <a:r>
                        <a:rPr lang="en-GB" sz="1200" b="0" i="0" u="none" strike="noStrike">
                          <a:solidFill>
                            <a:srgbClr val="000000"/>
                          </a:solidFill>
                          <a:effectLst/>
                          <a:latin typeface="Arial" panose="020B0604020202020204" pitchFamily="34" charset="0"/>
                        </a:rPr>
                        <a:t>Paediatrics</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2.4%</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2.5%</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5.3%</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377065327"/>
                  </a:ext>
                </a:extLst>
              </a:tr>
              <a:tr h="284148">
                <a:tc>
                  <a:txBody>
                    <a:bodyPr/>
                    <a:lstStyle/>
                    <a:p>
                      <a:pPr algn="l" fontAlgn="ctr"/>
                      <a:r>
                        <a:rPr lang="en-GB" sz="1200" b="0" i="0" u="none" strike="noStrike">
                          <a:solidFill>
                            <a:srgbClr val="000000"/>
                          </a:solidFill>
                          <a:effectLst/>
                          <a:latin typeface="Arial" panose="020B0604020202020204" pitchFamily="34" charset="0"/>
                        </a:rPr>
                        <a:t>Specialist Surgery</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0.7</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3.4%</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2.9%</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dirty="0">
                          <a:solidFill>
                            <a:srgbClr val="000000"/>
                          </a:solidFill>
                          <a:effectLst/>
                          <a:latin typeface="Arial" panose="020B0604020202020204" pitchFamily="34" charset="0"/>
                        </a:rPr>
                        <a:t>1.5%</a:t>
                      </a:r>
                    </a:p>
                  </a:txBody>
                  <a:tcPr marL="9525" marR="9525" marT="9525"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170044180"/>
                  </a:ext>
                </a:extLst>
              </a:tr>
            </a:tbl>
          </a:graphicData>
        </a:graphic>
      </p:graphicFrame>
      <p:sp>
        <p:nvSpPr>
          <p:cNvPr id="7" name="Footer Placeholder 4">
            <a:extLst>
              <a:ext uri="{FF2B5EF4-FFF2-40B4-BE49-F238E27FC236}">
                <a16:creationId xmlns:a16="http://schemas.microsoft.com/office/drawing/2014/main" id="{E70056CD-4566-40D2-A536-89DAAB5A3F28}"/>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8" name="Slide Number Placeholder 3">
            <a:extLst>
              <a:ext uri="{FF2B5EF4-FFF2-40B4-BE49-F238E27FC236}">
                <a16:creationId xmlns:a16="http://schemas.microsoft.com/office/drawing/2014/main" id="{DFFE7728-7F77-4C00-A2A0-3171A56718C6}"/>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32</a:t>
            </a:fld>
            <a:endParaRPr lang="en-US" dirty="0"/>
          </a:p>
        </p:txBody>
      </p:sp>
      <p:sp>
        <p:nvSpPr>
          <p:cNvPr id="9" name="Title 8">
            <a:extLst>
              <a:ext uri="{FF2B5EF4-FFF2-40B4-BE49-F238E27FC236}">
                <a16:creationId xmlns:a16="http://schemas.microsoft.com/office/drawing/2014/main" id="{249E935A-9B13-4B5A-8709-001E526CCE92}"/>
              </a:ext>
            </a:extLst>
          </p:cNvPr>
          <p:cNvSpPr>
            <a:spLocks noGrp="1"/>
          </p:cNvSpPr>
          <p:nvPr>
            <p:ph type="title"/>
          </p:nvPr>
        </p:nvSpPr>
        <p:spPr/>
        <p:txBody>
          <a:bodyPr>
            <a:noAutofit/>
          </a:bodyPr>
          <a:lstStyle/>
          <a:p>
            <a:r>
              <a:rPr lang="en-GB" sz="2600" dirty="0"/>
              <a:t>Proportion of all prescribing attributed to piperacillin/tazobactam, carbapenems and colistin in secondary care by speciality, expressed as DDDs per admissions, England, 2020</a:t>
            </a:r>
          </a:p>
        </p:txBody>
      </p:sp>
    </p:spTree>
    <p:extLst>
      <p:ext uri="{BB962C8B-B14F-4D97-AF65-F5344CB8AC3E}">
        <p14:creationId xmlns:p14="http://schemas.microsoft.com/office/powerpoint/2010/main" val="1257290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BA7E4-BB77-412F-AF5B-0C07E6289EA9}"/>
              </a:ext>
            </a:extLst>
          </p:cNvPr>
          <p:cNvSpPr/>
          <p:nvPr/>
        </p:nvSpPr>
        <p:spPr>
          <a:xfrm>
            <a:off x="815051" y="5467703"/>
            <a:ext cx="5245612" cy="369332"/>
          </a:xfrm>
          <a:prstGeom prst="rect">
            <a:avLst/>
          </a:prstGeom>
        </p:spPr>
        <p:txBody>
          <a:bodyPr wrap="square">
            <a:spAutoFit/>
          </a:bodyPr>
          <a:lstStyle/>
          <a:p>
            <a:r>
              <a:rPr lang="en-GB" baseline="30000" dirty="0">
                <a:latin typeface="Arial" panose="020B0604020202020204" pitchFamily="34" charset="0"/>
                <a:ea typeface="Times New Roman" panose="02020603050405020304" pitchFamily="18" charset="0"/>
                <a:cs typeface="Times New Roman" panose="02020603050405020304" pitchFamily="18" charset="0"/>
              </a:rPr>
              <a:t>Note: Total DDD and Primary care DDD excludes Dental </a:t>
            </a:r>
            <a:r>
              <a:rPr lang="en-GB" baseline="30000">
                <a:latin typeface="Arial" panose="020B0604020202020204" pitchFamily="34" charset="0"/>
                <a:ea typeface="Times New Roman" panose="02020603050405020304" pitchFamily="18" charset="0"/>
                <a:cs typeface="Times New Roman" panose="02020603050405020304" pitchFamily="18" charset="0"/>
              </a:rPr>
              <a:t>practice data.</a:t>
            </a:r>
            <a:endParaRPr lang="en-GB" dirty="0"/>
          </a:p>
        </p:txBody>
      </p:sp>
      <p:sp>
        <p:nvSpPr>
          <p:cNvPr id="8" name="Footer Placeholder 4">
            <a:extLst>
              <a:ext uri="{FF2B5EF4-FFF2-40B4-BE49-F238E27FC236}">
                <a16:creationId xmlns:a16="http://schemas.microsoft.com/office/drawing/2014/main" id="{063100D6-7FA5-4BE4-9E95-EC22E7E407B3}"/>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9" name="Slide Number Placeholder 3">
            <a:extLst>
              <a:ext uri="{FF2B5EF4-FFF2-40B4-BE49-F238E27FC236}">
                <a16:creationId xmlns:a16="http://schemas.microsoft.com/office/drawing/2014/main" id="{8A1F09BB-C2D7-4D0B-9C20-2E3FFB3303F4}"/>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33</a:t>
            </a:fld>
            <a:endParaRPr lang="en-US" dirty="0"/>
          </a:p>
        </p:txBody>
      </p:sp>
      <p:graphicFrame>
        <p:nvGraphicFramePr>
          <p:cNvPr id="10" name="Chart 9" descr="Regional variation for primary and secondary care antibiotic consumption by PHE centres in England between 2016 to 2020. Total, primary and secondary care antibiotic consumption presented as DDDs, by PHE centres from 2016 to 2020. ">
            <a:extLst>
              <a:ext uri="{FF2B5EF4-FFF2-40B4-BE49-F238E27FC236}">
                <a16:creationId xmlns:a16="http://schemas.microsoft.com/office/drawing/2014/main" id="{709A3CCC-AE98-4071-BE17-428AE83F7B92}"/>
              </a:ext>
            </a:extLst>
          </p:cNvPr>
          <p:cNvGraphicFramePr>
            <a:graphicFrameLocks/>
          </p:cNvGraphicFramePr>
          <p:nvPr>
            <p:extLst>
              <p:ext uri="{D42A27DB-BD31-4B8C-83A1-F6EECF244321}">
                <p14:modId xmlns:p14="http://schemas.microsoft.com/office/powerpoint/2010/main" val="3956581123"/>
              </p:ext>
            </p:extLst>
          </p:nvPr>
        </p:nvGraphicFramePr>
        <p:xfrm>
          <a:off x="727969" y="1228254"/>
          <a:ext cx="10587125" cy="40095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4E36207E-6470-434B-93CC-CBB651BF5910}"/>
              </a:ext>
            </a:extLst>
          </p:cNvPr>
          <p:cNvSpPr>
            <a:spLocks noGrp="1"/>
          </p:cNvSpPr>
          <p:nvPr>
            <p:ph type="title"/>
          </p:nvPr>
        </p:nvSpPr>
        <p:spPr/>
        <p:txBody>
          <a:bodyPr>
            <a:normAutofit/>
          </a:bodyPr>
          <a:lstStyle/>
          <a:p>
            <a:r>
              <a:rPr lang="en-GB" sz="2600" dirty="0"/>
              <a:t>Total antibiotic consumption by PHE centres, expressed as DDDs, England, </a:t>
            </a:r>
            <a:r>
              <a:rPr lang="en-GB" sz="2600"/>
              <a:t>2016 to </a:t>
            </a:r>
            <a:r>
              <a:rPr lang="en-GB" sz="2600" dirty="0"/>
              <a:t>2020</a:t>
            </a:r>
          </a:p>
        </p:txBody>
      </p:sp>
    </p:spTree>
    <p:extLst>
      <p:ext uri="{BB962C8B-B14F-4D97-AF65-F5344CB8AC3E}">
        <p14:creationId xmlns:p14="http://schemas.microsoft.com/office/powerpoint/2010/main" val="2233634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837A26BD-3698-44C5-A39B-1271E3A2548E}"/>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9" name="Slide Number Placeholder 3">
            <a:extLst>
              <a:ext uri="{FF2B5EF4-FFF2-40B4-BE49-F238E27FC236}">
                <a16:creationId xmlns:a16="http://schemas.microsoft.com/office/drawing/2014/main" id="{1D6F3469-E727-49DB-BC8D-416C6CF0984A}"/>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34</a:t>
            </a:fld>
            <a:endParaRPr lang="en-US" dirty="0"/>
          </a:p>
        </p:txBody>
      </p:sp>
      <p:sp>
        <p:nvSpPr>
          <p:cNvPr id="10" name="Rectangle 9">
            <a:extLst>
              <a:ext uri="{FF2B5EF4-FFF2-40B4-BE49-F238E27FC236}">
                <a16:creationId xmlns:a16="http://schemas.microsoft.com/office/drawing/2014/main" id="{81A3DF69-E928-4FB5-AAA3-223E59AF3FA8}"/>
              </a:ext>
            </a:extLst>
          </p:cNvPr>
          <p:cNvSpPr/>
          <p:nvPr/>
        </p:nvSpPr>
        <p:spPr>
          <a:xfrm>
            <a:off x="887796" y="5506932"/>
            <a:ext cx="4842416" cy="369332"/>
          </a:xfrm>
          <a:prstGeom prst="rect">
            <a:avLst/>
          </a:prstGeom>
        </p:spPr>
        <p:txBody>
          <a:bodyPr wrap="none">
            <a:spAutoFit/>
          </a:bodyPr>
          <a:lstStyle/>
          <a:p>
            <a:r>
              <a:rPr lang="en-GB" baseline="30000" dirty="0">
                <a:latin typeface="Arial" panose="020B0604020202020204" pitchFamily="34" charset="0"/>
                <a:ea typeface="Times New Roman" panose="02020603050405020304" pitchFamily="18" charset="0"/>
                <a:cs typeface="Times New Roman" panose="02020603050405020304" pitchFamily="18" charset="0"/>
              </a:rPr>
              <a:t>Note: Total DID and Primary care DID excludes Dental </a:t>
            </a:r>
            <a:r>
              <a:rPr lang="en-GB" baseline="30000">
                <a:latin typeface="Arial" panose="020B0604020202020204" pitchFamily="34" charset="0"/>
                <a:ea typeface="Times New Roman" panose="02020603050405020304" pitchFamily="18" charset="0"/>
                <a:cs typeface="Times New Roman" panose="02020603050405020304" pitchFamily="18" charset="0"/>
              </a:rPr>
              <a:t>practice data.</a:t>
            </a:r>
            <a:endParaRPr lang="en-GB" dirty="0"/>
          </a:p>
        </p:txBody>
      </p:sp>
      <p:graphicFrame>
        <p:nvGraphicFramePr>
          <p:cNvPr id="12" name="Chart 11" descr="Regional variation for primary and secondary care antibiotic consumption by PHE centres in England between 2016 to 2020. Total, primary and secondary care antibiotic consumption presented as DID rates, by PHE centres from 2016 to 2020. ">
            <a:extLst>
              <a:ext uri="{FF2B5EF4-FFF2-40B4-BE49-F238E27FC236}">
                <a16:creationId xmlns:a16="http://schemas.microsoft.com/office/drawing/2014/main" id="{8FC11BB7-D7F4-42F1-B620-F3400C739861}"/>
              </a:ext>
            </a:extLst>
          </p:cNvPr>
          <p:cNvGraphicFramePr>
            <a:graphicFrameLocks/>
          </p:cNvGraphicFramePr>
          <p:nvPr>
            <p:extLst>
              <p:ext uri="{D42A27DB-BD31-4B8C-83A1-F6EECF244321}">
                <p14:modId xmlns:p14="http://schemas.microsoft.com/office/powerpoint/2010/main" val="360934612"/>
              </p:ext>
            </p:extLst>
          </p:nvPr>
        </p:nvGraphicFramePr>
        <p:xfrm>
          <a:off x="615956" y="1228253"/>
          <a:ext cx="10690640" cy="4202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2">
            <a:extLst>
              <a:ext uri="{FF2B5EF4-FFF2-40B4-BE49-F238E27FC236}">
                <a16:creationId xmlns:a16="http://schemas.microsoft.com/office/drawing/2014/main" id="{AB9CA302-9ED3-4754-8D95-2C14F4119394}"/>
              </a:ext>
            </a:extLst>
          </p:cNvPr>
          <p:cNvSpPr>
            <a:spLocks noGrp="1"/>
          </p:cNvSpPr>
          <p:nvPr>
            <p:ph type="title"/>
          </p:nvPr>
        </p:nvSpPr>
        <p:spPr/>
        <p:txBody>
          <a:bodyPr>
            <a:normAutofit/>
          </a:bodyPr>
          <a:lstStyle/>
          <a:p>
            <a:r>
              <a:rPr lang="en-GB" sz="2600" dirty="0"/>
              <a:t>Total antibiotic consumption by PHE Centres, expressed as DDDs per 1,000 inhabitants per day (DID), England, </a:t>
            </a:r>
            <a:r>
              <a:rPr lang="en-GB" sz="2600"/>
              <a:t>2016 to </a:t>
            </a:r>
            <a:r>
              <a:rPr lang="en-GB" sz="2600" dirty="0"/>
              <a:t>2020</a:t>
            </a:r>
          </a:p>
        </p:txBody>
      </p:sp>
    </p:spTree>
    <p:extLst>
      <p:ext uri="{BB962C8B-B14F-4D97-AF65-F5344CB8AC3E}">
        <p14:creationId xmlns:p14="http://schemas.microsoft.com/office/powerpoint/2010/main" val="478370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6D3FF848-CBC0-4967-8B7F-3C8C1C455E1C}"/>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8" name="Slide Number Placeholder 3">
            <a:extLst>
              <a:ext uri="{FF2B5EF4-FFF2-40B4-BE49-F238E27FC236}">
                <a16:creationId xmlns:a16="http://schemas.microsoft.com/office/drawing/2014/main" id="{C7B5F44E-FA40-481E-850E-16EF8966BA6D}"/>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35</a:t>
            </a:fld>
            <a:endParaRPr lang="en-US" dirty="0"/>
          </a:p>
        </p:txBody>
      </p:sp>
      <p:graphicFrame>
        <p:nvGraphicFramePr>
          <p:cNvPr id="9" name="Chart 8" descr="Trend in attended general practice appointments and antibiotic items by registered patients, in England from January 2019  to December 2020. &#10;&#10;In 2020, the majority of antibiotics were prescribed during the first lockdown between March to May  2020. The attended appointment per 1000 GP registered patient however decreased in March to May 2020.  ">
            <a:extLst>
              <a:ext uri="{FF2B5EF4-FFF2-40B4-BE49-F238E27FC236}">
                <a16:creationId xmlns:a16="http://schemas.microsoft.com/office/drawing/2014/main" id="{F5AB59B7-A40C-471D-B511-659AC44B28A8}"/>
              </a:ext>
            </a:extLst>
          </p:cNvPr>
          <p:cNvGraphicFramePr>
            <a:graphicFrameLocks/>
          </p:cNvGraphicFramePr>
          <p:nvPr>
            <p:extLst>
              <p:ext uri="{D42A27DB-BD31-4B8C-83A1-F6EECF244321}">
                <p14:modId xmlns:p14="http://schemas.microsoft.com/office/powerpoint/2010/main" val="951494821"/>
              </p:ext>
            </p:extLst>
          </p:nvPr>
        </p:nvGraphicFramePr>
        <p:xfrm>
          <a:off x="710214" y="1152023"/>
          <a:ext cx="10511161" cy="461846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9">
            <a:extLst>
              <a:ext uri="{FF2B5EF4-FFF2-40B4-BE49-F238E27FC236}">
                <a16:creationId xmlns:a16="http://schemas.microsoft.com/office/drawing/2014/main" id="{B6E8C788-2BC8-4796-A85F-0681A7C9113C}"/>
              </a:ext>
            </a:extLst>
          </p:cNvPr>
          <p:cNvSpPr>
            <a:spLocks noGrp="1"/>
          </p:cNvSpPr>
          <p:nvPr>
            <p:ph type="title"/>
          </p:nvPr>
        </p:nvSpPr>
        <p:spPr/>
        <p:txBody>
          <a:bodyPr>
            <a:normAutofit/>
          </a:bodyPr>
          <a:lstStyle/>
          <a:p>
            <a:r>
              <a:rPr lang="en-GB" sz="2600" dirty="0"/>
              <a:t>Trends in attended GP practice appointments and antibiotic items by registered patients</a:t>
            </a:r>
          </a:p>
        </p:txBody>
      </p:sp>
    </p:spTree>
    <p:extLst>
      <p:ext uri="{BB962C8B-B14F-4D97-AF65-F5344CB8AC3E}">
        <p14:creationId xmlns:p14="http://schemas.microsoft.com/office/powerpoint/2010/main" val="744788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7B24333D-5F6C-41A9-97AD-AB0E5CBC2D21}"/>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8" name="Slide Number Placeholder 3">
            <a:extLst>
              <a:ext uri="{FF2B5EF4-FFF2-40B4-BE49-F238E27FC236}">
                <a16:creationId xmlns:a16="http://schemas.microsoft.com/office/drawing/2014/main" id="{4B91E14A-61E7-4679-A983-D4FE829FA1A3}"/>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36</a:t>
            </a:fld>
            <a:endParaRPr lang="en-US" dirty="0"/>
          </a:p>
        </p:txBody>
      </p:sp>
      <p:graphicFrame>
        <p:nvGraphicFramePr>
          <p:cNvPr id="9" name="Chart 8" descr="Trends in antibiotic items prescribed by attended general practice appointments, and changes in mode of consultations in January 2019 to December 2020. &#10;&#10;There is a peak of 373 per 1,000 attended appointments face- face in April 2020 and also 367 per 1,000 attended appointments for remote. ">
            <a:extLst>
              <a:ext uri="{FF2B5EF4-FFF2-40B4-BE49-F238E27FC236}">
                <a16:creationId xmlns:a16="http://schemas.microsoft.com/office/drawing/2014/main" id="{625438BF-0716-450D-BB42-36AB8A93D13E}"/>
              </a:ext>
            </a:extLst>
          </p:cNvPr>
          <p:cNvGraphicFramePr>
            <a:graphicFrameLocks/>
          </p:cNvGraphicFramePr>
          <p:nvPr>
            <p:extLst>
              <p:ext uri="{D42A27DB-BD31-4B8C-83A1-F6EECF244321}">
                <p14:modId xmlns:p14="http://schemas.microsoft.com/office/powerpoint/2010/main" val="466365600"/>
              </p:ext>
            </p:extLst>
          </p:nvPr>
        </p:nvGraphicFramePr>
        <p:xfrm>
          <a:off x="727968" y="1228252"/>
          <a:ext cx="10608815" cy="437355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866FF950-3DAA-4C70-B7C7-DC33C707A7FD}"/>
              </a:ext>
            </a:extLst>
          </p:cNvPr>
          <p:cNvSpPr>
            <a:spLocks noGrp="1"/>
          </p:cNvSpPr>
          <p:nvPr>
            <p:ph type="title"/>
          </p:nvPr>
        </p:nvSpPr>
        <p:spPr/>
        <p:txBody>
          <a:bodyPr>
            <a:normAutofit/>
          </a:bodyPr>
          <a:lstStyle/>
          <a:p>
            <a:r>
              <a:rPr lang="en-GB" sz="2600" dirty="0"/>
              <a:t>Trends in antibiotic items prescribed by attended general practice appointments and changes in mode of consultations</a:t>
            </a:r>
          </a:p>
        </p:txBody>
      </p:sp>
    </p:spTree>
    <p:extLst>
      <p:ext uri="{BB962C8B-B14F-4D97-AF65-F5344CB8AC3E}">
        <p14:creationId xmlns:p14="http://schemas.microsoft.com/office/powerpoint/2010/main" val="3242145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Note: p-value for trend from 2013 to 2017; + where trend is statistically significant trend (p&lt;0.05)&#10;"/>
          <p:cNvSpPr/>
          <p:nvPr/>
        </p:nvSpPr>
        <p:spPr>
          <a:xfrm>
            <a:off x="752907" y="5483987"/>
            <a:ext cx="8069231" cy="830997"/>
          </a:xfrm>
          <a:prstGeom prst="rect">
            <a:avLst/>
          </a:prstGeom>
        </p:spPr>
        <p:txBody>
          <a:bodyPr wrap="square">
            <a:spAutoFit/>
          </a:bodyPr>
          <a:lstStyle/>
          <a:p>
            <a:r>
              <a:rPr lang="en-GB" sz="1200" dirty="0"/>
              <a:t>+ Statistically significant </a:t>
            </a:r>
            <a:r>
              <a:rPr lang="en-GB" sz="1200" i="1" dirty="0"/>
              <a:t>p</a:t>
            </a:r>
            <a:r>
              <a:rPr lang="en-GB" sz="1200" dirty="0"/>
              <a:t>-value (</a:t>
            </a:r>
            <a:r>
              <a:rPr lang="en-GB" sz="1200" i="1" dirty="0"/>
              <a:t>p</a:t>
            </a:r>
            <a:r>
              <a:rPr lang="en-GB" sz="1200" dirty="0"/>
              <a:t>&lt;0.05) for trend from 2016 to 2020.</a:t>
            </a:r>
          </a:p>
          <a:p>
            <a:r>
              <a:rPr lang="en-GB" sz="1200" dirty="0"/>
              <a:t>^ Anti-Clostridioides difficile agents: oral vancomycin and fidaxomicin.</a:t>
            </a:r>
          </a:p>
          <a:p>
            <a:r>
              <a:rPr lang="en-GB" sz="1200" dirty="0"/>
              <a:t>* Other </a:t>
            </a:r>
            <a:r>
              <a:rPr lang="en-GB" sz="1200" dirty="0" err="1"/>
              <a:t>antibacterials</a:t>
            </a:r>
            <a:r>
              <a:rPr lang="en-GB" sz="1200" dirty="0"/>
              <a:t> (ATC 3rd level pharmacological subgroup ‘J01X’) include: glycopeptide </a:t>
            </a:r>
            <a:r>
              <a:rPr lang="en-GB" sz="1200" dirty="0" err="1"/>
              <a:t>antibacterials</a:t>
            </a:r>
            <a:r>
              <a:rPr lang="en-GB" sz="1200" dirty="0"/>
              <a:t>, polymyxin, steroid </a:t>
            </a:r>
            <a:r>
              <a:rPr lang="en-GB" sz="1200" dirty="0" err="1"/>
              <a:t>antibacterials</a:t>
            </a:r>
            <a:r>
              <a:rPr lang="en-GB" sz="1200" dirty="0"/>
              <a:t>, imidazole derivatives, nitrofuran derivatives, other </a:t>
            </a:r>
            <a:r>
              <a:rPr lang="en-GB" sz="1200" err="1"/>
              <a:t>antibacterials</a:t>
            </a:r>
            <a:r>
              <a:rPr lang="en-GB" sz="1200"/>
              <a:t> </a:t>
            </a:r>
            <a:endParaRPr lang="en-GB" sz="1200" dirty="0"/>
          </a:p>
        </p:txBody>
      </p:sp>
      <p:sp>
        <p:nvSpPr>
          <p:cNvPr id="8" name="Footer Placeholder 4">
            <a:extLst>
              <a:ext uri="{FF2B5EF4-FFF2-40B4-BE49-F238E27FC236}">
                <a16:creationId xmlns:a16="http://schemas.microsoft.com/office/drawing/2014/main" id="{0311C242-6272-48DF-A0CE-D7169AE07EA4}"/>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10" name="Slide Number Placeholder 3">
            <a:extLst>
              <a:ext uri="{FF2B5EF4-FFF2-40B4-BE49-F238E27FC236}">
                <a16:creationId xmlns:a16="http://schemas.microsoft.com/office/drawing/2014/main" id="{E761D613-2F86-491F-897C-2BB2E72069F8}"/>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4</a:t>
            </a:fld>
            <a:endParaRPr lang="en-US" dirty="0"/>
          </a:p>
        </p:txBody>
      </p:sp>
      <p:graphicFrame>
        <p:nvGraphicFramePr>
          <p:cNvPr id="3" name="Object 2" descr="Total antibiotic consumption by antibiotic groups from 2016 to 2020, with trend and p-values for trend.&#10;1. Penicillins (excluding inhibitors), decreasing trend from 6.292 to 4.740, p-value is statistically significant at 0.030&#10;2. Penicillins (inhibitor combinations only), decreasing trend from 1.145 to 0.997, p-value is not statistically significant at 0.090&#10;3. First and second-generation cephalosporins, decreasing trend from 0.268 to 0.237, p-value is statistically significant at 0.012&#10;4. Third, fourth and fifth-generation cephalosporins, increasing trend from 2016 to 2019 from 0.063 to 0.078, however in 2020 it decreased slightly to 0.070 p-value is not statistically significant at 0.474&#10;5. Carbapenems, decreasing trend from 0.056 to 0.045, p-value is statistically significant at 0.021&#10;6. Tetracyclines, decreasing trend from 4.754 to 4.350, p-value is not statistically significant at 0.179&#10;7. Macrolides, lincosamides and streptogramins, decreasing trend from 3.204 to 2.348, p-value is statistically significant at 0.004&#10;8. Sulfonamides and trimethoprim, decreasing trend from 1.267 to 0.749, p-value is statistically significant at 0.013&#10;9. Quinolone antibacterials, increased from 0.522 in 2016 to 0.558 in 2018, then decreased in 2019 from 0.509 to 0.459 in 2020, p-value is not statistically significant at 0.241&#10;10. Anti-Clostridioides difficile agents (includes oral vancomycin and fidaxomicin), remained stabled at 0.004, p-value is statistically significant at 0.001&#10;11. Oral metronidazole, decreasing  trend in 2016 to 2019 from 0.337 to 0.298 however there is slight increase in 2020 to 0.304, p-value is statistically significant at 0.035&#10;12. Other antibacterials (ATC 3rd level pharmacological subgroup ‘J01X’) include: glycopeptide antibacterials, polymyxin, steroid antibacterials, imidazole derivatives, nitrofuran derivatives, other antibacterials (full list in chapter annex), increasing trend from 1.227 to 1.616, p-value is statistically significant at 0.017">
            <a:extLst>
              <a:ext uri="{FF2B5EF4-FFF2-40B4-BE49-F238E27FC236}">
                <a16:creationId xmlns:a16="http://schemas.microsoft.com/office/drawing/2014/main" id="{B1A2C68E-43DE-4820-8F58-81818C34451E}"/>
              </a:ext>
            </a:extLst>
          </p:cNvPr>
          <p:cNvGraphicFramePr>
            <a:graphicFrameLocks noChangeAspect="1"/>
          </p:cNvGraphicFramePr>
          <p:nvPr>
            <p:extLst>
              <p:ext uri="{D42A27DB-BD31-4B8C-83A1-F6EECF244321}">
                <p14:modId xmlns:p14="http://schemas.microsoft.com/office/powerpoint/2010/main" val="1140731719"/>
              </p:ext>
            </p:extLst>
          </p:nvPr>
        </p:nvGraphicFramePr>
        <p:xfrm>
          <a:off x="1400977" y="975362"/>
          <a:ext cx="8310674" cy="4508625"/>
        </p:xfrm>
        <a:graphic>
          <a:graphicData uri="http://schemas.openxmlformats.org/presentationml/2006/ole">
            <mc:AlternateContent xmlns:mc="http://schemas.openxmlformats.org/markup-compatibility/2006">
              <mc:Choice xmlns:v="urn:schemas-microsoft-com:vml" Requires="v">
                <p:oleObj spid="_x0000_s1050" name="Worksheet" r:id="rId4" imgW="7842336" imgH="4254325" progId="Excel.Sheet.12">
                  <p:embed/>
                </p:oleObj>
              </mc:Choice>
              <mc:Fallback>
                <p:oleObj name="Worksheet" r:id="rId4" imgW="7842336" imgH="4254325" progId="Excel.Sheet.12">
                  <p:embed/>
                  <p:pic>
                    <p:nvPicPr>
                      <p:cNvPr id="0" name=""/>
                      <p:cNvPicPr/>
                      <p:nvPr/>
                    </p:nvPicPr>
                    <p:blipFill>
                      <a:blip r:embed="rId5"/>
                      <a:stretch>
                        <a:fillRect/>
                      </a:stretch>
                    </p:blipFill>
                    <p:spPr>
                      <a:xfrm>
                        <a:off x="1400977" y="975362"/>
                        <a:ext cx="8310674" cy="4508625"/>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3D234B8B-8525-4018-8952-126258050DF3}"/>
              </a:ext>
            </a:extLst>
          </p:cNvPr>
          <p:cNvSpPr txBox="1">
            <a:spLocks/>
          </p:cNvSpPr>
          <p:nvPr/>
        </p:nvSpPr>
        <p:spPr>
          <a:xfrm>
            <a:off x="615956" y="179416"/>
            <a:ext cx="11123856" cy="9726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a:lstStyle>
          <a:p>
            <a:r>
              <a:rPr lang="en-GB" sz="2600" dirty="0"/>
              <a:t>Total antibiotic consumption by antibiotic groups, expressed as DDDs per 1,000 inhabitants per day, England</a:t>
            </a:r>
            <a:r>
              <a:rPr lang="en-GB" sz="2600"/>
              <a:t>, 2016 to 2020 </a:t>
            </a:r>
            <a:endParaRPr lang="en-GB" sz="2600" dirty="0"/>
          </a:p>
        </p:txBody>
      </p:sp>
    </p:spTree>
    <p:extLst>
      <p:ext uri="{BB962C8B-B14F-4D97-AF65-F5344CB8AC3E}">
        <p14:creationId xmlns:p14="http://schemas.microsoft.com/office/powerpoint/2010/main" val="107317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1. Penicillins (excluding inhibitors) were prescribed the most in the GP setting (3.254 DID)&#10;2. Penicillins (inhibitor combinations only) were prescribed the most in hospital inpatients (0.479 DID)&#10;3. First and second-generation cephalosporins were prescribed the most in the GP setting (0.163 DID)&#10;4. Third, fourth and fifth-generation cephalosporins were prescribed the most in hospital inpatients (0.059 DID)&#10;5. Carbapenems were prescribed the most in hospital inpatients (0.039 DID)&#10;6. Tetracyclines were prescribed the most in the GP setting (3.815 DID)&#10;7. Macrolides, lincosamides and streptogramins were prescribed the most in the GP setting (1.856 DID)&#10;8. Sulfonamides and trimethoprim was prescribed the most in the GP setting (0.548 DID)&#10;9. Quinolone antibacterials were prescribed the most in GP setting  (0.249 DID)&#10;10. Anti-Clostridioides difficile agents (includes oral vancomycin and fidaxomicin), were prescribed the most in hospital inpatients (0.002 DID)&#10;11. Oral metronidazole was prescribed the most in dental practices (0.136 DID)&#10;12. Other antibacterials (ATC 3rd level pharmacological subgroup ‘J01X’) include: glycopeptide antibacterials, polymyxin, steroid antibacterials, imidazole derivatives, nitrofuran derivatives, other antibacterials (full list in chapter annex), were prescribed the most in the GP settings (1.280 DID)">
            <a:extLst>
              <a:ext uri="{FF2B5EF4-FFF2-40B4-BE49-F238E27FC236}">
                <a16:creationId xmlns:a16="http://schemas.microsoft.com/office/drawing/2014/main" id="{617EB3E8-F08D-44CD-921B-F4F1C9A6D4AB}"/>
              </a:ext>
            </a:extLst>
          </p:cNvPr>
          <p:cNvGraphicFramePr>
            <a:graphicFrameLocks noGrp="1"/>
          </p:cNvGraphicFramePr>
          <p:nvPr>
            <p:extLst>
              <p:ext uri="{D42A27DB-BD31-4B8C-83A1-F6EECF244321}">
                <p14:modId xmlns:p14="http://schemas.microsoft.com/office/powerpoint/2010/main" val="1988015868"/>
              </p:ext>
            </p:extLst>
          </p:nvPr>
        </p:nvGraphicFramePr>
        <p:xfrm>
          <a:off x="1740023" y="1015839"/>
          <a:ext cx="8061533" cy="4941080"/>
        </p:xfrm>
        <a:graphic>
          <a:graphicData uri="http://schemas.openxmlformats.org/drawingml/2006/table">
            <a:tbl>
              <a:tblPr/>
              <a:tblGrid>
                <a:gridCol w="2507006">
                  <a:extLst>
                    <a:ext uri="{9D8B030D-6E8A-4147-A177-3AD203B41FA5}">
                      <a16:colId xmlns:a16="http://schemas.microsoft.com/office/drawing/2014/main" val="4258751389"/>
                    </a:ext>
                  </a:extLst>
                </a:gridCol>
                <a:gridCol w="842780">
                  <a:extLst>
                    <a:ext uri="{9D8B030D-6E8A-4147-A177-3AD203B41FA5}">
                      <a16:colId xmlns:a16="http://schemas.microsoft.com/office/drawing/2014/main" val="3467853660"/>
                    </a:ext>
                  </a:extLst>
                </a:gridCol>
                <a:gridCol w="881896">
                  <a:extLst>
                    <a:ext uri="{9D8B030D-6E8A-4147-A177-3AD203B41FA5}">
                      <a16:colId xmlns:a16="http://schemas.microsoft.com/office/drawing/2014/main" val="2558656440"/>
                    </a:ext>
                  </a:extLst>
                </a:gridCol>
                <a:gridCol w="1180604">
                  <a:extLst>
                    <a:ext uri="{9D8B030D-6E8A-4147-A177-3AD203B41FA5}">
                      <a16:colId xmlns:a16="http://schemas.microsoft.com/office/drawing/2014/main" val="2623672489"/>
                    </a:ext>
                  </a:extLst>
                </a:gridCol>
                <a:gridCol w="842780">
                  <a:extLst>
                    <a:ext uri="{9D8B030D-6E8A-4147-A177-3AD203B41FA5}">
                      <a16:colId xmlns:a16="http://schemas.microsoft.com/office/drawing/2014/main" val="795645952"/>
                    </a:ext>
                  </a:extLst>
                </a:gridCol>
                <a:gridCol w="1123708">
                  <a:extLst>
                    <a:ext uri="{9D8B030D-6E8A-4147-A177-3AD203B41FA5}">
                      <a16:colId xmlns:a16="http://schemas.microsoft.com/office/drawing/2014/main" val="2663996984"/>
                    </a:ext>
                  </a:extLst>
                </a:gridCol>
                <a:gridCol w="682759">
                  <a:extLst>
                    <a:ext uri="{9D8B030D-6E8A-4147-A177-3AD203B41FA5}">
                      <a16:colId xmlns:a16="http://schemas.microsoft.com/office/drawing/2014/main" val="1341029195"/>
                    </a:ext>
                  </a:extLst>
                </a:gridCol>
              </a:tblGrid>
              <a:tr h="411842">
                <a:tc>
                  <a:txBody>
                    <a:bodyPr/>
                    <a:lstStyle/>
                    <a:p>
                      <a:pPr algn="l" fontAlgn="t"/>
                      <a:r>
                        <a:rPr lang="en-GB" sz="1200" b="1" i="0" u="none" strike="noStrike">
                          <a:solidFill>
                            <a:srgbClr val="FFFFFF"/>
                          </a:solidFill>
                          <a:effectLst/>
                          <a:latin typeface="Arial" panose="020B0604020202020204" pitchFamily="34" charset="0"/>
                        </a:rPr>
                        <a:t>Antibiotic Group</a:t>
                      </a:r>
                    </a:p>
                  </a:txBody>
                  <a:tcPr marL="9359" marR="9359" marT="9359"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General Practice</a:t>
                      </a:r>
                    </a:p>
                  </a:txBody>
                  <a:tcPr marL="9359" marR="9359" marT="9359"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Hospital Inpatient</a:t>
                      </a:r>
                    </a:p>
                  </a:txBody>
                  <a:tcPr marL="9359" marR="9359" marT="9359"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Hospital Outpatient</a:t>
                      </a:r>
                    </a:p>
                  </a:txBody>
                  <a:tcPr marL="9359" marR="9359" marT="9359"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Dentist</a:t>
                      </a:r>
                    </a:p>
                  </a:txBody>
                  <a:tcPr marL="9359" marR="9359" marT="9359"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Other Community</a:t>
                      </a:r>
                    </a:p>
                  </a:txBody>
                  <a:tcPr marL="9359" marR="9359" marT="9359"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tc>
                  <a:txBody>
                    <a:bodyPr/>
                    <a:lstStyle/>
                    <a:p>
                      <a:pPr algn="l" fontAlgn="t"/>
                      <a:r>
                        <a:rPr lang="en-GB" sz="1200" b="1" i="0" u="none" strike="noStrike">
                          <a:solidFill>
                            <a:srgbClr val="FFFFFF"/>
                          </a:solidFill>
                          <a:effectLst/>
                          <a:latin typeface="Arial" panose="020B0604020202020204" pitchFamily="34" charset="0"/>
                        </a:rPr>
                        <a:t>Total</a:t>
                      </a:r>
                    </a:p>
                  </a:txBody>
                  <a:tcPr marL="9359" marR="9359" marT="9359" marB="0">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007C91"/>
                    </a:solidFill>
                  </a:tcPr>
                </a:tc>
                <a:extLst>
                  <a:ext uri="{0D108BD9-81ED-4DB2-BD59-A6C34878D82A}">
                    <a16:rowId xmlns:a16="http://schemas.microsoft.com/office/drawing/2014/main" val="4277704602"/>
                  </a:ext>
                </a:extLst>
              </a:tr>
              <a:tr h="393698">
                <a:tc>
                  <a:txBody>
                    <a:bodyPr/>
                    <a:lstStyle/>
                    <a:p>
                      <a:pPr algn="l" fontAlgn="ctr"/>
                      <a:r>
                        <a:rPr lang="en-GB" sz="1200" b="0" i="0" u="none" strike="noStrike">
                          <a:solidFill>
                            <a:srgbClr val="000000"/>
                          </a:solidFill>
                          <a:effectLst/>
                          <a:latin typeface="Arial" panose="020B0604020202020204" pitchFamily="34" charset="0"/>
                        </a:rPr>
                        <a:t>Penicillins (excluding inhibitors)</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3.254</a:t>
                      </a:r>
                    </a:p>
                  </a:txBody>
                  <a:tcPr marL="9359" marR="9359" marT="9359"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0.479</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0.200</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0.560</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0.247</a:t>
                      </a:r>
                    </a:p>
                  </a:txBody>
                  <a:tcPr marL="9359" marR="9359" marT="9359"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4.740</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758115507"/>
                  </a:ext>
                </a:extLst>
              </a:tr>
              <a:tr h="411842">
                <a:tc>
                  <a:txBody>
                    <a:bodyPr/>
                    <a:lstStyle/>
                    <a:p>
                      <a:pPr algn="l" fontAlgn="ctr"/>
                      <a:r>
                        <a:rPr lang="en-GB" sz="1200" b="0" i="0" u="none" strike="noStrike">
                          <a:solidFill>
                            <a:srgbClr val="000000"/>
                          </a:solidFill>
                          <a:effectLst/>
                          <a:latin typeface="Arial" panose="020B0604020202020204" pitchFamily="34" charset="0"/>
                        </a:rPr>
                        <a:t>Penicillins (inhibitor combinations only)</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0.389</a:t>
                      </a:r>
                    </a:p>
                  </a:txBody>
                  <a:tcPr marL="9359" marR="9359" marT="9359"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0.425</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0.144</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0.002</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0.037</a:t>
                      </a:r>
                    </a:p>
                  </a:txBody>
                  <a:tcPr marL="9359" marR="9359" marT="9359"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0.997</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1338008269"/>
                  </a:ext>
                </a:extLst>
              </a:tr>
              <a:tr h="411842">
                <a:tc>
                  <a:txBody>
                    <a:bodyPr/>
                    <a:lstStyle/>
                    <a:p>
                      <a:pPr algn="l" fontAlgn="ctr"/>
                      <a:r>
                        <a:rPr lang="en-GB" sz="1200" b="0" i="0" u="none" strike="noStrike" dirty="0">
                          <a:solidFill>
                            <a:srgbClr val="000000"/>
                          </a:solidFill>
                          <a:effectLst/>
                          <a:latin typeface="Arial" panose="020B0604020202020204" pitchFamily="34" charset="0"/>
                        </a:rPr>
                        <a:t>First and second-generations cephalosporins</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0.163</a:t>
                      </a:r>
                    </a:p>
                  </a:txBody>
                  <a:tcPr marL="9359" marR="9359" marT="9359"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0.048</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0.017</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0.001</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0.009</a:t>
                      </a:r>
                    </a:p>
                  </a:txBody>
                  <a:tcPr marL="9359" marR="9359" marT="9359"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0.237</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716645445"/>
                  </a:ext>
                </a:extLst>
              </a:tr>
              <a:tr h="411842">
                <a:tc>
                  <a:txBody>
                    <a:bodyPr/>
                    <a:lstStyle/>
                    <a:p>
                      <a:pPr algn="l" fontAlgn="ctr"/>
                      <a:r>
                        <a:rPr lang="en-GB" sz="1200" b="0" i="0" u="none" strike="noStrike" dirty="0">
                          <a:solidFill>
                            <a:srgbClr val="000000"/>
                          </a:solidFill>
                          <a:effectLst/>
                          <a:latin typeface="Arial" panose="020B0604020202020204" pitchFamily="34" charset="0"/>
                        </a:rPr>
                        <a:t>Third, fourth and fifth-generations cephalosporins</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0.001</a:t>
                      </a:r>
                    </a:p>
                  </a:txBody>
                  <a:tcPr marL="9359" marR="9359" marT="9359"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0.059</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0.010</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359" marR="9359" marT="9359"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0.070</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3689566543"/>
                  </a:ext>
                </a:extLst>
              </a:tr>
              <a:tr h="211059">
                <a:tc>
                  <a:txBody>
                    <a:bodyPr/>
                    <a:lstStyle/>
                    <a:p>
                      <a:pPr algn="l" fontAlgn="ctr"/>
                      <a:r>
                        <a:rPr lang="en-GB" sz="1200" b="0" i="0" u="none" strike="noStrike">
                          <a:solidFill>
                            <a:srgbClr val="000000"/>
                          </a:solidFill>
                          <a:effectLst/>
                          <a:latin typeface="Arial" panose="020B0604020202020204" pitchFamily="34" charset="0"/>
                        </a:rPr>
                        <a:t>Carbapenems</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359" marR="9359" marT="9359"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0.039</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0.006</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359" marR="9359" marT="9359"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0.045</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2408551732"/>
                  </a:ext>
                </a:extLst>
              </a:tr>
              <a:tr h="211059">
                <a:tc>
                  <a:txBody>
                    <a:bodyPr/>
                    <a:lstStyle/>
                    <a:p>
                      <a:pPr algn="l" fontAlgn="ctr"/>
                      <a:r>
                        <a:rPr lang="en-GB" sz="1200" b="0" i="0" u="none" strike="noStrike">
                          <a:solidFill>
                            <a:srgbClr val="000000"/>
                          </a:solidFill>
                          <a:effectLst/>
                          <a:latin typeface="Arial" panose="020B0604020202020204" pitchFamily="34" charset="0"/>
                        </a:rPr>
                        <a:t>Tetracyclines</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3.815</a:t>
                      </a:r>
                    </a:p>
                  </a:txBody>
                  <a:tcPr marL="9359" marR="9359" marT="9359"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0.258</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0.192</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0.002</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0.083</a:t>
                      </a:r>
                    </a:p>
                  </a:txBody>
                  <a:tcPr marL="9359" marR="9359" marT="9359"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4.350</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1437514285"/>
                  </a:ext>
                </a:extLst>
              </a:tr>
              <a:tr h="411842">
                <a:tc>
                  <a:txBody>
                    <a:bodyPr/>
                    <a:lstStyle/>
                    <a:p>
                      <a:pPr algn="l" fontAlgn="ctr"/>
                      <a:r>
                        <a:rPr lang="en-GB" sz="1200" b="0" i="0" u="none" strike="noStrike">
                          <a:solidFill>
                            <a:srgbClr val="000000"/>
                          </a:solidFill>
                          <a:effectLst/>
                          <a:latin typeface="Arial" panose="020B0604020202020204" pitchFamily="34" charset="0"/>
                        </a:rPr>
                        <a:t>Macrolides, lincosamides and streptogramins</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1.856</a:t>
                      </a:r>
                    </a:p>
                  </a:txBody>
                  <a:tcPr marL="9359" marR="9359" marT="9359"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0.230</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0.131</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0.044</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0.087</a:t>
                      </a:r>
                    </a:p>
                  </a:txBody>
                  <a:tcPr marL="9359" marR="9359" marT="9359"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dirty="0">
                          <a:solidFill>
                            <a:srgbClr val="000000"/>
                          </a:solidFill>
                          <a:effectLst/>
                          <a:latin typeface="Arial" panose="020B0604020202020204" pitchFamily="34" charset="0"/>
                        </a:rPr>
                        <a:t>2.348</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2896757344"/>
                  </a:ext>
                </a:extLst>
              </a:tr>
              <a:tr h="387858">
                <a:tc>
                  <a:txBody>
                    <a:bodyPr/>
                    <a:lstStyle/>
                    <a:p>
                      <a:pPr algn="l" fontAlgn="ctr"/>
                      <a:r>
                        <a:rPr lang="en-GB" sz="1200" b="0" i="0" u="none" strike="noStrike" dirty="0">
                          <a:solidFill>
                            <a:srgbClr val="000000"/>
                          </a:solidFill>
                          <a:effectLst/>
                          <a:latin typeface="Arial" panose="020B0604020202020204" pitchFamily="34" charset="0"/>
                        </a:rPr>
                        <a:t>Sulfonamides and trimethoprim</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0.548</a:t>
                      </a:r>
                    </a:p>
                  </a:txBody>
                  <a:tcPr marL="9359" marR="9359" marT="9359"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0.085</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0.096</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0.020</a:t>
                      </a:r>
                    </a:p>
                  </a:txBody>
                  <a:tcPr marL="9359" marR="9359" marT="9359"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0.749</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2267645288"/>
                  </a:ext>
                </a:extLst>
              </a:tr>
              <a:tr h="211059">
                <a:tc>
                  <a:txBody>
                    <a:bodyPr/>
                    <a:lstStyle/>
                    <a:p>
                      <a:pPr algn="l" fontAlgn="ctr"/>
                      <a:r>
                        <a:rPr lang="en-GB" sz="1200" b="0" i="0" u="none" strike="noStrike">
                          <a:solidFill>
                            <a:srgbClr val="000000"/>
                          </a:solidFill>
                          <a:effectLst/>
                          <a:latin typeface="Arial" panose="020B0604020202020204" pitchFamily="34" charset="0"/>
                        </a:rPr>
                        <a:t>Quinolone antibacterials</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0.249</a:t>
                      </a:r>
                    </a:p>
                  </a:txBody>
                  <a:tcPr marL="9359" marR="9359" marT="9359"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0.111</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0.087</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0.012</a:t>
                      </a:r>
                    </a:p>
                  </a:txBody>
                  <a:tcPr marL="9359" marR="9359" marT="9359"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0.459</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3081438018"/>
                  </a:ext>
                </a:extLst>
              </a:tr>
              <a:tr h="411842">
                <a:tc>
                  <a:txBody>
                    <a:bodyPr/>
                    <a:lstStyle/>
                    <a:p>
                      <a:pPr algn="l" fontAlgn="ctr"/>
                      <a:r>
                        <a:rPr lang="en-GB" sz="1200" b="0" i="0" u="none" strike="noStrike">
                          <a:solidFill>
                            <a:srgbClr val="000000"/>
                          </a:solidFill>
                          <a:effectLst/>
                          <a:latin typeface="Arial" panose="020B0604020202020204" pitchFamily="34" charset="0"/>
                        </a:rPr>
                        <a:t>Anti-Clostridioides difficile agents</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0.001</a:t>
                      </a:r>
                    </a:p>
                  </a:txBody>
                  <a:tcPr marL="9359" marR="9359" marT="9359"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0.002</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0.001</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359" marR="9359" marT="9359"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0.004</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1412702838"/>
                  </a:ext>
                </a:extLst>
              </a:tr>
              <a:tr h="211059">
                <a:tc>
                  <a:txBody>
                    <a:bodyPr/>
                    <a:lstStyle/>
                    <a:p>
                      <a:pPr algn="l" fontAlgn="ctr"/>
                      <a:r>
                        <a:rPr lang="en-GB" sz="1200" b="0" i="0" u="none" strike="noStrike">
                          <a:solidFill>
                            <a:srgbClr val="000000"/>
                          </a:solidFill>
                          <a:effectLst/>
                          <a:latin typeface="Arial" panose="020B0604020202020204" pitchFamily="34" charset="0"/>
                        </a:rPr>
                        <a:t>Oral metronidazole</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0.091</a:t>
                      </a:r>
                    </a:p>
                  </a:txBody>
                  <a:tcPr marL="9359" marR="9359" marT="9359"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0.046</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0.027</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0.136</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0.004</a:t>
                      </a:r>
                    </a:p>
                  </a:txBody>
                  <a:tcPr marL="9359" marR="9359" marT="9359"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0.304</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492731614"/>
                  </a:ext>
                </a:extLst>
              </a:tr>
              <a:tr h="211059">
                <a:tc>
                  <a:txBody>
                    <a:bodyPr/>
                    <a:lstStyle/>
                    <a:p>
                      <a:pPr algn="l" fontAlgn="ctr"/>
                      <a:r>
                        <a:rPr lang="en-GB" sz="1200" b="0" i="0" u="none" strike="noStrike">
                          <a:solidFill>
                            <a:srgbClr val="000000"/>
                          </a:solidFill>
                          <a:effectLst/>
                          <a:latin typeface="Arial" panose="020B0604020202020204" pitchFamily="34" charset="0"/>
                        </a:rPr>
                        <a:t>Other antibacterials</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1.280</a:t>
                      </a:r>
                    </a:p>
                  </a:txBody>
                  <a:tcPr marL="9359" marR="9359" marT="9359"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0.197</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0.070</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0.070</a:t>
                      </a:r>
                    </a:p>
                  </a:txBody>
                  <a:tcPr marL="9359" marR="9359" marT="9359"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1.616</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1421797081"/>
                  </a:ext>
                </a:extLst>
              </a:tr>
              <a:tr h="211059">
                <a:tc>
                  <a:txBody>
                    <a:bodyPr/>
                    <a:lstStyle/>
                    <a:p>
                      <a:pPr algn="l" fontAlgn="ctr"/>
                      <a:r>
                        <a:rPr lang="en-GB" sz="1200" b="0" i="0" u="none" strike="noStrike">
                          <a:solidFill>
                            <a:srgbClr val="000000"/>
                          </a:solidFill>
                          <a:effectLst/>
                          <a:latin typeface="Arial" panose="020B0604020202020204" pitchFamily="34" charset="0"/>
                        </a:rPr>
                        <a:t>Aminoglycosides</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0.004</a:t>
                      </a:r>
                    </a:p>
                  </a:txBody>
                  <a:tcPr marL="9359" marR="9359" marT="9359"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0.073</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0.028</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359" marR="9359" marT="9359"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0.105</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3468287009"/>
                  </a:ext>
                </a:extLst>
              </a:tr>
              <a:tr h="211059">
                <a:tc>
                  <a:txBody>
                    <a:bodyPr/>
                    <a:lstStyle/>
                    <a:p>
                      <a:pPr algn="l" fontAlgn="ctr"/>
                      <a:r>
                        <a:rPr lang="en-GB" sz="1200" b="0" i="0" u="none" strike="noStrike">
                          <a:solidFill>
                            <a:srgbClr val="000000"/>
                          </a:solidFill>
                          <a:effectLst/>
                          <a:latin typeface="Arial" panose="020B0604020202020204" pitchFamily="34" charset="0"/>
                        </a:rPr>
                        <a:t>Amphenicols</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359" marR="9359" marT="9359"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0.001</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0.000</a:t>
                      </a:r>
                    </a:p>
                  </a:txBody>
                  <a:tcPr marL="9359" marR="9359" marT="9359"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tc>
                  <a:txBody>
                    <a:bodyPr/>
                    <a:lstStyle/>
                    <a:p>
                      <a:pPr algn="l" fontAlgn="ctr"/>
                      <a:r>
                        <a:rPr lang="en-GB" sz="1200" b="0" i="0" u="none" strike="noStrike">
                          <a:solidFill>
                            <a:srgbClr val="000000"/>
                          </a:solidFill>
                          <a:effectLst/>
                          <a:latin typeface="Arial" panose="020B0604020202020204" pitchFamily="34" charset="0"/>
                        </a:rPr>
                        <a:t>0.001</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92CDDC"/>
                    </a:solidFill>
                  </a:tcPr>
                </a:tc>
                <a:extLst>
                  <a:ext uri="{0D108BD9-81ED-4DB2-BD59-A6C34878D82A}">
                    <a16:rowId xmlns:a16="http://schemas.microsoft.com/office/drawing/2014/main" val="2115563562"/>
                  </a:ext>
                </a:extLst>
              </a:tr>
              <a:tr h="211059">
                <a:tc>
                  <a:txBody>
                    <a:bodyPr/>
                    <a:lstStyle/>
                    <a:p>
                      <a:pPr algn="l" fontAlgn="ctr"/>
                      <a:r>
                        <a:rPr lang="en-GB" sz="1200" b="0" i="0" u="none" strike="noStrike">
                          <a:solidFill>
                            <a:srgbClr val="000000"/>
                          </a:solidFill>
                          <a:effectLst/>
                          <a:latin typeface="Arial" panose="020B0604020202020204" pitchFamily="34" charset="0"/>
                        </a:rPr>
                        <a:t>Total</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11.650</a:t>
                      </a:r>
                    </a:p>
                  </a:txBody>
                  <a:tcPr marL="9359" marR="9359" marT="9359" marB="0" anchor="ctr">
                    <a:lnL w="6350" cap="flat" cmpd="sng" algn="ctr">
                      <a:solidFill>
                        <a:srgbClr val="007C91"/>
                      </a:solidFill>
                      <a:prstDash val="solid"/>
                      <a:round/>
                      <a:headEnd type="none" w="med" len="med"/>
                      <a:tailEnd type="none" w="med" len="med"/>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2.052</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1.008</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0.746</a:t>
                      </a:r>
                    </a:p>
                  </a:txBody>
                  <a:tcPr marL="9359" marR="9359" marT="9359" marB="0" anchor="ctr">
                    <a:lnL>
                      <a:noFill/>
                    </a:lnL>
                    <a:lnR>
                      <a:noFill/>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a:solidFill>
                            <a:srgbClr val="000000"/>
                          </a:solidFill>
                          <a:effectLst/>
                          <a:latin typeface="Arial" panose="020B0604020202020204" pitchFamily="34" charset="0"/>
                        </a:rPr>
                        <a:t>0.568</a:t>
                      </a:r>
                    </a:p>
                  </a:txBody>
                  <a:tcPr marL="9359" marR="9359" marT="9359" marB="0" anchor="ctr">
                    <a:lnL>
                      <a:noFill/>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tc>
                  <a:txBody>
                    <a:bodyPr/>
                    <a:lstStyle/>
                    <a:p>
                      <a:pPr algn="l" fontAlgn="ctr"/>
                      <a:r>
                        <a:rPr lang="en-GB" sz="1200" b="0" i="0" u="none" strike="noStrike" dirty="0">
                          <a:solidFill>
                            <a:srgbClr val="000000"/>
                          </a:solidFill>
                          <a:effectLst/>
                          <a:latin typeface="Arial" panose="020B0604020202020204" pitchFamily="34" charset="0"/>
                        </a:rPr>
                        <a:t>16.025</a:t>
                      </a:r>
                    </a:p>
                  </a:txBody>
                  <a:tcPr marL="9359" marR="9359" marT="9359" marB="0" anchor="ctr">
                    <a:lnL w="6350" cap="flat" cmpd="sng" algn="ctr">
                      <a:solidFill>
                        <a:srgbClr val="007C91"/>
                      </a:solidFill>
                      <a:prstDash val="solid"/>
                      <a:round/>
                      <a:headEnd type="none" w="med" len="med"/>
                      <a:tailEnd type="none" w="med" len="med"/>
                    </a:lnL>
                    <a:lnR w="6350" cap="flat" cmpd="sng" algn="ctr">
                      <a:solidFill>
                        <a:srgbClr val="007C91"/>
                      </a:solidFill>
                      <a:prstDash val="solid"/>
                      <a:round/>
                      <a:headEnd type="none" w="med" len="med"/>
                      <a:tailEnd type="none" w="med" len="med"/>
                    </a:lnR>
                    <a:lnT w="6350" cap="flat" cmpd="sng" algn="ctr">
                      <a:solidFill>
                        <a:srgbClr val="007C91"/>
                      </a:solidFill>
                      <a:prstDash val="solid"/>
                      <a:round/>
                      <a:headEnd type="none" w="med" len="med"/>
                      <a:tailEnd type="none" w="med" len="med"/>
                    </a:lnT>
                    <a:lnB w="6350" cap="flat" cmpd="sng" algn="ctr">
                      <a:solidFill>
                        <a:srgbClr val="007C91"/>
                      </a:solidFill>
                      <a:prstDash val="solid"/>
                      <a:round/>
                      <a:headEnd type="none" w="med" len="med"/>
                      <a:tailEnd type="none" w="med" len="med"/>
                    </a:lnB>
                    <a:solidFill>
                      <a:srgbClr val="DAEEF3"/>
                    </a:solidFill>
                  </a:tcPr>
                </a:tc>
                <a:extLst>
                  <a:ext uri="{0D108BD9-81ED-4DB2-BD59-A6C34878D82A}">
                    <a16:rowId xmlns:a16="http://schemas.microsoft.com/office/drawing/2014/main" val="2021106066"/>
                  </a:ext>
                </a:extLst>
              </a:tr>
            </a:tbl>
          </a:graphicData>
        </a:graphic>
      </p:graphicFrame>
      <p:sp>
        <p:nvSpPr>
          <p:cNvPr id="7" name="Footer Placeholder 4">
            <a:extLst>
              <a:ext uri="{FF2B5EF4-FFF2-40B4-BE49-F238E27FC236}">
                <a16:creationId xmlns:a16="http://schemas.microsoft.com/office/drawing/2014/main" id="{F91E685E-7A8E-46AF-9D0F-C2E01C101201}"/>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8" name="Slide Number Placeholder 3">
            <a:extLst>
              <a:ext uri="{FF2B5EF4-FFF2-40B4-BE49-F238E27FC236}">
                <a16:creationId xmlns:a16="http://schemas.microsoft.com/office/drawing/2014/main" id="{4C75259A-6DC2-4E5E-BF44-4864375F9955}"/>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5</a:t>
            </a:fld>
            <a:endParaRPr lang="en-US" dirty="0"/>
          </a:p>
        </p:txBody>
      </p:sp>
      <p:sp>
        <p:nvSpPr>
          <p:cNvPr id="9" name="Title 8">
            <a:extLst>
              <a:ext uri="{FF2B5EF4-FFF2-40B4-BE49-F238E27FC236}">
                <a16:creationId xmlns:a16="http://schemas.microsoft.com/office/drawing/2014/main" id="{AAC8735D-9DD2-47EB-835B-5D4375276E71}"/>
              </a:ext>
            </a:extLst>
          </p:cNvPr>
          <p:cNvSpPr>
            <a:spLocks noGrp="1"/>
          </p:cNvSpPr>
          <p:nvPr>
            <p:ph type="title"/>
          </p:nvPr>
        </p:nvSpPr>
        <p:spPr/>
        <p:txBody>
          <a:bodyPr>
            <a:noAutofit/>
          </a:bodyPr>
          <a:lstStyle/>
          <a:p>
            <a:r>
              <a:rPr lang="en-GB" sz="2600" dirty="0"/>
              <a:t>Total antibiotic consumption by antibiotic groups and prescriber settings, expressed as DDDs per 1,000 inhabitants per day, England, 2020</a:t>
            </a:r>
          </a:p>
        </p:txBody>
      </p:sp>
    </p:spTree>
    <p:extLst>
      <p:ext uri="{BB962C8B-B14F-4D97-AF65-F5344CB8AC3E}">
        <p14:creationId xmlns:p14="http://schemas.microsoft.com/office/powerpoint/2010/main" val="1652623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Penicillin consumption has decreased from 7.437 to 5.737 DID during the last 5 years. Amoxicillin was the most commonly used penicillin and has decreased from 3.513 to 2.295 DID. This was followed by flucloxacillin, which have also decreased (1.854 to 1.653 DID). ">
            <a:extLst>
              <a:ext uri="{FF2B5EF4-FFF2-40B4-BE49-F238E27FC236}">
                <a16:creationId xmlns:a16="http://schemas.microsoft.com/office/drawing/2014/main" id="{2D6DDF2A-07A3-4EB8-8738-5EFD5E3D2B4C}"/>
              </a:ext>
            </a:extLst>
          </p:cNvPr>
          <p:cNvGraphicFramePr>
            <a:graphicFrameLocks/>
          </p:cNvGraphicFramePr>
          <p:nvPr>
            <p:extLst>
              <p:ext uri="{D42A27DB-BD31-4B8C-83A1-F6EECF244321}">
                <p14:modId xmlns:p14="http://schemas.microsoft.com/office/powerpoint/2010/main" val="1428838539"/>
              </p:ext>
            </p:extLst>
          </p:nvPr>
        </p:nvGraphicFramePr>
        <p:xfrm>
          <a:off x="736848" y="1105145"/>
          <a:ext cx="10018796" cy="4789754"/>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CEAB05DE-0FEC-4081-9725-12195F0066A4}"/>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B6CF0039-83A7-42C7-BE00-789A2ADABC0B}"/>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6</a:t>
            </a:fld>
            <a:endParaRPr lang="en-US" dirty="0"/>
          </a:p>
        </p:txBody>
      </p:sp>
      <p:sp>
        <p:nvSpPr>
          <p:cNvPr id="8" name="Title 7">
            <a:extLst>
              <a:ext uri="{FF2B5EF4-FFF2-40B4-BE49-F238E27FC236}">
                <a16:creationId xmlns:a16="http://schemas.microsoft.com/office/drawing/2014/main" id="{B69FAB0F-5AB4-4ED9-8837-3D372AD35722}"/>
              </a:ext>
            </a:extLst>
          </p:cNvPr>
          <p:cNvSpPr>
            <a:spLocks noGrp="1"/>
          </p:cNvSpPr>
          <p:nvPr>
            <p:ph type="title"/>
          </p:nvPr>
        </p:nvSpPr>
        <p:spPr/>
        <p:txBody>
          <a:bodyPr>
            <a:normAutofit/>
          </a:bodyPr>
          <a:lstStyle/>
          <a:p>
            <a:r>
              <a:rPr lang="en-GB" sz="2600" dirty="0"/>
              <a:t>Consumption of the most commonly utilised </a:t>
            </a:r>
            <a:r>
              <a:rPr lang="en-GB" sz="2600" dirty="0" err="1"/>
              <a:t>penicillins</a:t>
            </a:r>
            <a:r>
              <a:rPr lang="en-GB" sz="2600" dirty="0"/>
              <a:t>, expressed as DDDs per 1,000 inhabitants per day, England</a:t>
            </a:r>
            <a:r>
              <a:rPr lang="en-GB" sz="2600"/>
              <a:t>, 2016 to 2020</a:t>
            </a:r>
            <a:endParaRPr lang="en-GB" sz="2600" dirty="0"/>
          </a:p>
        </p:txBody>
      </p:sp>
    </p:spTree>
    <p:extLst>
      <p:ext uri="{BB962C8B-B14F-4D97-AF65-F5344CB8AC3E}">
        <p14:creationId xmlns:p14="http://schemas.microsoft.com/office/powerpoint/2010/main" val="58237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descr="Cephalosporin consumption has decreased from 0.331 to 0.307 DID during the last 5 years. The most commonly used cephalosporin was cefalexin and has decreased from 0.211 to 0.185 DID in 2016 to 2019 however slight increase in 2020 0.193. The second most commonly prescribed cephalosporin was ceftriaxone, which has increased from 0.033 to 0.045 DID between 2016 to 2019 and decrease in 2020 to 0.042 DID.">
            <a:extLst>
              <a:ext uri="{FF2B5EF4-FFF2-40B4-BE49-F238E27FC236}">
                <a16:creationId xmlns:a16="http://schemas.microsoft.com/office/drawing/2014/main" id="{DFC01CA0-AB52-4923-9617-0EF368EDD14C}"/>
              </a:ext>
            </a:extLst>
          </p:cNvPr>
          <p:cNvGraphicFramePr>
            <a:graphicFrameLocks/>
          </p:cNvGraphicFramePr>
          <p:nvPr>
            <p:extLst>
              <p:ext uri="{D42A27DB-BD31-4B8C-83A1-F6EECF244321}">
                <p14:modId xmlns:p14="http://schemas.microsoft.com/office/powerpoint/2010/main" val="2475949046"/>
              </p:ext>
            </p:extLst>
          </p:nvPr>
        </p:nvGraphicFramePr>
        <p:xfrm>
          <a:off x="746698" y="1088789"/>
          <a:ext cx="10483553" cy="4814863"/>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31F9D056-2CB3-4B62-A471-0DE52EC1AE7E}"/>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59267518-37F9-4661-A990-6D0C829928F4}"/>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7</a:t>
            </a:fld>
            <a:endParaRPr lang="en-US" dirty="0"/>
          </a:p>
        </p:txBody>
      </p:sp>
      <p:sp>
        <p:nvSpPr>
          <p:cNvPr id="8" name="Title 7">
            <a:extLst>
              <a:ext uri="{FF2B5EF4-FFF2-40B4-BE49-F238E27FC236}">
                <a16:creationId xmlns:a16="http://schemas.microsoft.com/office/drawing/2014/main" id="{16221EC3-A412-4C0C-9C37-AA2E18EE2C0F}"/>
              </a:ext>
            </a:extLst>
          </p:cNvPr>
          <p:cNvSpPr>
            <a:spLocks noGrp="1"/>
          </p:cNvSpPr>
          <p:nvPr>
            <p:ph type="title"/>
          </p:nvPr>
        </p:nvSpPr>
        <p:spPr/>
        <p:txBody>
          <a:bodyPr>
            <a:noAutofit/>
          </a:bodyPr>
          <a:lstStyle/>
          <a:p>
            <a:r>
              <a:rPr lang="en-GB" sz="2600" dirty="0"/>
              <a:t>Consumption of the most commonly utilised cephalosporins expressed as DDDs per 1,000 inhabitants per day, England</a:t>
            </a:r>
            <a:r>
              <a:rPr lang="en-GB" sz="2600"/>
              <a:t>, 2016 to 2020</a:t>
            </a:r>
            <a:endParaRPr lang="en-GB" sz="2600" dirty="0"/>
          </a:p>
        </p:txBody>
      </p:sp>
    </p:spTree>
    <p:extLst>
      <p:ext uri="{BB962C8B-B14F-4D97-AF65-F5344CB8AC3E}">
        <p14:creationId xmlns:p14="http://schemas.microsoft.com/office/powerpoint/2010/main" val="3528491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Tetracycline consumption has decreased from 4.754 to 4.350 DID during the last 5 years. The most commonly used tetracycline was doxycycline, which has increased from 2.300 to 2.590 DID in 2016 to 2019 there is a reduction in 2020 to 2.373 DID. The second most commonly prescribed tetracycline was lymecycline, which slightly decreased from 1.705 in 2016 to 1.569 in 2020.">
            <a:extLst>
              <a:ext uri="{FF2B5EF4-FFF2-40B4-BE49-F238E27FC236}">
                <a16:creationId xmlns:a16="http://schemas.microsoft.com/office/drawing/2014/main" id="{5CC04B46-8DCB-4962-9ECA-E68F7A0E4321}"/>
              </a:ext>
            </a:extLst>
          </p:cNvPr>
          <p:cNvGraphicFramePr>
            <a:graphicFrameLocks/>
          </p:cNvGraphicFramePr>
          <p:nvPr>
            <p:extLst>
              <p:ext uri="{D42A27DB-BD31-4B8C-83A1-F6EECF244321}">
                <p14:modId xmlns:p14="http://schemas.microsoft.com/office/powerpoint/2010/main" val="3742139094"/>
              </p:ext>
            </p:extLst>
          </p:nvPr>
        </p:nvGraphicFramePr>
        <p:xfrm>
          <a:off x="719091" y="1100834"/>
          <a:ext cx="10484527" cy="4869326"/>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811EB88B-9FC7-4ECF-80C0-C160863287C0}"/>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2020 to 2021 – Chapter 5</a:t>
            </a:r>
            <a:endParaRPr lang="en-US" dirty="0"/>
          </a:p>
        </p:txBody>
      </p:sp>
      <p:sp>
        <p:nvSpPr>
          <p:cNvPr id="7" name="Slide Number Placeholder 3">
            <a:extLst>
              <a:ext uri="{FF2B5EF4-FFF2-40B4-BE49-F238E27FC236}">
                <a16:creationId xmlns:a16="http://schemas.microsoft.com/office/drawing/2014/main" id="{6CE939BA-F000-4892-B089-DFA8FC6BE0B3}"/>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8</a:t>
            </a:fld>
            <a:endParaRPr lang="en-US" dirty="0"/>
          </a:p>
        </p:txBody>
      </p:sp>
      <p:sp>
        <p:nvSpPr>
          <p:cNvPr id="8" name="Title 7">
            <a:extLst>
              <a:ext uri="{FF2B5EF4-FFF2-40B4-BE49-F238E27FC236}">
                <a16:creationId xmlns:a16="http://schemas.microsoft.com/office/drawing/2014/main" id="{046D87CA-3172-48B5-8D6D-2B8507A96386}"/>
              </a:ext>
            </a:extLst>
          </p:cNvPr>
          <p:cNvSpPr>
            <a:spLocks noGrp="1"/>
          </p:cNvSpPr>
          <p:nvPr>
            <p:ph type="title"/>
          </p:nvPr>
        </p:nvSpPr>
        <p:spPr/>
        <p:txBody>
          <a:bodyPr>
            <a:normAutofit/>
          </a:bodyPr>
          <a:lstStyle/>
          <a:p>
            <a:r>
              <a:rPr lang="en-GB" sz="2600" dirty="0"/>
              <a:t>Consumption of tetracyclines, expressed as DDDs per 1,000 inhabitants per day, England</a:t>
            </a:r>
            <a:r>
              <a:rPr lang="en-GB" sz="2600"/>
              <a:t>, 2016 to 2020</a:t>
            </a:r>
            <a:endParaRPr lang="en-GB" sz="2600" dirty="0"/>
          </a:p>
        </p:txBody>
      </p:sp>
    </p:spTree>
    <p:extLst>
      <p:ext uri="{BB962C8B-B14F-4D97-AF65-F5344CB8AC3E}">
        <p14:creationId xmlns:p14="http://schemas.microsoft.com/office/powerpoint/2010/main" val="77839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descr="Quinolone consumption has decreased from 0.522 to 0.459 DID during the last 5 years. The most commonly used quinolone was ciprofloxacin, which has decreased from 0.420 to 0.336 DID. The second most commonly prescribed quinolone was levofloxacin, which has increased from 2016 0.048 to 0.077 in 2019. Slight decrease in 2020 to 0.066">
            <a:extLst>
              <a:ext uri="{FF2B5EF4-FFF2-40B4-BE49-F238E27FC236}">
                <a16:creationId xmlns:a16="http://schemas.microsoft.com/office/drawing/2014/main" id="{684E9C18-2691-49F5-8BE9-E1D65E55B186}"/>
              </a:ext>
            </a:extLst>
          </p:cNvPr>
          <p:cNvGraphicFramePr>
            <a:graphicFrameLocks/>
          </p:cNvGraphicFramePr>
          <p:nvPr>
            <p:extLst>
              <p:ext uri="{D42A27DB-BD31-4B8C-83A1-F6EECF244321}">
                <p14:modId xmlns:p14="http://schemas.microsoft.com/office/powerpoint/2010/main" val="3162668120"/>
              </p:ext>
            </p:extLst>
          </p:nvPr>
        </p:nvGraphicFramePr>
        <p:xfrm>
          <a:off x="815051" y="1109710"/>
          <a:ext cx="10344180" cy="4622561"/>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F18ACF28-D6A4-404C-925D-9DB2FDEC17AA}"/>
              </a:ext>
            </a:extLst>
          </p:cNvPr>
          <p:cNvSpPr txBox="1">
            <a:spLocks/>
          </p:cNvSpPr>
          <p:nvPr/>
        </p:nvSpPr>
        <p:spPr>
          <a:xfrm>
            <a:off x="130629" y="6238754"/>
            <a:ext cx="11872318" cy="565221"/>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ESPAUR 2019 to 2021 – Chapter 5</a:t>
            </a:r>
            <a:endParaRPr lang="en-US" dirty="0"/>
          </a:p>
        </p:txBody>
      </p:sp>
      <p:sp>
        <p:nvSpPr>
          <p:cNvPr id="7" name="Slide Number Placeholder 3">
            <a:extLst>
              <a:ext uri="{FF2B5EF4-FFF2-40B4-BE49-F238E27FC236}">
                <a16:creationId xmlns:a16="http://schemas.microsoft.com/office/drawing/2014/main" id="{3193C45A-1E9F-4808-B52C-F4991E85272E}"/>
              </a:ext>
            </a:extLst>
          </p:cNvPr>
          <p:cNvSpPr txBox="1">
            <a:spLocks/>
          </p:cNvSpPr>
          <p:nvPr/>
        </p:nvSpPr>
        <p:spPr>
          <a:xfrm>
            <a:off x="815051" y="6314984"/>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t>  </a:t>
            </a:r>
            <a:fld id="{2565FA6D-D4C8-4C4C-AC4B-3269734D34D8}" type="slidenum">
              <a:rPr lang="en-US" smtClean="0"/>
              <a:pPr marL="531813">
                <a:defRPr/>
              </a:pPr>
              <a:t>9</a:t>
            </a:fld>
            <a:endParaRPr lang="en-US" dirty="0"/>
          </a:p>
        </p:txBody>
      </p:sp>
      <p:sp>
        <p:nvSpPr>
          <p:cNvPr id="8" name="Title 7">
            <a:extLst>
              <a:ext uri="{FF2B5EF4-FFF2-40B4-BE49-F238E27FC236}">
                <a16:creationId xmlns:a16="http://schemas.microsoft.com/office/drawing/2014/main" id="{84050508-2B87-4C9F-ADB9-62F00F266F7C}"/>
              </a:ext>
            </a:extLst>
          </p:cNvPr>
          <p:cNvSpPr>
            <a:spLocks noGrp="1"/>
          </p:cNvSpPr>
          <p:nvPr>
            <p:ph type="title"/>
          </p:nvPr>
        </p:nvSpPr>
        <p:spPr/>
        <p:txBody>
          <a:bodyPr>
            <a:normAutofit/>
          </a:bodyPr>
          <a:lstStyle/>
          <a:p>
            <a:r>
              <a:rPr lang="en-GB" sz="2600" dirty="0"/>
              <a:t>Consumption of quinolones, expressed as DDDs per 1,000 inhabitants per day, </a:t>
            </a:r>
            <a:r>
              <a:rPr lang="en-GB" sz="2600"/>
              <a:t>England 2016 to 2020</a:t>
            </a:r>
            <a:endParaRPr lang="en-GB" sz="2600" dirty="0"/>
          </a:p>
        </p:txBody>
      </p:sp>
    </p:spTree>
    <p:extLst>
      <p:ext uri="{BB962C8B-B14F-4D97-AF65-F5344CB8AC3E}">
        <p14:creationId xmlns:p14="http://schemas.microsoft.com/office/powerpoint/2010/main" val="1550317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two 16-9.potx" id="{0EF822D2-BAA9-AE49-B727-7631E46170C4}" vid="{FD5BAFF5-2003-954E-96FA-137553C3A0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ukhsa-presentation-template-2</Template>
  <TotalTime>499</TotalTime>
  <Words>2055</Words>
  <Application>Microsoft Office PowerPoint</Application>
  <PresentationFormat>Widescreen</PresentationFormat>
  <Paragraphs>556</Paragraphs>
  <Slides>36</Slides>
  <Notes>35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0" baseType="lpstr">
      <vt:lpstr>Arial</vt:lpstr>
      <vt:lpstr>Calibri</vt:lpstr>
      <vt:lpstr>Office Theme</vt:lpstr>
      <vt:lpstr>Worksheet</vt:lpstr>
      <vt:lpstr>Chapter 5 - Antibiotic Consumption   ESPAUR Report 2020 to 2021 – Chapter 5 Figure Annexe  </vt:lpstr>
      <vt:lpstr>Overview</vt:lpstr>
      <vt:lpstr>Total antibiotic consumption by prescriber setting, expressed as DDDs per 1,000 inhabitants per day, England, 2016 to 2020</vt:lpstr>
      <vt:lpstr>PowerPoint Presentation</vt:lpstr>
      <vt:lpstr>Total antibiotic consumption by antibiotic groups and prescriber settings, expressed as DDDs per 1,000 inhabitants per day, England, 2020</vt:lpstr>
      <vt:lpstr>Consumption of the most commonly utilised penicillins, expressed as DDDs per 1,000 inhabitants per day, England, 2016 to 2020</vt:lpstr>
      <vt:lpstr>Consumption of the most commonly utilised cephalosporins expressed as DDDs per 1,000 inhabitants per day, England, 2016 to 2020</vt:lpstr>
      <vt:lpstr>Consumption of tetracyclines, expressed as DDDs per 1,000 inhabitants per day, England, 2016 to 2020</vt:lpstr>
      <vt:lpstr>Consumption of quinolones, expressed as DDDs per 1,000 inhabitants per day, England 2016 to 2020</vt:lpstr>
      <vt:lpstr>Consumption of macrolides, expressed as DDDs per 1,000 inhabitants per day, England, 2016 to 2020</vt:lpstr>
      <vt:lpstr>Consumption of sulfonamides and trimethoprim by prescriber setting, expressed as DDDs per 1,000 inhabitants per day, England, 2016 to 2020</vt:lpstr>
      <vt:lpstr>Consumption of nitrofurantoin by prescriber setting, expressed as DDDs per 1,000 inhabitants per day, England, 2016 to 2020</vt:lpstr>
      <vt:lpstr>Consumption of aminoglycosides by prescriber setting, expressed as DDDs per 1,000 inhabitants per day, England, 2016 to 2020</vt:lpstr>
      <vt:lpstr>Consumption of parenteral glycopeptides and daptomycin by prescriber setting, expressed as DDDs per 1,000 inhabitants per day, England, 2016 to 2020</vt:lpstr>
      <vt:lpstr>Consumption of parenteral glycopeptides and daptomycin, expressed as DDDs per 1,000 inhabitants per day, England, 2016 to 2020</vt:lpstr>
      <vt:lpstr>Consumption of colistin in by prescriber setting, expressed as DDDs per 1,000 inhabitants per day, England, 2016 to 2020</vt:lpstr>
      <vt:lpstr>Total antibiotic consumption in primary care, expressed as items and DDDs per 1000 inhabitants per day, England, 2016 to 2020</vt:lpstr>
      <vt:lpstr>Antibiotic items in primary care by prescriber group, expressed as items per 1,000 inhabitants per day, England, 2016 to 2020</vt:lpstr>
      <vt:lpstr>Antibiotic items prescribed by GP, expressed as items per 1,000 inhabitants per day, England, 2016 to 2020</vt:lpstr>
      <vt:lpstr>Total consumption in items in general practices by age group, expressed as items per 1,000 inhabitants per day, England, 2016 to 2020</vt:lpstr>
      <vt:lpstr>Other community antimicrobial consumption by setting, expressed as items per 1,000 inhabitants per day, England, 2016 to 2020</vt:lpstr>
      <vt:lpstr>Dental antibiotic consumption for the most commonly used antibiotics, expressed as DDDs and items per 1,000 inhabitants per day, 2016 to 2020 </vt:lpstr>
      <vt:lpstr>Antibiotic prescribing in acute Trusts, by Trust type, expressed as DDDs per 1,000 admissions, England, 2016 to 2020</vt:lpstr>
      <vt:lpstr>Antibiotic consumption in Trusts, by antibiotic group, expressed as DDDs per 1,000 admissions, England, 2016 to 2020</vt:lpstr>
      <vt:lpstr>Consumption of colistin in secondary care by administration route, expressed as DDDs per 1,000 admissions, England, 2015 to 2019</vt:lpstr>
      <vt:lpstr>Consumption of colistin in secondary care by Trust type, expressed as DDDs per 1,000 admissions, England, 2016 to 2020</vt:lpstr>
      <vt:lpstr>Consumption of carbapenems in secondary care, expressed as DDDs per 1,000 admissions, England, 2016 to 2020</vt:lpstr>
      <vt:lpstr>Consumption of carbapenems in secondary care by Trust type, expressed as DDDs per 1,000 admissions, England, 2016 to 2020</vt:lpstr>
      <vt:lpstr>Consumption of piperacillin/tazobactam in secondary care by trust type, expressed as DDDs per 1,000 admissions, England, 2016 to 2020</vt:lpstr>
      <vt:lpstr>Quinolone antibacterials and cephalosporins consumption in Trusts, expressed as DDDs per 1,000 admissions, England, 2016 to 2020 </vt:lpstr>
      <vt:lpstr>Prescribing in secondary care by speciality, expressed as DDDs per admissions, England, 2016 to 2020</vt:lpstr>
      <vt:lpstr>Proportion of all prescribing attributed to piperacillin/tazobactam, carbapenems and colistin in secondary care by speciality, expressed as DDDs per admissions, England, 2020</vt:lpstr>
      <vt:lpstr>Total antibiotic consumption by PHE centres, expressed as DDDs, England, 2016 to 2020</vt:lpstr>
      <vt:lpstr>Total antibiotic consumption by PHE Centres, expressed as DDDs per 1,000 inhabitants per day (DID), England, 2016 to 2020</vt:lpstr>
      <vt:lpstr>Trends in attended GP practice appointments and antibiotic items by registered patients</vt:lpstr>
      <vt:lpstr>Trends in antibiotic items prescribed by attended general practice appointments and changes in mode of consultations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ESPAUR Report 2020 to 2021 – Chapter 5 figure annexe</dc:title>
  <dc:creator>UKHSA</dc:creator>
  <cp:lastModifiedBy>Simon Port</cp:lastModifiedBy>
  <cp:revision>28</cp:revision>
  <cp:lastPrinted>2021-08-09T14:01:33Z</cp:lastPrinted>
  <dcterms:created xsi:type="dcterms:W3CDTF">2021-10-20T09:13:54Z</dcterms:created>
  <dcterms:modified xsi:type="dcterms:W3CDTF">2021-11-15T15:27:54Z</dcterms:modified>
</cp:coreProperties>
</file>